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00"/>
  </p:notesMasterIdLst>
  <p:sldIdLst>
    <p:sldId id="718" r:id="rId3"/>
    <p:sldId id="898" r:id="rId4"/>
    <p:sldId id="516" r:id="rId5"/>
    <p:sldId id="563" r:id="rId6"/>
    <p:sldId id="561" r:id="rId7"/>
    <p:sldId id="732" r:id="rId8"/>
    <p:sldId id="564" r:id="rId9"/>
    <p:sldId id="562" r:id="rId10"/>
    <p:sldId id="735" r:id="rId11"/>
    <p:sldId id="908" r:id="rId12"/>
    <p:sldId id="488" r:id="rId13"/>
    <p:sldId id="521" r:id="rId14"/>
    <p:sldId id="657" r:id="rId15"/>
    <p:sldId id="571" r:id="rId16"/>
    <p:sldId id="558" r:id="rId17"/>
    <p:sldId id="570" r:id="rId18"/>
    <p:sldId id="731" r:id="rId19"/>
    <p:sldId id="565" r:id="rId20"/>
    <p:sldId id="566" r:id="rId21"/>
    <p:sldId id="567" r:id="rId22"/>
    <p:sldId id="568" r:id="rId23"/>
    <p:sldId id="659" r:id="rId24"/>
    <p:sldId id="660" r:id="rId25"/>
    <p:sldId id="753" r:id="rId26"/>
    <p:sldId id="661" r:id="rId27"/>
    <p:sldId id="662" r:id="rId28"/>
    <p:sldId id="738" r:id="rId29"/>
    <p:sldId id="762" r:id="rId30"/>
    <p:sldId id="754" r:id="rId31"/>
    <p:sldId id="740" r:id="rId32"/>
    <p:sldId id="758" r:id="rId33"/>
    <p:sldId id="759" r:id="rId34"/>
    <p:sldId id="746" r:id="rId35"/>
    <p:sldId id="751" r:id="rId36"/>
    <p:sldId id="745" r:id="rId37"/>
    <p:sldId id="747" r:id="rId38"/>
    <p:sldId id="761" r:id="rId39"/>
    <p:sldId id="669" r:id="rId40"/>
    <p:sldId id="670" r:id="rId41"/>
    <p:sldId id="668" r:id="rId42"/>
    <p:sldId id="763" r:id="rId43"/>
    <p:sldId id="760" r:id="rId44"/>
    <p:sldId id="749" r:id="rId45"/>
    <p:sldId id="530" r:id="rId46"/>
    <p:sldId id="752" r:id="rId47"/>
    <p:sldId id="517" r:id="rId48"/>
    <p:sldId id="559" r:id="rId49"/>
    <p:sldId id="614" r:id="rId50"/>
    <p:sldId id="510" r:id="rId51"/>
    <p:sldId id="886" r:id="rId52"/>
    <p:sldId id="737" r:id="rId53"/>
    <p:sldId id="850" r:id="rId54"/>
    <p:sldId id="893" r:id="rId55"/>
    <p:sldId id="765" r:id="rId56"/>
    <p:sldId id="766" r:id="rId57"/>
    <p:sldId id="767" r:id="rId58"/>
    <p:sldId id="897" r:id="rId59"/>
    <p:sldId id="894" r:id="rId60"/>
    <p:sldId id="895" r:id="rId61"/>
    <p:sldId id="769" r:id="rId62"/>
    <p:sldId id="782" r:id="rId63"/>
    <p:sldId id="768" r:id="rId64"/>
    <p:sldId id="770" r:id="rId65"/>
    <p:sldId id="899" r:id="rId66"/>
    <p:sldId id="900" r:id="rId67"/>
    <p:sldId id="783" r:id="rId68"/>
    <p:sldId id="771" r:id="rId69"/>
    <p:sldId id="845" r:id="rId70"/>
    <p:sldId id="772" r:id="rId71"/>
    <p:sldId id="773" r:id="rId72"/>
    <p:sldId id="774" r:id="rId73"/>
    <p:sldId id="784" r:id="rId74"/>
    <p:sldId id="785" r:id="rId75"/>
    <p:sldId id="786" r:id="rId76"/>
    <p:sldId id="787" r:id="rId77"/>
    <p:sldId id="907" r:id="rId78"/>
    <p:sldId id="904" r:id="rId79"/>
    <p:sldId id="906" r:id="rId80"/>
    <p:sldId id="789" r:id="rId81"/>
    <p:sldId id="884" r:id="rId82"/>
    <p:sldId id="846" r:id="rId83"/>
    <p:sldId id="909" r:id="rId84"/>
    <p:sldId id="840" r:id="rId85"/>
    <p:sldId id="839" r:id="rId86"/>
    <p:sldId id="841" r:id="rId87"/>
    <p:sldId id="902" r:id="rId88"/>
    <p:sldId id="842" r:id="rId89"/>
    <p:sldId id="844" r:id="rId90"/>
    <p:sldId id="790" r:id="rId91"/>
    <p:sldId id="843" r:id="rId92"/>
    <p:sldId id="792" r:id="rId93"/>
    <p:sldId id="796" r:id="rId94"/>
    <p:sldId id="788" r:id="rId95"/>
    <p:sldId id="847" r:id="rId96"/>
    <p:sldId id="838" r:id="rId97"/>
    <p:sldId id="793" r:id="rId98"/>
    <p:sldId id="885" r:id="rId9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32B29B1-934F-41E3-B596-FA9B2FC62DA9}">
          <p14:sldIdLst>
            <p14:sldId id="718"/>
            <p14:sldId id="898"/>
            <p14:sldId id="516"/>
            <p14:sldId id="563"/>
            <p14:sldId id="561"/>
            <p14:sldId id="732"/>
            <p14:sldId id="564"/>
            <p14:sldId id="562"/>
            <p14:sldId id="735"/>
            <p14:sldId id="908"/>
            <p14:sldId id="488"/>
            <p14:sldId id="521"/>
            <p14:sldId id="657"/>
            <p14:sldId id="571"/>
            <p14:sldId id="558"/>
            <p14:sldId id="570"/>
            <p14:sldId id="731"/>
            <p14:sldId id="565"/>
            <p14:sldId id="566"/>
            <p14:sldId id="567"/>
            <p14:sldId id="568"/>
            <p14:sldId id="659"/>
            <p14:sldId id="660"/>
            <p14:sldId id="753"/>
            <p14:sldId id="661"/>
            <p14:sldId id="662"/>
            <p14:sldId id="738"/>
            <p14:sldId id="762"/>
            <p14:sldId id="754"/>
            <p14:sldId id="740"/>
            <p14:sldId id="758"/>
            <p14:sldId id="759"/>
            <p14:sldId id="746"/>
            <p14:sldId id="751"/>
            <p14:sldId id="745"/>
            <p14:sldId id="747"/>
            <p14:sldId id="761"/>
            <p14:sldId id="669"/>
            <p14:sldId id="670"/>
            <p14:sldId id="668"/>
            <p14:sldId id="763"/>
            <p14:sldId id="760"/>
            <p14:sldId id="749"/>
            <p14:sldId id="530"/>
            <p14:sldId id="752"/>
            <p14:sldId id="517"/>
            <p14:sldId id="559"/>
            <p14:sldId id="614"/>
            <p14:sldId id="510"/>
            <p14:sldId id="886"/>
            <p14:sldId id="737"/>
            <p14:sldId id="850"/>
            <p14:sldId id="893"/>
          </p14:sldIdLst>
        </p14:section>
        <p14:section name="Oddíl bez názvu" id="{AA9F9BB8-6438-4C2A-A260-C9CB81FBB5AD}">
          <p14:sldIdLst>
            <p14:sldId id="765"/>
            <p14:sldId id="766"/>
            <p14:sldId id="767"/>
            <p14:sldId id="897"/>
            <p14:sldId id="894"/>
            <p14:sldId id="895"/>
            <p14:sldId id="769"/>
            <p14:sldId id="782"/>
            <p14:sldId id="768"/>
            <p14:sldId id="770"/>
            <p14:sldId id="899"/>
            <p14:sldId id="900"/>
            <p14:sldId id="783"/>
            <p14:sldId id="771"/>
            <p14:sldId id="845"/>
            <p14:sldId id="772"/>
            <p14:sldId id="773"/>
            <p14:sldId id="774"/>
            <p14:sldId id="784"/>
            <p14:sldId id="785"/>
            <p14:sldId id="786"/>
            <p14:sldId id="787"/>
            <p14:sldId id="907"/>
            <p14:sldId id="904"/>
            <p14:sldId id="906"/>
            <p14:sldId id="789"/>
            <p14:sldId id="884"/>
            <p14:sldId id="846"/>
            <p14:sldId id="909"/>
            <p14:sldId id="840"/>
            <p14:sldId id="839"/>
            <p14:sldId id="841"/>
            <p14:sldId id="902"/>
            <p14:sldId id="842"/>
            <p14:sldId id="844"/>
            <p14:sldId id="790"/>
            <p14:sldId id="843"/>
            <p14:sldId id="792"/>
            <p14:sldId id="796"/>
            <p14:sldId id="788"/>
            <p14:sldId id="847"/>
            <p14:sldId id="838"/>
            <p14:sldId id="793"/>
            <p14:sldId id="88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500" userDrawn="1">
          <p15:clr>
            <a:srgbClr val="A4A3A4"/>
          </p15:clr>
        </p15:guide>
        <p15:guide id="3" orient="horz" pos="1230" userDrawn="1">
          <p15:clr>
            <a:srgbClr val="A4A3A4"/>
          </p15:clr>
        </p15:guide>
        <p15:guide id="4" pos="4656" userDrawn="1">
          <p15:clr>
            <a:srgbClr val="A4A3A4"/>
          </p15:clr>
        </p15:guide>
        <p15:guide id="5" orient="horz" pos="3135" userDrawn="1">
          <p15:clr>
            <a:srgbClr val="A4A3A4"/>
          </p15:clr>
        </p15:guide>
        <p15:guide id="6" orient="horz" pos="2704" userDrawn="1">
          <p15:clr>
            <a:srgbClr val="A4A3A4"/>
          </p15:clr>
        </p15:guide>
        <p15:guide id="7" orient="horz" pos="2840" userDrawn="1">
          <p15:clr>
            <a:srgbClr val="A4A3A4"/>
          </p15:clr>
        </p15:guide>
        <p15:guide id="8" orient="horz" pos="33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600" y="96"/>
      </p:cViewPr>
      <p:guideLst>
        <p:guide orient="horz" pos="2228"/>
        <p:guide pos="3500"/>
        <p:guide orient="horz" pos="1230"/>
        <p:guide pos="4656"/>
        <p:guide orient="horz" pos="3135"/>
        <p:guide orient="horz" pos="2704"/>
        <p:guide orient="horz" pos="2840"/>
        <p:guide orient="horz" pos="338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hyperlink" Target="http://www.wikiwand.com/cs/Anoda" TargetMode="Externa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12" Type="http://schemas.openxmlformats.org/officeDocument/2006/relationships/image" Target="../media/image37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2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.png"/><Relationship Id="rId7" Type="http://schemas.openxmlformats.org/officeDocument/2006/relationships/image" Target="../media/image118.png"/><Relationship Id="rId2" Type="http://schemas.openxmlformats.org/officeDocument/2006/relationships/image" Target="../media/image129.svg"/><Relationship Id="rId1" Type="http://schemas.openxmlformats.org/officeDocument/2006/relationships/image" Target="../media/image128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Anoda" TargetMode="External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12" Type="http://schemas.openxmlformats.org/officeDocument/2006/relationships/image" Target="../media/image37.sv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3.sv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svg"/><Relationship Id="rId4" Type="http://schemas.openxmlformats.org/officeDocument/2006/relationships/image" Target="../media/image31.svg"/><Relationship Id="rId9" Type="http://schemas.openxmlformats.org/officeDocument/2006/relationships/image" Target="../media/image3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9.svg"/><Relationship Id="rId1" Type="http://schemas.openxmlformats.org/officeDocument/2006/relationships/image" Target="../media/image118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3" Type="http://schemas.openxmlformats.org/officeDocument/2006/relationships/image" Target="../media/image11.png"/><Relationship Id="rId7" Type="http://schemas.openxmlformats.org/officeDocument/2006/relationships/image" Target="../media/image118.png"/><Relationship Id="rId2" Type="http://schemas.openxmlformats.org/officeDocument/2006/relationships/image" Target="../media/image129.svg"/><Relationship Id="rId1" Type="http://schemas.openxmlformats.org/officeDocument/2006/relationships/image" Target="../media/image128.png"/><Relationship Id="rId6" Type="http://schemas.openxmlformats.org/officeDocument/2006/relationships/image" Target="../media/image131.svg"/><Relationship Id="rId5" Type="http://schemas.openxmlformats.org/officeDocument/2006/relationships/image" Target="../media/image130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D7409C-E126-40C3-A794-E9A3702C7B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76500C-BFF6-47FA-9628-CDEAB9DCF262}">
      <dgm:prSet/>
      <dgm:spPr/>
      <dgm:t>
        <a:bodyPr/>
        <a:lstStyle/>
        <a:p>
          <a:r>
            <a:rPr lang="cs-CZ" dirty="0"/>
            <a:t>Charakteristické RTG záření vzniká při srážce letícího e- (z katody rentgenky) a e- z elektronového obalu atomu na anodě. </a:t>
          </a:r>
          <a:endParaRPr lang="en-US" dirty="0"/>
        </a:p>
      </dgm:t>
    </dgm:pt>
    <dgm:pt modelId="{BF9FD91E-45ED-48E9-8899-E3B6811CA1FE}" type="parTrans" cxnId="{3DF252B0-274F-40DB-8574-20FE6CD627D1}">
      <dgm:prSet/>
      <dgm:spPr/>
      <dgm:t>
        <a:bodyPr/>
        <a:lstStyle/>
        <a:p>
          <a:endParaRPr lang="en-US"/>
        </a:p>
      </dgm:t>
    </dgm:pt>
    <dgm:pt modelId="{DFCCC44A-8A8C-45C8-B1CF-0701E5212BCD}" type="sibTrans" cxnId="{3DF252B0-274F-40DB-8574-20FE6CD627D1}">
      <dgm:prSet/>
      <dgm:spPr/>
      <dgm:t>
        <a:bodyPr/>
        <a:lstStyle/>
        <a:p>
          <a:endParaRPr lang="en-US"/>
        </a:p>
      </dgm:t>
    </dgm:pt>
    <dgm:pt modelId="{E26ED09C-6570-4D1E-A852-6432FACA3919}">
      <dgm:prSet/>
      <dgm:spPr/>
      <dgm:t>
        <a:bodyPr/>
        <a:lstStyle/>
        <a:p>
          <a:r>
            <a:rPr lang="cs-CZ"/>
            <a:t>Původní e- je vyražen ven z atomu (ionizace). Vznikne „díra”, která je ale následně zaplněna e- z jedné z hladin vzdálenějších od jádra, přičemž se uvolní značné množství energie ve formě fotonu RTG záření.</a:t>
          </a:r>
          <a:endParaRPr lang="en-US"/>
        </a:p>
      </dgm:t>
    </dgm:pt>
    <dgm:pt modelId="{74310115-8FF8-4D2D-BA13-DFD14430D13B}" type="parTrans" cxnId="{0670E814-37CC-4B8E-891B-3CEA6B051D59}">
      <dgm:prSet/>
      <dgm:spPr/>
      <dgm:t>
        <a:bodyPr/>
        <a:lstStyle/>
        <a:p>
          <a:endParaRPr lang="en-US"/>
        </a:p>
      </dgm:t>
    </dgm:pt>
    <dgm:pt modelId="{FB7DA4C5-DCA8-47FB-BBBC-C9DAE8CD3894}" type="sibTrans" cxnId="{0670E814-37CC-4B8E-891B-3CEA6B051D59}">
      <dgm:prSet/>
      <dgm:spPr/>
      <dgm:t>
        <a:bodyPr/>
        <a:lstStyle/>
        <a:p>
          <a:endParaRPr lang="en-US"/>
        </a:p>
      </dgm:t>
    </dgm:pt>
    <dgm:pt modelId="{2ADEE2FB-4D5F-4AB7-8846-98A6F0958D6F}">
      <dgm:prSet/>
      <dgm:spPr/>
      <dgm:t>
        <a:bodyPr/>
        <a:lstStyle/>
        <a:p>
          <a:r>
            <a:rPr lang="cs-CZ"/>
            <a:t>Energie záření je rovna energetickému rozdílu mezi elektronovými hladinami, mezi kterými došlo k přeskoku elektronu</a:t>
          </a:r>
          <a:endParaRPr lang="en-US"/>
        </a:p>
      </dgm:t>
    </dgm:pt>
    <dgm:pt modelId="{123EF40E-700B-45DF-A1EF-54EC480DD2C9}" type="parTrans" cxnId="{15ED5202-1B77-4098-A2A1-4CE5390EA981}">
      <dgm:prSet/>
      <dgm:spPr/>
      <dgm:t>
        <a:bodyPr/>
        <a:lstStyle/>
        <a:p>
          <a:endParaRPr lang="en-US"/>
        </a:p>
      </dgm:t>
    </dgm:pt>
    <dgm:pt modelId="{617054D6-B373-4BAE-B7F1-22A501A61F1D}" type="sibTrans" cxnId="{15ED5202-1B77-4098-A2A1-4CE5390EA981}">
      <dgm:prSet/>
      <dgm:spPr/>
      <dgm:t>
        <a:bodyPr/>
        <a:lstStyle/>
        <a:p>
          <a:endParaRPr lang="en-US"/>
        </a:p>
      </dgm:t>
    </dgm:pt>
    <dgm:pt modelId="{01895740-BB34-4EE8-8615-D6AF7C0C3A77}">
      <dgm:prSet/>
      <dgm:spPr/>
      <dgm:t>
        <a:bodyPr/>
        <a:lstStyle/>
        <a:p>
          <a:r>
            <a:rPr lang="cs-CZ" u="sng"/>
            <a:t>Energie charakteristického RTG záření tak záleží na materiálu, ze kterého je anoda vyrobena </a:t>
          </a:r>
          <a:r>
            <a:rPr lang="cs-CZ"/>
            <a:t>(e- mají specifickou E dle konfigurace e- obalu)</a:t>
          </a:r>
          <a:endParaRPr lang="en-US"/>
        </a:p>
      </dgm:t>
    </dgm:pt>
    <dgm:pt modelId="{C3967C7F-5BF0-4894-8A1A-4550632EA04C}" type="parTrans" cxnId="{6775E486-FEF1-4578-A9E4-0946FD6B259F}">
      <dgm:prSet/>
      <dgm:spPr/>
      <dgm:t>
        <a:bodyPr/>
        <a:lstStyle/>
        <a:p>
          <a:endParaRPr lang="en-US"/>
        </a:p>
      </dgm:t>
    </dgm:pt>
    <dgm:pt modelId="{1D9A7FE8-DFB9-4A66-A6AF-4BABC0A73A70}" type="sibTrans" cxnId="{6775E486-FEF1-4578-A9E4-0946FD6B259F}">
      <dgm:prSet/>
      <dgm:spPr/>
      <dgm:t>
        <a:bodyPr/>
        <a:lstStyle/>
        <a:p>
          <a:endParaRPr lang="en-US"/>
        </a:p>
      </dgm:t>
    </dgm:pt>
    <dgm:pt modelId="{0969964C-E7F7-4BDC-BA85-31AB978525B0}">
      <dgm:prSet/>
      <dgm:spPr/>
      <dgm:t>
        <a:bodyPr/>
        <a:lstStyle/>
        <a:p>
          <a:r>
            <a:rPr lang="cs-CZ" u="sng"/>
            <a:t>čím je protonové číslo (</a:t>
          </a:r>
          <a:r>
            <a:rPr lang="cs-CZ" i="1" u="sng"/>
            <a:t>Z</a:t>
          </a:r>
          <a:r>
            <a:rPr lang="cs-CZ" u="sng"/>
            <a:t>) kovu anody vyšší, tím vyšší je energie charakteristického záření</a:t>
          </a:r>
          <a:r>
            <a:rPr lang="cs-CZ"/>
            <a:t>.</a:t>
          </a:r>
          <a:endParaRPr lang="en-US"/>
        </a:p>
      </dgm:t>
    </dgm:pt>
    <dgm:pt modelId="{8E71BD8D-7AEF-4560-9B6A-BD5069D66FFF}" type="parTrans" cxnId="{2FADBA7C-BCB2-4A16-8194-E2B44AAA1F7A}">
      <dgm:prSet/>
      <dgm:spPr/>
      <dgm:t>
        <a:bodyPr/>
        <a:lstStyle/>
        <a:p>
          <a:endParaRPr lang="en-US"/>
        </a:p>
      </dgm:t>
    </dgm:pt>
    <dgm:pt modelId="{DF03DFA6-8CAB-4F93-BE5B-6A8EBDEE1FDE}" type="sibTrans" cxnId="{2FADBA7C-BCB2-4A16-8194-E2B44AAA1F7A}">
      <dgm:prSet/>
      <dgm:spPr/>
      <dgm:t>
        <a:bodyPr/>
        <a:lstStyle/>
        <a:p>
          <a:endParaRPr lang="en-US"/>
        </a:p>
      </dgm:t>
    </dgm:pt>
    <dgm:pt modelId="{D70478E4-2DD0-4AC8-874D-D26001959359}" type="pres">
      <dgm:prSet presAssocID="{8DD7409C-E126-40C3-A794-E9A3702C7B60}" presName="linear" presStyleCnt="0">
        <dgm:presLayoutVars>
          <dgm:animLvl val="lvl"/>
          <dgm:resizeHandles val="exact"/>
        </dgm:presLayoutVars>
      </dgm:prSet>
      <dgm:spPr/>
    </dgm:pt>
    <dgm:pt modelId="{1FF43CE9-374F-4C2F-BB83-A98AA37C1B00}" type="pres">
      <dgm:prSet presAssocID="{2476500C-BFF6-47FA-9628-CDEAB9DCF26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196C36EE-61B0-49EB-A515-204C6D246494}" type="pres">
      <dgm:prSet presAssocID="{DFCCC44A-8A8C-45C8-B1CF-0701E5212BCD}" presName="spacer" presStyleCnt="0"/>
      <dgm:spPr/>
    </dgm:pt>
    <dgm:pt modelId="{30E9E45C-E360-4C5C-AA46-A8D70F43BD8E}" type="pres">
      <dgm:prSet presAssocID="{E26ED09C-6570-4D1E-A852-6432FACA39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74C1C14-DA75-4540-A84B-04730DD1B431}" type="pres">
      <dgm:prSet presAssocID="{FB7DA4C5-DCA8-47FB-BBBC-C9DAE8CD3894}" presName="spacer" presStyleCnt="0"/>
      <dgm:spPr/>
    </dgm:pt>
    <dgm:pt modelId="{96A239AF-C9B4-46A2-AC7B-910C450BF268}" type="pres">
      <dgm:prSet presAssocID="{2ADEE2FB-4D5F-4AB7-8846-98A6F0958D6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52B8CD2-D23D-4507-B197-1BA64DECB5B9}" type="pres">
      <dgm:prSet presAssocID="{617054D6-B373-4BAE-B7F1-22A501A61F1D}" presName="spacer" presStyleCnt="0"/>
      <dgm:spPr/>
    </dgm:pt>
    <dgm:pt modelId="{4E3C2C98-3FA2-4271-AB83-2BEC59E2805F}" type="pres">
      <dgm:prSet presAssocID="{01895740-BB34-4EE8-8615-D6AF7C0C3A7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4744B6D-5AE1-4802-94CC-49CECB0A0A35}" type="pres">
      <dgm:prSet presAssocID="{1D9A7FE8-DFB9-4A66-A6AF-4BABC0A73A70}" presName="spacer" presStyleCnt="0"/>
      <dgm:spPr/>
    </dgm:pt>
    <dgm:pt modelId="{651D9844-A090-4D57-9C8C-714658793B96}" type="pres">
      <dgm:prSet presAssocID="{0969964C-E7F7-4BDC-BA85-31AB978525B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5ED5202-1B77-4098-A2A1-4CE5390EA981}" srcId="{8DD7409C-E126-40C3-A794-E9A3702C7B60}" destId="{2ADEE2FB-4D5F-4AB7-8846-98A6F0958D6F}" srcOrd="2" destOrd="0" parTransId="{123EF40E-700B-45DF-A1EF-54EC480DD2C9}" sibTransId="{617054D6-B373-4BAE-B7F1-22A501A61F1D}"/>
    <dgm:cxn modelId="{0670E814-37CC-4B8E-891B-3CEA6B051D59}" srcId="{8DD7409C-E126-40C3-A794-E9A3702C7B60}" destId="{E26ED09C-6570-4D1E-A852-6432FACA3919}" srcOrd="1" destOrd="0" parTransId="{74310115-8FF8-4D2D-BA13-DFD14430D13B}" sibTransId="{FB7DA4C5-DCA8-47FB-BBBC-C9DAE8CD3894}"/>
    <dgm:cxn modelId="{9C92391A-D2BA-4ADE-95EE-CA3D092631C8}" type="presOf" srcId="{0969964C-E7F7-4BDC-BA85-31AB978525B0}" destId="{651D9844-A090-4D57-9C8C-714658793B96}" srcOrd="0" destOrd="0" presId="urn:microsoft.com/office/officeart/2005/8/layout/vList2"/>
    <dgm:cxn modelId="{6664FE25-8C86-4168-9D13-FCCC5FA77490}" type="presOf" srcId="{2476500C-BFF6-47FA-9628-CDEAB9DCF262}" destId="{1FF43CE9-374F-4C2F-BB83-A98AA37C1B00}" srcOrd="0" destOrd="0" presId="urn:microsoft.com/office/officeart/2005/8/layout/vList2"/>
    <dgm:cxn modelId="{4517FE30-527E-49BA-9C21-F797F3028782}" type="presOf" srcId="{01895740-BB34-4EE8-8615-D6AF7C0C3A77}" destId="{4E3C2C98-3FA2-4271-AB83-2BEC59E2805F}" srcOrd="0" destOrd="0" presId="urn:microsoft.com/office/officeart/2005/8/layout/vList2"/>
    <dgm:cxn modelId="{8C184569-FBAF-482E-B49D-FECA0FA1F033}" type="presOf" srcId="{E26ED09C-6570-4D1E-A852-6432FACA3919}" destId="{30E9E45C-E360-4C5C-AA46-A8D70F43BD8E}" srcOrd="0" destOrd="0" presId="urn:microsoft.com/office/officeart/2005/8/layout/vList2"/>
    <dgm:cxn modelId="{352E8055-AF6A-4D03-9F84-847DA7F34F9A}" type="presOf" srcId="{2ADEE2FB-4D5F-4AB7-8846-98A6F0958D6F}" destId="{96A239AF-C9B4-46A2-AC7B-910C450BF268}" srcOrd="0" destOrd="0" presId="urn:microsoft.com/office/officeart/2005/8/layout/vList2"/>
    <dgm:cxn modelId="{5BF39A56-0D10-4646-B43D-8E8B51A198A4}" type="presOf" srcId="{8DD7409C-E126-40C3-A794-E9A3702C7B60}" destId="{D70478E4-2DD0-4AC8-874D-D26001959359}" srcOrd="0" destOrd="0" presId="urn:microsoft.com/office/officeart/2005/8/layout/vList2"/>
    <dgm:cxn modelId="{2FADBA7C-BCB2-4A16-8194-E2B44AAA1F7A}" srcId="{8DD7409C-E126-40C3-A794-E9A3702C7B60}" destId="{0969964C-E7F7-4BDC-BA85-31AB978525B0}" srcOrd="4" destOrd="0" parTransId="{8E71BD8D-7AEF-4560-9B6A-BD5069D66FFF}" sibTransId="{DF03DFA6-8CAB-4F93-BE5B-6A8EBDEE1FDE}"/>
    <dgm:cxn modelId="{6775E486-FEF1-4578-A9E4-0946FD6B259F}" srcId="{8DD7409C-E126-40C3-A794-E9A3702C7B60}" destId="{01895740-BB34-4EE8-8615-D6AF7C0C3A77}" srcOrd="3" destOrd="0" parTransId="{C3967C7F-5BF0-4894-8A1A-4550632EA04C}" sibTransId="{1D9A7FE8-DFB9-4A66-A6AF-4BABC0A73A70}"/>
    <dgm:cxn modelId="{3DF252B0-274F-40DB-8574-20FE6CD627D1}" srcId="{8DD7409C-E126-40C3-A794-E9A3702C7B60}" destId="{2476500C-BFF6-47FA-9628-CDEAB9DCF262}" srcOrd="0" destOrd="0" parTransId="{BF9FD91E-45ED-48E9-8899-E3B6811CA1FE}" sibTransId="{DFCCC44A-8A8C-45C8-B1CF-0701E5212BCD}"/>
    <dgm:cxn modelId="{862F44CA-8327-4D8D-B8B4-A4FF6F02DF37}" type="presParOf" srcId="{D70478E4-2DD0-4AC8-874D-D26001959359}" destId="{1FF43CE9-374F-4C2F-BB83-A98AA37C1B00}" srcOrd="0" destOrd="0" presId="urn:microsoft.com/office/officeart/2005/8/layout/vList2"/>
    <dgm:cxn modelId="{152AEDC1-7819-4575-B6D2-313F928F229D}" type="presParOf" srcId="{D70478E4-2DD0-4AC8-874D-D26001959359}" destId="{196C36EE-61B0-49EB-A515-204C6D246494}" srcOrd="1" destOrd="0" presId="urn:microsoft.com/office/officeart/2005/8/layout/vList2"/>
    <dgm:cxn modelId="{4854EF9D-E815-4D95-9324-52853BE971EF}" type="presParOf" srcId="{D70478E4-2DD0-4AC8-874D-D26001959359}" destId="{30E9E45C-E360-4C5C-AA46-A8D70F43BD8E}" srcOrd="2" destOrd="0" presId="urn:microsoft.com/office/officeart/2005/8/layout/vList2"/>
    <dgm:cxn modelId="{1E5CD13D-C1BF-43A6-A962-D92FD5A3CAB3}" type="presParOf" srcId="{D70478E4-2DD0-4AC8-874D-D26001959359}" destId="{574C1C14-DA75-4540-A84B-04730DD1B431}" srcOrd="3" destOrd="0" presId="urn:microsoft.com/office/officeart/2005/8/layout/vList2"/>
    <dgm:cxn modelId="{5ABD2BF1-AB3E-45E0-B581-2F8FC64D1CFB}" type="presParOf" srcId="{D70478E4-2DD0-4AC8-874D-D26001959359}" destId="{96A239AF-C9B4-46A2-AC7B-910C450BF268}" srcOrd="4" destOrd="0" presId="urn:microsoft.com/office/officeart/2005/8/layout/vList2"/>
    <dgm:cxn modelId="{70D45846-4CD1-4124-A5CF-386561C539F4}" type="presParOf" srcId="{D70478E4-2DD0-4AC8-874D-D26001959359}" destId="{352B8CD2-D23D-4507-B197-1BA64DECB5B9}" srcOrd="5" destOrd="0" presId="urn:microsoft.com/office/officeart/2005/8/layout/vList2"/>
    <dgm:cxn modelId="{8216F376-EEFC-4F64-8274-3B9FD5E5FD7B}" type="presParOf" srcId="{D70478E4-2DD0-4AC8-874D-D26001959359}" destId="{4E3C2C98-3FA2-4271-AB83-2BEC59E2805F}" srcOrd="6" destOrd="0" presId="urn:microsoft.com/office/officeart/2005/8/layout/vList2"/>
    <dgm:cxn modelId="{7ABA3C72-4BBF-446D-964C-2776B338E6E7}" type="presParOf" srcId="{D70478E4-2DD0-4AC8-874D-D26001959359}" destId="{94744B6D-5AE1-4802-94CC-49CECB0A0A35}" srcOrd="7" destOrd="0" presId="urn:microsoft.com/office/officeart/2005/8/layout/vList2"/>
    <dgm:cxn modelId="{BA0A3A92-B112-4D12-90CA-B723A3ADC0C8}" type="presParOf" srcId="{D70478E4-2DD0-4AC8-874D-D26001959359}" destId="{651D9844-A090-4D57-9C8C-714658793B9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EF1CAE-5931-4147-B10C-2CB7ADA0E6D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DD1453-D6DA-428D-97F9-669CFDDAA18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jeho energie </a:t>
          </a:r>
          <a:r>
            <a:rPr lang="cs-CZ" b="1"/>
            <a:t>nezávisí na anodovém napětí</a:t>
          </a:r>
          <a:r>
            <a:rPr lang="cs-CZ"/>
            <a:t>, ale jen na materiálu </a:t>
          </a:r>
          <a:r>
            <a:rPr lang="cs-CZ">
              <a:hlinkClick xmlns:r="http://schemas.openxmlformats.org/officeDocument/2006/relationships" r:id="rId1"/>
            </a:rPr>
            <a:t>anody</a:t>
          </a:r>
          <a:r>
            <a:rPr lang="cs-CZ"/>
            <a:t>.</a:t>
          </a:r>
          <a:endParaRPr lang="en-US"/>
        </a:p>
      </dgm:t>
    </dgm:pt>
    <dgm:pt modelId="{6F4BC91B-2F1A-492A-840D-84694FF3E176}" type="parTrans" cxnId="{61995237-27F8-4937-8036-C99DD66F31C7}">
      <dgm:prSet/>
      <dgm:spPr/>
      <dgm:t>
        <a:bodyPr/>
        <a:lstStyle/>
        <a:p>
          <a:endParaRPr lang="en-US"/>
        </a:p>
      </dgm:t>
    </dgm:pt>
    <dgm:pt modelId="{89F48542-F8CB-4AB5-BFBF-BB1E3292F399}" type="sibTrans" cxnId="{61995237-27F8-4937-8036-C99DD66F31C7}">
      <dgm:prSet/>
      <dgm:spPr/>
      <dgm:t>
        <a:bodyPr/>
        <a:lstStyle/>
        <a:p>
          <a:endParaRPr lang="en-US"/>
        </a:p>
      </dgm:t>
    </dgm:pt>
    <dgm:pt modelId="{F0791618-950B-410C-9045-D32EDA83229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Takové rentgenové záření je charakteristické pro konkrétní prvek; jeho </a:t>
          </a:r>
          <a:r>
            <a:rPr lang="cs-CZ" b="1"/>
            <a:t>energie je tím vyšší, čím vyšší je protonové číslo materiálu anody</a:t>
          </a:r>
          <a:r>
            <a:rPr lang="cs-CZ"/>
            <a:t>.</a:t>
          </a:r>
          <a:endParaRPr lang="en-US"/>
        </a:p>
      </dgm:t>
    </dgm:pt>
    <dgm:pt modelId="{29B66771-8A7D-42EC-A684-33A4490F2B91}" type="parTrans" cxnId="{6FC18AD2-A022-448B-829A-83132D0726DA}">
      <dgm:prSet/>
      <dgm:spPr/>
      <dgm:t>
        <a:bodyPr/>
        <a:lstStyle/>
        <a:p>
          <a:endParaRPr lang="en-US"/>
        </a:p>
      </dgm:t>
    </dgm:pt>
    <dgm:pt modelId="{F6C02B71-4E3F-4B7D-90E8-75890813AA8C}" type="sibTrans" cxnId="{6FC18AD2-A022-448B-829A-83132D0726DA}">
      <dgm:prSet/>
      <dgm:spPr/>
      <dgm:t>
        <a:bodyPr/>
        <a:lstStyle/>
        <a:p>
          <a:endParaRPr lang="en-US"/>
        </a:p>
      </dgm:t>
    </dgm:pt>
    <dgm:pt modelId="{84D7F15B-FFAA-4410-8C54-1240203AF1A6}" type="pres">
      <dgm:prSet presAssocID="{E3EF1CAE-5931-4147-B10C-2CB7ADA0E6D8}" presName="root" presStyleCnt="0">
        <dgm:presLayoutVars>
          <dgm:dir/>
          <dgm:resizeHandles val="exact"/>
        </dgm:presLayoutVars>
      </dgm:prSet>
      <dgm:spPr/>
    </dgm:pt>
    <dgm:pt modelId="{3B2BAB18-852A-4688-A249-832BBB76601C}" type="pres">
      <dgm:prSet presAssocID="{10DD1453-D6DA-428D-97F9-669CFDDAA182}" presName="compNode" presStyleCnt="0"/>
      <dgm:spPr/>
    </dgm:pt>
    <dgm:pt modelId="{278559EC-B10A-4C1A-91AB-EC685562FB4E}" type="pres">
      <dgm:prSet presAssocID="{10DD1453-D6DA-428D-97F9-669CFDDAA182}" presName="bgRect" presStyleLbl="bgShp" presStyleIdx="0" presStyleCnt="2" custScaleY="121201"/>
      <dgm:spPr/>
    </dgm:pt>
    <dgm:pt modelId="{DB3B9D76-1A65-4977-BB23-53F25558B0F1}" type="pres">
      <dgm:prSet presAssocID="{10DD1453-D6DA-428D-97F9-669CFDDAA182}" presName="iconRect" presStyleLbl="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F719222F-A07E-4114-B121-D8B2226D052F}" type="pres">
      <dgm:prSet presAssocID="{10DD1453-D6DA-428D-97F9-669CFDDAA182}" presName="spaceRect" presStyleCnt="0"/>
      <dgm:spPr/>
    </dgm:pt>
    <dgm:pt modelId="{906D2441-B14A-4F4C-A761-C33ABBB349F9}" type="pres">
      <dgm:prSet presAssocID="{10DD1453-D6DA-428D-97F9-669CFDDAA182}" presName="parTx" presStyleLbl="revTx" presStyleIdx="0" presStyleCnt="2">
        <dgm:presLayoutVars>
          <dgm:chMax val="0"/>
          <dgm:chPref val="0"/>
        </dgm:presLayoutVars>
      </dgm:prSet>
      <dgm:spPr/>
    </dgm:pt>
    <dgm:pt modelId="{E886FCD4-C9BE-4634-BEB8-54554E35D398}" type="pres">
      <dgm:prSet presAssocID="{89F48542-F8CB-4AB5-BFBF-BB1E3292F399}" presName="sibTrans" presStyleCnt="0"/>
      <dgm:spPr/>
    </dgm:pt>
    <dgm:pt modelId="{2F13CBE2-A988-4706-8A2A-B7DF36D4A262}" type="pres">
      <dgm:prSet presAssocID="{F0791618-950B-410C-9045-D32EDA83229F}" presName="compNode" presStyleCnt="0"/>
      <dgm:spPr/>
    </dgm:pt>
    <dgm:pt modelId="{DC580B34-4A60-421E-B935-811D63426C9E}" type="pres">
      <dgm:prSet presAssocID="{F0791618-950B-410C-9045-D32EDA83229F}" presName="bgRect" presStyleLbl="bgShp" presStyleIdx="1" presStyleCnt="2"/>
      <dgm:spPr/>
    </dgm:pt>
    <dgm:pt modelId="{BB84240C-B0C3-4ED7-A0AB-0BE08CB4D3D5}" type="pres">
      <dgm:prSet presAssocID="{F0791618-950B-410C-9045-D32EDA83229F}" presName="iconRect" presStyleLbl="node1" presStyleIdx="1" presStyleCnt="2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4F69E28F-8983-4854-87D4-88A9835A6B19}" type="pres">
      <dgm:prSet presAssocID="{F0791618-950B-410C-9045-D32EDA83229F}" presName="spaceRect" presStyleCnt="0"/>
      <dgm:spPr/>
    </dgm:pt>
    <dgm:pt modelId="{EB1B1006-6A21-4667-8546-05185CD97CAA}" type="pres">
      <dgm:prSet presAssocID="{F0791618-950B-410C-9045-D32EDA83229F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9F5BAF05-DDDC-459D-BBAB-B6CEC96EE163}" type="presOf" srcId="{E3EF1CAE-5931-4147-B10C-2CB7ADA0E6D8}" destId="{84D7F15B-FFAA-4410-8C54-1240203AF1A6}" srcOrd="0" destOrd="0" presId="urn:microsoft.com/office/officeart/2018/2/layout/IconVerticalSolidList"/>
    <dgm:cxn modelId="{61995237-27F8-4937-8036-C99DD66F31C7}" srcId="{E3EF1CAE-5931-4147-B10C-2CB7ADA0E6D8}" destId="{10DD1453-D6DA-428D-97F9-669CFDDAA182}" srcOrd="0" destOrd="0" parTransId="{6F4BC91B-2F1A-492A-840D-84694FF3E176}" sibTransId="{89F48542-F8CB-4AB5-BFBF-BB1E3292F399}"/>
    <dgm:cxn modelId="{97313661-0C19-4877-96D2-16EE907854FB}" type="presOf" srcId="{10DD1453-D6DA-428D-97F9-669CFDDAA182}" destId="{906D2441-B14A-4F4C-A761-C33ABBB349F9}" srcOrd="0" destOrd="0" presId="urn:microsoft.com/office/officeart/2018/2/layout/IconVerticalSolidList"/>
    <dgm:cxn modelId="{6FC18AD2-A022-448B-829A-83132D0726DA}" srcId="{E3EF1CAE-5931-4147-B10C-2CB7ADA0E6D8}" destId="{F0791618-950B-410C-9045-D32EDA83229F}" srcOrd="1" destOrd="0" parTransId="{29B66771-8A7D-42EC-A684-33A4490F2B91}" sibTransId="{F6C02B71-4E3F-4B7D-90E8-75890813AA8C}"/>
    <dgm:cxn modelId="{97C1E1D7-8417-469D-8EE8-C18E0DA16B2B}" type="presOf" srcId="{F0791618-950B-410C-9045-D32EDA83229F}" destId="{EB1B1006-6A21-4667-8546-05185CD97CAA}" srcOrd="0" destOrd="0" presId="urn:microsoft.com/office/officeart/2018/2/layout/IconVerticalSolidList"/>
    <dgm:cxn modelId="{1C9C254F-132C-44BA-8971-D006FFD58178}" type="presParOf" srcId="{84D7F15B-FFAA-4410-8C54-1240203AF1A6}" destId="{3B2BAB18-852A-4688-A249-832BBB76601C}" srcOrd="0" destOrd="0" presId="urn:microsoft.com/office/officeart/2018/2/layout/IconVerticalSolidList"/>
    <dgm:cxn modelId="{25B87CAA-2726-461C-8EAD-836C1B6A81BD}" type="presParOf" srcId="{3B2BAB18-852A-4688-A249-832BBB76601C}" destId="{278559EC-B10A-4C1A-91AB-EC685562FB4E}" srcOrd="0" destOrd="0" presId="urn:microsoft.com/office/officeart/2018/2/layout/IconVerticalSolidList"/>
    <dgm:cxn modelId="{304F1EA8-A4B2-4525-AB56-455F81DAD2BA}" type="presParOf" srcId="{3B2BAB18-852A-4688-A249-832BBB76601C}" destId="{DB3B9D76-1A65-4977-BB23-53F25558B0F1}" srcOrd="1" destOrd="0" presId="urn:microsoft.com/office/officeart/2018/2/layout/IconVerticalSolidList"/>
    <dgm:cxn modelId="{CC6266C1-42B7-4699-8CB6-F642AA6A0D38}" type="presParOf" srcId="{3B2BAB18-852A-4688-A249-832BBB76601C}" destId="{F719222F-A07E-4114-B121-D8B2226D052F}" srcOrd="2" destOrd="0" presId="urn:microsoft.com/office/officeart/2018/2/layout/IconVerticalSolidList"/>
    <dgm:cxn modelId="{22CFA48B-C847-49F0-ACCA-CA93C9754B35}" type="presParOf" srcId="{3B2BAB18-852A-4688-A249-832BBB76601C}" destId="{906D2441-B14A-4F4C-A761-C33ABBB349F9}" srcOrd="3" destOrd="0" presId="urn:microsoft.com/office/officeart/2018/2/layout/IconVerticalSolidList"/>
    <dgm:cxn modelId="{25B8D181-222F-47C3-85E3-5F5872F552E0}" type="presParOf" srcId="{84D7F15B-FFAA-4410-8C54-1240203AF1A6}" destId="{E886FCD4-C9BE-4634-BEB8-54554E35D398}" srcOrd="1" destOrd="0" presId="urn:microsoft.com/office/officeart/2018/2/layout/IconVerticalSolidList"/>
    <dgm:cxn modelId="{9AA7369B-065E-44C4-BAC0-778F81696B0E}" type="presParOf" srcId="{84D7F15B-FFAA-4410-8C54-1240203AF1A6}" destId="{2F13CBE2-A988-4706-8A2A-B7DF36D4A262}" srcOrd="2" destOrd="0" presId="urn:microsoft.com/office/officeart/2018/2/layout/IconVerticalSolidList"/>
    <dgm:cxn modelId="{B93653A6-398E-44A3-A8B4-EC4B73772C6C}" type="presParOf" srcId="{2F13CBE2-A988-4706-8A2A-B7DF36D4A262}" destId="{DC580B34-4A60-421E-B935-811D63426C9E}" srcOrd="0" destOrd="0" presId="urn:microsoft.com/office/officeart/2018/2/layout/IconVerticalSolidList"/>
    <dgm:cxn modelId="{A334C09B-30C9-48F5-9E00-C3D41FFF83EA}" type="presParOf" srcId="{2F13CBE2-A988-4706-8A2A-B7DF36D4A262}" destId="{BB84240C-B0C3-4ED7-A0AB-0BE08CB4D3D5}" srcOrd="1" destOrd="0" presId="urn:microsoft.com/office/officeart/2018/2/layout/IconVerticalSolidList"/>
    <dgm:cxn modelId="{F6C5E006-783E-4DD7-A26A-C9CAE00A3DC9}" type="presParOf" srcId="{2F13CBE2-A988-4706-8A2A-B7DF36D4A262}" destId="{4F69E28F-8983-4854-87D4-88A9835A6B19}" srcOrd="2" destOrd="0" presId="urn:microsoft.com/office/officeart/2018/2/layout/IconVerticalSolidList"/>
    <dgm:cxn modelId="{AD1E46C4-FB16-4B6E-A2A9-F66826B4910D}" type="presParOf" srcId="{2F13CBE2-A988-4706-8A2A-B7DF36D4A262}" destId="{EB1B1006-6A21-4667-8546-05185CD97CA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EB6B1BB-17A8-40E5-A08C-58E20B589CB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3566A9-A785-41BF-B2E7-3F940465D11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Určuje urychlení (energii) emitovaných e- při dopadu na anodu,</a:t>
          </a:r>
          <a:endParaRPr lang="en-US"/>
        </a:p>
      </dgm:t>
    </dgm:pt>
    <dgm:pt modelId="{9C3361F5-C8F8-4D81-B6E2-A61DEAE2DACE}" type="parTrans" cxnId="{F53F42F4-D982-4C6C-A4F1-DBC7EB881F1C}">
      <dgm:prSet/>
      <dgm:spPr/>
      <dgm:t>
        <a:bodyPr/>
        <a:lstStyle/>
        <a:p>
          <a:endParaRPr lang="en-US"/>
        </a:p>
      </dgm:t>
    </dgm:pt>
    <dgm:pt modelId="{52CD3F95-E697-48B5-B9BB-66FAABEDA54C}" type="sibTrans" cxnId="{F53F42F4-D982-4C6C-A4F1-DBC7EB881F1C}">
      <dgm:prSet/>
      <dgm:spPr/>
      <dgm:t>
        <a:bodyPr/>
        <a:lstStyle/>
        <a:p>
          <a:endParaRPr lang="en-US"/>
        </a:p>
      </dgm:t>
    </dgm:pt>
    <dgm:pt modelId="{A86A9A42-8DF6-4E8E-B500-9B186E2CD50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Tudíž i maximální a střední energii fotonů výsledného RTG záření (jeho „tvrdost“)</a:t>
          </a:r>
          <a:endParaRPr lang="en-US"/>
        </a:p>
      </dgm:t>
    </dgm:pt>
    <dgm:pt modelId="{06B4A88B-B4A3-4290-A410-569CD5AE0ED1}" type="parTrans" cxnId="{C707208D-60B1-4A59-9D63-7F8D53B6AB14}">
      <dgm:prSet/>
      <dgm:spPr/>
      <dgm:t>
        <a:bodyPr/>
        <a:lstStyle/>
        <a:p>
          <a:endParaRPr lang="en-US"/>
        </a:p>
      </dgm:t>
    </dgm:pt>
    <dgm:pt modelId="{6B221D55-E783-4EF3-9B9E-EF67C67F810D}" type="sibTrans" cxnId="{C707208D-60B1-4A59-9D63-7F8D53B6AB14}">
      <dgm:prSet/>
      <dgm:spPr/>
      <dgm:t>
        <a:bodyPr/>
        <a:lstStyle/>
        <a:p>
          <a:endParaRPr lang="en-US"/>
        </a:p>
      </dgm:t>
    </dgm:pt>
    <dgm:pt modelId="{9B4AC62D-F2D3-4AE6-88E0-20F9A1BA595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Zvyšuje produkci (kvantitu) fotonů X (díky „vyšší“ interakci e- s anodou, nikoliv díky vyšší produkci e- na katodě)</a:t>
          </a:r>
          <a:endParaRPr lang="en-US"/>
        </a:p>
      </dgm:t>
    </dgm:pt>
    <dgm:pt modelId="{4D185D05-0479-49D6-BB6A-5F1627D02363}" type="parTrans" cxnId="{17150E27-CB96-4B31-92C4-C544AF60A625}">
      <dgm:prSet/>
      <dgm:spPr/>
      <dgm:t>
        <a:bodyPr/>
        <a:lstStyle/>
        <a:p>
          <a:endParaRPr lang="en-US"/>
        </a:p>
      </dgm:t>
    </dgm:pt>
    <dgm:pt modelId="{A9CB8453-C2B4-478A-8A9C-52F6071CDA3D}" type="sibTrans" cxnId="{17150E27-CB96-4B31-92C4-C544AF60A625}">
      <dgm:prSet/>
      <dgm:spPr/>
      <dgm:t>
        <a:bodyPr/>
        <a:lstStyle/>
        <a:p>
          <a:endParaRPr lang="en-US"/>
        </a:p>
      </dgm:t>
    </dgm:pt>
    <dgm:pt modelId="{DD7576C4-BA94-4B34-818A-196E76ABE0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Při dostatečném napětí se objevuje specifické záření X (charakteristické píky)</a:t>
          </a:r>
          <a:endParaRPr lang="en-US"/>
        </a:p>
      </dgm:t>
    </dgm:pt>
    <dgm:pt modelId="{9167B5CC-8604-41B6-B856-D7E9327D9B0F}" type="parTrans" cxnId="{FA53B3DD-3811-4A58-AF02-3714AD886128}">
      <dgm:prSet/>
      <dgm:spPr/>
      <dgm:t>
        <a:bodyPr/>
        <a:lstStyle/>
        <a:p>
          <a:endParaRPr lang="en-US"/>
        </a:p>
      </dgm:t>
    </dgm:pt>
    <dgm:pt modelId="{ED6F25FF-C889-42AC-A6E8-D52F12C230F4}" type="sibTrans" cxnId="{FA53B3DD-3811-4A58-AF02-3714AD886128}">
      <dgm:prSet/>
      <dgm:spPr/>
      <dgm:t>
        <a:bodyPr/>
        <a:lstStyle/>
        <a:p>
          <a:endParaRPr lang="en-US"/>
        </a:p>
      </dgm:t>
    </dgm:pt>
    <dgm:pt modelId="{9A8AA2DB-14EA-40E6-AE14-2A1EC1694DE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Rostoucí napětí </a:t>
          </a:r>
          <a:r>
            <a:rPr lang="cs-CZ">
              <a:sym typeface="Wingdings" panose="05000000000000000000" pitchFamily="2" charset="2"/>
            </a:rPr>
            <a:t></a:t>
          </a:r>
          <a:r>
            <a:rPr lang="cs-CZ"/>
            <a:t> nižší kontrast snímků</a:t>
          </a:r>
          <a:endParaRPr lang="en-US"/>
        </a:p>
      </dgm:t>
    </dgm:pt>
    <dgm:pt modelId="{02C28EC7-C430-4AA4-9B42-C38626A86506}" type="parTrans" cxnId="{66767818-6866-4CEC-B1CA-C142A6D70B7E}">
      <dgm:prSet/>
      <dgm:spPr/>
      <dgm:t>
        <a:bodyPr/>
        <a:lstStyle/>
        <a:p>
          <a:endParaRPr lang="en-US"/>
        </a:p>
      </dgm:t>
    </dgm:pt>
    <dgm:pt modelId="{8FA0BCEF-0078-43B2-9C11-7BD03C1A48C5}" type="sibTrans" cxnId="{66767818-6866-4CEC-B1CA-C142A6D70B7E}">
      <dgm:prSet/>
      <dgm:spPr/>
      <dgm:t>
        <a:bodyPr/>
        <a:lstStyle/>
        <a:p>
          <a:endParaRPr lang="en-US"/>
        </a:p>
      </dgm:t>
    </dgm:pt>
    <dgm:pt modelId="{FAE21B6E-49C1-4F4B-B377-57A4FBFC56F9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V praxi se anodové napětí pohybuje v širokém rozmezí od cca 20 kV do 200 kV (v závislosti na druhu zobrazovaných struktur); nižší napětí = měkčí záření.</a:t>
          </a:r>
          <a:endParaRPr lang="en-US"/>
        </a:p>
      </dgm:t>
    </dgm:pt>
    <dgm:pt modelId="{701F6B6A-C171-4423-8E18-883F64CDA6B5}" type="parTrans" cxnId="{67B9ABD7-36BB-4CD7-A46E-4677E442C263}">
      <dgm:prSet/>
      <dgm:spPr/>
      <dgm:t>
        <a:bodyPr/>
        <a:lstStyle/>
        <a:p>
          <a:endParaRPr lang="en-US"/>
        </a:p>
      </dgm:t>
    </dgm:pt>
    <dgm:pt modelId="{BF371B27-F814-4C62-8715-FFC5FC32365E}" type="sibTrans" cxnId="{67B9ABD7-36BB-4CD7-A46E-4677E442C263}">
      <dgm:prSet/>
      <dgm:spPr/>
      <dgm:t>
        <a:bodyPr/>
        <a:lstStyle/>
        <a:p>
          <a:endParaRPr lang="en-US"/>
        </a:p>
      </dgm:t>
    </dgm:pt>
    <dgm:pt modelId="{180B6E2D-CEC5-487F-86A9-AA2B777F08D0}" type="pres">
      <dgm:prSet presAssocID="{9EB6B1BB-17A8-40E5-A08C-58E20B589CB8}" presName="root" presStyleCnt="0">
        <dgm:presLayoutVars>
          <dgm:dir/>
          <dgm:resizeHandles val="exact"/>
        </dgm:presLayoutVars>
      </dgm:prSet>
      <dgm:spPr/>
    </dgm:pt>
    <dgm:pt modelId="{01D6B833-0993-4DCB-BAB6-33E4CA8B5902}" type="pres">
      <dgm:prSet presAssocID="{893566A9-A785-41BF-B2E7-3F940465D11F}" presName="compNode" presStyleCnt="0"/>
      <dgm:spPr/>
    </dgm:pt>
    <dgm:pt modelId="{45133CB7-D3F5-4E1B-BF2C-0B56514A7DBB}" type="pres">
      <dgm:prSet presAssocID="{893566A9-A785-41BF-B2E7-3F940465D11F}" presName="bgRect" presStyleLbl="bgShp" presStyleIdx="0" presStyleCnt="6"/>
      <dgm:spPr/>
    </dgm:pt>
    <dgm:pt modelId="{8E2F5B1E-AED4-4406-A8B0-C2307CF6B4A0}" type="pres">
      <dgm:prSet presAssocID="{893566A9-A785-41BF-B2E7-3F940465D11F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ýbuch"/>
        </a:ext>
      </dgm:extLst>
    </dgm:pt>
    <dgm:pt modelId="{B5C24AB9-7587-4791-9055-D5E23E08563D}" type="pres">
      <dgm:prSet presAssocID="{893566A9-A785-41BF-B2E7-3F940465D11F}" presName="spaceRect" presStyleCnt="0"/>
      <dgm:spPr/>
    </dgm:pt>
    <dgm:pt modelId="{6B570CCD-B137-4FC6-B5D0-C8FE380C5701}" type="pres">
      <dgm:prSet presAssocID="{893566A9-A785-41BF-B2E7-3F940465D11F}" presName="parTx" presStyleLbl="revTx" presStyleIdx="0" presStyleCnt="6">
        <dgm:presLayoutVars>
          <dgm:chMax val="0"/>
          <dgm:chPref val="0"/>
        </dgm:presLayoutVars>
      </dgm:prSet>
      <dgm:spPr/>
    </dgm:pt>
    <dgm:pt modelId="{66717C3C-78BA-4CBD-90B7-0004A98C4815}" type="pres">
      <dgm:prSet presAssocID="{52CD3F95-E697-48B5-B9BB-66FAABEDA54C}" presName="sibTrans" presStyleCnt="0"/>
      <dgm:spPr/>
    </dgm:pt>
    <dgm:pt modelId="{DC53AF27-47A2-46CE-8C75-20D80E390027}" type="pres">
      <dgm:prSet presAssocID="{A86A9A42-8DF6-4E8E-B500-9B186E2CD502}" presName="compNode" presStyleCnt="0"/>
      <dgm:spPr/>
    </dgm:pt>
    <dgm:pt modelId="{33015F77-12BE-471D-97CB-EA8C36B30759}" type="pres">
      <dgm:prSet presAssocID="{A86A9A42-8DF6-4E8E-B500-9B186E2CD502}" presName="bgRect" presStyleLbl="bgShp" presStyleIdx="1" presStyleCnt="6"/>
      <dgm:spPr/>
    </dgm:pt>
    <dgm:pt modelId="{81E1B277-56C7-4D3B-B71F-DC62441A9551}" type="pres">
      <dgm:prSet presAssocID="{A86A9A42-8DF6-4E8E-B500-9B186E2CD50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ktivní"/>
        </a:ext>
      </dgm:extLst>
    </dgm:pt>
    <dgm:pt modelId="{91753E1D-3DCF-4D3B-8E5D-7562DD3A3F97}" type="pres">
      <dgm:prSet presAssocID="{A86A9A42-8DF6-4E8E-B500-9B186E2CD502}" presName="spaceRect" presStyleCnt="0"/>
      <dgm:spPr/>
    </dgm:pt>
    <dgm:pt modelId="{58CFC496-3812-4BE0-93A8-C7F6619CBF4F}" type="pres">
      <dgm:prSet presAssocID="{A86A9A42-8DF6-4E8E-B500-9B186E2CD502}" presName="parTx" presStyleLbl="revTx" presStyleIdx="1" presStyleCnt="6">
        <dgm:presLayoutVars>
          <dgm:chMax val="0"/>
          <dgm:chPref val="0"/>
        </dgm:presLayoutVars>
      </dgm:prSet>
      <dgm:spPr/>
    </dgm:pt>
    <dgm:pt modelId="{87BC1E8B-D630-4EF5-B5D7-3345DF3149A9}" type="pres">
      <dgm:prSet presAssocID="{6B221D55-E783-4EF3-9B9E-EF67C67F810D}" presName="sibTrans" presStyleCnt="0"/>
      <dgm:spPr/>
    </dgm:pt>
    <dgm:pt modelId="{66A8FCC8-A577-46E5-A540-AEE091FDF2B8}" type="pres">
      <dgm:prSet presAssocID="{9B4AC62D-F2D3-4AE6-88E0-20F9A1BA5959}" presName="compNode" presStyleCnt="0"/>
      <dgm:spPr/>
    </dgm:pt>
    <dgm:pt modelId="{5AD10A69-4623-4D59-A343-ACE67D300028}" type="pres">
      <dgm:prSet presAssocID="{9B4AC62D-F2D3-4AE6-88E0-20F9A1BA5959}" presName="bgRect" presStyleLbl="bgShp" presStyleIdx="2" presStyleCnt="6"/>
      <dgm:spPr/>
    </dgm:pt>
    <dgm:pt modelId="{83D5E832-F91F-4CBA-9560-915D7E48D54D}" type="pres">
      <dgm:prSet presAssocID="{9B4AC62D-F2D3-4AE6-88E0-20F9A1BA595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a zdraví"/>
        </a:ext>
      </dgm:extLst>
    </dgm:pt>
    <dgm:pt modelId="{4194DDCA-8AB7-4F51-A672-3E2C93C5E3E7}" type="pres">
      <dgm:prSet presAssocID="{9B4AC62D-F2D3-4AE6-88E0-20F9A1BA5959}" presName="spaceRect" presStyleCnt="0"/>
      <dgm:spPr/>
    </dgm:pt>
    <dgm:pt modelId="{131D2AA3-F2F8-467F-A75A-018CD7122BEB}" type="pres">
      <dgm:prSet presAssocID="{9B4AC62D-F2D3-4AE6-88E0-20F9A1BA5959}" presName="parTx" presStyleLbl="revTx" presStyleIdx="2" presStyleCnt="6">
        <dgm:presLayoutVars>
          <dgm:chMax val="0"/>
          <dgm:chPref val="0"/>
        </dgm:presLayoutVars>
      </dgm:prSet>
      <dgm:spPr/>
    </dgm:pt>
    <dgm:pt modelId="{EB3999A0-2C55-4635-B540-B6CF8FB58F99}" type="pres">
      <dgm:prSet presAssocID="{A9CB8453-C2B4-478A-8A9C-52F6071CDA3D}" presName="sibTrans" presStyleCnt="0"/>
      <dgm:spPr/>
    </dgm:pt>
    <dgm:pt modelId="{37C69C1B-101A-4C86-A4C4-23D76E0FDF6F}" type="pres">
      <dgm:prSet presAssocID="{DD7576C4-BA94-4B34-818A-196E76ABE0A4}" presName="compNode" presStyleCnt="0"/>
      <dgm:spPr/>
    </dgm:pt>
    <dgm:pt modelId="{AA316309-6774-4AC3-B642-CD13CA9E8DF9}" type="pres">
      <dgm:prSet presAssocID="{DD7576C4-BA94-4B34-818A-196E76ABE0A4}" presName="bgRect" presStyleLbl="bgShp" presStyleIdx="3" presStyleCnt="6"/>
      <dgm:spPr/>
    </dgm:pt>
    <dgm:pt modelId="{4797B9E4-6164-43F0-B6E0-5CFDF1E24433}" type="pres">
      <dgm:prSet presAssocID="{DD7576C4-BA94-4B34-818A-196E76ABE0A4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652A8413-8D01-4E0F-9648-D3D751DD5B5D}" type="pres">
      <dgm:prSet presAssocID="{DD7576C4-BA94-4B34-818A-196E76ABE0A4}" presName="spaceRect" presStyleCnt="0"/>
      <dgm:spPr/>
    </dgm:pt>
    <dgm:pt modelId="{F26BDECB-43F8-4BA4-B77C-D10183A74CA6}" type="pres">
      <dgm:prSet presAssocID="{DD7576C4-BA94-4B34-818A-196E76ABE0A4}" presName="parTx" presStyleLbl="revTx" presStyleIdx="3" presStyleCnt="6">
        <dgm:presLayoutVars>
          <dgm:chMax val="0"/>
          <dgm:chPref val="0"/>
        </dgm:presLayoutVars>
      </dgm:prSet>
      <dgm:spPr/>
    </dgm:pt>
    <dgm:pt modelId="{382835F5-4343-4B0A-8C46-48F07B91CDC4}" type="pres">
      <dgm:prSet presAssocID="{ED6F25FF-C889-42AC-A6E8-D52F12C230F4}" presName="sibTrans" presStyleCnt="0"/>
      <dgm:spPr/>
    </dgm:pt>
    <dgm:pt modelId="{A665617C-6EB4-4B4B-8CD4-D74984E33550}" type="pres">
      <dgm:prSet presAssocID="{9A8AA2DB-14EA-40E6-AE14-2A1EC1694DE8}" presName="compNode" presStyleCnt="0"/>
      <dgm:spPr/>
    </dgm:pt>
    <dgm:pt modelId="{B802641A-C9C5-41BF-8BB2-66280B85FD7C}" type="pres">
      <dgm:prSet presAssocID="{9A8AA2DB-14EA-40E6-AE14-2A1EC1694DE8}" presName="bgRect" presStyleLbl="bgShp" presStyleIdx="4" presStyleCnt="6"/>
      <dgm:spPr/>
    </dgm:pt>
    <dgm:pt modelId="{E93C8ABB-761C-410C-A03B-8D492E4EBDD8}" type="pres">
      <dgm:prSet presAssocID="{9A8AA2DB-14EA-40E6-AE14-2A1EC1694DE8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0F85D4FB-8D01-4DC0-A5C8-4394BE04CCF5}" type="pres">
      <dgm:prSet presAssocID="{9A8AA2DB-14EA-40E6-AE14-2A1EC1694DE8}" presName="spaceRect" presStyleCnt="0"/>
      <dgm:spPr/>
    </dgm:pt>
    <dgm:pt modelId="{306635C2-828F-4DC6-8A2B-5D0C15CB3219}" type="pres">
      <dgm:prSet presAssocID="{9A8AA2DB-14EA-40E6-AE14-2A1EC1694DE8}" presName="parTx" presStyleLbl="revTx" presStyleIdx="4" presStyleCnt="6">
        <dgm:presLayoutVars>
          <dgm:chMax val="0"/>
          <dgm:chPref val="0"/>
        </dgm:presLayoutVars>
      </dgm:prSet>
      <dgm:spPr/>
    </dgm:pt>
    <dgm:pt modelId="{21647FB7-CBAF-4D8D-B6BA-607C1BE65921}" type="pres">
      <dgm:prSet presAssocID="{8FA0BCEF-0078-43B2-9C11-7BD03C1A48C5}" presName="sibTrans" presStyleCnt="0"/>
      <dgm:spPr/>
    </dgm:pt>
    <dgm:pt modelId="{39AA879C-B385-4F72-B858-E7260704EBC9}" type="pres">
      <dgm:prSet presAssocID="{FAE21B6E-49C1-4F4B-B377-57A4FBFC56F9}" presName="compNode" presStyleCnt="0"/>
      <dgm:spPr/>
    </dgm:pt>
    <dgm:pt modelId="{FCDF57A2-00DA-4E91-A668-0DE0F8C3FF72}" type="pres">
      <dgm:prSet presAssocID="{FAE21B6E-49C1-4F4B-B377-57A4FBFC56F9}" presName="bgRect" presStyleLbl="bgShp" presStyleIdx="5" presStyleCnt="6"/>
      <dgm:spPr/>
    </dgm:pt>
    <dgm:pt modelId="{0462A2EA-3359-4168-A167-F99A07F3352C}" type="pres">
      <dgm:prSet presAssocID="{FAE21B6E-49C1-4F4B-B377-57A4FBFC56F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dpojeno"/>
        </a:ext>
      </dgm:extLst>
    </dgm:pt>
    <dgm:pt modelId="{DF46E4FB-1F86-48D3-ADC8-7F283A981C4E}" type="pres">
      <dgm:prSet presAssocID="{FAE21B6E-49C1-4F4B-B377-57A4FBFC56F9}" presName="spaceRect" presStyleCnt="0"/>
      <dgm:spPr/>
    </dgm:pt>
    <dgm:pt modelId="{F9C7C824-B335-4303-AD32-9E5BF3FC04D8}" type="pres">
      <dgm:prSet presAssocID="{FAE21B6E-49C1-4F4B-B377-57A4FBFC56F9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6767818-6866-4CEC-B1CA-C142A6D70B7E}" srcId="{9EB6B1BB-17A8-40E5-A08C-58E20B589CB8}" destId="{9A8AA2DB-14EA-40E6-AE14-2A1EC1694DE8}" srcOrd="4" destOrd="0" parTransId="{02C28EC7-C430-4AA4-9B42-C38626A86506}" sibTransId="{8FA0BCEF-0078-43B2-9C11-7BD03C1A48C5}"/>
    <dgm:cxn modelId="{CF232824-83F7-44B7-AF3D-039164201A32}" type="presOf" srcId="{9B4AC62D-F2D3-4AE6-88E0-20F9A1BA5959}" destId="{131D2AA3-F2F8-467F-A75A-018CD7122BEB}" srcOrd="0" destOrd="0" presId="urn:microsoft.com/office/officeart/2018/2/layout/IconVerticalSolidList"/>
    <dgm:cxn modelId="{17150E27-CB96-4B31-92C4-C544AF60A625}" srcId="{9EB6B1BB-17A8-40E5-A08C-58E20B589CB8}" destId="{9B4AC62D-F2D3-4AE6-88E0-20F9A1BA5959}" srcOrd="2" destOrd="0" parTransId="{4D185D05-0479-49D6-BB6A-5F1627D02363}" sibTransId="{A9CB8453-C2B4-478A-8A9C-52F6071CDA3D}"/>
    <dgm:cxn modelId="{C707208D-60B1-4A59-9D63-7F8D53B6AB14}" srcId="{9EB6B1BB-17A8-40E5-A08C-58E20B589CB8}" destId="{A86A9A42-8DF6-4E8E-B500-9B186E2CD502}" srcOrd="1" destOrd="0" parTransId="{06B4A88B-B4A3-4290-A410-569CD5AE0ED1}" sibTransId="{6B221D55-E783-4EF3-9B9E-EF67C67F810D}"/>
    <dgm:cxn modelId="{5E213B94-7C50-45F0-8738-161C68E6B452}" type="presOf" srcId="{FAE21B6E-49C1-4F4B-B377-57A4FBFC56F9}" destId="{F9C7C824-B335-4303-AD32-9E5BF3FC04D8}" srcOrd="0" destOrd="0" presId="urn:microsoft.com/office/officeart/2018/2/layout/IconVerticalSolidList"/>
    <dgm:cxn modelId="{07FF91C5-0A29-443C-AE01-407691E57C2F}" type="presOf" srcId="{893566A9-A785-41BF-B2E7-3F940465D11F}" destId="{6B570CCD-B137-4FC6-B5D0-C8FE380C5701}" srcOrd="0" destOrd="0" presId="urn:microsoft.com/office/officeart/2018/2/layout/IconVerticalSolidList"/>
    <dgm:cxn modelId="{5DFA48D1-1401-4AA6-951D-7276658B0EBE}" type="presOf" srcId="{A86A9A42-8DF6-4E8E-B500-9B186E2CD502}" destId="{58CFC496-3812-4BE0-93A8-C7F6619CBF4F}" srcOrd="0" destOrd="0" presId="urn:microsoft.com/office/officeart/2018/2/layout/IconVerticalSolidList"/>
    <dgm:cxn modelId="{34A69ED3-05F6-4554-BD88-C93183577AEF}" type="presOf" srcId="{DD7576C4-BA94-4B34-818A-196E76ABE0A4}" destId="{F26BDECB-43F8-4BA4-B77C-D10183A74CA6}" srcOrd="0" destOrd="0" presId="urn:microsoft.com/office/officeart/2018/2/layout/IconVerticalSolidList"/>
    <dgm:cxn modelId="{0C1160D7-7DC4-4777-AEE5-9767AFBEF09F}" type="presOf" srcId="{9EB6B1BB-17A8-40E5-A08C-58E20B589CB8}" destId="{180B6E2D-CEC5-487F-86A9-AA2B777F08D0}" srcOrd="0" destOrd="0" presId="urn:microsoft.com/office/officeart/2018/2/layout/IconVerticalSolidList"/>
    <dgm:cxn modelId="{67B9ABD7-36BB-4CD7-A46E-4677E442C263}" srcId="{9EB6B1BB-17A8-40E5-A08C-58E20B589CB8}" destId="{FAE21B6E-49C1-4F4B-B377-57A4FBFC56F9}" srcOrd="5" destOrd="0" parTransId="{701F6B6A-C171-4423-8E18-883F64CDA6B5}" sibTransId="{BF371B27-F814-4C62-8715-FFC5FC32365E}"/>
    <dgm:cxn modelId="{FA53B3DD-3811-4A58-AF02-3714AD886128}" srcId="{9EB6B1BB-17A8-40E5-A08C-58E20B589CB8}" destId="{DD7576C4-BA94-4B34-818A-196E76ABE0A4}" srcOrd="3" destOrd="0" parTransId="{9167B5CC-8604-41B6-B856-D7E9327D9B0F}" sibTransId="{ED6F25FF-C889-42AC-A6E8-D52F12C230F4}"/>
    <dgm:cxn modelId="{0729B1EF-B02F-460C-A7FA-221FAAB6477F}" type="presOf" srcId="{9A8AA2DB-14EA-40E6-AE14-2A1EC1694DE8}" destId="{306635C2-828F-4DC6-8A2B-5D0C15CB3219}" srcOrd="0" destOrd="0" presId="urn:microsoft.com/office/officeart/2018/2/layout/IconVerticalSolidList"/>
    <dgm:cxn modelId="{F53F42F4-D982-4C6C-A4F1-DBC7EB881F1C}" srcId="{9EB6B1BB-17A8-40E5-A08C-58E20B589CB8}" destId="{893566A9-A785-41BF-B2E7-3F940465D11F}" srcOrd="0" destOrd="0" parTransId="{9C3361F5-C8F8-4D81-B6E2-A61DEAE2DACE}" sibTransId="{52CD3F95-E697-48B5-B9BB-66FAABEDA54C}"/>
    <dgm:cxn modelId="{C2FB80BF-5FE0-49CD-A233-4E801DEA104C}" type="presParOf" srcId="{180B6E2D-CEC5-487F-86A9-AA2B777F08D0}" destId="{01D6B833-0993-4DCB-BAB6-33E4CA8B5902}" srcOrd="0" destOrd="0" presId="urn:microsoft.com/office/officeart/2018/2/layout/IconVerticalSolidList"/>
    <dgm:cxn modelId="{A98225B8-D99C-4CCB-A448-8F9BDC595387}" type="presParOf" srcId="{01D6B833-0993-4DCB-BAB6-33E4CA8B5902}" destId="{45133CB7-D3F5-4E1B-BF2C-0B56514A7DBB}" srcOrd="0" destOrd="0" presId="urn:microsoft.com/office/officeart/2018/2/layout/IconVerticalSolidList"/>
    <dgm:cxn modelId="{580FFD33-4520-4F01-8BAB-457620F4A814}" type="presParOf" srcId="{01D6B833-0993-4DCB-BAB6-33E4CA8B5902}" destId="{8E2F5B1E-AED4-4406-A8B0-C2307CF6B4A0}" srcOrd="1" destOrd="0" presId="urn:microsoft.com/office/officeart/2018/2/layout/IconVerticalSolidList"/>
    <dgm:cxn modelId="{319BFED2-85F6-49AC-A4A2-23C9FB72DE44}" type="presParOf" srcId="{01D6B833-0993-4DCB-BAB6-33E4CA8B5902}" destId="{B5C24AB9-7587-4791-9055-D5E23E08563D}" srcOrd="2" destOrd="0" presId="urn:microsoft.com/office/officeart/2018/2/layout/IconVerticalSolidList"/>
    <dgm:cxn modelId="{EE004D0F-5190-40BA-B7DC-F5A9E2786030}" type="presParOf" srcId="{01D6B833-0993-4DCB-BAB6-33E4CA8B5902}" destId="{6B570CCD-B137-4FC6-B5D0-C8FE380C5701}" srcOrd="3" destOrd="0" presId="urn:microsoft.com/office/officeart/2018/2/layout/IconVerticalSolidList"/>
    <dgm:cxn modelId="{186AFA19-CF21-454F-A718-FC2CC1356E5A}" type="presParOf" srcId="{180B6E2D-CEC5-487F-86A9-AA2B777F08D0}" destId="{66717C3C-78BA-4CBD-90B7-0004A98C4815}" srcOrd="1" destOrd="0" presId="urn:microsoft.com/office/officeart/2018/2/layout/IconVerticalSolidList"/>
    <dgm:cxn modelId="{59F2D466-5CA7-4218-9830-C7882A87B796}" type="presParOf" srcId="{180B6E2D-CEC5-487F-86A9-AA2B777F08D0}" destId="{DC53AF27-47A2-46CE-8C75-20D80E390027}" srcOrd="2" destOrd="0" presId="urn:microsoft.com/office/officeart/2018/2/layout/IconVerticalSolidList"/>
    <dgm:cxn modelId="{EB83BB07-46EC-4153-B4AD-5851AAFA7903}" type="presParOf" srcId="{DC53AF27-47A2-46CE-8C75-20D80E390027}" destId="{33015F77-12BE-471D-97CB-EA8C36B30759}" srcOrd="0" destOrd="0" presId="urn:microsoft.com/office/officeart/2018/2/layout/IconVerticalSolidList"/>
    <dgm:cxn modelId="{21BF2304-ECDC-4FD2-BF7A-F3948B99DD98}" type="presParOf" srcId="{DC53AF27-47A2-46CE-8C75-20D80E390027}" destId="{81E1B277-56C7-4D3B-B71F-DC62441A9551}" srcOrd="1" destOrd="0" presId="urn:microsoft.com/office/officeart/2018/2/layout/IconVerticalSolidList"/>
    <dgm:cxn modelId="{2BF9B5EF-B514-456C-8584-871988EC944D}" type="presParOf" srcId="{DC53AF27-47A2-46CE-8C75-20D80E390027}" destId="{91753E1D-3DCF-4D3B-8E5D-7562DD3A3F97}" srcOrd="2" destOrd="0" presId="urn:microsoft.com/office/officeart/2018/2/layout/IconVerticalSolidList"/>
    <dgm:cxn modelId="{066EF808-3282-48AA-818A-505E0CAA983A}" type="presParOf" srcId="{DC53AF27-47A2-46CE-8C75-20D80E390027}" destId="{58CFC496-3812-4BE0-93A8-C7F6619CBF4F}" srcOrd="3" destOrd="0" presId="urn:microsoft.com/office/officeart/2018/2/layout/IconVerticalSolidList"/>
    <dgm:cxn modelId="{381E65F5-38E3-4426-8E88-1D67E395D18C}" type="presParOf" srcId="{180B6E2D-CEC5-487F-86A9-AA2B777F08D0}" destId="{87BC1E8B-D630-4EF5-B5D7-3345DF3149A9}" srcOrd="3" destOrd="0" presId="urn:microsoft.com/office/officeart/2018/2/layout/IconVerticalSolidList"/>
    <dgm:cxn modelId="{3E3EB99B-6449-47E8-8D22-BA0C7732A297}" type="presParOf" srcId="{180B6E2D-CEC5-487F-86A9-AA2B777F08D0}" destId="{66A8FCC8-A577-46E5-A540-AEE091FDF2B8}" srcOrd="4" destOrd="0" presId="urn:microsoft.com/office/officeart/2018/2/layout/IconVerticalSolidList"/>
    <dgm:cxn modelId="{4F97C0E9-6CB3-40F3-B492-E0D0F11BAB6E}" type="presParOf" srcId="{66A8FCC8-A577-46E5-A540-AEE091FDF2B8}" destId="{5AD10A69-4623-4D59-A343-ACE67D300028}" srcOrd="0" destOrd="0" presId="urn:microsoft.com/office/officeart/2018/2/layout/IconVerticalSolidList"/>
    <dgm:cxn modelId="{0955270D-7B55-4601-963B-22661951D34F}" type="presParOf" srcId="{66A8FCC8-A577-46E5-A540-AEE091FDF2B8}" destId="{83D5E832-F91F-4CBA-9560-915D7E48D54D}" srcOrd="1" destOrd="0" presId="urn:microsoft.com/office/officeart/2018/2/layout/IconVerticalSolidList"/>
    <dgm:cxn modelId="{85B377B1-F2DA-4CAC-BC8A-BFAD500AEFB9}" type="presParOf" srcId="{66A8FCC8-A577-46E5-A540-AEE091FDF2B8}" destId="{4194DDCA-8AB7-4F51-A672-3E2C93C5E3E7}" srcOrd="2" destOrd="0" presId="urn:microsoft.com/office/officeart/2018/2/layout/IconVerticalSolidList"/>
    <dgm:cxn modelId="{92AB38E0-C05D-455B-A8CF-E392412241E7}" type="presParOf" srcId="{66A8FCC8-A577-46E5-A540-AEE091FDF2B8}" destId="{131D2AA3-F2F8-467F-A75A-018CD7122BEB}" srcOrd="3" destOrd="0" presId="urn:microsoft.com/office/officeart/2018/2/layout/IconVerticalSolidList"/>
    <dgm:cxn modelId="{9367EC7F-1C25-4234-8D7B-B67CE70C1914}" type="presParOf" srcId="{180B6E2D-CEC5-487F-86A9-AA2B777F08D0}" destId="{EB3999A0-2C55-4635-B540-B6CF8FB58F99}" srcOrd="5" destOrd="0" presId="urn:microsoft.com/office/officeart/2018/2/layout/IconVerticalSolidList"/>
    <dgm:cxn modelId="{CBF3352C-36EC-4485-8091-597F1A428A89}" type="presParOf" srcId="{180B6E2D-CEC5-487F-86A9-AA2B777F08D0}" destId="{37C69C1B-101A-4C86-A4C4-23D76E0FDF6F}" srcOrd="6" destOrd="0" presId="urn:microsoft.com/office/officeart/2018/2/layout/IconVerticalSolidList"/>
    <dgm:cxn modelId="{E2DDC124-EDBE-4171-8631-EA042821B3B9}" type="presParOf" srcId="{37C69C1B-101A-4C86-A4C4-23D76E0FDF6F}" destId="{AA316309-6774-4AC3-B642-CD13CA9E8DF9}" srcOrd="0" destOrd="0" presId="urn:microsoft.com/office/officeart/2018/2/layout/IconVerticalSolidList"/>
    <dgm:cxn modelId="{421561CD-03EA-4C19-B45D-97704363B116}" type="presParOf" srcId="{37C69C1B-101A-4C86-A4C4-23D76E0FDF6F}" destId="{4797B9E4-6164-43F0-B6E0-5CFDF1E24433}" srcOrd="1" destOrd="0" presId="urn:microsoft.com/office/officeart/2018/2/layout/IconVerticalSolidList"/>
    <dgm:cxn modelId="{AE649E28-403B-4A5E-AFA6-F678AE072AE1}" type="presParOf" srcId="{37C69C1B-101A-4C86-A4C4-23D76E0FDF6F}" destId="{652A8413-8D01-4E0F-9648-D3D751DD5B5D}" srcOrd="2" destOrd="0" presId="urn:microsoft.com/office/officeart/2018/2/layout/IconVerticalSolidList"/>
    <dgm:cxn modelId="{A4EBF27E-FA60-4157-8E53-7510344864AE}" type="presParOf" srcId="{37C69C1B-101A-4C86-A4C4-23D76E0FDF6F}" destId="{F26BDECB-43F8-4BA4-B77C-D10183A74CA6}" srcOrd="3" destOrd="0" presId="urn:microsoft.com/office/officeart/2018/2/layout/IconVerticalSolidList"/>
    <dgm:cxn modelId="{04C599D6-DE35-4AF7-9B3D-8F7E2AEA04C7}" type="presParOf" srcId="{180B6E2D-CEC5-487F-86A9-AA2B777F08D0}" destId="{382835F5-4343-4B0A-8C46-48F07B91CDC4}" srcOrd="7" destOrd="0" presId="urn:microsoft.com/office/officeart/2018/2/layout/IconVerticalSolidList"/>
    <dgm:cxn modelId="{7770C91A-98C3-4F95-8D73-35B182141E65}" type="presParOf" srcId="{180B6E2D-CEC5-487F-86A9-AA2B777F08D0}" destId="{A665617C-6EB4-4B4B-8CD4-D74984E33550}" srcOrd="8" destOrd="0" presId="urn:microsoft.com/office/officeart/2018/2/layout/IconVerticalSolidList"/>
    <dgm:cxn modelId="{587635D3-3756-4BF0-A897-865BDCE54C58}" type="presParOf" srcId="{A665617C-6EB4-4B4B-8CD4-D74984E33550}" destId="{B802641A-C9C5-41BF-8BB2-66280B85FD7C}" srcOrd="0" destOrd="0" presId="urn:microsoft.com/office/officeart/2018/2/layout/IconVerticalSolidList"/>
    <dgm:cxn modelId="{FC573DD7-E953-454A-875F-5601E1D0BCB4}" type="presParOf" srcId="{A665617C-6EB4-4B4B-8CD4-D74984E33550}" destId="{E93C8ABB-761C-410C-A03B-8D492E4EBDD8}" srcOrd="1" destOrd="0" presId="urn:microsoft.com/office/officeart/2018/2/layout/IconVerticalSolidList"/>
    <dgm:cxn modelId="{4A74E142-CA03-4619-9284-388916883D3B}" type="presParOf" srcId="{A665617C-6EB4-4B4B-8CD4-D74984E33550}" destId="{0F85D4FB-8D01-4DC0-A5C8-4394BE04CCF5}" srcOrd="2" destOrd="0" presId="urn:microsoft.com/office/officeart/2018/2/layout/IconVerticalSolidList"/>
    <dgm:cxn modelId="{3CF68D0C-B87E-418A-A8E0-814CE3536ABB}" type="presParOf" srcId="{A665617C-6EB4-4B4B-8CD4-D74984E33550}" destId="{306635C2-828F-4DC6-8A2B-5D0C15CB3219}" srcOrd="3" destOrd="0" presId="urn:microsoft.com/office/officeart/2018/2/layout/IconVerticalSolidList"/>
    <dgm:cxn modelId="{9D8D13C8-99C7-46EE-BC02-B90305E7FBCF}" type="presParOf" srcId="{180B6E2D-CEC5-487F-86A9-AA2B777F08D0}" destId="{21647FB7-CBAF-4D8D-B6BA-607C1BE65921}" srcOrd="9" destOrd="0" presId="urn:microsoft.com/office/officeart/2018/2/layout/IconVerticalSolidList"/>
    <dgm:cxn modelId="{41F9A82E-CB47-4B31-B4D4-6AFDF04AEDA2}" type="presParOf" srcId="{180B6E2D-CEC5-487F-86A9-AA2B777F08D0}" destId="{39AA879C-B385-4F72-B858-E7260704EBC9}" srcOrd="10" destOrd="0" presId="urn:microsoft.com/office/officeart/2018/2/layout/IconVerticalSolidList"/>
    <dgm:cxn modelId="{4E8277DC-667D-4006-B1D9-32ED647C75A6}" type="presParOf" srcId="{39AA879C-B385-4F72-B858-E7260704EBC9}" destId="{FCDF57A2-00DA-4E91-A668-0DE0F8C3FF72}" srcOrd="0" destOrd="0" presId="urn:microsoft.com/office/officeart/2018/2/layout/IconVerticalSolidList"/>
    <dgm:cxn modelId="{4FBACEF0-B299-4B16-8D90-13AF61B7A7F5}" type="presParOf" srcId="{39AA879C-B385-4F72-B858-E7260704EBC9}" destId="{0462A2EA-3359-4168-A167-F99A07F3352C}" srcOrd="1" destOrd="0" presId="urn:microsoft.com/office/officeart/2018/2/layout/IconVerticalSolidList"/>
    <dgm:cxn modelId="{7150D5AB-14DA-4E6A-BF36-DBDBA1F052C1}" type="presParOf" srcId="{39AA879C-B385-4F72-B858-E7260704EBC9}" destId="{DF46E4FB-1F86-48D3-ADC8-7F283A981C4E}" srcOrd="2" destOrd="0" presId="urn:microsoft.com/office/officeart/2018/2/layout/IconVerticalSolidList"/>
    <dgm:cxn modelId="{04FC146C-37D7-4B07-BE83-6C6CD9193442}" type="presParOf" srcId="{39AA879C-B385-4F72-B858-E7260704EBC9}" destId="{F9C7C824-B335-4303-AD32-9E5BF3FC04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926FAD-EE85-4AE8-8C84-CA0A4E512B5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C3DA5A-A3A0-495C-B029-2F7E274BA9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Luminescenční krystaly solí uranu přitom vydávaly neznámé záření i poté, co následkem rekrystalizace ztratily schopnost fosforeskovat</a:t>
          </a:r>
          <a:endParaRPr lang="en-US"/>
        </a:p>
      </dgm:t>
    </dgm:pt>
    <dgm:pt modelId="{4F0E34AB-67CE-42A8-87BD-C6CD98FBCA77}" type="parTrans" cxnId="{6619ED07-AF01-40C7-A54C-089801868297}">
      <dgm:prSet/>
      <dgm:spPr/>
      <dgm:t>
        <a:bodyPr/>
        <a:lstStyle/>
        <a:p>
          <a:endParaRPr lang="en-US"/>
        </a:p>
      </dgm:t>
    </dgm:pt>
    <dgm:pt modelId="{84DF584E-9D20-4C4C-9E7C-B06CFF855513}" type="sibTrans" cxnId="{6619ED07-AF01-40C7-A54C-089801868297}">
      <dgm:prSet/>
      <dgm:spPr/>
      <dgm:t>
        <a:bodyPr/>
        <a:lstStyle/>
        <a:p>
          <a:endParaRPr lang="en-US"/>
        </a:p>
      </dgm:t>
    </dgm:pt>
    <dgm:pt modelId="{9A25B3AF-A7C2-400E-8F32-450D441629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/>
            <a:t>18. května 1896 konstatoval: </a:t>
          </a:r>
          <a:r>
            <a:rPr lang="en-US" b="1" i="0" baseline="0"/>
            <a:t>"Pronikavá zářivost je vlastností samotného uranu </a:t>
          </a:r>
          <a:r>
            <a:rPr lang="en-US" b="1" i="0" u="sng" baseline="0"/>
            <a:t>bez ohledu na jeho fyzikální či chemickou formu</a:t>
          </a:r>
          <a:r>
            <a:rPr lang="en-US" b="1" i="0" baseline="0"/>
            <a:t>.„</a:t>
          </a:r>
          <a:endParaRPr lang="en-US"/>
        </a:p>
      </dgm:t>
    </dgm:pt>
    <dgm:pt modelId="{A310330F-A50A-4089-9C4C-46C3F6E9CF65}" type="parTrans" cxnId="{05AA1755-1023-448E-9CFC-1DE8E9CC11B4}">
      <dgm:prSet/>
      <dgm:spPr/>
      <dgm:t>
        <a:bodyPr/>
        <a:lstStyle/>
        <a:p>
          <a:endParaRPr lang="en-US"/>
        </a:p>
      </dgm:t>
    </dgm:pt>
    <dgm:pt modelId="{3CF44CA5-9D9E-440F-8971-458CFD0B9336}" type="sibTrans" cxnId="{05AA1755-1023-448E-9CFC-1DE8E9CC11B4}">
      <dgm:prSet/>
      <dgm:spPr/>
      <dgm:t>
        <a:bodyPr/>
        <a:lstStyle/>
        <a:p>
          <a:endParaRPr lang="en-US"/>
        </a:p>
      </dgm:t>
    </dgm:pt>
    <dgm:pt modelId="{E73C050B-0C81-4E92-AAF7-ACD498DA53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0" baseline="0"/>
            <a:t>PRÁVĚ TAK </a:t>
          </a:r>
          <a:r>
            <a:rPr lang="en-US" b="1" i="0" u="sng" baseline="0"/>
            <a:t>OBJEVIL PŘIROZENOU RADIOAKTIVITU</a:t>
          </a:r>
          <a:r>
            <a:rPr lang="en-US" b="1" i="0" baseline="0"/>
            <a:t>, nejprve</a:t>
          </a:r>
          <a:r>
            <a:rPr lang="en-US" b="1" i="0"/>
            <a:t> nazývanou jako Becquerelovo záření</a:t>
          </a:r>
          <a:endParaRPr lang="en-US"/>
        </a:p>
      </dgm:t>
    </dgm:pt>
    <dgm:pt modelId="{ED2A87DC-162B-4727-86D5-6534DBF09B30}" type="parTrans" cxnId="{798F1C1B-0336-40A1-B4CC-E677DED6D7EC}">
      <dgm:prSet/>
      <dgm:spPr/>
      <dgm:t>
        <a:bodyPr/>
        <a:lstStyle/>
        <a:p>
          <a:endParaRPr lang="en-US"/>
        </a:p>
      </dgm:t>
    </dgm:pt>
    <dgm:pt modelId="{550A9A8C-2479-41F8-A524-21DA74CE7D61}" type="sibTrans" cxnId="{798F1C1B-0336-40A1-B4CC-E677DED6D7EC}">
      <dgm:prSet/>
      <dgm:spPr/>
      <dgm:t>
        <a:bodyPr/>
        <a:lstStyle/>
        <a:p>
          <a:endParaRPr lang="en-US"/>
        </a:p>
      </dgm:t>
    </dgm:pt>
    <dgm:pt modelId="{EC6DAE16-8BD8-4ADB-8442-CF1A755F681B}" type="pres">
      <dgm:prSet presAssocID="{D6926FAD-EE85-4AE8-8C84-CA0A4E512B50}" presName="root" presStyleCnt="0">
        <dgm:presLayoutVars>
          <dgm:dir/>
          <dgm:resizeHandles val="exact"/>
        </dgm:presLayoutVars>
      </dgm:prSet>
      <dgm:spPr/>
    </dgm:pt>
    <dgm:pt modelId="{85DCA077-0AB9-4048-96FC-B27AAC135257}" type="pres">
      <dgm:prSet presAssocID="{04C3DA5A-A3A0-495C-B029-2F7E274BA97D}" presName="compNode" presStyleCnt="0"/>
      <dgm:spPr/>
    </dgm:pt>
    <dgm:pt modelId="{AD5840E1-74AD-441A-A6FE-EDF383BABF5A}" type="pres">
      <dgm:prSet presAssocID="{04C3DA5A-A3A0-495C-B029-2F7E274BA97D}" presName="bgRect" presStyleLbl="bgShp" presStyleIdx="0" presStyleCnt="3"/>
      <dgm:spPr/>
    </dgm:pt>
    <dgm:pt modelId="{D31C927D-3C5A-4923-A5AD-255EA36534F6}" type="pres">
      <dgm:prSet presAssocID="{04C3DA5A-A3A0-495C-B029-2F7E274BA97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3D89CE4-7555-4993-A4EC-BE0E938C6F86}" type="pres">
      <dgm:prSet presAssocID="{04C3DA5A-A3A0-495C-B029-2F7E274BA97D}" presName="spaceRect" presStyleCnt="0"/>
      <dgm:spPr/>
    </dgm:pt>
    <dgm:pt modelId="{4AC7A126-6447-41CA-8E88-7C16F37174A4}" type="pres">
      <dgm:prSet presAssocID="{04C3DA5A-A3A0-495C-B029-2F7E274BA97D}" presName="parTx" presStyleLbl="revTx" presStyleIdx="0" presStyleCnt="3">
        <dgm:presLayoutVars>
          <dgm:chMax val="0"/>
          <dgm:chPref val="0"/>
        </dgm:presLayoutVars>
      </dgm:prSet>
      <dgm:spPr/>
    </dgm:pt>
    <dgm:pt modelId="{8208D721-BBB0-4FD0-9509-49713E4EF60E}" type="pres">
      <dgm:prSet presAssocID="{84DF584E-9D20-4C4C-9E7C-B06CFF855513}" presName="sibTrans" presStyleCnt="0"/>
      <dgm:spPr/>
    </dgm:pt>
    <dgm:pt modelId="{CCE64DBD-C84B-410E-A4B6-3F10FFDF395A}" type="pres">
      <dgm:prSet presAssocID="{9A25B3AF-A7C2-400E-8F32-450D4416295F}" presName="compNode" presStyleCnt="0"/>
      <dgm:spPr/>
    </dgm:pt>
    <dgm:pt modelId="{9BE88052-ED4C-4F4C-A2A8-DC8EF090541B}" type="pres">
      <dgm:prSet presAssocID="{9A25B3AF-A7C2-400E-8F32-450D4416295F}" presName="bgRect" presStyleLbl="bgShp" presStyleIdx="1" presStyleCnt="3"/>
      <dgm:spPr/>
    </dgm:pt>
    <dgm:pt modelId="{409FD544-BB08-493B-A99D-B6C45F655BEA}" type="pres">
      <dgm:prSet presAssocID="{9A25B3AF-A7C2-400E-8F32-450D441629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C9298A9D-50C1-40C7-B020-89623D16ADF1}" type="pres">
      <dgm:prSet presAssocID="{9A25B3AF-A7C2-400E-8F32-450D4416295F}" presName="spaceRect" presStyleCnt="0"/>
      <dgm:spPr/>
    </dgm:pt>
    <dgm:pt modelId="{59FA3931-DE16-4C6F-8E2D-E9D3CB166F0D}" type="pres">
      <dgm:prSet presAssocID="{9A25B3AF-A7C2-400E-8F32-450D4416295F}" presName="parTx" presStyleLbl="revTx" presStyleIdx="1" presStyleCnt="3">
        <dgm:presLayoutVars>
          <dgm:chMax val="0"/>
          <dgm:chPref val="0"/>
        </dgm:presLayoutVars>
      </dgm:prSet>
      <dgm:spPr/>
    </dgm:pt>
    <dgm:pt modelId="{73275F65-6C77-48A2-BDEC-6065AC831BC2}" type="pres">
      <dgm:prSet presAssocID="{3CF44CA5-9D9E-440F-8971-458CFD0B9336}" presName="sibTrans" presStyleCnt="0"/>
      <dgm:spPr/>
    </dgm:pt>
    <dgm:pt modelId="{11A9FF56-6357-4A28-96EA-D2A658C89BD3}" type="pres">
      <dgm:prSet presAssocID="{E73C050B-0C81-4E92-AAF7-ACD498DA53D0}" presName="compNode" presStyleCnt="0"/>
      <dgm:spPr/>
    </dgm:pt>
    <dgm:pt modelId="{1B869004-AA75-4467-B388-0BCBD6B38063}" type="pres">
      <dgm:prSet presAssocID="{E73C050B-0C81-4E92-AAF7-ACD498DA53D0}" presName="bgRect" presStyleLbl="bgShp" presStyleIdx="2" presStyleCnt="3"/>
      <dgm:spPr/>
    </dgm:pt>
    <dgm:pt modelId="{54363F5D-D6E1-4096-873F-40E9225E640A}" type="pres">
      <dgm:prSet presAssocID="{E73C050B-0C81-4E92-AAF7-ACD498DA53D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aktivní"/>
        </a:ext>
      </dgm:extLst>
    </dgm:pt>
    <dgm:pt modelId="{8611CF30-A3C2-4D42-A692-2D4571BBAFE3}" type="pres">
      <dgm:prSet presAssocID="{E73C050B-0C81-4E92-AAF7-ACD498DA53D0}" presName="spaceRect" presStyleCnt="0"/>
      <dgm:spPr/>
    </dgm:pt>
    <dgm:pt modelId="{0BF4565D-E958-46AD-91BE-3DE774AE0588}" type="pres">
      <dgm:prSet presAssocID="{E73C050B-0C81-4E92-AAF7-ACD498DA53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619ED07-AF01-40C7-A54C-089801868297}" srcId="{D6926FAD-EE85-4AE8-8C84-CA0A4E512B50}" destId="{04C3DA5A-A3A0-495C-B029-2F7E274BA97D}" srcOrd="0" destOrd="0" parTransId="{4F0E34AB-67CE-42A8-87BD-C6CD98FBCA77}" sibTransId="{84DF584E-9D20-4C4C-9E7C-B06CFF855513}"/>
    <dgm:cxn modelId="{798F1C1B-0336-40A1-B4CC-E677DED6D7EC}" srcId="{D6926FAD-EE85-4AE8-8C84-CA0A4E512B50}" destId="{E73C050B-0C81-4E92-AAF7-ACD498DA53D0}" srcOrd="2" destOrd="0" parTransId="{ED2A87DC-162B-4727-86D5-6534DBF09B30}" sibTransId="{550A9A8C-2479-41F8-A524-21DA74CE7D61}"/>
    <dgm:cxn modelId="{D7AF6E4B-DB81-43FB-A403-45ECABD0426E}" type="presOf" srcId="{D6926FAD-EE85-4AE8-8C84-CA0A4E512B50}" destId="{EC6DAE16-8BD8-4ADB-8442-CF1A755F681B}" srcOrd="0" destOrd="0" presId="urn:microsoft.com/office/officeart/2018/2/layout/IconVerticalSolidList"/>
    <dgm:cxn modelId="{05AA1755-1023-448E-9CFC-1DE8E9CC11B4}" srcId="{D6926FAD-EE85-4AE8-8C84-CA0A4E512B50}" destId="{9A25B3AF-A7C2-400E-8F32-450D4416295F}" srcOrd="1" destOrd="0" parTransId="{A310330F-A50A-4089-9C4C-46C3F6E9CF65}" sibTransId="{3CF44CA5-9D9E-440F-8971-458CFD0B9336}"/>
    <dgm:cxn modelId="{8CD33B93-F9E3-4F1D-92A6-01F47BD22933}" type="presOf" srcId="{9A25B3AF-A7C2-400E-8F32-450D4416295F}" destId="{59FA3931-DE16-4C6F-8E2D-E9D3CB166F0D}" srcOrd="0" destOrd="0" presId="urn:microsoft.com/office/officeart/2018/2/layout/IconVerticalSolidList"/>
    <dgm:cxn modelId="{AFB83AB2-0B0C-499D-8A6E-58D4E036554F}" type="presOf" srcId="{E73C050B-0C81-4E92-AAF7-ACD498DA53D0}" destId="{0BF4565D-E958-46AD-91BE-3DE774AE0588}" srcOrd="0" destOrd="0" presId="urn:microsoft.com/office/officeart/2018/2/layout/IconVerticalSolidList"/>
    <dgm:cxn modelId="{9FC035CF-894B-4DBB-A0F4-FEEE8156FA15}" type="presOf" srcId="{04C3DA5A-A3A0-495C-B029-2F7E274BA97D}" destId="{4AC7A126-6447-41CA-8E88-7C16F37174A4}" srcOrd="0" destOrd="0" presId="urn:microsoft.com/office/officeart/2018/2/layout/IconVerticalSolidList"/>
    <dgm:cxn modelId="{CFA5CF53-A694-41BD-8C32-50867FF09910}" type="presParOf" srcId="{EC6DAE16-8BD8-4ADB-8442-CF1A755F681B}" destId="{85DCA077-0AB9-4048-96FC-B27AAC135257}" srcOrd="0" destOrd="0" presId="urn:microsoft.com/office/officeart/2018/2/layout/IconVerticalSolidList"/>
    <dgm:cxn modelId="{D5BDB85D-EFFE-427E-95F7-462CF5442EBD}" type="presParOf" srcId="{85DCA077-0AB9-4048-96FC-B27AAC135257}" destId="{AD5840E1-74AD-441A-A6FE-EDF383BABF5A}" srcOrd="0" destOrd="0" presId="urn:microsoft.com/office/officeart/2018/2/layout/IconVerticalSolidList"/>
    <dgm:cxn modelId="{C9D00B1A-6573-4A1A-830A-13D65E3BA2E8}" type="presParOf" srcId="{85DCA077-0AB9-4048-96FC-B27AAC135257}" destId="{D31C927D-3C5A-4923-A5AD-255EA36534F6}" srcOrd="1" destOrd="0" presId="urn:microsoft.com/office/officeart/2018/2/layout/IconVerticalSolidList"/>
    <dgm:cxn modelId="{385BFF7C-54EB-481D-8733-6D9C2F5E5E2F}" type="presParOf" srcId="{85DCA077-0AB9-4048-96FC-B27AAC135257}" destId="{73D89CE4-7555-4993-A4EC-BE0E938C6F86}" srcOrd="2" destOrd="0" presId="urn:microsoft.com/office/officeart/2018/2/layout/IconVerticalSolidList"/>
    <dgm:cxn modelId="{B8A7F3A8-0908-4CB4-B046-2C2747776A74}" type="presParOf" srcId="{85DCA077-0AB9-4048-96FC-B27AAC135257}" destId="{4AC7A126-6447-41CA-8E88-7C16F37174A4}" srcOrd="3" destOrd="0" presId="urn:microsoft.com/office/officeart/2018/2/layout/IconVerticalSolidList"/>
    <dgm:cxn modelId="{02D2891C-04D2-4A77-9892-DA5EEE558D0F}" type="presParOf" srcId="{EC6DAE16-8BD8-4ADB-8442-CF1A755F681B}" destId="{8208D721-BBB0-4FD0-9509-49713E4EF60E}" srcOrd="1" destOrd="0" presId="urn:microsoft.com/office/officeart/2018/2/layout/IconVerticalSolidList"/>
    <dgm:cxn modelId="{0A3D56F8-A118-4FF6-88BE-9EF242E1884D}" type="presParOf" srcId="{EC6DAE16-8BD8-4ADB-8442-CF1A755F681B}" destId="{CCE64DBD-C84B-410E-A4B6-3F10FFDF395A}" srcOrd="2" destOrd="0" presId="urn:microsoft.com/office/officeart/2018/2/layout/IconVerticalSolidList"/>
    <dgm:cxn modelId="{B3BEEEF6-5447-4C93-802E-216C51DFC4A9}" type="presParOf" srcId="{CCE64DBD-C84B-410E-A4B6-3F10FFDF395A}" destId="{9BE88052-ED4C-4F4C-A2A8-DC8EF090541B}" srcOrd="0" destOrd="0" presId="urn:microsoft.com/office/officeart/2018/2/layout/IconVerticalSolidList"/>
    <dgm:cxn modelId="{0648EFA6-498B-4739-971E-5E46D2C708E5}" type="presParOf" srcId="{CCE64DBD-C84B-410E-A4B6-3F10FFDF395A}" destId="{409FD544-BB08-493B-A99D-B6C45F655BEA}" srcOrd="1" destOrd="0" presId="urn:microsoft.com/office/officeart/2018/2/layout/IconVerticalSolidList"/>
    <dgm:cxn modelId="{99DF579A-EEBB-475A-AD25-5C82A01FF0F7}" type="presParOf" srcId="{CCE64DBD-C84B-410E-A4B6-3F10FFDF395A}" destId="{C9298A9D-50C1-40C7-B020-89623D16ADF1}" srcOrd="2" destOrd="0" presId="urn:microsoft.com/office/officeart/2018/2/layout/IconVerticalSolidList"/>
    <dgm:cxn modelId="{62929E64-6256-4A66-BCD4-815C2D92BCAC}" type="presParOf" srcId="{CCE64DBD-C84B-410E-A4B6-3F10FFDF395A}" destId="{59FA3931-DE16-4C6F-8E2D-E9D3CB166F0D}" srcOrd="3" destOrd="0" presId="urn:microsoft.com/office/officeart/2018/2/layout/IconVerticalSolidList"/>
    <dgm:cxn modelId="{410A4F58-E783-4CD4-A948-15532CAE405C}" type="presParOf" srcId="{EC6DAE16-8BD8-4ADB-8442-CF1A755F681B}" destId="{73275F65-6C77-48A2-BDEC-6065AC831BC2}" srcOrd="3" destOrd="0" presId="urn:microsoft.com/office/officeart/2018/2/layout/IconVerticalSolidList"/>
    <dgm:cxn modelId="{B9052D25-987D-49F0-B3E3-229487DDBC71}" type="presParOf" srcId="{EC6DAE16-8BD8-4ADB-8442-CF1A755F681B}" destId="{11A9FF56-6357-4A28-96EA-D2A658C89BD3}" srcOrd="4" destOrd="0" presId="urn:microsoft.com/office/officeart/2018/2/layout/IconVerticalSolidList"/>
    <dgm:cxn modelId="{B0F49A6E-D0F9-426B-B798-BBC5C74145A2}" type="presParOf" srcId="{11A9FF56-6357-4A28-96EA-D2A658C89BD3}" destId="{1B869004-AA75-4467-B388-0BCBD6B38063}" srcOrd="0" destOrd="0" presId="urn:microsoft.com/office/officeart/2018/2/layout/IconVerticalSolidList"/>
    <dgm:cxn modelId="{5FC29D87-A43D-4653-B13C-6F339E1BCCE1}" type="presParOf" srcId="{11A9FF56-6357-4A28-96EA-D2A658C89BD3}" destId="{54363F5D-D6E1-4096-873F-40E9225E640A}" srcOrd="1" destOrd="0" presId="urn:microsoft.com/office/officeart/2018/2/layout/IconVerticalSolidList"/>
    <dgm:cxn modelId="{16FF86A5-D176-4047-9DCF-D35E7A0099C9}" type="presParOf" srcId="{11A9FF56-6357-4A28-96EA-D2A658C89BD3}" destId="{8611CF30-A3C2-4D42-A692-2D4571BBAFE3}" srcOrd="2" destOrd="0" presId="urn:microsoft.com/office/officeart/2018/2/layout/IconVerticalSolidList"/>
    <dgm:cxn modelId="{B6A41607-5838-415D-93D9-129533B89691}" type="presParOf" srcId="{11A9FF56-6357-4A28-96EA-D2A658C89BD3}" destId="{0BF4565D-E958-46AD-91BE-3DE774AE058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C0E572-4EA6-4738-A8D5-0CAA0EE3044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D0D69A9-2648-45F2-B953-0304CF0C4693}">
      <dgm:prSet/>
      <dgm:spPr/>
      <dgm:t>
        <a:bodyPr/>
        <a:lstStyle/>
        <a:p>
          <a:r>
            <a:rPr lang="cs-CZ" b="0" noProof="0" dirty="0"/>
            <a:t>Štafetu od H.B. převzali manželé </a:t>
          </a:r>
          <a:r>
            <a:rPr lang="cs-CZ" b="1" noProof="0" dirty="0"/>
            <a:t>Marie    a Pierre Curieovi</a:t>
          </a:r>
          <a:r>
            <a:rPr lang="cs-CZ" b="0" noProof="0" dirty="0"/>
            <a:t>  (byli to </a:t>
          </a:r>
          <a:r>
            <a:rPr lang="cs-CZ" b="0" u="sng" noProof="0" dirty="0"/>
            <a:t>spolupracovníci H. </a:t>
          </a:r>
          <a:r>
            <a:rPr lang="cs-CZ" b="0" u="sng" noProof="0" dirty="0" err="1"/>
            <a:t>Becquerela</a:t>
          </a:r>
          <a:r>
            <a:rPr lang="cs-CZ" b="0" u="sng" noProof="0" dirty="0"/>
            <a:t> </a:t>
          </a:r>
          <a:r>
            <a:rPr lang="cs-CZ" b="0" noProof="0" dirty="0"/>
            <a:t>- Pierre Curie </a:t>
          </a:r>
          <a:r>
            <a:rPr lang="cs-CZ" noProof="0" dirty="0"/>
            <a:t>měl pracovnu jen několik kroků chodbou od laboratoře profesora </a:t>
          </a:r>
          <a:r>
            <a:rPr lang="cs-CZ" noProof="0" dirty="0" err="1"/>
            <a:t>Becquerela</a:t>
          </a:r>
          <a:r>
            <a:rPr lang="cs-CZ" noProof="0" dirty="0"/>
            <a:t> a sdílel ji se svou mladou manželkou Marií). </a:t>
          </a:r>
        </a:p>
      </dgm:t>
    </dgm:pt>
    <dgm:pt modelId="{33753A73-ECA8-4428-9773-615E6C5C9F76}" type="parTrans" cxnId="{2AAC2E8E-519D-418E-9CF1-84E07C7DB019}">
      <dgm:prSet/>
      <dgm:spPr/>
      <dgm:t>
        <a:bodyPr/>
        <a:lstStyle/>
        <a:p>
          <a:endParaRPr lang="en-US"/>
        </a:p>
      </dgm:t>
    </dgm:pt>
    <dgm:pt modelId="{84154E24-A9DA-466B-9DF3-A28DCA133A36}" type="sibTrans" cxnId="{2AAC2E8E-519D-418E-9CF1-84E07C7DB019}">
      <dgm:prSet/>
      <dgm:spPr/>
      <dgm:t>
        <a:bodyPr/>
        <a:lstStyle/>
        <a:p>
          <a:endParaRPr lang="en-US"/>
        </a:p>
      </dgm:t>
    </dgm:pt>
    <dgm:pt modelId="{20555A0E-6D33-4F72-947B-E2739F33403B}">
      <dgm:prSet/>
      <dgm:spPr/>
      <dgm:t>
        <a:bodyPr/>
        <a:lstStyle/>
        <a:p>
          <a:r>
            <a:rPr lang="cs-CZ" b="1" noProof="0" dirty="0"/>
            <a:t>Marie Curie, tehdy ještě </a:t>
          </a:r>
          <a:r>
            <a:rPr lang="cs-CZ" b="1" noProof="0" dirty="0" err="1"/>
            <a:t>Sklodowská</a:t>
          </a:r>
          <a:r>
            <a:rPr lang="cs-CZ" b="1" noProof="0" dirty="0"/>
            <a:t>, </a:t>
          </a:r>
          <a:r>
            <a:rPr lang="cs-CZ" b="0" noProof="0" dirty="0"/>
            <a:t>byla polského původu,                                                      a jednou z </a:t>
          </a:r>
          <a:r>
            <a:rPr lang="cs-CZ" b="0" noProof="0" dirty="0" err="1"/>
            <a:t>Becquerelových</a:t>
          </a:r>
          <a:r>
            <a:rPr lang="cs-CZ" b="0" noProof="0" dirty="0"/>
            <a:t> studentek a právě se vdala za fyzika Pierra…</a:t>
          </a:r>
          <a:endParaRPr lang="cs-CZ" noProof="0" dirty="0"/>
        </a:p>
      </dgm:t>
    </dgm:pt>
    <dgm:pt modelId="{EBC65CEA-1753-4DC1-BDAE-B02B07599AFC}" type="parTrans" cxnId="{1D39724B-8917-44B8-9F8A-210EB4C3FCE7}">
      <dgm:prSet/>
      <dgm:spPr/>
      <dgm:t>
        <a:bodyPr/>
        <a:lstStyle/>
        <a:p>
          <a:endParaRPr lang="en-US"/>
        </a:p>
      </dgm:t>
    </dgm:pt>
    <dgm:pt modelId="{1D804225-73F5-4822-8B25-13C8BB4B1901}" type="sibTrans" cxnId="{1D39724B-8917-44B8-9F8A-210EB4C3FCE7}">
      <dgm:prSet/>
      <dgm:spPr/>
      <dgm:t>
        <a:bodyPr/>
        <a:lstStyle/>
        <a:p>
          <a:endParaRPr lang="en-US"/>
        </a:p>
      </dgm:t>
    </dgm:pt>
    <dgm:pt modelId="{983264A5-5AF5-45EB-B638-1D3055BFADF1}" type="pres">
      <dgm:prSet presAssocID="{B8C0E572-4EA6-4738-A8D5-0CAA0EE3044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2F0C13-735A-4E61-93B2-C687756926B7}" type="pres">
      <dgm:prSet presAssocID="{3D0D69A9-2648-45F2-B953-0304CF0C4693}" presName="hierRoot1" presStyleCnt="0"/>
      <dgm:spPr/>
    </dgm:pt>
    <dgm:pt modelId="{F20F937C-8A53-4B30-BB1E-259560239CE5}" type="pres">
      <dgm:prSet presAssocID="{3D0D69A9-2648-45F2-B953-0304CF0C4693}" presName="composite" presStyleCnt="0"/>
      <dgm:spPr/>
    </dgm:pt>
    <dgm:pt modelId="{04D99A27-884A-4692-9442-9A433812344F}" type="pres">
      <dgm:prSet presAssocID="{3D0D69A9-2648-45F2-B953-0304CF0C4693}" presName="background" presStyleLbl="node0" presStyleIdx="0" presStyleCnt="2"/>
      <dgm:spPr/>
    </dgm:pt>
    <dgm:pt modelId="{E99C7F16-A4AC-4236-AF70-E9CEA1CAE45A}" type="pres">
      <dgm:prSet presAssocID="{3D0D69A9-2648-45F2-B953-0304CF0C4693}" presName="text" presStyleLbl="fgAcc0" presStyleIdx="0" presStyleCnt="2" custScaleX="142798" custLinFactNeighborX="-38445">
        <dgm:presLayoutVars>
          <dgm:chPref val="3"/>
        </dgm:presLayoutVars>
      </dgm:prSet>
      <dgm:spPr/>
    </dgm:pt>
    <dgm:pt modelId="{C356C728-B116-450C-9B7F-066A99C0D2AC}" type="pres">
      <dgm:prSet presAssocID="{3D0D69A9-2648-45F2-B953-0304CF0C4693}" presName="hierChild2" presStyleCnt="0"/>
      <dgm:spPr/>
    </dgm:pt>
    <dgm:pt modelId="{66C69D32-7953-4D32-9877-39ADE4A7ECF1}" type="pres">
      <dgm:prSet presAssocID="{20555A0E-6D33-4F72-947B-E2739F33403B}" presName="hierRoot1" presStyleCnt="0"/>
      <dgm:spPr/>
    </dgm:pt>
    <dgm:pt modelId="{4676D078-2C50-4AFD-92E9-1DE7C63C3C00}" type="pres">
      <dgm:prSet presAssocID="{20555A0E-6D33-4F72-947B-E2739F33403B}" presName="composite" presStyleCnt="0"/>
      <dgm:spPr/>
    </dgm:pt>
    <dgm:pt modelId="{AB8E49AA-65F3-446B-80AB-E920918EAFCC}" type="pres">
      <dgm:prSet presAssocID="{20555A0E-6D33-4F72-947B-E2739F33403B}" presName="background" presStyleLbl="node0" presStyleIdx="1" presStyleCnt="2"/>
      <dgm:spPr/>
    </dgm:pt>
    <dgm:pt modelId="{BD2F78F2-2E0D-43D2-A51D-65849515F434}" type="pres">
      <dgm:prSet presAssocID="{20555A0E-6D33-4F72-947B-E2739F33403B}" presName="text" presStyleLbl="fgAcc0" presStyleIdx="1" presStyleCnt="2" custLinFactNeighborX="-36632">
        <dgm:presLayoutVars>
          <dgm:chPref val="3"/>
        </dgm:presLayoutVars>
      </dgm:prSet>
      <dgm:spPr/>
    </dgm:pt>
    <dgm:pt modelId="{77D8F987-5B93-4F0F-907B-75F13A2496CA}" type="pres">
      <dgm:prSet presAssocID="{20555A0E-6D33-4F72-947B-E2739F33403B}" presName="hierChild2" presStyleCnt="0"/>
      <dgm:spPr/>
    </dgm:pt>
  </dgm:ptLst>
  <dgm:cxnLst>
    <dgm:cxn modelId="{5486CD1F-DEE3-41A2-BE85-E727BFF79960}" type="presOf" srcId="{20555A0E-6D33-4F72-947B-E2739F33403B}" destId="{BD2F78F2-2E0D-43D2-A51D-65849515F434}" srcOrd="0" destOrd="0" presId="urn:microsoft.com/office/officeart/2005/8/layout/hierarchy1"/>
    <dgm:cxn modelId="{1D39724B-8917-44B8-9F8A-210EB4C3FCE7}" srcId="{B8C0E572-4EA6-4738-A8D5-0CAA0EE3044B}" destId="{20555A0E-6D33-4F72-947B-E2739F33403B}" srcOrd="1" destOrd="0" parTransId="{EBC65CEA-1753-4DC1-BDAE-B02B07599AFC}" sibTransId="{1D804225-73F5-4822-8B25-13C8BB4B1901}"/>
    <dgm:cxn modelId="{2AAC2E8E-519D-418E-9CF1-84E07C7DB019}" srcId="{B8C0E572-4EA6-4738-A8D5-0CAA0EE3044B}" destId="{3D0D69A9-2648-45F2-B953-0304CF0C4693}" srcOrd="0" destOrd="0" parTransId="{33753A73-ECA8-4428-9773-615E6C5C9F76}" sibTransId="{84154E24-A9DA-466B-9DF3-A28DCA133A36}"/>
    <dgm:cxn modelId="{DD1A2CA6-C0F2-41F5-84C7-E6D448D7874F}" type="presOf" srcId="{3D0D69A9-2648-45F2-B953-0304CF0C4693}" destId="{E99C7F16-A4AC-4236-AF70-E9CEA1CAE45A}" srcOrd="0" destOrd="0" presId="urn:microsoft.com/office/officeart/2005/8/layout/hierarchy1"/>
    <dgm:cxn modelId="{861F1AEA-1C17-4FAA-A8BC-2BFAC3369E0A}" type="presOf" srcId="{B8C0E572-4EA6-4738-A8D5-0CAA0EE3044B}" destId="{983264A5-5AF5-45EB-B638-1D3055BFADF1}" srcOrd="0" destOrd="0" presId="urn:microsoft.com/office/officeart/2005/8/layout/hierarchy1"/>
    <dgm:cxn modelId="{FACBF051-352F-4347-B534-FFB851B0D08E}" type="presParOf" srcId="{983264A5-5AF5-45EB-B638-1D3055BFADF1}" destId="{282F0C13-735A-4E61-93B2-C687756926B7}" srcOrd="0" destOrd="0" presId="urn:microsoft.com/office/officeart/2005/8/layout/hierarchy1"/>
    <dgm:cxn modelId="{DBDAF7BE-F1E0-467F-8AD7-1BD6E00CCB57}" type="presParOf" srcId="{282F0C13-735A-4E61-93B2-C687756926B7}" destId="{F20F937C-8A53-4B30-BB1E-259560239CE5}" srcOrd="0" destOrd="0" presId="urn:microsoft.com/office/officeart/2005/8/layout/hierarchy1"/>
    <dgm:cxn modelId="{6E22FE35-C9B0-4ACB-8215-F8216E1DB8DE}" type="presParOf" srcId="{F20F937C-8A53-4B30-BB1E-259560239CE5}" destId="{04D99A27-884A-4692-9442-9A433812344F}" srcOrd="0" destOrd="0" presId="urn:microsoft.com/office/officeart/2005/8/layout/hierarchy1"/>
    <dgm:cxn modelId="{41965451-D657-4D6C-8011-B5445E2BDB11}" type="presParOf" srcId="{F20F937C-8A53-4B30-BB1E-259560239CE5}" destId="{E99C7F16-A4AC-4236-AF70-E9CEA1CAE45A}" srcOrd="1" destOrd="0" presId="urn:microsoft.com/office/officeart/2005/8/layout/hierarchy1"/>
    <dgm:cxn modelId="{43EADADE-0539-40DB-A2F0-B6AC565B24E9}" type="presParOf" srcId="{282F0C13-735A-4E61-93B2-C687756926B7}" destId="{C356C728-B116-450C-9B7F-066A99C0D2AC}" srcOrd="1" destOrd="0" presId="urn:microsoft.com/office/officeart/2005/8/layout/hierarchy1"/>
    <dgm:cxn modelId="{B6883A91-6C06-4E1A-86D6-0BEC2E862A36}" type="presParOf" srcId="{983264A5-5AF5-45EB-B638-1D3055BFADF1}" destId="{66C69D32-7953-4D32-9877-39ADE4A7ECF1}" srcOrd="1" destOrd="0" presId="urn:microsoft.com/office/officeart/2005/8/layout/hierarchy1"/>
    <dgm:cxn modelId="{2AB90EB7-1B0E-4B6E-A323-7FB3551DFAA3}" type="presParOf" srcId="{66C69D32-7953-4D32-9877-39ADE4A7ECF1}" destId="{4676D078-2C50-4AFD-92E9-1DE7C63C3C00}" srcOrd="0" destOrd="0" presId="urn:microsoft.com/office/officeart/2005/8/layout/hierarchy1"/>
    <dgm:cxn modelId="{714C3D01-04C9-4993-9879-42B4D3542152}" type="presParOf" srcId="{4676D078-2C50-4AFD-92E9-1DE7C63C3C00}" destId="{AB8E49AA-65F3-446B-80AB-E920918EAFCC}" srcOrd="0" destOrd="0" presId="urn:microsoft.com/office/officeart/2005/8/layout/hierarchy1"/>
    <dgm:cxn modelId="{6A7C84B7-DF5B-48DE-A177-D82426F8ACC6}" type="presParOf" srcId="{4676D078-2C50-4AFD-92E9-1DE7C63C3C00}" destId="{BD2F78F2-2E0D-43D2-A51D-65849515F434}" srcOrd="1" destOrd="0" presId="urn:microsoft.com/office/officeart/2005/8/layout/hierarchy1"/>
    <dgm:cxn modelId="{0B106EBF-E66F-4CB4-A8E3-4E8FEF66BCEA}" type="presParOf" srcId="{66C69D32-7953-4D32-9877-39ADE4A7ECF1}" destId="{77D8F987-5B93-4F0F-907B-75F13A2496C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A75068-B117-4538-80B2-EFB6B9DC27A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775425-A036-433A-82B2-E9BC6338B7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/>
            <a:t>Zjistili značné rozpětí od největších po nejmenší proudy… </a:t>
          </a:r>
          <a:endParaRPr lang="en-US" sz="2000"/>
        </a:p>
      </dgm:t>
    </dgm:pt>
    <dgm:pt modelId="{DEFBBABB-602B-41C5-9D07-A838F1E52104}" type="parTrans" cxnId="{C483AFC0-6AEF-4A94-A5FC-A0112CCAB046}">
      <dgm:prSet/>
      <dgm:spPr/>
      <dgm:t>
        <a:bodyPr/>
        <a:lstStyle/>
        <a:p>
          <a:endParaRPr lang="en-US" sz="2000"/>
        </a:p>
      </dgm:t>
    </dgm:pt>
    <dgm:pt modelId="{C924A392-54A9-4071-B8B5-DA06E8044288}" type="sibTrans" cxnId="{C483AFC0-6AEF-4A94-A5FC-A0112CCAB046}">
      <dgm:prSet/>
      <dgm:spPr/>
      <dgm:t>
        <a:bodyPr/>
        <a:lstStyle/>
        <a:p>
          <a:endParaRPr lang="en-US" sz="2000"/>
        </a:p>
      </dgm:t>
    </dgm:pt>
    <dgm:pt modelId="{80D2EA1A-EA46-44E3-AB2C-DE9D2280287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…a že ionizační proudy jsou úměrné množství uranu přítomného ve vzorku                               (totéž platilo pro thorium).</a:t>
          </a:r>
          <a:endParaRPr lang="en-US" sz="2000" dirty="0"/>
        </a:p>
      </dgm:t>
    </dgm:pt>
    <dgm:pt modelId="{5EEDE04F-9459-4DF2-86E8-DF9F379BF776}" type="parTrans" cxnId="{06B08A12-3669-46EB-93C6-88AE9380D0F9}">
      <dgm:prSet/>
      <dgm:spPr/>
      <dgm:t>
        <a:bodyPr/>
        <a:lstStyle/>
        <a:p>
          <a:endParaRPr lang="en-US" sz="2000"/>
        </a:p>
      </dgm:t>
    </dgm:pt>
    <dgm:pt modelId="{EC6723F3-3C67-4AC6-9134-F382261B9135}" type="sibTrans" cxnId="{06B08A12-3669-46EB-93C6-88AE9380D0F9}">
      <dgm:prSet/>
      <dgm:spPr/>
      <dgm:t>
        <a:bodyPr/>
        <a:lstStyle/>
        <a:p>
          <a:endParaRPr lang="en-US" sz="2000"/>
        </a:p>
      </dgm:t>
    </dgm:pt>
    <dgm:pt modelId="{A42FBBFB-833E-4860-992C-83210922C9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/>
            <a:t>Z pohledu chemika to byl záhadný výsledek. Vlastnosti chemických sloučenin téhož prvku obecně závisí na tom, s čím je sloučenina složena, a na uspořádání atomů v molekule. </a:t>
          </a:r>
          <a:r>
            <a:rPr lang="cs-CZ" sz="2000" u="sng" dirty="0"/>
            <a:t>Naměřená (</a:t>
          </a:r>
          <a:r>
            <a:rPr lang="cs-CZ" sz="2000" u="sng" dirty="0" err="1"/>
            <a:t>radio</a:t>
          </a:r>
          <a:r>
            <a:rPr lang="cs-CZ" sz="2000" u="sng" dirty="0"/>
            <a:t>)aktivita však byla nezávislá na složení nebo struktuře molekul</a:t>
          </a:r>
          <a:r>
            <a:rPr lang="cs-CZ" sz="2000" dirty="0"/>
            <a:t>.</a:t>
          </a:r>
          <a:endParaRPr lang="en-US" sz="2000" dirty="0"/>
        </a:p>
      </dgm:t>
    </dgm:pt>
    <dgm:pt modelId="{9A3722C4-22FB-4DE7-A914-4F9D251A483B}" type="parTrans" cxnId="{D81A2CBE-F89F-49CC-B543-B28BB4875C2F}">
      <dgm:prSet/>
      <dgm:spPr/>
      <dgm:t>
        <a:bodyPr/>
        <a:lstStyle/>
        <a:p>
          <a:endParaRPr lang="en-US" sz="2000"/>
        </a:p>
      </dgm:t>
    </dgm:pt>
    <dgm:pt modelId="{76A84945-A0E8-4073-A8C4-A50D35C46927}" type="sibTrans" cxnId="{D81A2CBE-F89F-49CC-B543-B28BB4875C2F}">
      <dgm:prSet/>
      <dgm:spPr/>
      <dgm:t>
        <a:bodyPr/>
        <a:lstStyle/>
        <a:p>
          <a:endParaRPr lang="en-US" sz="2000"/>
        </a:p>
      </dgm:t>
    </dgm:pt>
    <dgm:pt modelId="{42A7ACB4-5077-4B7B-A198-3203EB682A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u="sng" dirty="0"/>
            <a:t>Curieová dospěla k závěru, že radioaktivita je vlastností atomu </a:t>
          </a:r>
          <a:r>
            <a:rPr lang="cs-CZ" sz="2000" dirty="0"/>
            <a:t>- nazvala ji </a:t>
          </a:r>
          <a:r>
            <a:rPr lang="cs-CZ" sz="2000" dirty="0" err="1"/>
            <a:t>une</a:t>
          </a:r>
          <a:r>
            <a:rPr lang="cs-CZ" sz="2000" dirty="0"/>
            <a:t> </a:t>
          </a:r>
          <a:r>
            <a:rPr lang="cs-CZ" sz="2000" dirty="0" err="1"/>
            <a:t>propriété</a:t>
          </a:r>
          <a:r>
            <a:rPr lang="cs-CZ" sz="2000" dirty="0"/>
            <a:t> </a:t>
          </a:r>
          <a:r>
            <a:rPr lang="cs-CZ" sz="2000" dirty="0" err="1"/>
            <a:t>atomique</a:t>
          </a:r>
          <a:r>
            <a:rPr lang="cs-CZ" sz="2000" dirty="0"/>
            <a:t>. Neměla na mysli atom uranu nebo thoria, ale atom </a:t>
          </a:r>
          <a:r>
            <a:rPr lang="cs-CZ" sz="2000" u="sng" dirty="0"/>
            <a:t>jako zobecněnou hmotnou jednotku s předpokládaným vnitřkem, z něhož vycházejí radioaktivní emise</a:t>
          </a:r>
          <a:r>
            <a:rPr lang="cs-CZ" sz="2000" dirty="0"/>
            <a:t>. To je hluboká koncepce, kterou Marie Curie významně přispěla k rozvoji fyziky.</a:t>
          </a:r>
          <a:endParaRPr lang="en-US" sz="2000" dirty="0"/>
        </a:p>
      </dgm:t>
    </dgm:pt>
    <dgm:pt modelId="{0E29C011-F4EE-4CA8-8509-D04D0CC3FE5E}" type="parTrans" cxnId="{A369D356-0B8B-4BE2-8688-8148AEAF283D}">
      <dgm:prSet/>
      <dgm:spPr/>
      <dgm:t>
        <a:bodyPr/>
        <a:lstStyle/>
        <a:p>
          <a:endParaRPr lang="en-US" sz="2000"/>
        </a:p>
      </dgm:t>
    </dgm:pt>
    <dgm:pt modelId="{1A75C197-202D-4DB1-963D-312B84515194}" type="sibTrans" cxnId="{A369D356-0B8B-4BE2-8688-8148AEAF283D}">
      <dgm:prSet/>
      <dgm:spPr/>
      <dgm:t>
        <a:bodyPr/>
        <a:lstStyle/>
        <a:p>
          <a:endParaRPr lang="en-US" sz="2000"/>
        </a:p>
      </dgm:t>
    </dgm:pt>
    <dgm:pt modelId="{9A9957E0-A594-4732-8E64-DAACA32F2A32}" type="pres">
      <dgm:prSet presAssocID="{06A75068-B117-4538-80B2-EFB6B9DC27AB}" presName="root" presStyleCnt="0">
        <dgm:presLayoutVars>
          <dgm:dir/>
          <dgm:resizeHandles val="exact"/>
        </dgm:presLayoutVars>
      </dgm:prSet>
      <dgm:spPr/>
    </dgm:pt>
    <dgm:pt modelId="{09F17F1A-95F1-4924-B29D-FBAA5B3711E0}" type="pres">
      <dgm:prSet presAssocID="{9C775425-A036-433A-82B2-E9BC6338B719}" presName="compNode" presStyleCnt="0"/>
      <dgm:spPr/>
    </dgm:pt>
    <dgm:pt modelId="{5389CA54-4BED-43B4-A9B3-F1649944FD56}" type="pres">
      <dgm:prSet presAssocID="{9C775425-A036-433A-82B2-E9BC6338B719}" presName="bgRect" presStyleLbl="bgShp" presStyleIdx="0" presStyleCnt="4"/>
      <dgm:spPr/>
    </dgm:pt>
    <dgm:pt modelId="{F733B512-7ED8-4106-9F4F-F459392F29AD}" type="pres">
      <dgm:prSet presAssocID="{9C775425-A036-433A-82B2-E9BC6338B71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Graph with Downward Trend"/>
        </a:ext>
      </dgm:extLst>
    </dgm:pt>
    <dgm:pt modelId="{3D407300-E7B9-4E61-9DB4-D4A65DE750F9}" type="pres">
      <dgm:prSet presAssocID="{9C775425-A036-433A-82B2-E9BC6338B719}" presName="spaceRect" presStyleCnt="0"/>
      <dgm:spPr/>
    </dgm:pt>
    <dgm:pt modelId="{AB86E2DE-D96E-4A85-80B9-7A5A5238E657}" type="pres">
      <dgm:prSet presAssocID="{9C775425-A036-433A-82B2-E9BC6338B719}" presName="parTx" presStyleLbl="revTx" presStyleIdx="0" presStyleCnt="4">
        <dgm:presLayoutVars>
          <dgm:chMax val="0"/>
          <dgm:chPref val="0"/>
        </dgm:presLayoutVars>
      </dgm:prSet>
      <dgm:spPr/>
    </dgm:pt>
    <dgm:pt modelId="{F4E22C6D-2D50-402A-9AB0-8F5D3F734E29}" type="pres">
      <dgm:prSet presAssocID="{C924A392-54A9-4071-B8B5-DA06E8044288}" presName="sibTrans" presStyleCnt="0"/>
      <dgm:spPr/>
    </dgm:pt>
    <dgm:pt modelId="{3A3936CE-DDE0-4C1E-9051-2BACDFE68985}" type="pres">
      <dgm:prSet presAssocID="{80D2EA1A-EA46-44E3-AB2C-DE9D22802879}" presName="compNode" presStyleCnt="0"/>
      <dgm:spPr/>
    </dgm:pt>
    <dgm:pt modelId="{C2C6F7E1-FDA6-48B1-B056-092CD2D5EEDF}" type="pres">
      <dgm:prSet presAssocID="{80D2EA1A-EA46-44E3-AB2C-DE9D22802879}" presName="bgRect" presStyleLbl="bgShp" presStyleIdx="1" presStyleCnt="4"/>
      <dgm:spPr/>
    </dgm:pt>
    <dgm:pt modelId="{FDB78F2A-0ED2-4AB5-941B-8FCF50852211}" type="pres">
      <dgm:prSet presAssocID="{80D2EA1A-EA46-44E3-AB2C-DE9D2280287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ědec"/>
        </a:ext>
      </dgm:extLst>
    </dgm:pt>
    <dgm:pt modelId="{7C3B659D-0F3C-4E3A-80EF-29C35A3A14EB}" type="pres">
      <dgm:prSet presAssocID="{80D2EA1A-EA46-44E3-AB2C-DE9D22802879}" presName="spaceRect" presStyleCnt="0"/>
      <dgm:spPr/>
    </dgm:pt>
    <dgm:pt modelId="{A00B139A-BB19-4455-A70D-F5C41EF3AC6A}" type="pres">
      <dgm:prSet presAssocID="{80D2EA1A-EA46-44E3-AB2C-DE9D22802879}" presName="parTx" presStyleLbl="revTx" presStyleIdx="1" presStyleCnt="4">
        <dgm:presLayoutVars>
          <dgm:chMax val="0"/>
          <dgm:chPref val="0"/>
        </dgm:presLayoutVars>
      </dgm:prSet>
      <dgm:spPr/>
    </dgm:pt>
    <dgm:pt modelId="{B44DAA6B-B2E9-4DE5-8877-A1FC069DCA7B}" type="pres">
      <dgm:prSet presAssocID="{EC6723F3-3C67-4AC6-9134-F382261B9135}" presName="sibTrans" presStyleCnt="0"/>
      <dgm:spPr/>
    </dgm:pt>
    <dgm:pt modelId="{46B1803E-D753-464E-8B2C-38E81E02F9D4}" type="pres">
      <dgm:prSet presAssocID="{A42FBBFB-833E-4860-992C-83210922C91D}" presName="compNode" presStyleCnt="0"/>
      <dgm:spPr/>
    </dgm:pt>
    <dgm:pt modelId="{C0ADB868-D44F-4534-BA4F-39D63E288C7A}" type="pres">
      <dgm:prSet presAssocID="{A42FBBFB-833E-4860-992C-83210922C91D}" presName="bgRect" presStyleLbl="bgShp" presStyleIdx="2" presStyleCnt="4" custScaleY="155673"/>
      <dgm:spPr/>
    </dgm:pt>
    <dgm:pt modelId="{5B5A0E8E-AD85-4D2B-8C33-B8A04FF99B40}" type="pres">
      <dgm:prSet presAssocID="{A42FBBFB-833E-4860-992C-83210922C91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ňka"/>
        </a:ext>
      </dgm:extLst>
    </dgm:pt>
    <dgm:pt modelId="{EEC3149E-D6D6-4FC4-8654-0486CEC234B7}" type="pres">
      <dgm:prSet presAssocID="{A42FBBFB-833E-4860-992C-83210922C91D}" presName="spaceRect" presStyleCnt="0"/>
      <dgm:spPr/>
    </dgm:pt>
    <dgm:pt modelId="{4582A043-F193-47E4-A94C-799FEA045733}" type="pres">
      <dgm:prSet presAssocID="{A42FBBFB-833E-4860-992C-83210922C91D}" presName="parTx" presStyleLbl="revTx" presStyleIdx="2" presStyleCnt="4">
        <dgm:presLayoutVars>
          <dgm:chMax val="0"/>
          <dgm:chPref val="0"/>
        </dgm:presLayoutVars>
      </dgm:prSet>
      <dgm:spPr/>
    </dgm:pt>
    <dgm:pt modelId="{B14A63C4-10E3-4984-B6A8-017A55CB8D4B}" type="pres">
      <dgm:prSet presAssocID="{76A84945-A0E8-4073-A8C4-A50D35C46927}" presName="sibTrans" presStyleCnt="0"/>
      <dgm:spPr/>
    </dgm:pt>
    <dgm:pt modelId="{2CEFEFDA-7B1D-45A9-910C-7B00A18D7D33}" type="pres">
      <dgm:prSet presAssocID="{42A7ACB4-5077-4B7B-A198-3203EB682AA3}" presName="compNode" presStyleCnt="0"/>
      <dgm:spPr/>
    </dgm:pt>
    <dgm:pt modelId="{C49481B8-BEDD-457F-B8C4-3EB29B2A730A}" type="pres">
      <dgm:prSet presAssocID="{42A7ACB4-5077-4B7B-A198-3203EB682AA3}" presName="bgRect" presStyleLbl="bgShp" presStyleIdx="3" presStyleCnt="4" custScaleY="153046" custLinFactNeighborY="-6258"/>
      <dgm:spPr/>
    </dgm:pt>
    <dgm:pt modelId="{9E3E7FA8-B0F5-4E79-B62A-60EADF2CBADE}" type="pres">
      <dgm:prSet presAssocID="{42A7ACB4-5077-4B7B-A198-3203EB682AA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D3453698-349D-41D6-B4E6-D02CF0CCD20E}" type="pres">
      <dgm:prSet presAssocID="{42A7ACB4-5077-4B7B-A198-3203EB682AA3}" presName="spaceRect" presStyleCnt="0"/>
      <dgm:spPr/>
    </dgm:pt>
    <dgm:pt modelId="{76A4BB5F-0DC2-4E57-9BF4-AE26B58A6094}" type="pres">
      <dgm:prSet presAssocID="{42A7ACB4-5077-4B7B-A198-3203EB682AA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B326003-F535-47C2-B9D4-8D326A69C294}" type="presOf" srcId="{42A7ACB4-5077-4B7B-A198-3203EB682AA3}" destId="{76A4BB5F-0DC2-4E57-9BF4-AE26B58A6094}" srcOrd="0" destOrd="0" presId="urn:microsoft.com/office/officeart/2018/2/layout/IconVerticalSolidList"/>
    <dgm:cxn modelId="{06B08A12-3669-46EB-93C6-88AE9380D0F9}" srcId="{06A75068-B117-4538-80B2-EFB6B9DC27AB}" destId="{80D2EA1A-EA46-44E3-AB2C-DE9D22802879}" srcOrd="1" destOrd="0" parTransId="{5EEDE04F-9459-4DF2-86E8-DF9F379BF776}" sibTransId="{EC6723F3-3C67-4AC6-9134-F382261B9135}"/>
    <dgm:cxn modelId="{904BCB3D-7F0D-4CBA-80A0-250A94B0322C}" type="presOf" srcId="{9C775425-A036-433A-82B2-E9BC6338B719}" destId="{AB86E2DE-D96E-4A85-80B9-7A5A5238E657}" srcOrd="0" destOrd="0" presId="urn:microsoft.com/office/officeart/2018/2/layout/IconVerticalSolidList"/>
    <dgm:cxn modelId="{6954DA42-DF7B-4393-BFFA-47F4176B4074}" type="presOf" srcId="{A42FBBFB-833E-4860-992C-83210922C91D}" destId="{4582A043-F193-47E4-A94C-799FEA045733}" srcOrd="0" destOrd="0" presId="urn:microsoft.com/office/officeart/2018/2/layout/IconVerticalSolidList"/>
    <dgm:cxn modelId="{A369D356-0B8B-4BE2-8688-8148AEAF283D}" srcId="{06A75068-B117-4538-80B2-EFB6B9DC27AB}" destId="{42A7ACB4-5077-4B7B-A198-3203EB682AA3}" srcOrd="3" destOrd="0" parTransId="{0E29C011-F4EE-4CA8-8509-D04D0CC3FE5E}" sibTransId="{1A75C197-202D-4DB1-963D-312B84515194}"/>
    <dgm:cxn modelId="{3EADF5B9-7051-491E-85EE-68DF36964AE2}" type="presOf" srcId="{80D2EA1A-EA46-44E3-AB2C-DE9D22802879}" destId="{A00B139A-BB19-4455-A70D-F5C41EF3AC6A}" srcOrd="0" destOrd="0" presId="urn:microsoft.com/office/officeart/2018/2/layout/IconVerticalSolidList"/>
    <dgm:cxn modelId="{D81A2CBE-F89F-49CC-B543-B28BB4875C2F}" srcId="{06A75068-B117-4538-80B2-EFB6B9DC27AB}" destId="{A42FBBFB-833E-4860-992C-83210922C91D}" srcOrd="2" destOrd="0" parTransId="{9A3722C4-22FB-4DE7-A914-4F9D251A483B}" sibTransId="{76A84945-A0E8-4073-A8C4-A50D35C46927}"/>
    <dgm:cxn modelId="{C483AFC0-6AEF-4A94-A5FC-A0112CCAB046}" srcId="{06A75068-B117-4538-80B2-EFB6B9DC27AB}" destId="{9C775425-A036-433A-82B2-E9BC6338B719}" srcOrd="0" destOrd="0" parTransId="{DEFBBABB-602B-41C5-9D07-A838F1E52104}" sibTransId="{C924A392-54A9-4071-B8B5-DA06E8044288}"/>
    <dgm:cxn modelId="{84160DEE-5537-43BC-9CD4-942F4A95E7AF}" type="presOf" srcId="{06A75068-B117-4538-80B2-EFB6B9DC27AB}" destId="{9A9957E0-A594-4732-8E64-DAACA32F2A32}" srcOrd="0" destOrd="0" presId="urn:microsoft.com/office/officeart/2018/2/layout/IconVerticalSolidList"/>
    <dgm:cxn modelId="{195A362D-E9D6-41F0-89DA-D859C7972211}" type="presParOf" srcId="{9A9957E0-A594-4732-8E64-DAACA32F2A32}" destId="{09F17F1A-95F1-4924-B29D-FBAA5B3711E0}" srcOrd="0" destOrd="0" presId="urn:microsoft.com/office/officeart/2018/2/layout/IconVerticalSolidList"/>
    <dgm:cxn modelId="{7F2D5FC3-4C21-4C65-BA71-158FDDCFF060}" type="presParOf" srcId="{09F17F1A-95F1-4924-B29D-FBAA5B3711E0}" destId="{5389CA54-4BED-43B4-A9B3-F1649944FD56}" srcOrd="0" destOrd="0" presId="urn:microsoft.com/office/officeart/2018/2/layout/IconVerticalSolidList"/>
    <dgm:cxn modelId="{173D3171-CB34-44F8-BCC2-0ABE58E416E5}" type="presParOf" srcId="{09F17F1A-95F1-4924-B29D-FBAA5B3711E0}" destId="{F733B512-7ED8-4106-9F4F-F459392F29AD}" srcOrd="1" destOrd="0" presId="urn:microsoft.com/office/officeart/2018/2/layout/IconVerticalSolidList"/>
    <dgm:cxn modelId="{188F405C-9C37-4D9D-B059-137A9745D1B2}" type="presParOf" srcId="{09F17F1A-95F1-4924-B29D-FBAA5B3711E0}" destId="{3D407300-E7B9-4E61-9DB4-D4A65DE750F9}" srcOrd="2" destOrd="0" presId="urn:microsoft.com/office/officeart/2018/2/layout/IconVerticalSolidList"/>
    <dgm:cxn modelId="{EEE98B15-9FA6-410F-84F7-5E7384F0E730}" type="presParOf" srcId="{09F17F1A-95F1-4924-B29D-FBAA5B3711E0}" destId="{AB86E2DE-D96E-4A85-80B9-7A5A5238E657}" srcOrd="3" destOrd="0" presId="urn:microsoft.com/office/officeart/2018/2/layout/IconVerticalSolidList"/>
    <dgm:cxn modelId="{91719B44-F01D-4E83-AB36-6F89ECECAB15}" type="presParOf" srcId="{9A9957E0-A594-4732-8E64-DAACA32F2A32}" destId="{F4E22C6D-2D50-402A-9AB0-8F5D3F734E29}" srcOrd="1" destOrd="0" presId="urn:microsoft.com/office/officeart/2018/2/layout/IconVerticalSolidList"/>
    <dgm:cxn modelId="{34AB1C83-05BD-46C1-A266-552187773058}" type="presParOf" srcId="{9A9957E0-A594-4732-8E64-DAACA32F2A32}" destId="{3A3936CE-DDE0-4C1E-9051-2BACDFE68985}" srcOrd="2" destOrd="0" presId="urn:microsoft.com/office/officeart/2018/2/layout/IconVerticalSolidList"/>
    <dgm:cxn modelId="{BAF2E1EF-9912-41C7-93A1-BD68ADC3C677}" type="presParOf" srcId="{3A3936CE-DDE0-4C1E-9051-2BACDFE68985}" destId="{C2C6F7E1-FDA6-48B1-B056-092CD2D5EEDF}" srcOrd="0" destOrd="0" presId="urn:microsoft.com/office/officeart/2018/2/layout/IconVerticalSolidList"/>
    <dgm:cxn modelId="{C960F1B6-B120-40AA-8708-DEB86D0D462D}" type="presParOf" srcId="{3A3936CE-DDE0-4C1E-9051-2BACDFE68985}" destId="{FDB78F2A-0ED2-4AB5-941B-8FCF50852211}" srcOrd="1" destOrd="0" presId="urn:microsoft.com/office/officeart/2018/2/layout/IconVerticalSolidList"/>
    <dgm:cxn modelId="{B9579175-766C-436D-A176-0A40FFA5D4B4}" type="presParOf" srcId="{3A3936CE-DDE0-4C1E-9051-2BACDFE68985}" destId="{7C3B659D-0F3C-4E3A-80EF-29C35A3A14EB}" srcOrd="2" destOrd="0" presId="urn:microsoft.com/office/officeart/2018/2/layout/IconVerticalSolidList"/>
    <dgm:cxn modelId="{78F7560E-2A93-429F-A8C8-0E065618641E}" type="presParOf" srcId="{3A3936CE-DDE0-4C1E-9051-2BACDFE68985}" destId="{A00B139A-BB19-4455-A70D-F5C41EF3AC6A}" srcOrd="3" destOrd="0" presId="urn:microsoft.com/office/officeart/2018/2/layout/IconVerticalSolidList"/>
    <dgm:cxn modelId="{FE7F9938-1987-412E-B27C-17024769026E}" type="presParOf" srcId="{9A9957E0-A594-4732-8E64-DAACA32F2A32}" destId="{B44DAA6B-B2E9-4DE5-8877-A1FC069DCA7B}" srcOrd="3" destOrd="0" presId="urn:microsoft.com/office/officeart/2018/2/layout/IconVerticalSolidList"/>
    <dgm:cxn modelId="{0026977C-8094-4B66-8D98-83026DDF065E}" type="presParOf" srcId="{9A9957E0-A594-4732-8E64-DAACA32F2A32}" destId="{46B1803E-D753-464E-8B2C-38E81E02F9D4}" srcOrd="4" destOrd="0" presId="urn:microsoft.com/office/officeart/2018/2/layout/IconVerticalSolidList"/>
    <dgm:cxn modelId="{AE87B9D0-FB2E-4A77-898F-1E7858347999}" type="presParOf" srcId="{46B1803E-D753-464E-8B2C-38E81E02F9D4}" destId="{C0ADB868-D44F-4534-BA4F-39D63E288C7A}" srcOrd="0" destOrd="0" presId="urn:microsoft.com/office/officeart/2018/2/layout/IconVerticalSolidList"/>
    <dgm:cxn modelId="{BB2B3625-F9B5-483D-AE53-601422F05A0B}" type="presParOf" srcId="{46B1803E-D753-464E-8B2C-38E81E02F9D4}" destId="{5B5A0E8E-AD85-4D2B-8C33-B8A04FF99B40}" srcOrd="1" destOrd="0" presId="urn:microsoft.com/office/officeart/2018/2/layout/IconVerticalSolidList"/>
    <dgm:cxn modelId="{6802D791-5C43-4BD4-AC15-61636D09B3A1}" type="presParOf" srcId="{46B1803E-D753-464E-8B2C-38E81E02F9D4}" destId="{EEC3149E-D6D6-4FC4-8654-0486CEC234B7}" srcOrd="2" destOrd="0" presId="urn:microsoft.com/office/officeart/2018/2/layout/IconVerticalSolidList"/>
    <dgm:cxn modelId="{1533C45F-5A02-4C88-84BE-599CCCDA252C}" type="presParOf" srcId="{46B1803E-D753-464E-8B2C-38E81E02F9D4}" destId="{4582A043-F193-47E4-A94C-799FEA045733}" srcOrd="3" destOrd="0" presId="urn:microsoft.com/office/officeart/2018/2/layout/IconVerticalSolidList"/>
    <dgm:cxn modelId="{93401799-7234-4381-9AB4-83667B641EBC}" type="presParOf" srcId="{9A9957E0-A594-4732-8E64-DAACA32F2A32}" destId="{B14A63C4-10E3-4984-B6A8-017A55CB8D4B}" srcOrd="5" destOrd="0" presId="urn:microsoft.com/office/officeart/2018/2/layout/IconVerticalSolidList"/>
    <dgm:cxn modelId="{C2D297A0-B794-4E1A-A911-BAE3FA263B36}" type="presParOf" srcId="{9A9957E0-A594-4732-8E64-DAACA32F2A32}" destId="{2CEFEFDA-7B1D-45A9-910C-7B00A18D7D33}" srcOrd="6" destOrd="0" presId="urn:microsoft.com/office/officeart/2018/2/layout/IconVerticalSolidList"/>
    <dgm:cxn modelId="{255B9421-0CED-44A9-92D7-75AC5243ED76}" type="presParOf" srcId="{2CEFEFDA-7B1D-45A9-910C-7B00A18D7D33}" destId="{C49481B8-BEDD-457F-B8C4-3EB29B2A730A}" srcOrd="0" destOrd="0" presId="urn:microsoft.com/office/officeart/2018/2/layout/IconVerticalSolidList"/>
    <dgm:cxn modelId="{144D0F49-9B6A-42BD-B9B1-39BF87299917}" type="presParOf" srcId="{2CEFEFDA-7B1D-45A9-910C-7B00A18D7D33}" destId="{9E3E7FA8-B0F5-4E79-B62A-60EADF2CBADE}" srcOrd="1" destOrd="0" presId="urn:microsoft.com/office/officeart/2018/2/layout/IconVerticalSolidList"/>
    <dgm:cxn modelId="{34EE458C-28CB-49E0-B065-3C6CBCAC4D33}" type="presParOf" srcId="{2CEFEFDA-7B1D-45A9-910C-7B00A18D7D33}" destId="{D3453698-349D-41D6-B4E6-D02CF0CCD20E}" srcOrd="2" destOrd="0" presId="urn:microsoft.com/office/officeart/2018/2/layout/IconVerticalSolidList"/>
    <dgm:cxn modelId="{418E9552-7202-47CF-89DE-A1E70CA93D58}" type="presParOf" srcId="{2CEFEFDA-7B1D-45A9-910C-7B00A18D7D33}" destId="{76A4BB5F-0DC2-4E57-9BF4-AE26B58A60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43CE9-374F-4C2F-BB83-A98AA37C1B00}">
      <dsp:nvSpPr>
        <dsp:cNvPr id="0" name=""/>
        <dsp:cNvSpPr/>
      </dsp:nvSpPr>
      <dsp:spPr>
        <a:xfrm>
          <a:off x="0" y="44675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Charakteristické RTG záření vzniká při srážce letícího e- (z katody rentgenky) a e- z elektronového obalu atomu na anodě. </a:t>
          </a:r>
          <a:endParaRPr lang="en-US" sz="1600" kern="1200" dirty="0"/>
        </a:p>
      </dsp:txBody>
      <dsp:txXfrm>
        <a:off x="43693" y="490444"/>
        <a:ext cx="6151489" cy="807664"/>
      </dsp:txXfrm>
    </dsp:sp>
    <dsp:sp modelId="{30E9E45C-E360-4C5C-AA46-A8D70F43BD8E}">
      <dsp:nvSpPr>
        <dsp:cNvPr id="0" name=""/>
        <dsp:cNvSpPr/>
      </dsp:nvSpPr>
      <dsp:spPr>
        <a:xfrm>
          <a:off x="0" y="138788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Původní e- je vyražen ven z atomu (ionizace). Vznikne „díra”, která je ale následně zaplněna e- z jedné z hladin vzdálenějších od jádra, přičemž se uvolní značné množství energie ve formě fotonu RTG záření.</a:t>
          </a:r>
          <a:endParaRPr lang="en-US" sz="1600" kern="1200"/>
        </a:p>
      </dsp:txBody>
      <dsp:txXfrm>
        <a:off x="43693" y="1431574"/>
        <a:ext cx="6151489" cy="807664"/>
      </dsp:txXfrm>
    </dsp:sp>
    <dsp:sp modelId="{96A239AF-C9B4-46A2-AC7B-910C450BF268}">
      <dsp:nvSpPr>
        <dsp:cNvPr id="0" name=""/>
        <dsp:cNvSpPr/>
      </dsp:nvSpPr>
      <dsp:spPr>
        <a:xfrm>
          <a:off x="0" y="2329012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Energie záření je rovna energetickému rozdílu mezi elektronovými hladinami, mezi kterými došlo k přeskoku elektronu</a:t>
          </a:r>
          <a:endParaRPr lang="en-US" sz="1600" kern="1200"/>
        </a:p>
      </dsp:txBody>
      <dsp:txXfrm>
        <a:off x="43693" y="2372705"/>
        <a:ext cx="6151489" cy="807664"/>
      </dsp:txXfrm>
    </dsp:sp>
    <dsp:sp modelId="{4E3C2C98-3FA2-4271-AB83-2BEC59E2805F}">
      <dsp:nvSpPr>
        <dsp:cNvPr id="0" name=""/>
        <dsp:cNvSpPr/>
      </dsp:nvSpPr>
      <dsp:spPr>
        <a:xfrm>
          <a:off x="0" y="3270141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Energie charakteristického RTG záření tak záleží na materiálu, ze kterého je anoda vyrobena </a:t>
          </a:r>
          <a:r>
            <a:rPr lang="cs-CZ" sz="1600" kern="1200"/>
            <a:t>(e- mají specifickou E dle konfigurace e- obalu)</a:t>
          </a:r>
          <a:endParaRPr lang="en-US" sz="1600" kern="1200"/>
        </a:p>
      </dsp:txBody>
      <dsp:txXfrm>
        <a:off x="43693" y="3313834"/>
        <a:ext cx="6151489" cy="807664"/>
      </dsp:txXfrm>
    </dsp:sp>
    <dsp:sp modelId="{651D9844-A090-4D57-9C8C-714658793B96}">
      <dsp:nvSpPr>
        <dsp:cNvPr id="0" name=""/>
        <dsp:cNvSpPr/>
      </dsp:nvSpPr>
      <dsp:spPr>
        <a:xfrm>
          <a:off x="0" y="4211272"/>
          <a:ext cx="6238875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u="sng" kern="1200"/>
            <a:t>čím je protonové číslo (</a:t>
          </a:r>
          <a:r>
            <a:rPr lang="cs-CZ" sz="1600" i="1" u="sng" kern="1200"/>
            <a:t>Z</a:t>
          </a:r>
          <a:r>
            <a:rPr lang="cs-CZ" sz="1600" u="sng" kern="1200"/>
            <a:t>) kovu anody vyšší, tím vyšší je energie charakteristického záření</a:t>
          </a:r>
          <a:r>
            <a:rPr lang="cs-CZ" sz="1600" kern="1200"/>
            <a:t>.</a:t>
          </a:r>
          <a:endParaRPr lang="en-US" sz="1600" kern="1200"/>
        </a:p>
      </dsp:txBody>
      <dsp:txXfrm>
        <a:off x="43693" y="4254965"/>
        <a:ext cx="6151489" cy="807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8559EC-B10A-4C1A-91AB-EC685562FB4E}">
      <dsp:nvSpPr>
        <dsp:cNvPr id="0" name=""/>
        <dsp:cNvSpPr/>
      </dsp:nvSpPr>
      <dsp:spPr>
        <a:xfrm>
          <a:off x="0" y="642805"/>
          <a:ext cx="10484529" cy="178828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B9D76-1A65-4977-BB23-53F25558B0F1}">
      <dsp:nvSpPr>
        <dsp:cNvPr id="0" name=""/>
        <dsp:cNvSpPr/>
      </dsp:nvSpPr>
      <dsp:spPr>
        <a:xfrm>
          <a:off x="446329" y="1131192"/>
          <a:ext cx="811507" cy="81150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D2441-B14A-4F4C-A761-C33ABBB349F9}">
      <dsp:nvSpPr>
        <dsp:cNvPr id="0" name=""/>
        <dsp:cNvSpPr/>
      </dsp:nvSpPr>
      <dsp:spPr>
        <a:xfrm>
          <a:off x="1704166" y="799212"/>
          <a:ext cx="8780362" cy="147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4" tIns="156154" rIns="156154" bIns="15615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jeho energie </a:t>
          </a:r>
          <a:r>
            <a:rPr lang="cs-CZ" sz="2500" b="1" kern="1200"/>
            <a:t>nezávisí na anodovém napětí</a:t>
          </a:r>
          <a:r>
            <a:rPr lang="cs-CZ" sz="2500" kern="1200"/>
            <a:t>, ale jen na materiálu </a:t>
          </a:r>
          <a:r>
            <a:rPr lang="cs-CZ" sz="2500" kern="1200">
              <a:hlinkClick xmlns:r="http://schemas.openxmlformats.org/officeDocument/2006/relationships" r:id="rId3"/>
            </a:rPr>
            <a:t>anody</a:t>
          </a:r>
          <a:r>
            <a:rPr lang="cs-CZ" sz="2500" kern="1200"/>
            <a:t>.</a:t>
          </a:r>
          <a:endParaRPr lang="en-US" sz="2500" kern="1200"/>
        </a:p>
      </dsp:txBody>
      <dsp:txXfrm>
        <a:off x="1704166" y="799212"/>
        <a:ext cx="8780362" cy="1475469"/>
      </dsp:txXfrm>
    </dsp:sp>
    <dsp:sp modelId="{DC580B34-4A60-421E-B935-811D63426C9E}">
      <dsp:nvSpPr>
        <dsp:cNvPr id="0" name=""/>
        <dsp:cNvSpPr/>
      </dsp:nvSpPr>
      <dsp:spPr>
        <a:xfrm>
          <a:off x="0" y="2799955"/>
          <a:ext cx="10484529" cy="14754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84240C-B0C3-4ED7-A0AB-0BE08CB4D3D5}">
      <dsp:nvSpPr>
        <dsp:cNvPr id="0" name=""/>
        <dsp:cNvSpPr/>
      </dsp:nvSpPr>
      <dsp:spPr>
        <a:xfrm>
          <a:off x="446329" y="3131936"/>
          <a:ext cx="811507" cy="81150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B1006-6A21-4667-8546-05185CD97CAA}">
      <dsp:nvSpPr>
        <dsp:cNvPr id="0" name=""/>
        <dsp:cNvSpPr/>
      </dsp:nvSpPr>
      <dsp:spPr>
        <a:xfrm>
          <a:off x="1704166" y="2799955"/>
          <a:ext cx="8780362" cy="14754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154" tIns="156154" rIns="156154" bIns="15615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Takové rentgenové záření je charakteristické pro konkrétní prvek; jeho </a:t>
          </a:r>
          <a:r>
            <a:rPr lang="cs-CZ" sz="2500" b="1" kern="1200"/>
            <a:t>energie je tím vyšší, čím vyšší je protonové číslo materiálu anody</a:t>
          </a:r>
          <a:r>
            <a:rPr lang="cs-CZ" sz="2500" kern="1200"/>
            <a:t>.</a:t>
          </a:r>
          <a:endParaRPr lang="en-US" sz="2500" kern="1200"/>
        </a:p>
      </dsp:txBody>
      <dsp:txXfrm>
        <a:off x="1704166" y="2799955"/>
        <a:ext cx="8780362" cy="14754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133CB7-D3F5-4E1B-BF2C-0B56514A7DBB}">
      <dsp:nvSpPr>
        <dsp:cNvPr id="0" name=""/>
        <dsp:cNvSpPr/>
      </dsp:nvSpPr>
      <dsp:spPr>
        <a:xfrm>
          <a:off x="0" y="1693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2F5B1E-AED4-4406-A8B0-C2307CF6B4A0}">
      <dsp:nvSpPr>
        <dsp:cNvPr id="0" name=""/>
        <dsp:cNvSpPr/>
      </dsp:nvSpPr>
      <dsp:spPr>
        <a:xfrm>
          <a:off x="218345" y="164099"/>
          <a:ext cx="396991" cy="3969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570CCD-B137-4FC6-B5D0-C8FE380C5701}">
      <dsp:nvSpPr>
        <dsp:cNvPr id="0" name=""/>
        <dsp:cNvSpPr/>
      </dsp:nvSpPr>
      <dsp:spPr>
        <a:xfrm>
          <a:off x="833683" y="1693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Určuje urychlení (energii) emitovaných e- při dopadu na anodu,</a:t>
          </a:r>
          <a:endParaRPr lang="en-US" sz="1800" kern="1200"/>
        </a:p>
      </dsp:txBody>
      <dsp:txXfrm>
        <a:off x="833683" y="1693"/>
        <a:ext cx="10129592" cy="721803"/>
      </dsp:txXfrm>
    </dsp:sp>
    <dsp:sp modelId="{33015F77-12BE-471D-97CB-EA8C36B30759}">
      <dsp:nvSpPr>
        <dsp:cNvPr id="0" name=""/>
        <dsp:cNvSpPr/>
      </dsp:nvSpPr>
      <dsp:spPr>
        <a:xfrm>
          <a:off x="0" y="903948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1B277-56C7-4D3B-B71F-DC62441A9551}">
      <dsp:nvSpPr>
        <dsp:cNvPr id="0" name=""/>
        <dsp:cNvSpPr/>
      </dsp:nvSpPr>
      <dsp:spPr>
        <a:xfrm>
          <a:off x="218345" y="1066354"/>
          <a:ext cx="396991" cy="3969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FC496-3812-4BE0-93A8-C7F6619CBF4F}">
      <dsp:nvSpPr>
        <dsp:cNvPr id="0" name=""/>
        <dsp:cNvSpPr/>
      </dsp:nvSpPr>
      <dsp:spPr>
        <a:xfrm>
          <a:off x="833683" y="903948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Tudíž i maximální a střední energii fotonů výsledného RTG záření (jeho „tvrdost“)</a:t>
          </a:r>
          <a:endParaRPr lang="en-US" sz="1800" kern="1200"/>
        </a:p>
      </dsp:txBody>
      <dsp:txXfrm>
        <a:off x="833683" y="903948"/>
        <a:ext cx="10129592" cy="721803"/>
      </dsp:txXfrm>
    </dsp:sp>
    <dsp:sp modelId="{5AD10A69-4623-4D59-A343-ACE67D300028}">
      <dsp:nvSpPr>
        <dsp:cNvPr id="0" name=""/>
        <dsp:cNvSpPr/>
      </dsp:nvSpPr>
      <dsp:spPr>
        <a:xfrm>
          <a:off x="0" y="1806202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D5E832-F91F-4CBA-9560-915D7E48D54D}">
      <dsp:nvSpPr>
        <dsp:cNvPr id="0" name=""/>
        <dsp:cNvSpPr/>
      </dsp:nvSpPr>
      <dsp:spPr>
        <a:xfrm>
          <a:off x="218345" y="1968608"/>
          <a:ext cx="396991" cy="3969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D2AA3-F2F8-467F-A75A-018CD7122BEB}">
      <dsp:nvSpPr>
        <dsp:cNvPr id="0" name=""/>
        <dsp:cNvSpPr/>
      </dsp:nvSpPr>
      <dsp:spPr>
        <a:xfrm>
          <a:off x="833683" y="1806202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Zvyšuje produkci (kvantitu) fotonů X (díky „vyšší“ interakci e- s anodou, nikoliv díky vyšší produkci e- na katodě)</a:t>
          </a:r>
          <a:endParaRPr lang="en-US" sz="1800" kern="1200"/>
        </a:p>
      </dsp:txBody>
      <dsp:txXfrm>
        <a:off x="833683" y="1806202"/>
        <a:ext cx="10129592" cy="721803"/>
      </dsp:txXfrm>
    </dsp:sp>
    <dsp:sp modelId="{AA316309-6774-4AC3-B642-CD13CA9E8DF9}">
      <dsp:nvSpPr>
        <dsp:cNvPr id="0" name=""/>
        <dsp:cNvSpPr/>
      </dsp:nvSpPr>
      <dsp:spPr>
        <a:xfrm>
          <a:off x="0" y="2708457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97B9E4-6164-43F0-B6E0-5CFDF1E24433}">
      <dsp:nvSpPr>
        <dsp:cNvPr id="0" name=""/>
        <dsp:cNvSpPr/>
      </dsp:nvSpPr>
      <dsp:spPr>
        <a:xfrm>
          <a:off x="218345" y="2870863"/>
          <a:ext cx="396991" cy="3969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BDECB-43F8-4BA4-B77C-D10183A74CA6}">
      <dsp:nvSpPr>
        <dsp:cNvPr id="0" name=""/>
        <dsp:cNvSpPr/>
      </dsp:nvSpPr>
      <dsp:spPr>
        <a:xfrm>
          <a:off x="833683" y="2708457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Při dostatečném napětí se objevuje specifické záření X (charakteristické píky)</a:t>
          </a:r>
          <a:endParaRPr lang="en-US" sz="1800" kern="1200"/>
        </a:p>
      </dsp:txBody>
      <dsp:txXfrm>
        <a:off x="833683" y="2708457"/>
        <a:ext cx="10129592" cy="721803"/>
      </dsp:txXfrm>
    </dsp:sp>
    <dsp:sp modelId="{B802641A-C9C5-41BF-8BB2-66280B85FD7C}">
      <dsp:nvSpPr>
        <dsp:cNvPr id="0" name=""/>
        <dsp:cNvSpPr/>
      </dsp:nvSpPr>
      <dsp:spPr>
        <a:xfrm>
          <a:off x="0" y="3610711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C8ABB-761C-410C-A03B-8D492E4EBDD8}">
      <dsp:nvSpPr>
        <dsp:cNvPr id="0" name=""/>
        <dsp:cNvSpPr/>
      </dsp:nvSpPr>
      <dsp:spPr>
        <a:xfrm>
          <a:off x="218345" y="3773117"/>
          <a:ext cx="396991" cy="3969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635C2-828F-4DC6-8A2B-5D0C15CB3219}">
      <dsp:nvSpPr>
        <dsp:cNvPr id="0" name=""/>
        <dsp:cNvSpPr/>
      </dsp:nvSpPr>
      <dsp:spPr>
        <a:xfrm>
          <a:off x="833683" y="3610711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Rostoucí napětí </a:t>
          </a:r>
          <a:r>
            <a:rPr lang="cs-CZ" sz="1800" kern="1200">
              <a:sym typeface="Wingdings" panose="05000000000000000000" pitchFamily="2" charset="2"/>
            </a:rPr>
            <a:t></a:t>
          </a:r>
          <a:r>
            <a:rPr lang="cs-CZ" sz="1800" kern="1200"/>
            <a:t> nižší kontrast snímků</a:t>
          </a:r>
          <a:endParaRPr lang="en-US" sz="1800" kern="1200"/>
        </a:p>
      </dsp:txBody>
      <dsp:txXfrm>
        <a:off x="833683" y="3610711"/>
        <a:ext cx="10129592" cy="721803"/>
      </dsp:txXfrm>
    </dsp:sp>
    <dsp:sp modelId="{FCDF57A2-00DA-4E91-A668-0DE0F8C3FF72}">
      <dsp:nvSpPr>
        <dsp:cNvPr id="0" name=""/>
        <dsp:cNvSpPr/>
      </dsp:nvSpPr>
      <dsp:spPr>
        <a:xfrm>
          <a:off x="0" y="4512966"/>
          <a:ext cx="10963276" cy="7218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2A2EA-3359-4168-A167-F99A07F3352C}">
      <dsp:nvSpPr>
        <dsp:cNvPr id="0" name=""/>
        <dsp:cNvSpPr/>
      </dsp:nvSpPr>
      <dsp:spPr>
        <a:xfrm>
          <a:off x="218345" y="4675372"/>
          <a:ext cx="396991" cy="3969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7C824-B335-4303-AD32-9E5BF3FC04D8}">
      <dsp:nvSpPr>
        <dsp:cNvPr id="0" name=""/>
        <dsp:cNvSpPr/>
      </dsp:nvSpPr>
      <dsp:spPr>
        <a:xfrm>
          <a:off x="833683" y="4512966"/>
          <a:ext cx="10129592" cy="721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391" tIns="76391" rIns="76391" bIns="7639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 praxi se anodové napětí pohybuje v širokém rozmezí od cca 20 kV do 200 kV (v závislosti na druhu zobrazovaných struktur); nižší napětí = měkčí záření.</a:t>
          </a:r>
          <a:endParaRPr lang="en-US" sz="1800" kern="1200"/>
        </a:p>
      </dsp:txBody>
      <dsp:txXfrm>
        <a:off x="833683" y="4512966"/>
        <a:ext cx="10129592" cy="721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5840E1-74AD-441A-A6FE-EDF383BABF5A}">
      <dsp:nvSpPr>
        <dsp:cNvPr id="0" name=""/>
        <dsp:cNvSpPr/>
      </dsp:nvSpPr>
      <dsp:spPr>
        <a:xfrm>
          <a:off x="0" y="538"/>
          <a:ext cx="6586489" cy="1259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1C927D-3C5A-4923-A5AD-255EA36534F6}">
      <dsp:nvSpPr>
        <dsp:cNvPr id="0" name=""/>
        <dsp:cNvSpPr/>
      </dsp:nvSpPr>
      <dsp:spPr>
        <a:xfrm>
          <a:off x="381053" y="283966"/>
          <a:ext cx="692825" cy="6928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7A126-6447-41CA-8E88-7C16F37174A4}">
      <dsp:nvSpPr>
        <dsp:cNvPr id="0" name=""/>
        <dsp:cNvSpPr/>
      </dsp:nvSpPr>
      <dsp:spPr>
        <a:xfrm>
          <a:off x="1454933" y="538"/>
          <a:ext cx="5131555" cy="1259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16" tIns="133316" rIns="133316" bIns="1333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Luminescenční krystaly solí uranu přitom vydávaly neznámé záření i poté, co následkem rekrystalizace ztratily schopnost fosforeskovat</a:t>
          </a:r>
          <a:endParaRPr lang="en-US" sz="1900" kern="1200"/>
        </a:p>
      </dsp:txBody>
      <dsp:txXfrm>
        <a:off x="1454933" y="538"/>
        <a:ext cx="5131555" cy="1259682"/>
      </dsp:txXfrm>
    </dsp:sp>
    <dsp:sp modelId="{9BE88052-ED4C-4F4C-A2A8-DC8EF090541B}">
      <dsp:nvSpPr>
        <dsp:cNvPr id="0" name=""/>
        <dsp:cNvSpPr/>
      </dsp:nvSpPr>
      <dsp:spPr>
        <a:xfrm>
          <a:off x="0" y="1575141"/>
          <a:ext cx="6586489" cy="1259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9FD544-BB08-493B-A99D-B6C45F655BEA}">
      <dsp:nvSpPr>
        <dsp:cNvPr id="0" name=""/>
        <dsp:cNvSpPr/>
      </dsp:nvSpPr>
      <dsp:spPr>
        <a:xfrm>
          <a:off x="381053" y="1858569"/>
          <a:ext cx="692825" cy="6928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FA3931-DE16-4C6F-8E2D-E9D3CB166F0D}">
      <dsp:nvSpPr>
        <dsp:cNvPr id="0" name=""/>
        <dsp:cNvSpPr/>
      </dsp:nvSpPr>
      <dsp:spPr>
        <a:xfrm>
          <a:off x="1454933" y="1575141"/>
          <a:ext cx="5131555" cy="1259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16" tIns="133316" rIns="133316" bIns="1333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baseline="0"/>
            <a:t>18. května 1896 konstatoval: </a:t>
          </a:r>
          <a:r>
            <a:rPr lang="en-US" sz="1900" b="1" i="0" kern="1200" baseline="0"/>
            <a:t>"Pronikavá zářivost je vlastností samotného uranu </a:t>
          </a:r>
          <a:r>
            <a:rPr lang="en-US" sz="1900" b="1" i="0" u="sng" kern="1200" baseline="0"/>
            <a:t>bez ohledu na jeho fyzikální či chemickou formu</a:t>
          </a:r>
          <a:r>
            <a:rPr lang="en-US" sz="1900" b="1" i="0" kern="1200" baseline="0"/>
            <a:t>.„</a:t>
          </a:r>
          <a:endParaRPr lang="en-US" sz="1900" kern="1200"/>
        </a:p>
      </dsp:txBody>
      <dsp:txXfrm>
        <a:off x="1454933" y="1575141"/>
        <a:ext cx="5131555" cy="1259682"/>
      </dsp:txXfrm>
    </dsp:sp>
    <dsp:sp modelId="{1B869004-AA75-4467-B388-0BCBD6B38063}">
      <dsp:nvSpPr>
        <dsp:cNvPr id="0" name=""/>
        <dsp:cNvSpPr/>
      </dsp:nvSpPr>
      <dsp:spPr>
        <a:xfrm>
          <a:off x="0" y="3149744"/>
          <a:ext cx="6586489" cy="12596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363F5D-D6E1-4096-873F-40E9225E640A}">
      <dsp:nvSpPr>
        <dsp:cNvPr id="0" name=""/>
        <dsp:cNvSpPr/>
      </dsp:nvSpPr>
      <dsp:spPr>
        <a:xfrm>
          <a:off x="381053" y="3433172"/>
          <a:ext cx="692825" cy="69282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4565D-E958-46AD-91BE-3DE774AE0588}">
      <dsp:nvSpPr>
        <dsp:cNvPr id="0" name=""/>
        <dsp:cNvSpPr/>
      </dsp:nvSpPr>
      <dsp:spPr>
        <a:xfrm>
          <a:off x="1454933" y="3149744"/>
          <a:ext cx="5131555" cy="12596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16" tIns="133316" rIns="133316" bIns="13331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PRÁVĚ TAK </a:t>
          </a:r>
          <a:r>
            <a:rPr lang="en-US" sz="1900" b="1" i="0" u="sng" kern="1200" baseline="0"/>
            <a:t>OBJEVIL PŘIROZENOU RADIOAKTIVITU</a:t>
          </a:r>
          <a:r>
            <a:rPr lang="en-US" sz="1900" b="1" i="0" kern="1200" baseline="0"/>
            <a:t>, nejprve</a:t>
          </a:r>
          <a:r>
            <a:rPr lang="en-US" sz="1900" b="1" i="0" kern="1200"/>
            <a:t> nazývanou jako Becquerelovo záření</a:t>
          </a:r>
          <a:endParaRPr lang="en-US" sz="1900" kern="1200"/>
        </a:p>
      </dsp:txBody>
      <dsp:txXfrm>
        <a:off x="1454933" y="3149744"/>
        <a:ext cx="5131555" cy="12596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99A27-884A-4692-9442-9A433812344F}">
      <dsp:nvSpPr>
        <dsp:cNvPr id="0" name=""/>
        <dsp:cNvSpPr/>
      </dsp:nvSpPr>
      <dsp:spPr>
        <a:xfrm>
          <a:off x="76651" y="231"/>
          <a:ext cx="4588995" cy="2040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C7F16-A4AC-4236-AF70-E9CEA1CAE45A}">
      <dsp:nvSpPr>
        <dsp:cNvPr id="0" name=""/>
        <dsp:cNvSpPr/>
      </dsp:nvSpPr>
      <dsp:spPr>
        <a:xfrm>
          <a:off x="433721" y="339447"/>
          <a:ext cx="4588995" cy="2040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0" kern="1200" noProof="0" dirty="0"/>
            <a:t>Štafetu od H.B. převzali manželé </a:t>
          </a:r>
          <a:r>
            <a:rPr lang="cs-CZ" sz="2000" b="1" kern="1200" noProof="0" dirty="0"/>
            <a:t>Marie    a Pierre Curieovi</a:t>
          </a:r>
          <a:r>
            <a:rPr lang="cs-CZ" sz="2000" b="0" kern="1200" noProof="0" dirty="0"/>
            <a:t>  (byli to </a:t>
          </a:r>
          <a:r>
            <a:rPr lang="cs-CZ" sz="2000" b="0" u="sng" kern="1200" noProof="0" dirty="0"/>
            <a:t>spolupracovníci H. </a:t>
          </a:r>
          <a:r>
            <a:rPr lang="cs-CZ" sz="2000" b="0" u="sng" kern="1200" noProof="0" dirty="0" err="1"/>
            <a:t>Becquerela</a:t>
          </a:r>
          <a:r>
            <a:rPr lang="cs-CZ" sz="2000" b="0" u="sng" kern="1200" noProof="0" dirty="0"/>
            <a:t> </a:t>
          </a:r>
          <a:r>
            <a:rPr lang="cs-CZ" sz="2000" b="0" kern="1200" noProof="0" dirty="0"/>
            <a:t>- Pierre Curie </a:t>
          </a:r>
          <a:r>
            <a:rPr lang="cs-CZ" sz="2000" kern="1200" noProof="0" dirty="0"/>
            <a:t>měl pracovnu jen několik kroků chodbou od laboratoře profesora </a:t>
          </a:r>
          <a:r>
            <a:rPr lang="cs-CZ" sz="2000" kern="1200" noProof="0" dirty="0" err="1"/>
            <a:t>Becquerela</a:t>
          </a:r>
          <a:r>
            <a:rPr lang="cs-CZ" sz="2000" kern="1200" noProof="0" dirty="0"/>
            <a:t> a sdílel ji se svou mladou manželkou Marií). </a:t>
          </a:r>
        </a:p>
      </dsp:txBody>
      <dsp:txXfrm>
        <a:off x="493490" y="399216"/>
        <a:ext cx="4469457" cy="1921115"/>
      </dsp:txXfrm>
    </dsp:sp>
    <dsp:sp modelId="{AB8E49AA-65F3-446B-80AB-E920918EAFCC}">
      <dsp:nvSpPr>
        <dsp:cNvPr id="0" name=""/>
        <dsp:cNvSpPr/>
      </dsp:nvSpPr>
      <dsp:spPr>
        <a:xfrm>
          <a:off x="5438049" y="231"/>
          <a:ext cx="3213627" cy="2040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2F78F2-2E0D-43D2-A51D-65849515F434}">
      <dsp:nvSpPr>
        <dsp:cNvPr id="0" name=""/>
        <dsp:cNvSpPr/>
      </dsp:nvSpPr>
      <dsp:spPr>
        <a:xfrm>
          <a:off x="5795119" y="339447"/>
          <a:ext cx="3213627" cy="2040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noProof="0" dirty="0"/>
            <a:t>Marie Curie, tehdy ještě </a:t>
          </a:r>
          <a:r>
            <a:rPr lang="cs-CZ" sz="2000" b="1" kern="1200" noProof="0" dirty="0" err="1"/>
            <a:t>Sklodowská</a:t>
          </a:r>
          <a:r>
            <a:rPr lang="cs-CZ" sz="2000" b="1" kern="1200" noProof="0" dirty="0"/>
            <a:t>, </a:t>
          </a:r>
          <a:r>
            <a:rPr lang="cs-CZ" sz="2000" b="0" kern="1200" noProof="0" dirty="0"/>
            <a:t>byla polského původu,                                                      a jednou z </a:t>
          </a:r>
          <a:r>
            <a:rPr lang="cs-CZ" sz="2000" b="0" kern="1200" noProof="0" dirty="0" err="1"/>
            <a:t>Becquerelových</a:t>
          </a:r>
          <a:r>
            <a:rPr lang="cs-CZ" sz="2000" b="0" kern="1200" noProof="0" dirty="0"/>
            <a:t> studentek a právě se vdala za fyzika Pierra…</a:t>
          </a:r>
          <a:endParaRPr lang="cs-CZ" sz="2000" kern="1200" noProof="0" dirty="0"/>
        </a:p>
      </dsp:txBody>
      <dsp:txXfrm>
        <a:off x="5854888" y="399216"/>
        <a:ext cx="3094089" cy="19211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89CA54-4BED-43B4-A9B3-F1649944FD56}">
      <dsp:nvSpPr>
        <dsp:cNvPr id="0" name=""/>
        <dsp:cNvSpPr/>
      </dsp:nvSpPr>
      <dsp:spPr>
        <a:xfrm>
          <a:off x="0" y="61876"/>
          <a:ext cx="11345693" cy="11233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3B512-7ED8-4106-9F4F-F459392F29AD}">
      <dsp:nvSpPr>
        <dsp:cNvPr id="0" name=""/>
        <dsp:cNvSpPr/>
      </dsp:nvSpPr>
      <dsp:spPr>
        <a:xfrm>
          <a:off x="339819" y="314634"/>
          <a:ext cx="618457" cy="6178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86E2DE-D96E-4A85-80B9-7A5A5238E657}">
      <dsp:nvSpPr>
        <dsp:cNvPr id="0" name=""/>
        <dsp:cNvSpPr/>
      </dsp:nvSpPr>
      <dsp:spPr>
        <a:xfrm>
          <a:off x="1298095" y="61876"/>
          <a:ext cx="10027606" cy="115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05" tIns="122605" rIns="122605" bIns="122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Zjistili značné rozpětí od největších po nejmenší proudy… </a:t>
          </a:r>
          <a:endParaRPr lang="en-US" sz="2000" kern="1200"/>
        </a:p>
      </dsp:txBody>
      <dsp:txXfrm>
        <a:off x="1298095" y="61876"/>
        <a:ext cx="10027606" cy="1158474"/>
      </dsp:txXfrm>
    </dsp:sp>
    <dsp:sp modelId="{C2C6F7E1-FDA6-48B1-B056-092CD2D5EEDF}">
      <dsp:nvSpPr>
        <dsp:cNvPr id="0" name=""/>
        <dsp:cNvSpPr/>
      </dsp:nvSpPr>
      <dsp:spPr>
        <a:xfrm>
          <a:off x="0" y="1509969"/>
          <a:ext cx="11345693" cy="112336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B78F2A-0ED2-4AB5-941B-8FCF50852211}">
      <dsp:nvSpPr>
        <dsp:cNvPr id="0" name=""/>
        <dsp:cNvSpPr/>
      </dsp:nvSpPr>
      <dsp:spPr>
        <a:xfrm>
          <a:off x="339819" y="1762727"/>
          <a:ext cx="618457" cy="6178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0B139A-BB19-4455-A70D-F5C41EF3AC6A}">
      <dsp:nvSpPr>
        <dsp:cNvPr id="0" name=""/>
        <dsp:cNvSpPr/>
      </dsp:nvSpPr>
      <dsp:spPr>
        <a:xfrm>
          <a:off x="1298095" y="1509969"/>
          <a:ext cx="10027606" cy="115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05" tIns="122605" rIns="122605" bIns="122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…a že ionizační proudy jsou úměrné množství uranu přítomného ve vzorku                               (totéž platilo pro thorium).</a:t>
          </a:r>
          <a:endParaRPr lang="en-US" sz="2000" kern="1200" dirty="0"/>
        </a:p>
      </dsp:txBody>
      <dsp:txXfrm>
        <a:off x="1298095" y="1509969"/>
        <a:ext cx="10027606" cy="1158474"/>
      </dsp:txXfrm>
    </dsp:sp>
    <dsp:sp modelId="{C0ADB868-D44F-4534-BA4F-39D63E288C7A}">
      <dsp:nvSpPr>
        <dsp:cNvPr id="0" name=""/>
        <dsp:cNvSpPr/>
      </dsp:nvSpPr>
      <dsp:spPr>
        <a:xfrm>
          <a:off x="0" y="2958063"/>
          <a:ext cx="11345693" cy="17487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A0E8E-AD85-4D2B-8C33-B8A04FF99B40}">
      <dsp:nvSpPr>
        <dsp:cNvPr id="0" name=""/>
        <dsp:cNvSpPr/>
      </dsp:nvSpPr>
      <dsp:spPr>
        <a:xfrm>
          <a:off x="339819" y="3523527"/>
          <a:ext cx="618457" cy="6178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2A043-F193-47E4-A94C-799FEA045733}">
      <dsp:nvSpPr>
        <dsp:cNvPr id="0" name=""/>
        <dsp:cNvSpPr/>
      </dsp:nvSpPr>
      <dsp:spPr>
        <a:xfrm>
          <a:off x="1298095" y="3270769"/>
          <a:ext cx="10027606" cy="115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05" tIns="122605" rIns="122605" bIns="122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Z pohledu chemika to byl záhadný výsledek. Vlastnosti chemických sloučenin téhož prvku obecně závisí na tom, s čím je sloučenina složena, a na uspořádání atomů v molekule. </a:t>
          </a:r>
          <a:r>
            <a:rPr lang="cs-CZ" sz="2000" u="sng" kern="1200" dirty="0"/>
            <a:t>Naměřená (</a:t>
          </a:r>
          <a:r>
            <a:rPr lang="cs-CZ" sz="2000" u="sng" kern="1200" dirty="0" err="1"/>
            <a:t>radio</a:t>
          </a:r>
          <a:r>
            <a:rPr lang="cs-CZ" sz="2000" u="sng" kern="1200" dirty="0"/>
            <a:t>)aktivita však byla nezávislá na složení nebo struktuře molekul</a:t>
          </a:r>
          <a:r>
            <a:rPr lang="cs-CZ" sz="2000" kern="1200" dirty="0"/>
            <a:t>.</a:t>
          </a:r>
          <a:endParaRPr lang="en-US" sz="2000" kern="1200" dirty="0"/>
        </a:p>
      </dsp:txBody>
      <dsp:txXfrm>
        <a:off x="1298095" y="3270769"/>
        <a:ext cx="10027606" cy="1158474"/>
      </dsp:txXfrm>
    </dsp:sp>
    <dsp:sp modelId="{C49481B8-BEDD-457F-B8C4-3EB29B2A730A}">
      <dsp:nvSpPr>
        <dsp:cNvPr id="0" name=""/>
        <dsp:cNvSpPr/>
      </dsp:nvSpPr>
      <dsp:spPr>
        <a:xfrm>
          <a:off x="0" y="4926164"/>
          <a:ext cx="11345693" cy="17192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E7FA8-B0F5-4E79-B62A-60EADF2CBADE}">
      <dsp:nvSpPr>
        <dsp:cNvPr id="0" name=""/>
        <dsp:cNvSpPr/>
      </dsp:nvSpPr>
      <dsp:spPr>
        <a:xfrm>
          <a:off x="339819" y="5547174"/>
          <a:ext cx="618457" cy="6178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4BB5F-0DC2-4E57-9BF4-AE26B58A6094}">
      <dsp:nvSpPr>
        <dsp:cNvPr id="0" name=""/>
        <dsp:cNvSpPr/>
      </dsp:nvSpPr>
      <dsp:spPr>
        <a:xfrm>
          <a:off x="1298095" y="5294416"/>
          <a:ext cx="10027606" cy="115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05" tIns="122605" rIns="122605" bIns="12260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u="sng" kern="1200" dirty="0"/>
            <a:t>Curieová dospěla k závěru, že radioaktivita je vlastností atomu </a:t>
          </a:r>
          <a:r>
            <a:rPr lang="cs-CZ" sz="2000" kern="1200" dirty="0"/>
            <a:t>- nazvala ji </a:t>
          </a:r>
          <a:r>
            <a:rPr lang="cs-CZ" sz="2000" kern="1200" dirty="0" err="1"/>
            <a:t>une</a:t>
          </a:r>
          <a:r>
            <a:rPr lang="cs-CZ" sz="2000" kern="1200" dirty="0"/>
            <a:t> </a:t>
          </a:r>
          <a:r>
            <a:rPr lang="cs-CZ" sz="2000" kern="1200" dirty="0" err="1"/>
            <a:t>propriété</a:t>
          </a:r>
          <a:r>
            <a:rPr lang="cs-CZ" sz="2000" kern="1200" dirty="0"/>
            <a:t> </a:t>
          </a:r>
          <a:r>
            <a:rPr lang="cs-CZ" sz="2000" kern="1200" dirty="0" err="1"/>
            <a:t>atomique</a:t>
          </a:r>
          <a:r>
            <a:rPr lang="cs-CZ" sz="2000" kern="1200" dirty="0"/>
            <a:t>. Neměla na mysli atom uranu nebo thoria, ale atom </a:t>
          </a:r>
          <a:r>
            <a:rPr lang="cs-CZ" sz="2000" u="sng" kern="1200" dirty="0"/>
            <a:t>jako zobecněnou hmotnou jednotku s předpokládaným vnitřkem, z něhož vycházejí radioaktivní emise</a:t>
          </a:r>
          <a:r>
            <a:rPr lang="cs-CZ" sz="2000" kern="1200" dirty="0"/>
            <a:t>. To je hluboká koncepce, kterou Marie Curie významně přispěla k rozvoji fyziky.</a:t>
          </a:r>
          <a:endParaRPr lang="en-US" sz="2000" kern="1200" dirty="0"/>
        </a:p>
      </dsp:txBody>
      <dsp:txXfrm>
        <a:off x="1298095" y="5294416"/>
        <a:ext cx="10027606" cy="1158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1415B-A2AC-4985-A097-B9D2771B9993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A2D0-EE27-4159-AD4E-C175FC249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5F061-5163-4BB5-9048-CE6B436C5892}" type="slidenum">
              <a:rPr lang="cs-CZ" smtClean="0"/>
              <a:pPr/>
              <a:t>81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636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14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36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1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36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36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36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560" y="182556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560" y="4098240"/>
            <a:ext cx="51312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8320" y="182556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8320" y="4098240"/>
            <a:ext cx="33854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3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4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4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FEAC-7CC2-4007-A48B-18AEC7E417A2}" type="datetimeFigureOut">
              <a:rPr lang="en-US" smtClean="0"/>
              <a:pPr/>
              <a:t>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36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Kliknutím lze upravit styl.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36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Kliknutím lze upravit styly předlohy textu.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>
                <a:solidFill>
                  <a:srgbClr val="000000"/>
                </a:solidFill>
                <a:latin typeface="Calibri"/>
              </a:rPr>
              <a:t>Druhá úroveň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Třetí úroveň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Čtvrtá úroveň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Pátá úroveň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fld id="{FB8E1FDD-2E1A-4677-B80D-B5442ACB60D9}" type="datetime">
              <a:rPr lang="cs-CZ" sz="1200" spc="-1">
                <a:solidFill>
                  <a:srgbClr val="8B8B8B"/>
                </a:solidFill>
                <a:latin typeface="Calibri"/>
              </a:rPr>
              <a:pPr/>
              <a:t>12.05.2023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720" y="6356520"/>
            <a:ext cx="411456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cs-CZ" sz="2400" spc="-1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720" y="6356520"/>
            <a:ext cx="2742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/>
            <a:fld id="{1B0FD882-93D3-46D6-83EE-C95F12722C3A}" type="slidenum">
              <a:rPr lang="cs-CZ" sz="1200" spc="-1">
                <a:solidFill>
                  <a:srgbClr val="8B8B8B"/>
                </a:solidFill>
                <a:latin typeface="Calibri"/>
              </a:rPr>
              <a:pPr algn="r"/>
              <a:t>‹#›</a:t>
            </a:fld>
            <a:endParaRPr lang="cs-CZ" sz="1200" spc="-1">
              <a:solidFill>
                <a:prstClr val="black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21.pn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ikiwand.com/cs/Z%C3%A1%C5%99en%C3%AD_gam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7.pn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jpg"/><Relationship Id="rId4" Type="http://schemas.openxmlformats.org/officeDocument/2006/relationships/image" Target="../media/image91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Pozitronov%C3%A1_emisn%C3%AD_tomografie" TargetMode="External"/><Relationship Id="rId2" Type="http://schemas.openxmlformats.org/officeDocument/2006/relationships/hyperlink" Target="http://www.wikiwand.com/cs/Line%C3%A1rn%C3%AD_urychlova%C4%8D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hyperlink" Target="http://www.wikiwand.com/cs/Radioterapie" TargetMode="External"/><Relationship Id="rId4" Type="http://schemas.openxmlformats.org/officeDocument/2006/relationships/hyperlink" Target="http://www.wikiwand.com/cs/V%C3%BDpo%C4%8Detn%C3%AD_tomografie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1.sv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gif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gif"/><Relationship Id="rId2" Type="http://schemas.openxmlformats.org/officeDocument/2006/relationships/image" Target="../media/image13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gif"/><Relationship Id="rId5" Type="http://schemas.openxmlformats.org/officeDocument/2006/relationships/image" Target="../media/image136.gif"/><Relationship Id="rId4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89.jpeg"/><Relationship Id="rId7" Type="http://schemas.openxmlformats.org/officeDocument/2006/relationships/image" Target="../media/image173.jp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10" Type="http://schemas.openxmlformats.org/officeDocument/2006/relationships/image" Target="../media/image176.jpeg"/><Relationship Id="rId4" Type="http://schemas.openxmlformats.org/officeDocument/2006/relationships/image" Target="../media/image166.jpeg"/><Relationship Id="rId9" Type="http://schemas.openxmlformats.org/officeDocument/2006/relationships/image" Target="../media/image175.jp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Radiační biofyzika </a:t>
            </a:r>
            <a:r>
              <a:rPr lang="cs-CZ" b="1" dirty="0">
                <a:latin typeface="MingLiU_HKSCS-ExtB" panose="02020500000000000000" pitchFamily="18" charset="-120"/>
                <a:ea typeface="MingLiU_HKSCS-ExtB" panose="02020500000000000000" pitchFamily="18" charset="-120"/>
              </a:rPr>
              <a:t>~</a:t>
            </a:r>
            <a:r>
              <a:rPr lang="cs-CZ" b="1" dirty="0"/>
              <a:t> radiobiologie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63780" y="1926209"/>
            <a:ext cx="3348990" cy="435133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Přednáška 2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cs-CZ" sz="4000" dirty="0"/>
              <a:t>2023</a:t>
            </a:r>
          </a:p>
          <a:p>
            <a:pPr marL="0" indent="0" algn="ctr">
              <a:lnSpc>
                <a:spcPct val="150000"/>
              </a:lnSpc>
              <a:buNone/>
            </a:pPr>
            <a:endParaRPr lang="cs-CZ" sz="4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9904" y="1441395"/>
            <a:ext cx="3739609" cy="473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8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FC0C63E6-2185-8A78-316D-AC0E65CEF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4140919"/>
            <a:ext cx="6465287" cy="13242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/>
              <a:t>Rentgenka</a:t>
            </a:r>
            <a:r>
              <a:rPr lang="cs-CZ" sz="4800" dirty="0"/>
              <a:t> </a:t>
            </a:r>
            <a:br>
              <a:rPr lang="cs-CZ" sz="4800" dirty="0"/>
            </a:br>
            <a:r>
              <a:rPr lang="cs-CZ" sz="4800" dirty="0"/>
              <a:t>– zdroj RTG záření</a:t>
            </a:r>
            <a:endParaRPr lang="en-US" sz="4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E2D1B8-0887-4D2B-8C42-999040132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17634" y="321733"/>
            <a:ext cx="4129237" cy="606001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Obrázek 11" descr="Obsah obrázku šipka&#10;&#10;Popis byl vytvořen automaticky">
            <a:extLst>
              <a:ext uri="{FF2B5EF4-FFF2-40B4-BE49-F238E27FC236}">
                <a16:creationId xmlns:a16="http://schemas.microsoft.com/office/drawing/2014/main" id="{33D31693-FD53-CDBF-5839-C60316D64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1186370"/>
            <a:ext cx="3483526" cy="152404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085277-BAF7-40CC-A608-B030CA969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811469" y="321733"/>
            <a:ext cx="3375479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1AD2453-E0DA-76B6-014A-078A36A91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21" t="26445" r="71825" b="23527"/>
          <a:stretch/>
        </p:blipFill>
        <p:spPr>
          <a:xfrm>
            <a:off x="5563207" y="628649"/>
            <a:ext cx="1858561" cy="263948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4009F90-86BF-44AE-B0EB-D68140E0E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8508682" y="321733"/>
            <a:ext cx="3375478" cy="3259667"/>
          </a:xfrm>
          <a:prstGeom prst="rect">
            <a:avLst/>
          </a:prstGeom>
          <a:solidFill>
            <a:srgbClr val="FFFFFF"/>
          </a:solidFill>
          <a:ln w="127000" cap="sq" cmpd="thinThick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Obrázek 6" descr="Obsah obrázku interiér, zavřít&#10;&#10;Popis byl vytvořen automaticky">
            <a:extLst>
              <a:ext uri="{FF2B5EF4-FFF2-40B4-BE49-F238E27FC236}">
                <a16:creationId xmlns:a16="http://schemas.microsoft.com/office/drawing/2014/main" id="{38880293-2CA5-90DF-3C30-0694A0754B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213" y="628649"/>
            <a:ext cx="2355739" cy="2639484"/>
          </a:xfrm>
          <a:prstGeom prst="rect">
            <a:avLst/>
          </a:prstGeom>
        </p:spPr>
      </p:pic>
      <p:pic>
        <p:nvPicPr>
          <p:cNvPr id="10" name="Obrázek 9" descr="Obsah obrázku patro, interiér, platforma, motor&#10;&#10;Popis byl vytvořen automaticky">
            <a:extLst>
              <a:ext uri="{FF2B5EF4-FFF2-40B4-BE49-F238E27FC236}">
                <a16:creationId xmlns:a16="http://schemas.microsoft.com/office/drawing/2014/main" id="{F2F65633-8CB8-F953-D808-B8124A9C09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6" y="3684435"/>
            <a:ext cx="3483526" cy="225558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4254369-4B26-4D6A-A4CD-BE3438297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653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000" y="365127"/>
            <a:ext cx="9144000" cy="6799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Vznik RTG záření, RENTGENKA</a:t>
            </a:r>
          </a:p>
        </p:txBody>
      </p:sp>
      <p:sp>
        <p:nvSpPr>
          <p:cNvPr id="8" name="Obdélník 7"/>
          <p:cNvSpPr/>
          <p:nvPr/>
        </p:nvSpPr>
        <p:spPr>
          <a:xfrm>
            <a:off x="857249" y="5841164"/>
            <a:ext cx="11058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Katodové trubice byly vlastně </a:t>
            </a:r>
            <a:r>
              <a:rPr kumimoji="0" lang="cs-CZ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prvními jednoduchými urychlovači elektronů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později se z nich vyvinuly obrazovky     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(v jisté formě slouží i dnes jako zdroj e- pro urychlovače)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76274" y="1132453"/>
            <a:ext cx="11058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Rentgenka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správně nazývaná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rentgenová lampa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(angl. 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</a:t>
            </a:r>
            <a:r>
              <a:rPr kumimoji="0" lang="cs-CZ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ray</a:t>
            </a:r>
            <a:r>
              <a:rPr kumimoji="0" lang="cs-CZ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tube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Obecně - vakuová elektronka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Zjednodušeně je to trubice s vakuem uvnitř, jejíž součástí je (žhavená) katoda, která slouží jako zdroj elektronů. Tyto elektrony jsou urychlovány, dopadají na terčík neboli anodu, čímž vzniká rentgenové záření. Rentgenka tedy 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slouží     k produkci rentgenového záření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68" y="2912485"/>
            <a:ext cx="4945640" cy="250318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529" y="2643251"/>
            <a:ext cx="4051246" cy="30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9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7250" y="459579"/>
            <a:ext cx="7886700" cy="578962"/>
          </a:xfrm>
        </p:spPr>
        <p:txBody>
          <a:bodyPr>
            <a:normAutofit fontScale="90000"/>
          </a:bodyPr>
          <a:lstStyle/>
          <a:p>
            <a:r>
              <a:rPr lang="cs-CZ" dirty="0"/>
              <a:t>Rentgenka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06289"/>
            <a:ext cx="3939702" cy="2426551"/>
          </a:xfrm>
        </p:spPr>
        <p:txBody>
          <a:bodyPr>
            <a:noAutofit/>
          </a:bodyPr>
          <a:lstStyle/>
          <a:p>
            <a:r>
              <a:rPr lang="cs-CZ" sz="2200" dirty="0"/>
              <a:t>Z elektronického hlediska je rentgenka klasická </a:t>
            </a:r>
            <a:r>
              <a:rPr lang="cs-CZ" sz="2200" b="1" dirty="0">
                <a:solidFill>
                  <a:srgbClr val="FF0000"/>
                </a:solidFill>
              </a:rPr>
              <a:t>dioda</a:t>
            </a:r>
            <a:r>
              <a:rPr lang="cs-CZ" sz="2200" dirty="0"/>
              <a:t> zapojená   v obvodu s vysokým napětím cca 20–200 </a:t>
            </a:r>
            <a:r>
              <a:rPr lang="cs-CZ" sz="2200" dirty="0" err="1"/>
              <a:t>kV</a:t>
            </a:r>
            <a:endParaRPr lang="cs-CZ" sz="2200" dirty="0"/>
          </a:p>
          <a:p>
            <a:r>
              <a:rPr lang="cs-CZ" sz="2200" dirty="0"/>
              <a:t>Žhavená </a:t>
            </a:r>
            <a:r>
              <a:rPr lang="cs-CZ" sz="2200" b="1" dirty="0">
                <a:solidFill>
                  <a:srgbClr val="FF0000"/>
                </a:solidFill>
              </a:rPr>
              <a:t>katoda</a:t>
            </a:r>
            <a:r>
              <a:rPr lang="cs-CZ" sz="2200" dirty="0"/>
              <a:t> (napojená na záporný pól) </a:t>
            </a:r>
            <a:r>
              <a:rPr lang="cs-CZ" sz="2200" u="sng" dirty="0"/>
              <a:t>emituje elektrony</a:t>
            </a:r>
            <a:r>
              <a:rPr lang="cs-CZ" sz="2200" dirty="0"/>
              <a:t>, které jsou urychlovány silným elektrickým </a:t>
            </a:r>
            <a:r>
              <a:rPr lang="pl-PL" sz="2200" dirty="0"/>
              <a:t>polem daným vysokým napětím mezi katodou a anodou.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45" y="459579"/>
            <a:ext cx="6674445" cy="33781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437983" y="4411220"/>
            <a:ext cx="1123520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 dopadu na </a:t>
            </a:r>
            <a:r>
              <a:rPr kumimoji="0" lang="pl-PL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anodu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tedy pronikají elektrony několika vrstvami atomů anody a 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prudce se brzdí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dokud neztratí svou kinetickou energii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Většina 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(99 %) jejich kinetické energie se přemění na teplo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Rentgenka se proto silně ohřívá        a musí se chladit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Jen malá část kinetické energie elektronů zachycených anodou </a:t>
            </a: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 přemění na RTG záření</a:t>
            </a:r>
          </a:p>
          <a:p>
            <a:pPr marL="273050" marR="0" lvl="0" indent="-2730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RTG</a:t>
            </a: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záření opouští 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anodu a </a:t>
            </a:r>
            <a:r>
              <a:rPr kumimoji="0" lang="pl-PL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vylétá z trubice ven</a:t>
            </a: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cs-CZ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78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636" y="3667432"/>
            <a:ext cx="3768618" cy="24983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314" y="3766537"/>
            <a:ext cx="3785442" cy="2300182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688258" y="1056376"/>
            <a:ext cx="11090787" cy="4864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Katoda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tvořená spirálovitě navinutým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tungstenovým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/wolframovým vláknem                (s příměsí thoria, které zvyšuje efektivitu emise elektronů a prodlužuje životnost katody) o tloušťce 0,2 mm, proto někdy nazývaná katodové vlákno,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slouží k produkci elektronů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Toto vlákno je elektricky připojeno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 žhavícímu obvodu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Při průchodu elektrického proudu o velikosti cca 6-8 A žhavícím obvodem, a tedy i katodovým vláknem,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dochází vlivem velké teploty (2.000 °C) k termoemisi elektronů (Edisonův efekt). 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371662" y="6363191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http://www.sukupova.cz/rentgenka-a-produkce-rentgenoveho-zareni/</a:t>
            </a:r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2152650" y="319407"/>
            <a:ext cx="7886700" cy="695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Konstrukce rentgenky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89812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000" y="1003849"/>
            <a:ext cx="11013219" cy="320822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b="1" dirty="0">
                <a:solidFill>
                  <a:prstClr val="black"/>
                </a:solidFill>
              </a:rPr>
              <a:t>Anoda </a:t>
            </a:r>
            <a:r>
              <a:rPr lang="cs-CZ" dirty="0">
                <a:solidFill>
                  <a:prstClr val="black"/>
                </a:solidFill>
              </a:rPr>
              <a:t>(napojená na kladný pól) je zhotovena </a:t>
            </a:r>
            <a:r>
              <a:rPr lang="cs-CZ" dirty="0">
                <a:solidFill>
                  <a:srgbClr val="FF0000"/>
                </a:solidFill>
              </a:rPr>
              <a:t>z těžkého materiálu (nejčastěji z wolframu), </a:t>
            </a:r>
            <a:r>
              <a:rPr lang="cs-CZ" dirty="0">
                <a:solidFill>
                  <a:prstClr val="black"/>
                </a:solidFill>
              </a:rPr>
              <a:t>který má </a:t>
            </a:r>
            <a:r>
              <a:rPr lang="cs-CZ" dirty="0">
                <a:solidFill>
                  <a:srgbClr val="FF0000"/>
                </a:solidFill>
              </a:rPr>
              <a:t>vysoký bod tání</a:t>
            </a:r>
            <a:r>
              <a:rPr lang="cs-CZ" dirty="0">
                <a:solidFill>
                  <a:prstClr val="black"/>
                </a:solidFill>
              </a:rPr>
              <a:t> i </a:t>
            </a:r>
            <a:r>
              <a:rPr lang="cs-CZ" b="1" u="sng" dirty="0">
                <a:solidFill>
                  <a:srgbClr val="FF0000"/>
                </a:solidFill>
              </a:rPr>
              <a:t>vysokou elektronovou hustotu</a:t>
            </a:r>
            <a:r>
              <a:rPr lang="cs-CZ" dirty="0">
                <a:solidFill>
                  <a:prstClr val="black"/>
                </a:solidFill>
              </a:rPr>
              <a:t>, takže dopadající elektrony jsou velkou odpudivou silou prudce brzděny, čímž se podle zákonitostí elektrodynamiky část jejich kinetické energie mění v brzdné elektromagnetické záření, resp. fotony RTG záření (</a:t>
            </a:r>
            <a:r>
              <a:rPr lang="cs-CZ" dirty="0"/>
              <a:t>díky </a:t>
            </a:r>
            <a:r>
              <a:rPr lang="cs-CZ" dirty="0">
                <a:solidFill>
                  <a:srgbClr val="FF0000"/>
                </a:solidFill>
              </a:rPr>
              <a:t>vyššímu atomovému číslu </a:t>
            </a:r>
            <a:r>
              <a:rPr lang="cs-CZ" dirty="0"/>
              <a:t>se zvyšuje produkce fotonů rentgenového záření)</a:t>
            </a:r>
            <a:endParaRPr lang="cs-CZ" dirty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cs-CZ" dirty="0"/>
              <a:t>Aby se zabránilo tepelnému zničení anodového terčíku, je potřeba vhodně zvolit materiál anody a taktéž dostatečně odvádět nepotřebné teplo.</a:t>
            </a:r>
            <a:r>
              <a:rPr lang="cs-CZ" dirty="0">
                <a:solidFill>
                  <a:prstClr val="black"/>
                </a:solidFill>
              </a:rPr>
              <a:t> Pro lepší odolnost terčíku se do wolframu přidává přibližně 10 % rhenia. 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2152650" y="246255"/>
            <a:ext cx="7886700" cy="695578"/>
          </a:xfrm>
        </p:spPr>
        <p:txBody>
          <a:bodyPr/>
          <a:lstStyle/>
          <a:p>
            <a:r>
              <a:rPr lang="cs-CZ" b="1" dirty="0"/>
              <a:t>Konstrukce rentgenky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31" y="3754706"/>
            <a:ext cx="4012787" cy="301942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6972" y="4212077"/>
            <a:ext cx="4538503" cy="154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>
                <a:solidFill>
                  <a:prstClr val="black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</a:pPr>
            <a:r>
              <a:rPr lang="cs-CZ" sz="2200" b="0" dirty="0">
                <a:solidFill>
                  <a:schemeClr val="tx1"/>
                </a:solidFill>
              </a:rPr>
              <a:t>V mamografii se místo wolframového terčíku používá terčík molybdenový a rhodiový </a:t>
            </a:r>
            <a:r>
              <a:rPr lang="cs-CZ" sz="2200" b="0" dirty="0">
                <a:solidFill>
                  <a:schemeClr val="tx1"/>
                </a:solidFill>
                <a:sym typeface="Wingdings" panose="05000000000000000000" pitchFamily="2" charset="2"/>
              </a:rPr>
              <a:t> poté měď pro co nejúčinnější odvod tepla</a:t>
            </a:r>
            <a:endParaRPr lang="cs-CZ" sz="2200" b="0" dirty="0">
              <a:solidFill>
                <a:schemeClr val="tx1"/>
              </a:solidFill>
            </a:endParaRPr>
          </a:p>
          <a:p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804659" y="6174319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http://www.sukupova.cz/rentgenka-a-produkce-rentgenoveho-zareni/</a:t>
            </a:r>
          </a:p>
        </p:txBody>
      </p:sp>
    </p:spTree>
    <p:extLst>
      <p:ext uri="{BB962C8B-B14F-4D97-AF65-F5344CB8AC3E}">
        <p14:creationId xmlns:p14="http://schemas.microsoft.com/office/powerpoint/2010/main" val="159801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0551" y="1228599"/>
            <a:ext cx="10887074" cy="2837815"/>
          </a:xfrm>
        </p:spPr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Evakuovaná baňka</a:t>
            </a:r>
            <a:r>
              <a:rPr lang="cs-CZ" sz="2400" dirty="0">
                <a:solidFill>
                  <a:srgbClr val="FF0000"/>
                </a:solidFill>
              </a:rPr>
              <a:t> </a:t>
            </a:r>
            <a:r>
              <a:rPr lang="cs-CZ" sz="2400" dirty="0"/>
              <a:t>rentgenky, ve které je umístěna katoda i anoda, je obvykle vyrobena ze skla a její hlavní funkcí je udržování vakua v trubici.</a:t>
            </a:r>
          </a:p>
          <a:p>
            <a:r>
              <a:rPr lang="cs-CZ" sz="2400" b="1" dirty="0">
                <a:solidFill>
                  <a:srgbClr val="FF0000"/>
                </a:solidFill>
              </a:rPr>
              <a:t>Chlazení + stínění: </a:t>
            </a:r>
            <a:r>
              <a:rPr lang="cs-CZ" sz="2400" dirty="0"/>
              <a:t>Baňka je obtékána olejem, který tak odvádí teplo z rentgenky. Baňka bývá ještě uschována v krytu, jehož součástí je i olovo, které slouží k odstínění nepotřebného </a:t>
            </a:r>
            <a:r>
              <a:rPr lang="cs-CZ" sz="2400" dirty="0" err="1"/>
              <a:t>mimoohniskového</a:t>
            </a:r>
            <a:r>
              <a:rPr lang="cs-CZ" sz="2400" dirty="0"/>
              <a:t> záření 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246255"/>
            <a:ext cx="12192000" cy="695578"/>
          </a:xfrm>
        </p:spPr>
        <p:txBody>
          <a:bodyPr/>
          <a:lstStyle/>
          <a:p>
            <a:pPr algn="ctr"/>
            <a:r>
              <a:rPr lang="cs-CZ" b="1" dirty="0"/>
              <a:t>Konstrukce rentgenky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4686" y="3356173"/>
            <a:ext cx="4495800" cy="325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00350" y="1477566"/>
            <a:ext cx="8248650" cy="687703"/>
          </a:xfrm>
        </p:spPr>
        <p:txBody>
          <a:bodyPr>
            <a:normAutofit/>
          </a:bodyPr>
          <a:lstStyle/>
          <a:p>
            <a:r>
              <a:rPr lang="cs-CZ" dirty="0"/>
              <a:t>Rotor, případně rotuje celá rentgenka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57326" y="6098188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http://www.sukupova.cz/rentgenka-a-produkce-rentgenoveho-zareni/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23912" y="321575"/>
            <a:ext cx="10906125" cy="6955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99 % E urychlených e- = Q </a:t>
            </a:r>
            <a:r>
              <a:rPr lang="cs-CZ" b="1" dirty="0">
                <a:sym typeface="Wingdings" panose="05000000000000000000" pitchFamily="2" charset="2"/>
              </a:rPr>
              <a:t> nutné účinné chlazení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5486" y="2872823"/>
            <a:ext cx="4122903" cy="2985543"/>
          </a:xfrm>
          <a:prstGeom prst="rect">
            <a:avLst/>
          </a:prstGeom>
        </p:spPr>
      </p:pic>
      <p:pic>
        <p:nvPicPr>
          <p:cNvPr id="7" name="Zástupný symbol pro obsah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/>
          <a:stretch/>
        </p:blipFill>
        <p:spPr>
          <a:xfrm>
            <a:off x="1528811" y="2886522"/>
            <a:ext cx="4093344" cy="2490413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>
            <a:off x="4438650" y="2190750"/>
            <a:ext cx="0" cy="584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7781925" y="2206671"/>
            <a:ext cx="0" cy="584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313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9125" y="48945"/>
            <a:ext cx="10515600" cy="1325563"/>
          </a:xfrm>
        </p:spPr>
        <p:txBody>
          <a:bodyPr/>
          <a:lstStyle/>
          <a:p>
            <a:r>
              <a:rPr lang="cs-CZ" b="1" dirty="0"/>
              <a:t>Generace a některé typy rentgenek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6528" y="1260365"/>
            <a:ext cx="7505700" cy="43767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Rentgenky se studenou katodou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se žhavenou katodou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se žhavenou katodou a rotující anodou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Rentgenky s žhavenou katodou rotující celé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l="62741" t="36389" r="6091" b="34846"/>
          <a:stretch/>
        </p:blipFill>
        <p:spPr>
          <a:xfrm>
            <a:off x="8261532" y="1199362"/>
            <a:ext cx="3330394" cy="2306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4"/>
          <a:stretch/>
        </p:blipFill>
        <p:spPr>
          <a:xfrm>
            <a:off x="463370" y="4117182"/>
            <a:ext cx="3843829" cy="22669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/>
          <a:srcRect l="1821" t="26445" r="71825" b="23527"/>
          <a:stretch/>
        </p:blipFill>
        <p:spPr>
          <a:xfrm rot="5400000">
            <a:off x="4891087" y="3609975"/>
            <a:ext cx="2409825" cy="3424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/>
          <a:srcRect l="41141" t="17639" r="2160" b="19009"/>
          <a:stretch/>
        </p:blipFill>
        <p:spPr>
          <a:xfrm>
            <a:off x="8272459" y="3767534"/>
            <a:ext cx="3358869" cy="28163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ovéPole 7"/>
          <p:cNvSpPr txBox="1"/>
          <p:nvPr/>
        </p:nvSpPr>
        <p:spPr>
          <a:xfrm>
            <a:off x="8299631" y="1200560"/>
            <a:ext cx="60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86902" y="4084479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16683" y="4074954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8272459" y="3701683"/>
            <a:ext cx="6527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</a:t>
            </a:r>
          </a:p>
        </p:txBody>
      </p:sp>
    </p:spTree>
    <p:extLst>
      <p:ext uri="{BB962C8B-B14F-4D97-AF65-F5344CB8AC3E}">
        <p14:creationId xmlns:p14="http://schemas.microsoft.com/office/powerpoint/2010/main" val="3358533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l="62741" t="36389" r="6091" b="34846"/>
          <a:stretch/>
        </p:blipFill>
        <p:spPr>
          <a:xfrm>
            <a:off x="5800726" y="3694870"/>
            <a:ext cx="4410075" cy="30542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18411" t="12956" r="24518" b="65014"/>
          <a:stretch/>
        </p:blipFill>
        <p:spPr>
          <a:xfrm>
            <a:off x="1792882" y="1190625"/>
            <a:ext cx="8417919" cy="243840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/>
          <a:srcRect b="87044"/>
          <a:stretch/>
        </p:blipFill>
        <p:spPr>
          <a:xfrm>
            <a:off x="1573106" y="149234"/>
            <a:ext cx="9045791" cy="87946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t="82273" r="36732"/>
          <a:stretch/>
        </p:blipFill>
        <p:spPr>
          <a:xfrm>
            <a:off x="1782654" y="3695700"/>
            <a:ext cx="5723046" cy="12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2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607" y="177874"/>
            <a:ext cx="8626618" cy="6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3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C806A-D627-07C5-44B3-55F3BC77F20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Vícenásobné Nobelovy ceny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B383D7-4F1D-245E-96A0-5621F0C1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John </a:t>
            </a:r>
            <a:r>
              <a:rPr lang="cs-CZ" dirty="0" err="1"/>
              <a:t>Bardeen</a:t>
            </a:r>
            <a:endParaRPr lang="cs-CZ" dirty="0"/>
          </a:p>
          <a:p>
            <a:r>
              <a:rPr lang="cs-CZ" dirty="0"/>
              <a:t>    Nobelova cena za fyziku (1956 a 1972).</a:t>
            </a:r>
          </a:p>
          <a:p>
            <a:r>
              <a:rPr lang="cs-CZ" dirty="0"/>
              <a:t>Marie Curie-</a:t>
            </a:r>
            <a:r>
              <a:rPr lang="cs-CZ" dirty="0" err="1"/>
              <a:t>Sklodowská</a:t>
            </a:r>
            <a:endParaRPr lang="cs-CZ" dirty="0"/>
          </a:p>
          <a:p>
            <a:r>
              <a:rPr lang="cs-CZ" dirty="0"/>
              <a:t>    Nobelova cena za fyziku (1903),</a:t>
            </a:r>
          </a:p>
          <a:p>
            <a:r>
              <a:rPr lang="cs-CZ" dirty="0"/>
              <a:t>    Nobelova cena za chemii (1911).</a:t>
            </a:r>
          </a:p>
          <a:p>
            <a:r>
              <a:rPr lang="cs-CZ" dirty="0"/>
              <a:t>Frederick </a:t>
            </a:r>
            <a:r>
              <a:rPr lang="cs-CZ" dirty="0" err="1"/>
              <a:t>Sanger</a:t>
            </a:r>
            <a:endParaRPr lang="cs-CZ" dirty="0"/>
          </a:p>
          <a:p>
            <a:r>
              <a:rPr lang="cs-CZ" dirty="0"/>
              <a:t>    Nobelova cena za chemii (1958 a 1980).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633098A-81BB-1461-20C0-C115657976C2}"/>
              </a:ext>
            </a:extLst>
          </p:cNvPr>
          <p:cNvSpPr txBox="1"/>
          <p:nvPr/>
        </p:nvSpPr>
        <p:spPr>
          <a:xfrm>
            <a:off x="3290380" y="5992297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http://www.converter.cz/nobel/vice-cen.htm</a:t>
            </a:r>
          </a:p>
        </p:txBody>
      </p:sp>
    </p:spTree>
    <p:extLst>
      <p:ext uri="{BB962C8B-B14F-4D97-AF65-F5344CB8AC3E}">
        <p14:creationId xmlns:p14="http://schemas.microsoft.com/office/powerpoint/2010/main" val="3030021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75783"/>
          <a:stretch/>
        </p:blipFill>
        <p:spPr>
          <a:xfrm>
            <a:off x="1524000" y="159052"/>
            <a:ext cx="9144000" cy="16575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22525" r="36567" b="10679"/>
          <a:stretch/>
        </p:blipFill>
        <p:spPr>
          <a:xfrm>
            <a:off x="2929128" y="1929384"/>
            <a:ext cx="5800344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t="22525" r="98333" b="10679"/>
          <a:stretch/>
        </p:blipFill>
        <p:spPr>
          <a:xfrm>
            <a:off x="8726424" y="1929384"/>
            <a:ext cx="15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b="82778"/>
          <a:stretch/>
        </p:blipFill>
        <p:spPr>
          <a:xfrm>
            <a:off x="1526551" y="295275"/>
            <a:ext cx="9138898" cy="11811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/>
          <a:srcRect t="20972" r="60527" b="22361"/>
          <a:stretch/>
        </p:blipFill>
        <p:spPr>
          <a:xfrm>
            <a:off x="1698001" y="1989138"/>
            <a:ext cx="3607424" cy="38862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/>
          <a:srcRect l="41141" t="17639" r="2160" b="12500"/>
          <a:stretch/>
        </p:blipFill>
        <p:spPr>
          <a:xfrm>
            <a:off x="5791201" y="1724024"/>
            <a:ext cx="5181601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cs-CZ" sz="3700" b="1">
                <a:solidFill>
                  <a:schemeClr val="bg1"/>
                </a:solidFill>
              </a:rPr>
              <a:t>REGULACE PRODUKCE RTG NA RENTGENCE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chemeClr val="bg1"/>
                </a:solidFill>
              </a:rPr>
              <a:t>Rentgenka má tři základní zdroje napájení: 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Žhavící (katodové) napětí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anodové napětí</a:t>
            </a:r>
          </a:p>
          <a:p>
            <a:pPr marL="1428750" lvl="2" indent="-514350">
              <a:buFont typeface="+mj-lt"/>
              <a:buAutoNum type="arabicPeriod"/>
            </a:pPr>
            <a:r>
              <a:rPr lang="cs-CZ" sz="3600" dirty="0">
                <a:solidFill>
                  <a:schemeClr val="bg1"/>
                </a:solidFill>
              </a:rPr>
              <a:t>Zdroj pro rotaci anody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1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7133" y="173458"/>
            <a:ext cx="8508671" cy="1325563"/>
          </a:xfrm>
        </p:spPr>
        <p:txBody>
          <a:bodyPr>
            <a:normAutofit/>
          </a:bodyPr>
          <a:lstStyle/>
          <a:p>
            <a:pPr algn="ctr"/>
            <a:r>
              <a:rPr lang="cs-CZ" b="1"/>
              <a:t>Anodové napětí</a:t>
            </a:r>
            <a:endParaRPr lang="cs-CZ" b="1" dirty="0"/>
          </a:p>
        </p:txBody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F5978010-FE90-4E08-8664-A2539868A1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6749" y="1440561"/>
          <a:ext cx="10963276" cy="523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842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9030" y="421337"/>
            <a:ext cx="10612876" cy="5750863"/>
          </a:xfrm>
        </p:spPr>
        <p:txBody>
          <a:bodyPr>
            <a:normAutofit/>
          </a:bodyPr>
          <a:lstStyle/>
          <a:p>
            <a:pPr marL="285750" indent="-285750"/>
            <a:r>
              <a:rPr lang="cs-CZ" b="1" dirty="0">
                <a:solidFill>
                  <a:srgbClr val="FF0000"/>
                </a:solidFill>
              </a:rPr>
              <a:t>Minimální vlnová délka (tj., maximální energie) RTG spektra</a:t>
            </a:r>
            <a:r>
              <a:rPr lang="cs-CZ" dirty="0"/>
              <a:t> </a:t>
            </a:r>
            <a:r>
              <a:rPr lang="cs-CZ" u="sng" dirty="0"/>
              <a:t>záleží na voltáži urychlovacího napětí a nezáleží na materiálu anody</a:t>
            </a:r>
            <a:r>
              <a:rPr lang="cs-CZ" dirty="0"/>
              <a:t>:</a:t>
            </a:r>
          </a:p>
          <a:p>
            <a:r>
              <a:rPr lang="cs-CZ" dirty="0"/>
              <a:t>Pokud máme </a:t>
            </a:r>
            <a:r>
              <a:rPr lang="cs-CZ" b="1" dirty="0"/>
              <a:t>urychlovací napětí</a:t>
            </a:r>
            <a:r>
              <a:rPr lang="en-US" b="1" dirty="0"/>
              <a:t> V</a:t>
            </a:r>
            <a:r>
              <a:rPr lang="en-US" dirty="0"/>
              <a:t>, </a:t>
            </a:r>
            <a:r>
              <a:rPr lang="cs-CZ" dirty="0"/>
              <a:t>potom energie E předaná okolí elektronem na anodě je dána vztahem: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en-US" dirty="0"/>
              <a:t>	 </a:t>
            </a:r>
          </a:p>
          <a:p>
            <a:r>
              <a:rPr lang="cs-CZ" dirty="0"/>
              <a:t>Pro výpočet minimální vlnové délky</a:t>
            </a:r>
            <a:r>
              <a:rPr lang="en-US" dirty="0"/>
              <a:t>, </a:t>
            </a:r>
            <a:r>
              <a:rPr lang="en-US" b="1" dirty="0" err="1"/>
              <a:t>λ</a:t>
            </a:r>
            <a:r>
              <a:rPr lang="en-US" b="1" baseline="-25000" dirty="0" err="1"/>
              <a:t>min</a:t>
            </a:r>
            <a:r>
              <a:rPr lang="en-US" dirty="0"/>
              <a:t>, </a:t>
            </a:r>
            <a:r>
              <a:rPr lang="cs-CZ" dirty="0"/>
              <a:t>pak platí</a:t>
            </a:r>
            <a:r>
              <a:rPr lang="en-US" dirty="0"/>
              <a:t> Duane-Hunt</a:t>
            </a:r>
            <a:r>
              <a:rPr lang="cs-CZ" dirty="0" err="1"/>
              <a:t>ův</a:t>
            </a:r>
            <a:r>
              <a:rPr lang="en-US" dirty="0"/>
              <a:t> </a:t>
            </a:r>
            <a:r>
              <a:rPr lang="en-US" dirty="0" err="1"/>
              <a:t>zákon</a:t>
            </a:r>
            <a:r>
              <a:rPr lang="cs-CZ" dirty="0"/>
              <a:t> a </a:t>
            </a:r>
            <a:r>
              <a:rPr lang="en-US" dirty="0"/>
              <a:t>Plan</a:t>
            </a:r>
            <a:r>
              <a:rPr lang="cs-CZ" dirty="0" err="1"/>
              <a:t>kova</a:t>
            </a:r>
            <a:r>
              <a:rPr lang="cs-CZ" dirty="0"/>
              <a:t> rovnice pro energii kvanta záření:</a:t>
            </a:r>
          </a:p>
          <a:p>
            <a:endParaRPr lang="cs-CZ" dirty="0"/>
          </a:p>
          <a:p>
            <a:r>
              <a:rPr lang="cs-CZ" dirty="0"/>
              <a:t>…a tedy:</a:t>
            </a:r>
          </a:p>
          <a:p>
            <a:endParaRPr lang="cs-CZ" dirty="0"/>
          </a:p>
        </p:txBody>
      </p:sp>
      <p:pic>
        <p:nvPicPr>
          <p:cNvPr id="423938" name="Picture 2" descr="http://www.saburchill.com/physics/equations_AN/AN_3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715" y="2435225"/>
            <a:ext cx="1338028" cy="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0" name="Picture 4" descr="http://www.saburchill.com/physics/equations_AN/AN_1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49" y="4317420"/>
            <a:ext cx="1370269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2" name="Picture 6" descr="http://www.saburchill.com/physics/equations_AN/AN_38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48" y="5247805"/>
            <a:ext cx="1757168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3543" y="2087752"/>
            <a:ext cx="3491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maximal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keV = tube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kV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076386" y="6109458"/>
            <a:ext cx="86629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energy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about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1/3 of the maximum energy.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3048" y="4150400"/>
            <a:ext cx="21526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57097" y="5014083"/>
            <a:ext cx="44386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FEFAC27-51DF-1A62-0B81-4CF20CB27330}"/>
              </a:ext>
            </a:extLst>
          </p:cNvPr>
          <p:cNvSpPr txBox="1"/>
          <p:nvPr/>
        </p:nvSpPr>
        <p:spPr>
          <a:xfrm>
            <a:off x="7296226" y="4315737"/>
            <a:ext cx="4401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Kde:</a:t>
            </a:r>
          </a:p>
          <a:p>
            <a:r>
              <a:rPr lang="cs-CZ" sz="2400" dirty="0"/>
              <a:t> </a:t>
            </a:r>
            <a:r>
              <a:rPr lang="en-US" sz="2400" b="1" dirty="0"/>
              <a:t>e</a:t>
            </a:r>
            <a:r>
              <a:rPr lang="en-US" sz="2400" dirty="0"/>
              <a:t> </a:t>
            </a:r>
            <a:r>
              <a:rPr lang="cs-CZ" sz="2400" dirty="0"/>
              <a:t>= </a:t>
            </a:r>
            <a:r>
              <a:rPr lang="cs-CZ" sz="2400" b="1" dirty="0"/>
              <a:t>elementární</a:t>
            </a:r>
            <a:r>
              <a:rPr lang="cs-CZ" sz="2400" dirty="0"/>
              <a:t> </a:t>
            </a:r>
            <a:r>
              <a:rPr lang="cs-CZ" sz="2400" b="1" dirty="0"/>
              <a:t>náboj elektronu</a:t>
            </a:r>
          </a:p>
          <a:p>
            <a:r>
              <a:rPr lang="cs-CZ" sz="2400" b="1" dirty="0"/>
              <a:t>U (</a:t>
            </a:r>
            <a:r>
              <a:rPr lang="cs-CZ" sz="2400" b="1" dirty="0" err="1"/>
              <a:t>U</a:t>
            </a:r>
            <a:r>
              <a:rPr lang="cs-CZ" sz="2400" b="1" baseline="-25000" dirty="0" err="1"/>
              <a:t>a</a:t>
            </a:r>
            <a:r>
              <a:rPr lang="cs-CZ" sz="2400" b="1" dirty="0"/>
              <a:t>) = anodové napětí</a:t>
            </a:r>
          </a:p>
          <a:p>
            <a:r>
              <a:rPr lang="cs-CZ" sz="2400" b="1" dirty="0"/>
              <a:t>h = Planckova konstanta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09810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2559" y="462228"/>
            <a:ext cx="10515600" cy="1829434"/>
          </a:xfrm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1. Anodové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(urychlovací)</a:t>
            </a:r>
            <a:br>
              <a:rPr lang="cs-CZ" b="1" dirty="0">
                <a:solidFill>
                  <a:srgbClr val="FF0000"/>
                </a:solidFill>
              </a:rPr>
            </a:br>
            <a:r>
              <a:rPr lang="cs-CZ" b="1" dirty="0">
                <a:solidFill>
                  <a:srgbClr val="FF0000"/>
                </a:solidFill>
              </a:rPr>
              <a:t>napětí</a:t>
            </a:r>
            <a:br>
              <a:rPr lang="cs-CZ" b="1" dirty="0">
                <a:solidFill>
                  <a:srgbClr val="FF0000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32" y="1048812"/>
            <a:ext cx="7672927" cy="500538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9" y="3621358"/>
            <a:ext cx="4012787" cy="3019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aoblený obdélník 2"/>
          <p:cNvSpPr/>
          <p:nvPr/>
        </p:nvSpPr>
        <p:spPr>
          <a:xfrm>
            <a:off x="1305996" y="3305762"/>
            <a:ext cx="1504950" cy="97155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Přímá spojnice 6"/>
          <p:cNvCxnSpPr/>
          <p:nvPr/>
        </p:nvCxnSpPr>
        <p:spPr>
          <a:xfrm>
            <a:off x="6480331" y="2082273"/>
            <a:ext cx="0" cy="317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6289831" y="3034773"/>
            <a:ext cx="0" cy="22193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6080281" y="4034898"/>
            <a:ext cx="0" cy="13716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7918606" y="4892148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>
            <a:off x="9449369" y="4892147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>
            <a:off x="10966606" y="4892146"/>
            <a:ext cx="295275" cy="282577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794783" y="4536032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9325096" y="4536032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(2)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0786311" y="4502175"/>
            <a:ext cx="827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cs-CZ" sz="1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(3)</a:t>
            </a:r>
          </a:p>
        </p:txBody>
      </p:sp>
      <p:pic>
        <p:nvPicPr>
          <p:cNvPr id="105476" name="Picture 4" descr="5-Runners-Share-Their-Morning-Routines-Rachel – BĚŽEC+"/>
          <p:cNvPicPr>
            <a:picLocks noChangeAspect="1" noChangeArrowheads="1"/>
          </p:cNvPicPr>
          <p:nvPr/>
        </p:nvPicPr>
        <p:blipFill>
          <a:blip r:embed="rId4" cstate="print"/>
          <a:srcRect l="14008" r="43675"/>
          <a:stretch>
            <a:fillRect/>
          </a:stretch>
        </p:blipFill>
        <p:spPr bwMode="auto">
          <a:xfrm>
            <a:off x="5680570" y="535665"/>
            <a:ext cx="789574" cy="1171114"/>
          </a:xfrm>
          <a:prstGeom prst="rect">
            <a:avLst/>
          </a:prstGeom>
          <a:noFill/>
        </p:spPr>
      </p:pic>
      <p:pic>
        <p:nvPicPr>
          <p:cNvPr id="105478" name="Picture 6" descr="old-man-walking-with-a-cane-underwood-archives.jpg (712×900) | Old man  walking, Old man with cane, Walking with a ca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559503" y="540319"/>
            <a:ext cx="925395" cy="1169741"/>
          </a:xfrm>
          <a:prstGeom prst="rect">
            <a:avLst/>
          </a:prstGeom>
          <a:noFill/>
        </p:spPr>
      </p:pic>
      <p:pic>
        <p:nvPicPr>
          <p:cNvPr id="105480" name="Picture 8" descr="horse-racing-2714846_960_720 - Coolzine"/>
          <p:cNvPicPr>
            <a:picLocks noChangeAspect="1" noChangeArrowheads="1"/>
          </p:cNvPicPr>
          <p:nvPr/>
        </p:nvPicPr>
        <p:blipFill>
          <a:blip r:embed="rId6" cstate="print"/>
          <a:srcRect l="37429" t="26392" r="19965"/>
          <a:stretch>
            <a:fillRect/>
          </a:stretch>
        </p:blipFill>
        <p:spPr bwMode="auto">
          <a:xfrm>
            <a:off x="6648527" y="540279"/>
            <a:ext cx="1009150" cy="1162310"/>
          </a:xfrm>
          <a:prstGeom prst="rect">
            <a:avLst/>
          </a:prstGeom>
          <a:noFill/>
        </p:spPr>
      </p:pic>
      <p:pic>
        <p:nvPicPr>
          <p:cNvPr id="105482" name="Picture 10" descr="Here Is The Difference Between 4 Major Racing Series - Business Insid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899" y="560782"/>
            <a:ext cx="1812114" cy="1138611"/>
          </a:xfrm>
          <a:prstGeom prst="rect">
            <a:avLst/>
          </a:prstGeom>
          <a:noFill/>
        </p:spPr>
      </p:pic>
      <p:pic>
        <p:nvPicPr>
          <p:cNvPr id="105484" name="Picture 12" descr="Japan confirms F-35A fighter jet crashed; remaining aircraft still ground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61817" y="552152"/>
            <a:ext cx="1724385" cy="1149590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/>
        </p:nvSpPr>
        <p:spPr>
          <a:xfrm>
            <a:off x="237507" y="2047986"/>
            <a:ext cx="38691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Určuje urychlení emitovaných 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tzn., jejich energii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následně tvrdost RTG záření</a:t>
            </a:r>
          </a:p>
        </p:txBody>
      </p:sp>
      <p:cxnSp>
        <p:nvCxnSpPr>
          <p:cNvPr id="22" name="Přímá spojovací šipka 21"/>
          <p:cNvCxnSpPr/>
          <p:nvPr/>
        </p:nvCxnSpPr>
        <p:spPr>
          <a:xfrm>
            <a:off x="7077694" y="6282060"/>
            <a:ext cx="1579418" cy="0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746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10079" y="192323"/>
            <a:ext cx="6191251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solidFill>
                  <a:srgbClr val="FF0000"/>
                </a:solidFill>
              </a:rPr>
              <a:t>2. Katodový (žhavící) proud </a:t>
            </a:r>
            <a:br>
              <a:rPr lang="cs-CZ" sz="4000" b="1" dirty="0">
                <a:solidFill>
                  <a:srgbClr val="FF0000"/>
                </a:solidFill>
              </a:rPr>
            </a:b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žhavení katody</a:t>
            </a:r>
            <a:r>
              <a:rPr kumimoji="0" lang="cs-CZ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lang="cs-CZ" sz="2800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523875" y="1364361"/>
            <a:ext cx="7172325" cy="521741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/>
              <a:t>(+ čas expozice) určuje </a:t>
            </a:r>
            <a:r>
              <a:rPr lang="cs-CZ" dirty="0">
                <a:solidFill>
                  <a:srgbClr val="FF0000"/>
                </a:solidFill>
              </a:rPr>
              <a:t>intenzitu termoemise e- na katodě</a:t>
            </a:r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a následně intenzitu RTG záření emitovaného rentgenkou</a:t>
            </a:r>
            <a:endParaRPr lang="cs-CZ" dirty="0"/>
          </a:p>
          <a:p>
            <a:pPr>
              <a:lnSpc>
                <a:spcPct val="120000"/>
              </a:lnSpc>
            </a:pPr>
            <a:r>
              <a:rPr lang="cs-CZ" dirty="0">
                <a:solidFill>
                  <a:srgbClr val="FF0000"/>
                </a:solidFill>
              </a:rPr>
              <a:t>Zvyšuje se expozice (kvalita) snímků</a:t>
            </a:r>
          </a:p>
          <a:p>
            <a:pPr>
              <a:lnSpc>
                <a:spcPct val="120000"/>
              </a:lnSpc>
            </a:pPr>
            <a:r>
              <a:rPr lang="cs-CZ" dirty="0"/>
              <a:t>Průměrný proud rentgenkou se pohybuje                  v rozmezí jednotek mA – až asi 200 mA, okamžitý proud může být i podstatně vyšší     (v pulzním režimu).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808" y="3070645"/>
            <a:ext cx="3708071" cy="315186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296" y="394119"/>
            <a:ext cx="3557078" cy="2676526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8267700" y="1423616"/>
            <a:ext cx="703900" cy="86121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7612083" y="3522993"/>
            <a:ext cx="0" cy="1490332"/>
          </a:xfrm>
          <a:prstGeom prst="straightConnector1">
            <a:avLst/>
          </a:prstGeom>
          <a:ln w="1270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9606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8818" y="1809844"/>
            <a:ext cx="11126821" cy="4351338"/>
          </a:xfrm>
        </p:spPr>
        <p:txBody>
          <a:bodyPr>
            <a:normAutofit/>
          </a:bodyPr>
          <a:lstStyle/>
          <a:p>
            <a:r>
              <a:rPr lang="cs-CZ" dirty="0"/>
              <a:t>Spektrum – většinou si představíme obrázek viditelného světla rozloženého na jednotlivé barvy, červenou, oranžovou, žlutou, zelenou…</a:t>
            </a:r>
            <a:endParaRPr lang="en-US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301119"/>
            <a:ext cx="6495803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SPEKTRA RTG záření</a:t>
            </a:r>
          </a:p>
        </p:txBody>
      </p:sp>
      <p:pic>
        <p:nvPicPr>
          <p:cNvPr id="138242" name="Picture 2" descr="Characteristic and Continuous X-rays | Properties | Solved Proble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1189" y="3089983"/>
            <a:ext cx="3477467" cy="2837034"/>
          </a:xfrm>
          <a:prstGeom prst="rect">
            <a:avLst/>
          </a:prstGeom>
          <a:noFill/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860" y="3264126"/>
            <a:ext cx="3021971" cy="25565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549449" y="5845390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Vlnová délka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0026916" y="5845390"/>
            <a:ext cx="8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Energie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427517" y="4366994"/>
            <a:ext cx="1438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Relativní frekvence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13378FC-D175-BEC0-AA63-18AF60007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758940" y="285356"/>
            <a:ext cx="3976689" cy="1325563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AA224996-6154-BE20-C721-E8C0A11E827B}"/>
              </a:ext>
            </a:extLst>
          </p:cNvPr>
          <p:cNvSpPr txBox="1">
            <a:spLocks/>
          </p:cNvSpPr>
          <p:nvPr/>
        </p:nvSpPr>
        <p:spPr>
          <a:xfrm>
            <a:off x="458819" y="3028942"/>
            <a:ext cx="3878548" cy="321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U RTG záření, které je neviditelné, spektrum představuje graf relativní intenzity záření vynesené proti vlnové délce</a:t>
            </a:r>
            <a:r>
              <a:rPr lang="en-US" dirty="0"/>
              <a:t>.</a:t>
            </a:r>
            <a:r>
              <a:rPr lang="cs-CZ" dirty="0"/>
              <a:t> </a:t>
            </a:r>
            <a:r>
              <a:rPr lang="en-US" dirty="0"/>
              <a:t>(</a:t>
            </a:r>
            <a:r>
              <a:rPr lang="cs-CZ" dirty="0"/>
              <a:t>totéž lze samozřejmě udělat i pro viditelné světlo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962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28" y="3068997"/>
            <a:ext cx="4748023" cy="235087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90648" y="478180"/>
            <a:ext cx="10747169" cy="1325563"/>
          </a:xfrm>
        </p:spPr>
        <p:txBody>
          <a:bodyPr/>
          <a:lstStyle/>
          <a:p>
            <a:r>
              <a:rPr lang="cs-CZ" b="1" dirty="0"/>
              <a:t>Ve spektrech </a:t>
            </a:r>
            <a:br>
              <a:rPr lang="cs-CZ" b="1" dirty="0"/>
            </a:br>
            <a:r>
              <a:rPr lang="cs-CZ" b="1" dirty="0"/>
              <a:t>pozor na energii versus vlnovou délku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736422"/>
            <a:ext cx="3264408" cy="2731114"/>
          </a:xfrm>
          <a:prstGeom prst="rect">
            <a:avLst/>
          </a:prstGeom>
        </p:spPr>
      </p:pic>
      <p:sp>
        <p:nvSpPr>
          <p:cNvPr id="6" name="Elipsa 5"/>
          <p:cNvSpPr/>
          <p:nvPr/>
        </p:nvSpPr>
        <p:spPr>
          <a:xfrm>
            <a:off x="2731324" y="2980706"/>
            <a:ext cx="617517" cy="73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7693230" y="2835315"/>
            <a:ext cx="617517" cy="7362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ipsa 9"/>
          <p:cNvSpPr/>
          <p:nvPr/>
        </p:nvSpPr>
        <p:spPr>
          <a:xfrm>
            <a:off x="8403771" y="3155950"/>
            <a:ext cx="617517" cy="73627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2179122" y="3215325"/>
            <a:ext cx="617517" cy="73627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85CEFE2-E964-2BD0-2DEA-1C93A0BE3810}"/>
              </a:ext>
            </a:extLst>
          </p:cNvPr>
          <p:cNvSpPr txBox="1"/>
          <p:nvPr/>
        </p:nvSpPr>
        <p:spPr>
          <a:xfrm>
            <a:off x="7498090" y="5526875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Vlnová délka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1A6F8B1-0F89-D8F7-A347-BC60473AD080}"/>
              </a:ext>
            </a:extLst>
          </p:cNvPr>
          <p:cNvSpPr txBox="1"/>
          <p:nvPr/>
        </p:nvSpPr>
        <p:spPr>
          <a:xfrm>
            <a:off x="3337199" y="5526875"/>
            <a:ext cx="895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Energie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A1B3815-E67D-5938-1C36-8B8C2D9C0B03}"/>
              </a:ext>
            </a:extLst>
          </p:cNvPr>
          <p:cNvSpPr txBox="1"/>
          <p:nvPr/>
        </p:nvSpPr>
        <p:spPr>
          <a:xfrm>
            <a:off x="663107" y="3583460"/>
            <a:ext cx="1438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C00000"/>
                </a:solidFill>
                <a:latin typeface="Calibri"/>
              </a:rPr>
              <a:t>(</a:t>
            </a:r>
            <a:r>
              <a:rPr lang="cs-CZ" b="1" dirty="0" err="1">
                <a:solidFill>
                  <a:srgbClr val="C00000"/>
                </a:solidFill>
                <a:latin typeface="Calibri"/>
              </a:rPr>
              <a:t>relative</a:t>
            </a:r>
            <a:r>
              <a:rPr lang="cs-CZ" b="1" dirty="0">
                <a:solidFill>
                  <a:srgbClr val="C00000"/>
                </a:solidFill>
                <a:latin typeface="Calibri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Calibri"/>
              </a:rPr>
              <a:t>frequency</a:t>
            </a:r>
            <a:r>
              <a:rPr lang="cs-CZ" b="1" dirty="0">
                <a:solidFill>
                  <a:srgbClr val="C00000"/>
                </a:solidFill>
                <a:latin typeface="Calibri"/>
              </a:rPr>
              <a:t>)</a:t>
            </a:r>
            <a:endParaRPr kumimoji="0" lang="cs-CZ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131309"/>
            <a:ext cx="121920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C00000"/>
                </a:solidFill>
              </a:rPr>
              <a:t>SPEKTRA RTG záření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6" y="1453037"/>
            <a:ext cx="5270470" cy="43399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353819" y="5792940"/>
            <a:ext cx="806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X-ray spectrum of a tungsten anode (without filtering) at tube acceleration voltages of 150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kVp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(peak kilo-voltage).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16200000">
            <a:off x="1146316" y="2620233"/>
            <a:ext cx="3217199" cy="168249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8135114" y="2461735"/>
            <a:ext cx="1463040" cy="1999488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7688360" y="2454176"/>
            <a:ext cx="931384" cy="453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3596164" y="4447820"/>
            <a:ext cx="1512285" cy="20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39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720938" y="-97117"/>
            <a:ext cx="7152046" cy="1676603"/>
          </a:xfrm>
        </p:spPr>
        <p:txBody>
          <a:bodyPr>
            <a:normAutofit/>
          </a:bodyPr>
          <a:lstStyle/>
          <a:p>
            <a:r>
              <a:rPr lang="cs-CZ" b="1" dirty="0"/>
              <a:t>Vznik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05" y="1323974"/>
            <a:ext cx="6586489" cy="53244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sz="3100" dirty="0" err="1"/>
              <a:t>Röntgen</a:t>
            </a:r>
            <a:r>
              <a:rPr lang="cs-CZ" sz="3100" dirty="0"/>
              <a:t> předpokládal, že pronikavé záření vzniká ve zředěném plynu katodové trubice, </a:t>
            </a:r>
          </a:p>
          <a:p>
            <a:pPr>
              <a:lnSpc>
                <a:spcPct val="120000"/>
              </a:lnSpc>
            </a:pPr>
            <a:r>
              <a:rPr lang="cs-CZ" sz="3100" dirty="0"/>
              <a:t>nicméně další experimenty prokázaly, že RTG záření pochází z anody při </a:t>
            </a:r>
            <a:r>
              <a:rPr lang="cs-CZ" sz="3100" u="sng" dirty="0"/>
              <a:t>interakci zabrzděných elektronů         s materiálem anody</a:t>
            </a:r>
            <a:r>
              <a:rPr lang="cs-CZ" sz="3100" dirty="0"/>
              <a:t>.</a:t>
            </a:r>
          </a:p>
          <a:p>
            <a:pPr>
              <a:lnSpc>
                <a:spcPct val="120000"/>
              </a:lnSpc>
            </a:pPr>
            <a:r>
              <a:rPr lang="cs-CZ" sz="3100" b="1" dirty="0">
                <a:solidFill>
                  <a:srgbClr val="C00000"/>
                </a:solidFill>
              </a:rPr>
              <a:t>Zdrojem rentgenového záření není tedy samotný výboj v plynu, kterým pouze procházejí urychlené elektrony na anodu.</a:t>
            </a:r>
          </a:p>
          <a:p>
            <a:pPr>
              <a:lnSpc>
                <a:spcPct val="120000"/>
              </a:lnSpc>
            </a:pPr>
            <a:r>
              <a:rPr lang="cs-CZ" sz="3100" u="sng" dirty="0"/>
              <a:t>Naopak odstranění (vyčerpání) plynu a použití žhavené katody zvýší účinnost vzniku RTG záření</a:t>
            </a:r>
            <a:r>
              <a:rPr lang="cs-CZ" sz="3100" dirty="0"/>
              <a:t>, čehož se využívá ve vakuových rentgenkách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k přeskočení výboje 1 cm dlouhého je zapotřebí napětí asi 25.000 volt. Vzduch totiž klade přechodu elektřiny ohromný odpor, který dá se i při poměrně krátké dráze překonat jen vysokým napětím</a:t>
            </a:r>
          </a:p>
          <a:p>
            <a:pPr lvl="1">
              <a:lnSpc>
                <a:spcPct val="120000"/>
              </a:lnSpc>
            </a:pPr>
            <a:r>
              <a:rPr lang="cs-CZ" sz="1700" dirty="0"/>
              <a:t>Zředíme-li však v rentgence vzduch, elektrický výboj proběhne při stejném napětí mnohem delší dráhu než za normálního tlaku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89FFB6D-03D3-44AC-BBAA-FA8A286C9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"/>
            <a:ext cx="4639056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r="-1" b="1877"/>
          <a:stretch/>
        </p:blipFill>
        <p:spPr>
          <a:xfrm>
            <a:off x="8193023" y="640082"/>
            <a:ext cx="335931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5246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2040452" y="476994"/>
            <a:ext cx="8111095" cy="5805294"/>
            <a:chOff x="1513918" y="298863"/>
            <a:chExt cx="9164357" cy="6559137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9606" y="302391"/>
              <a:ext cx="4821817" cy="2712272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 cstate="print"/>
            <a:srcRect l="25283" t="47412" r="27033"/>
            <a:stretch/>
          </p:blipFill>
          <p:spPr>
            <a:xfrm>
              <a:off x="6300354" y="298863"/>
              <a:ext cx="4377921" cy="2715800"/>
            </a:xfrm>
            <a:prstGeom prst="rect">
              <a:avLst/>
            </a:prstGeom>
          </p:spPr>
        </p:pic>
        <p:pic>
          <p:nvPicPr>
            <p:cNvPr id="7" name="Zástupný symbol pro obsah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" t="23185" r="3073" b="5573"/>
            <a:stretch/>
          </p:blipFill>
          <p:spPr>
            <a:xfrm>
              <a:off x="1513918" y="2935224"/>
              <a:ext cx="9164164" cy="3922776"/>
            </a:xfrm>
            <a:prstGeom prst="rect">
              <a:avLst/>
            </a:prstGeom>
          </p:spPr>
        </p:pic>
      </p:grpSp>
      <p:sp>
        <p:nvSpPr>
          <p:cNvPr id="9" name="Obdélník 8"/>
          <p:cNvSpPr/>
          <p:nvPr/>
        </p:nvSpPr>
        <p:spPr>
          <a:xfrm>
            <a:off x="2066306" y="475013"/>
            <a:ext cx="8075221" cy="578328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6096000" y="1650670"/>
            <a:ext cx="510638" cy="0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6614556" y="3275611"/>
            <a:ext cx="750125" cy="655121"/>
          </a:xfrm>
          <a:prstGeom prst="straightConnector1">
            <a:avLst/>
          </a:prstGeom>
          <a:ln w="1206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0197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400550" y="2196411"/>
            <a:ext cx="73437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Změna směru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akcelerace elektronu                            emise el.-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mag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záření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Pokud akcelerace dostatečná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kvantum uvolněného záření energeticky odpovídá RTG záření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	 	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Pokud elektron prolétne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elmi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blízko jádra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jako např. elektron e3 na obrázku vlevo) může být jeho kinetická energie uvolněna 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 jediném kvantu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Toto je tedy největší možné kvantum předatelné elektrony za daných podmínek a odpovídá </a:t>
            </a: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nejkratší vlnové délce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emit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ovaného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záření RTG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	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7097" y="1888648"/>
            <a:ext cx="5846804" cy="3296604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924300" y="392559"/>
            <a:ext cx="6316218" cy="1325563"/>
          </a:xfrm>
        </p:spPr>
        <p:txBody>
          <a:bodyPr/>
          <a:lstStyle/>
          <a:p>
            <a:r>
              <a:rPr lang="cs-CZ" b="1" dirty="0"/>
              <a:t>BRZDNÉ RTG záření – energetické spektrum</a:t>
            </a:r>
          </a:p>
        </p:txBody>
      </p:sp>
    </p:spTree>
    <p:extLst>
      <p:ext uri="{BB962C8B-B14F-4D97-AF65-F5344CB8AC3E}">
        <p14:creationId xmlns:p14="http://schemas.microsoft.com/office/powerpoint/2010/main" val="2550251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Brzdné záření – předchozí slide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Elektron e3: </a:t>
            </a:r>
            <a:r>
              <a:rPr lang="cs-CZ" dirty="0"/>
              <a:t>Elektron ztratí veškerou svou energii již při první kolizi</a:t>
            </a:r>
            <a:r>
              <a:rPr lang="en-US" dirty="0"/>
              <a:t>, </a:t>
            </a:r>
            <a:r>
              <a:rPr lang="cs-CZ" dirty="0"/>
              <a:t>jeho celková energie se přemění na kinetickou energii fotonu E =</a:t>
            </a:r>
            <a:r>
              <a:rPr lang="en-US" dirty="0"/>
              <a:t> </a:t>
            </a:r>
            <a:r>
              <a:rPr lang="en-US" dirty="0" err="1"/>
              <a:t>hf</a:t>
            </a:r>
            <a:r>
              <a:rPr lang="en-US" baseline="-25000" dirty="0" err="1"/>
              <a:t>max</a:t>
            </a:r>
            <a:r>
              <a:rPr lang="cs-CZ" baseline="-25000" dirty="0"/>
              <a:t> </a:t>
            </a:r>
            <a:endParaRPr lang="cs-CZ" dirty="0"/>
          </a:p>
          <a:p>
            <a:r>
              <a:rPr lang="en-US" dirty="0"/>
              <a:t>The </a:t>
            </a:r>
            <a:r>
              <a:rPr lang="en-US" dirty="0" err="1"/>
              <a:t>λ</a:t>
            </a:r>
            <a:r>
              <a:rPr lang="en-US" baseline="-25000" dirty="0" err="1"/>
              <a:t>min</a:t>
            </a:r>
            <a:r>
              <a:rPr lang="en-US" dirty="0"/>
              <a:t> corresponds to </a:t>
            </a:r>
            <a:r>
              <a:rPr lang="en-US" dirty="0" err="1"/>
              <a:t>f</a:t>
            </a:r>
            <a:r>
              <a:rPr lang="en-US" baseline="-25000" dirty="0" err="1"/>
              <a:t>max</a:t>
            </a:r>
            <a:r>
              <a:rPr lang="en-US" dirty="0"/>
              <a:t>. 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</a:rPr>
              <a:t>Elektron e1 a e2: </a:t>
            </a:r>
            <a:r>
              <a:rPr lang="cs-CZ" dirty="0"/>
              <a:t>Pro velkou energii elektronů neztratí většina z nich svou energii při první kolizi, ale při různém počtu kolizí </a:t>
            </a:r>
            <a:r>
              <a:rPr lang="cs-CZ" dirty="0">
                <a:sym typeface="Wingdings" panose="05000000000000000000" pitchFamily="2" charset="2"/>
              </a:rPr>
              <a:t> různé vlnové délky fotonů X delší než </a:t>
            </a:r>
            <a:r>
              <a:rPr lang="en-US" dirty="0" err="1"/>
              <a:t>λ</a:t>
            </a:r>
            <a:r>
              <a:rPr lang="en-US" baseline="-25000" dirty="0" err="1"/>
              <a:t>min</a:t>
            </a:r>
            <a:r>
              <a:rPr lang="cs-CZ" baseline="-25000" dirty="0"/>
              <a:t> </a:t>
            </a:r>
            <a:r>
              <a:rPr lang="cs-CZ" dirty="0"/>
              <a:t>a energie menší než </a:t>
            </a:r>
            <a:r>
              <a:rPr lang="cs-CZ" dirty="0" err="1"/>
              <a:t>E</a:t>
            </a:r>
            <a:r>
              <a:rPr lang="cs-CZ" baseline="-25000" dirty="0" err="1"/>
              <a:t>max</a:t>
            </a:r>
            <a:r>
              <a:rPr lang="cs-CZ" dirty="0"/>
              <a:t>.</a:t>
            </a:r>
          </a:p>
          <a:p>
            <a:r>
              <a:rPr lang="cs-CZ" b="1" dirty="0">
                <a:solidFill>
                  <a:srgbClr val="FF0000"/>
                </a:solidFill>
              </a:rPr>
              <a:t>Spektrum je proto kontinuální</a:t>
            </a:r>
          </a:p>
        </p:txBody>
      </p:sp>
    </p:spTree>
    <p:extLst>
      <p:ext uri="{BB962C8B-B14F-4D97-AF65-F5344CB8AC3E}">
        <p14:creationId xmlns:p14="http://schemas.microsoft.com/office/powerpoint/2010/main" val="146289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" y="973863"/>
            <a:ext cx="6414635" cy="566626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712109" y="285008"/>
            <a:ext cx="51976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electron from the primary beam dislodges an electron from the K shell of a Si atom in the sample. An electron from the L shell fills the vacancy and a Si Kα X-ray is generated. The energy of the X-ray is equal to the ionization energy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the K shell minus the ionization energy of the L shell.</a:t>
            </a:r>
            <a:endParaRPr kumimoji="0" lang="cs-C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0050" name="Picture 2" descr="The Open Door Web Site : IB Physics : ATOMIC and NUCLEAR PHYSICS : X-RAY  SPECT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3882" y="4394427"/>
            <a:ext cx="4886325" cy="2419351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3143" y="285008"/>
            <a:ext cx="6058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SPECIFICKÉ RTG ZÁŘENÍ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24" y="1852609"/>
            <a:ext cx="3133923" cy="23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1486" y="138350"/>
            <a:ext cx="11279254" cy="1325563"/>
          </a:xfrm>
        </p:spPr>
        <p:txBody>
          <a:bodyPr>
            <a:normAutofit/>
          </a:bodyPr>
          <a:lstStyle/>
          <a:p>
            <a:r>
              <a:rPr lang="cs-CZ" sz="3600" dirty="0"/>
              <a:t>N</a:t>
            </a:r>
            <a:r>
              <a:rPr lang="en-US" sz="3600" dirty="0" err="1"/>
              <a:t>aming</a:t>
            </a:r>
            <a:r>
              <a:rPr lang="en-US" sz="3600" dirty="0"/>
              <a:t> convention for Characteristic X-ray lines is </a:t>
            </a:r>
            <a:r>
              <a:rPr lang="cs-CZ" sz="3600" dirty="0"/>
              <a:t>             </a:t>
            </a:r>
            <a:r>
              <a:rPr lang="en-US" sz="3600" dirty="0"/>
              <a:t>the </a:t>
            </a:r>
            <a:r>
              <a:rPr lang="en-US" sz="3600" b="1" dirty="0"/>
              <a:t>Siegbahn notation</a:t>
            </a:r>
            <a:r>
              <a:rPr lang="cs-CZ" sz="3600" b="1" dirty="0"/>
              <a:t>: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2" y="1845758"/>
            <a:ext cx="4418012" cy="3695064"/>
          </a:xfrm>
        </p:spPr>
      </p:pic>
      <p:sp>
        <p:nvSpPr>
          <p:cNvPr id="5" name="TextovéPole 4"/>
          <p:cNvSpPr txBox="1"/>
          <p:nvPr/>
        </p:nvSpPr>
        <p:spPr>
          <a:xfrm>
            <a:off x="4773034" y="1037515"/>
            <a:ext cx="72762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first component of the name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involved, e.g. Si.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second component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electron shell that was ionized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produce the X-ray, e.g. K, L or M.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third component reflects the relative intensity of the line within each shell, e.g.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is the most intense line, followed by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γ.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lines within each shell make up 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family, or series, of lines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that shell, e.g., the K family comprises the Kα and Kβ X-ray lines.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Si spectrum, the lowest energy X-ray line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Lα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line; the line at 1.74 keV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Kα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 and the line at ~1.83 keV is the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Kβ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line.</a:t>
            </a:r>
          </a:p>
        </p:txBody>
      </p:sp>
      <p:sp>
        <p:nvSpPr>
          <p:cNvPr id="6" name="Obdélník 5"/>
          <p:cNvSpPr/>
          <p:nvPr/>
        </p:nvSpPr>
        <p:spPr>
          <a:xfrm>
            <a:off x="1418522" y="5696970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cs-CZ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E</a:t>
            </a:r>
            <a:r>
              <a:rPr kumimoji="0" lang="cs-CZ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E</a:t>
            </a:r>
            <a:r>
              <a:rPr kumimoji="0" lang="cs-CZ" sz="3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3410959" y="5156500"/>
            <a:ext cx="1428750" cy="3843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76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875489" y="1210508"/>
            <a:ext cx="10700426" cy="54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Slupka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má v elektronovém obalu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nejvyšší ionizační energii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(neboli kritickou ionizační energii)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K-elektrony jsou nejpevněji přitahovány k jádru; to znamená, že             k odebrání elektronu z této slupky potřebujeme nejvíce energie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Čím dále jsou pak další slupky od jádra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vzdáleny,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tím je ionizační energie nižší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Elektrony na jednotlivých slupkách a 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podslupkách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mají tedy své specifické ionizační energie,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 a ty se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liší pro různé prvky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Např. pro křemík (Si) je ionizační energie na slupce K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1.84 keV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zatímco pro platinu (</a:t>
            </a:r>
            <a:r>
              <a:rPr kumimoji="0" lang="cs-CZ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tato hodnota činí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78.4 keV.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2015490" y="301071"/>
            <a:ext cx="7886700" cy="69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CHARAKTERISTICKÉ RTG záření</a:t>
            </a:r>
            <a:endParaRPr kumimoji="0" lang="cs-CZ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85185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2411" y="1252728"/>
            <a:ext cx="5381501" cy="544495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There is a </a:t>
            </a:r>
            <a:r>
              <a:rPr lang="en-US" sz="2400" b="1" dirty="0"/>
              <a:t>relationship between the </a:t>
            </a:r>
            <a:r>
              <a:rPr lang="en-US" sz="2400" b="1" dirty="0">
                <a:solidFill>
                  <a:srgbClr val="FF0000"/>
                </a:solidFill>
              </a:rPr>
              <a:t>energy of the </a:t>
            </a:r>
            <a:r>
              <a:rPr lang="cs-CZ" sz="2400" b="1" dirty="0">
                <a:solidFill>
                  <a:srgbClr val="FF0000"/>
                </a:solidFill>
              </a:rPr>
              <a:t>c</a:t>
            </a:r>
            <a:r>
              <a:rPr lang="en-US" sz="2400" b="1" dirty="0" err="1">
                <a:solidFill>
                  <a:srgbClr val="FF0000"/>
                </a:solidFill>
              </a:rPr>
              <a:t>haracteristic</a:t>
            </a:r>
            <a:r>
              <a:rPr lang="en-US" sz="2400" b="1" dirty="0">
                <a:solidFill>
                  <a:srgbClr val="FF0000"/>
                </a:solidFill>
              </a:rPr>
              <a:t> X-ray lines </a:t>
            </a:r>
            <a:r>
              <a:rPr lang="en-US" sz="2400" b="1" dirty="0"/>
              <a:t>for each element and its </a:t>
            </a:r>
            <a:r>
              <a:rPr lang="en-US" sz="2400" b="1" dirty="0">
                <a:solidFill>
                  <a:srgbClr val="FF0000"/>
                </a:solidFill>
              </a:rPr>
              <a:t>atomic number</a:t>
            </a:r>
            <a:r>
              <a:rPr lang="cs-CZ" sz="2400" b="1" dirty="0">
                <a:solidFill>
                  <a:srgbClr val="FF0000"/>
                </a:solidFill>
              </a:rPr>
              <a:t> (</a:t>
            </a:r>
            <a:r>
              <a:rPr lang="en-US" sz="2400" b="1" dirty="0">
                <a:solidFill>
                  <a:srgbClr val="FF0000"/>
                </a:solidFill>
              </a:rPr>
              <a:t>Z</a:t>
            </a:r>
            <a:r>
              <a:rPr lang="cs-CZ" sz="2400" b="1" dirty="0">
                <a:solidFill>
                  <a:srgbClr val="FF0000"/>
                </a:solidFill>
              </a:rPr>
              <a:t>)</a:t>
            </a:r>
            <a:r>
              <a:rPr lang="en-US" sz="2400" dirty="0"/>
              <a:t>:</a:t>
            </a:r>
            <a:endParaRPr lang="cs-CZ" sz="2400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3600" b="1" dirty="0">
                <a:solidFill>
                  <a:srgbClr val="C00000"/>
                </a:solidFill>
              </a:rPr>
              <a:t>E </a:t>
            </a:r>
            <a:r>
              <a:rPr lang="cs-CZ" sz="3600" dirty="0">
                <a:solidFill>
                  <a:srgbClr val="C00000"/>
                </a:solidFill>
              </a:rPr>
              <a:t>∝ </a:t>
            </a:r>
            <a:r>
              <a:rPr lang="en-US" sz="3600" b="1" dirty="0">
                <a:solidFill>
                  <a:srgbClr val="C00000"/>
                </a:solidFill>
              </a:rPr>
              <a:t>Z</a:t>
            </a:r>
            <a:r>
              <a:rPr lang="cs-CZ" sz="3600" b="1" baseline="30000" dirty="0">
                <a:solidFill>
                  <a:srgbClr val="C00000"/>
                </a:solidFill>
              </a:rPr>
              <a:t>2</a:t>
            </a:r>
            <a:r>
              <a:rPr lang="en-US" sz="3600" dirty="0">
                <a:solidFill>
                  <a:srgbClr val="C00000"/>
                </a:solidFill>
              </a:rPr>
              <a:t> </a:t>
            </a:r>
            <a:endParaRPr lang="cs-CZ" sz="3600" dirty="0">
              <a:solidFill>
                <a:srgbClr val="C00000"/>
              </a:solidFill>
            </a:endParaRP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400" dirty="0"/>
              <a:t>This means that as the atomic number increases, the Kα X-ray line, for example, will plot at a higher energy in the spectrum. </a:t>
            </a:r>
            <a:r>
              <a:rPr lang="cs-CZ" sz="2400" dirty="0"/>
              <a:t>(</a:t>
            </a:r>
            <a:r>
              <a:rPr lang="en-US" sz="2400" dirty="0"/>
              <a:t>This relationship, known as Moseley’s Law, was discovered by Henry Moseley in 1913</a:t>
            </a:r>
            <a:r>
              <a:rPr lang="cs-CZ" sz="2400" dirty="0"/>
              <a:t>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cs-CZ" sz="2400" b="1" dirty="0" err="1"/>
              <a:t>The</a:t>
            </a:r>
            <a:r>
              <a:rPr lang="cs-CZ" sz="2400" b="1" dirty="0"/>
              <a:t> </a:t>
            </a:r>
            <a:r>
              <a:rPr lang="en-US" sz="2400" b="1" dirty="0"/>
              <a:t>lines </a:t>
            </a:r>
            <a:r>
              <a:rPr lang="en-US" sz="2400" dirty="0"/>
              <a:t>in the spectrum (the peaks of intensity) are </a:t>
            </a:r>
            <a:r>
              <a:rPr lang="en-US" sz="2400" b="1" dirty="0"/>
              <a:t>named after the energy level to which an electron falls</a:t>
            </a:r>
            <a:endParaRPr lang="cs-CZ" sz="2400" dirty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2344674" y="1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Moseley's law</a:t>
            </a:r>
            <a:r>
              <a:rPr lang="cs-CZ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9026" name="Picture 2" descr="Characteristic X-Ray - an overview | ScienceDirect Topic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042431"/>
            <a:ext cx="5671103" cy="5346494"/>
          </a:xfrm>
          <a:prstGeom prst="rect">
            <a:avLst/>
          </a:prstGeom>
          <a:noFill/>
        </p:spPr>
      </p:pic>
      <p:sp>
        <p:nvSpPr>
          <p:cNvPr id="129028" name="AutoShape 4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030" name="AutoShape 6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032" name="AutoShape 8" descr="{\displaystyle \surd v\varpropto Z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316444" y="2710400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1/λ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∝</a:t>
            </a:r>
            <a:r>
              <a:rPr kumimoji="0" lang="cs-CZ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</a:t>
            </a:r>
            <a:r>
              <a:rPr kumimoji="0" lang="cs-CZ" sz="32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2AEE162-7522-0471-5596-ACACD99337AF}"/>
              </a:ext>
            </a:extLst>
          </p:cNvPr>
          <p:cNvSpPr txBox="1"/>
          <p:nvPr/>
        </p:nvSpPr>
        <p:spPr>
          <a:xfrm>
            <a:off x="7198468" y="1224091"/>
            <a:ext cx="2273839" cy="2287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Např.: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 Si je ionizační energie na slupce 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1.84 keV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zatímco pro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tato hodnota činí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78.4 keV.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944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9106" y="1152144"/>
            <a:ext cx="11616847" cy="21244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200" dirty="0"/>
              <a:t>Elektrony v elektronovém obalu mají určité energie a pohybují se tak na určitých energetických hladinách neboli </a:t>
            </a:r>
            <a:r>
              <a:rPr lang="cs-CZ" sz="2200" b="1" dirty="0">
                <a:solidFill>
                  <a:srgbClr val="FF0000"/>
                </a:solidFill>
              </a:rPr>
              <a:t>elektronových slupkách</a:t>
            </a:r>
            <a:r>
              <a:rPr lang="en-US" sz="2200" dirty="0"/>
              <a:t>. </a:t>
            </a: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u="sng" dirty="0"/>
              <a:t>Nejblíže k jádru </a:t>
            </a:r>
            <a:r>
              <a:rPr lang="cs-CZ" sz="2200" dirty="0"/>
              <a:t>je </a:t>
            </a:r>
            <a:r>
              <a:rPr lang="cs-CZ" sz="2200" b="1" dirty="0" err="1">
                <a:solidFill>
                  <a:srgbClr val="FF0000"/>
                </a:solidFill>
              </a:rPr>
              <a:t>nejenergetičtější</a:t>
            </a:r>
            <a:r>
              <a:rPr lang="cs-CZ" sz="2200" dirty="0"/>
              <a:t> </a:t>
            </a:r>
            <a:r>
              <a:rPr lang="cs-CZ" sz="2200" b="1" dirty="0">
                <a:solidFill>
                  <a:srgbClr val="FF0000"/>
                </a:solidFill>
              </a:rPr>
              <a:t>slupka (hladina) </a:t>
            </a:r>
            <a:r>
              <a:rPr lang="en-US" sz="2200" b="1" dirty="0">
                <a:solidFill>
                  <a:srgbClr val="FF0000"/>
                </a:solidFill>
              </a:rPr>
              <a:t>K</a:t>
            </a:r>
            <a:r>
              <a:rPr lang="en-US" sz="2200" dirty="0"/>
              <a:t>, </a:t>
            </a: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/>
              <a:t>směrem od jádra pak následovaná </a:t>
            </a:r>
            <a:r>
              <a:rPr lang="cs-CZ" sz="2200" b="1" dirty="0">
                <a:solidFill>
                  <a:srgbClr val="FF0000"/>
                </a:solidFill>
              </a:rPr>
              <a:t>slupkami </a:t>
            </a:r>
            <a:r>
              <a:rPr lang="en-US" sz="2200" b="1" dirty="0">
                <a:solidFill>
                  <a:srgbClr val="FF0000"/>
                </a:solidFill>
              </a:rPr>
              <a:t>L, M, N, O, P a Q</a:t>
            </a:r>
            <a:r>
              <a:rPr lang="en-US" sz="2200" dirty="0"/>
              <a:t>.</a:t>
            </a:r>
            <a:endParaRPr lang="cs-CZ" sz="2200" dirty="0"/>
          </a:p>
          <a:p>
            <a:pPr>
              <a:lnSpc>
                <a:spcPct val="100000"/>
              </a:lnSpc>
            </a:pPr>
            <a:r>
              <a:rPr lang="cs-CZ" sz="2200" dirty="0"/>
              <a:t>Vyjma slupky K mají všechny další slupky své </a:t>
            </a:r>
            <a:r>
              <a:rPr lang="cs-CZ" sz="2200" b="1" dirty="0" err="1">
                <a:solidFill>
                  <a:srgbClr val="FF0000"/>
                </a:solidFill>
              </a:rPr>
              <a:t>podslupky</a:t>
            </a:r>
            <a:r>
              <a:rPr lang="cs-CZ" sz="2200" dirty="0">
                <a:solidFill>
                  <a:srgbClr val="FF0000"/>
                </a:solidFill>
              </a:rPr>
              <a:t> </a:t>
            </a:r>
            <a:r>
              <a:rPr lang="cs-CZ" sz="2200" dirty="0">
                <a:sym typeface="Wingdings" panose="05000000000000000000" pitchFamily="2" charset="2"/>
              </a:rPr>
              <a:t> elektrony v těchto </a:t>
            </a:r>
            <a:r>
              <a:rPr lang="cs-CZ" sz="2200" dirty="0" err="1">
                <a:sym typeface="Wingdings" panose="05000000000000000000" pitchFamily="2" charset="2"/>
              </a:rPr>
              <a:t>podslupkách</a:t>
            </a:r>
            <a:r>
              <a:rPr lang="cs-CZ" sz="2200" dirty="0">
                <a:sym typeface="Wingdings" panose="05000000000000000000" pitchFamily="2" charset="2"/>
              </a:rPr>
              <a:t> se nepatrně liší svými energiemi</a:t>
            </a:r>
            <a:r>
              <a:rPr lang="en-US" sz="2200" dirty="0"/>
              <a:t>. </a:t>
            </a: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  <a:p>
            <a:pPr>
              <a:lnSpc>
                <a:spcPct val="100000"/>
              </a:lnSpc>
            </a:pPr>
            <a:endParaRPr lang="cs-CZ" sz="2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015490" y="301071"/>
            <a:ext cx="7886700" cy="695626"/>
          </a:xfrm>
        </p:spPr>
        <p:txBody>
          <a:bodyPr/>
          <a:lstStyle/>
          <a:p>
            <a:r>
              <a:rPr lang="cs-CZ" b="1" dirty="0"/>
              <a:t>CHARAKTERISTICKÉ RTG záření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767" y="3190999"/>
            <a:ext cx="3496927" cy="3496927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6096000" y="3521752"/>
            <a:ext cx="57739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Schematický nákres atomu znázorňující jádro obklopené elektronovými slupkami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K, L a M. 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Slupka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může mít maximálně 2 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Slupka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 3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podslupky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maximálně 8 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Slupka M 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 5 </a:t>
            </a:r>
            <a:r>
              <a:rPr kumimoji="0" lang="cs-CZ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podslupek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maximálně 18 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atd.</a:t>
            </a:r>
          </a:p>
        </p:txBody>
      </p:sp>
    </p:spTree>
    <p:extLst>
      <p:ext uri="{BB962C8B-B14F-4D97-AF65-F5344CB8AC3E}">
        <p14:creationId xmlns:p14="http://schemas.microsoft.com/office/powerpoint/2010/main" val="2016419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4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2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3742" y="1389162"/>
            <a:ext cx="5729303" cy="460235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0687" y="525273"/>
            <a:ext cx="8810625" cy="9591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3600">
                <a:solidFill>
                  <a:srgbClr val="FF0000"/>
                </a:solidFill>
              </a:rPr>
              <a:t>Interakce urychlených e- s polem jádra atomu</a:t>
            </a:r>
          </a:p>
          <a:p>
            <a:pPr marL="0" indent="0">
              <a:buNone/>
            </a:pPr>
            <a:r>
              <a:rPr lang="cs-CZ" sz="3600">
                <a:solidFill>
                  <a:srgbClr val="FF0000"/>
                </a:solidFill>
              </a:rPr>
              <a:t> 			</a:t>
            </a:r>
            <a:r>
              <a:rPr lang="cs-CZ" sz="3600">
                <a:solidFill>
                  <a:srgbClr val="FF0000"/>
                </a:solidFill>
                <a:sym typeface="Wingdings" panose="05000000000000000000" pitchFamily="2" charset="2"/>
              </a:rPr>
              <a:t> brzdné záření</a:t>
            </a:r>
            <a:endParaRPr lang="cs-CZ" sz="3600"/>
          </a:p>
          <a:p>
            <a:pPr marL="0" indent="0">
              <a:buNone/>
            </a:pPr>
            <a:endParaRPr lang="cs-CZ" sz="36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" y="1848388"/>
            <a:ext cx="4360280" cy="420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320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7842"/>
            <a:ext cx="12177142" cy="684964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914050F-C599-AB87-5F8F-0ECEE6941DCB}"/>
              </a:ext>
            </a:extLst>
          </p:cNvPr>
          <p:cNvSpPr txBox="1"/>
          <p:nvPr/>
        </p:nvSpPr>
        <p:spPr>
          <a:xfrm>
            <a:off x="6799634" y="3800614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0542C21B-48B6-669F-7A89-B79BFD3E9B5E}"/>
              </a:ext>
            </a:extLst>
          </p:cNvPr>
          <p:cNvSpPr txBox="1"/>
          <p:nvPr/>
        </p:nvSpPr>
        <p:spPr>
          <a:xfrm>
            <a:off x="7391400" y="2338222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K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4753D85-520D-11C5-94F0-9F6791AD784F}"/>
              </a:ext>
            </a:extLst>
          </p:cNvPr>
          <p:cNvSpPr txBox="1"/>
          <p:nvPr/>
        </p:nvSpPr>
        <p:spPr>
          <a:xfrm>
            <a:off x="6006830" y="2908912"/>
            <a:ext cx="401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C0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37189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78" y="697469"/>
            <a:ext cx="5955937" cy="4351338"/>
          </a:xfrm>
        </p:spPr>
      </p:pic>
      <p:sp>
        <p:nvSpPr>
          <p:cNvPr id="5" name="Obdélník 4"/>
          <p:cNvSpPr/>
          <p:nvPr/>
        </p:nvSpPr>
        <p:spPr>
          <a:xfrm>
            <a:off x="2224644" y="5461293"/>
            <a:ext cx="798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spectra of the x-rays radiated from the metal targets.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Acceleration voltage V a dependence of the x-ray spectra measured for W-target. b Target dependence of the x-ray spectra measured for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Cu, Mo, and W at V a = 50 kV. 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Kita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S. et al.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JOURNAL OF APPLIED PHYSICS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064505 2008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279289" y="363711"/>
            <a:ext cx="23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Různé materiály anody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332778" y="361950"/>
            <a:ext cx="2565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Různá urychlovací napětí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5473307-B98A-2C15-0022-515FCD73D7C3}"/>
              </a:ext>
            </a:extLst>
          </p:cNvPr>
          <p:cNvCxnSpPr/>
          <p:nvPr/>
        </p:nvCxnSpPr>
        <p:spPr>
          <a:xfrm flipV="1">
            <a:off x="9581745" y="731282"/>
            <a:ext cx="0" cy="398663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4A7622F8-C411-7786-18B4-EDE030EFED95}"/>
              </a:ext>
            </a:extLst>
          </p:cNvPr>
          <p:cNvCxnSpPr/>
          <p:nvPr/>
        </p:nvCxnSpPr>
        <p:spPr>
          <a:xfrm flipV="1">
            <a:off x="2224644" y="731282"/>
            <a:ext cx="0" cy="39866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EDFC79A-954A-3099-F66A-F60D6B67D62A}"/>
              </a:ext>
            </a:extLst>
          </p:cNvPr>
          <p:cNvSpPr txBox="1"/>
          <p:nvPr/>
        </p:nvSpPr>
        <p:spPr>
          <a:xfrm>
            <a:off x="986228" y="2170600"/>
            <a:ext cx="10502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 err="1">
                <a:solidFill>
                  <a:srgbClr val="0070C0"/>
                </a:solidFill>
              </a:rPr>
              <a:t>kV</a:t>
            </a:r>
            <a:endParaRPr lang="cs-CZ" sz="6600" dirty="0">
              <a:solidFill>
                <a:srgbClr val="0070C0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6F0AEC8-266B-41CD-7936-177B508394D7}"/>
              </a:ext>
            </a:extLst>
          </p:cNvPr>
          <p:cNvSpPr txBox="1"/>
          <p:nvPr/>
        </p:nvSpPr>
        <p:spPr>
          <a:xfrm>
            <a:off x="9914559" y="2170600"/>
            <a:ext cx="5806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>
                <a:solidFill>
                  <a:schemeClr val="accent2"/>
                </a:solidFill>
              </a:rPr>
              <a:t>Z</a:t>
            </a:r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8BF0A20-DDCD-F0AE-8AA0-CE0CB9BA133D}"/>
              </a:ext>
            </a:extLst>
          </p:cNvPr>
          <p:cNvCxnSpPr>
            <a:cxnSpLocks/>
          </p:cNvCxnSpPr>
          <p:nvPr/>
        </p:nvCxnSpPr>
        <p:spPr>
          <a:xfrm flipH="1">
            <a:off x="4776280" y="3429000"/>
            <a:ext cx="184826" cy="2108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CFAB0CE3-AF44-38A1-86E4-20C5663ADDAF}"/>
              </a:ext>
            </a:extLst>
          </p:cNvPr>
          <p:cNvCxnSpPr>
            <a:cxnSpLocks/>
          </p:cNvCxnSpPr>
          <p:nvPr/>
        </p:nvCxnSpPr>
        <p:spPr>
          <a:xfrm flipH="1">
            <a:off x="4319874" y="3046789"/>
            <a:ext cx="2275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6528617A-786D-3712-6042-26F06C4CD7E5}"/>
              </a:ext>
            </a:extLst>
          </p:cNvPr>
          <p:cNvCxnSpPr>
            <a:cxnSpLocks/>
          </p:cNvCxnSpPr>
          <p:nvPr/>
        </p:nvCxnSpPr>
        <p:spPr>
          <a:xfrm flipH="1">
            <a:off x="5094050" y="2472446"/>
            <a:ext cx="184826" cy="2108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EB128132-8B93-6D60-76ED-7E16B5B71A45}"/>
              </a:ext>
            </a:extLst>
          </p:cNvPr>
          <p:cNvCxnSpPr>
            <a:cxnSpLocks/>
          </p:cNvCxnSpPr>
          <p:nvPr/>
        </p:nvCxnSpPr>
        <p:spPr>
          <a:xfrm flipH="1">
            <a:off x="4524288" y="1312022"/>
            <a:ext cx="2275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FD431116-1F18-E64D-9417-FF953F9B7FDB}"/>
              </a:ext>
            </a:extLst>
          </p:cNvPr>
          <p:cNvCxnSpPr>
            <a:cxnSpLocks/>
          </p:cNvCxnSpPr>
          <p:nvPr/>
        </p:nvCxnSpPr>
        <p:spPr>
          <a:xfrm flipH="1">
            <a:off x="4545658" y="2282799"/>
            <a:ext cx="184826" cy="2108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872538CE-06EC-FFC6-257A-3FE5C1432C8D}"/>
              </a:ext>
            </a:extLst>
          </p:cNvPr>
          <p:cNvCxnSpPr>
            <a:cxnSpLocks/>
          </p:cNvCxnSpPr>
          <p:nvPr/>
        </p:nvCxnSpPr>
        <p:spPr>
          <a:xfrm flipH="1">
            <a:off x="5421548" y="1391010"/>
            <a:ext cx="184826" cy="2108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05936F4C-9C73-ED1B-CA5B-D3888E283C77}"/>
              </a:ext>
            </a:extLst>
          </p:cNvPr>
          <p:cNvCxnSpPr>
            <a:cxnSpLocks/>
          </p:cNvCxnSpPr>
          <p:nvPr/>
        </p:nvCxnSpPr>
        <p:spPr>
          <a:xfrm flipV="1">
            <a:off x="6933504" y="4797412"/>
            <a:ext cx="0" cy="251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04CA16E-7E10-8F4F-C22D-A39E02BD1785}"/>
              </a:ext>
            </a:extLst>
          </p:cNvPr>
          <p:cNvCxnSpPr>
            <a:cxnSpLocks/>
          </p:cNvCxnSpPr>
          <p:nvPr/>
        </p:nvCxnSpPr>
        <p:spPr>
          <a:xfrm flipV="1">
            <a:off x="7391400" y="3782492"/>
            <a:ext cx="0" cy="251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B7DC1C1F-FB9C-029E-DB99-86517D7EB670}"/>
              </a:ext>
            </a:extLst>
          </p:cNvPr>
          <p:cNvCxnSpPr>
            <a:cxnSpLocks/>
          </p:cNvCxnSpPr>
          <p:nvPr/>
        </p:nvCxnSpPr>
        <p:spPr>
          <a:xfrm flipV="1">
            <a:off x="8458200" y="2724598"/>
            <a:ext cx="0" cy="251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A5E71C21-1922-2832-E240-03E1F40169A1}"/>
              </a:ext>
            </a:extLst>
          </p:cNvPr>
          <p:cNvCxnSpPr>
            <a:cxnSpLocks/>
          </p:cNvCxnSpPr>
          <p:nvPr/>
        </p:nvCxnSpPr>
        <p:spPr>
          <a:xfrm flipH="1">
            <a:off x="7600543" y="2361375"/>
            <a:ext cx="184826" cy="21085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7846DCDB-0AC1-7B1C-73C3-8CBB0D952C5A}"/>
              </a:ext>
            </a:extLst>
          </p:cNvPr>
          <p:cNvCxnSpPr>
            <a:cxnSpLocks/>
          </p:cNvCxnSpPr>
          <p:nvPr/>
        </p:nvCxnSpPr>
        <p:spPr>
          <a:xfrm>
            <a:off x="8457614" y="1230929"/>
            <a:ext cx="45010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9A265F6C-0F6F-9809-E058-346AC47AD54C}"/>
              </a:ext>
            </a:extLst>
          </p:cNvPr>
          <p:cNvCxnSpPr>
            <a:cxnSpLocks/>
          </p:cNvCxnSpPr>
          <p:nvPr/>
        </p:nvCxnSpPr>
        <p:spPr>
          <a:xfrm flipV="1">
            <a:off x="7467210" y="1701230"/>
            <a:ext cx="0" cy="2513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61A0499-91FF-10FE-1B78-91E900C500C1}"/>
              </a:ext>
            </a:extLst>
          </p:cNvPr>
          <p:cNvSpPr txBox="1"/>
          <p:nvPr/>
        </p:nvSpPr>
        <p:spPr>
          <a:xfrm>
            <a:off x="9030870" y="40825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22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45851990-5695-EF07-CFA1-C2E6BCAA353B}"/>
              </a:ext>
            </a:extLst>
          </p:cNvPr>
          <p:cNvSpPr txBox="1"/>
          <p:nvPr/>
        </p:nvSpPr>
        <p:spPr>
          <a:xfrm>
            <a:off x="9039886" y="30809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29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3144954-377F-206A-1BE8-EACF760E2C5A}"/>
              </a:ext>
            </a:extLst>
          </p:cNvPr>
          <p:cNvSpPr txBox="1"/>
          <p:nvPr/>
        </p:nvSpPr>
        <p:spPr>
          <a:xfrm>
            <a:off x="9030870" y="202001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42</a:t>
            </a: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D33D4505-59DC-3C2F-87BD-A623BC8ABD1E}"/>
              </a:ext>
            </a:extLst>
          </p:cNvPr>
          <p:cNvSpPr txBox="1"/>
          <p:nvPr/>
        </p:nvSpPr>
        <p:spPr>
          <a:xfrm>
            <a:off x="9039886" y="1016725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1083257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84" y="434182"/>
            <a:ext cx="3337316" cy="28233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10" y="434181"/>
            <a:ext cx="3337315" cy="28367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84" y="3796507"/>
            <a:ext cx="3337316" cy="282336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09" y="3796506"/>
            <a:ext cx="3337316" cy="2823369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3124200" y="249515"/>
            <a:ext cx="1957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Urychlovací napětí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67525" y="249515"/>
            <a:ext cx="22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Žhavící proud katody 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953057" y="3611839"/>
            <a:ext cx="237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Různé materiály anody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620764" y="3572549"/>
            <a:ext cx="280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Filtrace nízkoenergetických fotonů</a:t>
            </a:r>
          </a:p>
        </p:txBody>
      </p:sp>
    </p:spTree>
    <p:extLst>
      <p:ext uri="{BB962C8B-B14F-4D97-AF65-F5344CB8AC3E}">
        <p14:creationId xmlns:p14="http://schemas.microsoft.com/office/powerpoint/2010/main" val="21461655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39" y="1322654"/>
            <a:ext cx="3848100" cy="32194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432171" y="821542"/>
            <a:ext cx="625314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 each element has specific ionization energies for each subshell, so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difference between the energies is characteristic of the element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involved in producing the X-ray photon.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 Si, the ionization energy of the K shell is 1.84 keV, the ionization energy of the L shell is ~0.10 keV and the ionization energy of the M shell is ~0.01 keV.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Characteristic X-ray spectrum for Si shows three spectral lines.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line at low energy (~0.09 keV) results from ionization of the L shell with an electron from the M shell filling the vacancy: E = 0.10 – 0.01 keV. (This line would be at or below the limit of detection for most EDS detectors.)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line at ~1.74 keV results from ionization of the K shell with an electron from the L shell filling the vacancy (E = 1.84 – 0.10 keV), 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whereas the smaller peak at higher energy (~1.83 keV) results from ionization of the K shell and an electron from the M shell filling the vacancy (E = 1.84 – 0.01 keV).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08136" y="4778807"/>
            <a:ext cx="3521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ideal Characteristic X-ray spectrum for Si. The Characteristic X-ray lines, Kα, Kβ and Lα, have discrete energies.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768889" y="2417924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E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&gt; E</a:t>
            </a:r>
            <a:r>
              <a:rPr kumimoji="0" lang="cs-CZ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3143" y="285008"/>
            <a:ext cx="23054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PŘÍKLAD</a:t>
            </a:r>
          </a:p>
        </p:txBody>
      </p:sp>
    </p:spTree>
    <p:extLst>
      <p:ext uri="{BB962C8B-B14F-4D97-AF65-F5344CB8AC3E}">
        <p14:creationId xmlns:p14="http://schemas.microsoft.com/office/powerpoint/2010/main" val="1297655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0" y="1307593"/>
            <a:ext cx="5361333" cy="5193791"/>
          </a:xfrm>
        </p:spPr>
      </p:pic>
      <p:sp>
        <p:nvSpPr>
          <p:cNvPr id="6" name="Obdélník 5"/>
          <p:cNvSpPr/>
          <p:nvPr/>
        </p:nvSpPr>
        <p:spPr>
          <a:xfrm>
            <a:off x="7622471" y="1989138"/>
            <a:ext cx="400508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Possible X-ray photon interaction processes with the matter: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>
                <a:solidFill>
                  <a:srgbClr val="C00000"/>
                </a:solidFill>
              </a:rPr>
              <a:t>photoelectric absorption</a:t>
            </a:r>
            <a:r>
              <a:rPr lang="cs-CZ" sz="2800" dirty="0">
                <a:solidFill>
                  <a:srgbClr val="C00000"/>
                </a:solidFill>
              </a:rPr>
              <a:t> (fotoefekt)</a:t>
            </a:r>
            <a:r>
              <a:rPr lang="en-US" sz="2800" dirty="0"/>
              <a:t>;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/>
              <a:t>Compton scattering; </a:t>
            </a:r>
            <a:endParaRPr lang="cs-CZ" sz="2800" dirty="0"/>
          </a:p>
          <a:p>
            <a:pPr marL="514350" indent="-514350">
              <a:buAutoNum type="alphaLcParenBoth"/>
            </a:pPr>
            <a:r>
              <a:rPr lang="en-US" sz="2800" dirty="0"/>
              <a:t>pair production.</a:t>
            </a:r>
            <a:endParaRPr lang="cs-CZ" sz="28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152650" y="127383"/>
            <a:ext cx="7886700" cy="1325563"/>
          </a:xfrm>
        </p:spPr>
        <p:txBody>
          <a:bodyPr/>
          <a:lstStyle/>
          <a:p>
            <a:r>
              <a:rPr lang="cs-CZ" b="1" dirty="0"/>
              <a:t>INTERAKCE RTG záření s hmotou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1876301" y="2060388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556160" y="3673455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869376" y="3923268"/>
            <a:ext cx="138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X </a:t>
            </a:r>
            <a:r>
              <a:rPr lang="cs-CZ" dirty="0" err="1"/>
              <a:t>ray</a:t>
            </a:r>
            <a:r>
              <a:rPr lang="cs-CZ" dirty="0"/>
              <a:t> </a:t>
            </a:r>
            <a:r>
              <a:rPr lang="cs-CZ" dirty="0" err="1"/>
              <a:t>photon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9315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3839" y="365127"/>
            <a:ext cx="10099961" cy="1325563"/>
          </a:xfrm>
        </p:spPr>
        <p:txBody>
          <a:bodyPr/>
          <a:lstStyle/>
          <a:p>
            <a:r>
              <a:rPr lang="cs-CZ" b="1" dirty="0"/>
              <a:t>INTERAKCE RTG záření s hmotou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53839" y="1989138"/>
            <a:ext cx="9208324" cy="4351338"/>
          </a:xfrm>
        </p:spPr>
        <p:txBody>
          <a:bodyPr>
            <a:normAutofit/>
          </a:bodyPr>
          <a:lstStyle/>
          <a:p>
            <a:r>
              <a:rPr lang="cs-CZ" dirty="0"/>
              <a:t>RTG záření integruje s atomy tkáně dvěma procesy: </a:t>
            </a:r>
            <a:r>
              <a:rPr lang="cs-CZ" b="1" dirty="0">
                <a:solidFill>
                  <a:srgbClr val="C00000"/>
                </a:solidFill>
              </a:rPr>
              <a:t>fotoefekt</a:t>
            </a:r>
            <a:r>
              <a:rPr lang="cs-CZ" b="1" dirty="0"/>
              <a:t> </a:t>
            </a:r>
            <a:r>
              <a:rPr lang="cs-CZ" dirty="0"/>
              <a:t>a </a:t>
            </a:r>
            <a:r>
              <a:rPr lang="cs-CZ" b="1" dirty="0" err="1">
                <a:solidFill>
                  <a:srgbClr val="C00000"/>
                </a:solidFill>
              </a:rPr>
              <a:t>Comptonův</a:t>
            </a:r>
            <a:r>
              <a:rPr lang="cs-CZ" b="1" dirty="0">
                <a:solidFill>
                  <a:srgbClr val="C00000"/>
                </a:solidFill>
              </a:rPr>
              <a:t> rozptyl </a:t>
            </a:r>
            <a:r>
              <a:rPr lang="cs-CZ" dirty="0"/>
              <a:t>(tvorba </a:t>
            </a:r>
            <a:r>
              <a:rPr lang="cs-CZ" i="1" dirty="0"/>
              <a:t>elektron-pozitronových párů </a:t>
            </a:r>
            <a:r>
              <a:rPr lang="cs-CZ" dirty="0"/>
              <a:t>zde nenastává vzhledem k nízké energii fotonů).</a:t>
            </a:r>
          </a:p>
          <a:p>
            <a:r>
              <a:rPr lang="cs-CZ" dirty="0"/>
              <a:t>Oba tyto procesy se podílejí na rozdílné absorpci záření v jednotlivých tkáních </a:t>
            </a:r>
            <a:r>
              <a:rPr lang="cs-CZ" u="sng" dirty="0"/>
              <a:t>v závislosti na tloušťce, hustotě látky a protonovém čísle atomů</a:t>
            </a:r>
            <a:r>
              <a:rPr lang="cs-CZ" dirty="0"/>
              <a:t>. </a:t>
            </a:r>
          </a:p>
          <a:p>
            <a:r>
              <a:rPr lang="cs-CZ" dirty="0"/>
              <a:t>Právě na této rozdílné absorpci RTG záření v různých tkáních jakož i jejich fyziologických či patologických </a:t>
            </a:r>
            <a:r>
              <a:rPr lang="pl-PL" dirty="0"/>
              <a:t>stavech je založena RTG diagnostika.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579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68730"/>
          </a:xfrm>
        </p:spPr>
        <p:txBody>
          <a:bodyPr/>
          <a:lstStyle/>
          <a:p>
            <a:r>
              <a:rPr lang="cs-CZ" b="1" dirty="0"/>
              <a:t>Vlastnosti RTG záření (paprsky X)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6750" y="1380744"/>
            <a:ext cx="10953750" cy="51755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RTG záření je pronikavé elektromagnetické záření o velmi krátkých vlnových délkách </a:t>
            </a:r>
            <a:r>
              <a:rPr lang="cs-CZ" dirty="0">
                <a:solidFill>
                  <a:srgbClr val="C00000"/>
                </a:solidFill>
              </a:rPr>
              <a:t>10</a:t>
            </a:r>
            <a:r>
              <a:rPr lang="cs-CZ" baseline="30000" dirty="0">
                <a:solidFill>
                  <a:srgbClr val="C00000"/>
                </a:solidFill>
              </a:rPr>
              <a:t>-11 </a:t>
            </a:r>
            <a:r>
              <a:rPr lang="cs-CZ" dirty="0">
                <a:solidFill>
                  <a:srgbClr val="C00000"/>
                </a:solidFill>
              </a:rPr>
              <a:t>m to 10</a:t>
            </a:r>
            <a:r>
              <a:rPr lang="cs-CZ" baseline="30000" dirty="0">
                <a:solidFill>
                  <a:srgbClr val="C00000"/>
                </a:solidFill>
              </a:rPr>
              <a:t>-8 </a:t>
            </a:r>
            <a:r>
              <a:rPr lang="cs-CZ" dirty="0">
                <a:solidFill>
                  <a:srgbClr val="C00000"/>
                </a:solidFill>
              </a:rPr>
              <a:t>m (0.01 – 10 </a:t>
            </a:r>
            <a:r>
              <a:rPr lang="cs-CZ" dirty="0" err="1">
                <a:solidFill>
                  <a:srgbClr val="C00000"/>
                </a:solidFill>
              </a:rPr>
              <a:t>nm</a:t>
            </a:r>
            <a:r>
              <a:rPr lang="cs-CZ" dirty="0">
                <a:solidFill>
                  <a:srgbClr val="C00000"/>
                </a:solidFill>
              </a:rPr>
              <a:t>) </a:t>
            </a:r>
            <a:r>
              <a:rPr lang="cs-CZ" dirty="0"/>
              <a:t>a vysokých frekvencích. </a:t>
            </a:r>
          </a:p>
          <a:p>
            <a:r>
              <a:rPr lang="cs-CZ" dirty="0"/>
              <a:t>prochází hmotou i vakuem, jeho intenzita </a:t>
            </a:r>
            <a:r>
              <a:rPr lang="cs-CZ" dirty="0">
                <a:solidFill>
                  <a:srgbClr val="C00000"/>
                </a:solidFill>
              </a:rPr>
              <a:t>slábne se čtvercem vzdálenosti </a:t>
            </a:r>
            <a:r>
              <a:rPr lang="cs-CZ" dirty="0"/>
              <a:t>od zdroje</a:t>
            </a:r>
          </a:p>
          <a:p>
            <a:r>
              <a:rPr lang="cs-CZ" dirty="0"/>
              <a:t>šíří se přímočaře</a:t>
            </a:r>
          </a:p>
          <a:p>
            <a:r>
              <a:rPr lang="cs-CZ" dirty="0">
                <a:solidFill>
                  <a:srgbClr val="C00000"/>
                </a:solidFill>
              </a:rPr>
              <a:t>má ionizační účinky </a:t>
            </a:r>
            <a:r>
              <a:rPr lang="cs-CZ" dirty="0"/>
              <a:t>(což znamená, že množství energie, které nese, stačí na uvolnění elektronu z atomu).</a:t>
            </a:r>
          </a:p>
          <a:p>
            <a:pPr>
              <a:buNone/>
            </a:pPr>
            <a:r>
              <a:rPr lang="cs-CZ" b="1" dirty="0"/>
              <a:t>Efekty RTG záření:</a:t>
            </a:r>
          </a:p>
          <a:p>
            <a:r>
              <a:rPr lang="cs-CZ" b="1" dirty="0"/>
              <a:t>Luminiscenční efekt. </a:t>
            </a:r>
            <a:r>
              <a:rPr lang="cs-CZ" dirty="0"/>
              <a:t>Rentgenové záření má schopnost přeměnit se na viditelné záření, ale pouze při interakci s určitými látkami.</a:t>
            </a:r>
          </a:p>
          <a:p>
            <a:r>
              <a:rPr lang="cs-CZ" b="1" dirty="0"/>
              <a:t>Fotochemický efekt. </a:t>
            </a:r>
            <a:r>
              <a:rPr lang="cs-CZ" dirty="0"/>
              <a:t>Působením RTG záření na fotografický materiál dochází ke </a:t>
            </a:r>
            <a:r>
              <a:rPr lang="en-US" dirty="0" err="1"/>
              <a:t>změnám</a:t>
            </a:r>
            <a:r>
              <a:rPr lang="en-US" dirty="0"/>
              <a:t> v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chemickém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.</a:t>
            </a:r>
          </a:p>
          <a:p>
            <a:r>
              <a:rPr lang="cs-CZ" b="1" dirty="0"/>
              <a:t>Ionizační efekt. </a:t>
            </a:r>
            <a:r>
              <a:rPr lang="cs-CZ" dirty="0"/>
              <a:t>Energie, kterou rentgenové záření nese, je postačující k ionizaci atomů nebo molekul ozářené látky. To znamená, že při působení na elektricky neutrální atomy se z nich stávají elektricky nabité ionty.</a:t>
            </a:r>
          </a:p>
        </p:txBody>
      </p:sp>
    </p:spTree>
    <p:extLst>
      <p:ext uri="{BB962C8B-B14F-4D97-AF65-F5344CB8AC3E}">
        <p14:creationId xmlns:p14="http://schemas.microsoft.com/office/powerpoint/2010/main" val="32366861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Měkké a tvrdé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Roentgenovy trubice mohou být vyčerpány buď více nebo poněkud méně</a:t>
            </a:r>
          </a:p>
          <a:p>
            <a:r>
              <a:rPr lang="cs-CZ" dirty="0"/>
              <a:t>v prvním případě </a:t>
            </a:r>
            <a:r>
              <a:rPr lang="cs-CZ" b="1" dirty="0">
                <a:solidFill>
                  <a:srgbClr val="C00000"/>
                </a:solidFill>
              </a:rPr>
              <a:t>(vysoké vakuum) vzniká tvrdé RTG </a:t>
            </a:r>
            <a:r>
              <a:rPr lang="cs-CZ" dirty="0"/>
              <a:t>záření (&lt;0.1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r>
              <a:rPr lang="cs-CZ" dirty="0"/>
              <a:t>v druhém případě </a:t>
            </a:r>
            <a:r>
              <a:rPr lang="cs-CZ" b="1" dirty="0">
                <a:solidFill>
                  <a:srgbClr val="C00000"/>
                </a:solidFill>
              </a:rPr>
              <a:t>(nižší vakuum) měkké RTG </a:t>
            </a:r>
            <a:r>
              <a:rPr lang="cs-CZ" dirty="0"/>
              <a:t>záření (&gt;0.1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r>
              <a:rPr lang="cs-CZ" b="1" u="sng" dirty="0"/>
              <a:t>Měkké RTG trubice</a:t>
            </a:r>
            <a:r>
              <a:rPr lang="cs-CZ" dirty="0"/>
              <a:t>: vydávají paprsky, které jsou hustými tělesy snadno pohlcovány, tak že dávají např. obrázky ruky velmi pěkné,          s ostře vyznačenými rozdíly mezi kostmi a masem</a:t>
            </a:r>
          </a:p>
          <a:p>
            <a:r>
              <a:rPr lang="cs-CZ" b="1" u="sng" dirty="0"/>
              <a:t>tvrdé RTG trubice</a:t>
            </a:r>
            <a:r>
              <a:rPr lang="cs-CZ" dirty="0"/>
              <a:t>: vysílají paprsky, které jsou poměrně málo pohlcovány a proto nejsou obrazy lidského těla příliš zřetelné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734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344" y="161925"/>
            <a:ext cx="11985311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7853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Tvrdé záření RTG vs. záření gama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48" y="4078224"/>
            <a:ext cx="2998694" cy="203911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8128557">
            <a:off x="1855787" y="4256531"/>
            <a:ext cx="3217199" cy="1682496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4137198" y="4686904"/>
            <a:ext cx="1463040" cy="19994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096" y="1398827"/>
            <a:ext cx="11257807" cy="231660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Vlnové délky nejenergičtější části RTG záření se částečně překrývají s vlnovými délkami </a:t>
            </a:r>
            <a:r>
              <a:rPr lang="cs-CZ" dirty="0">
                <a:hlinkClick r:id="rId4"/>
              </a:rPr>
              <a:t>záření gama</a:t>
            </a:r>
            <a:r>
              <a:rPr lang="cs-CZ" dirty="0"/>
              <a:t>. RTG a gama záření není rozlišováno podle energie (častá chyba vyučovaná na středních školách)</a:t>
            </a:r>
          </a:p>
          <a:p>
            <a:pPr>
              <a:lnSpc>
                <a:spcPct val="120000"/>
              </a:lnSpc>
            </a:pPr>
            <a:r>
              <a:rPr lang="cs-CZ" b="1" dirty="0">
                <a:solidFill>
                  <a:srgbClr val="C00000"/>
                </a:solidFill>
              </a:rPr>
              <a:t>Rozlišujeme je však podle původu</a:t>
            </a:r>
            <a:r>
              <a:rPr lang="cs-CZ" dirty="0"/>
              <a:t>:</a:t>
            </a:r>
          </a:p>
          <a:p>
            <a:pPr>
              <a:lnSpc>
                <a:spcPct val="120000"/>
              </a:lnSpc>
            </a:pPr>
            <a:r>
              <a:rPr lang="cs-CZ" dirty="0"/>
              <a:t>RTG: vzniká v elektronovém obalu atomu (excitace/ionizace </a:t>
            </a:r>
            <a:r>
              <a:rPr lang="cs-CZ" dirty="0">
                <a:sym typeface="Wingdings" pitchFamily="2" charset="2"/>
              </a:rPr>
              <a:t> </a:t>
            </a:r>
            <a:r>
              <a:rPr lang="cs-CZ" dirty="0" err="1">
                <a:sym typeface="Wingdings" pitchFamily="2" charset="2"/>
              </a:rPr>
              <a:t>deexcitace</a:t>
            </a:r>
            <a:r>
              <a:rPr lang="cs-CZ" dirty="0">
                <a:sym typeface="Wingdings" pitchFamily="2" charset="2"/>
              </a:rPr>
              <a:t> s emisí RTG fotonu)</a:t>
            </a:r>
            <a:r>
              <a:rPr lang="cs-CZ" dirty="0"/>
              <a:t>, </a:t>
            </a:r>
          </a:p>
          <a:p>
            <a:pPr>
              <a:lnSpc>
                <a:spcPct val="120000"/>
              </a:lnSpc>
            </a:pPr>
            <a:r>
              <a:rPr lang="cs-CZ" dirty="0"/>
              <a:t>záření gama: vzniká následkem </a:t>
            </a:r>
            <a:r>
              <a:rPr lang="cs-CZ" dirty="0" err="1"/>
              <a:t>deexcitace</a:t>
            </a:r>
            <a:r>
              <a:rPr lang="cs-CZ" dirty="0"/>
              <a:t> atomového jádra</a:t>
            </a:r>
          </a:p>
        </p:txBody>
      </p:sp>
      <p:cxnSp>
        <p:nvCxnSpPr>
          <p:cNvPr id="9" name="Přímá spojnice 8"/>
          <p:cNvCxnSpPr/>
          <p:nvPr/>
        </p:nvCxnSpPr>
        <p:spPr>
          <a:xfrm>
            <a:off x="6257304" y="4160520"/>
            <a:ext cx="0" cy="23408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délník 7"/>
          <p:cNvSpPr/>
          <p:nvPr/>
        </p:nvSpPr>
        <p:spPr>
          <a:xfrm>
            <a:off x="982881" y="4290050"/>
            <a:ext cx="8066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800" b="1" dirty="0"/>
              <a:t>X</a:t>
            </a:r>
            <a:endParaRPr lang="cs-CZ" sz="8800" dirty="0"/>
          </a:p>
        </p:txBody>
      </p:sp>
      <p:sp>
        <p:nvSpPr>
          <p:cNvPr id="10" name="Obdélník 9"/>
          <p:cNvSpPr/>
          <p:nvPr/>
        </p:nvSpPr>
        <p:spPr>
          <a:xfrm>
            <a:off x="10398030" y="3984893"/>
            <a:ext cx="6495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800" b="1" dirty="0">
                <a:latin typeface="Symbol" pitchFamily="18" charset="2"/>
              </a:rPr>
              <a:t>g</a:t>
            </a:r>
            <a:endParaRPr lang="cs-CZ" sz="88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54354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2500" y="0"/>
            <a:ext cx="6254496" cy="1828800"/>
          </a:xfrm>
        </p:spPr>
        <p:txBody>
          <a:bodyPr>
            <a:normAutofit/>
          </a:bodyPr>
          <a:lstStyle/>
          <a:p>
            <a:r>
              <a:rPr lang="cs-CZ" b="1" dirty="0"/>
              <a:t>Brzdné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6724" y="1443688"/>
            <a:ext cx="6740271" cy="5030724"/>
          </a:xfrm>
        </p:spPr>
        <p:txBody>
          <a:bodyPr>
            <a:noAutofit/>
          </a:bodyPr>
          <a:lstStyle/>
          <a:p>
            <a:r>
              <a:rPr lang="cs-CZ" sz="2600" dirty="0"/>
              <a:t>Brzdné RTG záření je </a:t>
            </a:r>
            <a:r>
              <a:rPr lang="cs-CZ" sz="2600" b="1" dirty="0">
                <a:solidFill>
                  <a:srgbClr val="C00000"/>
                </a:solidFill>
              </a:rPr>
              <a:t>převažující typ</a:t>
            </a:r>
            <a:r>
              <a:rPr lang="cs-CZ" sz="2600" b="1" dirty="0"/>
              <a:t> </a:t>
            </a:r>
            <a:r>
              <a:rPr lang="cs-CZ" sz="2600" dirty="0"/>
              <a:t>záření vznikajícího v rentgence. </a:t>
            </a:r>
          </a:p>
          <a:p>
            <a:r>
              <a:rPr lang="cs-CZ" sz="2600" dirty="0"/>
              <a:t>Vzniká </a:t>
            </a:r>
            <a:r>
              <a:rPr lang="cs-CZ" sz="2600" b="1" dirty="0">
                <a:solidFill>
                  <a:srgbClr val="C00000"/>
                </a:solidFill>
              </a:rPr>
              <a:t>zpomalením letícího elektronu blízko jádra atomu</a:t>
            </a:r>
            <a:r>
              <a:rPr lang="cs-CZ" sz="2600" dirty="0"/>
              <a:t>. </a:t>
            </a:r>
            <a:r>
              <a:rPr lang="cs-CZ" sz="2600" u="sng" dirty="0"/>
              <a:t>Jádro je kladně nabité a přitahuje elektron, který změní směr letu a zpomalí. Rozdíl energie je přeměněn na záření různých frekvencí</a:t>
            </a:r>
            <a:r>
              <a:rPr lang="cs-CZ" sz="2600" dirty="0"/>
              <a:t>.</a:t>
            </a:r>
          </a:p>
          <a:p>
            <a:r>
              <a:rPr lang="cs-CZ" sz="2600" b="1" dirty="0">
                <a:solidFill>
                  <a:srgbClr val="C00000"/>
                </a:solidFill>
              </a:rPr>
              <a:t>Čím blíže se dostane elektron k jádru a čím větší je jeho energie, tím větší bude energie vznikajícího kvanta RTG záření</a:t>
            </a:r>
            <a:r>
              <a:rPr lang="cs-CZ" sz="2600" dirty="0"/>
              <a:t>.</a:t>
            </a:r>
          </a:p>
          <a:p>
            <a:r>
              <a:rPr lang="cs-CZ" sz="2600" b="1" dirty="0"/>
              <a:t>Charakteristiky brzdného záření tedy </a:t>
            </a:r>
            <a:r>
              <a:rPr lang="cs-CZ" sz="2600" b="1" dirty="0">
                <a:solidFill>
                  <a:srgbClr val="C00000"/>
                </a:solidFill>
              </a:rPr>
              <a:t>nezáleží na materiálu anody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r="41353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26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D6A11-0325-497F-B7BE-6C89C4DE2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239" y="115294"/>
            <a:ext cx="4087306" cy="237524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5400" dirty="0"/>
              <a:t>PRVNÍ LÉKAŘSKÁ APLIKACE RTG</a:t>
            </a:r>
            <a:endParaRPr lang="en-US" sz="5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81B45AD-70DB-4770-BB9A-73F096DFEC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95D6735-F621-490A-9EAC-C08E3F8C43CF}"/>
              </a:ext>
            </a:extLst>
          </p:cNvPr>
          <p:cNvSpPr txBox="1"/>
          <p:nvPr/>
        </p:nvSpPr>
        <p:spPr>
          <a:xfrm>
            <a:off x="7343731" y="2587722"/>
            <a:ext cx="41629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Lancet, 23. ledna 1896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Roentgenovy paprsky použity pro detekci úlomku nože v páteři opilého námořníka, který byl po rvačce díky tomuto zranění paralyzován, dokud mu nebyl úlomek vyjmut.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/>
              <a:t>Poté se RTG diagnostika prudce rozvíjí jak v Evropě tak USA </a:t>
            </a:r>
          </a:p>
        </p:txBody>
      </p:sp>
    </p:spTree>
    <p:extLst>
      <p:ext uri="{BB962C8B-B14F-4D97-AF65-F5344CB8AC3E}">
        <p14:creationId xmlns:p14="http://schemas.microsoft.com/office/powerpoint/2010/main" val="3437200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975" y="1077219"/>
            <a:ext cx="6534150" cy="490061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28650" y="5977831"/>
            <a:ext cx="11315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technician takes </a:t>
            </a:r>
            <a:r>
              <a:rPr lang="en-US" dirty="0">
                <a:solidFill>
                  <a:srgbClr val="C00000"/>
                </a:solidFill>
              </a:rPr>
              <a:t>an X-ray fluoroscope </a:t>
            </a:r>
            <a:r>
              <a:rPr lang="en-US" dirty="0"/>
              <a:t>of a female patient. Fluoroscope exams delivered much more radiation exposures than modern X-rays. (National Cancer Institute, public domain)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762125" y="0"/>
            <a:ext cx="8705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Just Months After Its Discovery, the X-Ray Was in Use</a:t>
            </a:r>
            <a:r>
              <a:rPr lang="cs-CZ" sz="3200" b="1" dirty="0"/>
              <a:t>d</a:t>
            </a:r>
            <a:r>
              <a:rPr lang="en-US" sz="3200" b="1" dirty="0"/>
              <a:t> in War</a:t>
            </a:r>
          </a:p>
        </p:txBody>
      </p:sp>
    </p:spTree>
    <p:extLst>
      <p:ext uri="{BB962C8B-B14F-4D97-AF65-F5344CB8AC3E}">
        <p14:creationId xmlns:p14="http://schemas.microsoft.com/office/powerpoint/2010/main" val="241096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https://upload.wikimedia.org/wikipedia/commons/thumb/e/e3/Technic_of_roentgenotherapy_to_treat_epitheleoma_of_the_face_-_1915.jpg/325px-Technic_of_roentgenotherapy_to_treat_epitheleoma_of_the_face_-_1915.jpg"/>
          <p:cNvPicPr/>
          <p:nvPr/>
        </p:nvPicPr>
        <p:blipFill>
          <a:blip r:embed="rId2" cstate="print"/>
          <a:stretch/>
        </p:blipFill>
        <p:spPr>
          <a:xfrm>
            <a:off x="601208" y="1319314"/>
            <a:ext cx="4538847" cy="52567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601208" y="5525500"/>
            <a:ext cx="4538847" cy="105060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X-ray apparatus used for treatment of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epithelioma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of the face, 1915. The tube is in a localizing shield, and a perforated sheet of metal is securely fashioned to the surface by adhesive plaster</a:t>
            </a:r>
            <a:endParaRPr kumimoji="0" lang="cs-CZ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319314"/>
            <a:ext cx="6463393" cy="525679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5314950" y="5525500"/>
            <a:ext cx="6463393" cy="1050607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X-ray treatment of tuberculosis in 1910 </a:t>
            </a: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838199" y="410442"/>
            <a:ext cx="10515599" cy="420624"/>
          </a:xfrm>
        </p:spPr>
        <p:txBody>
          <a:bodyPr vert="horz" lIns="91440" tIns="45720" rIns="91440" bIns="45720" rtlCol="0">
            <a:noAutofit/>
          </a:bodyPr>
          <a:lstStyle/>
          <a:p>
            <a:pPr algn="ctr" rtl="0">
              <a:lnSpc>
                <a:spcPct val="90000"/>
              </a:lnSpc>
              <a:spcBef>
                <a:spcPts val="1000"/>
              </a:spcBef>
            </a:pPr>
            <a:r>
              <a:rPr lang="en-US" sz="4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Radioterapie</a:t>
            </a:r>
            <a:r>
              <a: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40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paprsky</a:t>
            </a:r>
            <a:r>
              <a:rPr lang="en-US" sz="4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ADA7EB4-725E-F185-367D-6E7395A4D5EF}"/>
              </a:ext>
            </a:extLst>
          </p:cNvPr>
          <p:cNvSpPr txBox="1"/>
          <p:nvPr/>
        </p:nvSpPr>
        <p:spPr>
          <a:xfrm>
            <a:off x="5586108" y="1035422"/>
            <a:ext cx="6094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chemeClr val="bg1"/>
                </a:solidFill>
              </a:rPr>
              <a:t>Research</a:t>
            </a:r>
            <a:r>
              <a:rPr lang="cs-CZ" sz="1200" dirty="0">
                <a:solidFill>
                  <a:schemeClr val="bg1"/>
                </a:solidFill>
              </a:rPr>
              <a:t> </a:t>
            </a:r>
            <a:r>
              <a:rPr lang="cs-CZ" sz="1200" dirty="0" err="1">
                <a:solidFill>
                  <a:schemeClr val="bg1"/>
                </a:solidFill>
              </a:rPr>
              <a:t>Article</a:t>
            </a:r>
            <a:r>
              <a:rPr lang="cs-CZ" sz="1200" dirty="0">
                <a:solidFill>
                  <a:schemeClr val="bg1"/>
                </a:solidFill>
              </a:rPr>
              <a:t>: https://www.birpublications.org/doi/epdf/10.1259/bir.1926.0081</a:t>
            </a:r>
          </a:p>
        </p:txBody>
      </p:sp>
    </p:spTree>
    <p:extLst>
      <p:ext uri="{BB962C8B-B14F-4D97-AF65-F5344CB8AC3E}">
        <p14:creationId xmlns:p14="http://schemas.microsoft.com/office/powerpoint/2010/main" val="2426453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D7CB4F-9F60-B009-68A0-E795926CE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581"/>
          <a:stretch/>
        </p:blipFill>
        <p:spPr>
          <a:xfrm>
            <a:off x="150632" y="786301"/>
            <a:ext cx="5558911" cy="3137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441C43-0EFA-2C46-F9AB-32F6C9297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8" y="2076075"/>
            <a:ext cx="5579424" cy="436234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0D303F-239D-F30A-5794-EA4E89DD20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847" y="735571"/>
            <a:ext cx="5572586" cy="12444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E5CC0C7-C513-97D7-8E1A-E033C3278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507"/>
          <a:stretch/>
        </p:blipFill>
        <p:spPr>
          <a:xfrm>
            <a:off x="407535" y="1016557"/>
            <a:ext cx="5558911" cy="91271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56A027-9E33-E050-3EB1-E5B30A0AF394}"/>
              </a:ext>
            </a:extLst>
          </p:cNvPr>
          <p:cNvSpPr txBox="1"/>
          <p:nvPr/>
        </p:nvSpPr>
        <p:spPr>
          <a:xfrm>
            <a:off x="6032951" y="344243"/>
            <a:ext cx="6094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 err="1">
                <a:solidFill>
                  <a:srgbClr val="FF0000"/>
                </a:solidFill>
              </a:rPr>
              <a:t>Research</a:t>
            </a:r>
            <a:r>
              <a:rPr lang="cs-CZ" sz="1200" dirty="0">
                <a:solidFill>
                  <a:srgbClr val="FF0000"/>
                </a:solidFill>
              </a:rPr>
              <a:t> </a:t>
            </a:r>
            <a:r>
              <a:rPr lang="cs-CZ" sz="1200" dirty="0" err="1">
                <a:solidFill>
                  <a:srgbClr val="FF0000"/>
                </a:solidFill>
              </a:rPr>
              <a:t>Article</a:t>
            </a:r>
            <a:r>
              <a:rPr lang="cs-CZ" sz="1200" dirty="0">
                <a:solidFill>
                  <a:srgbClr val="FF0000"/>
                </a:solidFill>
              </a:rPr>
              <a:t>: https://www.birpublications.org/doi/epdf/10.1259/bir.1926.0081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107807F3-E76E-C73C-66D8-A6320AEDF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847" y="2208658"/>
            <a:ext cx="5579424" cy="444359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A25D3531-0125-5E7F-B560-9E740596DD71}"/>
              </a:ext>
            </a:extLst>
          </p:cNvPr>
          <p:cNvSpPr txBox="1"/>
          <p:nvPr/>
        </p:nvSpPr>
        <p:spPr>
          <a:xfrm>
            <a:off x="1025018" y="214526"/>
            <a:ext cx="60943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IR and </a:t>
            </a:r>
            <a:r>
              <a:rPr lang="cs-CZ" sz="3200" dirty="0" err="1">
                <a:solidFill>
                  <a:srgbClr val="FF0000"/>
                </a:solidFill>
              </a:rPr>
              <a:t>Tuberculosis</a:t>
            </a:r>
            <a:endParaRPr lang="cs-CZ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61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Obrázek 13"/>
          <p:cNvPicPr/>
          <p:nvPr/>
        </p:nvPicPr>
        <p:blipFill>
          <a:blip r:embed="rId2" cstate="print"/>
          <a:stretch/>
        </p:blipFill>
        <p:spPr>
          <a:xfrm rot="16200000">
            <a:off x="-703800" y="1046580"/>
            <a:ext cx="6608880" cy="466224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914400" y="330840"/>
            <a:ext cx="10362720" cy="11847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lnSpcReduction="10000"/>
          </a:bodyPr>
          <a:lstStyle/>
          <a:p>
            <a:pPr algn="ctr">
              <a:lnSpc>
                <a:spcPct val="90000"/>
              </a:lnSpc>
            </a:pPr>
            <a:r>
              <a:rPr lang="cs-CZ" sz="4000" b="1" strike="noStrike" spc="-1">
                <a:solidFill>
                  <a:srgbClr val="F4B183"/>
                </a:solidFill>
                <a:latin typeface="Calibri Light"/>
              </a:rPr>
              <a:t>Radiační biofyzika 2</a:t>
            </a:r>
            <a:br/>
            <a:r>
              <a:rPr lang="cs-CZ" sz="4000" b="1" strike="noStrike" spc="-1">
                <a:solidFill>
                  <a:srgbClr val="F4B183"/>
                </a:solidFill>
                <a:latin typeface="Calibri Light"/>
              </a:rPr>
              <a:t>Objev přirozené radioaktivity a další vývoj </a:t>
            </a:r>
            <a:endParaRPr lang="cs-CZ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3855360" y="1589040"/>
            <a:ext cx="76238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Martin Falk, falk-at-ibp.cz, Biofyzikální ústav AVČR, Brno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14" name="Picture 8" descr="http://nuclear-knowledge.com/wsimages/10_terrorism_01.jpg"/>
          <p:cNvPicPr/>
          <p:nvPr/>
        </p:nvPicPr>
        <p:blipFill>
          <a:blip r:embed="rId3" cstate="print"/>
          <a:stretch/>
        </p:blipFill>
        <p:spPr>
          <a:xfrm>
            <a:off x="5102880" y="2427840"/>
            <a:ext cx="3605280" cy="1817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5" name="Obrázek 14"/>
          <p:cNvPicPr/>
          <p:nvPr/>
        </p:nvPicPr>
        <p:blipFill>
          <a:blip r:embed="rId4" cstate="print"/>
          <a:stretch/>
        </p:blipFill>
        <p:spPr>
          <a:xfrm>
            <a:off x="5102880" y="4110840"/>
            <a:ext cx="5394720" cy="22690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6" name="Obrázek 15"/>
          <p:cNvPicPr/>
          <p:nvPr/>
        </p:nvPicPr>
        <p:blipFill>
          <a:blip r:embed="rId5" cstate="print"/>
          <a:srcRect l="50753" t="10388" r="15181" b="14806"/>
          <a:stretch/>
        </p:blipFill>
        <p:spPr>
          <a:xfrm>
            <a:off x="8211360" y="2421360"/>
            <a:ext cx="3609120" cy="39585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A87EA4E9-DFD6-45D4-965D-8A79984E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429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847344" y="300504"/>
            <a:ext cx="10506456" cy="18035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900" b="1" spc="-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18. května 1896, Antoine Henri Becquerel</a:t>
            </a:r>
          </a:p>
          <a:p>
            <a:pPr marL="0" marR="0" lvl="0" indent="0" algn="ctr" fontAlgn="auto">
              <a:lnSpc>
                <a:spcPts val="67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cs-CZ" sz="6000" b="1" spc="-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Objev přirozené radioaktivity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D6001162-F127-42F7-8DAC-0BD09AB6A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52" y="2698029"/>
            <a:ext cx="4326677" cy="3461342"/>
          </a:xfrm>
          <a:prstGeom prst="rect">
            <a:avLst/>
          </a:prstGeom>
        </p:spPr>
      </p:pic>
      <p:pic>
        <p:nvPicPr>
          <p:cNvPr id="220" name="Picture 10" descr="http://image.slidesharecdn.com/anorganika-new07-101109015839-phpapp02/95/hic-06-vyvoj-anorganicke-chemie-50-728.jpg?cb=1317867312"/>
          <p:cNvPicPr/>
          <p:nvPr/>
        </p:nvPicPr>
        <p:blipFill>
          <a:blip r:embed="rId3" cstate="print"/>
          <a:srcRect l="64002" t="20975" r="3136" b="20656"/>
          <a:stretch/>
        </p:blipFill>
        <p:spPr>
          <a:xfrm>
            <a:off x="1658971" y="2811437"/>
            <a:ext cx="2598334" cy="3461343"/>
          </a:xfrm>
          <a:prstGeom prst="rect">
            <a:avLst/>
          </a:prstGeom>
        </p:spPr>
      </p:pic>
      <p:sp>
        <p:nvSpPr>
          <p:cNvPr id="218" name="CustomShape 2"/>
          <p:cNvSpPr/>
          <p:nvPr/>
        </p:nvSpPr>
        <p:spPr>
          <a:xfrm>
            <a:off x="207360" y="-144360"/>
            <a:ext cx="4060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3"/>
          <p:cNvSpPr/>
          <p:nvPr/>
        </p:nvSpPr>
        <p:spPr>
          <a:xfrm>
            <a:off x="207360" y="-144360"/>
            <a:ext cx="4060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A215AB-5833-4C68-9C08-1A09E38FD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71" y="5943600"/>
            <a:ext cx="2689411" cy="914400"/>
          </a:xfrm>
          <a:prstGeom prst="rect">
            <a:avLst/>
          </a:prstGeom>
        </p:spPr>
      </p:pic>
      <p:sp>
        <p:nvSpPr>
          <p:cNvPr id="29" name="TextovéPole 28">
            <a:extLst>
              <a:ext uri="{FF2B5EF4-FFF2-40B4-BE49-F238E27FC236}">
                <a16:creationId xmlns:a16="http://schemas.microsoft.com/office/drawing/2014/main" id="{E1E6EEF6-7108-41A4-903D-1639064E081A}"/>
              </a:ext>
            </a:extLst>
          </p:cNvPr>
          <p:cNvSpPr txBox="1"/>
          <p:nvPr/>
        </p:nvSpPr>
        <p:spPr>
          <a:xfrm>
            <a:off x="1579140" y="2486143"/>
            <a:ext cx="2757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(1852/12/15 - 1908/08/25)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963916D-B3A1-161D-2EA7-27069E32CB2D}"/>
              </a:ext>
            </a:extLst>
          </p:cNvPr>
          <p:cNvSpPr txBox="1"/>
          <p:nvPr/>
        </p:nvSpPr>
        <p:spPr>
          <a:xfrm>
            <a:off x="4257305" y="6223055"/>
            <a:ext cx="79256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 err="1">
                <a:solidFill>
                  <a:srgbClr val="C00000"/>
                </a:solidFill>
              </a:rPr>
              <a:t>How</a:t>
            </a:r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err="1">
                <a:solidFill>
                  <a:srgbClr val="C00000"/>
                </a:solidFill>
              </a:rPr>
              <a:t>can</a:t>
            </a:r>
            <a:r>
              <a:rPr lang="cs-CZ" sz="2800" dirty="0">
                <a:solidFill>
                  <a:srgbClr val="C00000"/>
                </a:solidFill>
              </a:rPr>
              <a:t> such a "</a:t>
            </a:r>
            <a:r>
              <a:rPr lang="cs-CZ" sz="2800" dirty="0" err="1">
                <a:solidFill>
                  <a:srgbClr val="C00000"/>
                </a:solidFill>
              </a:rPr>
              <a:t>nothing</a:t>
            </a:r>
            <a:r>
              <a:rPr lang="cs-CZ" sz="2800" dirty="0">
                <a:solidFill>
                  <a:srgbClr val="C00000"/>
                </a:solidFill>
              </a:rPr>
              <a:t> spot" lead to a Nobel </a:t>
            </a:r>
            <a:r>
              <a:rPr lang="cs-CZ" sz="2800" dirty="0" err="1">
                <a:solidFill>
                  <a:srgbClr val="C00000"/>
                </a:solidFill>
              </a:rPr>
              <a:t>Prize</a:t>
            </a:r>
            <a:r>
              <a:rPr lang="cs-CZ" sz="2800" dirty="0">
                <a:solidFill>
                  <a:srgbClr val="C0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4" descr="Jeden z prvních snímk&amp;uring; paprsku X Wilhelma Röntgena zachycuje levouz ruku v&amp;ecaron;dcovy man&amp;zcaron;elky Anny Berthy Ludwig. Foto: Wilhelm Göntgen, Publiuc Domain."/>
          <p:cNvPicPr/>
          <p:nvPr/>
        </p:nvPicPr>
        <p:blipFill rotWithShape="1">
          <a:blip r:embed="rId2" cstate="print">
            <a:alphaModFix amt="40000"/>
          </a:blip>
          <a:srcRect t="30862" b="13719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6" name="TextShape 1"/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trike="noStrike" kern="1200" spc="-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Inspirace pro Becquerelův objev</a:t>
            </a:r>
            <a:endParaRPr lang="en-US" sz="4400" b="0" strike="noStrike" kern="1200" spc="-1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89750" y="1992761"/>
            <a:ext cx="5962785" cy="4569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en-US" sz="2400" b="1" strike="noStrike" spc="-1" dirty="0">
                <a:solidFill>
                  <a:srgbClr val="C00000"/>
                </a:solidFill>
              </a:rPr>
              <a:t>1. FASCINACE OBJEVEM „MAGICKÝCH“ PAPRSKŮ X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FFFFFF"/>
                </a:solidFill>
              </a:rPr>
              <a:t>Wilhelm Conrad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Röntgen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krátce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předtím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zjistil</a:t>
            </a:r>
            <a:r>
              <a:rPr lang="en-US" sz="2000" b="0" strike="noStrike" spc="-1" dirty="0">
                <a:solidFill>
                  <a:srgbClr val="FFFFFF"/>
                </a:solidFill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že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záření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vznikající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při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průchodu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elektronů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vakuovou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trubicí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dokáže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pronikat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pevnými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látkami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zanechávat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stopy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na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fotografické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desce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stejně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jako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obyčejné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světlo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.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Snímek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kostí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ruky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s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kovovým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prstenem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jeho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manželky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obletěl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svět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uvedl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vědce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do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varu</a:t>
            </a:r>
            <a:r>
              <a:rPr lang="en-US" sz="2000" b="0" strike="noStrike" spc="-1" dirty="0">
                <a:solidFill>
                  <a:srgbClr val="FFFFFF"/>
                </a:solidFill>
              </a:rPr>
              <a:t>.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Záření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,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které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dokáže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zobrazovat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věci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dosud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neviditelné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!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FFFFFF"/>
                </a:solidFill>
              </a:rPr>
              <a:t>20.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února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1895.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Jako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řádný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člen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francouzské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Akademie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věd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se Becquerel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spořádaně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dostavil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na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zasedání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této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ctihodné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instituce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, aby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tu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vyslechl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přednášku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svého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kolegy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a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přítele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jeho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otce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Henriho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Poincarého</a:t>
            </a:r>
            <a:r>
              <a:rPr lang="cs-CZ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>
                <a:solidFill>
                  <a:srgbClr val="FFFFFF"/>
                </a:solidFill>
              </a:rPr>
              <a:t>[</a:t>
            </a:r>
            <a:r>
              <a:rPr lang="cs-CZ" sz="2000" b="0" strike="noStrike" spc="-1" dirty="0" err="1">
                <a:solidFill>
                  <a:srgbClr val="FFFFFF"/>
                </a:solidFill>
              </a:rPr>
              <a:t>poňtaré</a:t>
            </a:r>
            <a:r>
              <a:rPr lang="en-US" sz="2000" b="0" strike="noStrike" spc="-1" dirty="0">
                <a:solidFill>
                  <a:srgbClr val="FFFFFF"/>
                </a:solidFill>
              </a:rPr>
              <a:t>] o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Röntgenových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pokusech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s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katodovými</a:t>
            </a:r>
            <a:r>
              <a:rPr lang="en-US" sz="2000" b="0" strike="noStrike" spc="-1" dirty="0">
                <a:solidFill>
                  <a:srgbClr val="FFFFFF"/>
                </a:solidFill>
              </a:rPr>
              <a:t> </a:t>
            </a:r>
            <a:r>
              <a:rPr lang="en-US" sz="2000" b="0" strike="noStrike" spc="-1" dirty="0" err="1">
                <a:solidFill>
                  <a:srgbClr val="FFFFFF"/>
                </a:solidFill>
              </a:rPr>
              <a:t>paprsky</a:t>
            </a:r>
            <a:r>
              <a:rPr lang="en-US" sz="2000" b="0" strike="noStrike" spc="-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Picture 12" descr="http://vesmir.cz/wp-content/uploads/2016/05/wilhelmrontgen.jpg"/>
          <p:cNvPicPr/>
          <p:nvPr/>
        </p:nvPicPr>
        <p:blipFill rotWithShape="1">
          <a:blip r:embed="rId3" cstate="print"/>
          <a:srcRect t="629" r="2" b="18049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l="3340" r="4308" b="2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Shape 1"/>
          <p:cNvSpPr txBox="1"/>
          <p:nvPr/>
        </p:nvSpPr>
        <p:spPr>
          <a:xfrm>
            <a:off x="494071" y="335628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trike="noStrike" spc="-1" dirty="0" err="1">
                <a:latin typeface="+mj-lt"/>
                <a:ea typeface="+mj-ea"/>
                <a:cs typeface="+mj-cs"/>
              </a:rPr>
              <a:t>Další</a:t>
            </a:r>
            <a:r>
              <a:rPr lang="en-US" sz="4000" b="1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strike="noStrike" spc="-1" dirty="0" err="1">
                <a:latin typeface="+mj-lt"/>
                <a:ea typeface="+mj-ea"/>
                <a:cs typeface="+mj-cs"/>
              </a:rPr>
              <a:t>inspirace</a:t>
            </a:r>
            <a:r>
              <a:rPr lang="en-US" sz="4000" b="1" strike="noStrike" spc="-1" dirty="0">
                <a:latin typeface="+mj-lt"/>
                <a:ea typeface="+mj-ea"/>
                <a:cs typeface="+mj-cs"/>
              </a:rPr>
              <a:t> pro </a:t>
            </a:r>
            <a:r>
              <a:rPr lang="en-US" sz="4000" b="1" strike="noStrike" spc="-1" dirty="0" err="1">
                <a:latin typeface="+mj-lt"/>
                <a:ea typeface="+mj-ea"/>
                <a:cs typeface="+mj-cs"/>
              </a:rPr>
              <a:t>Becquerelův</a:t>
            </a:r>
            <a:r>
              <a:rPr lang="en-US" sz="4000" b="1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strike="noStrike" spc="-1" dirty="0" err="1">
                <a:latin typeface="+mj-lt"/>
                <a:ea typeface="+mj-ea"/>
                <a:cs typeface="+mj-cs"/>
              </a:rPr>
              <a:t>objev</a:t>
            </a:r>
            <a:endParaRPr lang="en-US" sz="4000" b="0" strike="noStrike" spc="-1" dirty="0">
              <a:latin typeface="+mj-lt"/>
              <a:ea typeface="+mj-ea"/>
              <a:cs typeface="+mj-cs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277761" y="242121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3200" spc="-1" dirty="0"/>
              <a:t>EXPERIMENTY </a:t>
            </a:r>
            <a:r>
              <a:rPr lang="en-US" sz="3200" spc="-1" dirty="0" err="1"/>
              <a:t>světélkování</a:t>
            </a:r>
            <a:r>
              <a:rPr lang="en-US" sz="3200" spc="-1" dirty="0"/>
              <a:t> </a:t>
            </a:r>
            <a:r>
              <a:rPr lang="en-US" sz="3200" spc="-1" dirty="0" err="1"/>
              <a:t>látek</a:t>
            </a:r>
            <a:r>
              <a:rPr lang="en-US" sz="3200" spc="-1" dirty="0"/>
              <a:t> </a:t>
            </a:r>
            <a:r>
              <a:rPr lang="en-US" sz="3200" spc="-1" dirty="0" err="1"/>
              <a:t>ve</a:t>
            </a:r>
            <a:r>
              <a:rPr lang="en-US" sz="3200" spc="-1" dirty="0"/>
              <a:t> </a:t>
            </a:r>
            <a:r>
              <a:rPr lang="en-US" sz="3200" spc="-1" dirty="0" err="1"/>
              <a:t>slunečním</a:t>
            </a:r>
            <a:r>
              <a:rPr lang="en-US" sz="3200" spc="-1" dirty="0"/>
              <a:t> </a:t>
            </a:r>
            <a:r>
              <a:rPr lang="en-US" sz="3200" spc="-1" dirty="0" err="1"/>
              <a:t>světle</a:t>
            </a:r>
            <a:r>
              <a:rPr lang="en-US" sz="3200" spc="-1" dirty="0"/>
              <a:t> JEHO </a:t>
            </a:r>
            <a:r>
              <a:rPr lang="en-US" sz="3200" b="0" strike="noStrike" spc="-1" dirty="0"/>
              <a:t>OTCE.                                   </a:t>
            </a:r>
            <a:endParaRPr lang="cs-CZ" sz="3200" b="0" strike="noStrike" spc="-1" dirty="0"/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3200" b="0" strike="noStrike" spc="-1" dirty="0"/>
              <a:t>(</a:t>
            </a:r>
            <a:r>
              <a:rPr lang="en-US" sz="3200" b="0" strike="noStrike" spc="-1" dirty="0" err="1"/>
              <a:t>ot</a:t>
            </a:r>
            <a:r>
              <a:rPr lang="cs-CZ" sz="3200" b="0" strike="noStrike" spc="-1" dirty="0" err="1"/>
              <a:t>ce</a:t>
            </a:r>
            <a:r>
              <a:rPr lang="en-US" sz="3200" b="0" strike="noStrike" spc="-1" dirty="0"/>
              <a:t>m H.B. </a:t>
            </a:r>
            <a:r>
              <a:rPr lang="en-US" sz="3200" spc="-1" dirty="0" err="1"/>
              <a:t>byl</a:t>
            </a:r>
            <a:r>
              <a:rPr lang="en-US" sz="3200" spc="-1" dirty="0"/>
              <a:t> </a:t>
            </a:r>
            <a:r>
              <a:rPr lang="en-US" sz="3200" b="0" strike="noStrike" spc="-1" dirty="0"/>
              <a:t>Alexandre Edmond Becquerel, 1820-1891, </a:t>
            </a:r>
            <a:r>
              <a:rPr lang="en-US" sz="3200" b="0" strike="noStrike" spc="-1" dirty="0" err="1"/>
              <a:t>též</a:t>
            </a:r>
            <a:r>
              <a:rPr lang="en-US" sz="3200" b="0" strike="noStrike" spc="-1" dirty="0"/>
              <a:t> </a:t>
            </a:r>
            <a:r>
              <a:rPr lang="en-US" sz="3200" b="0" strike="noStrike" spc="-1" dirty="0" err="1"/>
              <a:t>významný</a:t>
            </a:r>
            <a:r>
              <a:rPr lang="en-US" sz="3200" b="0" strike="noStrike" spc="-1" dirty="0"/>
              <a:t> </a:t>
            </a:r>
            <a:r>
              <a:rPr lang="en-US" sz="3200" b="0" strike="noStrike" spc="-1" dirty="0" err="1"/>
              <a:t>fyzik</a:t>
            </a:r>
            <a:r>
              <a:rPr lang="en-US" sz="3200" b="0" strike="noStrike" spc="-1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13272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B9423A-FE19-D48C-9EB3-481C7B00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0" y="156321"/>
            <a:ext cx="10515360" cy="1325160"/>
          </a:xfrm>
        </p:spPr>
        <p:txBody>
          <a:bodyPr/>
          <a:lstStyle/>
          <a:p>
            <a:r>
              <a:rPr lang="cs-CZ" sz="6000" b="1" dirty="0" err="1"/>
              <a:t>Becquerel's</a:t>
            </a:r>
            <a:r>
              <a:rPr lang="cs-CZ" sz="6000" b="1" dirty="0"/>
              <a:t> idea</a:t>
            </a:r>
          </a:p>
        </p:txBody>
      </p:sp>
      <p:pic>
        <p:nvPicPr>
          <p:cNvPr id="4" name="Obrázek 3" descr="Obsah obrázku zeď, interiér, světlo&#10;&#10;Popis byl vytvořen automaticky">
            <a:extLst>
              <a:ext uri="{FF2B5EF4-FFF2-40B4-BE49-F238E27FC236}">
                <a16:creationId xmlns:a16="http://schemas.microsoft.com/office/drawing/2014/main" id="{F138AEA9-B90D-54BF-45EE-ED136049A6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34" t="55808" b="12995"/>
          <a:stretch/>
        </p:blipFill>
        <p:spPr>
          <a:xfrm>
            <a:off x="2943299" y="1446686"/>
            <a:ext cx="3553252" cy="1936559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ACE2CCEB-F68F-2AA8-9339-63C31874C3DB}"/>
              </a:ext>
            </a:extLst>
          </p:cNvPr>
          <p:cNvSpPr/>
          <p:nvPr/>
        </p:nvSpPr>
        <p:spPr>
          <a:xfrm>
            <a:off x="4437141" y="1608572"/>
            <a:ext cx="1814415" cy="16506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Picture 12" descr="http://vesmir.cz/wp-content/uploads/2016/05/wilhelmrontgen.jpg">
            <a:extLst>
              <a:ext uri="{FF2B5EF4-FFF2-40B4-BE49-F238E27FC236}">
                <a16:creationId xmlns:a16="http://schemas.microsoft.com/office/drawing/2014/main" id="{130EF7B1-4089-2CF6-7E3D-2406728E0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85" y="1446686"/>
            <a:ext cx="1373731" cy="1942848"/>
          </a:xfrm>
          <a:prstGeom prst="rect">
            <a:avLst/>
          </a:prstGeom>
          <a:noFill/>
        </p:spPr>
      </p:pic>
      <p:pic>
        <p:nvPicPr>
          <p:cNvPr id="7" name="Picture 14" descr="Jeden z prvních snímk&amp;uring; paprsku X Wilhelma Röntgena zachycuje levouz ruku v&amp;ecaron;dcovy man&amp;zcaron;elky Anny Berthy Ludwig. Foto: Wilhelm Göntgen, Publiuc Domain.">
            <a:extLst>
              <a:ext uri="{FF2B5EF4-FFF2-40B4-BE49-F238E27FC236}">
                <a16:creationId xmlns:a16="http://schemas.microsoft.com/office/drawing/2014/main" id="{4A02DE79-530D-C892-AB67-50929E99F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0445" y="1446686"/>
            <a:ext cx="1326713" cy="1942848"/>
          </a:xfrm>
          <a:prstGeom prst="rect">
            <a:avLst/>
          </a:prstGeom>
          <a:noFill/>
        </p:spPr>
      </p:pic>
      <p:pic>
        <p:nvPicPr>
          <p:cNvPr id="9" name="Obrázek 8" descr="Obsah obrázku text, osoba, zeď, muž&#10;&#10;Popis byl vytvořen automaticky">
            <a:extLst>
              <a:ext uri="{FF2B5EF4-FFF2-40B4-BE49-F238E27FC236}">
                <a16:creationId xmlns:a16="http://schemas.microsoft.com/office/drawing/2014/main" id="{B98117FE-EA12-1B9F-E6F5-05B34161C9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8" y="3573463"/>
            <a:ext cx="2287407" cy="2664940"/>
          </a:xfrm>
          <a:prstGeom prst="rect">
            <a:avLst/>
          </a:prstGeom>
        </p:spPr>
      </p:pic>
      <p:pic>
        <p:nvPicPr>
          <p:cNvPr id="11" name="Obrázek 10" descr="Obsah obrázku osvětlené, tmavé, barvy, barevné&#10;&#10;Popis byl vytvořen automaticky">
            <a:extLst>
              <a:ext uri="{FF2B5EF4-FFF2-40B4-BE49-F238E27FC236}">
                <a16:creationId xmlns:a16="http://schemas.microsoft.com/office/drawing/2014/main" id="{56B6DFAA-8C2E-9F8C-7792-65D724C11F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99" y="3573463"/>
            <a:ext cx="3553252" cy="266494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456DD93-E186-66E7-0836-85A4451A8AB7}"/>
              </a:ext>
            </a:extLst>
          </p:cNvPr>
          <p:cNvSpPr txBox="1"/>
          <p:nvPr/>
        </p:nvSpPr>
        <p:spPr>
          <a:xfrm>
            <a:off x="2162881" y="1543071"/>
            <a:ext cx="692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(+)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73E7BC-7703-8E83-298A-4B79B5B53DE1}"/>
              </a:ext>
            </a:extLst>
          </p:cNvPr>
          <p:cNvSpPr txBox="1"/>
          <p:nvPr/>
        </p:nvSpPr>
        <p:spPr>
          <a:xfrm>
            <a:off x="2231837" y="2422088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(-)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E89D14F-10BC-C254-8AE4-C5538E69E2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52" y="1738568"/>
            <a:ext cx="4043894" cy="1390650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93ACB1CE-DDAC-0197-B026-133056C83035}"/>
              </a:ext>
            </a:extLst>
          </p:cNvPr>
          <p:cNvSpPr txBox="1"/>
          <p:nvPr/>
        </p:nvSpPr>
        <p:spPr>
          <a:xfrm>
            <a:off x="7026568" y="5476437"/>
            <a:ext cx="39546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>
                <a:solidFill>
                  <a:srgbClr val="C00000"/>
                </a:solidFill>
              </a:rPr>
              <a:t>Phosphorescence</a:t>
            </a:r>
            <a:r>
              <a:rPr lang="cs-CZ" sz="40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cs-CZ" sz="4000" dirty="0">
                <a:solidFill>
                  <a:srgbClr val="C00000"/>
                </a:solidFill>
              </a:rPr>
              <a:t>+ X-</a:t>
            </a:r>
            <a:r>
              <a:rPr lang="cs-CZ" sz="4000" dirty="0" err="1">
                <a:solidFill>
                  <a:srgbClr val="C00000"/>
                </a:solidFill>
              </a:rPr>
              <a:t>rays</a:t>
            </a:r>
            <a:r>
              <a:rPr lang="cs-CZ" sz="4000" dirty="0">
                <a:solidFill>
                  <a:srgbClr val="C00000"/>
                </a:solidFill>
              </a:rPr>
              <a:t> ???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4B9A8C8F-BBC8-7AA9-AFEE-ADD437D6F2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6551" y="4156421"/>
            <a:ext cx="4043894" cy="139065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4B896DE6-F22C-9D8C-B03C-FC8F3A1B4774}"/>
              </a:ext>
            </a:extLst>
          </p:cNvPr>
          <p:cNvSpPr txBox="1"/>
          <p:nvPr/>
        </p:nvSpPr>
        <p:spPr>
          <a:xfrm>
            <a:off x="10843766" y="4069743"/>
            <a:ext cx="7200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0F0626F-5A00-845A-559F-8B70FF6051FA}"/>
              </a:ext>
            </a:extLst>
          </p:cNvPr>
          <p:cNvSpPr txBox="1"/>
          <p:nvPr/>
        </p:nvSpPr>
        <p:spPr>
          <a:xfrm>
            <a:off x="7116928" y="373502"/>
            <a:ext cx="28031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 err="1"/>
              <a:t>Catodic</a:t>
            </a:r>
            <a:r>
              <a:rPr lang="cs-CZ" sz="4000" dirty="0"/>
              <a:t> </a:t>
            </a:r>
            <a:r>
              <a:rPr lang="cs-CZ" sz="4000" dirty="0" err="1"/>
              <a:t>rays</a:t>
            </a:r>
            <a:r>
              <a:rPr lang="cs-CZ" sz="4000" dirty="0"/>
              <a:t> </a:t>
            </a:r>
          </a:p>
          <a:p>
            <a:pPr algn="ctr"/>
            <a:r>
              <a:rPr lang="cs-CZ" sz="4000" dirty="0"/>
              <a:t>+ X-</a:t>
            </a:r>
            <a:r>
              <a:rPr lang="cs-CZ" sz="4000" dirty="0" err="1"/>
              <a:t>rays</a:t>
            </a:r>
            <a:r>
              <a:rPr lang="cs-CZ" sz="4000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8505687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841FE9FD-C43F-B224-07DC-B50301CBB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38" y="767200"/>
            <a:ext cx="6460273" cy="6072656"/>
          </a:xfrm>
          <a:prstGeom prst="rect">
            <a:avLst/>
          </a:prstGeom>
        </p:spPr>
      </p:pic>
      <p:sp>
        <p:nvSpPr>
          <p:cNvPr id="10" name="Výbuch: čtrnácticípý 9">
            <a:extLst>
              <a:ext uri="{FF2B5EF4-FFF2-40B4-BE49-F238E27FC236}">
                <a16:creationId xmlns:a16="http://schemas.microsoft.com/office/drawing/2014/main" id="{12E4952A-AEEB-C3C7-752C-8756F2C17960}"/>
              </a:ext>
            </a:extLst>
          </p:cNvPr>
          <p:cNvSpPr/>
          <p:nvPr/>
        </p:nvSpPr>
        <p:spPr>
          <a:xfrm rot="1178348">
            <a:off x="3872725" y="2065477"/>
            <a:ext cx="8112752" cy="4128100"/>
          </a:xfrm>
          <a:prstGeom prst="irregularSeal2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BD92C3B-0307-2DBF-0EFB-088263B3521D}"/>
              </a:ext>
            </a:extLst>
          </p:cNvPr>
          <p:cNvSpPr txBox="1"/>
          <p:nvPr/>
        </p:nvSpPr>
        <p:spPr>
          <a:xfrm>
            <a:off x="5605451" y="3018042"/>
            <a:ext cx="420975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dirty="0" err="1"/>
              <a:t>Aren't</a:t>
            </a:r>
            <a:r>
              <a:rPr lang="cs-CZ" sz="3200" dirty="0"/>
              <a:t> </a:t>
            </a:r>
            <a:r>
              <a:rPr lang="cs-CZ" sz="3200" dirty="0" err="1"/>
              <a:t>visible</a:t>
            </a:r>
            <a:r>
              <a:rPr lang="cs-CZ" sz="3200" dirty="0"/>
              <a:t> </a:t>
            </a:r>
            <a:r>
              <a:rPr lang="cs-CZ" sz="3200" dirty="0" err="1"/>
              <a:t>light</a:t>
            </a:r>
            <a:r>
              <a:rPr lang="cs-CZ" sz="3200" dirty="0"/>
              <a:t> and </a:t>
            </a:r>
            <a:r>
              <a:rPr lang="cs-CZ" sz="3200" dirty="0" err="1"/>
              <a:t>invisible</a:t>
            </a:r>
            <a:r>
              <a:rPr lang="cs-CZ" sz="3200" dirty="0"/>
              <a:t> X-</a:t>
            </a:r>
            <a:r>
              <a:rPr lang="cs-CZ" sz="3200" dirty="0" err="1"/>
              <a:t>rays</a:t>
            </a:r>
            <a:r>
              <a:rPr lang="cs-CZ" sz="3200" dirty="0"/>
              <a:t> </a:t>
            </a:r>
            <a:r>
              <a:rPr lang="cs-CZ" sz="3200" dirty="0" err="1"/>
              <a:t>produced</a:t>
            </a:r>
            <a:r>
              <a:rPr lang="cs-CZ" sz="3200" dirty="0"/>
              <a:t> </a:t>
            </a:r>
            <a:r>
              <a:rPr lang="cs-CZ" sz="3200" dirty="0" err="1"/>
              <a:t>together</a:t>
            </a:r>
            <a:r>
              <a:rPr lang="cs-CZ" sz="3200" dirty="0"/>
              <a:t> by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same</a:t>
            </a:r>
            <a:r>
              <a:rPr lang="cs-CZ" sz="3200" dirty="0"/>
              <a:t> </a:t>
            </a:r>
            <a:r>
              <a:rPr lang="cs-CZ" sz="3200" dirty="0" err="1"/>
              <a:t>mechanism</a:t>
            </a:r>
            <a:r>
              <a:rPr lang="cs-CZ" sz="3200" dirty="0"/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4CC0902-1ABF-4754-E600-FFC7C1934A3A}"/>
              </a:ext>
            </a:extLst>
          </p:cNvPr>
          <p:cNvSpPr txBox="1"/>
          <p:nvPr/>
        </p:nvSpPr>
        <p:spPr>
          <a:xfrm>
            <a:off x="9280187" y="3803528"/>
            <a:ext cx="220765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0" dirty="0">
                <a:solidFill>
                  <a:srgbClr val="C00000"/>
                </a:solidFill>
              </a:rPr>
              <a:t>?!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D6691FF5-787D-07FE-BCBF-60423C69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3549"/>
          <a:stretch>
            <a:fillRect/>
          </a:stretch>
        </p:blipFill>
        <p:spPr bwMode="auto">
          <a:xfrm>
            <a:off x="7710329" y="236018"/>
            <a:ext cx="4093184" cy="194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90EFDCF3-6A4F-B7F7-F04C-DB482C3FD8C0}"/>
              </a:ext>
            </a:extLst>
          </p:cNvPr>
          <p:cNvSpPr txBox="1"/>
          <p:nvPr/>
        </p:nvSpPr>
        <p:spPr>
          <a:xfrm>
            <a:off x="235948" y="158497"/>
            <a:ext cx="78515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240"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1" strike="noStrike" spc="-1" dirty="0">
                <a:solidFill>
                  <a:srgbClr val="C00000"/>
                </a:solidFill>
                <a:latin typeface="Calibri"/>
              </a:rPr>
              <a:t>H. </a:t>
            </a:r>
            <a:r>
              <a:rPr lang="cs-CZ" sz="2800" b="1" strike="noStrike" spc="-1" dirty="0" err="1">
                <a:solidFill>
                  <a:srgbClr val="C00000"/>
                </a:solidFill>
                <a:latin typeface="Calibri"/>
              </a:rPr>
              <a:t>Becquerela</a:t>
            </a:r>
            <a:r>
              <a:rPr lang="cs-CZ" sz="2800" b="1" strike="noStrike" spc="-1" dirty="0">
                <a:solidFill>
                  <a:srgbClr val="C00000"/>
                </a:solidFill>
                <a:latin typeface="Calibri"/>
              </a:rPr>
              <a:t> tak napadlo, zdali světélkující nerosty také nevydávají paprsky X….</a:t>
            </a:r>
            <a:r>
              <a:rPr lang="cs-CZ" sz="2800" b="0" strike="noStrike" spc="-1" dirty="0"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14588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973931"/>
            <a:ext cx="3629025" cy="132556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Brzdné RTG záření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7687" y="2809875"/>
            <a:ext cx="11096625" cy="3467100"/>
          </a:xfrm>
        </p:spPr>
        <p:txBody>
          <a:bodyPr>
            <a:normAutofit/>
          </a:bodyPr>
          <a:lstStyle/>
          <a:p>
            <a:r>
              <a:rPr lang="cs-CZ" dirty="0"/>
              <a:t>Energie brzdného </a:t>
            </a:r>
            <a:r>
              <a:rPr lang="cs-CZ" dirty="0" err="1"/>
              <a:t>rentgenova</a:t>
            </a:r>
            <a:r>
              <a:rPr lang="cs-CZ" dirty="0"/>
              <a:t> záření nezávisí na materiálu terče (např. anody </a:t>
            </a:r>
            <a:r>
              <a:rPr lang="cs-CZ" dirty="0" err="1"/>
              <a:t>rentgenovy</a:t>
            </a:r>
            <a:r>
              <a:rPr lang="cs-CZ" dirty="0"/>
              <a:t> trubice), ale jen na rychlosti elektronů (tedy na velikosti napětí na anodě </a:t>
            </a:r>
            <a:r>
              <a:rPr lang="cs-CZ" dirty="0" err="1"/>
              <a:t>rentgenovy</a:t>
            </a:r>
            <a:r>
              <a:rPr lang="cs-CZ" dirty="0"/>
              <a:t> trubice)</a:t>
            </a:r>
          </a:p>
          <a:p>
            <a:r>
              <a:rPr lang="cs-CZ" dirty="0"/>
              <a:t>Elektrony ale mohou být urychleny i jiným způsobem – v urychlovačích částic např. v tzv. </a:t>
            </a:r>
            <a:r>
              <a:rPr lang="cs-CZ" dirty="0">
                <a:hlinkClick r:id="rId2" tooltip="Lineární urychlovač"/>
              </a:rPr>
              <a:t>lineárním urychlovači</a:t>
            </a:r>
            <a:r>
              <a:rPr lang="cs-CZ" dirty="0"/>
              <a:t>, betatronu, </a:t>
            </a:r>
            <a:r>
              <a:rPr lang="cs-CZ" dirty="0" err="1"/>
              <a:t>mikrotronu</a:t>
            </a:r>
            <a:r>
              <a:rPr lang="cs-CZ" dirty="0"/>
              <a:t>, u nichž se dosahuje výrazně vyšších energii než u </a:t>
            </a:r>
            <a:r>
              <a:rPr lang="cs-CZ" dirty="0" err="1"/>
              <a:t>rentgenovy</a:t>
            </a:r>
            <a:r>
              <a:rPr lang="cs-CZ" dirty="0"/>
              <a:t> trubice. </a:t>
            </a:r>
          </a:p>
          <a:p>
            <a:r>
              <a:rPr lang="cs-CZ" dirty="0"/>
              <a:t>Brzdné záření se používá v lékařské diagnostice (např. </a:t>
            </a:r>
            <a:r>
              <a:rPr lang="cs-CZ" dirty="0">
                <a:hlinkClick r:id="rId3" tooltip="Pozitronová emisní tomografie"/>
              </a:rPr>
              <a:t>PET</a:t>
            </a:r>
            <a:r>
              <a:rPr lang="cs-CZ" dirty="0"/>
              <a:t>, SPECT, </a:t>
            </a:r>
            <a:r>
              <a:rPr lang="cs-CZ" dirty="0">
                <a:hlinkClick r:id="rId4" tooltip="Výpočetní tomografie"/>
              </a:rPr>
              <a:t>CT</a:t>
            </a:r>
            <a:r>
              <a:rPr lang="cs-CZ" dirty="0"/>
              <a:t>),         v </a:t>
            </a:r>
            <a:r>
              <a:rPr lang="cs-CZ" dirty="0">
                <a:hlinkClick r:id="rId5"/>
              </a:rPr>
              <a:t>radioterapii</a:t>
            </a:r>
            <a:r>
              <a:rPr lang="cs-CZ" dirty="0"/>
              <a:t> a v průmyslu v defektoskopii.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466725"/>
            <a:ext cx="6858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43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815414" y="404665"/>
            <a:ext cx="10561173" cy="23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4400" b="1" spc="-1" dirty="0">
                <a:solidFill>
                  <a:srgbClr val="C00000"/>
                </a:solidFill>
                <a:latin typeface="Calibri"/>
              </a:rPr>
              <a:t>EXPERIMENT 1:</a:t>
            </a:r>
            <a:endParaRPr lang="cs-CZ" sz="4400" b="1" strike="noStrike" spc="-1" dirty="0">
              <a:solidFill>
                <a:srgbClr val="C00000"/>
              </a:solidFill>
              <a:latin typeface="Calibri"/>
            </a:endParaRPr>
          </a:p>
          <a:p>
            <a:pPr marL="228600" indent="-22824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3600" b="0" strike="noStrike" spc="-1" dirty="0">
                <a:latin typeface="Calibri"/>
              </a:rPr>
              <a:t>Nejprve si myslel, že nerosty mohou vydávat tajemné neviditelné záření jen tehdy, když viditelně světélkují.</a:t>
            </a:r>
          </a:p>
        </p:txBody>
      </p:sp>
      <p:grpSp>
        <p:nvGrpSpPr>
          <p:cNvPr id="2" name="Skupina 11"/>
          <p:cNvGrpSpPr/>
          <p:nvPr/>
        </p:nvGrpSpPr>
        <p:grpSpPr>
          <a:xfrm>
            <a:off x="623392" y="3652623"/>
            <a:ext cx="10463612" cy="2634115"/>
            <a:chOff x="107504" y="3140968"/>
            <a:chExt cx="8379830" cy="2812723"/>
          </a:xfrm>
        </p:grpSpPr>
        <p:pic>
          <p:nvPicPr>
            <p:cNvPr id="153602" name="Picture 2" descr="Image result for Alexandre Edmond Becquerel fluorescence mineral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57047" y="3140968"/>
              <a:ext cx="1829906" cy="2520280"/>
            </a:xfrm>
            <a:prstGeom prst="rect">
              <a:avLst/>
            </a:prstGeom>
            <a:noFill/>
          </p:spPr>
        </p:pic>
        <p:sp>
          <p:nvSpPr>
            <p:cNvPr id="6" name="Volný tvar 5"/>
            <p:cNvSpPr/>
            <p:nvPr/>
          </p:nvSpPr>
          <p:spPr>
            <a:xfrm>
              <a:off x="1043608" y="4005064"/>
              <a:ext cx="2579077" cy="894861"/>
            </a:xfrm>
            <a:custGeom>
              <a:avLst/>
              <a:gdLst>
                <a:gd name="connsiteX0" fmla="*/ 0 w 2579077"/>
                <a:gd name="connsiteY0" fmla="*/ 855784 h 894861"/>
                <a:gd name="connsiteX1" fmla="*/ 265723 w 2579077"/>
                <a:gd name="connsiteY1" fmla="*/ 27354 h 894861"/>
                <a:gd name="connsiteX2" fmla="*/ 578339 w 2579077"/>
                <a:gd name="connsiteY2" fmla="*/ 863600 h 894861"/>
                <a:gd name="connsiteX3" fmla="*/ 859693 w 2579077"/>
                <a:gd name="connsiteY3" fmla="*/ 35169 h 894861"/>
                <a:gd name="connsiteX4" fmla="*/ 1148862 w 2579077"/>
                <a:gd name="connsiteY4" fmla="*/ 879231 h 894861"/>
                <a:gd name="connsiteX5" fmla="*/ 1445846 w 2579077"/>
                <a:gd name="connsiteY5" fmla="*/ 50800 h 894861"/>
                <a:gd name="connsiteX6" fmla="*/ 1703754 w 2579077"/>
                <a:gd name="connsiteY6" fmla="*/ 894861 h 894861"/>
                <a:gd name="connsiteX7" fmla="*/ 1969477 w 2579077"/>
                <a:gd name="connsiteY7" fmla="*/ 50800 h 894861"/>
                <a:gd name="connsiteX8" fmla="*/ 2211754 w 2579077"/>
                <a:gd name="connsiteY8" fmla="*/ 590061 h 894861"/>
                <a:gd name="connsiteX9" fmla="*/ 2579077 w 2579077"/>
                <a:gd name="connsiteY9" fmla="*/ 683846 h 8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9077" h="894861">
                  <a:moveTo>
                    <a:pt x="0" y="855784"/>
                  </a:moveTo>
                  <a:cubicBezTo>
                    <a:pt x="84666" y="440917"/>
                    <a:pt x="169333" y="26051"/>
                    <a:pt x="265723" y="27354"/>
                  </a:cubicBezTo>
                  <a:cubicBezTo>
                    <a:pt x="362113" y="28657"/>
                    <a:pt x="479344" y="862298"/>
                    <a:pt x="578339" y="863600"/>
                  </a:cubicBezTo>
                  <a:cubicBezTo>
                    <a:pt x="677334" y="864902"/>
                    <a:pt x="764606" y="32564"/>
                    <a:pt x="859693" y="35169"/>
                  </a:cubicBezTo>
                  <a:cubicBezTo>
                    <a:pt x="954780" y="37774"/>
                    <a:pt x="1051170" y="876626"/>
                    <a:pt x="1148862" y="879231"/>
                  </a:cubicBezTo>
                  <a:cubicBezTo>
                    <a:pt x="1246554" y="881836"/>
                    <a:pt x="1353364" y="48195"/>
                    <a:pt x="1445846" y="50800"/>
                  </a:cubicBezTo>
                  <a:cubicBezTo>
                    <a:pt x="1538328" y="53405"/>
                    <a:pt x="1616482" y="894861"/>
                    <a:pt x="1703754" y="894861"/>
                  </a:cubicBezTo>
                  <a:cubicBezTo>
                    <a:pt x="1791026" y="894861"/>
                    <a:pt x="1884810" y="101600"/>
                    <a:pt x="1969477" y="50800"/>
                  </a:cubicBezTo>
                  <a:cubicBezTo>
                    <a:pt x="2054144" y="0"/>
                    <a:pt x="2110154" y="484553"/>
                    <a:pt x="2211754" y="590061"/>
                  </a:cubicBezTo>
                  <a:cubicBezTo>
                    <a:pt x="2313354" y="695569"/>
                    <a:pt x="2446215" y="689707"/>
                    <a:pt x="2579077" y="683846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solidFill>
                    <a:schemeClr val="tx1"/>
                  </a:solidFill>
                  <a:tailEnd type="triangle"/>
                </a:ln>
              </a:endParaRPr>
            </a:p>
          </p:txBody>
        </p:sp>
        <p:pic>
          <p:nvPicPr>
            <p:cNvPr id="153604" name="Picture 4" descr="Image result for sun"/>
            <p:cNvPicPr>
              <a:picLocks noChangeAspect="1" noChangeArrowheads="1"/>
            </p:cNvPicPr>
            <p:nvPr/>
          </p:nvPicPr>
          <p:blipFill>
            <a:blip r:embed="rId3" cstate="print"/>
            <a:srcRect l="17446" t="16200" r="15678" b="24401"/>
            <a:stretch>
              <a:fillRect/>
            </a:stretch>
          </p:blipFill>
          <p:spPr bwMode="auto">
            <a:xfrm>
              <a:off x="107504" y="3645024"/>
              <a:ext cx="1656184" cy="1584176"/>
            </a:xfrm>
            <a:prstGeom prst="rect">
              <a:avLst/>
            </a:prstGeom>
            <a:noFill/>
          </p:spPr>
        </p:pic>
        <p:sp>
          <p:nvSpPr>
            <p:cNvPr id="8" name="Volný tvar 7"/>
            <p:cNvSpPr/>
            <p:nvPr/>
          </p:nvSpPr>
          <p:spPr>
            <a:xfrm>
              <a:off x="5508104" y="3861048"/>
              <a:ext cx="2016224" cy="894861"/>
            </a:xfrm>
            <a:custGeom>
              <a:avLst/>
              <a:gdLst>
                <a:gd name="connsiteX0" fmla="*/ 0 w 2579077"/>
                <a:gd name="connsiteY0" fmla="*/ 855784 h 894861"/>
                <a:gd name="connsiteX1" fmla="*/ 265723 w 2579077"/>
                <a:gd name="connsiteY1" fmla="*/ 27354 h 894861"/>
                <a:gd name="connsiteX2" fmla="*/ 578339 w 2579077"/>
                <a:gd name="connsiteY2" fmla="*/ 863600 h 894861"/>
                <a:gd name="connsiteX3" fmla="*/ 859693 w 2579077"/>
                <a:gd name="connsiteY3" fmla="*/ 35169 h 894861"/>
                <a:gd name="connsiteX4" fmla="*/ 1148862 w 2579077"/>
                <a:gd name="connsiteY4" fmla="*/ 879231 h 894861"/>
                <a:gd name="connsiteX5" fmla="*/ 1445846 w 2579077"/>
                <a:gd name="connsiteY5" fmla="*/ 50800 h 894861"/>
                <a:gd name="connsiteX6" fmla="*/ 1703754 w 2579077"/>
                <a:gd name="connsiteY6" fmla="*/ 894861 h 894861"/>
                <a:gd name="connsiteX7" fmla="*/ 1969477 w 2579077"/>
                <a:gd name="connsiteY7" fmla="*/ 50800 h 894861"/>
                <a:gd name="connsiteX8" fmla="*/ 2211754 w 2579077"/>
                <a:gd name="connsiteY8" fmla="*/ 590061 h 894861"/>
                <a:gd name="connsiteX9" fmla="*/ 2579077 w 2579077"/>
                <a:gd name="connsiteY9" fmla="*/ 683846 h 894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9077" h="894861">
                  <a:moveTo>
                    <a:pt x="0" y="855784"/>
                  </a:moveTo>
                  <a:cubicBezTo>
                    <a:pt x="84666" y="440917"/>
                    <a:pt x="169333" y="26051"/>
                    <a:pt x="265723" y="27354"/>
                  </a:cubicBezTo>
                  <a:cubicBezTo>
                    <a:pt x="362113" y="28657"/>
                    <a:pt x="479344" y="862298"/>
                    <a:pt x="578339" y="863600"/>
                  </a:cubicBezTo>
                  <a:cubicBezTo>
                    <a:pt x="677334" y="864902"/>
                    <a:pt x="764606" y="32564"/>
                    <a:pt x="859693" y="35169"/>
                  </a:cubicBezTo>
                  <a:cubicBezTo>
                    <a:pt x="954780" y="37774"/>
                    <a:pt x="1051170" y="876626"/>
                    <a:pt x="1148862" y="879231"/>
                  </a:cubicBezTo>
                  <a:cubicBezTo>
                    <a:pt x="1246554" y="881836"/>
                    <a:pt x="1353364" y="48195"/>
                    <a:pt x="1445846" y="50800"/>
                  </a:cubicBezTo>
                  <a:cubicBezTo>
                    <a:pt x="1538328" y="53405"/>
                    <a:pt x="1616482" y="894861"/>
                    <a:pt x="1703754" y="894861"/>
                  </a:cubicBezTo>
                  <a:cubicBezTo>
                    <a:pt x="1791026" y="894861"/>
                    <a:pt x="1884810" y="101600"/>
                    <a:pt x="1969477" y="50800"/>
                  </a:cubicBezTo>
                  <a:cubicBezTo>
                    <a:pt x="2054144" y="0"/>
                    <a:pt x="2110154" y="484553"/>
                    <a:pt x="2211754" y="590061"/>
                  </a:cubicBezTo>
                  <a:cubicBezTo>
                    <a:pt x="2313354" y="695569"/>
                    <a:pt x="2446215" y="689707"/>
                    <a:pt x="2579077" y="683846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>
                <a:ln w="76200">
                  <a:solidFill>
                    <a:schemeClr val="tx1"/>
                  </a:solidFill>
                  <a:tailEnd type="triangle"/>
                </a:ln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380312" y="4005064"/>
              <a:ext cx="1107022" cy="39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/>
                <a:t>fluorescence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7452321" y="4725144"/>
              <a:ext cx="906908" cy="394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>
                  <a:solidFill>
                    <a:srgbClr val="FF0000"/>
                  </a:solidFill>
                </a:rPr>
                <a:t>paprsky-X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7740352" y="4869160"/>
              <a:ext cx="432888" cy="1084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7233794" y="329489"/>
            <a:ext cx="43990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spc="-1">
                <a:latin typeface="+mj-lt"/>
                <a:ea typeface="+mj-ea"/>
                <a:cs typeface="+mj-cs"/>
              </a:rPr>
              <a:t>Epochální B</a:t>
            </a:r>
            <a:r>
              <a:rPr lang="en-US" sz="3700" b="1" strike="noStrike" spc="-1">
                <a:latin typeface="+mj-lt"/>
                <a:ea typeface="+mj-ea"/>
                <a:cs typeface="+mj-cs"/>
              </a:rPr>
              <a:t>ecquerelův </a:t>
            </a:r>
            <a:r>
              <a:rPr lang="en-US" sz="3700" b="1" strike="noStrike" spc="-1" dirty="0">
                <a:latin typeface="+mj-lt"/>
                <a:ea typeface="+mj-ea"/>
                <a:cs typeface="+mj-cs"/>
              </a:rPr>
              <a:t>experiment</a:t>
            </a: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81" name="Obrázek 3"/>
          <p:cNvPicPr/>
          <p:nvPr/>
        </p:nvPicPr>
        <p:blipFill rotWithShape="1">
          <a:blip r:embed="rId2" cstate="print"/>
          <a:srcRect l="2754" t="4365" r="3597" b="24499"/>
          <a:stretch/>
        </p:blipFill>
        <p:spPr>
          <a:xfrm>
            <a:off x="1761841" y="716641"/>
            <a:ext cx="3932837" cy="247196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47622" y="1655051"/>
            <a:ext cx="4924168" cy="48734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45756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Dal </a:t>
            </a:r>
            <a:r>
              <a:rPr lang="en-US" sz="2400" b="0" strike="noStrike" spc="-1" dirty="0" err="1"/>
              <a:t>vybrané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kameny</a:t>
            </a:r>
            <a:r>
              <a:rPr lang="en-US" sz="2400" b="0" strike="noStrike" spc="-1" dirty="0"/>
              <a:t> z </a:t>
            </a:r>
            <a:r>
              <a:rPr lang="en-US" sz="2400" b="0" strike="noStrike" spc="-1" dirty="0" err="1"/>
              <a:t>otcovy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sbírky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na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slunce</a:t>
            </a:r>
            <a:r>
              <a:rPr lang="en-US" sz="2400" b="0" strike="noStrike" spc="-1" dirty="0"/>
              <a:t>, a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když</a:t>
            </a:r>
            <a:r>
              <a:rPr lang="en-US" sz="2400" b="1" strike="noStrike" spc="-1" dirty="0">
                <a:solidFill>
                  <a:srgbClr val="FF0000"/>
                </a:solidFill>
              </a:rPr>
              <a:t> se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dostatečně</a:t>
            </a:r>
            <a:r>
              <a:rPr lang="en-US" sz="2400" b="1" strike="noStrike" spc="-1" dirty="0">
                <a:solidFill>
                  <a:srgbClr val="FF0000"/>
                </a:solidFill>
              </a:rPr>
              <a:t> "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nasvítily</a:t>
            </a:r>
            <a:r>
              <a:rPr lang="en-US" sz="2400" b="1" strike="noStrike" spc="-1" dirty="0">
                <a:solidFill>
                  <a:srgbClr val="FF0000"/>
                </a:solidFill>
              </a:rPr>
              <a:t>" </a:t>
            </a:r>
            <a:r>
              <a:rPr lang="cs-CZ" sz="2400" b="1" strike="noStrike" spc="-1" dirty="0">
                <a:solidFill>
                  <a:srgbClr val="FF0000"/>
                </a:solidFill>
              </a:rPr>
              <a:t>                     </a:t>
            </a:r>
            <a:r>
              <a:rPr lang="en-US" sz="2400" b="1" strike="noStrike" spc="-1" dirty="0">
                <a:solidFill>
                  <a:srgbClr val="FF0000"/>
                </a:solidFill>
              </a:rPr>
              <a:t>a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začaly</a:t>
            </a:r>
            <a:r>
              <a:rPr lang="en-US" sz="2400" b="1" strike="noStrike" spc="-1" dirty="0">
                <a:solidFill>
                  <a:srgbClr val="FF0000"/>
                </a:solidFill>
              </a:rPr>
              <a:t>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samy</a:t>
            </a:r>
            <a:r>
              <a:rPr lang="en-US" sz="2400" b="1" strike="noStrike" spc="-1" dirty="0">
                <a:solidFill>
                  <a:srgbClr val="FF0000"/>
                </a:solidFill>
              </a:rPr>
              <a:t>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pěkně</a:t>
            </a:r>
            <a:r>
              <a:rPr lang="en-US" sz="2400" b="1" strike="noStrike" spc="-1" dirty="0">
                <a:solidFill>
                  <a:srgbClr val="FF0000"/>
                </a:solidFill>
              </a:rPr>
              <a:t> </a:t>
            </a:r>
            <a:r>
              <a:rPr lang="en-US" sz="2400" b="1" strike="noStrike" spc="-1" dirty="0" err="1">
                <a:solidFill>
                  <a:srgbClr val="FF0000"/>
                </a:solidFill>
              </a:rPr>
              <a:t>zářit</a:t>
            </a:r>
            <a:r>
              <a:rPr lang="en-US" sz="2400" b="0" strike="noStrike" spc="-1" dirty="0"/>
              <a:t>, </a:t>
            </a:r>
            <a:endParaRPr lang="cs-CZ" sz="2400" b="0" strike="noStrike" spc="-1" dirty="0"/>
          </a:p>
          <a:p>
            <a:pPr marL="45756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 err="1"/>
              <a:t>položil</a:t>
            </a:r>
            <a:r>
              <a:rPr lang="en-US" sz="2400" b="0" strike="noStrike" spc="-1" dirty="0"/>
              <a:t> je </a:t>
            </a:r>
            <a:r>
              <a:rPr lang="en-US" sz="2400" b="0" strike="noStrike" spc="-1" dirty="0" err="1"/>
              <a:t>na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světlotěsně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zabalené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fotografické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desky</a:t>
            </a:r>
            <a:r>
              <a:rPr lang="en-US" sz="2400" b="0" strike="noStrike" spc="-1" dirty="0"/>
              <a:t> </a:t>
            </a:r>
            <a:r>
              <a:rPr lang="cs-CZ" sz="2400" b="0" strike="noStrike" spc="-1" dirty="0"/>
              <a:t>(alternativně: dal důkladně světlotěsně zabalení fotografické desky na několik hodin na slunce)</a:t>
            </a:r>
          </a:p>
          <a:p>
            <a:pPr marL="45756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a po </a:t>
            </a:r>
            <a:r>
              <a:rPr lang="en-US" sz="2400" b="0" strike="noStrike" spc="-1" dirty="0" err="1"/>
              <a:t>čase</a:t>
            </a:r>
            <a:r>
              <a:rPr lang="en-US" sz="2400" b="0" strike="noStrike" spc="-1" dirty="0"/>
              <a:t> je </a:t>
            </a:r>
            <a:r>
              <a:rPr lang="en-US" sz="2400" b="0" strike="noStrike" spc="-1" dirty="0" err="1"/>
              <a:t>vyvolal</a:t>
            </a:r>
            <a:endParaRPr lang="en-US" sz="2400" b="0" strike="noStrike" spc="-1" dirty="0"/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295570AF-59D6-487F-BAD1-98BA65382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39" y="3429000"/>
            <a:ext cx="4006661" cy="32053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4" descr="Image result for sun">
            <a:extLst>
              <a:ext uri="{FF2B5EF4-FFF2-40B4-BE49-F238E27FC236}">
                <a16:creationId xmlns:a16="http://schemas.microsoft.com/office/drawing/2014/main" id="{AE58CE56-F7E8-4F7A-9E59-3700C976A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446" t="16200" r="15678" b="24401"/>
          <a:stretch>
            <a:fillRect/>
          </a:stretch>
        </p:blipFill>
        <p:spPr bwMode="auto">
          <a:xfrm>
            <a:off x="260866" y="137946"/>
            <a:ext cx="1679807" cy="1205079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/>
          <p:cNvSpPr txBox="1"/>
          <p:nvPr/>
        </p:nvSpPr>
        <p:spPr>
          <a:xfrm>
            <a:off x="6748670" y="0"/>
            <a:ext cx="5443330" cy="2697019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500"/>
          </a:bodyPr>
          <a:lstStyle/>
          <a:p>
            <a:pPr algn="ctr">
              <a:lnSpc>
                <a:spcPct val="90000"/>
              </a:lnSpc>
            </a:pPr>
            <a:r>
              <a:rPr lang="cs-CZ" sz="4800" b="1" strike="noStrike" spc="-1" dirty="0">
                <a:latin typeface="Calibri Light"/>
              </a:rPr>
              <a:t>VÝSLEDEK BECQUERELOVA EXPERIMENTU:</a:t>
            </a:r>
            <a:endParaRPr lang="cs-CZ" sz="4800" b="1" strike="noStrike" spc="-1" dirty="0">
              <a:latin typeface="Calibri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</a:blip>
          <a:srcRect b="3549"/>
          <a:stretch>
            <a:fillRect/>
          </a:stretch>
        </p:blipFill>
        <p:spPr bwMode="auto">
          <a:xfrm>
            <a:off x="423303" y="3597384"/>
            <a:ext cx="6467733" cy="307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2A73313-797C-5F10-CF34-50207C84BCC3}"/>
              </a:ext>
            </a:extLst>
          </p:cNvPr>
          <p:cNvSpPr txBox="1"/>
          <p:nvPr/>
        </p:nvSpPr>
        <p:spPr>
          <a:xfrm>
            <a:off x="6891036" y="2650704"/>
            <a:ext cx="4880854" cy="381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560" indent="-228600" algn="ctr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4000" b="0" u="sng" strike="noStrike" spc="-1" dirty="0"/>
              <a:t>Nestačil divit!!</a:t>
            </a:r>
          </a:p>
          <a:p>
            <a:pPr marL="457560" indent="-228600" algn="ctr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1050" b="0" strike="noStrike" spc="-1" dirty="0"/>
              <a:t> </a:t>
            </a:r>
          </a:p>
          <a:p>
            <a:pPr marL="457560" indent="-228600" algn="ctr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4000" b="0" strike="noStrike" spc="-1" dirty="0"/>
              <a:t>Většina desek zůstala naprosto nezměněná, </a:t>
            </a:r>
            <a:r>
              <a:rPr lang="cs-CZ" sz="4000" b="1" strike="noStrike" spc="-1" dirty="0">
                <a:solidFill>
                  <a:srgbClr val="FF0000"/>
                </a:solidFill>
              </a:rPr>
              <a:t>jen pod několika vzorky zčernaly</a:t>
            </a:r>
            <a:endParaRPr lang="cs-CZ" sz="4000" spc="-1" dirty="0">
              <a:solidFill>
                <a:srgbClr val="FF0000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03B51CE-3705-F59F-2C8D-3FAFD1958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3549"/>
          <a:stretch>
            <a:fillRect/>
          </a:stretch>
        </p:blipFill>
        <p:spPr bwMode="auto">
          <a:xfrm>
            <a:off x="423304" y="372450"/>
            <a:ext cx="6467733" cy="307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1" name="CustomShape 3"/>
          <p:cNvSpPr/>
          <p:nvPr/>
        </p:nvSpPr>
        <p:spPr>
          <a:xfrm>
            <a:off x="957008" y="1675430"/>
            <a:ext cx="3459349" cy="451109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000" b="0" strike="noStrike" spc="-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strike="noStrike" spc="-1" dirty="0" err="1"/>
              <a:t>Uranové</a:t>
            </a:r>
            <a:r>
              <a:rPr lang="en-US" sz="2800" b="0" strike="noStrike" spc="-1" dirty="0"/>
              <a:t> soli a </a:t>
            </a:r>
            <a:r>
              <a:rPr lang="en-US" sz="2800" b="0" strike="noStrike" spc="-1" dirty="0" err="1"/>
              <a:t>sklo</a:t>
            </a:r>
            <a:r>
              <a:rPr lang="en-US" sz="2800" b="0" strike="noStrike" spc="-1" dirty="0"/>
              <a:t> pod UV-</a:t>
            </a:r>
            <a:r>
              <a:rPr lang="en-US" sz="2800" b="0" strike="noStrike" spc="-1" dirty="0" err="1"/>
              <a:t>světlem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světélkují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podobně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jako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katodový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konec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trubice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emitující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paprsky</a:t>
            </a:r>
            <a:r>
              <a:rPr lang="en-US" sz="2800" b="0" strike="noStrike" spc="-1" dirty="0"/>
              <a:t> X, </a:t>
            </a:r>
            <a:endParaRPr lang="cs-CZ" sz="2800" b="0" strike="noStrike" spc="-1" dirty="0"/>
          </a:p>
          <a:p>
            <a:pPr indent="-2286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0" strike="noStrike" spc="-1" dirty="0"/>
              <a:t>to H. B. </a:t>
            </a:r>
            <a:r>
              <a:rPr lang="en-US" sz="2800" b="0" strike="noStrike" spc="-1" dirty="0" err="1"/>
              <a:t>fascinovalo</a:t>
            </a:r>
            <a:r>
              <a:rPr lang="cs-CZ" sz="2800" b="0" strike="noStrike" spc="-1" dirty="0"/>
              <a:t> </a:t>
            </a:r>
            <a:r>
              <a:rPr lang="en-US" sz="2800" b="0" strike="noStrike" spc="-1" dirty="0"/>
              <a:t> a </a:t>
            </a:r>
            <a:r>
              <a:rPr lang="en-US" sz="2800" b="0" strike="noStrike" spc="-1" dirty="0" err="1"/>
              <a:t>dovedlo</a:t>
            </a:r>
            <a:r>
              <a:rPr lang="en-US" sz="2800" b="0" strike="noStrike" spc="-1" dirty="0"/>
              <a:t> ho to k </a:t>
            </a:r>
            <a:r>
              <a:rPr lang="en-US" sz="2800" b="0" strike="noStrike" spc="-1" dirty="0" err="1"/>
              <a:t>vykonání</a:t>
            </a:r>
            <a:r>
              <a:rPr lang="en-US" sz="2800" b="0" strike="noStrike" spc="-1" dirty="0"/>
              <a:t> </a:t>
            </a:r>
            <a:r>
              <a:rPr lang="cs-CZ" sz="2800" b="0" strike="noStrike" spc="-1" dirty="0"/>
              <a:t>dalšího </a:t>
            </a:r>
            <a:r>
              <a:rPr lang="en-US" sz="2800" b="0" strike="noStrike" spc="-1" dirty="0" err="1"/>
              <a:t>převratného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experimentu</a:t>
            </a:r>
            <a:r>
              <a:rPr lang="en-US" sz="2800" b="0" strike="noStrike" spc="-1" dirty="0"/>
              <a:t>…</a:t>
            </a:r>
            <a:endParaRPr lang="cs-CZ" sz="2800" b="0" strike="noStrike" spc="-1" dirty="0"/>
          </a:p>
        </p:txBody>
      </p:sp>
      <p:pic>
        <p:nvPicPr>
          <p:cNvPr id="273" name="Obrázek 7"/>
          <p:cNvPicPr/>
          <p:nvPr/>
        </p:nvPicPr>
        <p:blipFill rotWithShape="1">
          <a:blip r:embed="rId2" cstate="print"/>
          <a:srcRect r="40843" b="-1"/>
          <a:stretch/>
        </p:blipFill>
        <p:spPr>
          <a:xfrm rot="16200000">
            <a:off x="4811222" y="-174258"/>
            <a:ext cx="3383280" cy="3731799"/>
          </a:xfrm>
          <a:prstGeom prst="rect">
            <a:avLst/>
          </a:prstGeom>
        </p:spPr>
      </p:pic>
      <p:pic>
        <p:nvPicPr>
          <p:cNvPr id="274" name="Obrázek 4"/>
          <p:cNvPicPr/>
          <p:nvPr/>
        </p:nvPicPr>
        <p:blipFill rotWithShape="1">
          <a:blip r:embed="rId3" cstate="print"/>
          <a:srcRect l="13405" r="13244"/>
          <a:stretch/>
        </p:blipFill>
        <p:spPr>
          <a:xfrm>
            <a:off x="8460201" y="10"/>
            <a:ext cx="3731799" cy="3383270"/>
          </a:xfrm>
          <a:prstGeom prst="rect">
            <a:avLst/>
          </a:prstGeom>
        </p:spPr>
      </p:pic>
      <p:pic>
        <p:nvPicPr>
          <p:cNvPr id="9" name="Obrázek 8" descr="Obsah obrázku zeď, interiér, světlo&#10;&#10;Popis byl vytvořen automaticky">
            <a:extLst>
              <a:ext uri="{FF2B5EF4-FFF2-40B4-BE49-F238E27FC236}">
                <a16:creationId xmlns:a16="http://schemas.microsoft.com/office/drawing/2014/main" id="{36048891-345F-40C4-9558-F75689A0C8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51958" r="-1" b="12196"/>
          <a:stretch/>
        </p:blipFill>
        <p:spPr>
          <a:xfrm>
            <a:off x="4636962" y="3480899"/>
            <a:ext cx="7555037" cy="32723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513483C-0253-DFE8-ACB9-3DB1DB911606}"/>
              </a:ext>
            </a:extLst>
          </p:cNvPr>
          <p:cNvSpPr txBox="1"/>
          <p:nvPr/>
        </p:nvSpPr>
        <p:spPr>
          <a:xfrm>
            <a:off x="1640807" y="484928"/>
            <a:ext cx="2955750" cy="11664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s-CZ" sz="36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cs-CZ" sz="3600" b="1" i="0" u="none" strike="noStrike" kern="1200" cap="none" spc="-1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II.</a:t>
            </a:r>
            <a:endParaRPr kumimoji="0" lang="en-US" sz="3600" b="1" i="0" u="none" strike="noStrike" kern="1200" cap="none" spc="-1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6BEEF067-AE98-ED1D-1F1B-7A67D5EA7CDA}"/>
              </a:ext>
            </a:extLst>
          </p:cNvPr>
          <p:cNvSpPr txBox="1"/>
          <p:nvPr/>
        </p:nvSpPr>
        <p:spPr>
          <a:xfrm>
            <a:off x="3048811" y="4508500"/>
            <a:ext cx="60943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560" indent="-228600" algn="ctr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4800" b="0" strike="noStrike" spc="-1" dirty="0"/>
              <a:t>Ukázalo se, že jde       o fluoreskující              </a:t>
            </a:r>
            <a:r>
              <a:rPr lang="cs-CZ" sz="4800" b="1" strike="noStrike" spc="-1" dirty="0">
                <a:solidFill>
                  <a:srgbClr val="FF0000"/>
                </a:solidFill>
              </a:rPr>
              <a:t>soli uranu</a:t>
            </a:r>
            <a:r>
              <a:rPr lang="cs-CZ" sz="4800" b="0" strike="noStrike" spc="-1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644FBFD-30AD-911E-A95B-49BA2E0AFC5B}"/>
              </a:ext>
            </a:extLst>
          </p:cNvPr>
          <p:cNvPicPr/>
          <p:nvPr/>
        </p:nvPicPr>
        <p:blipFill>
          <a:blip r:embed="rId2" cstate="print"/>
          <a:srcRect l="2754" t="4365" r="3597" b="3988"/>
          <a:stretch/>
        </p:blipFill>
        <p:spPr>
          <a:xfrm>
            <a:off x="1160277" y="436733"/>
            <a:ext cx="4444110" cy="3670488"/>
          </a:xfrm>
          <a:prstGeom prst="rect">
            <a:avLst/>
          </a:prstGeom>
        </p:spPr>
      </p:pic>
      <p:pic>
        <p:nvPicPr>
          <p:cNvPr id="6" name="Obrázek 5" descr="Obsah obrázku interiér, jídlo, kukuřice&#10;&#10;Popis byl vytvořen automaticky">
            <a:extLst>
              <a:ext uri="{FF2B5EF4-FFF2-40B4-BE49-F238E27FC236}">
                <a16:creationId xmlns:a16="http://schemas.microsoft.com/office/drawing/2014/main" id="{2D5E27C6-8E3D-54B8-7E50-B62696D3E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50" y="436733"/>
            <a:ext cx="5506229" cy="357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17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4965430" y="-275607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trike="noStrike" spc="-1" dirty="0" err="1">
                <a:latin typeface="+mj-lt"/>
                <a:ea typeface="+mj-ea"/>
                <a:cs typeface="+mj-cs"/>
              </a:rPr>
              <a:t>Becquerelovo</a:t>
            </a:r>
            <a:r>
              <a:rPr lang="en-US" sz="4400" b="1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strike="noStrike" spc="-1" dirty="0" err="1">
                <a:latin typeface="+mj-lt"/>
                <a:ea typeface="+mj-ea"/>
                <a:cs typeface="+mj-cs"/>
              </a:rPr>
              <a:t>záření</a:t>
            </a:r>
            <a:endParaRPr lang="en-US" sz="4400" b="1" strike="noStrike" spc="-1" dirty="0">
              <a:latin typeface="+mj-lt"/>
              <a:ea typeface="+mj-ea"/>
              <a:cs typeface="+mj-cs"/>
            </a:endParaRPr>
          </a:p>
        </p:txBody>
      </p:sp>
      <p:sp>
        <p:nvSpPr>
          <p:cNvPr id="287" name="TextShape 2"/>
          <p:cNvSpPr txBox="1"/>
          <p:nvPr/>
        </p:nvSpPr>
        <p:spPr>
          <a:xfrm>
            <a:off x="5739318" y="2538919"/>
            <a:ext cx="5744507" cy="4153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b="1" strike="noStrike" spc="-1" dirty="0" err="1">
                <a:solidFill>
                  <a:srgbClr val="FF0000"/>
                </a:solidFill>
              </a:rPr>
              <a:t>černání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fotografických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desek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způsobují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všechny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sloučeniny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obsahující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uran</a:t>
            </a:r>
            <a:r>
              <a:rPr lang="en-US" sz="2800" b="1" strike="noStrike" spc="-1" dirty="0">
                <a:solidFill>
                  <a:srgbClr val="FF0000"/>
                </a:solidFill>
              </a:rPr>
              <a:t>,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zatímco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luminiscencí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se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vyznačují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jen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některé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</a:t>
            </a:r>
            <a:r>
              <a:rPr lang="en-US" sz="2800" b="1" strike="noStrike" spc="-1" dirty="0" err="1">
                <a:solidFill>
                  <a:srgbClr val="FF0000"/>
                </a:solidFill>
              </a:rPr>
              <a:t>jeho</a:t>
            </a:r>
            <a:r>
              <a:rPr lang="en-US" sz="2800" b="1" strike="noStrike" spc="-1" dirty="0">
                <a:solidFill>
                  <a:srgbClr val="FF0000"/>
                </a:solidFill>
              </a:rPr>
              <a:t> soli</a:t>
            </a:r>
            <a:endParaRPr lang="cs-CZ" sz="2800" b="1" strike="noStrike" spc="-1" dirty="0">
              <a:solidFill>
                <a:srgbClr val="FF0000"/>
              </a:solidFill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endParaRPr lang="en-US" sz="2800" b="1" strike="noStrike" spc="-1" dirty="0">
              <a:solidFill>
                <a:srgbClr val="FF0000"/>
              </a:solidFill>
            </a:endParaRPr>
          </a:p>
          <a:p>
            <a:pPr marL="228600" indent="-228600"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b="1" spc="-1" dirty="0" err="1">
                <a:solidFill>
                  <a:srgbClr val="FF0000"/>
                </a:solidFill>
              </a:rPr>
              <a:t>Jiné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fosforeskující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látky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naopak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neznámé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záření</a:t>
            </a:r>
            <a:r>
              <a:rPr lang="en-US" sz="2800" b="1" spc="-1" dirty="0">
                <a:solidFill>
                  <a:srgbClr val="FF0000"/>
                </a:solidFill>
              </a:rPr>
              <a:t> </a:t>
            </a:r>
            <a:r>
              <a:rPr lang="en-US" sz="2800" b="1" spc="-1" dirty="0" err="1">
                <a:solidFill>
                  <a:srgbClr val="FF0000"/>
                </a:solidFill>
              </a:rPr>
              <a:t>nevyzařovaly</a:t>
            </a:r>
            <a:endParaRPr lang="en-US" sz="2800" b="1" strike="noStrike" spc="-1" dirty="0">
              <a:solidFill>
                <a:srgbClr val="FF000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77F027C-3155-4F91-B45C-30EB32854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 r="527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22F34088-53B4-4902-9317-4A60E8E3DDB5}"/>
              </a:ext>
            </a:extLst>
          </p:cNvPr>
          <p:cNvSpPr/>
          <p:nvPr/>
        </p:nvSpPr>
        <p:spPr>
          <a:xfrm>
            <a:off x="4825438" y="1340771"/>
            <a:ext cx="7366562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spc="-1" dirty="0">
                <a:solidFill>
                  <a:srgbClr val="000000"/>
                </a:solidFill>
                <a:latin typeface="Calibri"/>
              </a:rPr>
              <a:t>Becquerel se podivným zářením z nitra uranu dál intenzívně zabýval a zjistil, že: </a:t>
            </a:r>
          </a:p>
        </p:txBody>
      </p:sp>
    </p:spTree>
    <p:extLst>
      <p:ext uri="{BB962C8B-B14F-4D97-AF65-F5344CB8AC3E}">
        <p14:creationId xmlns:p14="http://schemas.microsoft.com/office/powerpoint/2010/main" val="28374849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 287">
            <a:extLst>
              <a:ext uri="{FF2B5EF4-FFF2-40B4-BE49-F238E27FC236}">
                <a16:creationId xmlns:a16="http://schemas.microsoft.com/office/drawing/2014/main" id="{3B0DF90E-6BAD-4E82-8FDF-717C9A357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Freeform 13">
            <a:extLst>
              <a:ext uri="{FF2B5EF4-FFF2-40B4-BE49-F238E27FC236}">
                <a16:creationId xmlns:a16="http://schemas.microsoft.com/office/drawing/2014/main" id="{13DCC859-0434-4BB8-B6C5-09C88AE69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Freeform 11">
            <a:extLst>
              <a:ext uri="{FF2B5EF4-FFF2-40B4-BE49-F238E27FC236}">
                <a16:creationId xmlns:a16="http://schemas.microsoft.com/office/drawing/2014/main" id="{08E7ACFB-B791-4C23-8B17-013FEDC09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9" name="TextShape 1"/>
          <p:cNvSpPr txBox="1"/>
          <p:nvPr/>
        </p:nvSpPr>
        <p:spPr>
          <a:xfrm>
            <a:off x="833002" y="30828"/>
            <a:ext cx="10520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trike="noStrike" kern="1200" spc="-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Becquerelův</a:t>
            </a:r>
            <a:r>
              <a:rPr lang="en-US" sz="4400" b="1" strike="noStrike" kern="1200" spc="-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experiment</a:t>
            </a:r>
            <a:endParaRPr lang="en-US" sz="4400" b="0" strike="noStrike" kern="1200" spc="-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39A01F06-0879-4103-BA56-7C8D04460BFF}"/>
              </a:ext>
            </a:extLst>
          </p:cNvPr>
          <p:cNvSpPr txBox="1"/>
          <p:nvPr/>
        </p:nvSpPr>
        <p:spPr>
          <a:xfrm>
            <a:off x="838200" y="1235893"/>
            <a:ext cx="10515600" cy="708025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800" b="0" strike="noStrike" spc="-1" dirty="0" err="1"/>
              <a:t>Rok</a:t>
            </a:r>
            <a:r>
              <a:rPr lang="en-US" sz="2800" b="0" strike="noStrike" spc="-1" dirty="0"/>
              <a:t> po </a:t>
            </a:r>
            <a:r>
              <a:rPr lang="en-US" sz="2800" b="0" strike="noStrike" spc="-1" dirty="0" err="1"/>
              <a:t>Poincarého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přednášce</a:t>
            </a:r>
            <a:r>
              <a:rPr lang="cs-CZ" sz="2800" b="0" strike="noStrike" spc="-1" dirty="0"/>
              <a:t>  </a:t>
            </a:r>
            <a:r>
              <a:rPr lang="en-US" sz="2800" b="0" strike="noStrike" spc="-1" dirty="0"/>
              <a:t>(24. </a:t>
            </a:r>
            <a:r>
              <a:rPr lang="en-US" sz="2800" b="0" strike="noStrike" spc="-1" dirty="0" err="1"/>
              <a:t>února</a:t>
            </a:r>
            <a:r>
              <a:rPr lang="en-US" sz="2800" b="0" strike="noStrike" spc="-1" dirty="0"/>
              <a:t> 1896) Becquerel </a:t>
            </a:r>
            <a:r>
              <a:rPr lang="cs-CZ" sz="2800" b="0" strike="noStrike" spc="-1" dirty="0"/>
              <a:t>      </a:t>
            </a:r>
            <a:r>
              <a:rPr lang="en-US" sz="2800" b="0" strike="noStrike" spc="-1" dirty="0" err="1"/>
              <a:t>informoval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Akademii</a:t>
            </a:r>
            <a:r>
              <a:rPr lang="en-US" sz="2800" b="0" strike="noStrike" spc="-1" dirty="0"/>
              <a:t> o </a:t>
            </a:r>
            <a:r>
              <a:rPr lang="en-US" sz="2800" b="0" strike="noStrike" spc="-1" dirty="0" err="1"/>
              <a:t>svém</a:t>
            </a:r>
            <a:r>
              <a:rPr lang="en-US" sz="2800" b="0" strike="noStrike" spc="-1" dirty="0"/>
              <a:t> </a:t>
            </a:r>
            <a:r>
              <a:rPr lang="en-US" sz="2800" b="0" strike="noStrike" spc="-1" dirty="0" err="1"/>
              <a:t>objevu</a:t>
            </a:r>
            <a:r>
              <a:rPr lang="en-US" sz="2800" b="0" strike="noStrike" spc="-1" dirty="0"/>
              <a:t>: </a:t>
            </a:r>
          </a:p>
        </p:txBody>
      </p:sp>
      <p:sp>
        <p:nvSpPr>
          <p:cNvPr id="280" name="TextShape 2"/>
          <p:cNvSpPr txBox="1"/>
          <p:nvPr/>
        </p:nvSpPr>
        <p:spPr>
          <a:xfrm>
            <a:off x="2772697" y="2093042"/>
            <a:ext cx="8472948" cy="130646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14400">
              <a:lnSpc>
                <a:spcPct val="90000"/>
              </a:lnSpc>
              <a:spcBef>
                <a:spcPts val="1800"/>
              </a:spcBef>
            </a:pPr>
            <a:r>
              <a:rPr lang="en-US" sz="4000" b="0" i="1" strike="noStrike" spc="-1" dirty="0">
                <a:solidFill>
                  <a:srgbClr val="FF0000"/>
                </a:solidFill>
              </a:rPr>
              <a:t>"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Uran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vydává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záření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pronikající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hmotou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i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bez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vysokého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napětí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katodové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 </a:t>
            </a:r>
            <a:r>
              <a:rPr lang="en-US" sz="4000" b="0" i="1" strike="noStrike" spc="-1" dirty="0" err="1">
                <a:solidFill>
                  <a:srgbClr val="FF0000"/>
                </a:solidFill>
              </a:rPr>
              <a:t>trubice</a:t>
            </a:r>
            <a:r>
              <a:rPr lang="en-US" sz="4000" b="0" i="1" strike="noStrike" spc="-1" dirty="0">
                <a:solidFill>
                  <a:srgbClr val="FF0000"/>
                </a:solidFill>
              </a:rPr>
              <a:t>." </a:t>
            </a:r>
            <a:endParaRPr lang="en-US" sz="4000" b="0" strike="noStrike" spc="-1" dirty="0">
              <a:solidFill>
                <a:srgbClr val="FF000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08901B2-EC20-8279-AEF4-434602A3BFD6}"/>
              </a:ext>
            </a:extLst>
          </p:cNvPr>
          <p:cNvSpPr txBox="1"/>
          <p:nvPr/>
        </p:nvSpPr>
        <p:spPr>
          <a:xfrm>
            <a:off x="838200" y="3314087"/>
            <a:ext cx="10515600" cy="623888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 marL="2430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byl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nepochybně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významný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poznatek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ale k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objevu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přirozené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radioaktivity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stále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ještě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nesměřoval</a:t>
            </a:r>
            <a:r>
              <a:rPr kumimoji="0" lang="en-US" sz="28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Shape 2">
            <a:extLst>
              <a:ext uri="{FF2B5EF4-FFF2-40B4-BE49-F238E27FC236}">
                <a16:creationId xmlns:a16="http://schemas.microsoft.com/office/drawing/2014/main" id="{F253FEAC-A923-4E41-AEF2-AF38614DFD4A}"/>
              </a:ext>
            </a:extLst>
          </p:cNvPr>
          <p:cNvSpPr txBox="1"/>
          <p:nvPr/>
        </p:nvSpPr>
        <p:spPr>
          <a:xfrm>
            <a:off x="838199" y="4264077"/>
            <a:ext cx="11176819" cy="216852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Autofit/>
          </a:bodyPr>
          <a:lstStyle/>
          <a:p>
            <a:pPr marL="2430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b="0" u="sng" strike="noStrike" spc="-1" dirty="0">
                <a:uFillTx/>
              </a:rPr>
              <a:t>Becquerel se </a:t>
            </a:r>
            <a:r>
              <a:rPr lang="en-US" sz="2800" b="0" u="sng" strike="noStrike" spc="-1" dirty="0" err="1">
                <a:uFillTx/>
              </a:rPr>
              <a:t>totiž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stále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ještě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domníval</a:t>
            </a:r>
            <a:r>
              <a:rPr lang="en-US" sz="2800" b="0" u="sng" strike="noStrike" spc="-1" dirty="0">
                <a:uFillTx/>
              </a:rPr>
              <a:t>, </a:t>
            </a:r>
            <a:r>
              <a:rPr lang="en-US" sz="2800" b="0" u="sng" strike="noStrike" spc="-1" dirty="0" err="1">
                <a:uFillTx/>
              </a:rPr>
              <a:t>že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záření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souvisí</a:t>
            </a:r>
            <a:r>
              <a:rPr lang="cs-CZ" sz="2800" b="0" u="sng" strike="noStrike" spc="-1" dirty="0">
                <a:uFillTx/>
              </a:rPr>
              <a:t> </a:t>
            </a:r>
            <a:r>
              <a:rPr lang="en-US" sz="2800" b="0" u="sng" strike="noStrike" spc="-1" dirty="0">
                <a:uFillTx/>
              </a:rPr>
              <a:t>s </a:t>
            </a:r>
            <a:r>
              <a:rPr lang="en-US" sz="2800" b="0" u="sng" strike="noStrike" spc="-1" dirty="0" err="1">
                <a:uFillTx/>
              </a:rPr>
              <a:t>luminiscencí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uranových</a:t>
            </a:r>
            <a:r>
              <a:rPr lang="en-US" sz="2800" b="0" u="sng" strike="noStrike" spc="-1" dirty="0">
                <a:uFillTx/>
              </a:rPr>
              <a:t> </a:t>
            </a:r>
            <a:r>
              <a:rPr lang="en-US" sz="2800" b="0" u="sng" strike="noStrike" spc="-1" dirty="0" err="1">
                <a:uFillTx/>
              </a:rPr>
              <a:t>solí</a:t>
            </a:r>
            <a:endParaRPr lang="cs-CZ" sz="2800" b="0" u="sng" strike="noStrike" spc="-1" dirty="0">
              <a:uFillTx/>
            </a:endParaRPr>
          </a:p>
          <a:p>
            <a:pPr marL="2430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cs-CZ" sz="2800" b="0" strike="noStrike" spc="-1" dirty="0">
                <a:uFillTx/>
              </a:rPr>
              <a:t>vedly ho k tomu i chyby v jeho experimentech týkajících se vlastností objeveného záření </a:t>
            </a:r>
            <a:r>
              <a:rPr lang="cs-CZ" sz="2000" b="0" strike="noStrike" spc="-1" dirty="0">
                <a:uFillTx/>
              </a:rPr>
              <a:t>(</a:t>
            </a:r>
            <a:r>
              <a:rPr lang="pt-BR" sz="2000" b="0" strike="noStrike" spc="-1" dirty="0">
                <a:uFillTx/>
              </a:rPr>
              <a:t>M</a:t>
            </a:r>
            <a:r>
              <a:rPr lang="cs-CZ" sz="2000" b="0" strike="noStrike" spc="-1" dirty="0" err="1">
                <a:uFillTx/>
              </a:rPr>
              <a:t>artins</a:t>
            </a:r>
            <a:r>
              <a:rPr lang="pt-BR" sz="2000" b="0" strike="noStrike" spc="-1" dirty="0">
                <a:uFillTx/>
              </a:rPr>
              <a:t>, Roberto de Andrade. </a:t>
            </a:r>
            <a:r>
              <a:rPr lang="cs-CZ" sz="2000" b="0" strike="noStrike" spc="-1" dirty="0">
                <a:uFillTx/>
              </a:rPr>
              <a:t>„</a:t>
            </a:r>
            <a:r>
              <a:rPr lang="cs-CZ" sz="2000" dirty="0">
                <a:effectLst/>
                <a:latin typeface="Arial" panose="020B0604020202020204" pitchFamily="34" charset="0"/>
              </a:rPr>
              <a:t> BECQUEREL’S EXPERIMENTAL MISTAKES „ in </a:t>
            </a:r>
            <a:r>
              <a:rPr lang="pt-BR" sz="2000" b="0" strike="noStrike" spc="-1" dirty="0">
                <a:uFillTx/>
              </a:rPr>
              <a:t>Historical Essays on Radioactivity</a:t>
            </a:r>
            <a:r>
              <a:rPr lang="cs-CZ" sz="2000" b="0" strike="noStrike" spc="-1" dirty="0">
                <a:uFillTx/>
              </a:rPr>
              <a:t>. </a:t>
            </a:r>
            <a:r>
              <a:rPr lang="pt-BR" sz="2000" b="0" strike="noStrike" spc="-1" dirty="0">
                <a:uFillTx/>
              </a:rPr>
              <a:t>Extrema: Quamcumque Editum, 2021</a:t>
            </a:r>
            <a:r>
              <a:rPr lang="en-US" sz="2000" b="0" strike="noStrike" spc="-1" dirty="0"/>
              <a:t>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717758" y="322790"/>
            <a:ext cx="8487360" cy="720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5500"/>
          </a:bodyPr>
          <a:lstStyle/>
          <a:p>
            <a:pPr>
              <a:lnSpc>
                <a:spcPct val="90000"/>
              </a:lnSpc>
            </a:pPr>
            <a:r>
              <a:rPr lang="cs-CZ" sz="4400" b="1" strike="noStrike" spc="-1" dirty="0">
                <a:solidFill>
                  <a:srgbClr val="000000"/>
                </a:solidFill>
                <a:latin typeface="Calibri Light"/>
              </a:rPr>
              <a:t>URAN</a:t>
            </a:r>
            <a:r>
              <a:rPr lang="cs-CZ" sz="4400" b="0" strike="noStrike" spc="-1" dirty="0">
                <a:solidFill>
                  <a:srgbClr val="000000"/>
                </a:solidFill>
                <a:latin typeface="Calibri Light"/>
              </a:rPr>
              <a:t> – 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1427520" y="2389680"/>
            <a:ext cx="9572640" cy="731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1000" b="0" strike="noStrike" spc="-1">
                <a:solidFill>
                  <a:srgbClr val="000000"/>
                </a:solidFill>
                <a:latin typeface="Calibri"/>
              </a:rPr>
              <a:t> </a:t>
            </a:r>
          </a:p>
        </p:txBody>
      </p:sp>
      <p:pic>
        <p:nvPicPr>
          <p:cNvPr id="237" name="Obrázek 4"/>
          <p:cNvPicPr/>
          <p:nvPr/>
        </p:nvPicPr>
        <p:blipFill>
          <a:blip r:embed="rId2" cstate="print"/>
          <a:stretch/>
        </p:blipFill>
        <p:spPr>
          <a:xfrm>
            <a:off x="5432544" y="3228480"/>
            <a:ext cx="5651040" cy="3390480"/>
          </a:xfrm>
          <a:prstGeom prst="rect">
            <a:avLst/>
          </a:prstGeom>
          <a:ln>
            <a:noFill/>
          </a:ln>
        </p:spPr>
      </p:pic>
      <p:pic>
        <p:nvPicPr>
          <p:cNvPr id="238" name="Obrázek 5"/>
          <p:cNvPicPr/>
          <p:nvPr/>
        </p:nvPicPr>
        <p:blipFill>
          <a:blip r:embed="rId3" cstate="print"/>
          <a:stretch/>
        </p:blipFill>
        <p:spPr>
          <a:xfrm>
            <a:off x="911424" y="3228480"/>
            <a:ext cx="4520640" cy="3390480"/>
          </a:xfrm>
          <a:prstGeom prst="rect">
            <a:avLst/>
          </a:prstGeom>
          <a:ln>
            <a:noFill/>
          </a:ln>
        </p:spPr>
      </p:pic>
      <p:pic>
        <p:nvPicPr>
          <p:cNvPr id="239" name="Obrázek 7"/>
          <p:cNvPicPr/>
          <p:nvPr/>
        </p:nvPicPr>
        <p:blipFill>
          <a:blip r:embed="rId4" cstate="print"/>
          <a:stretch/>
        </p:blipFill>
        <p:spPr>
          <a:xfrm>
            <a:off x="9190079" y="260648"/>
            <a:ext cx="2922240" cy="2104200"/>
          </a:xfrm>
          <a:prstGeom prst="rect">
            <a:avLst/>
          </a:prstGeom>
          <a:ln>
            <a:noFill/>
          </a:ln>
        </p:spPr>
      </p:pic>
      <p:sp>
        <p:nvSpPr>
          <p:cNvPr id="240" name="CustomShape 3"/>
          <p:cNvSpPr/>
          <p:nvPr/>
        </p:nvSpPr>
        <p:spPr>
          <a:xfrm>
            <a:off x="3553287" y="1864911"/>
            <a:ext cx="6687569" cy="170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cs-CZ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cs-CZ" b="1" strike="noStrike" spc="-1" dirty="0">
                <a:solidFill>
                  <a:srgbClr val="000000"/>
                </a:solidFill>
                <a:latin typeface="Calibri"/>
              </a:rPr>
              <a:t>Protonové číslo: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 92, </a:t>
            </a:r>
            <a:r>
              <a:rPr lang="cs-CZ" b="1" strike="noStrike" spc="-1" dirty="0">
                <a:solidFill>
                  <a:srgbClr val="000000"/>
                </a:solidFill>
                <a:latin typeface="Calibri"/>
              </a:rPr>
              <a:t>Teplota tání: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 1 130 °C, </a:t>
            </a:r>
            <a:r>
              <a:rPr lang="cs-CZ" b="1" strike="noStrike" spc="-1" dirty="0">
                <a:solidFill>
                  <a:srgbClr val="000000"/>
                </a:solidFill>
                <a:latin typeface="Calibri"/>
              </a:rPr>
              <a:t>Teplota varu: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 3 900 °C, </a:t>
            </a:r>
            <a:r>
              <a:rPr lang="cs-CZ" b="1" strike="noStrike" spc="-1" dirty="0">
                <a:solidFill>
                  <a:srgbClr val="000000"/>
                </a:solidFill>
                <a:latin typeface="Calibri"/>
              </a:rPr>
              <a:t>Molární hmotnost: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 238,03 g·mol</a:t>
            </a:r>
            <a:r>
              <a:rPr lang="cs-CZ" b="0" strike="noStrike" spc="-1" baseline="30000" dirty="0">
                <a:solidFill>
                  <a:srgbClr val="000000"/>
                </a:solidFill>
                <a:latin typeface="Calibri"/>
              </a:rPr>
              <a:t>-1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cs-CZ" b="1" strike="noStrike" spc="-1" dirty="0">
                <a:solidFill>
                  <a:srgbClr val="000000"/>
                </a:solidFill>
                <a:latin typeface="Calibri"/>
              </a:rPr>
              <a:t>Hustota:</a:t>
            </a:r>
            <a:r>
              <a:rPr lang="cs-CZ" b="0" strike="noStrike" spc="-1" dirty="0">
                <a:solidFill>
                  <a:srgbClr val="000000"/>
                </a:solidFill>
                <a:latin typeface="Calibri"/>
              </a:rPr>
              <a:t> 19 050 kg·m</a:t>
            </a:r>
            <a:r>
              <a:rPr lang="cs-CZ" b="0" strike="noStrike" spc="-1" baseline="30000" dirty="0">
                <a:solidFill>
                  <a:srgbClr val="000000"/>
                </a:solidFill>
                <a:latin typeface="Calibri"/>
              </a:rPr>
              <a:t>-3 </a:t>
            </a:r>
            <a:endParaRPr lang="cs-CZ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b="0" strike="noStrike" spc="-1" dirty="0">
              <a:latin typeface="Arial"/>
            </a:endParaRPr>
          </a:p>
        </p:txBody>
      </p:sp>
      <p:sp>
        <p:nvSpPr>
          <p:cNvPr id="241" name="CustomShape 4"/>
          <p:cNvSpPr/>
          <p:nvPr/>
        </p:nvSpPr>
        <p:spPr>
          <a:xfrm>
            <a:off x="3478243" y="414575"/>
            <a:ext cx="578688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9388" indent="-179388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b="1" spc="-1" dirty="0">
                <a:solidFill>
                  <a:srgbClr val="FF0000"/>
                </a:solidFill>
                <a:latin typeface="Calibri"/>
              </a:rPr>
              <a:t>nejtěžší přirozeně se vyskytující prvek na Zemi (Z=92)</a:t>
            </a:r>
          </a:p>
          <a:p>
            <a:pPr marL="179388" indent="-179388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b="1" strike="noStrike" spc="-1" dirty="0">
                <a:solidFill>
                  <a:srgbClr val="FF0000"/>
                </a:solidFill>
                <a:latin typeface="Calibri"/>
              </a:rPr>
              <a:t>prvek s „nakumulovanou silou supernov“</a:t>
            </a:r>
            <a:endParaRPr lang="cs-CZ" sz="2400" b="1" strike="noStrike" spc="-1" dirty="0">
              <a:solidFill>
                <a:srgbClr val="FF0000"/>
              </a:solidFill>
              <a:latin typeface="Arial"/>
            </a:endParaRPr>
          </a:p>
          <a:p>
            <a:pPr marL="179388" indent="-179388">
              <a:lnSpc>
                <a:spcPct val="100000"/>
              </a:lnSpc>
              <a:buFont typeface="Arial" pitchFamily="34" charset="0"/>
              <a:buChar char="•"/>
            </a:pPr>
            <a:r>
              <a:rPr lang="cs-CZ" sz="2400" b="1" strike="noStrike" spc="-1" dirty="0">
                <a:solidFill>
                  <a:srgbClr val="FF0000"/>
                </a:solidFill>
                <a:latin typeface="Calibri"/>
              </a:rPr>
              <a:t>objev U změnil svět od základu</a:t>
            </a:r>
            <a:endParaRPr lang="cs-CZ" sz="2400" b="1" strike="noStrike" spc="-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A5544B9-310F-47CE-BEC1-FF32C1E1C64A}"/>
              </a:ext>
            </a:extLst>
          </p:cNvPr>
          <p:cNvSpPr txBox="1"/>
          <p:nvPr/>
        </p:nvSpPr>
        <p:spPr>
          <a:xfrm>
            <a:off x="743741" y="980728"/>
            <a:ext cx="280954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Roku 1789 objevil německý chemik a lékárník </a:t>
            </a:r>
            <a:r>
              <a:rPr lang="cs-CZ" b="1" dirty="0">
                <a:solidFill>
                  <a:srgbClr val="FF0000"/>
                </a:solidFill>
              </a:rPr>
              <a:t>Martin Heinrich </a:t>
            </a:r>
            <a:r>
              <a:rPr lang="cs-CZ" b="1" dirty="0" err="1">
                <a:solidFill>
                  <a:srgbClr val="FF0000"/>
                </a:solidFill>
              </a:rPr>
              <a:t>Klaproth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novou rudu. Vymyslel si pro ni název uran podle planety, objevené právě v tomto desetiletí.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2" name="Rectangle 271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4" name="TextShape 1"/>
          <p:cNvSpPr txBox="1"/>
          <p:nvPr/>
        </p:nvSpPr>
        <p:spPr>
          <a:xfrm>
            <a:off x="532015" y="4495568"/>
            <a:ext cx="3861960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strike="noStrike" kern="1200" spc="-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Izolace URANU</a:t>
            </a:r>
            <a:endParaRPr lang="en-US" sz="3200" b="0" strike="noStrike" kern="1200" spc="-1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7" name="Obrázek 6"/>
          <p:cNvPicPr/>
          <p:nvPr/>
        </p:nvPicPr>
        <p:blipFill rotWithShape="1">
          <a:blip r:embed="rId2" cstate="print"/>
          <a:srcRect t="2637" r="3" b="19814"/>
          <a:stretch/>
        </p:blipFill>
        <p:spPr>
          <a:xfrm>
            <a:off x="838200" y="364143"/>
            <a:ext cx="3335789" cy="3426462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83FADA3-4240-B5DF-64FD-C066EADCED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89" r="8927" b="1"/>
          <a:stretch/>
        </p:blipFill>
        <p:spPr>
          <a:xfrm rot="16200000">
            <a:off x="4421641" y="408896"/>
            <a:ext cx="3426462" cy="3336953"/>
          </a:xfrm>
          <a:prstGeom prst="rect">
            <a:avLst/>
          </a:prstGeom>
        </p:spPr>
      </p:pic>
      <p:pic>
        <p:nvPicPr>
          <p:cNvPr id="266" name="Obrázek 5"/>
          <p:cNvPicPr/>
          <p:nvPr/>
        </p:nvPicPr>
        <p:blipFill rotWithShape="1">
          <a:blip r:embed="rId4" cstate="print"/>
          <a:srcRect l="2612" r="1" b="1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278" name="Rectangle 27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TextShape 2"/>
          <p:cNvSpPr txBox="1"/>
          <p:nvPr/>
        </p:nvSpPr>
        <p:spPr>
          <a:xfrm>
            <a:off x="4709767" y="4495568"/>
            <a:ext cx="7305252" cy="1905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1" strike="noStrike" spc="-1" dirty="0"/>
              <a:t>Eugène-Melchior </a:t>
            </a:r>
            <a:r>
              <a:rPr lang="en-US" sz="2400" b="1" strike="noStrike" spc="-1" dirty="0" err="1"/>
              <a:t>Péligot</a:t>
            </a:r>
            <a:r>
              <a:rPr lang="en-US" sz="2400" b="1" strike="noStrike" spc="-1" dirty="0"/>
              <a:t> </a:t>
            </a:r>
            <a:r>
              <a:rPr lang="en-US" sz="2400" dirty="0"/>
              <a:t>[</a:t>
            </a:r>
            <a:r>
              <a:rPr lang="en-US" sz="2400" dirty="0" err="1"/>
              <a:t>péligò</a:t>
            </a:r>
            <a:r>
              <a:rPr lang="en-US" sz="2400" dirty="0"/>
              <a:t>]</a:t>
            </a:r>
            <a:r>
              <a:rPr lang="en-US" sz="2400" b="1" strike="noStrike" spc="-1" dirty="0"/>
              <a:t> </a:t>
            </a:r>
            <a:r>
              <a:rPr lang="en-US" sz="2400" b="0" strike="noStrike" spc="-1" dirty="0"/>
              <a:t>(1811–1890, </a:t>
            </a:r>
            <a:r>
              <a:rPr lang="en-US" sz="2400" b="0" strike="noStrike" spc="-1" dirty="0" err="1"/>
              <a:t>Paříž</a:t>
            </a:r>
            <a:r>
              <a:rPr lang="en-US" sz="2400" b="0" strike="noStrike" spc="-1" dirty="0"/>
              <a:t>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 err="1"/>
              <a:t>francouzský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chemik</a:t>
            </a:r>
            <a:endParaRPr lang="en-US" sz="2400" b="0" strike="noStrike" spc="-1" dirty="0"/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/>
              <a:t>1841 </a:t>
            </a:r>
            <a:r>
              <a:rPr lang="en-US" sz="2400" b="0" strike="noStrike" spc="-1" dirty="0" err="1"/>
              <a:t>jako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první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izoloval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čistý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kovový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uran</a:t>
            </a:r>
            <a:r>
              <a:rPr lang="en-US" sz="2400" b="0" strike="noStrike" spc="-1" dirty="0"/>
              <a:t> a </a:t>
            </a:r>
            <a:r>
              <a:rPr lang="en-US" sz="2400" b="0" strike="noStrike" spc="-1" dirty="0" err="1"/>
              <a:t>použil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termín</a:t>
            </a:r>
            <a:r>
              <a:rPr lang="en-US" sz="2400" b="0" strike="noStrike" spc="-1" dirty="0"/>
              <a:t> „uranyl“ (pro </a:t>
            </a:r>
            <a:r>
              <a:rPr lang="en-US" sz="2400" b="0" strike="noStrike" spc="-1" dirty="0" err="1"/>
              <a:t>označení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žlutých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solí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uranu</a:t>
            </a:r>
            <a:r>
              <a:rPr lang="en-US" sz="2400" b="0" strike="noStrike" spc="-1" dirty="0"/>
              <a:t>).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0" strike="noStrike" spc="-1" dirty="0" err="1"/>
              <a:t>Uran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začal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být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zajímavý</a:t>
            </a:r>
            <a:r>
              <a:rPr lang="en-US" sz="2400" b="0" strike="noStrike" spc="-1" dirty="0"/>
              <a:t> pro </a:t>
            </a:r>
            <a:r>
              <a:rPr lang="en-US" sz="2400" b="0" strike="noStrike" spc="-1" dirty="0" err="1"/>
              <a:t>barvení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skla</a:t>
            </a:r>
            <a:r>
              <a:rPr lang="en-US" sz="2400" b="0" strike="noStrike" spc="-1" dirty="0"/>
              <a:t>, </a:t>
            </a:r>
            <a:r>
              <a:rPr lang="en-US" sz="2400" b="0" strike="noStrike" spc="-1" dirty="0" err="1"/>
              <a:t>stále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však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trpělivě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čekal</a:t>
            </a:r>
            <a:r>
              <a:rPr lang="en-US" sz="2400" b="0" strike="noStrike" spc="-1" dirty="0"/>
              <a:t>, </a:t>
            </a:r>
            <a:r>
              <a:rPr lang="en-US" sz="2400" b="0" strike="noStrike" spc="-1" dirty="0" err="1"/>
              <a:t>až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přijde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jeho</a:t>
            </a:r>
            <a:r>
              <a:rPr lang="en-US" sz="2400" b="0" strike="noStrike" spc="-1" dirty="0"/>
              <a:t> </a:t>
            </a:r>
            <a:r>
              <a:rPr lang="en-US" sz="2400" b="0" strike="noStrike" spc="-1" dirty="0" err="1"/>
              <a:t>čas</a:t>
            </a:r>
            <a:r>
              <a:rPr lang="en-US" sz="2400" b="0" strike="noStrike" spc="-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7474639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Obrázek 4"/>
          <p:cNvPicPr/>
          <p:nvPr/>
        </p:nvPicPr>
        <p:blipFill>
          <a:blip r:embed="rId2" cstate="print"/>
          <a:stretch/>
        </p:blipFill>
        <p:spPr>
          <a:xfrm>
            <a:off x="960" y="777960"/>
            <a:ext cx="12190560" cy="6079680"/>
          </a:xfrm>
          <a:prstGeom prst="rect">
            <a:avLst/>
          </a:prstGeom>
          <a:ln>
            <a:noFill/>
          </a:ln>
        </p:spPr>
      </p:pic>
      <p:sp>
        <p:nvSpPr>
          <p:cNvPr id="229" name="TextShape 1"/>
          <p:cNvSpPr txBox="1"/>
          <p:nvPr/>
        </p:nvSpPr>
        <p:spPr>
          <a:xfrm>
            <a:off x="488063" y="171894"/>
            <a:ext cx="10515360" cy="626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</a:rPr>
              <a:t>OBROVSKÁ ENERGIE URANU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384594" y="1767939"/>
            <a:ext cx="6443584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0000"/>
                </a:solidFill>
                <a:latin typeface="Calibri"/>
              </a:rPr>
              <a:t>H, He, (Li) </a:t>
            </a:r>
            <a:r>
              <a:rPr lang="cs-CZ" sz="2400" b="0" strike="noStrike" spc="-1" dirty="0">
                <a:solidFill>
                  <a:srgbClr val="FFFFFF"/>
                </a:solidFill>
                <a:latin typeface="Calibri"/>
              </a:rPr>
              <a:t>– prvotní </a:t>
            </a:r>
            <a:r>
              <a:rPr lang="cs-CZ" sz="2400" b="0" strike="noStrike" spc="-1" dirty="0" err="1">
                <a:solidFill>
                  <a:srgbClr val="FFFFFF"/>
                </a:solidFill>
                <a:latin typeface="Calibri"/>
              </a:rPr>
              <a:t>nukleogeneze</a:t>
            </a:r>
            <a:r>
              <a:rPr lang="cs-CZ" sz="2400" b="0" strike="noStrike" spc="-1" dirty="0">
                <a:solidFill>
                  <a:srgbClr val="FFFFFF"/>
                </a:solidFill>
                <a:latin typeface="Calibri"/>
              </a:rPr>
              <a:t> (celý vesmír do cca. 3 vteřin po velkém třesku) + jaderná fůze           v prvních hvězdách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400" spc="-1" dirty="0">
                <a:solidFill>
                  <a:srgbClr val="FF0000"/>
                </a:solidFill>
                <a:latin typeface="Calibri"/>
              </a:rPr>
              <a:t>Li, </a:t>
            </a:r>
            <a:r>
              <a:rPr lang="cs-CZ" sz="2400" spc="-1" dirty="0" err="1">
                <a:solidFill>
                  <a:srgbClr val="FF0000"/>
                </a:solidFill>
                <a:latin typeface="Calibri"/>
              </a:rPr>
              <a:t>Be</a:t>
            </a:r>
            <a:r>
              <a:rPr lang="cs-CZ" sz="2400" spc="-1" dirty="0">
                <a:solidFill>
                  <a:srgbClr val="FF0000"/>
                </a:solidFill>
                <a:latin typeface="Calibri"/>
              </a:rPr>
              <a:t>, B</a:t>
            </a:r>
            <a:r>
              <a:rPr lang="cs-CZ" sz="2400" spc="-1" dirty="0">
                <a:solidFill>
                  <a:srgbClr val="FFFFFF"/>
                </a:solidFill>
                <a:latin typeface="Calibri"/>
              </a:rPr>
              <a:t>: specifický vznik v mezihvězdném prostoru (interakce produktů supernov                       s kosmickým zářením?)</a:t>
            </a:r>
            <a:r>
              <a:rPr lang="cs-CZ" sz="2400" dirty="0"/>
              <a:t>.</a:t>
            </a:r>
            <a:endParaRPr lang="cs-CZ" sz="24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FF0000"/>
                </a:solidFill>
                <a:latin typeface="Calibri"/>
              </a:rPr>
              <a:t>Těžší prvky až po železo</a:t>
            </a:r>
            <a:r>
              <a:rPr lang="cs-CZ" sz="2400" b="0" strike="noStrike" spc="-1" dirty="0">
                <a:solidFill>
                  <a:srgbClr val="FFFFFF"/>
                </a:solidFill>
                <a:latin typeface="Calibri"/>
              </a:rPr>
              <a:t>: Obrovský tlak hmoty zažehl v nitrech hvězd termojadernou fúzi, jež po spotřebování H „spaluje“ hélium... následkem postupně vznikají těžší prvky až po železo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400" b="1" spc="-1" dirty="0">
                <a:solidFill>
                  <a:srgbClr val="C00000"/>
                </a:solidFill>
                <a:latin typeface="Calibri"/>
              </a:rPr>
              <a:t>ANI JADERNÁ FŮZE OVŠEM NESTAČÍ K PRODUKCI PRVKŮ &gt;</a:t>
            </a:r>
            <a:r>
              <a:rPr lang="cs-CZ" sz="2400" b="1" spc="-1" dirty="0" err="1">
                <a:solidFill>
                  <a:srgbClr val="C00000"/>
                </a:solidFill>
                <a:latin typeface="Calibri"/>
              </a:rPr>
              <a:t>Fe</a:t>
            </a:r>
            <a:endParaRPr lang="cs-CZ" sz="2400" b="1" strike="noStrike" spc="-1" dirty="0">
              <a:solidFill>
                <a:srgbClr val="C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400" b="0" strike="noStrike" spc="-1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5" name="Obrázek 4"/>
          <p:cNvPicPr/>
          <p:nvPr/>
        </p:nvPicPr>
        <p:blipFill>
          <a:blip r:embed="rId3" cstate="print"/>
          <a:stretch/>
        </p:blipFill>
        <p:spPr>
          <a:xfrm>
            <a:off x="7762285" y="3943419"/>
            <a:ext cx="4011541" cy="1944216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mage result for vazebná energ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6165" y="1351131"/>
            <a:ext cx="4019885" cy="2520280"/>
          </a:xfrm>
          <a:prstGeom prst="rect">
            <a:avLst/>
          </a:prstGeom>
          <a:noFill/>
        </p:spPr>
      </p:pic>
      <p:sp>
        <p:nvSpPr>
          <p:cNvPr id="7" name="TextShape 1"/>
          <p:cNvSpPr txBox="1"/>
          <p:nvPr/>
        </p:nvSpPr>
        <p:spPr>
          <a:xfrm>
            <a:off x="488063" y="959930"/>
            <a:ext cx="10515360" cy="6260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  <a:sym typeface="Wingdings" panose="05000000000000000000" pitchFamily="2" charset="2"/>
              </a:rPr>
              <a:t> </a:t>
            </a: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</a:rPr>
              <a:t>Vznik lehkých a těžších prvků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2390774"/>
            <a:ext cx="4789749" cy="4058528"/>
          </a:xfrm>
          <a:prstGeom prst="rect">
            <a:avLst/>
          </a:prstGeom>
        </p:spPr>
      </p:pic>
      <p:sp>
        <p:nvSpPr>
          <p:cNvPr id="6" name="Zástupný symbol pro obsah 2"/>
          <p:cNvSpPr txBox="1">
            <a:spLocks/>
          </p:cNvSpPr>
          <p:nvPr/>
        </p:nvSpPr>
        <p:spPr>
          <a:xfrm>
            <a:off x="1690687" y="525273"/>
            <a:ext cx="8810625" cy="959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Interakce urychlených e- s e- atomových obalů na vnitřních slupkách (K, L, M)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			</a:t>
            </a:r>
            <a:r>
              <a:rPr kumimoji="0" lang="cs-CZ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 charakteristické RTG záření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677068" y="2675376"/>
          <a:ext cx="4906963" cy="348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4907160" imgH="3489840" progId="PBrush">
                  <p:embed/>
                </p:oleObj>
              </mc:Choice>
              <mc:Fallback>
                <p:oleObj name="Rastrový obrázek" r:id="rId3" imgW="4907160" imgH="3489840" progId="PBrush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068" y="2675376"/>
                        <a:ext cx="4906963" cy="348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52100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Obrázek 3"/>
          <p:cNvPicPr/>
          <p:nvPr/>
        </p:nvPicPr>
        <p:blipFill>
          <a:blip r:embed="rId2" cstate="print"/>
          <a:srcRect l="22481"/>
          <a:stretch/>
        </p:blipFill>
        <p:spPr>
          <a:xfrm>
            <a:off x="237506" y="1199020"/>
            <a:ext cx="8967913" cy="5445224"/>
          </a:xfrm>
          <a:prstGeom prst="rect">
            <a:avLst/>
          </a:prstGeom>
          <a:ln>
            <a:noFill/>
          </a:ln>
        </p:spPr>
      </p:pic>
      <p:sp>
        <p:nvSpPr>
          <p:cNvPr id="232" name="TextShape 1"/>
          <p:cNvSpPr txBox="1"/>
          <p:nvPr/>
        </p:nvSpPr>
        <p:spPr>
          <a:xfrm>
            <a:off x="237506" y="451658"/>
            <a:ext cx="10515360" cy="53100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7500" lnSpcReduction="20000"/>
          </a:bodyPr>
          <a:lstStyle/>
          <a:p>
            <a:pPr>
              <a:lnSpc>
                <a:spcPct val="90000"/>
              </a:lnSpc>
            </a:pP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</a:rPr>
              <a:t>Vznik nejtěžších prvků </a:t>
            </a:r>
            <a:r>
              <a:rPr lang="cs-CZ" sz="4400" b="0" strike="noStrike" spc="-1" dirty="0">
                <a:solidFill>
                  <a:srgbClr val="FFFFFF"/>
                </a:solidFill>
                <a:latin typeface="Wingdings"/>
              </a:rPr>
              <a:t></a:t>
            </a:r>
            <a:r>
              <a:rPr lang="cs-CZ" sz="4400" b="0" strike="noStrike" spc="-1" dirty="0">
                <a:solidFill>
                  <a:srgbClr val="FFFFFF"/>
                </a:solidFill>
                <a:latin typeface="Calibri Light"/>
              </a:rPr>
              <a:t> URAN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7199648" y="349068"/>
            <a:ext cx="5158957" cy="43509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cs-CZ" sz="3600" b="0" strike="noStrike" spc="-1" dirty="0">
                <a:solidFill>
                  <a:srgbClr val="FF0000"/>
                </a:solidFill>
                <a:latin typeface="Calibri"/>
              </a:rPr>
              <a:t>Prvky těžší než </a:t>
            </a:r>
            <a:r>
              <a:rPr lang="cs-CZ" sz="3600" b="0" strike="noStrike" spc="-1" dirty="0" err="1">
                <a:solidFill>
                  <a:srgbClr val="FF0000"/>
                </a:solidFill>
                <a:latin typeface="Calibri"/>
              </a:rPr>
              <a:t>Fe</a:t>
            </a:r>
            <a:r>
              <a:rPr lang="cs-CZ" sz="3600" b="0" strike="noStrike" spc="-1" dirty="0">
                <a:solidFill>
                  <a:srgbClr val="FF0000"/>
                </a:solidFill>
                <a:latin typeface="Calibri"/>
              </a:rPr>
              <a:t>: 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cs-CZ" sz="2800" spc="-1" dirty="0">
                <a:solidFill>
                  <a:srgbClr val="FF0000"/>
                </a:solidFill>
                <a:latin typeface="Calibri"/>
                <a:sym typeface="Wingdings" pitchFamily="2" charset="2"/>
              </a:rPr>
              <a:t> 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Exploze prvních supernov a/nebo srážky neutronových hvězd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Nepředstavitelně obrovská energie umožňující vznik jader    v endotermických reakcích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73050" lvl="6" indent="-27305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Vznik těžších prvků než </a:t>
            </a:r>
            <a:r>
              <a:rPr lang="cs-CZ" sz="2800" b="0" strike="noStrike" spc="-1" dirty="0" err="1">
                <a:solidFill>
                  <a:srgbClr val="FFFFFF"/>
                </a:solidFill>
                <a:latin typeface="Calibri"/>
              </a:rPr>
              <a:t>Fe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, </a:t>
            </a:r>
            <a:r>
              <a:rPr lang="cs-CZ" sz="2800" b="0" strike="noStrike" spc="-1" dirty="0">
                <a:solidFill>
                  <a:srgbClr val="FF0000"/>
                </a:solidFill>
                <a:latin typeface="Calibri"/>
              </a:rPr>
              <a:t>včetně U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 (asi -6.6 mld. let)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Obrázek 4"/>
          <p:cNvPicPr/>
          <p:nvPr/>
        </p:nvPicPr>
        <p:blipFill>
          <a:blip r:embed="rId3" cstate="print"/>
          <a:stretch/>
        </p:blipFill>
        <p:spPr>
          <a:xfrm>
            <a:off x="7559571" y="4571303"/>
            <a:ext cx="4011541" cy="194421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Obrázek 3"/>
          <p:cNvPicPr/>
          <p:nvPr/>
        </p:nvPicPr>
        <p:blipFill rotWithShape="1">
          <a:blip r:embed="rId2" cstate="print"/>
          <a:srcRect l="9091" t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7" name="Freeform: Shape 11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TextShape 1"/>
          <p:cNvSpPr txBox="1"/>
          <p:nvPr/>
        </p:nvSpPr>
        <p:spPr>
          <a:xfrm>
            <a:off x="6906847" y="1905605"/>
            <a:ext cx="5285153" cy="32446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2300" b="0" strike="noStrike" spc="-1"/>
              <a:t>Dnes je již U ve Sluněční soustavě vzácný</a:t>
            </a:r>
          </a:p>
          <a:p>
            <a:pPr marL="228600" indent="-228600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2300" b="0" strike="noStrike" spc="-1"/>
              <a:t>Nicméně, jeho pomalý rozpad je hlavním zdrojem zahřívání kůry Země, zodpovídá za</a:t>
            </a:r>
          </a:p>
        </p:txBody>
      </p:sp>
      <p:sp>
        <p:nvSpPr>
          <p:cNvPr id="66" name="CustomShape 2">
            <a:extLst>
              <a:ext uri="{FF2B5EF4-FFF2-40B4-BE49-F238E27FC236}">
                <a16:creationId xmlns:a16="http://schemas.microsoft.com/office/drawing/2014/main" id="{DB789763-7A54-4E46-845E-3E1535962870}"/>
              </a:ext>
            </a:extLst>
          </p:cNvPr>
          <p:cNvSpPr/>
          <p:nvPr/>
        </p:nvSpPr>
        <p:spPr>
          <a:xfrm>
            <a:off x="1505760" y="3113160"/>
            <a:ext cx="583984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800" b="1" strike="noStrike" spc="-1">
                <a:solidFill>
                  <a:srgbClr val="FF0000"/>
                </a:solidFill>
                <a:latin typeface="Calibri"/>
              </a:rPr>
              <a:t>U</a:t>
            </a:r>
            <a:endParaRPr lang="cs-CZ" sz="4800" b="0" strike="noStrike" spc="-1">
              <a:latin typeface="Arial"/>
            </a:endParaRPr>
          </a:p>
        </p:txBody>
      </p:sp>
      <p:sp>
        <p:nvSpPr>
          <p:cNvPr id="67" name="CustomShape 3">
            <a:extLst>
              <a:ext uri="{FF2B5EF4-FFF2-40B4-BE49-F238E27FC236}">
                <a16:creationId xmlns:a16="http://schemas.microsoft.com/office/drawing/2014/main" id="{E8B9C2B6-3E42-483D-B7B4-6E4DB29EBCD7}"/>
              </a:ext>
            </a:extLst>
          </p:cNvPr>
          <p:cNvSpPr/>
          <p:nvPr/>
        </p:nvSpPr>
        <p:spPr>
          <a:xfrm>
            <a:off x="2282880" y="3622920"/>
            <a:ext cx="163056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TextShape 1">
            <a:extLst>
              <a:ext uri="{FF2B5EF4-FFF2-40B4-BE49-F238E27FC236}">
                <a16:creationId xmlns:a16="http://schemas.microsoft.com/office/drawing/2014/main" id="{3027365C-F3CE-408B-9B96-B6814399DB12}"/>
              </a:ext>
            </a:extLst>
          </p:cNvPr>
          <p:cNvSpPr txBox="1"/>
          <p:nvPr/>
        </p:nvSpPr>
        <p:spPr>
          <a:xfrm>
            <a:off x="6824579" y="128990"/>
            <a:ext cx="5076825" cy="18263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228600" indent="-228600" algn="r"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2300" b="0" strike="noStrike" spc="-1"/>
              <a:t>Před 4.5 mld let – vznik Země                         z hmoty, jež obsahuje uran vyprodukovaný erupcemi dávných supernov</a:t>
            </a:r>
          </a:p>
        </p:txBody>
      </p:sp>
      <p:sp>
        <p:nvSpPr>
          <p:cNvPr id="69" name="TextShape 1">
            <a:extLst>
              <a:ext uri="{FF2B5EF4-FFF2-40B4-BE49-F238E27FC236}">
                <a16:creationId xmlns:a16="http://schemas.microsoft.com/office/drawing/2014/main" id="{3ADEB754-1736-4F8F-86DD-53077D711DFF}"/>
              </a:ext>
            </a:extLst>
          </p:cNvPr>
          <p:cNvSpPr txBox="1"/>
          <p:nvPr/>
        </p:nvSpPr>
        <p:spPr>
          <a:xfrm>
            <a:off x="7545247" y="3331586"/>
            <a:ext cx="4487743" cy="21864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cs-CZ" sz="2300" b="0" strike="noStrike" spc="-1" dirty="0"/>
              <a:t>kontinentální drift (asi ale                    i participace dalších fenoménů) </a:t>
            </a:r>
            <a:r>
              <a:rPr lang="cs-CZ" sz="2300" b="0" strike="noStrike" spc="-1" dirty="0">
                <a:sym typeface="Wingdings" panose="05000000000000000000" pitchFamily="2" charset="2"/>
              </a:rPr>
              <a:t>     </a:t>
            </a:r>
          </a:p>
          <a:p>
            <a:pPr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cs-CZ" sz="2300" spc="-1" dirty="0">
                <a:sym typeface="Wingdings" panose="05000000000000000000" pitchFamily="2" charset="2"/>
              </a:rPr>
              <a:t>        </a:t>
            </a:r>
            <a:r>
              <a:rPr lang="cs-CZ" sz="2300" b="0" strike="noStrike" spc="-1" dirty="0">
                <a:sym typeface="Wingdings" panose="05000000000000000000" pitchFamily="2" charset="2"/>
              </a:rPr>
              <a:t>vulkanická aktivity                                                          </a:t>
            </a:r>
          </a:p>
          <a:p>
            <a:pPr>
              <a:lnSpc>
                <a:spcPct val="120000"/>
              </a:lnSpc>
              <a:spcBef>
                <a:spcPts val="1001"/>
              </a:spcBef>
              <a:buClr>
                <a:srgbClr val="FFFFFF"/>
              </a:buClr>
            </a:pPr>
            <a:r>
              <a:rPr lang="cs-CZ" sz="2300" b="0" strike="noStrike" spc="-1" dirty="0">
                <a:sym typeface="Wingdings" panose="05000000000000000000" pitchFamily="2" charset="2"/>
              </a:rPr>
              <a:t>                       existence života</a:t>
            </a:r>
            <a:endParaRPr lang="cs-CZ" sz="2300" b="0" strike="noStrike" spc="-1" dirty="0"/>
          </a:p>
          <a:p>
            <a:pPr marL="228600" indent="-228600" algn="r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sz="2300" b="0" strike="noStrike" spc="-1" dirty="0"/>
              <a:t> 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Obrázek 4"/>
          <p:cNvPicPr/>
          <p:nvPr/>
        </p:nvPicPr>
        <p:blipFill>
          <a:blip r:embed="rId2" cstate="print"/>
          <a:stretch/>
        </p:blipFill>
        <p:spPr>
          <a:xfrm>
            <a:off x="7440149" y="1155821"/>
            <a:ext cx="4325280" cy="26056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82" name="TextShape 1"/>
          <p:cNvSpPr txBox="1"/>
          <p:nvPr/>
        </p:nvSpPr>
        <p:spPr>
          <a:xfrm>
            <a:off x="419520" y="162616"/>
            <a:ext cx="11567040" cy="8398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000" b="1" strike="noStrike" spc="-1" dirty="0" err="1">
                <a:solidFill>
                  <a:srgbClr val="FFFFFF"/>
                </a:solidFill>
                <a:latin typeface="Calibri Light"/>
              </a:rPr>
              <a:t>Becquerelův</a:t>
            </a:r>
            <a:r>
              <a:rPr lang="cs-CZ" sz="4000" b="1" strike="noStrike" spc="-1" dirty="0">
                <a:solidFill>
                  <a:srgbClr val="FFFFFF"/>
                </a:solidFill>
                <a:latin typeface="Calibri Light"/>
              </a:rPr>
              <a:t> experiment  III. – A ZASE TA NÁHODA!</a:t>
            </a:r>
            <a:endParaRPr lang="cs-CZ" sz="4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4514" name="Picture 2" descr="Image result for drawer photographic uranium becquer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0149" y="3892126"/>
            <a:ext cx="4320480" cy="1661723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335360" y="5956143"/>
            <a:ext cx="11521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0" u="sng" strike="noStrike" spc="-1" dirty="0">
                <a:solidFill>
                  <a:srgbClr val="FF0000"/>
                </a:solidFill>
                <a:uFillTx/>
                <a:latin typeface="Calibri"/>
              </a:rPr>
              <a:t>Bylo zřejmé, že sluncem vyvolané světélkování nebylo příčinou expozice desek</a:t>
            </a:r>
            <a:r>
              <a:rPr lang="cs-CZ" sz="2800" b="0" strike="noStrike" spc="-1" dirty="0">
                <a:solidFill>
                  <a:srgbClr val="FF0000"/>
                </a:solidFill>
                <a:latin typeface="Calibri"/>
              </a:rPr>
              <a:t>. </a:t>
            </a:r>
          </a:p>
          <a:p>
            <a:endParaRPr lang="cs-CZ" sz="2800" dirty="0"/>
          </a:p>
        </p:txBody>
      </p:sp>
      <p:sp>
        <p:nvSpPr>
          <p:cNvPr id="64516" name="AutoShape 4" descr="Image result for cloudy"/>
          <p:cNvSpPr>
            <a:spLocks noChangeAspect="1" noChangeArrowheads="1"/>
          </p:cNvSpPr>
          <p:nvPr/>
        </p:nvSpPr>
        <p:spPr bwMode="auto">
          <a:xfrm>
            <a:off x="207433" y="318662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4518" name="AutoShape 6" descr="Image result for cloudy"/>
          <p:cNvSpPr>
            <a:spLocks noChangeAspect="1" noChangeArrowheads="1"/>
          </p:cNvSpPr>
          <p:nvPr/>
        </p:nvSpPr>
        <p:spPr bwMode="auto">
          <a:xfrm>
            <a:off x="207433" y="318662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4520" name="AutoShape 8" descr="Image result for cloudy"/>
          <p:cNvSpPr>
            <a:spLocks noChangeAspect="1" noChangeArrowheads="1"/>
          </p:cNvSpPr>
          <p:nvPr/>
        </p:nvSpPr>
        <p:spPr bwMode="auto">
          <a:xfrm>
            <a:off x="207433" y="318662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4522" name="Picture 10" descr="http://www.iomtoday.co.im/images/news/2018/307_....clou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39" y="1155821"/>
            <a:ext cx="7239000" cy="3609976"/>
          </a:xfrm>
          <a:prstGeom prst="rect">
            <a:avLst/>
          </a:prstGeom>
          <a:noFill/>
        </p:spPr>
      </p:pic>
      <p:sp>
        <p:nvSpPr>
          <p:cNvPr id="283" name="TextShape 2"/>
          <p:cNvSpPr txBox="1"/>
          <p:nvPr/>
        </p:nvSpPr>
        <p:spPr>
          <a:xfrm>
            <a:off x="335360" y="1299837"/>
            <a:ext cx="6720747" cy="165618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indent="1588">
              <a:spcBef>
                <a:spcPts val="1001"/>
              </a:spcBef>
              <a:buClr>
                <a:srgbClr val="FFFFFF"/>
              </a:buClr>
            </a:pPr>
            <a:r>
              <a:rPr lang="cs-CZ" sz="2400" b="0" strike="noStrike" spc="-1" dirty="0">
                <a:solidFill>
                  <a:srgbClr val="FF0000"/>
                </a:solidFill>
                <a:latin typeface="Calibri"/>
              </a:rPr>
              <a:t>Když chtěl pokus opakovat, </a:t>
            </a:r>
          </a:p>
          <a:p>
            <a:pPr indent="1588">
              <a:spcBef>
                <a:spcPts val="1001"/>
              </a:spcBef>
              <a:buClr>
                <a:srgbClr val="FFFFFF"/>
              </a:buClr>
            </a:pPr>
            <a:r>
              <a:rPr lang="cs-CZ" sz="2400" spc="-1" dirty="0">
                <a:solidFill>
                  <a:srgbClr val="FF0000"/>
                </a:solidFill>
                <a:latin typeface="Calibri"/>
              </a:rPr>
              <a:t>	     </a:t>
            </a:r>
            <a:r>
              <a:rPr lang="cs-CZ" sz="2800" b="1" u="sng" strike="noStrike" spc="-1" dirty="0">
                <a:solidFill>
                  <a:srgbClr val="FF0000"/>
                </a:solidFill>
                <a:latin typeface="Calibri"/>
              </a:rPr>
              <a:t>neočekávaně se zatáhlo</a:t>
            </a:r>
          </a:p>
          <a:p>
            <a:pPr indent="1588">
              <a:spcBef>
                <a:spcPts val="1001"/>
              </a:spcBef>
              <a:buClr>
                <a:srgbClr val="FFFFFF"/>
              </a:buClr>
            </a:pPr>
            <a:r>
              <a:rPr lang="cs-CZ" sz="2400" b="0" strike="noStrike" spc="-1" dirty="0">
                <a:solidFill>
                  <a:srgbClr val="FF0000"/>
                </a:solidFill>
                <a:latin typeface="Calibri"/>
              </a:rPr>
              <a:t>... rozhodl se proto experiment odložit                            a neexponované desky i s uranem uklidil na několik dní do šuplíku</a:t>
            </a:r>
          </a:p>
          <a:p>
            <a:pPr indent="1588">
              <a:spcBef>
                <a:spcPts val="1001"/>
              </a:spcBef>
              <a:buClr>
                <a:srgbClr val="FFFFFF"/>
              </a:buClr>
            </a:pPr>
            <a:endParaRPr lang="cs-CZ" sz="2400" b="0" strike="noStrike" spc="-1" dirty="0">
              <a:latin typeface="Calibri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335360" y="4949401"/>
            <a:ext cx="71047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spcBef>
                <a:spcPts val="1001"/>
              </a:spcBef>
              <a:buClr>
                <a:srgbClr val="FFFFFF"/>
              </a:buClr>
            </a:pPr>
            <a:r>
              <a:rPr lang="cs-CZ" sz="2800" spc="-1" dirty="0">
                <a:solidFill>
                  <a:schemeClr val="bg1"/>
                </a:solidFill>
                <a:latin typeface="Calibri"/>
              </a:rPr>
              <a:t>Posléze desky ale přesto z nejasných pohnutek vyvolal, a byl udiven ještě více: opět ztmavly!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extShape 1"/>
          <p:cNvSpPr txBox="1"/>
          <p:nvPr/>
        </p:nvSpPr>
        <p:spPr>
          <a:xfrm>
            <a:off x="5704732" y="-178331"/>
            <a:ext cx="6586491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strike="noStrike" spc="-1" dirty="0" err="1">
                <a:latin typeface="+mj-lt"/>
                <a:ea typeface="+mj-ea"/>
                <a:cs typeface="+mj-cs"/>
              </a:rPr>
              <a:t>Becquerelovo</a:t>
            </a:r>
            <a:r>
              <a:rPr lang="en-US" sz="4400" b="1" strike="noStrike" spc="-1" dirty="0">
                <a:latin typeface="+mj-lt"/>
                <a:ea typeface="+mj-ea"/>
                <a:cs typeface="+mj-cs"/>
              </a:rPr>
              <a:t> </a:t>
            </a:r>
            <a:r>
              <a:rPr lang="en-US" sz="4400" b="1" strike="noStrike" spc="-1" dirty="0" err="1">
                <a:latin typeface="+mj-lt"/>
                <a:ea typeface="+mj-ea"/>
                <a:cs typeface="+mj-cs"/>
              </a:rPr>
              <a:t>záření</a:t>
            </a:r>
            <a:endParaRPr lang="en-US" sz="4400" b="1" strike="noStrike" spc="-1" dirty="0">
              <a:latin typeface="+mj-lt"/>
              <a:ea typeface="+mj-ea"/>
              <a:cs typeface="+mj-cs"/>
            </a:endParaRPr>
          </a:p>
        </p:txBody>
      </p:sp>
      <p:cxnSp>
        <p:nvCxnSpPr>
          <p:cNvPr id="289" name="Straight Connector 9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FA7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>
            <a:extLst>
              <a:ext uri="{FF2B5EF4-FFF2-40B4-BE49-F238E27FC236}">
                <a16:creationId xmlns:a16="http://schemas.microsoft.com/office/drawing/2014/main" id="{22F34088-53B4-4902-9317-4A60E8E3DDB5}"/>
              </a:ext>
            </a:extLst>
          </p:cNvPr>
          <p:cNvSpPr/>
          <p:nvPr/>
        </p:nvSpPr>
        <p:spPr>
          <a:xfrm>
            <a:off x="5169486" y="1084695"/>
            <a:ext cx="6676417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spc="-1" dirty="0">
                <a:solidFill>
                  <a:srgbClr val="000000"/>
                </a:solidFill>
                <a:latin typeface="Calibri"/>
              </a:rPr>
              <a:t>Becquerel se podivným zářením z nitra uranu dál intenzívně zabýval a zjistil, že: </a:t>
            </a:r>
          </a:p>
        </p:txBody>
      </p:sp>
      <p:pic>
        <p:nvPicPr>
          <p:cNvPr id="6" name="Obrázek 5" descr="Obsah obrázku text, klipart&#10;&#10;Popis byl vytvořen automaticky">
            <a:extLst>
              <a:ext uri="{FF2B5EF4-FFF2-40B4-BE49-F238E27FC236}">
                <a16:creationId xmlns:a16="http://schemas.microsoft.com/office/drawing/2014/main" id="{DE8FFFBE-2180-EB0E-7C10-189266945A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6" t="14154" r="14605" b="14620"/>
          <a:stretch/>
        </p:blipFill>
        <p:spPr>
          <a:xfrm>
            <a:off x="1167432" y="3630915"/>
            <a:ext cx="2976664" cy="3036215"/>
          </a:xfrm>
          <a:prstGeom prst="rect">
            <a:avLst/>
          </a:prstGeom>
        </p:spPr>
      </p:pic>
      <p:graphicFrame>
        <p:nvGraphicFramePr>
          <p:cNvPr id="291" name="TextShape 2">
            <a:extLst>
              <a:ext uri="{FF2B5EF4-FFF2-40B4-BE49-F238E27FC236}">
                <a16:creationId xmlns:a16="http://schemas.microsoft.com/office/drawing/2014/main" id="{99E40698-5BDB-0B99-6D82-E7785E8463B5}"/>
              </a:ext>
            </a:extLst>
          </p:cNvPr>
          <p:cNvGraphicFramePr/>
          <p:nvPr/>
        </p:nvGraphicFramePr>
        <p:xfrm>
          <a:off x="5259414" y="2257165"/>
          <a:ext cx="6586489" cy="440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E0EFE07-CED0-E541-DF66-7C3DD5A8B2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7014" y="464749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chemeClr val="bg1"/>
                </a:solidFill>
              </a:rPr>
              <a:t>Becquerel zjistil některé další zajímavé charakteristiky záření vycházejícího z uranu:</a:t>
            </a:r>
          </a:p>
        </p:txBody>
      </p:sp>
      <p:pic>
        <p:nvPicPr>
          <p:cNvPr id="157698" name="Picture 2" descr="https://www2.lbl.gov/abc/wallchart/chapters/03/graphics/Image9.gif"/>
          <p:cNvPicPr>
            <a:picLocks noChangeAspect="1" noChangeArrowheads="1"/>
          </p:cNvPicPr>
          <p:nvPr/>
        </p:nvPicPr>
        <p:blipFill rotWithShape="1">
          <a:blip r:embed="rId2" cstate="print"/>
          <a:srcRect r="13313" b="-3"/>
          <a:stretch/>
        </p:blipFill>
        <p:spPr bwMode="auto">
          <a:xfrm>
            <a:off x="681444" y="2516777"/>
            <a:ext cx="6236208" cy="3660185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7174447" y="2516777"/>
            <a:ext cx="4505324" cy="3660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strike="noStrike" spc="-1" dirty="0" err="1">
                <a:solidFill>
                  <a:srgbClr val="FF0000"/>
                </a:solidFill>
              </a:rPr>
              <a:t>ionizuje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strike="noStrike" spc="-1" dirty="0" err="1">
                <a:solidFill>
                  <a:srgbClr val="FF0000"/>
                </a:solidFill>
              </a:rPr>
              <a:t>vzduch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endParaRPr lang="en-US" sz="2500" b="0" strike="noStrike" spc="-1" dirty="0">
              <a:solidFill>
                <a:srgbClr val="FF000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strike="noStrike" spc="-1" dirty="0" err="1">
                <a:solidFill>
                  <a:srgbClr val="FF0000"/>
                </a:solidFill>
              </a:rPr>
              <a:t>lze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strike="noStrike" spc="-1" dirty="0" err="1">
                <a:solidFill>
                  <a:srgbClr val="FF0000"/>
                </a:solidFill>
              </a:rPr>
              <a:t>jej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strike="noStrike" spc="-1" dirty="0" err="1">
                <a:solidFill>
                  <a:srgbClr val="FF0000"/>
                </a:solidFill>
              </a:rPr>
              <a:t>odklonit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strike="noStrike" spc="-1" dirty="0" err="1">
                <a:solidFill>
                  <a:srgbClr val="FF0000"/>
                </a:solidFill>
              </a:rPr>
              <a:t>pomocí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strike="noStrike" spc="-1" dirty="0" err="1">
                <a:solidFill>
                  <a:srgbClr val="FF0000"/>
                </a:solidFill>
              </a:rPr>
              <a:t>magnetického</a:t>
            </a:r>
            <a:r>
              <a:rPr lang="en-US" sz="2500" b="1" strike="noStrike" spc="-1" dirty="0">
                <a:solidFill>
                  <a:srgbClr val="FF0000"/>
                </a:solidFill>
              </a:rPr>
              <a:t> pole</a:t>
            </a:r>
            <a:r>
              <a:rPr lang="en-US" sz="2500" b="0" strike="noStrike" spc="-1" dirty="0"/>
              <a:t>.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0" strike="noStrike" spc="-1" dirty="0" err="1"/>
              <a:t>Tento</a:t>
            </a:r>
            <a:r>
              <a:rPr lang="en-US" sz="2500" b="0" strike="noStrike" spc="-1" dirty="0"/>
              <a:t> </a:t>
            </a:r>
            <a:r>
              <a:rPr lang="en-US" sz="2500" b="0" strike="noStrike" spc="-1" dirty="0" err="1"/>
              <a:t>poznatek</a:t>
            </a:r>
            <a:r>
              <a:rPr lang="en-US" sz="2500" b="0" strike="noStrike" spc="-1" dirty="0"/>
              <a:t> </a:t>
            </a:r>
            <a:r>
              <a:rPr lang="en-US" sz="2500" b="0" strike="noStrike" spc="-1" dirty="0" err="1"/>
              <a:t>zveřejnil</a:t>
            </a:r>
            <a:r>
              <a:rPr lang="en-US" sz="2500" b="0" strike="noStrike" spc="-1" dirty="0"/>
              <a:t> v </a:t>
            </a:r>
            <a:r>
              <a:rPr lang="en-US" sz="2500" b="0" strike="noStrike" spc="-1" dirty="0" err="1"/>
              <a:t>roce</a:t>
            </a:r>
            <a:r>
              <a:rPr lang="en-US" sz="2500" b="0" strike="noStrike" spc="-1" dirty="0"/>
              <a:t> 1899. </a:t>
            </a:r>
            <a:r>
              <a:rPr lang="en-US" sz="2500" b="1" strike="noStrike" spc="-1" dirty="0" err="1"/>
              <a:t>Vyplývalo</a:t>
            </a:r>
            <a:r>
              <a:rPr lang="en-US" sz="2500" b="1" strike="noStrike" spc="-1" dirty="0"/>
              <a:t> z </a:t>
            </a:r>
            <a:r>
              <a:rPr lang="en-US" sz="2500" b="1" strike="noStrike" spc="-1" dirty="0" err="1"/>
              <a:t>něj</a:t>
            </a:r>
            <a:r>
              <a:rPr lang="en-US" sz="2500" b="1" strike="noStrike" spc="-1" dirty="0"/>
              <a:t>, </a:t>
            </a:r>
            <a:r>
              <a:rPr lang="en-US" sz="2500" b="1" strike="noStrike" spc="-1" dirty="0" err="1"/>
              <a:t>že</a:t>
            </a:r>
            <a:r>
              <a:rPr lang="en-US" sz="2500" b="1" strike="noStrike" spc="-1" dirty="0"/>
              <a:t> se </a:t>
            </a:r>
            <a:r>
              <a:rPr lang="en-US" sz="2500" b="1" strike="noStrike" spc="-1" dirty="0" err="1"/>
              <a:t>neznámé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záření</a:t>
            </a:r>
            <a:r>
              <a:rPr lang="en-US" sz="2500" b="1" strike="noStrike" spc="-1" dirty="0"/>
              <a:t> (</a:t>
            </a:r>
            <a:r>
              <a:rPr lang="en-US" sz="2500" b="1" strike="noStrike" spc="-1" dirty="0" err="1"/>
              <a:t>přinejmenším</a:t>
            </a:r>
            <a:r>
              <a:rPr lang="en-US" sz="2500" b="1" strike="noStrike" spc="-1" dirty="0"/>
              <a:t> z </a:t>
            </a:r>
            <a:r>
              <a:rPr lang="en-US" sz="2500" b="1" strike="noStrike" spc="-1" dirty="0" err="1"/>
              <a:t>určité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části</a:t>
            </a:r>
            <a:r>
              <a:rPr lang="en-US" sz="2500" b="1" strike="noStrike" spc="-1" dirty="0"/>
              <a:t>) </a:t>
            </a:r>
            <a:r>
              <a:rPr lang="en-US" sz="2500" b="1" strike="noStrike" spc="-1" dirty="0" err="1"/>
              <a:t>skládá</a:t>
            </a:r>
            <a:r>
              <a:rPr lang="en-US" sz="2500" b="1" strike="noStrike" spc="-1" dirty="0"/>
              <a:t> </a:t>
            </a:r>
            <a:r>
              <a:rPr lang="cs-CZ" sz="2500" b="1" strike="noStrike" spc="-1" dirty="0"/>
              <a:t>                  </a:t>
            </a:r>
            <a:r>
              <a:rPr lang="en-US" sz="2500" b="1" u="sng" strike="noStrike" spc="-1" dirty="0"/>
              <a:t>z </a:t>
            </a:r>
            <a:r>
              <a:rPr lang="en-US" sz="2500" b="1" u="sng" strike="noStrike" spc="-1" dirty="0" err="1">
                <a:solidFill>
                  <a:srgbClr val="FF0000"/>
                </a:solidFill>
              </a:rPr>
              <a:t>elektricky</a:t>
            </a:r>
            <a:r>
              <a:rPr lang="en-US" sz="2500" b="1" u="sng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u="sng" strike="noStrike" spc="-1" dirty="0" err="1">
                <a:solidFill>
                  <a:srgbClr val="FF0000"/>
                </a:solidFill>
              </a:rPr>
              <a:t>nabitých</a:t>
            </a:r>
            <a:r>
              <a:rPr lang="en-US" sz="2500" b="1" u="sng" strike="noStrike" spc="-1" dirty="0">
                <a:solidFill>
                  <a:srgbClr val="FF0000"/>
                </a:solidFill>
              </a:rPr>
              <a:t> </a:t>
            </a:r>
            <a:r>
              <a:rPr lang="en-US" sz="2500" b="1" u="sng" strike="noStrike" spc="-1" dirty="0" err="1">
                <a:solidFill>
                  <a:srgbClr val="FF0000"/>
                </a:solidFill>
              </a:rPr>
              <a:t>částic</a:t>
            </a:r>
            <a:r>
              <a:rPr lang="en-US" sz="2500" b="1" strike="noStrike" spc="-1" dirty="0"/>
              <a:t>. </a:t>
            </a:r>
            <a:endParaRPr lang="cs-CZ" sz="2500" b="1" strike="noStrike" spc="-1" dirty="0"/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500" b="1" strike="noStrike" spc="-1" dirty="0"/>
              <a:t>Na </a:t>
            </a:r>
            <a:r>
              <a:rPr lang="en-US" sz="2500" b="1" strike="noStrike" spc="-1" dirty="0" err="1"/>
              <a:t>jeho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podstatu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však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přijít</a:t>
            </a:r>
            <a:r>
              <a:rPr lang="en-US" sz="2500" b="1" strike="noStrike" spc="-1" dirty="0"/>
              <a:t> </a:t>
            </a:r>
            <a:r>
              <a:rPr lang="en-US" sz="2500" b="1" strike="noStrike" spc="-1" dirty="0" err="1"/>
              <a:t>nedokázal</a:t>
            </a:r>
            <a:r>
              <a:rPr lang="en-US" sz="2500" b="1" strike="noStrike" spc="-1" dirty="0"/>
              <a:t>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0" name="Obrázek 4"/>
          <p:cNvPicPr/>
          <p:nvPr/>
        </p:nvPicPr>
        <p:blipFill rotWithShape="1">
          <a:blip r:embed="rId2" cstate="print"/>
          <a:srcRect l="9304" r="1403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294" name="Freeform: Shape 10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5" name="Freeform: Shape 10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TextShape 1"/>
          <p:cNvSpPr txBox="1"/>
          <p:nvPr/>
        </p:nvSpPr>
        <p:spPr>
          <a:xfrm>
            <a:off x="371093" y="13012"/>
            <a:ext cx="4075435" cy="44954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trike="noStrike" spc="-1" dirty="0">
                <a:latin typeface="+mj-lt"/>
                <a:ea typeface="+mj-ea"/>
                <a:cs typeface="+mj-cs"/>
              </a:rPr>
              <a:t>RADIOAKTIVITA, </a:t>
            </a:r>
            <a:endParaRPr lang="cs-CZ" sz="4800" b="1" strike="noStrike" spc="-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trike="noStrike" spc="-1" dirty="0">
                <a:latin typeface="+mj-lt"/>
                <a:ea typeface="+mj-ea"/>
                <a:cs typeface="+mj-cs"/>
              </a:rPr>
              <a:t>Marie a Pierre </a:t>
            </a:r>
            <a:r>
              <a:rPr lang="en-US" sz="4800" b="1" strike="noStrike" spc="-1" dirty="0" err="1">
                <a:latin typeface="+mj-lt"/>
                <a:ea typeface="+mj-ea"/>
                <a:cs typeface="+mj-cs"/>
              </a:rPr>
              <a:t>Curieovi</a:t>
            </a:r>
            <a:r>
              <a:rPr lang="en-US" sz="4800" b="0" strike="noStrike" spc="-1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296" name="Rectangle 10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" name="Rectangle 11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371093" y="2611518"/>
            <a:ext cx="3899065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Bef>
                <a:spcPts val="1001"/>
              </a:spcBef>
              <a:buFont typeface="Arial" panose="020B0604020202020204" pitchFamily="34" charset="0"/>
              <a:buChar char="•"/>
            </a:pPr>
            <a:endParaRPr lang="en-US" sz="2000" b="0" strike="noStrike" spc="-1" dirty="0"/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222D8546-C25C-4131-B81D-AD1C41D5A7DD}"/>
              </a:ext>
            </a:extLst>
          </p:cNvPr>
          <p:cNvSpPr/>
          <p:nvPr/>
        </p:nvSpPr>
        <p:spPr>
          <a:xfrm>
            <a:off x="8071775" y="6416838"/>
            <a:ext cx="3756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pc="-1" dirty="0">
                <a:solidFill>
                  <a:schemeClr val="bg1"/>
                </a:solidFill>
                <a:latin typeface="Calibri"/>
              </a:rPr>
              <a:t>Marie </a:t>
            </a:r>
            <a:r>
              <a:rPr lang="cs-CZ" b="1" spc="-1" dirty="0" err="1">
                <a:solidFill>
                  <a:schemeClr val="bg1"/>
                </a:solidFill>
                <a:latin typeface="Calibri"/>
              </a:rPr>
              <a:t>Sklodowska</a:t>
            </a:r>
            <a:r>
              <a:rPr lang="cs-CZ" b="1" spc="-1" dirty="0">
                <a:solidFill>
                  <a:schemeClr val="bg1"/>
                </a:solidFill>
                <a:latin typeface="Calibri"/>
              </a:rPr>
              <a:t>-Curie (1867-1934)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1436562B-8020-48A8-8349-1801C0D7D5AA}"/>
              </a:ext>
            </a:extLst>
          </p:cNvPr>
          <p:cNvSpPr/>
          <p:nvPr/>
        </p:nvSpPr>
        <p:spPr>
          <a:xfrm>
            <a:off x="4039327" y="6416838"/>
            <a:ext cx="256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spc="-1" dirty="0" err="1">
                <a:solidFill>
                  <a:schemeClr val="bg1"/>
                </a:solidFill>
                <a:latin typeface="Calibri"/>
              </a:rPr>
              <a:t>Pierre</a:t>
            </a:r>
            <a:r>
              <a:rPr lang="cs-CZ" b="1" spc="-1" dirty="0">
                <a:solidFill>
                  <a:schemeClr val="bg1"/>
                </a:solidFill>
                <a:latin typeface="Calibri"/>
              </a:rPr>
              <a:t> Curie (1859-1906) 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ladký&#10;&#10;Popis byl vytvořen automaticky">
            <a:extLst>
              <a:ext uri="{FF2B5EF4-FFF2-40B4-BE49-F238E27FC236}">
                <a16:creationId xmlns:a16="http://schemas.microsoft.com/office/drawing/2014/main" id="{996F3F26-6E49-6FE5-1018-F160BACB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944" y="4209469"/>
            <a:ext cx="2359552" cy="2241574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6FDC598-4226-10C9-A726-860A54AA982C}"/>
              </a:ext>
            </a:extLst>
          </p:cNvPr>
          <p:cNvSpPr txBox="1"/>
          <p:nvPr/>
        </p:nvSpPr>
        <p:spPr>
          <a:xfrm>
            <a:off x="510504" y="2749990"/>
            <a:ext cx="8336982" cy="37782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Curieovi již v roce 1896 zjistili, že stejné záření jako uran vydávají také sloučeniny thoria - na světě tedy existuje přinejmenším ještě jeden „zářící“ prvek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(prvenství objevu bylo nicméně přiřknuto Gerhardu </a:t>
            </a:r>
            <a:r>
              <a:rPr lang="cs-CZ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Carlemu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Schmidtovi)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cs-CZ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Marie a Pierre Curie začali svou experimentální práci systematickým studiem uranu a jeho sloučenin, přičemž měřili a tabelovali jejich ionizační proudy. </a:t>
            </a:r>
          </a:p>
        </p:txBody>
      </p:sp>
      <p:graphicFrame>
        <p:nvGraphicFramePr>
          <p:cNvPr id="11" name="TextovéPole 3">
            <a:extLst>
              <a:ext uri="{FF2B5EF4-FFF2-40B4-BE49-F238E27FC236}">
                <a16:creationId xmlns:a16="http://schemas.microsoft.com/office/drawing/2014/main" id="{8C99D2D8-B1C0-8E3B-FF51-654D1D4065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3106606"/>
              </p:ext>
            </p:extLst>
          </p:nvPr>
        </p:nvGraphicFramePr>
        <p:xfrm>
          <a:off x="346953" y="-12290"/>
          <a:ext cx="11498093" cy="238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7C0BE84-E0C1-4D85-275C-134338029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44" y="1641281"/>
            <a:ext cx="2380952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938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96B606-671B-F42F-BAAE-9C22C783B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1"/>
          <a:stretch/>
        </p:blipFill>
        <p:spPr>
          <a:xfrm>
            <a:off x="107002" y="315362"/>
            <a:ext cx="6812616" cy="59485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7D1732-0F3A-D577-7430-D9B85870B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8"/>
          <a:stretch/>
        </p:blipFill>
        <p:spPr>
          <a:xfrm>
            <a:off x="6979122" y="3082052"/>
            <a:ext cx="4793539" cy="318182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59FC5E8-F6FC-C09A-E0E1-6DA6F47BF72E}"/>
              </a:ext>
            </a:extLst>
          </p:cNvPr>
          <p:cNvSpPr/>
          <p:nvPr/>
        </p:nvSpPr>
        <p:spPr>
          <a:xfrm>
            <a:off x="6716266" y="2714172"/>
            <a:ext cx="5319252" cy="392333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3195519-AEBD-C3FD-D473-5EB8868B726A}"/>
              </a:ext>
            </a:extLst>
          </p:cNvPr>
          <p:cNvSpPr/>
          <p:nvPr/>
        </p:nvSpPr>
        <p:spPr>
          <a:xfrm>
            <a:off x="4410090" y="4224504"/>
            <a:ext cx="2306175" cy="170097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FCDCB1FA-65DC-4FAB-4287-7AF6C8E7175F}"/>
              </a:ext>
            </a:extLst>
          </p:cNvPr>
          <p:cNvSpPr txBox="1"/>
          <p:nvPr/>
        </p:nvSpPr>
        <p:spPr>
          <a:xfrm>
            <a:off x="7179010" y="315362"/>
            <a:ext cx="459365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r>
              <a:rPr lang="en-US" sz="2800" b="1" u="sng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lectrometer</a:t>
            </a:r>
            <a:r>
              <a:rPr lang="en-US" sz="2800" b="1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apparatus </a:t>
            </a:r>
            <a:r>
              <a:rPr lang="en-US" sz="20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developed by Pierre Curie and his brother Jacques for the precise measurement of very weak currents (of the order of tenths of picoamperes) following their discovery of piezoelectricity in 1880.</a:t>
            </a: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3C1F685-5615-7049-3638-324F7A88EE99}"/>
              </a:ext>
            </a:extLst>
          </p:cNvPr>
          <p:cNvSpPr txBox="1"/>
          <p:nvPr/>
        </p:nvSpPr>
        <p:spPr>
          <a:xfrm>
            <a:off x="6979122" y="2827955"/>
            <a:ext cx="2763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IONIZING CHAMBER</a:t>
            </a:r>
          </a:p>
        </p:txBody>
      </p:sp>
    </p:spTree>
    <p:extLst>
      <p:ext uri="{BB962C8B-B14F-4D97-AF65-F5344CB8AC3E}">
        <p14:creationId xmlns:p14="http://schemas.microsoft.com/office/powerpoint/2010/main" val="42256154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ovéPole 2">
            <a:extLst>
              <a:ext uri="{FF2B5EF4-FFF2-40B4-BE49-F238E27FC236}">
                <a16:creationId xmlns:a16="http://schemas.microsoft.com/office/drawing/2014/main" id="{1B28FEB6-519C-CEBB-9580-2E6C2C0CAB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190335"/>
              </p:ext>
            </p:extLst>
          </p:nvPr>
        </p:nvGraphicFramePr>
        <p:xfrm>
          <a:off x="473413" y="80386"/>
          <a:ext cx="11345693" cy="677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55159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377760" y="305580"/>
            <a:ext cx="7994344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400" b="1" strike="noStrike" spc="-1" dirty="0">
                <a:solidFill>
                  <a:srgbClr val="FFFFFF"/>
                </a:solidFill>
                <a:latin typeface="Calibri Light"/>
              </a:rPr>
              <a:t>Radioaktivita, </a:t>
            </a:r>
          </a:p>
          <a:p>
            <a:pPr>
              <a:lnSpc>
                <a:spcPct val="90000"/>
              </a:lnSpc>
            </a:pPr>
            <a:r>
              <a:rPr lang="cs-CZ" sz="4400" b="1" strike="noStrike" spc="-1" dirty="0">
                <a:solidFill>
                  <a:srgbClr val="FFFFFF"/>
                </a:solidFill>
                <a:latin typeface="Calibri Light"/>
              </a:rPr>
              <a:t>Marie a </a:t>
            </a:r>
            <a:r>
              <a:rPr lang="cs-CZ" sz="4400" b="1" strike="noStrike" spc="-1" dirty="0" err="1">
                <a:solidFill>
                  <a:srgbClr val="FFFFFF"/>
                </a:solidFill>
                <a:latin typeface="Calibri Light"/>
              </a:rPr>
              <a:t>Pierre</a:t>
            </a:r>
            <a:r>
              <a:rPr lang="cs-CZ" sz="4400" b="1" strike="noStrike" spc="-1" dirty="0">
                <a:solidFill>
                  <a:srgbClr val="FFFFFF"/>
                </a:solidFill>
                <a:latin typeface="Calibri Light"/>
              </a:rPr>
              <a:t> </a:t>
            </a:r>
            <a:r>
              <a:rPr lang="cs-CZ" sz="4400" b="1" strike="noStrike" spc="-1" dirty="0" err="1">
                <a:solidFill>
                  <a:srgbClr val="FFFFFF"/>
                </a:solidFill>
                <a:latin typeface="Calibri Light"/>
              </a:rPr>
              <a:t>Curieovi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TextShape 2"/>
          <p:cNvSpPr txBox="1"/>
          <p:nvPr/>
        </p:nvSpPr>
        <p:spPr>
          <a:xfrm>
            <a:off x="6724176" y="-237031"/>
            <a:ext cx="5288341" cy="6982085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4500"/>
          </a:bodyPr>
          <a:lstStyle/>
          <a:p>
            <a:pPr marL="228600" indent="-228240"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endParaRPr lang="cs-CZ" sz="3500" b="1" u="sng" spc="-1" dirty="0">
              <a:solidFill>
                <a:srgbClr val="FFFFFF"/>
              </a:solidFill>
              <a:latin typeface="Calibri"/>
            </a:endParaRPr>
          </a:p>
          <a:p>
            <a:pPr marL="228600" indent="-228240">
              <a:spcBef>
                <a:spcPts val="1800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1" u="sng" strike="noStrike" spc="-1" dirty="0">
                <a:solidFill>
                  <a:srgbClr val="FFFFFF"/>
                </a:solidFill>
                <a:latin typeface="Calibri"/>
              </a:rPr>
              <a:t>Zobecnění </a:t>
            </a:r>
            <a:r>
              <a:rPr lang="cs-CZ" sz="2800" b="1" u="sng" strike="noStrike" spc="-1" dirty="0" err="1">
                <a:solidFill>
                  <a:srgbClr val="FFFFFF"/>
                </a:solidFill>
                <a:latin typeface="Calibri"/>
              </a:rPr>
              <a:t>Becquerelova</a:t>
            </a:r>
            <a:r>
              <a:rPr lang="cs-CZ" sz="2800" b="1" u="sng" strike="noStrike" spc="-1" dirty="0">
                <a:solidFill>
                  <a:srgbClr val="FFFFFF"/>
                </a:solidFill>
                <a:latin typeface="Calibri"/>
              </a:rPr>
              <a:t> </a:t>
            </a:r>
            <a:r>
              <a:rPr lang="cs-CZ" sz="2800" b="1" u="sng" spc="-1" dirty="0">
                <a:solidFill>
                  <a:srgbClr val="FFFFFF"/>
                </a:solidFill>
                <a:latin typeface="Calibri"/>
              </a:rPr>
              <a:t>objevu</a:t>
            </a:r>
          </a:p>
          <a:p>
            <a:pPr marL="228600" indent="-228240">
              <a:spcBef>
                <a:spcPts val="1800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Tehdy Marie Curie pro tuto vlastnost (které se zpočátku říkalo </a:t>
            </a:r>
            <a:r>
              <a:rPr lang="cs-CZ" sz="2800" b="1" strike="noStrike" spc="-1" dirty="0" err="1">
                <a:solidFill>
                  <a:srgbClr val="FFFFFF"/>
                </a:solidFill>
                <a:latin typeface="Calibri"/>
              </a:rPr>
              <a:t>Becquerelovy</a:t>
            </a:r>
            <a:r>
              <a:rPr lang="cs-CZ" sz="2800" b="1" strike="noStrike" spc="-1" dirty="0">
                <a:solidFill>
                  <a:srgbClr val="FFFFFF"/>
                </a:solidFill>
                <a:latin typeface="Calibri"/>
              </a:rPr>
              <a:t> paprsky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) </a:t>
            </a:r>
            <a:r>
              <a:rPr lang="cs-CZ" sz="2800" b="1" strike="noStrike" spc="-1" dirty="0">
                <a:solidFill>
                  <a:srgbClr val="FF0000"/>
                </a:solidFill>
                <a:latin typeface="Calibri"/>
              </a:rPr>
              <a:t>poprvé použila název </a:t>
            </a:r>
            <a:r>
              <a:rPr lang="cs-CZ" sz="2800" b="1" u="sng" strike="noStrike" spc="-1" dirty="0">
                <a:solidFill>
                  <a:srgbClr val="FF0000"/>
                </a:solidFill>
                <a:latin typeface="Calibri"/>
              </a:rPr>
              <a:t>radioaktivita</a:t>
            </a:r>
            <a:r>
              <a:rPr lang="cs-CZ" sz="2800" b="0" strike="noStrike" spc="-1" dirty="0">
                <a:solidFill>
                  <a:srgbClr val="FF0000"/>
                </a:solidFill>
                <a:latin typeface="Calibri"/>
              </a:rPr>
              <a:t>.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spcBef>
                <a:spcPts val="1800"/>
              </a:spcBef>
              <a:buClr>
                <a:srgbClr val="FFFFFF"/>
              </a:buClr>
              <a:buFont typeface="Arial"/>
              <a:buChar char="•"/>
            </a:pP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Objevitel záření (H.B.) však o fyzikální zvěčnění svého jména nakonec přece jen nepřišel: byla po něm pojmenována </a:t>
            </a:r>
            <a:r>
              <a:rPr lang="cs-CZ" sz="2800" b="1" strike="noStrike" spc="-1" dirty="0">
                <a:solidFill>
                  <a:srgbClr val="FFFFFF"/>
                </a:solidFill>
                <a:latin typeface="Calibri"/>
              </a:rPr>
              <a:t>jednotka radioaktivity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 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 marL="228600" indent="-228240">
              <a:spcBef>
                <a:spcPts val="1800"/>
              </a:spcBef>
              <a:buClr>
                <a:srgbClr val="FFFFFF"/>
              </a:buClr>
            </a:pP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	(1 Becquerel  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[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1 </a:t>
            </a:r>
            <a:r>
              <a:rPr lang="cs-CZ" sz="2800" b="0" strike="noStrike" spc="-1" dirty="0" err="1">
                <a:solidFill>
                  <a:srgbClr val="FFFFFF"/>
                </a:solidFill>
                <a:latin typeface="Calibri"/>
              </a:rPr>
              <a:t>Bq</a:t>
            </a:r>
            <a:r>
              <a:rPr lang="en-US" sz="2800" b="0" strike="noStrike" spc="-1" dirty="0">
                <a:solidFill>
                  <a:srgbClr val="FFFFFF"/>
                </a:solidFill>
                <a:latin typeface="Calibri"/>
              </a:rPr>
              <a:t>]</a:t>
            </a:r>
            <a:r>
              <a:rPr lang="cs-CZ" sz="2800" b="0" strike="noStrike" spc="-1" dirty="0">
                <a:solidFill>
                  <a:srgbClr val="FFFFFF"/>
                </a:solidFill>
                <a:latin typeface="Calibri"/>
              </a:rPr>
              <a:t> vyjadřuje takovou aktivitu zdroje při níž se za 1 sec rozpadne 1 atom)</a:t>
            </a: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spcBef>
                <a:spcPts val="1001"/>
              </a:spcBef>
            </a:pPr>
            <a:endParaRPr lang="cs-CZ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93" name="Obrázek 3"/>
          <p:cNvPicPr/>
          <p:nvPr/>
        </p:nvPicPr>
        <p:blipFill>
          <a:blip r:embed="rId2" cstate="print"/>
          <a:stretch/>
        </p:blipFill>
        <p:spPr>
          <a:xfrm>
            <a:off x="300000" y="2023860"/>
            <a:ext cx="6172052" cy="40021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96144"/>
            <a:ext cx="12192000" cy="939798"/>
          </a:xfrm>
        </p:spPr>
        <p:txBody>
          <a:bodyPr/>
          <a:lstStyle/>
          <a:p>
            <a:pPr algn="ctr"/>
            <a:r>
              <a:rPr lang="cs-CZ" b="1" dirty="0"/>
              <a:t>Charakteristické RTG záření</a:t>
            </a:r>
          </a:p>
        </p:txBody>
      </p:sp>
      <p:graphicFrame>
        <p:nvGraphicFramePr>
          <p:cNvPr id="13" name="Zástupný symbol pro obsah 2">
            <a:extLst>
              <a:ext uri="{FF2B5EF4-FFF2-40B4-BE49-F238E27FC236}">
                <a16:creationId xmlns:a16="http://schemas.microsoft.com/office/drawing/2014/main" id="{D516BF71-6261-4B2F-9EF1-2D1E9FB2CF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5176" y="1181101"/>
          <a:ext cx="6238875" cy="555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30138" y="1333728"/>
            <a:ext cx="4789749" cy="405852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67053" y="5734084"/>
            <a:ext cx="3903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↑Z(anoda) 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↑E(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RTG</a:t>
            </a:r>
            <a:r>
              <a:rPr kumimoji="0" lang="cs-CZ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590878" y="4005263"/>
            <a:ext cx="338695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E(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RTG</a:t>
            </a:r>
            <a:r>
              <a:rPr kumimoji="0" lang="cs-CZ" sz="2800" b="1" i="0" u="none" strike="noStrike" kern="1200" cap="none" spc="0" normalizeH="0" baseline="-25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</a:t>
            </a: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= E(e2)-E(e1)</a:t>
            </a:r>
          </a:p>
        </p:txBody>
      </p:sp>
      <p:cxnSp>
        <p:nvCxnSpPr>
          <p:cNvPr id="9" name="Přímá spojnice se šipkou 8"/>
          <p:cNvCxnSpPr/>
          <p:nvPr/>
        </p:nvCxnSpPr>
        <p:spPr>
          <a:xfrm flipV="1">
            <a:off x="6667500" y="4667250"/>
            <a:ext cx="1771650" cy="4286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599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DAF1F3A-C6DD-4BA8-B94E-9DBA369DD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845" y="4479193"/>
            <a:ext cx="3128709" cy="1698443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17B4B8-5E01-4B44-BC25-876D56C12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text, stůl, stůl na jedné noze&#10;&#10;Popis byl vytvořen automaticky">
            <a:extLst>
              <a:ext uri="{FF2B5EF4-FFF2-40B4-BE49-F238E27FC236}">
                <a16:creationId xmlns:a16="http://schemas.microsoft.com/office/drawing/2014/main" id="{EB5D99DD-0E0F-4F48-8D27-CEDB770DA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97" y="4468701"/>
            <a:ext cx="3148038" cy="1708935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683D1A4-93E5-4A4D-B103-8223A220E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0E8ABF4-C289-489E-BEFB-3077F9D9C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989CFA0-35DD-4943-B365-488C66B9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88AD040-1A2B-4FB4-A345-7B9F3E5E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3B704A-724B-41D6-8F33-76939E727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>
            <a:extLst>
              <a:ext uri="{FF2B5EF4-FFF2-40B4-BE49-F238E27FC236}">
                <a16:creationId xmlns:a16="http://schemas.microsoft.com/office/drawing/2014/main" id="{9FEC1B70-1611-4D4F-B71C-2124BE002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7" r="1252"/>
          <a:stretch/>
        </p:blipFill>
        <p:spPr>
          <a:xfrm>
            <a:off x="3705263" y="3460851"/>
            <a:ext cx="4799418" cy="313571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C072E25-16A0-418C-BC92-D76F5D78C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80" y="466016"/>
            <a:ext cx="4173070" cy="22653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92E82BE-9364-4A98-A6CA-7EE388D3ED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188" y="481899"/>
            <a:ext cx="4428498" cy="24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511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514560" y="76320"/>
            <a:ext cx="11170560" cy="10022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400" b="1" strike="noStrike" spc="-1">
                <a:solidFill>
                  <a:srgbClr val="FFFFFF"/>
                </a:solidFill>
                <a:latin typeface="Calibri Light"/>
              </a:rPr>
              <a:t>Radioaktivita, Marie a Pierre Curieovi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374571" y="332656"/>
            <a:ext cx="11442859" cy="2592288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9388" lvl="0" indent="-179388">
              <a:spcBef>
                <a:spcPts val="1200"/>
              </a:spcBef>
              <a:buFont typeface="Arial" pitchFamily="34" charset="0"/>
              <a:buChar char="•"/>
            </a:pPr>
            <a:r>
              <a:rPr lang="cs-CZ" sz="3200" b="1" u="sng" dirty="0">
                <a:solidFill>
                  <a:srgbClr val="FF0000"/>
                </a:solidFill>
              </a:rPr>
              <a:t>M a P Curie brzy zjistili, že s horninami a radioaktivitou něco nesedí</a:t>
            </a:r>
            <a:r>
              <a:rPr lang="cs-CZ" sz="3200" b="1" dirty="0">
                <a:solidFill>
                  <a:srgbClr val="FF0000"/>
                </a:solidFill>
              </a:rPr>
              <a:t>:</a:t>
            </a:r>
          </a:p>
          <a:p>
            <a:pPr marL="179388" lvl="0" indent="-179388">
              <a:spcBef>
                <a:spcPts val="1200"/>
              </a:spcBef>
              <a:buFont typeface="Arial" pitchFamily="34" charset="0"/>
              <a:buChar char="•"/>
            </a:pPr>
            <a:r>
              <a:rPr lang="cs-CZ" sz="2400" b="1" strike="noStrike" spc="-1" dirty="0">
                <a:latin typeface="Calibri"/>
              </a:rPr>
              <a:t>Radioaktivita nerostů </a:t>
            </a:r>
            <a:r>
              <a:rPr lang="cs-CZ" sz="2400" b="1" strike="noStrike" spc="-1" dirty="0" err="1">
                <a:latin typeface="Calibri"/>
              </a:rPr>
              <a:t>uranitu</a:t>
            </a:r>
            <a:r>
              <a:rPr lang="cs-CZ" sz="2400" b="1" strike="noStrike" spc="-1" dirty="0">
                <a:latin typeface="Calibri"/>
              </a:rPr>
              <a:t> a chalkolitu byla mnohem vyšší, než by odpovídalo zastoupení uranu a thoria ve vzorcích</a:t>
            </a:r>
            <a:endParaRPr lang="cs-CZ" sz="2400" b="0" strike="noStrike" spc="-1" dirty="0">
              <a:latin typeface="Calibri"/>
            </a:endParaRPr>
          </a:p>
        </p:txBody>
      </p:sp>
      <p:pic>
        <p:nvPicPr>
          <p:cNvPr id="166914" name="Picture 2" descr="Image result for smoline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40537" y="2202897"/>
            <a:ext cx="2043360" cy="4293609"/>
          </a:xfrm>
          <a:prstGeom prst="rect">
            <a:avLst/>
          </a:prstGeom>
          <a:noFill/>
        </p:spPr>
      </p:pic>
      <p:pic>
        <p:nvPicPr>
          <p:cNvPr id="166918" name="Picture 6" descr="Uranium (Ilustrasi)"/>
          <p:cNvPicPr>
            <a:picLocks noChangeAspect="1" noChangeArrowheads="1"/>
          </p:cNvPicPr>
          <p:nvPr/>
        </p:nvPicPr>
        <p:blipFill>
          <a:blip r:embed="rId4" cstate="print"/>
          <a:srcRect l="19559" r="16177"/>
          <a:stretch>
            <a:fillRect/>
          </a:stretch>
        </p:blipFill>
        <p:spPr bwMode="auto">
          <a:xfrm>
            <a:off x="6576054" y="3328021"/>
            <a:ext cx="2208245" cy="1726385"/>
          </a:xfrm>
          <a:prstGeom prst="rect">
            <a:avLst/>
          </a:prstGeom>
          <a:noFill/>
        </p:spPr>
      </p:pic>
      <p:pic>
        <p:nvPicPr>
          <p:cNvPr id="166922" name="Picture 10" descr="https://me-confidential.com/wp-content/uploads/2015/09/Iran-300x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84299" y="3328020"/>
            <a:ext cx="2929139" cy="1728192"/>
          </a:xfrm>
          <a:prstGeom prst="rect">
            <a:avLst/>
          </a:prstGeom>
          <a:noFill/>
        </p:spPr>
      </p:pic>
      <p:pic>
        <p:nvPicPr>
          <p:cNvPr id="14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8880309" y="2535932"/>
            <a:ext cx="980979" cy="720080"/>
          </a:xfrm>
          <a:prstGeom prst="rect">
            <a:avLst/>
          </a:prstGeom>
          <a:noFill/>
        </p:spPr>
      </p:pic>
      <p:pic>
        <p:nvPicPr>
          <p:cNvPr id="15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7824192" y="2535932"/>
            <a:ext cx="980979" cy="720080"/>
          </a:xfrm>
          <a:prstGeom prst="rect">
            <a:avLst/>
          </a:prstGeom>
          <a:noFill/>
        </p:spPr>
      </p:pic>
      <p:pic>
        <p:nvPicPr>
          <p:cNvPr id="16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4367808" y="2535932"/>
            <a:ext cx="980979" cy="720080"/>
          </a:xfrm>
          <a:prstGeom prst="rect">
            <a:avLst/>
          </a:prstGeom>
          <a:noFill/>
        </p:spPr>
      </p:pic>
      <p:pic>
        <p:nvPicPr>
          <p:cNvPr id="17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3407701" y="2535932"/>
            <a:ext cx="980979" cy="720080"/>
          </a:xfrm>
          <a:prstGeom prst="rect">
            <a:avLst/>
          </a:prstGeom>
          <a:noFill/>
        </p:spPr>
      </p:pic>
      <p:pic>
        <p:nvPicPr>
          <p:cNvPr id="18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2447595" y="2535932"/>
            <a:ext cx="980979" cy="720080"/>
          </a:xfrm>
          <a:prstGeom prst="rect">
            <a:avLst/>
          </a:prstGeom>
          <a:noFill/>
        </p:spPr>
      </p:pic>
      <p:pic>
        <p:nvPicPr>
          <p:cNvPr id="19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1487488" y="2535932"/>
            <a:ext cx="980979" cy="720080"/>
          </a:xfrm>
          <a:prstGeom prst="rect">
            <a:avLst/>
          </a:prstGeom>
          <a:noFill/>
        </p:spPr>
      </p:pic>
      <p:pic>
        <p:nvPicPr>
          <p:cNvPr id="20" name="Picture 12" descr="https://ih1.redbubble.net/image.221640511.1185/flat,750x1000,075,f.jpg"/>
          <p:cNvPicPr>
            <a:picLocks noChangeAspect="1" noChangeArrowheads="1"/>
          </p:cNvPicPr>
          <p:nvPr/>
        </p:nvPicPr>
        <p:blipFill>
          <a:blip r:embed="rId6" cstate="print"/>
          <a:srcRect l="12741" t="20138" r="12404" b="20138"/>
          <a:stretch>
            <a:fillRect/>
          </a:stretch>
        </p:blipFill>
        <p:spPr bwMode="auto">
          <a:xfrm>
            <a:off x="527381" y="2535932"/>
            <a:ext cx="980979" cy="720080"/>
          </a:xfrm>
          <a:prstGeom prst="rect">
            <a:avLst/>
          </a:prstGeom>
          <a:noFill/>
        </p:spPr>
      </p:pic>
      <p:sp>
        <p:nvSpPr>
          <p:cNvPr id="21" name="TextovéPole 20"/>
          <p:cNvSpPr txBox="1"/>
          <p:nvPr/>
        </p:nvSpPr>
        <p:spPr>
          <a:xfrm>
            <a:off x="3695733" y="5128220"/>
            <a:ext cx="11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SMOLINEC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6672064" y="5128220"/>
            <a:ext cx="2911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ČISTÝ URAN / URANOVÉ SOLI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5615947" y="2391917"/>
            <a:ext cx="950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000" dirty="0"/>
              <a:t>&gt;&gt;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132113" y="1982450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5" name="TextShape 2"/>
          <p:cNvSpPr txBox="1"/>
          <p:nvPr/>
        </p:nvSpPr>
        <p:spPr>
          <a:xfrm>
            <a:off x="374570" y="5686425"/>
            <a:ext cx="11442859" cy="108228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179388" lvl="0" indent="-179388">
              <a:spcBef>
                <a:spcPts val="1200"/>
              </a:spcBef>
              <a:buFont typeface="Arial" pitchFamily="34" charset="0"/>
              <a:buChar char="•"/>
            </a:pPr>
            <a:r>
              <a:rPr lang="cs-CZ" sz="2400" b="0" strike="noStrike" spc="-1" dirty="0">
                <a:latin typeface="Calibri"/>
              </a:rPr>
              <a:t>Jediným logickým vysvětlením bylo, </a:t>
            </a:r>
            <a:r>
              <a:rPr lang="cs-CZ" sz="2400" strike="noStrike" spc="-1" dirty="0">
                <a:latin typeface="Calibri"/>
              </a:rPr>
              <a:t>že rudy obsahují </a:t>
            </a:r>
            <a:r>
              <a:rPr lang="cs-CZ" sz="2400" b="1" strike="noStrike" spc="-1" dirty="0">
                <a:solidFill>
                  <a:srgbClr val="FF0000"/>
                </a:solidFill>
                <a:latin typeface="Calibri"/>
              </a:rPr>
              <a:t>další dosud neznámé prvky, jejichž radioaktivita je ještě výrazně vyšší</a:t>
            </a:r>
            <a:r>
              <a:rPr lang="cs-CZ" sz="2400" b="0" strike="noStrike" spc="-1" dirty="0">
                <a:latin typeface="Calibri"/>
              </a:rPr>
              <a:t>. 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62DC992C-297E-4CD0-BDFE-72F9D9ACF96F}"/>
              </a:ext>
            </a:extLst>
          </p:cNvPr>
          <p:cNvSpPr txBox="1"/>
          <p:nvPr/>
        </p:nvSpPr>
        <p:spPr>
          <a:xfrm>
            <a:off x="10590163" y="1975139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13BBBEF-DA71-4F40-9BA7-AF0A1080F8AD}"/>
              </a:ext>
            </a:extLst>
          </p:cNvPr>
          <p:cNvSpPr txBox="1"/>
          <p:nvPr/>
        </p:nvSpPr>
        <p:spPr>
          <a:xfrm>
            <a:off x="11054123" y="1989762"/>
            <a:ext cx="7072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88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668071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1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7FABF3F-7075-80FA-26C1-54721127D8ED}"/>
              </a:ext>
            </a:extLst>
          </p:cNvPr>
          <p:cNvSpPr txBox="1"/>
          <p:nvPr/>
        </p:nvSpPr>
        <p:spPr>
          <a:xfrm>
            <a:off x="4889767" y="3451367"/>
            <a:ext cx="7411528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Marie Curie‘s</a:t>
            </a:r>
            <a:endParaRPr lang="cs-CZ" sz="4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brilliant idea</a:t>
            </a:r>
          </a:p>
        </p:txBody>
      </p:sp>
      <p:pic>
        <p:nvPicPr>
          <p:cNvPr id="3" name="Obrázek 2" descr="Obsah obrázku text, ukazatel skóre&#10;&#10;Popis byl vytvořen automaticky">
            <a:extLst>
              <a:ext uri="{FF2B5EF4-FFF2-40B4-BE49-F238E27FC236}">
                <a16:creationId xmlns:a16="http://schemas.microsoft.com/office/drawing/2014/main" id="{AAB7F2C4-206B-1876-C723-6948E2BC0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17250" b="2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39FA34D1-F668-5DFA-71B1-DC35F8C09311}"/>
              </a:ext>
            </a:extLst>
          </p:cNvPr>
          <p:cNvSpPr txBox="1"/>
          <p:nvPr/>
        </p:nvSpPr>
        <p:spPr>
          <a:xfrm>
            <a:off x="3455085" y="4706131"/>
            <a:ext cx="8225637" cy="682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According to the periodic table, new elements have been predicted but have not yet been isolated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D3AC91-7549-E0E3-CD8B-C543DB6C81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085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A7955BEC-2C0D-E2B7-AA25-77B5CB0978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8615" b="-1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6B976805-F428-A1C6-C98E-E24B6C3F3203}"/>
              </a:ext>
            </a:extLst>
          </p:cNvPr>
          <p:cNvSpPr txBox="1"/>
          <p:nvPr/>
        </p:nvSpPr>
        <p:spPr>
          <a:xfrm>
            <a:off x="2946855" y="5449666"/>
            <a:ext cx="9097661" cy="4429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If there was a large content of them, they would have already been isolated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71E1B9-8E88-F974-603F-7420EFE9B4E3}"/>
              </a:ext>
            </a:extLst>
          </p:cNvPr>
          <p:cNvSpPr txBox="1"/>
          <p:nvPr/>
        </p:nvSpPr>
        <p:spPr>
          <a:xfrm>
            <a:off x="2154962" y="5924257"/>
            <a:ext cx="9741965" cy="9663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It means, the unknown radioactive elements in pitchblende must be very small in number, but they must be incredibly radioactive!</a:t>
            </a:r>
          </a:p>
        </p:txBody>
      </p:sp>
    </p:spTree>
    <p:extLst>
      <p:ext uri="{BB962C8B-B14F-4D97-AF65-F5344CB8AC3E}">
        <p14:creationId xmlns:p14="http://schemas.microsoft.com/office/powerpoint/2010/main" val="5672551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Image result for pechblen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946" y="692696"/>
            <a:ext cx="10566109" cy="58970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sp>
        <p:nvSpPr>
          <p:cNvPr id="5" name="TextShape 1"/>
          <p:cNvSpPr txBox="1"/>
          <p:nvPr/>
        </p:nvSpPr>
        <p:spPr>
          <a:xfrm>
            <a:off x="719403" y="-14368"/>
            <a:ext cx="6336704" cy="89598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b="1" strike="noStrike" spc="-1" dirty="0">
                <a:solidFill>
                  <a:schemeClr val="bg1"/>
                </a:solidFill>
                <a:latin typeface="Calibri Light"/>
              </a:rPr>
              <a:t>PECHBLENDE (SMOLINEC Z JÁCHYMOVA)</a:t>
            </a:r>
            <a:endParaRPr lang="cs-CZ" sz="2800" b="0" strike="noStrike" spc="-1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156676" name="Picture 4" descr="https://www.offroadsafari.cz/files/width/1024/768/6lehn-vita-skotn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414" y="692696"/>
            <a:ext cx="5026644" cy="327664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8635063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Shape 1"/>
          <p:cNvSpPr txBox="1"/>
          <p:nvPr/>
        </p:nvSpPr>
        <p:spPr>
          <a:xfrm>
            <a:off x="829440" y="0"/>
            <a:ext cx="1136256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cs-CZ" sz="4400" b="1" strike="noStrike" spc="-1" dirty="0">
                <a:solidFill>
                  <a:srgbClr val="C00000"/>
                </a:solidFill>
                <a:latin typeface="Calibri Light"/>
              </a:rPr>
              <a:t>Jáchymov</a:t>
            </a:r>
            <a:r>
              <a:rPr lang="cs-CZ" sz="4400" b="0" strike="noStrike" spc="-1" dirty="0">
                <a:solidFill>
                  <a:srgbClr val="000000"/>
                </a:solidFill>
                <a:latin typeface="Calibri Light"/>
              </a:rPr>
              <a:t>, dnešní ČR, kdysi dávno…</a:t>
            </a:r>
            <a:endParaRPr lang="cs-CZ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47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8000881" y="5070712"/>
            <a:ext cx="3553810" cy="1514160"/>
          </a:xfrm>
          <a:prstGeom prst="rect">
            <a:avLst/>
          </a:prstGeom>
          <a:ln>
            <a:noFill/>
          </a:ln>
        </p:spPr>
      </p:pic>
      <p:sp>
        <p:nvSpPr>
          <p:cNvPr id="248" name="CustomShape 2"/>
          <p:cNvSpPr/>
          <p:nvPr/>
        </p:nvSpPr>
        <p:spPr>
          <a:xfrm>
            <a:off x="6228959" y="1719360"/>
            <a:ext cx="5729493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Na začátku byly stříbrné mince, které byly raženy v Jáchymově v Krušných horách. Německý název pro Jáchymov byl </a:t>
            </a:r>
            <a:r>
              <a:rPr lang="cs-CZ" sz="1600" b="1" i="1" strike="noStrike" spc="-1" dirty="0" err="1">
                <a:solidFill>
                  <a:srgbClr val="000000"/>
                </a:solidFill>
                <a:latin typeface="Calibri"/>
              </a:rPr>
              <a:t>Joachimstal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 a ta mince, která se tam razila, se nazývala </a:t>
            </a:r>
            <a:r>
              <a:rPr lang="cs-CZ" sz="1600" b="1" i="1" strike="noStrike" spc="-1" dirty="0" err="1">
                <a:solidFill>
                  <a:srgbClr val="000000"/>
                </a:solidFill>
                <a:latin typeface="Calibri"/>
              </a:rPr>
              <a:t>joachimstaler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. A protože to bylo dlouhé slovo, bylo zkracováno na </a:t>
            </a:r>
            <a:r>
              <a:rPr lang="cs-CZ" sz="1600" b="1" i="1" strike="noStrike" spc="-1" dirty="0" err="1">
                <a:solidFill>
                  <a:srgbClr val="000000"/>
                </a:solidFill>
                <a:latin typeface="Calibri"/>
              </a:rPr>
              <a:t>taler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. Z toho se pak vyvinulo </a:t>
            </a:r>
            <a:r>
              <a:rPr lang="cs-CZ" sz="1600" b="0" i="1" strike="noStrike" spc="-1" dirty="0" err="1">
                <a:solidFill>
                  <a:srgbClr val="000000"/>
                </a:solidFill>
                <a:latin typeface="Calibri"/>
              </a:rPr>
              <a:t>čeké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600" b="1" i="1" strike="noStrike" spc="-1" dirty="0">
                <a:solidFill>
                  <a:srgbClr val="000000"/>
                </a:solidFill>
                <a:latin typeface="Calibri"/>
              </a:rPr>
              <a:t>tolar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. To se šířilo do různých zemí Evropy, protože </a:t>
            </a:r>
            <a:r>
              <a:rPr lang="cs-CZ" sz="1600" b="0" i="1" strike="noStrike" spc="-1" dirty="0">
                <a:solidFill>
                  <a:srgbClr val="C00000"/>
                </a:solidFill>
                <a:latin typeface="Calibri"/>
              </a:rPr>
              <a:t>tyto mince měly dobrý zvuk, a dostaly se i do Anglie, kde byly přijaty v podobě </a:t>
            </a:r>
            <a:r>
              <a:rPr lang="cs-CZ" sz="1600" b="1" i="1" strike="noStrike" spc="-1" dirty="0">
                <a:solidFill>
                  <a:srgbClr val="000000"/>
                </a:solidFill>
                <a:latin typeface="Calibri"/>
              </a:rPr>
              <a:t>dollar</a:t>
            </a:r>
            <a:r>
              <a:rPr lang="cs-CZ" sz="1600" b="0" i="1" strike="noStrike" spc="-1" dirty="0">
                <a:solidFill>
                  <a:srgbClr val="000000"/>
                </a:solidFill>
                <a:latin typeface="Calibri"/>
              </a:rPr>
              <a:t>. Když v 18. století hledaly Spojené státy získaly nezávislost, hledaly vhodný název pro svoje oficiální platidlo, protože se chtěly odlišit od Francie, Anglie atd., a sáhly po tomto pojmenování dollar, které od 16. století v Anglii žilo, ale nebylo prakticky využíváno. </a:t>
            </a:r>
            <a:r>
              <a:rPr lang="cs-CZ" sz="1600" b="0" i="1" strike="noStrike" spc="-1" dirty="0">
                <a:solidFill>
                  <a:srgbClr val="C00000"/>
                </a:solidFill>
                <a:latin typeface="Calibri"/>
              </a:rPr>
              <a:t>Takže v původu amerického dolaru je český tolar, který vznikl z jáchymovské mince na počátku 16. století." </a:t>
            </a:r>
            <a:endParaRPr lang="cs-CZ" sz="1600" b="0" strike="noStrike" spc="-1" dirty="0">
              <a:solidFill>
                <a:srgbClr val="C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1600" b="0" strike="noStrike" spc="-1" dirty="0">
                <a:solidFill>
                  <a:srgbClr val="000000"/>
                </a:solidFill>
                <a:latin typeface="Calibri"/>
              </a:rPr>
              <a:t>(etymolog z Ústavu českého jazyka a komunikace Filosofické fakulty UK PhDr. Jiří Rejsek).</a:t>
            </a:r>
            <a:endParaRPr lang="cs-CZ" sz="1600" b="0" strike="noStrike" spc="-1" dirty="0">
              <a:latin typeface="Arial"/>
            </a:endParaRPr>
          </a:p>
        </p:txBody>
      </p:sp>
      <p:pic>
        <p:nvPicPr>
          <p:cNvPr id="249" name="Obrázek 5"/>
          <p:cNvPicPr/>
          <p:nvPr/>
        </p:nvPicPr>
        <p:blipFill>
          <a:blip r:embed="rId3" cstate="print"/>
          <a:stretch/>
        </p:blipFill>
        <p:spPr>
          <a:xfrm>
            <a:off x="344640" y="1195200"/>
            <a:ext cx="5679360" cy="5597640"/>
          </a:xfrm>
          <a:prstGeom prst="rect">
            <a:avLst/>
          </a:prstGeom>
          <a:ln>
            <a:noFill/>
          </a:ln>
        </p:spPr>
      </p:pic>
      <p:sp>
        <p:nvSpPr>
          <p:cNvPr id="250" name="CustomShape 3"/>
          <p:cNvSpPr/>
          <p:nvPr/>
        </p:nvSpPr>
        <p:spPr>
          <a:xfrm>
            <a:off x="7382176" y="1027068"/>
            <a:ext cx="3134426" cy="7679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4400" b="0" strike="noStrike" spc="-1" dirty="0">
                <a:solidFill>
                  <a:srgbClr val="000000"/>
                </a:solidFill>
                <a:latin typeface="Calibri"/>
              </a:rPr>
              <a:t>Stříbrné doly</a:t>
            </a:r>
            <a:endParaRPr lang="cs-CZ" sz="4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3091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402564" y="-92160"/>
            <a:ext cx="6736800" cy="952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b="1" strike="noStrike" spc="-1" dirty="0">
                <a:solidFill>
                  <a:srgbClr val="FFFFFF"/>
                </a:solidFill>
                <a:latin typeface="Calibri Light"/>
              </a:rPr>
              <a:t>PECHBLENDE (SMOLINEC)</a:t>
            </a:r>
            <a:endParaRPr lang="cs-CZ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CustomShape 2"/>
          <p:cNvSpPr/>
          <p:nvPr/>
        </p:nvSpPr>
        <p:spPr>
          <a:xfrm>
            <a:off x="451200" y="700560"/>
            <a:ext cx="6612240" cy="24248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Po roce </a:t>
            </a:r>
            <a:r>
              <a:rPr lang="cs-CZ" sz="2000" b="1" strike="noStrike" spc="-1" dirty="0">
                <a:solidFill>
                  <a:srgbClr val="FFFFFF"/>
                </a:solidFill>
                <a:latin typeface="Calibri"/>
              </a:rPr>
              <a:t>1515</a:t>
            </a: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 se rozvíjí těžba stříbra v Jáchymově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V dolech se těžily nejdříve stříbrné rudy, později rudy kobaltu a arsenu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Během těžby někdy horníci narazily na žílu podivné horniny, </a:t>
            </a:r>
            <a:r>
              <a:rPr lang="cs-CZ" sz="2000" b="0" strike="noStrike" spc="-1" dirty="0">
                <a:solidFill>
                  <a:srgbClr val="FF0000"/>
                </a:solidFill>
                <a:latin typeface="Calibri"/>
              </a:rPr>
              <a:t>jejíž nalezení znamenalo pro horníky „smůlu“</a:t>
            </a:r>
            <a:endParaRPr lang="cs-CZ" sz="20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Nazvali ho proto </a:t>
            </a:r>
            <a:r>
              <a:rPr lang="cs-CZ" sz="2000" b="1" strike="noStrike" spc="-1" dirty="0">
                <a:solidFill>
                  <a:srgbClr val="FF0000"/>
                </a:solidFill>
                <a:latin typeface="Calibri"/>
              </a:rPr>
              <a:t>PECHBLENDE</a:t>
            </a:r>
            <a:r>
              <a:rPr lang="cs-CZ" sz="2000" b="1" strike="noStrike" spc="-1" dirty="0">
                <a:solidFill>
                  <a:srgbClr val="FFFFFF"/>
                </a:solidFill>
                <a:latin typeface="Calibri"/>
              </a:rPr>
              <a:t> (</a:t>
            </a: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pech = smůla, </a:t>
            </a:r>
            <a:r>
              <a:rPr lang="cs-CZ" sz="2000" b="0" strike="noStrike" spc="-1" dirty="0" err="1">
                <a:solidFill>
                  <a:srgbClr val="FFFFFF"/>
                </a:solidFill>
                <a:latin typeface="Calibri"/>
              </a:rPr>
              <a:t>blende</a:t>
            </a: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 = nekov)</a:t>
            </a:r>
            <a:endParaRPr lang="cs-CZ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z toho </a:t>
            </a:r>
            <a:r>
              <a:rPr lang="cs-CZ" sz="2000" b="0" strike="noStrike" spc="-1" dirty="0">
                <a:solidFill>
                  <a:srgbClr val="FF0000"/>
                </a:solidFill>
                <a:latin typeface="Calibri"/>
              </a:rPr>
              <a:t>S</a:t>
            </a:r>
            <a:r>
              <a:rPr lang="cs-CZ" sz="2000" b="1" strike="noStrike" spc="-1" dirty="0">
                <a:solidFill>
                  <a:srgbClr val="FF0000"/>
                </a:solidFill>
                <a:latin typeface="Calibri"/>
              </a:rPr>
              <a:t>MOLINEC</a:t>
            </a:r>
            <a:r>
              <a:rPr lang="cs-CZ" sz="2000" b="0" strike="noStrike" spc="-1" dirty="0">
                <a:solidFill>
                  <a:srgbClr val="FFFFFF"/>
                </a:solidFill>
                <a:latin typeface="Calibri"/>
              </a:rPr>
              <a:t> (nosící smůlu), později nazýván </a:t>
            </a:r>
            <a:r>
              <a:rPr lang="cs-CZ" sz="2000" b="1" strike="noStrike" spc="-1" dirty="0">
                <a:solidFill>
                  <a:srgbClr val="FF0000"/>
                </a:solidFill>
                <a:latin typeface="Calibri"/>
              </a:rPr>
              <a:t>URANIT</a:t>
            </a:r>
            <a:endParaRPr lang="cs-CZ" sz="200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253" name="Obrázek 5"/>
          <p:cNvPicPr/>
          <p:nvPr/>
        </p:nvPicPr>
        <p:blipFill>
          <a:blip r:embed="rId2" cstate="print"/>
          <a:stretch/>
        </p:blipFill>
        <p:spPr>
          <a:xfrm rot="5400000">
            <a:off x="6274704" y="978780"/>
            <a:ext cx="6857640" cy="5128320"/>
          </a:xfrm>
          <a:prstGeom prst="rect">
            <a:avLst/>
          </a:prstGeom>
          <a:ln>
            <a:noFill/>
          </a:ln>
        </p:spPr>
      </p:pic>
      <p:pic>
        <p:nvPicPr>
          <p:cNvPr id="254" name="Obrázek 7"/>
          <p:cNvPicPr/>
          <p:nvPr/>
        </p:nvPicPr>
        <p:blipFill>
          <a:blip r:embed="rId3" cstate="print"/>
          <a:stretch/>
        </p:blipFill>
        <p:spPr>
          <a:xfrm>
            <a:off x="539040" y="3429000"/>
            <a:ext cx="6070080" cy="33145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7858730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13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5" name="Obrázek 3"/>
          <p:cNvPicPr/>
          <p:nvPr/>
        </p:nvPicPr>
        <p:blipFill>
          <a:blip r:embed="rId2" cstate="print"/>
          <a:stretch/>
        </p:blipFill>
        <p:spPr>
          <a:xfrm>
            <a:off x="839284" y="1236858"/>
            <a:ext cx="5657311" cy="5410199"/>
          </a:xfrm>
          <a:prstGeom prst="rect">
            <a:avLst/>
          </a:prstGeom>
        </p:spPr>
      </p:pic>
      <p:pic>
        <p:nvPicPr>
          <p:cNvPr id="4" name="Obrázek 3" descr="Obsah obrázku houba, poleva, zavřít&#10;&#10;Popis byl vytvořen automaticky">
            <a:extLst>
              <a:ext uri="{FF2B5EF4-FFF2-40B4-BE49-F238E27FC236}">
                <a16:creationId xmlns:a16="http://schemas.microsoft.com/office/drawing/2014/main" id="{C60319AC-61E3-5311-33AE-70D3BA02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268" y="0"/>
            <a:ext cx="4704588" cy="3136392"/>
          </a:xfrm>
          <a:prstGeom prst="rect">
            <a:avLst/>
          </a:prstGeom>
        </p:spPr>
      </p:pic>
      <p:pic>
        <p:nvPicPr>
          <p:cNvPr id="2" name="Obrázek 1" descr="Obsah obrázku text, mapa, perokresba&#10;&#10;Popis byl vytvořen automaticky">
            <a:extLst>
              <a:ext uri="{FF2B5EF4-FFF2-40B4-BE49-F238E27FC236}">
                <a16:creationId xmlns:a16="http://schemas.microsoft.com/office/drawing/2014/main" id="{2F4C4FE6-5BA3-55CF-B47B-052442636A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2" b="16821"/>
          <a:stretch/>
        </p:blipFill>
        <p:spPr>
          <a:xfrm>
            <a:off x="7478268" y="1563500"/>
            <a:ext cx="4739243" cy="23127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3DD8167-83B9-FC18-A468-BF116C0DE0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79" y="3957591"/>
            <a:ext cx="3725299" cy="279178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F0DB8EC-7EE7-9079-DEF9-58F131FCA780}"/>
              </a:ext>
            </a:extLst>
          </p:cNvPr>
          <p:cNvSpPr txBox="1"/>
          <p:nvPr/>
        </p:nvSpPr>
        <p:spPr>
          <a:xfrm>
            <a:off x="6767817" y="558839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1.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2221A66-8783-FCA1-4F5D-BDD4CF7FFC74}"/>
              </a:ext>
            </a:extLst>
          </p:cNvPr>
          <p:cNvSpPr txBox="1"/>
          <p:nvPr/>
        </p:nvSpPr>
        <p:spPr>
          <a:xfrm>
            <a:off x="6821716" y="2425236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2.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74E83D1-7B99-892B-1A2A-26256B55CFF6}"/>
              </a:ext>
            </a:extLst>
          </p:cNvPr>
          <p:cNvSpPr txBox="1"/>
          <p:nvPr/>
        </p:nvSpPr>
        <p:spPr>
          <a:xfrm>
            <a:off x="6818109" y="4978095"/>
            <a:ext cx="7104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dirty="0">
                <a:solidFill>
                  <a:srgbClr val="C00000"/>
                </a:solidFill>
              </a:rPr>
              <a:t>3.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B8E28B8-9B10-6A4D-F47C-5F5AEB606167}"/>
              </a:ext>
            </a:extLst>
          </p:cNvPr>
          <p:cNvSpPr txBox="1"/>
          <p:nvPr/>
        </p:nvSpPr>
        <p:spPr>
          <a:xfrm>
            <a:off x="1245345" y="251063"/>
            <a:ext cx="48954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PROČ </a:t>
            </a:r>
            <a:r>
              <a:rPr lang="en-US" sz="4400" dirty="0"/>
              <a:t>“</a:t>
            </a:r>
            <a:r>
              <a:rPr lang="cs-CZ" sz="4400" dirty="0"/>
              <a:t>SMOLINEC</a:t>
            </a:r>
            <a:r>
              <a:rPr lang="en-US" sz="4400" dirty="0"/>
              <a:t>”</a:t>
            </a:r>
            <a:r>
              <a:rPr lang="cs-CZ" sz="4400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260982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Rectangle 13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856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5" name="Obrázek 3"/>
          <p:cNvPicPr/>
          <p:nvPr/>
        </p:nvPicPr>
        <p:blipFill>
          <a:blip r:embed="rId2" cstate="print"/>
          <a:stretch/>
        </p:blipFill>
        <p:spPr>
          <a:xfrm>
            <a:off x="946292" y="643467"/>
            <a:ext cx="5657311" cy="5410199"/>
          </a:xfrm>
          <a:prstGeom prst="rect">
            <a:avLst/>
          </a:prstGeom>
        </p:spPr>
      </p:pic>
      <p:sp>
        <p:nvSpPr>
          <p:cNvPr id="256" name="CustomShape 1"/>
          <p:cNvSpPr/>
          <p:nvPr/>
        </p:nvSpPr>
        <p:spPr>
          <a:xfrm>
            <a:off x="7528560" y="262592"/>
            <a:ext cx="4009135" cy="341562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2400" b="1" strike="noStrike" spc="-1" dirty="0">
                <a:solidFill>
                  <a:schemeClr val="bg1"/>
                </a:solidFill>
              </a:rPr>
              <a:t>       </a:t>
            </a:r>
            <a:r>
              <a:rPr lang="en-US" sz="2800" b="1" strike="noStrike" spc="-1" dirty="0">
                <a:solidFill>
                  <a:schemeClr val="bg1"/>
                </a:solidFill>
              </a:rPr>
              <a:t>PROČ „SMOLINEC“ </a:t>
            </a:r>
            <a:r>
              <a:rPr lang="en-US" sz="2800" b="1" spc="-1" dirty="0">
                <a:solidFill>
                  <a:schemeClr val="bg1"/>
                </a:solidFill>
              </a:rPr>
              <a:t>?</a:t>
            </a:r>
            <a:endParaRPr lang="en-US" sz="2800" b="0" strike="noStrike" spc="-1" dirty="0">
              <a:solidFill>
                <a:schemeClr val="bg1"/>
              </a:solidFill>
            </a:endParaRPr>
          </a:p>
          <a:p>
            <a:pPr marL="51444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chemeClr val="bg1"/>
                </a:solidFill>
              </a:rPr>
              <a:t>jednak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vypadá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jako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pryskyřice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</a:t>
            </a:r>
            <a:r>
              <a:rPr lang="en-US" sz="2200" b="0" strike="noStrike" spc="-1" dirty="0">
                <a:solidFill>
                  <a:srgbClr val="FF0000"/>
                </a:solidFill>
              </a:rPr>
              <a:t>(</a:t>
            </a:r>
            <a:r>
              <a:rPr lang="en-US" sz="2200" b="0" strike="noStrike" spc="-1" dirty="0" err="1">
                <a:solidFill>
                  <a:srgbClr val="FF0000"/>
                </a:solidFill>
              </a:rPr>
              <a:t>smůla</a:t>
            </a:r>
            <a:r>
              <a:rPr lang="en-US" sz="2200" b="0" strike="noStrike" spc="-1" dirty="0">
                <a:solidFill>
                  <a:srgbClr val="FF0000"/>
                </a:solidFill>
              </a:rPr>
              <a:t>)</a:t>
            </a:r>
            <a:r>
              <a:rPr lang="en-US" sz="2200" b="0" strike="noStrike" spc="-1" dirty="0">
                <a:solidFill>
                  <a:schemeClr val="bg1"/>
                </a:solidFill>
              </a:rPr>
              <a:t>, </a:t>
            </a:r>
          </a:p>
          <a:p>
            <a:pPr marL="51444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chemeClr val="bg1"/>
                </a:solidFill>
              </a:rPr>
              <a:t>pak</a:t>
            </a:r>
            <a:r>
              <a:rPr lang="en-US" sz="2200" b="0" strike="noStrike" spc="-1" dirty="0">
                <a:solidFill>
                  <a:schemeClr val="bg1"/>
                </a:solidFill>
              </a:rPr>
              <a:t> ho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mohli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takto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označit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horníci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ve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stříbrných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dolech</a:t>
            </a:r>
            <a:r>
              <a:rPr lang="en-US" sz="2200" b="0" strike="noStrike" spc="-1" dirty="0">
                <a:solidFill>
                  <a:schemeClr val="bg1"/>
                </a:solidFill>
              </a:rPr>
              <a:t>,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protože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se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vyskytuje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tam,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kde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se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nevyskytuje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stříbro</a:t>
            </a:r>
            <a:r>
              <a:rPr lang="en-US" sz="2200" b="0" strike="noStrike" spc="-1" dirty="0">
                <a:solidFill>
                  <a:schemeClr val="bg1"/>
                </a:solidFill>
              </a:rPr>
              <a:t>,     a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mohl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jim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tak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přinášet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smůlu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v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těžbě</a:t>
            </a:r>
            <a:r>
              <a:rPr lang="en-US" sz="2200" b="0" strike="noStrike" spc="-1" dirty="0">
                <a:solidFill>
                  <a:schemeClr val="bg1"/>
                </a:solidFill>
              </a:rPr>
              <a:t>. </a:t>
            </a:r>
          </a:p>
          <a:p>
            <a:pPr marL="51444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200" b="0" strike="noStrike" spc="-1" dirty="0" err="1">
                <a:solidFill>
                  <a:schemeClr val="bg1"/>
                </a:solidFill>
              </a:rPr>
              <a:t>Jako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třetí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původ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smolného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označení</a:t>
            </a:r>
            <a:r>
              <a:rPr lang="en-US" sz="2200" b="0" strike="noStrike" spc="-1" dirty="0">
                <a:solidFill>
                  <a:schemeClr val="bg1"/>
                </a:solidFill>
              </a:rPr>
              <a:t> se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nabízí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možnost</a:t>
            </a:r>
            <a:r>
              <a:rPr lang="en-US" sz="2200" b="0" strike="noStrike" spc="-1" dirty="0">
                <a:solidFill>
                  <a:schemeClr val="bg1"/>
                </a:solidFill>
              </a:rPr>
              <a:t>,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že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horníci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spojili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jeho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nálezy</a:t>
            </a:r>
            <a:r>
              <a:rPr lang="en-US" sz="2200" b="0" strike="noStrike" spc="-1" dirty="0">
                <a:solidFill>
                  <a:schemeClr val="bg1"/>
                </a:solidFill>
              </a:rPr>
              <a:t> se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zvýšenou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úmrtností</a:t>
            </a:r>
            <a:r>
              <a:rPr lang="en-US" sz="2200" b="1" strike="noStrike" spc="-1" dirty="0">
                <a:solidFill>
                  <a:srgbClr val="FF0000"/>
                </a:solidFill>
              </a:rPr>
              <a:t> </a:t>
            </a:r>
            <a:r>
              <a:rPr lang="en-US" sz="2200" b="1" strike="noStrike" spc="-1" dirty="0" err="1">
                <a:solidFill>
                  <a:srgbClr val="FF0000"/>
                </a:solidFill>
              </a:rPr>
              <a:t>kolegů</a:t>
            </a:r>
            <a:r>
              <a:rPr lang="en-US" sz="2200" b="0" strike="noStrike" spc="-1" dirty="0">
                <a:solidFill>
                  <a:schemeClr val="bg1"/>
                </a:solidFill>
              </a:rPr>
              <a:t>,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když</a:t>
            </a:r>
            <a:r>
              <a:rPr lang="en-US" sz="2200" b="0" strike="noStrike" spc="-1" dirty="0">
                <a:solidFill>
                  <a:schemeClr val="bg1"/>
                </a:solidFill>
              </a:rPr>
              <a:t> se     v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té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době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ještě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nevědělo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        o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rakovině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plic</a:t>
            </a:r>
            <a:r>
              <a:rPr lang="en-US" sz="2200" b="0" strike="noStrike" spc="-1" dirty="0">
                <a:solidFill>
                  <a:schemeClr val="bg1"/>
                </a:solidFill>
              </a:rPr>
              <a:t> a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její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spojitosti</a:t>
            </a:r>
            <a:r>
              <a:rPr lang="cs-CZ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>
                <a:solidFill>
                  <a:schemeClr val="bg1"/>
                </a:solidFill>
              </a:rPr>
              <a:t>s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touto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horninou</a:t>
            </a:r>
            <a:r>
              <a:rPr lang="cs-CZ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>
                <a:solidFill>
                  <a:schemeClr val="bg1"/>
                </a:solidFill>
              </a:rPr>
              <a:t> (a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jejími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štěpnými</a:t>
            </a:r>
            <a:r>
              <a:rPr lang="en-US" sz="2200" b="0" strike="noStrike" spc="-1" dirty="0">
                <a:solidFill>
                  <a:schemeClr val="bg1"/>
                </a:solidFill>
              </a:rPr>
              <a:t> </a:t>
            </a:r>
            <a:r>
              <a:rPr lang="en-US" sz="2200" b="0" strike="noStrike" spc="-1" dirty="0" err="1">
                <a:solidFill>
                  <a:schemeClr val="bg1"/>
                </a:solidFill>
              </a:rPr>
              <a:t>produkty</a:t>
            </a:r>
            <a:r>
              <a:rPr lang="en-US" sz="2200" b="0" strike="noStrike" spc="-1" dirty="0">
                <a:solidFill>
                  <a:schemeClr val="bg1"/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59889320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Zástupný symbol pro obsah 3"/>
          <p:cNvPicPr/>
          <p:nvPr/>
        </p:nvPicPr>
        <p:blipFill>
          <a:blip r:embed="rId2" cstate="print"/>
          <a:stretch/>
        </p:blipFill>
        <p:spPr>
          <a:xfrm>
            <a:off x="838080" y="2369880"/>
            <a:ext cx="10515360" cy="37015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59" name="TextShape 1"/>
          <p:cNvSpPr txBox="1"/>
          <p:nvPr/>
        </p:nvSpPr>
        <p:spPr>
          <a:xfrm>
            <a:off x="815413" y="139650"/>
            <a:ext cx="6736800" cy="95256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b="1" strike="noStrike" spc="-1" dirty="0">
                <a:solidFill>
                  <a:srgbClr val="FFFFFF"/>
                </a:solidFill>
                <a:latin typeface="Calibri Light"/>
              </a:rPr>
              <a:t>PECHBLENDE (SMOLINEC)</a:t>
            </a:r>
            <a:endParaRPr lang="cs-CZ" sz="36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CustomShape 2"/>
          <p:cNvSpPr/>
          <p:nvPr/>
        </p:nvSpPr>
        <p:spPr>
          <a:xfrm>
            <a:off x="838080" y="1284530"/>
            <a:ext cx="9956590" cy="9526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sz="2800" b="0" strike="noStrike" spc="-1">
                <a:solidFill>
                  <a:srgbClr val="FFFFFF"/>
                </a:solidFill>
                <a:latin typeface="Calibri"/>
              </a:rPr>
              <a:t>Smolinec proto nejprve končil na haldách kolem dolů jakožto naprosto bezcenný materiál…</a:t>
            </a:r>
            <a:endParaRPr lang="cs-CZ" sz="28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0486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0" name="Rectangle 319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TextShape 1"/>
          <p:cNvSpPr txBox="1"/>
          <p:nvPr/>
        </p:nvSpPr>
        <p:spPr>
          <a:xfrm>
            <a:off x="6748538" y="195863"/>
            <a:ext cx="4965010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trike="noStrike" kern="1200" spc="-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Marie a Pierre </a:t>
            </a:r>
            <a:r>
              <a:rPr lang="en-US" sz="4000" b="1" strike="noStrike" kern="1200" spc="-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Curieovi</a:t>
            </a:r>
            <a:r>
              <a:rPr lang="cs-CZ" sz="4000" b="1" strike="noStrike" kern="1200" spc="-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 smolinec z Jáchymova</a:t>
            </a:r>
            <a:endParaRPr lang="en-US" sz="4000" b="0" strike="noStrike" kern="1200" spc="-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Zástupný symbol pro obsah 3"/>
          <p:cNvPicPr/>
          <p:nvPr/>
        </p:nvPicPr>
        <p:blipFill rotWithShape="1">
          <a:blip r:embed="rId2" cstate="print"/>
          <a:srcRect l="6781" r="7386" b="2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60426" name="Picture 10" descr="Image result for mapa cr jachymov"/>
          <p:cNvPicPr>
            <a:picLocks noChangeAspect="1" noChangeArrowheads="1"/>
          </p:cNvPicPr>
          <p:nvPr/>
        </p:nvPicPr>
        <p:blipFill rotWithShape="1">
          <a:blip r:embed="rId3" cstate="print"/>
          <a:srcRect t="6572" r="-2" b="2166"/>
          <a:stretch/>
        </p:blipFill>
        <p:spPr bwMode="auto"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  <a:noFill/>
        </p:spPr>
      </p:pic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" name="Obdélník 7"/>
          <p:cNvSpPr/>
          <p:nvPr/>
        </p:nvSpPr>
        <p:spPr>
          <a:xfrm>
            <a:off x="6438361" y="1681059"/>
            <a:ext cx="5585364" cy="465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9388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Manželé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Curieovi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pak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prováděli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pečlivá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měření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v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různých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horninách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uranitu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               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chalkolitu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pPr marL="179388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Hlavní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roli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zde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hrál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SMOLINEC Z JÁCHYMOVA </a:t>
            </a:r>
          </a:p>
          <a:p>
            <a:pPr marL="179388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Bádání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bylo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nesmírně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náročné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na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množství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výchozího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materiálu</a:t>
            </a:r>
            <a:endParaRPr lang="en-US" sz="2200" dirty="0">
              <a:solidFill>
                <a:schemeClr val="bg1">
                  <a:alpha val="80000"/>
                </a:schemeClr>
              </a:solidFill>
            </a:endParaRPr>
          </a:p>
          <a:p>
            <a:pPr marL="179388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M.C. proto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požádala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vídeňského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chemeClr val="bg1">
                    <a:alpha val="80000"/>
                  </a:schemeClr>
                </a:solidFill>
              </a:rPr>
              <a:t>ministra</a:t>
            </a:r>
            <a:r>
              <a:rPr lang="en-US" sz="2200" b="1" dirty="0">
                <a:solidFill>
                  <a:schemeClr val="bg1">
                    <a:alpha val="80000"/>
                  </a:schemeClr>
                </a:solidFill>
              </a:rPr>
              <a:t> orby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hraběte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Buquoye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, o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zaslání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vzorku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smolince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z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Jáchymova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. Ten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jí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nechal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bg1">
                    <a:alpha val="80000"/>
                  </a:schemeClr>
                </a:solidFill>
              </a:rPr>
              <a:t>poslat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několik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tun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odpadu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z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továrny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na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uranové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barvy</a:t>
            </a:r>
            <a:r>
              <a:rPr lang="en-US" sz="2200" b="1" dirty="0">
                <a:solidFill>
                  <a:srgbClr val="FF0000">
                    <a:alpha val="80000"/>
                  </a:srgbClr>
                </a:solidFill>
              </a:rPr>
              <a:t> v </a:t>
            </a:r>
            <a:r>
              <a:rPr lang="en-US" sz="2200" b="1" dirty="0" err="1">
                <a:solidFill>
                  <a:srgbClr val="FF0000">
                    <a:alpha val="80000"/>
                  </a:srgbClr>
                </a:solidFill>
              </a:rPr>
              <a:t>Jáchymově</a:t>
            </a:r>
            <a:r>
              <a:rPr lang="en-US" sz="2200" dirty="0">
                <a:solidFill>
                  <a:schemeClr val="bg1">
                    <a:alpha val="80000"/>
                  </a:schemeClr>
                </a:solidFill>
              </a:rPr>
              <a:t>. </a:t>
            </a:r>
          </a:p>
          <a:p>
            <a:pPr marL="179388" indent="-2286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bg1">
                    <a:alpha val="80000"/>
                  </a:schemeClr>
                </a:solidFill>
              </a:rPr>
              <a:t>(</a:t>
            </a:r>
            <a:r>
              <a:rPr lang="en-US" sz="2500" dirty="0" err="1">
                <a:solidFill>
                  <a:schemeClr val="bg1">
                    <a:alpha val="80000"/>
                  </a:schemeClr>
                </a:solidFill>
              </a:rPr>
              <a:t>nakonec</a:t>
            </a:r>
            <a:r>
              <a:rPr lang="en-US" sz="2500" dirty="0">
                <a:solidFill>
                  <a:schemeClr val="bg1">
                    <a:alpha val="80000"/>
                  </a:schemeClr>
                </a:solidFill>
              </a:rPr>
              <a:t> M-C. </a:t>
            </a:r>
            <a:r>
              <a:rPr lang="en-US" sz="2500" dirty="0" err="1">
                <a:solidFill>
                  <a:schemeClr val="bg1">
                    <a:alpha val="80000"/>
                  </a:schemeClr>
                </a:solidFill>
              </a:rPr>
              <a:t>získala</a:t>
            </a:r>
            <a:r>
              <a:rPr lang="en-US" sz="25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2500" b="1" dirty="0">
                <a:solidFill>
                  <a:srgbClr val="FF0000">
                    <a:alpha val="80000"/>
                  </a:srgbClr>
                </a:solidFill>
              </a:rPr>
              <a:t>0.1 g Po </a:t>
            </a:r>
            <a:r>
              <a:rPr lang="cs-CZ" sz="2500" b="1" dirty="0">
                <a:solidFill>
                  <a:srgbClr val="FF0000">
                    <a:alpha val="80000"/>
                  </a:srgbClr>
                </a:solidFill>
              </a:rPr>
              <a:t>                 </a:t>
            </a:r>
            <a:r>
              <a:rPr lang="en-US" sz="2500" b="1" dirty="0">
                <a:solidFill>
                  <a:srgbClr val="FF0000">
                    <a:alpha val="80000"/>
                  </a:srgbClr>
                </a:solidFill>
              </a:rPr>
              <a:t>z </a:t>
            </a:r>
            <a:r>
              <a:rPr lang="en-US" sz="2500" b="1" dirty="0" err="1">
                <a:solidFill>
                  <a:srgbClr val="FF0000">
                    <a:alpha val="80000"/>
                  </a:srgbClr>
                </a:solidFill>
              </a:rPr>
              <a:t>několika</a:t>
            </a:r>
            <a:r>
              <a:rPr lang="en-US" sz="2500" b="1" dirty="0">
                <a:solidFill>
                  <a:srgbClr val="FF0000">
                    <a:alpha val="80000"/>
                  </a:srgbClr>
                </a:solidFill>
              </a:rPr>
              <a:t> tun </a:t>
            </a:r>
            <a:r>
              <a:rPr lang="en-US" sz="2500" b="1" dirty="0" err="1">
                <a:solidFill>
                  <a:srgbClr val="FF0000">
                    <a:alpha val="80000"/>
                  </a:srgbClr>
                </a:solidFill>
              </a:rPr>
              <a:t>smolince</a:t>
            </a:r>
            <a:r>
              <a:rPr lang="en-US" sz="2500" dirty="0">
                <a:solidFill>
                  <a:schemeClr val="bg1">
                    <a:alpha val="80000"/>
                  </a:schemeClr>
                </a:solidFill>
              </a:rPr>
              <a:t>)</a:t>
            </a:r>
          </a:p>
        </p:txBody>
      </p:sp>
      <p:sp>
        <p:nvSpPr>
          <p:cNvPr id="60420" name="AutoShape 4" descr="Image result for mapa cr jachymov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0422" name="AutoShape 6" descr="Základní mapa obce Jáchymov v ČR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0424" name="AutoShape 8" descr="Základní mapa obce Jáchymov v ČR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2">
            <a:extLst>
              <a:ext uri="{FF2B5EF4-FFF2-40B4-BE49-F238E27FC236}">
                <a16:creationId xmlns:a16="http://schemas.microsoft.com/office/drawing/2014/main" id="{DFDD602A-7A3A-4652-A824-7795E72F81C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5421" y="1402672"/>
          <a:ext cx="10484529" cy="4918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cs-CZ" b="1" dirty="0"/>
              <a:t>Charakteristické rentgenové záření</a:t>
            </a:r>
          </a:p>
        </p:txBody>
      </p:sp>
    </p:spTree>
    <p:extLst>
      <p:ext uri="{BB962C8B-B14F-4D97-AF65-F5344CB8AC3E}">
        <p14:creationId xmlns:p14="http://schemas.microsoft.com/office/powerpoint/2010/main" val="32714534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Obrázek 3"/>
          <p:cNvPicPr/>
          <p:nvPr/>
        </p:nvPicPr>
        <p:blipFill>
          <a:blip r:embed="rId2" cstate="print"/>
          <a:stretch/>
        </p:blipFill>
        <p:spPr>
          <a:xfrm>
            <a:off x="1366560" y="0"/>
            <a:ext cx="9605760" cy="685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7221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Shape 1"/>
          <p:cNvSpPr txBox="1"/>
          <p:nvPr/>
        </p:nvSpPr>
        <p:spPr>
          <a:xfrm>
            <a:off x="550288" y="309322"/>
            <a:ext cx="10515360" cy="93610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cs-CZ" sz="3200" b="1" strike="noStrike" spc="-1">
                <a:latin typeface="Calibri" pitchFamily="34" charset="0"/>
                <a:cs typeface="Calibri" pitchFamily="34" charset="0"/>
              </a:rPr>
              <a:t>Marie a Pierre Curieovi – objev nových radioaktivních prvků, polonia a radia</a:t>
            </a:r>
          </a:p>
        </p:txBody>
      </p:sp>
      <p:pic>
        <p:nvPicPr>
          <p:cNvPr id="300" name="Obrázek 3"/>
          <p:cNvPicPr/>
          <p:nvPr/>
        </p:nvPicPr>
        <p:blipFill>
          <a:blip r:embed="rId2" cstate="print"/>
          <a:stretch/>
        </p:blipFill>
        <p:spPr>
          <a:xfrm>
            <a:off x="5807968" y="2678693"/>
            <a:ext cx="5833504" cy="3497387"/>
          </a:xfrm>
          <a:prstGeom prst="rect">
            <a:avLst/>
          </a:prstGeom>
          <a:ln>
            <a:noFill/>
          </a:ln>
        </p:spPr>
      </p:pic>
      <p:sp>
        <p:nvSpPr>
          <p:cNvPr id="301" name="CustomShape 3"/>
          <p:cNvSpPr/>
          <p:nvPr/>
        </p:nvSpPr>
        <p:spPr>
          <a:xfrm>
            <a:off x="5903979" y="5190955"/>
            <a:ext cx="576064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cs-CZ" b="0" strike="noStrike" spc="-1">
                <a:latin typeface="Calibri"/>
              </a:rPr>
              <a:t>Malé množství radia vyelektrolyzované na tenký měděný plíšek a překryté polyurethanem k zabránění reakce se vzduchem (stříbřitý kov alkalických zemin)</a:t>
            </a:r>
            <a:endParaRPr lang="cs-CZ" b="0" strike="noStrike" spc="-1">
              <a:latin typeface="Arial"/>
            </a:endParaRPr>
          </a:p>
        </p:txBody>
      </p:sp>
      <p:sp>
        <p:nvSpPr>
          <p:cNvPr id="299" name="TextShape 2"/>
          <p:cNvSpPr txBox="1"/>
          <p:nvPr/>
        </p:nvSpPr>
        <p:spPr>
          <a:xfrm>
            <a:off x="6768075" y="3007727"/>
            <a:ext cx="4777387" cy="122413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400" b="0" strike="noStrike" spc="-1">
                <a:latin typeface="Calibri"/>
              </a:rPr>
              <a:t>Radium dostalo název                         z latinského radius – paprsek.</a:t>
            </a: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cs-CZ" sz="2800" b="0" strike="noStrike" spc="-1">
              <a:latin typeface="Calibri"/>
            </a:endParaRPr>
          </a:p>
        </p:txBody>
      </p:sp>
      <p:pic>
        <p:nvPicPr>
          <p:cNvPr id="6" name="Obrázek 7"/>
          <p:cNvPicPr/>
          <p:nvPr/>
        </p:nvPicPr>
        <p:blipFill>
          <a:blip r:embed="rId3" cstate="print"/>
          <a:stretch/>
        </p:blipFill>
        <p:spPr>
          <a:xfrm>
            <a:off x="719402" y="2692259"/>
            <a:ext cx="4812324" cy="2115668"/>
          </a:xfrm>
          <a:prstGeom prst="rect">
            <a:avLst/>
          </a:prstGeom>
          <a:ln>
            <a:noFill/>
          </a:ln>
        </p:spPr>
      </p:pic>
      <p:sp>
        <p:nvSpPr>
          <p:cNvPr id="7" name="CustomShape 3"/>
          <p:cNvSpPr/>
          <p:nvPr/>
        </p:nvSpPr>
        <p:spPr>
          <a:xfrm>
            <a:off x="239350" y="4805314"/>
            <a:ext cx="5376597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1800" b="0" strike="noStrike" spc="-1">
                <a:latin typeface="Calibri"/>
              </a:rPr>
              <a:t>POLONIUM (Po)</a:t>
            </a: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/>
              <a:t>stříbřitě bílý, silně radioaktivní kov</a:t>
            </a:r>
            <a:endParaRPr lang="cs-CZ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cs-CZ" sz="1800" b="0" strike="noStrike" spc="-1">
                <a:latin typeface="Calibri"/>
              </a:rPr>
              <a:t>Existuje </a:t>
            </a:r>
            <a:r>
              <a:rPr lang="cs-CZ" sz="1800" b="0" strike="noStrike" spc="-1">
                <a:solidFill>
                  <a:srgbClr val="FF0000"/>
                </a:solidFill>
                <a:latin typeface="Calibri"/>
              </a:rPr>
              <a:t>42 izotopů </a:t>
            </a:r>
            <a:r>
              <a:rPr lang="cs-CZ" sz="1800" b="0" strike="noStrike" spc="-1">
                <a:latin typeface="Calibri"/>
              </a:rPr>
              <a:t>polonia s atomovou hmotností 194 až 218 (izotopy = liší se počtem neutronů)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407707" y="1245426"/>
            <a:ext cx="10800523" cy="1383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000" strike="noStrike" spc="-1">
                <a:latin typeface="Calibri"/>
              </a:rPr>
              <a:t>Nejprve identifikovali </a:t>
            </a:r>
            <a:r>
              <a:rPr lang="cs-CZ" sz="3200" b="1" strike="noStrike" spc="-1">
                <a:solidFill>
                  <a:srgbClr val="FF0000"/>
                </a:solidFill>
                <a:latin typeface="Calibri"/>
              </a:rPr>
              <a:t>polonium</a:t>
            </a:r>
            <a:r>
              <a:rPr lang="cs-CZ" sz="2000" b="1" strike="noStrike" spc="-1">
                <a:latin typeface="Calibri"/>
              </a:rPr>
              <a:t>, </a:t>
            </a:r>
            <a:r>
              <a:rPr lang="cs-CZ" sz="2000" strike="noStrike" spc="-1">
                <a:latin typeface="Calibri"/>
              </a:rPr>
              <a:t>které</a:t>
            </a:r>
            <a:r>
              <a:rPr lang="cs-CZ" sz="2000" b="1" strike="noStrike" spc="-1">
                <a:latin typeface="Calibri"/>
              </a:rPr>
              <a:t> </a:t>
            </a:r>
            <a:r>
              <a:rPr lang="cs-CZ" sz="2000" b="0" strike="noStrike" spc="-1">
                <a:latin typeface="Calibri"/>
              </a:rPr>
              <a:t>bylo </a:t>
            </a:r>
            <a:r>
              <a:rPr lang="cs-CZ" sz="2800" b="1" strike="noStrike" spc="-1">
                <a:solidFill>
                  <a:srgbClr val="FF0000"/>
                </a:solidFill>
                <a:latin typeface="Calibri"/>
              </a:rPr>
              <a:t>150x</a:t>
            </a:r>
            <a:r>
              <a:rPr lang="cs-CZ" sz="2000" b="1" strike="noStrike" spc="-1">
                <a:solidFill>
                  <a:srgbClr val="FF0000"/>
                </a:solidFill>
                <a:latin typeface="Calibri"/>
              </a:rPr>
              <a:t> radioaktivnější </a:t>
            </a:r>
            <a:r>
              <a:rPr lang="cs-CZ" sz="2000" b="0" strike="noStrike" spc="-1">
                <a:latin typeface="Calibri"/>
              </a:rPr>
              <a:t>než uran.</a:t>
            </a: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lang="cs-CZ" sz="2000" b="0" strike="noStrike" spc="-1">
                <a:latin typeface="Calibri"/>
              </a:rPr>
              <a:t>Později ještě objevili </a:t>
            </a:r>
            <a:r>
              <a:rPr lang="cs-CZ" sz="3200" b="1" strike="noStrike" spc="-1">
                <a:solidFill>
                  <a:srgbClr val="FF0000"/>
                </a:solidFill>
                <a:latin typeface="Calibri"/>
              </a:rPr>
              <a:t>radium</a:t>
            </a:r>
            <a:r>
              <a:rPr lang="cs-CZ" sz="2000" b="0" strike="noStrike" spc="-1">
                <a:latin typeface="Calibri"/>
              </a:rPr>
              <a:t>, jehož aktivita byla </a:t>
            </a:r>
            <a:r>
              <a:rPr lang="cs-CZ" sz="2000" b="1" strike="noStrike" spc="-1">
                <a:solidFill>
                  <a:srgbClr val="FF0000"/>
                </a:solidFill>
                <a:latin typeface="Calibri"/>
              </a:rPr>
              <a:t>dokonce </a:t>
            </a:r>
            <a:r>
              <a:rPr lang="cs-CZ" sz="2800" b="1" strike="noStrike" spc="-1">
                <a:solidFill>
                  <a:srgbClr val="FF0000"/>
                </a:solidFill>
                <a:latin typeface="Calibri"/>
              </a:rPr>
              <a:t>900x</a:t>
            </a:r>
            <a:r>
              <a:rPr lang="cs-CZ" sz="2000" b="1" strike="noStrike" spc="-1">
                <a:solidFill>
                  <a:srgbClr val="FF0000"/>
                </a:solidFill>
                <a:latin typeface="Calibri"/>
              </a:rPr>
              <a:t> </a:t>
            </a:r>
            <a:r>
              <a:rPr lang="cs-CZ" sz="2000" b="0" strike="noStrike" spc="-1">
                <a:latin typeface="Calibri"/>
              </a:rPr>
              <a:t>vyšší než u uranu. Proto ho také pojmenovali „radium“ = zářící</a:t>
            </a:r>
          </a:p>
        </p:txBody>
      </p:sp>
      <p:pic>
        <p:nvPicPr>
          <p:cNvPr id="59396" name="Picture 4" descr="Image result for polon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403" y="2719695"/>
            <a:ext cx="1056117" cy="792088"/>
          </a:xfrm>
          <a:prstGeom prst="rect">
            <a:avLst/>
          </a:prstGeom>
          <a:noFill/>
        </p:spPr>
      </p:pic>
      <p:pic>
        <p:nvPicPr>
          <p:cNvPr id="59398" name="Picture 6" descr="Image result for radi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7968" y="2719695"/>
            <a:ext cx="1056117" cy="792088"/>
          </a:xfrm>
          <a:prstGeom prst="rect">
            <a:avLst/>
          </a:prstGeom>
          <a:noFill/>
        </p:spPr>
      </p:pic>
      <p:sp>
        <p:nvSpPr>
          <p:cNvPr id="12" name="Obdélník 11"/>
          <p:cNvSpPr/>
          <p:nvPr/>
        </p:nvSpPr>
        <p:spPr>
          <a:xfrm>
            <a:off x="5058889" y="6320096"/>
            <a:ext cx="6845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pc="-1">
                <a:solidFill>
                  <a:srgbClr val="FF0000"/>
                </a:solidFill>
                <a:latin typeface="Calibri"/>
              </a:rPr>
              <a:t>34 známých radioaktivních izotopů</a:t>
            </a:r>
            <a:r>
              <a:rPr lang="cs-CZ" spc="-1">
                <a:latin typeface="Calibri"/>
              </a:rPr>
              <a:t>, s nukleonovými čísly 201 až 234</a:t>
            </a:r>
            <a:r>
              <a:rPr lang="cs-CZ"/>
              <a:t> </a:t>
            </a:r>
            <a:endParaRPr lang="cs-CZ" spc="-1">
              <a:latin typeface="Calibri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56107" y="2719695"/>
            <a:ext cx="1453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Tm = 1600 let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71531" y="2719695"/>
            <a:ext cx="118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>
                <a:solidFill>
                  <a:srgbClr val="FF0000"/>
                </a:solidFill>
              </a:rPr>
              <a:t>Tm 124 let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1039955" y="-27384"/>
            <a:ext cx="10515360" cy="108012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</a:rPr>
              <a:t>Maria Curie-Skłodowska</a:t>
            </a:r>
            <a:endParaRPr kumimoji="0" lang="cs-CZ" sz="4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68" name="TextShape 2"/>
          <p:cNvSpPr txBox="1"/>
          <p:nvPr/>
        </p:nvSpPr>
        <p:spPr>
          <a:xfrm>
            <a:off x="838320" y="908720"/>
            <a:ext cx="10515360" cy="2677628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67500" lnSpcReduction="20000"/>
          </a:bodyPr>
          <a:lstStyle/>
          <a:p>
            <a:pPr marL="228600" marR="0" lvl="0" indent="-22824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Během I. sv. války prosadila zřízení </a:t>
            </a:r>
            <a:r>
              <a:rPr kumimoji="0" lang="cs-CZ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polních rentgenologických stanic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 které z pozice vedoucího vojenské lékařské buňky organizovala a řídila. Tyto stanice vyšetřily </a:t>
            </a:r>
            <a:r>
              <a:rPr kumimoji="0" lang="cs-CZ" sz="28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více než 3.000.000 miliony případů zranění 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vojáků.</a:t>
            </a:r>
          </a:p>
          <a:p>
            <a:pPr marL="228600" marR="0" lvl="0" indent="-22824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Po válce cestovala po světě a </a:t>
            </a:r>
            <a:r>
              <a:rPr kumimoji="0" lang="cs-CZ" sz="28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iniciovala zakládání Ústavů pro léčbu rakoviny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 V této době patří mezi její žáky </a:t>
            </a:r>
            <a:r>
              <a:rPr kumimoji="0" lang="cs-CZ" sz="28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František Běhounek </a:t>
            </a:r>
            <a:r>
              <a:rPr kumimoji="0" lang="cs-CZ" sz="2800" b="0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– zakladatel československé atomové fyziky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 V roce </a:t>
            </a:r>
            <a:r>
              <a:rPr kumimoji="0" lang="cs-CZ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1925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Marie Curie-</a:t>
            </a:r>
            <a:r>
              <a:rPr kumimoji="0" lang="cs-CZ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Sklodowská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cs-CZ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navštěvuje město, které stálo na počátku její vědecké kariéry – Jáchymov</a:t>
            </a:r>
            <a:r>
              <a:rPr kumimoji="0" lang="cs-CZ" sz="2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 Zde sfárala do dolu Svornost a navštívila i lázně. Zde prokázala neúčinnost pitných kúr a naopak vhodnost koupelí v radiové vodě.</a:t>
            </a:r>
          </a:p>
        </p:txBody>
      </p:sp>
      <p:pic>
        <p:nvPicPr>
          <p:cNvPr id="77826" name="Picture 2" descr="https://images.ctfassets.net/eqlypemzu8y5/6DVCp4U7QIuTWABLJpZaHB/d546898955c56dafd3417286c7227df8/MCurie_DISCOVERY_asset10_downsaved.jpg?w=1000&amp;fm=jpg&amp;fl=progressive&amp;q=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041" y="3155950"/>
            <a:ext cx="6013019" cy="2980955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863921" y="3474233"/>
            <a:ext cx="4313719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24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Zemřela v nemocnici </a:t>
            </a:r>
            <a:r>
              <a:rPr kumimoji="0" lang="cs-CZ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Sallanches</a:t>
            </a:r>
            <a:r>
              <a:rPr kumimoji="0" lang="cs-CZ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v </a:t>
            </a:r>
            <a:r>
              <a:rPr kumimoji="0" lang="cs-CZ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Savoy</a:t>
            </a:r>
            <a:r>
              <a:rPr kumimoji="0" lang="cs-CZ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  u Paříže (1934, 67 let) </a:t>
            </a:r>
            <a:r>
              <a:rPr kumimoji="0" lang="cs-CZ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na </a:t>
            </a:r>
            <a:r>
              <a:rPr kumimoji="0" lang="cs-CZ" sz="1800" b="1" i="0" u="sng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aplastickou anémii</a:t>
            </a:r>
            <a:r>
              <a:rPr kumimoji="0" lang="cs-CZ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, kterou si pravděpodobně přivodila absolutní absencí ochranných opatření při práci s radioaktivními látkami</a:t>
            </a:r>
            <a:r>
              <a:rPr kumimoji="0" lang="cs-CZ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.</a:t>
            </a:r>
          </a:p>
          <a:p>
            <a:pPr marL="228600" marR="0" lvl="0" indent="-22824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r>
              <a:rPr kumimoji="0" lang="cs-CZ" sz="18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Pro zásluhy na poli vědy byly její ostatky v roce 1995 slavnostně přeneseny do pařížského Panteonu.</a:t>
            </a:r>
          </a:p>
        </p:txBody>
      </p:sp>
      <p:sp>
        <p:nvSpPr>
          <p:cNvPr id="6" name="Obdélník 5"/>
          <p:cNvSpPr/>
          <p:nvPr/>
        </p:nvSpPr>
        <p:spPr>
          <a:xfrm>
            <a:off x="5327915" y="618107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Marie Curie driving the Renault car that she converted into a radiological unit during the first World War, 1917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34999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extShape 1"/>
          <p:cNvSpPr txBox="1"/>
          <p:nvPr/>
        </p:nvSpPr>
        <p:spPr>
          <a:xfrm>
            <a:off x="5069940" y="19684"/>
            <a:ext cx="61722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3400" b="1" strike="noStrike" spc="-1">
                <a:latin typeface="+mj-lt"/>
                <a:ea typeface="+mj-ea"/>
                <a:cs typeface="+mj-cs"/>
              </a:rPr>
              <a:t>Prvenství Marie Curie-Skłodowské, </a:t>
            </a:r>
            <a:r>
              <a:rPr lang="cs-CZ" sz="3400" b="0" strike="noStrike" spc="-1">
                <a:latin typeface="+mj-lt"/>
                <a:ea typeface="+mj-ea"/>
                <a:cs typeface="+mj-cs"/>
              </a:rPr>
              <a:t>7. 11. 1867 - 4. 7. 1934</a:t>
            </a:r>
            <a:br>
              <a:rPr lang="cs-CZ" sz="3400">
                <a:latin typeface="+mj-lt"/>
                <a:ea typeface="+mj-ea"/>
                <a:cs typeface="+mj-cs"/>
              </a:rPr>
            </a:br>
            <a:endParaRPr lang="cs-CZ" sz="3400" b="0" strike="noStrike" spc="-1">
              <a:latin typeface="+mj-lt"/>
              <a:ea typeface="+mj-ea"/>
              <a:cs typeface="+mj-cs"/>
            </a:endParaRPr>
          </a:p>
        </p:txBody>
      </p:sp>
      <p:pic>
        <p:nvPicPr>
          <p:cNvPr id="366" name="Obrázek 3"/>
          <p:cNvPicPr/>
          <p:nvPr/>
        </p:nvPicPr>
        <p:blipFill rotWithShape="1">
          <a:blip r:embed="rId2" cstate="print"/>
          <a:srcRect l="9447" r="8281"/>
          <a:stretch/>
        </p:blipFill>
        <p:spPr>
          <a:xfrm>
            <a:off x="21" y="10"/>
            <a:ext cx="4358620" cy="6857990"/>
          </a:xfrm>
          <a:prstGeom prst="rect">
            <a:avLst/>
          </a:prstGeom>
        </p:spPr>
      </p:pic>
      <p:sp>
        <p:nvSpPr>
          <p:cNvPr id="365" name="TextShape 2"/>
          <p:cNvSpPr txBox="1"/>
          <p:nvPr/>
        </p:nvSpPr>
        <p:spPr>
          <a:xfrm>
            <a:off x="4470400" y="1310640"/>
            <a:ext cx="7589520" cy="51822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0" strike="noStrike" spc="-1" dirty="0"/>
              <a:t>Z Polska odešla do Francie, kde v roce 1891 složila </a:t>
            </a:r>
            <a:r>
              <a:rPr lang="cs-CZ" sz="1900" b="1" strike="noStrike" spc="-1" dirty="0">
                <a:solidFill>
                  <a:srgbClr val="FF0000"/>
                </a:solidFill>
              </a:rPr>
              <a:t>jako první žena v historii přijímací zkoušky na fakultu fyziky a chemie pařížské Sorbonny</a:t>
            </a:r>
            <a:r>
              <a:rPr lang="cs-CZ" sz="1900" b="0" strike="noStrike" spc="-1" dirty="0"/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0" strike="noStrike" spc="-1" dirty="0"/>
              <a:t>Becquerel na doporučení Pierra nabídl Marii doktorandské studium ve své laboratoři.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spc="-1" dirty="0"/>
              <a:t>V roce 1903 </a:t>
            </a:r>
            <a:r>
              <a:rPr lang="cs-CZ" sz="1900" b="1" spc="-1" dirty="0">
                <a:solidFill>
                  <a:srgbClr val="FF0000"/>
                </a:solidFill>
              </a:rPr>
              <a:t>jako první žena na světě obdržela i titul doktora fyziky </a:t>
            </a:r>
            <a:r>
              <a:rPr lang="cs-CZ" sz="1900" b="1" spc="-1" dirty="0"/>
              <a:t>na Sorbonně</a:t>
            </a:r>
            <a:r>
              <a:rPr lang="cs-CZ" sz="1900" spc="-1" dirty="0"/>
              <a:t>.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0" strike="noStrike" spc="-1" dirty="0"/>
              <a:t>Díky své práci byla </a:t>
            </a:r>
            <a:r>
              <a:rPr lang="cs-CZ" sz="1900" b="1" strike="noStrike" spc="-1" dirty="0"/>
              <a:t>jako </a:t>
            </a:r>
            <a:r>
              <a:rPr lang="cs-CZ" sz="1900" b="1" strike="noStrike" spc="-1" dirty="0">
                <a:solidFill>
                  <a:srgbClr val="FF0000"/>
                </a:solidFill>
              </a:rPr>
              <a:t>první žena na světě dvakrát oceněna Nobelovu cenou, navíc ve dvou oborech</a:t>
            </a:r>
            <a:r>
              <a:rPr lang="cs-CZ" sz="1900" spc="-1" dirty="0">
                <a:solidFill>
                  <a:srgbClr val="FF0000"/>
                </a:solidFill>
              </a:rPr>
              <a:t>:</a:t>
            </a:r>
            <a:r>
              <a:rPr lang="cs-CZ" sz="1900" b="0" strike="noStrike" spc="-1" dirty="0"/>
              <a:t>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1" strike="noStrike" spc="-1" dirty="0"/>
              <a:t>Nejprve v roce 1903 za fyziku (společně s Becquerelem) za zkoumání radiačních jevů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1" spc="-1" dirty="0"/>
              <a:t>Poté v roce 1911 za chemii </a:t>
            </a:r>
            <a:r>
              <a:rPr lang="cs-CZ" sz="1900" b="1" strike="noStrike" spc="-1" dirty="0"/>
              <a:t>za objev</a:t>
            </a:r>
            <a:r>
              <a:rPr lang="cs-CZ" sz="1900" b="1" spc="-1" dirty="0"/>
              <a:t> a </a:t>
            </a:r>
            <a:r>
              <a:rPr lang="cs-CZ" sz="1900" b="1" strike="noStrike" spc="-1" dirty="0"/>
              <a:t>izolaci polonia a radia (společně s Pierrem)</a:t>
            </a:r>
            <a:r>
              <a:rPr lang="cs-CZ" sz="1900" b="0" strike="noStrike" spc="-1" dirty="0"/>
              <a:t> 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0" strike="noStrike" spc="-1" dirty="0"/>
              <a:t>jmenována na místo svého zesnulého manžela a stala </a:t>
            </a:r>
            <a:r>
              <a:rPr lang="cs-CZ" sz="1900" b="1" strike="noStrike" spc="-1" dirty="0"/>
              <a:t>se tak historicky </a:t>
            </a:r>
            <a:r>
              <a:rPr lang="cs-CZ" sz="1900" b="1" strike="noStrike" spc="-1" dirty="0">
                <a:solidFill>
                  <a:srgbClr val="FF0000"/>
                </a:solidFill>
              </a:rPr>
              <a:t>první profesorkou na Sorbonně</a:t>
            </a:r>
            <a:r>
              <a:rPr lang="cs-CZ" sz="1900" b="1" strike="noStrike" spc="-1" dirty="0"/>
              <a:t>. </a:t>
            </a:r>
            <a:endParaRPr lang="cs-CZ" sz="1900" b="0" strike="noStrike" spc="-1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cs-CZ" sz="1900" b="1" strike="noStrike" spc="-1" dirty="0">
                <a:solidFill>
                  <a:srgbClr val="FF0000"/>
                </a:solidFill>
              </a:rPr>
              <a:t>V roce 1925 navštívila Jáchymov </a:t>
            </a:r>
            <a:r>
              <a:rPr lang="cs-CZ" sz="1900" b="0" strike="noStrike" spc="-1" dirty="0"/>
              <a:t>a některé její připomínky k lázeňským procedurám se používají dodnes. Dnes její jméno nese lázeňský hotel Curie.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900" b="0" strike="noStrike" spc="-1" dirty="0"/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cs-CZ" sz="1900" b="0" strike="noStrike" spc="-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2B9ADA-8519-4525-AF7F-1C919F3CF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73749" y="550739"/>
            <a:ext cx="3649703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BOHUSLAV BRAUNER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Český chemik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cs-CZ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516155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4793018" y="345720"/>
            <a:ext cx="7302901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180975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200" b="1" dirty="0">
                <a:solidFill>
                  <a:srgbClr val="FF0000"/>
                </a:solidFill>
              </a:rPr>
              <a:t>Spektra smolince </a:t>
            </a:r>
            <a:r>
              <a:rPr lang="cs-CZ" sz="2200" b="1" dirty="0">
                <a:solidFill>
                  <a:srgbClr val="FF0000"/>
                </a:solidFill>
                <a:sym typeface="Wingdings" panose="05000000000000000000" pitchFamily="2" charset="2"/>
              </a:rPr>
              <a:t> čáry patřící neznámým prvkům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Žádá vídeňské ministerstvo školství o zakoupení uranové hlušiny      z jáchymovských dolů, ale zamítnuto</a:t>
            </a:r>
          </a:p>
          <a:p>
            <a:pPr marL="180975" indent="-180975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ym typeface="Wingdings" panose="05000000000000000000" pitchFamily="2" charset="2"/>
              </a:rPr>
              <a:t>O cca. 25 let později, ta samá žádost, avšak od manželů Curieových a přes jiné ministerstvo je schválena…</a:t>
            </a:r>
            <a:r>
              <a:rPr lang="cs-CZ" sz="2000" dirty="0"/>
              <a:t>          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8" r="2" b="12957"/>
          <a:stretch/>
        </p:blipFill>
        <p:spPr>
          <a:xfrm>
            <a:off x="673749" y="2273733"/>
            <a:ext cx="3716238" cy="4051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Zástupný symbol pro obsah 3"/>
          <p:cNvPicPr/>
          <p:nvPr/>
        </p:nvPicPr>
        <p:blipFill rotWithShape="1">
          <a:blip r:embed="rId3" cstate="print"/>
          <a:srcRect l="10258" r="10861"/>
          <a:stretch/>
        </p:blipFill>
        <p:spPr>
          <a:xfrm>
            <a:off x="4719344" y="2276856"/>
            <a:ext cx="6798905" cy="40510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48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5"/>
          <p:cNvSpPr/>
          <p:nvPr/>
        </p:nvSpPr>
        <p:spPr>
          <a:xfrm>
            <a:off x="815413" y="2230127"/>
            <a:ext cx="3724107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cs-CZ" b="1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1903: Nobelova cena za fyziku za objev radioaktivity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, spolu s </a:t>
            </a:r>
            <a:r>
              <a:rPr lang="cs-CZ" spc="-1" dirty="0" err="1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Pierrem</a:t>
            </a:r>
            <a:r>
              <a:rPr lang="cs-CZ" spc="-1" dirty="0">
                <a:solidFill>
                  <a:srgbClr val="000000"/>
                </a:solidFill>
                <a:latin typeface="Calibri Light" pitchFamily="34" charset="0"/>
                <a:cs typeface="Calibri Light" pitchFamily="34" charset="0"/>
              </a:rPr>
              <a:t> a A.H. Becquerelem</a:t>
            </a:r>
            <a:endParaRPr lang="cs-CZ" spc="-1" dirty="0">
              <a:solidFill>
                <a:prstClr val="black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14950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847" y="1268763"/>
            <a:ext cx="2784309" cy="3138053"/>
          </a:xfrm>
          <a:prstGeom prst="rect">
            <a:avLst/>
          </a:prstGeom>
          <a:noFill/>
        </p:spPr>
      </p:pic>
      <p:pic>
        <p:nvPicPr>
          <p:cNvPr id="10" name="Picture 8" descr="Image result for ester ledecká"/>
          <p:cNvPicPr>
            <a:picLocks noChangeAspect="1" noChangeArrowheads="1"/>
          </p:cNvPicPr>
          <p:nvPr/>
        </p:nvPicPr>
        <p:blipFill>
          <a:blip r:embed="rId3" cstate="print"/>
          <a:srcRect l="20400" r="11201"/>
          <a:stretch>
            <a:fillRect/>
          </a:stretch>
        </p:blipFill>
        <p:spPr bwMode="auto">
          <a:xfrm>
            <a:off x="7632171" y="404664"/>
            <a:ext cx="2304256" cy="1600200"/>
          </a:xfrm>
          <a:prstGeom prst="rect">
            <a:avLst/>
          </a:prstGeom>
          <a:noFill/>
        </p:spPr>
      </p:pic>
      <p:sp>
        <p:nvSpPr>
          <p:cNvPr id="11" name="Obdélník 10"/>
          <p:cNvSpPr/>
          <p:nvPr/>
        </p:nvSpPr>
        <p:spPr>
          <a:xfrm>
            <a:off x="7728181" y="2228673"/>
            <a:ext cx="39808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pc="-1" dirty="0">
                <a:solidFill>
                  <a:srgbClr val="000000"/>
                </a:solidFill>
                <a:latin typeface="Calibri Light"/>
              </a:rPr>
              <a:t>1911</a:t>
            </a:r>
            <a:r>
              <a:rPr lang="cs-CZ" b="1" spc="-1" dirty="0">
                <a:solidFill>
                  <a:srgbClr val="000000"/>
                </a:solidFill>
                <a:latin typeface="Calibri Light"/>
              </a:rPr>
              <a:t>: druhá Nobelova cena, nyní za chemii,  </a:t>
            </a:r>
            <a:r>
              <a:rPr lang="cs-CZ" spc="-1" dirty="0">
                <a:solidFill>
                  <a:srgbClr val="000000"/>
                </a:solidFill>
                <a:latin typeface="Calibri Light"/>
              </a:rPr>
              <a:t>za izolaci radia a objev polonia, plus další objevy ohledně radioaktivity</a:t>
            </a:r>
            <a:endParaRPr lang="cs-CZ" dirty="0">
              <a:solidFill>
                <a:prstClr val="black"/>
              </a:solidFill>
            </a:endParaRPr>
          </a:p>
        </p:txBody>
      </p:sp>
      <p:pic>
        <p:nvPicPr>
          <p:cNvPr id="41986" name="Picture 2" descr="Image result for stupně vítězů"/>
          <p:cNvPicPr>
            <a:picLocks noChangeAspect="1" noChangeArrowheads="1"/>
          </p:cNvPicPr>
          <p:nvPr/>
        </p:nvPicPr>
        <p:blipFill>
          <a:blip r:embed="rId4" cstate="print"/>
          <a:srcRect t="57309" b="13427"/>
          <a:stretch>
            <a:fillRect/>
          </a:stretch>
        </p:blipFill>
        <p:spPr bwMode="auto">
          <a:xfrm>
            <a:off x="220361" y="4149080"/>
            <a:ext cx="11944257" cy="2708920"/>
          </a:xfrm>
          <a:prstGeom prst="rect">
            <a:avLst/>
          </a:prstGeom>
          <a:noFill/>
        </p:spPr>
      </p:pic>
      <p:sp>
        <p:nvSpPr>
          <p:cNvPr id="41988" name="AutoShape 4" descr="Image result for nobel prize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1990" name="AutoShape 6" descr="Nobel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1992" name="AutoShape 8" descr="Nobel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41994" name="AutoShape 10" descr="https://thumbs-prod.si-cdn.com/ujA2lYbjQIcMAAFCbwEa6GVVKIc=/800x600/filters:no_upscale():focal(515x296:516x297)/https://public-media.si-cdn.com/filer/40/8a/408acbae-404f-4f17-8e49-b3099699e1d6/efkeyb-wr.jp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prstClr val="black"/>
              </a:solidFill>
            </a:endParaRPr>
          </a:p>
        </p:txBody>
      </p:sp>
      <p:pic>
        <p:nvPicPr>
          <p:cNvPr id="41996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1797" y="3861051"/>
            <a:ext cx="1824203" cy="1343277"/>
          </a:xfrm>
          <a:prstGeom prst="rect">
            <a:avLst/>
          </a:prstGeom>
          <a:noFill/>
        </p:spPr>
      </p:pic>
      <p:pic>
        <p:nvPicPr>
          <p:cNvPr id="18" name="Picture 12" descr="Image result for nobel priz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6053" y="3861051"/>
            <a:ext cx="1824203" cy="1343277"/>
          </a:xfrm>
          <a:prstGeom prst="rect">
            <a:avLst/>
          </a:prstGeom>
          <a:noFill/>
        </p:spPr>
      </p:pic>
      <p:sp>
        <p:nvSpPr>
          <p:cNvPr id="19" name="TextovéPole 18"/>
          <p:cNvSpPr txBox="1"/>
          <p:nvPr/>
        </p:nvSpPr>
        <p:spPr>
          <a:xfrm>
            <a:off x="1007435" y="26064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prstClr val="black"/>
                </a:solidFill>
              </a:rPr>
              <a:t>Fenomenální Marie Curie-</a:t>
            </a:r>
            <a:r>
              <a:rPr lang="cs-CZ" sz="3200" dirty="0" err="1">
                <a:solidFill>
                  <a:prstClr val="black"/>
                </a:solidFill>
              </a:rPr>
              <a:t>Sklodowska</a:t>
            </a:r>
            <a:endParaRPr lang="cs-CZ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3295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s://www.epa.gov/sites/production/files/2019-02/sample_time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61" y="260648"/>
            <a:ext cx="8432800" cy="4010026"/>
          </a:xfrm>
          <a:prstGeom prst="rect">
            <a:avLst/>
          </a:prstGeom>
          <a:noFill/>
        </p:spPr>
      </p:pic>
      <p:pic>
        <p:nvPicPr>
          <p:cNvPr id="5" name="Picture 10" descr="http://image.slidesharecdn.com/anorganika-new07-101109015839-phpapp02/95/hic-06-vyvoj-anorganicke-chemie-50-728.jpg?cb=1317867312"/>
          <p:cNvPicPr/>
          <p:nvPr/>
        </p:nvPicPr>
        <p:blipFill>
          <a:blip r:embed="rId3" cstate="print"/>
          <a:srcRect l="71204" t="23718" r="9249" b="43363"/>
          <a:stretch/>
        </p:blipFill>
        <p:spPr>
          <a:xfrm>
            <a:off x="3215682" y="4437112"/>
            <a:ext cx="2128236" cy="2016224"/>
          </a:xfrm>
          <a:prstGeom prst="rect">
            <a:avLst/>
          </a:prstGeom>
          <a:ln>
            <a:noFill/>
          </a:ln>
        </p:spPr>
      </p:pic>
      <p:pic>
        <p:nvPicPr>
          <p:cNvPr id="6" name="Picture 2" descr="Image result for objev přirozené radioaktiv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3925" y="4437112"/>
            <a:ext cx="1788941" cy="2016224"/>
          </a:xfrm>
          <a:prstGeom prst="rect">
            <a:avLst/>
          </a:prstGeom>
          <a:noFill/>
        </p:spPr>
      </p:pic>
      <p:pic>
        <p:nvPicPr>
          <p:cNvPr id="7" name="Picture 4" descr="Image result for pierre curi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8128" y="4437112"/>
            <a:ext cx="2185704" cy="2016224"/>
          </a:xfrm>
          <a:prstGeom prst="rect">
            <a:avLst/>
          </a:prstGeom>
          <a:noFill/>
        </p:spPr>
      </p:pic>
      <p:pic>
        <p:nvPicPr>
          <p:cNvPr id="160776" name="Picture 8" descr="Wilhelm Conrad Röntgen (1845 – 1923)"/>
          <p:cNvPicPr>
            <a:picLocks noChangeAspect="1" noChangeArrowheads="1"/>
          </p:cNvPicPr>
          <p:nvPr/>
        </p:nvPicPr>
        <p:blipFill>
          <a:blip r:embed="rId6" cstate="print"/>
          <a:srcRect l="20806" t="3704" r="11572" b="25926"/>
          <a:stretch>
            <a:fillRect/>
          </a:stretch>
        </p:blipFill>
        <p:spPr bwMode="auto">
          <a:xfrm>
            <a:off x="623393" y="4437115"/>
            <a:ext cx="1824203" cy="1999607"/>
          </a:xfrm>
          <a:prstGeom prst="rect">
            <a:avLst/>
          </a:prstGeom>
          <a:noFill/>
        </p:spPr>
      </p:pic>
      <p:cxnSp>
        <p:nvCxnSpPr>
          <p:cNvPr id="13" name="Přímá spojovací čára 12"/>
          <p:cNvCxnSpPr/>
          <p:nvPr/>
        </p:nvCxnSpPr>
        <p:spPr>
          <a:xfrm flipH="1">
            <a:off x="1807436" y="2276872"/>
            <a:ext cx="1056117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čára 13"/>
          <p:cNvCxnSpPr/>
          <p:nvPr/>
        </p:nvCxnSpPr>
        <p:spPr>
          <a:xfrm>
            <a:off x="3055574" y="2276872"/>
            <a:ext cx="960107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čára 16"/>
          <p:cNvCxnSpPr/>
          <p:nvPr/>
        </p:nvCxnSpPr>
        <p:spPr>
          <a:xfrm>
            <a:off x="3151587" y="2276872"/>
            <a:ext cx="3360373" cy="20162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3151585" y="2276872"/>
            <a:ext cx="5568619" cy="20882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ipsa 23"/>
          <p:cNvSpPr/>
          <p:nvPr/>
        </p:nvSpPr>
        <p:spPr>
          <a:xfrm>
            <a:off x="2767544" y="2189233"/>
            <a:ext cx="192021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5" name="Elipsa 24"/>
          <p:cNvSpPr/>
          <p:nvPr/>
        </p:nvSpPr>
        <p:spPr>
          <a:xfrm>
            <a:off x="2990825" y="2189233"/>
            <a:ext cx="192021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4434391" y="6453336"/>
            <a:ext cx="527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1903 Nobelova cena za fyziku; 1911 NC za chemii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9552386" y="3663022"/>
            <a:ext cx="2196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Marie Curie</a:t>
            </a:r>
          </a:p>
          <a:p>
            <a:r>
              <a:rPr lang="cs-CZ" dirty="0">
                <a:solidFill>
                  <a:prstClr val="black"/>
                </a:solidFill>
              </a:rPr>
              <a:t>První žena oceněná Nobelovou cenou</a:t>
            </a:r>
          </a:p>
          <a:p>
            <a:r>
              <a:rPr lang="cs-CZ" dirty="0">
                <a:solidFill>
                  <a:prstClr val="black"/>
                </a:solidFill>
              </a:rPr>
              <a:t>Původně měl být ale oceněn jen Becquerel a </a:t>
            </a:r>
            <a:r>
              <a:rPr lang="cs-CZ" dirty="0" err="1">
                <a:solidFill>
                  <a:prstClr val="black"/>
                </a:solidFill>
              </a:rPr>
              <a:t>Pierre</a:t>
            </a:r>
            <a:r>
              <a:rPr lang="cs-CZ" dirty="0">
                <a:solidFill>
                  <a:prstClr val="black"/>
                </a:solidFill>
              </a:rPr>
              <a:t> Curie!!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167074" y="6444044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prstClr val="black"/>
                </a:solidFill>
              </a:rPr>
              <a:t>1901 vůbec první NB za fyziku</a:t>
            </a:r>
          </a:p>
        </p:txBody>
      </p:sp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1EF23529-F8E6-4E76-9A5A-11B3703AA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87" y="222923"/>
            <a:ext cx="2402965" cy="18313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42E16C-11DD-4FDE-90F4-177CB17221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52" y="231523"/>
            <a:ext cx="2402965" cy="1807769"/>
          </a:xfrm>
          <a:prstGeom prst="rect">
            <a:avLst/>
          </a:prstGeom>
        </p:spPr>
      </p:pic>
      <p:pic>
        <p:nvPicPr>
          <p:cNvPr id="10" name="Obrázek 9" descr="Obsah obrázku mapa&#10;&#10;Popis byl vytvořen automaticky">
            <a:extLst>
              <a:ext uri="{FF2B5EF4-FFF2-40B4-BE49-F238E27FC236}">
                <a16:creationId xmlns:a16="http://schemas.microsoft.com/office/drawing/2014/main" id="{B7852A87-65AA-4382-8270-5D733EF856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018" y="225404"/>
            <a:ext cx="2761505" cy="3415195"/>
          </a:xfrm>
          <a:prstGeom prst="rect">
            <a:avLst/>
          </a:prstGeom>
        </p:spPr>
      </p:pic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57814216-FC79-4AB8-8595-06CED731B6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152" y="2075296"/>
            <a:ext cx="2323866" cy="1528587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201293A-453D-4DBB-AE50-6B0F4F74B8CC}"/>
              </a:ext>
            </a:extLst>
          </p:cNvPr>
          <p:cNvSpPr txBox="1">
            <a:spLocks/>
          </p:cNvSpPr>
          <p:nvPr/>
        </p:nvSpPr>
        <p:spPr>
          <a:xfrm>
            <a:off x="507588" y="772887"/>
            <a:ext cx="4064409" cy="27540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Objev</a:t>
            </a:r>
            <a:r>
              <a:rPr lang="en-US" sz="3200" dirty="0"/>
              <a:t> </a:t>
            </a:r>
            <a:r>
              <a:rPr lang="en-US" sz="3200" dirty="0" err="1"/>
              <a:t>paprsků</a:t>
            </a:r>
            <a:r>
              <a:rPr lang="en-US" sz="3200" dirty="0"/>
              <a:t> X </a:t>
            </a:r>
            <a:r>
              <a:rPr lang="en-US" sz="3200" dirty="0" err="1"/>
              <a:t>vedl</a:t>
            </a:r>
            <a:r>
              <a:rPr lang="en-US" sz="3200" dirty="0"/>
              <a:t> </a:t>
            </a:r>
            <a:r>
              <a:rPr lang="en-US" sz="3200" dirty="0" err="1"/>
              <a:t>až</a:t>
            </a:r>
            <a:r>
              <a:rPr lang="en-US" sz="3200" dirty="0"/>
              <a:t> k </a:t>
            </a:r>
            <a:r>
              <a:rPr lang="en-US" sz="3200" dirty="0" err="1"/>
              <a:t>jisté</a:t>
            </a:r>
            <a:r>
              <a:rPr lang="en-US" sz="3200" dirty="0"/>
              <a:t> </a:t>
            </a:r>
            <a:r>
              <a:rPr lang="en-US" sz="3200" dirty="0" err="1"/>
              <a:t>posedlosti</a:t>
            </a:r>
            <a:r>
              <a:rPr lang="en-US" sz="3200" dirty="0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/>
              <a:t>Zdravotní</a:t>
            </a:r>
            <a:r>
              <a:rPr lang="en-US" sz="3200" dirty="0"/>
              <a:t> </a:t>
            </a:r>
            <a:r>
              <a:rPr lang="en-US" sz="3200" dirty="0" err="1"/>
              <a:t>rizika</a:t>
            </a:r>
            <a:r>
              <a:rPr lang="en-US" sz="3200" dirty="0"/>
              <a:t> </a:t>
            </a:r>
            <a:r>
              <a:rPr lang="en-US" sz="3200" dirty="0" err="1"/>
              <a:t>tehdy</a:t>
            </a:r>
            <a:r>
              <a:rPr lang="en-US" sz="3200" dirty="0"/>
              <a:t> </a:t>
            </a:r>
            <a:r>
              <a:rPr lang="en-US" sz="3200" dirty="0" err="1"/>
              <a:t>ještě</a:t>
            </a:r>
            <a:r>
              <a:rPr lang="en-US" sz="3200" dirty="0"/>
              <a:t> </a:t>
            </a:r>
            <a:r>
              <a:rPr lang="en-US" sz="3200" dirty="0" err="1"/>
              <a:t>neznámá</a:t>
            </a:r>
            <a:endParaRPr lang="en-US" sz="32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 err="1">
                <a:sym typeface="Wingdings" pitchFamily="2" charset="2"/>
              </a:rPr>
              <a:t>aplikace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en-US" sz="3200" dirty="0" err="1">
                <a:sym typeface="Wingdings" pitchFamily="2" charset="2"/>
              </a:rPr>
              <a:t>paprsků</a:t>
            </a:r>
            <a:r>
              <a:rPr lang="en-US" sz="3200" dirty="0">
                <a:sym typeface="Wingdings" pitchFamily="2" charset="2"/>
              </a:rPr>
              <a:t> </a:t>
            </a:r>
            <a:r>
              <a:rPr lang="cs-CZ" sz="3200" dirty="0">
                <a:sym typeface="Wingdings" pitchFamily="2" charset="2"/>
              </a:rPr>
              <a:t>X a ‚radioaktivity‘ </a:t>
            </a:r>
            <a:r>
              <a:rPr lang="en-US" sz="3200" dirty="0" err="1">
                <a:sym typeface="Wingdings" pitchFamily="2" charset="2"/>
              </a:rPr>
              <a:t>všude</a:t>
            </a:r>
            <a:r>
              <a:rPr lang="en-US" sz="3200" dirty="0">
                <a:sym typeface="Wingdings" pitchFamily="2" charset="2"/>
              </a:rPr>
              <a:t>, </a:t>
            </a:r>
            <a:r>
              <a:rPr lang="en-US" sz="3200" dirty="0" err="1">
                <a:sym typeface="Wingdings" pitchFamily="2" charset="2"/>
              </a:rPr>
              <a:t>kde</a:t>
            </a:r>
            <a:r>
              <a:rPr lang="en-US" sz="3200" dirty="0">
                <a:sym typeface="Wingdings" pitchFamily="2" charset="2"/>
              </a:rPr>
              <a:t> se dalo“</a:t>
            </a:r>
            <a:endParaRPr lang="en-US" sz="32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292E59-12D1-4F01-8847-6F1CC568E5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9550"/>
          <a:stretch/>
        </p:blipFill>
        <p:spPr>
          <a:xfrm>
            <a:off x="5865489" y="174171"/>
            <a:ext cx="562977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070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17769</TotalTime>
  <Words>5873</Words>
  <Application>Microsoft Office PowerPoint</Application>
  <PresentationFormat>Širokoúhlá obrazovka</PresentationFormat>
  <Paragraphs>459</Paragraphs>
  <Slides>97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97</vt:i4>
      </vt:variant>
    </vt:vector>
  </HeadingPairs>
  <TitlesOfParts>
    <vt:vector size="108" baseType="lpstr">
      <vt:lpstr>MingLiU_HKSCS-ExtB</vt:lpstr>
      <vt:lpstr>Arial</vt:lpstr>
      <vt:lpstr>Calibri</vt:lpstr>
      <vt:lpstr>Calibri Light</vt:lpstr>
      <vt:lpstr>Symbol</vt:lpstr>
      <vt:lpstr>Times New Roman</vt:lpstr>
      <vt:lpstr>Tw Cen MT</vt:lpstr>
      <vt:lpstr>Wingdings</vt:lpstr>
      <vt:lpstr>Motiv Office</vt:lpstr>
      <vt:lpstr>Office Theme</vt:lpstr>
      <vt:lpstr>Rastrový obrázek</vt:lpstr>
      <vt:lpstr>Radiační biofyzika ~ radiobiologie </vt:lpstr>
      <vt:lpstr>Vícenásobné Nobelovy ceny</vt:lpstr>
      <vt:lpstr>Vznik RTG záření</vt:lpstr>
      <vt:lpstr>Prezentace aplikace PowerPoint</vt:lpstr>
      <vt:lpstr>Brzdné RTG záření</vt:lpstr>
      <vt:lpstr>Brzdné RTG záření </vt:lpstr>
      <vt:lpstr>Prezentace aplikace PowerPoint</vt:lpstr>
      <vt:lpstr>Charakteristické RTG záření</vt:lpstr>
      <vt:lpstr>Charakteristické rentgenové záření</vt:lpstr>
      <vt:lpstr>Rentgenka  – zdroj RTG záření</vt:lpstr>
      <vt:lpstr>Vznik RTG záření, RENTGENKA</vt:lpstr>
      <vt:lpstr>Rentgenka</vt:lpstr>
      <vt:lpstr>Prezentace aplikace PowerPoint</vt:lpstr>
      <vt:lpstr>Konstrukce rentgenky</vt:lpstr>
      <vt:lpstr>Konstrukce rentgenky</vt:lpstr>
      <vt:lpstr>99 % E urychlených e- = Q  nutné účinné chlazení</vt:lpstr>
      <vt:lpstr>Generace a některé typy rentgenek</vt:lpstr>
      <vt:lpstr>Prezentace aplikace PowerPoint</vt:lpstr>
      <vt:lpstr>Prezentace aplikace PowerPoint</vt:lpstr>
      <vt:lpstr>Prezentace aplikace PowerPoint</vt:lpstr>
      <vt:lpstr>Prezentace aplikace PowerPoint</vt:lpstr>
      <vt:lpstr>REGULACE PRODUKCE RTG NA RENTGENCE</vt:lpstr>
      <vt:lpstr>Anodové napětí</vt:lpstr>
      <vt:lpstr>Prezentace aplikace PowerPoint</vt:lpstr>
      <vt:lpstr>1. Anodové (urychlovací) napětí </vt:lpstr>
      <vt:lpstr>2. Katodový (žhavící) proud  (žhavení katody)</vt:lpstr>
      <vt:lpstr>SPEKTRA RTG záření</vt:lpstr>
      <vt:lpstr>Ve spektrech  pozor na energii versus vlnovou délku</vt:lpstr>
      <vt:lpstr>SPEKTRA RTG záření</vt:lpstr>
      <vt:lpstr>Prezentace aplikace PowerPoint</vt:lpstr>
      <vt:lpstr>BRZDNÉ RTG záření – energetické spektrum</vt:lpstr>
      <vt:lpstr>Brzdné záření – předchozí slide</vt:lpstr>
      <vt:lpstr>Prezentace aplikace PowerPoint</vt:lpstr>
      <vt:lpstr>Naming convention for Characteristic X-ray lines is              the Siegbahn notation:</vt:lpstr>
      <vt:lpstr>Prezentace aplikace PowerPoint</vt:lpstr>
      <vt:lpstr>Moseley's law:</vt:lpstr>
      <vt:lpstr>CHARAKTERISTICKÉ RTG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INTERAKCE RTG záření s hmotou</vt:lpstr>
      <vt:lpstr>INTERAKCE RTG záření s hmotou</vt:lpstr>
      <vt:lpstr>Vlastnosti RTG záření (paprsky X)</vt:lpstr>
      <vt:lpstr>Měkké a tvrdé RTG záření</vt:lpstr>
      <vt:lpstr>Prezentace aplikace PowerPoint</vt:lpstr>
      <vt:lpstr>Tvrdé záření RTG vs. záření gama</vt:lpstr>
      <vt:lpstr>PRVNÍ LÉKAŘSKÁ APLIKACE RTG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Becquerel's idea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Becquerel zjistil některé další zajímavé charakteristiky záření vycházejícího z uranu: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Účinky různých druhů ionizujícího záření na buňku a možnosti jejich cílené modifikace.</dc:title>
  <dc:creator>Martin Falk</dc:creator>
  <cp:lastModifiedBy>Martin Falk</cp:lastModifiedBy>
  <cp:revision>916</cp:revision>
  <dcterms:created xsi:type="dcterms:W3CDTF">2016-05-05T08:03:31Z</dcterms:created>
  <dcterms:modified xsi:type="dcterms:W3CDTF">2023-05-12T13:53:10Z</dcterms:modified>
</cp:coreProperties>
</file>