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8"/>
  </p:notesMasterIdLst>
  <p:handoutMasterIdLst>
    <p:handoutMasterId r:id="rId79"/>
  </p:handoutMasterIdLst>
  <p:sldIdLst>
    <p:sldId id="622" r:id="rId3"/>
    <p:sldId id="885" r:id="rId4"/>
    <p:sldId id="797" r:id="rId5"/>
    <p:sldId id="795" r:id="rId6"/>
    <p:sldId id="827" r:id="rId7"/>
    <p:sldId id="887" r:id="rId8"/>
    <p:sldId id="832" r:id="rId9"/>
    <p:sldId id="889" r:id="rId10"/>
    <p:sldId id="828" r:id="rId11"/>
    <p:sldId id="829" r:id="rId12"/>
    <p:sldId id="801" r:id="rId13"/>
    <p:sldId id="799" r:id="rId14"/>
    <p:sldId id="831" r:id="rId15"/>
    <p:sldId id="798" r:id="rId16"/>
    <p:sldId id="800" r:id="rId17"/>
    <p:sldId id="808" r:id="rId18"/>
    <p:sldId id="803" r:id="rId19"/>
    <p:sldId id="804" r:id="rId20"/>
    <p:sldId id="805" r:id="rId21"/>
    <p:sldId id="890" r:id="rId22"/>
    <p:sldId id="806" r:id="rId23"/>
    <p:sldId id="807" r:id="rId24"/>
    <p:sldId id="833" r:id="rId25"/>
    <p:sldId id="809" r:id="rId26"/>
    <p:sldId id="834" r:id="rId27"/>
    <p:sldId id="810" r:id="rId28"/>
    <p:sldId id="814" r:id="rId29"/>
    <p:sldId id="815" r:id="rId30"/>
    <p:sldId id="816" r:id="rId31"/>
    <p:sldId id="888" r:id="rId32"/>
    <p:sldId id="836" r:id="rId33"/>
    <p:sldId id="848" r:id="rId34"/>
    <p:sldId id="849" r:id="rId35"/>
    <p:sldId id="851" r:id="rId36"/>
    <p:sldId id="891" r:id="rId37"/>
    <p:sldId id="852" r:id="rId38"/>
    <p:sldId id="893" r:id="rId39"/>
    <p:sldId id="853" r:id="rId40"/>
    <p:sldId id="881" r:id="rId41"/>
    <p:sldId id="854" r:id="rId42"/>
    <p:sldId id="874" r:id="rId43"/>
    <p:sldId id="882" r:id="rId44"/>
    <p:sldId id="857" r:id="rId45"/>
    <p:sldId id="877" r:id="rId46"/>
    <p:sldId id="895" r:id="rId47"/>
    <p:sldId id="903" r:id="rId48"/>
    <p:sldId id="902" r:id="rId49"/>
    <p:sldId id="904" r:id="rId50"/>
    <p:sldId id="899" r:id="rId51"/>
    <p:sldId id="896" r:id="rId52"/>
    <p:sldId id="897" r:id="rId53"/>
    <p:sldId id="898" r:id="rId54"/>
    <p:sldId id="900" r:id="rId55"/>
    <p:sldId id="875" r:id="rId56"/>
    <p:sldId id="858" r:id="rId57"/>
    <p:sldId id="859" r:id="rId58"/>
    <p:sldId id="860" r:id="rId59"/>
    <p:sldId id="878" r:id="rId60"/>
    <p:sldId id="876" r:id="rId61"/>
    <p:sldId id="861" r:id="rId62"/>
    <p:sldId id="866" r:id="rId63"/>
    <p:sldId id="867" r:id="rId64"/>
    <p:sldId id="892" r:id="rId65"/>
    <p:sldId id="862" r:id="rId66"/>
    <p:sldId id="863" r:id="rId67"/>
    <p:sldId id="864" r:id="rId68"/>
    <p:sldId id="868" r:id="rId69"/>
    <p:sldId id="869" r:id="rId70"/>
    <p:sldId id="883" r:id="rId71"/>
    <p:sldId id="870" r:id="rId72"/>
    <p:sldId id="871" r:id="rId73"/>
    <p:sldId id="872" r:id="rId74"/>
    <p:sldId id="873" r:id="rId75"/>
    <p:sldId id="879" r:id="rId76"/>
    <p:sldId id="905" r:id="rId77"/>
  </p:sldIdLst>
  <p:sldSz cx="12192000" cy="6858000"/>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C071E5-864A-4004-A34E-F79842EEF3F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9E52465-9A0E-4631-BA25-B7B151A1306D}">
      <dgm:prSet custT="1"/>
      <dgm:spPr/>
      <dgm:t>
        <a:bodyPr/>
        <a:lstStyle/>
        <a:p>
          <a:r>
            <a:rPr lang="cs-CZ" sz="20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dirty="0"/>
        </a:p>
      </dgm:t>
    </dgm:pt>
    <dgm:pt modelId="{2715F06C-13B5-4931-80E5-57E5C2A0C0F6}" type="parTrans" cxnId="{D075AE12-9734-45E6-843F-ACD449115211}">
      <dgm:prSet/>
      <dgm:spPr/>
      <dgm:t>
        <a:bodyPr/>
        <a:lstStyle/>
        <a:p>
          <a:endParaRPr lang="en-US"/>
        </a:p>
      </dgm:t>
    </dgm:pt>
    <dgm:pt modelId="{9BB508C8-BA7D-4DCC-8D62-3E90C31FE6BF}" type="sibTrans" cxnId="{D075AE12-9734-45E6-843F-ACD449115211}">
      <dgm:prSet/>
      <dgm:spPr/>
      <dgm:t>
        <a:bodyPr/>
        <a:lstStyle/>
        <a:p>
          <a:endParaRPr lang="en-US"/>
        </a:p>
      </dgm:t>
    </dgm:pt>
    <dgm:pt modelId="{B1A43731-3A2C-41E4-8987-0FD222402926}">
      <dgm:prSet custT="1"/>
      <dgm:spPr/>
      <dgm:t>
        <a:bodyPr/>
        <a:lstStyle/>
        <a:p>
          <a:r>
            <a:rPr lang="cs-CZ" sz="2000" dirty="0"/>
            <a:t>Tehdy se nádory léčily vypalováním, a tak zde byl jen krůček k nápadu využít rádium pro terapii nádorů</a:t>
          </a:r>
          <a:endParaRPr lang="en-US" sz="2000" dirty="0"/>
        </a:p>
      </dgm:t>
    </dgm:pt>
    <dgm:pt modelId="{9D07B216-BB18-45CB-97FF-9D0A971DD1A8}" type="parTrans" cxnId="{E2FD81E0-5F30-4188-8950-03EF30BB7A20}">
      <dgm:prSet/>
      <dgm:spPr/>
      <dgm:t>
        <a:bodyPr/>
        <a:lstStyle/>
        <a:p>
          <a:endParaRPr lang="en-US"/>
        </a:p>
      </dgm:t>
    </dgm:pt>
    <dgm:pt modelId="{CD0B2A86-DC12-4979-B992-5704D1976E1D}" type="sibTrans" cxnId="{E2FD81E0-5F30-4188-8950-03EF30BB7A20}">
      <dgm:prSet/>
      <dgm:spPr/>
      <dgm:t>
        <a:bodyPr/>
        <a:lstStyle/>
        <a:p>
          <a:endParaRPr lang="en-US"/>
        </a:p>
      </dgm:t>
    </dgm:pt>
    <dgm:pt modelId="{BB3ECEE0-1FC7-4FDC-AF30-8611F6D0F180}">
      <dgm:prSet custT="1"/>
      <dgm:spPr/>
      <dgm:t>
        <a:bodyPr/>
        <a:lstStyle/>
        <a:p>
          <a:r>
            <a:rPr lang="cs-CZ" sz="2000" dirty="0"/>
            <a:t>Skleněné nádoby s rádiem všité do bandáží se přímo přikládaly k nádorům</a:t>
          </a:r>
          <a:endParaRPr lang="en-US" sz="2000" dirty="0"/>
        </a:p>
      </dgm:t>
    </dgm:pt>
    <dgm:pt modelId="{6FE704DF-6417-4F02-9D8B-944E9F0834DA}" type="parTrans" cxnId="{88E31834-B1F9-4710-96FA-083E74432678}">
      <dgm:prSet/>
      <dgm:spPr/>
      <dgm:t>
        <a:bodyPr/>
        <a:lstStyle/>
        <a:p>
          <a:endParaRPr lang="en-US"/>
        </a:p>
      </dgm:t>
    </dgm:pt>
    <dgm:pt modelId="{06D41EF2-82BA-4F4F-A258-878EC3DBB557}" type="sibTrans" cxnId="{88E31834-B1F9-4710-96FA-083E74432678}">
      <dgm:prSet/>
      <dgm:spPr/>
      <dgm:t>
        <a:bodyPr/>
        <a:lstStyle/>
        <a:p>
          <a:endParaRPr lang="en-US"/>
        </a:p>
      </dgm:t>
    </dgm:pt>
    <dgm:pt modelId="{4F3B9377-D5ED-4F02-A841-EEF1F0D53FC9}">
      <dgm:prSet custT="1"/>
      <dgm:spPr/>
      <dgm:t>
        <a:bodyPr/>
        <a:lstStyle/>
        <a:p>
          <a:r>
            <a:rPr lang="cs-CZ" sz="2000" dirty="0"/>
            <a:t>Radium ale velice drahé: 1 g </a:t>
          </a:r>
          <a:r>
            <a:rPr lang="cs-CZ" sz="2000" dirty="0" err="1"/>
            <a:t>Ra</a:t>
          </a:r>
          <a:r>
            <a:rPr lang="cs-CZ" sz="2000" dirty="0"/>
            <a:t> = 7 tun uranové rudy (1908 – 1 g Au = 66 centů, 1 g </a:t>
          </a:r>
          <a:r>
            <a:rPr lang="cs-CZ" sz="2000" dirty="0" err="1"/>
            <a:t>Ra</a:t>
          </a:r>
          <a:r>
            <a:rPr lang="cs-CZ" sz="2000" dirty="0"/>
            <a:t> = 88 tis USD)</a:t>
          </a:r>
          <a:endParaRPr lang="en-US" sz="2000" dirty="0"/>
        </a:p>
      </dgm:t>
    </dgm:pt>
    <dgm:pt modelId="{7871ADFA-51F7-4242-8832-841B4C624D30}" type="parTrans" cxnId="{68CC3D2D-50E6-4081-A9E2-6E60E75B18D9}">
      <dgm:prSet/>
      <dgm:spPr/>
      <dgm:t>
        <a:bodyPr/>
        <a:lstStyle/>
        <a:p>
          <a:endParaRPr lang="en-US"/>
        </a:p>
      </dgm:t>
    </dgm:pt>
    <dgm:pt modelId="{3DEA3597-B14C-4BE5-A10E-9543235266A8}" type="sibTrans" cxnId="{68CC3D2D-50E6-4081-A9E2-6E60E75B18D9}">
      <dgm:prSet/>
      <dgm:spPr/>
      <dgm:t>
        <a:bodyPr/>
        <a:lstStyle/>
        <a:p>
          <a:endParaRPr lang="en-US"/>
        </a:p>
      </dgm:t>
    </dgm:pt>
    <dgm:pt modelId="{681CB23A-DCFA-4488-8ECD-3E4EC8DB3A9F}" type="pres">
      <dgm:prSet presAssocID="{9CC071E5-864A-4004-A34E-F79842EEF3F6}" presName="vert0" presStyleCnt="0">
        <dgm:presLayoutVars>
          <dgm:dir/>
          <dgm:animOne val="branch"/>
          <dgm:animLvl val="lvl"/>
        </dgm:presLayoutVars>
      </dgm:prSet>
      <dgm:spPr/>
    </dgm:pt>
    <dgm:pt modelId="{DA525874-F9DD-4BD1-9CA9-226189A9C7D8}" type="pres">
      <dgm:prSet presAssocID="{E9E52465-9A0E-4631-BA25-B7B151A1306D}" presName="thickLine" presStyleLbl="alignNode1" presStyleIdx="0" presStyleCnt="4"/>
      <dgm:spPr/>
    </dgm:pt>
    <dgm:pt modelId="{9143E6C8-504F-40BF-9F7B-75D3EE45F35F}" type="pres">
      <dgm:prSet presAssocID="{E9E52465-9A0E-4631-BA25-B7B151A1306D}" presName="horz1" presStyleCnt="0"/>
      <dgm:spPr/>
    </dgm:pt>
    <dgm:pt modelId="{AD35FD85-E2C7-433C-A4D4-2028241052A8}" type="pres">
      <dgm:prSet presAssocID="{E9E52465-9A0E-4631-BA25-B7B151A1306D}" presName="tx1" presStyleLbl="revTx" presStyleIdx="0" presStyleCnt="4"/>
      <dgm:spPr/>
    </dgm:pt>
    <dgm:pt modelId="{AF6D5F31-DE7C-4742-899C-512CF0ED7720}" type="pres">
      <dgm:prSet presAssocID="{E9E52465-9A0E-4631-BA25-B7B151A1306D}" presName="vert1" presStyleCnt="0"/>
      <dgm:spPr/>
    </dgm:pt>
    <dgm:pt modelId="{D96C8CC0-2952-4BCE-A8C2-B3DABF29C30E}" type="pres">
      <dgm:prSet presAssocID="{B1A43731-3A2C-41E4-8987-0FD222402926}" presName="thickLine" presStyleLbl="alignNode1" presStyleIdx="1" presStyleCnt="4"/>
      <dgm:spPr/>
    </dgm:pt>
    <dgm:pt modelId="{CCD33494-4310-413A-BF37-FCD6F5667557}" type="pres">
      <dgm:prSet presAssocID="{B1A43731-3A2C-41E4-8987-0FD222402926}" presName="horz1" presStyleCnt="0"/>
      <dgm:spPr/>
    </dgm:pt>
    <dgm:pt modelId="{F23E23CA-C3B1-4FF2-944A-513F58195EB9}" type="pres">
      <dgm:prSet presAssocID="{B1A43731-3A2C-41E4-8987-0FD222402926}" presName="tx1" presStyleLbl="revTx" presStyleIdx="1" presStyleCnt="4"/>
      <dgm:spPr/>
    </dgm:pt>
    <dgm:pt modelId="{9109D158-677F-42C2-9F3F-48AE638F5F72}" type="pres">
      <dgm:prSet presAssocID="{B1A43731-3A2C-41E4-8987-0FD222402926}" presName="vert1" presStyleCnt="0"/>
      <dgm:spPr/>
    </dgm:pt>
    <dgm:pt modelId="{D481CB68-4D59-4D67-A3D0-2FC8A129362C}" type="pres">
      <dgm:prSet presAssocID="{BB3ECEE0-1FC7-4FDC-AF30-8611F6D0F180}" presName="thickLine" presStyleLbl="alignNode1" presStyleIdx="2" presStyleCnt="4"/>
      <dgm:spPr/>
    </dgm:pt>
    <dgm:pt modelId="{433E23F8-5C5A-4558-B375-08C08F892796}" type="pres">
      <dgm:prSet presAssocID="{BB3ECEE0-1FC7-4FDC-AF30-8611F6D0F180}" presName="horz1" presStyleCnt="0"/>
      <dgm:spPr/>
    </dgm:pt>
    <dgm:pt modelId="{29B05CD0-C99F-4F32-AAC4-AC6E6F5C52CD}" type="pres">
      <dgm:prSet presAssocID="{BB3ECEE0-1FC7-4FDC-AF30-8611F6D0F180}" presName="tx1" presStyleLbl="revTx" presStyleIdx="2" presStyleCnt="4"/>
      <dgm:spPr/>
    </dgm:pt>
    <dgm:pt modelId="{D5C6EA86-A26A-471A-9B79-02C48424EC77}" type="pres">
      <dgm:prSet presAssocID="{BB3ECEE0-1FC7-4FDC-AF30-8611F6D0F180}" presName="vert1" presStyleCnt="0"/>
      <dgm:spPr/>
    </dgm:pt>
    <dgm:pt modelId="{653A1977-870F-4A01-9ACD-F011BE1B51E4}" type="pres">
      <dgm:prSet presAssocID="{4F3B9377-D5ED-4F02-A841-EEF1F0D53FC9}" presName="thickLine" presStyleLbl="alignNode1" presStyleIdx="3" presStyleCnt="4"/>
      <dgm:spPr/>
    </dgm:pt>
    <dgm:pt modelId="{1F65DA58-5111-4258-8F83-7D263E924EDD}" type="pres">
      <dgm:prSet presAssocID="{4F3B9377-D5ED-4F02-A841-EEF1F0D53FC9}" presName="horz1" presStyleCnt="0"/>
      <dgm:spPr/>
    </dgm:pt>
    <dgm:pt modelId="{345E63AC-7716-465B-9AE2-85B6D3AF8B91}" type="pres">
      <dgm:prSet presAssocID="{4F3B9377-D5ED-4F02-A841-EEF1F0D53FC9}" presName="tx1" presStyleLbl="revTx" presStyleIdx="3" presStyleCnt="4"/>
      <dgm:spPr/>
    </dgm:pt>
    <dgm:pt modelId="{AE3BE32E-7BEC-4CA5-B507-B7F518A3146D}" type="pres">
      <dgm:prSet presAssocID="{4F3B9377-D5ED-4F02-A841-EEF1F0D53FC9}" presName="vert1" presStyleCnt="0"/>
      <dgm:spPr/>
    </dgm:pt>
  </dgm:ptLst>
  <dgm:cxnLst>
    <dgm:cxn modelId="{20BE5B07-AA8A-407D-B6EF-DBBE32A4E704}" type="presOf" srcId="{4F3B9377-D5ED-4F02-A841-EEF1F0D53FC9}" destId="{345E63AC-7716-465B-9AE2-85B6D3AF8B91}" srcOrd="0" destOrd="0" presId="urn:microsoft.com/office/officeart/2008/layout/LinedList"/>
    <dgm:cxn modelId="{D075AE12-9734-45E6-843F-ACD449115211}" srcId="{9CC071E5-864A-4004-A34E-F79842EEF3F6}" destId="{E9E52465-9A0E-4631-BA25-B7B151A1306D}" srcOrd="0" destOrd="0" parTransId="{2715F06C-13B5-4931-80E5-57E5C2A0C0F6}" sibTransId="{9BB508C8-BA7D-4DCC-8D62-3E90C31FE6BF}"/>
    <dgm:cxn modelId="{7EE09F29-3282-4FC8-80C0-1E217558C02F}" type="presOf" srcId="{B1A43731-3A2C-41E4-8987-0FD222402926}" destId="{F23E23CA-C3B1-4FF2-944A-513F58195EB9}" srcOrd="0" destOrd="0" presId="urn:microsoft.com/office/officeart/2008/layout/LinedList"/>
    <dgm:cxn modelId="{68CC3D2D-50E6-4081-A9E2-6E60E75B18D9}" srcId="{9CC071E5-864A-4004-A34E-F79842EEF3F6}" destId="{4F3B9377-D5ED-4F02-A841-EEF1F0D53FC9}" srcOrd="3" destOrd="0" parTransId="{7871ADFA-51F7-4242-8832-841B4C624D30}" sibTransId="{3DEA3597-B14C-4BE5-A10E-9543235266A8}"/>
    <dgm:cxn modelId="{88E31834-B1F9-4710-96FA-083E74432678}" srcId="{9CC071E5-864A-4004-A34E-F79842EEF3F6}" destId="{BB3ECEE0-1FC7-4FDC-AF30-8611F6D0F180}" srcOrd="2" destOrd="0" parTransId="{6FE704DF-6417-4F02-9D8B-944E9F0834DA}" sibTransId="{06D41EF2-82BA-4F4F-A258-878EC3DBB557}"/>
    <dgm:cxn modelId="{71C3A780-A04B-4312-8A63-240167F545F4}" type="presOf" srcId="{E9E52465-9A0E-4631-BA25-B7B151A1306D}" destId="{AD35FD85-E2C7-433C-A4D4-2028241052A8}" srcOrd="0" destOrd="0" presId="urn:microsoft.com/office/officeart/2008/layout/LinedList"/>
    <dgm:cxn modelId="{69481A8A-AD15-4574-8C47-62FC182AAB27}" type="presOf" srcId="{9CC071E5-864A-4004-A34E-F79842EEF3F6}" destId="{681CB23A-DCFA-4488-8ECD-3E4EC8DB3A9F}" srcOrd="0" destOrd="0" presId="urn:microsoft.com/office/officeart/2008/layout/LinedList"/>
    <dgm:cxn modelId="{E2FD81E0-5F30-4188-8950-03EF30BB7A20}" srcId="{9CC071E5-864A-4004-A34E-F79842EEF3F6}" destId="{B1A43731-3A2C-41E4-8987-0FD222402926}" srcOrd="1" destOrd="0" parTransId="{9D07B216-BB18-45CB-97FF-9D0A971DD1A8}" sibTransId="{CD0B2A86-DC12-4979-B992-5704D1976E1D}"/>
    <dgm:cxn modelId="{EC3658E8-03EA-4597-B551-F63A924CF32B}" type="presOf" srcId="{BB3ECEE0-1FC7-4FDC-AF30-8611F6D0F180}" destId="{29B05CD0-C99F-4F32-AAC4-AC6E6F5C52CD}" srcOrd="0" destOrd="0" presId="urn:microsoft.com/office/officeart/2008/layout/LinedList"/>
    <dgm:cxn modelId="{5B6B9C4E-D482-422E-ABF3-619060386BCA}" type="presParOf" srcId="{681CB23A-DCFA-4488-8ECD-3E4EC8DB3A9F}" destId="{DA525874-F9DD-4BD1-9CA9-226189A9C7D8}" srcOrd="0" destOrd="0" presId="urn:microsoft.com/office/officeart/2008/layout/LinedList"/>
    <dgm:cxn modelId="{97822F7E-DECD-4611-B745-149E6797BF8F}" type="presParOf" srcId="{681CB23A-DCFA-4488-8ECD-3E4EC8DB3A9F}" destId="{9143E6C8-504F-40BF-9F7B-75D3EE45F35F}" srcOrd="1" destOrd="0" presId="urn:microsoft.com/office/officeart/2008/layout/LinedList"/>
    <dgm:cxn modelId="{7B868695-0051-4A9D-B267-1823818B74E5}" type="presParOf" srcId="{9143E6C8-504F-40BF-9F7B-75D3EE45F35F}" destId="{AD35FD85-E2C7-433C-A4D4-2028241052A8}" srcOrd="0" destOrd="0" presId="urn:microsoft.com/office/officeart/2008/layout/LinedList"/>
    <dgm:cxn modelId="{8085F2C3-F9BA-431B-8CB8-E40D4E66DBA9}" type="presParOf" srcId="{9143E6C8-504F-40BF-9F7B-75D3EE45F35F}" destId="{AF6D5F31-DE7C-4742-899C-512CF0ED7720}" srcOrd="1" destOrd="0" presId="urn:microsoft.com/office/officeart/2008/layout/LinedList"/>
    <dgm:cxn modelId="{7F52223C-8396-4E8F-A659-01B1416363A2}" type="presParOf" srcId="{681CB23A-DCFA-4488-8ECD-3E4EC8DB3A9F}" destId="{D96C8CC0-2952-4BCE-A8C2-B3DABF29C30E}" srcOrd="2" destOrd="0" presId="urn:microsoft.com/office/officeart/2008/layout/LinedList"/>
    <dgm:cxn modelId="{2F62B47A-CAC1-406F-8186-9D5B51F68ED5}" type="presParOf" srcId="{681CB23A-DCFA-4488-8ECD-3E4EC8DB3A9F}" destId="{CCD33494-4310-413A-BF37-FCD6F5667557}" srcOrd="3" destOrd="0" presId="urn:microsoft.com/office/officeart/2008/layout/LinedList"/>
    <dgm:cxn modelId="{AC00BC11-7359-443E-94C9-349D93054484}" type="presParOf" srcId="{CCD33494-4310-413A-BF37-FCD6F5667557}" destId="{F23E23CA-C3B1-4FF2-944A-513F58195EB9}" srcOrd="0" destOrd="0" presId="urn:microsoft.com/office/officeart/2008/layout/LinedList"/>
    <dgm:cxn modelId="{A75423EF-7B4C-4AC3-8827-8324A4958C73}" type="presParOf" srcId="{CCD33494-4310-413A-BF37-FCD6F5667557}" destId="{9109D158-677F-42C2-9F3F-48AE638F5F72}" srcOrd="1" destOrd="0" presId="urn:microsoft.com/office/officeart/2008/layout/LinedList"/>
    <dgm:cxn modelId="{032ED4DA-F209-4939-9930-283DD179BA70}" type="presParOf" srcId="{681CB23A-DCFA-4488-8ECD-3E4EC8DB3A9F}" destId="{D481CB68-4D59-4D67-A3D0-2FC8A129362C}" srcOrd="4" destOrd="0" presId="urn:microsoft.com/office/officeart/2008/layout/LinedList"/>
    <dgm:cxn modelId="{FF7DC152-09A1-410A-9C14-0E3A4193C5FA}" type="presParOf" srcId="{681CB23A-DCFA-4488-8ECD-3E4EC8DB3A9F}" destId="{433E23F8-5C5A-4558-B375-08C08F892796}" srcOrd="5" destOrd="0" presId="urn:microsoft.com/office/officeart/2008/layout/LinedList"/>
    <dgm:cxn modelId="{B66616D2-AB0A-426C-B511-C59605478322}" type="presParOf" srcId="{433E23F8-5C5A-4558-B375-08C08F892796}" destId="{29B05CD0-C99F-4F32-AAC4-AC6E6F5C52CD}" srcOrd="0" destOrd="0" presId="urn:microsoft.com/office/officeart/2008/layout/LinedList"/>
    <dgm:cxn modelId="{97477981-A9F8-422F-8DE4-FC86E30D908F}" type="presParOf" srcId="{433E23F8-5C5A-4558-B375-08C08F892796}" destId="{D5C6EA86-A26A-471A-9B79-02C48424EC77}" srcOrd="1" destOrd="0" presId="urn:microsoft.com/office/officeart/2008/layout/LinedList"/>
    <dgm:cxn modelId="{735A405B-E692-4ED7-BFA1-8D0F23FF93DD}" type="presParOf" srcId="{681CB23A-DCFA-4488-8ECD-3E4EC8DB3A9F}" destId="{653A1977-870F-4A01-9ACD-F011BE1B51E4}" srcOrd="6" destOrd="0" presId="urn:microsoft.com/office/officeart/2008/layout/LinedList"/>
    <dgm:cxn modelId="{47335618-7A1C-4AC7-8892-A740A9C00CD3}" type="presParOf" srcId="{681CB23A-DCFA-4488-8ECD-3E4EC8DB3A9F}" destId="{1F65DA58-5111-4258-8F83-7D263E924EDD}" srcOrd="7" destOrd="0" presId="urn:microsoft.com/office/officeart/2008/layout/LinedList"/>
    <dgm:cxn modelId="{555CA815-AE6E-49C5-87D0-06B17A514171}" type="presParOf" srcId="{1F65DA58-5111-4258-8F83-7D263E924EDD}" destId="{345E63AC-7716-465B-9AE2-85B6D3AF8B91}" srcOrd="0" destOrd="0" presId="urn:microsoft.com/office/officeart/2008/layout/LinedList"/>
    <dgm:cxn modelId="{258894AD-17B8-4242-B61B-D6D99DDC3B26}" type="presParOf" srcId="{1F65DA58-5111-4258-8F83-7D263E924EDD}" destId="{AE3BE32E-7BEC-4CA5-B507-B7F518A3146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25874-F9DD-4BD1-9CA9-226189A9C7D8}">
      <dsp:nvSpPr>
        <dsp:cNvPr id="0" name=""/>
        <dsp:cNvSpPr/>
      </dsp:nvSpPr>
      <dsp:spPr>
        <a:xfrm>
          <a:off x="0" y="0"/>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D35FD85-E2C7-433C-A4D4-2028241052A8}">
      <dsp:nvSpPr>
        <dsp:cNvPr id="0" name=""/>
        <dsp:cNvSpPr/>
      </dsp:nvSpPr>
      <dsp:spPr>
        <a:xfrm>
          <a:off x="0" y="0"/>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Henri Becquerel i Pierre a Marie Curie i někteří další si postupně povšimli, že když si chtěně či nechtěně přiložili skleněnou rádium ke kůži, pocítili pálení a došlo k těžce a dlouho se hojícímu spálení podobnému silnému spálení od Slunce</a:t>
          </a:r>
          <a:endParaRPr lang="en-US" sz="2000" kern="1200" dirty="0"/>
        </a:p>
      </dsp:txBody>
      <dsp:txXfrm>
        <a:off x="0" y="0"/>
        <a:ext cx="7053942" cy="1396751"/>
      </dsp:txXfrm>
    </dsp:sp>
    <dsp:sp modelId="{D96C8CC0-2952-4BCE-A8C2-B3DABF29C30E}">
      <dsp:nvSpPr>
        <dsp:cNvPr id="0" name=""/>
        <dsp:cNvSpPr/>
      </dsp:nvSpPr>
      <dsp:spPr>
        <a:xfrm>
          <a:off x="0" y="1396751"/>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F23E23CA-C3B1-4FF2-944A-513F58195EB9}">
      <dsp:nvSpPr>
        <dsp:cNvPr id="0" name=""/>
        <dsp:cNvSpPr/>
      </dsp:nvSpPr>
      <dsp:spPr>
        <a:xfrm>
          <a:off x="0" y="1396751"/>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Tehdy se nádory léčily vypalováním, a tak zde byl jen krůček k nápadu využít rádium pro terapii nádorů</a:t>
          </a:r>
          <a:endParaRPr lang="en-US" sz="2000" kern="1200" dirty="0"/>
        </a:p>
      </dsp:txBody>
      <dsp:txXfrm>
        <a:off x="0" y="1396751"/>
        <a:ext cx="7053942" cy="1396751"/>
      </dsp:txXfrm>
    </dsp:sp>
    <dsp:sp modelId="{D481CB68-4D59-4D67-A3D0-2FC8A129362C}">
      <dsp:nvSpPr>
        <dsp:cNvPr id="0" name=""/>
        <dsp:cNvSpPr/>
      </dsp:nvSpPr>
      <dsp:spPr>
        <a:xfrm>
          <a:off x="0" y="2793502"/>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9B05CD0-C99F-4F32-AAC4-AC6E6F5C52CD}">
      <dsp:nvSpPr>
        <dsp:cNvPr id="0" name=""/>
        <dsp:cNvSpPr/>
      </dsp:nvSpPr>
      <dsp:spPr>
        <a:xfrm>
          <a:off x="0" y="2793502"/>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Skleněné nádoby s rádiem všité do bandáží se přímo přikládaly k nádorům</a:t>
          </a:r>
          <a:endParaRPr lang="en-US" sz="2000" kern="1200" dirty="0"/>
        </a:p>
      </dsp:txBody>
      <dsp:txXfrm>
        <a:off x="0" y="2793502"/>
        <a:ext cx="7053942" cy="1396751"/>
      </dsp:txXfrm>
    </dsp:sp>
    <dsp:sp modelId="{653A1977-870F-4A01-9ACD-F011BE1B51E4}">
      <dsp:nvSpPr>
        <dsp:cNvPr id="0" name=""/>
        <dsp:cNvSpPr/>
      </dsp:nvSpPr>
      <dsp:spPr>
        <a:xfrm>
          <a:off x="0" y="4190253"/>
          <a:ext cx="705394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345E63AC-7716-465B-9AE2-85B6D3AF8B91}">
      <dsp:nvSpPr>
        <dsp:cNvPr id="0" name=""/>
        <dsp:cNvSpPr/>
      </dsp:nvSpPr>
      <dsp:spPr>
        <a:xfrm>
          <a:off x="0" y="4190253"/>
          <a:ext cx="7053942" cy="1396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cs-CZ" sz="2000" kern="1200" dirty="0"/>
            <a:t>Radium ale velice drahé: 1 g </a:t>
          </a:r>
          <a:r>
            <a:rPr lang="cs-CZ" sz="2000" kern="1200" dirty="0" err="1"/>
            <a:t>Ra</a:t>
          </a:r>
          <a:r>
            <a:rPr lang="cs-CZ" sz="2000" kern="1200" dirty="0"/>
            <a:t> = 7 tun uranové rudy (1908 – 1 g Au = 66 centů, 1 g </a:t>
          </a:r>
          <a:r>
            <a:rPr lang="cs-CZ" sz="2000" kern="1200" dirty="0" err="1"/>
            <a:t>Ra</a:t>
          </a:r>
          <a:r>
            <a:rPr lang="cs-CZ" sz="2000" kern="1200" dirty="0"/>
            <a:t> = 88 tis USD)</a:t>
          </a:r>
          <a:endParaRPr lang="en-US" sz="2000" kern="1200" dirty="0"/>
        </a:p>
      </dsp:txBody>
      <dsp:txXfrm>
        <a:off x="0" y="4190253"/>
        <a:ext cx="7053942" cy="139675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C9BB45D0-30F4-4ACB-AB16-91AD1417D2E7}" type="datetimeFigureOut">
              <a:rPr lang="cs-CZ" smtClean="0"/>
              <a:t>13.05.2023</a:t>
            </a:fld>
            <a:endParaRPr lang="cs-CZ"/>
          </a:p>
        </p:txBody>
      </p:sp>
      <p:sp>
        <p:nvSpPr>
          <p:cNvPr id="4" name="Zástupný symbol pro zápatí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D2447439-4D1F-4596-BDEC-8E99E7147077}" type="slidenum">
              <a:rPr lang="cs-CZ" smtClean="0"/>
              <a:t>‹#›</a:t>
            </a:fld>
            <a:endParaRPr lang="cs-CZ"/>
          </a:p>
        </p:txBody>
      </p:sp>
    </p:spTree>
    <p:extLst>
      <p:ext uri="{BB962C8B-B14F-4D97-AF65-F5344CB8AC3E}">
        <p14:creationId xmlns:p14="http://schemas.microsoft.com/office/powerpoint/2010/main" val="221425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17429DA2-6E74-4D4C-8D9E-27CBD2705229}" type="datetimeFigureOut">
              <a:rPr lang="cs-CZ" smtClean="0"/>
              <a:t>13.05.2023</a:t>
            </a:fld>
            <a:endParaRPr lang="cs-CZ"/>
          </a:p>
        </p:txBody>
      </p:sp>
      <p:sp>
        <p:nvSpPr>
          <p:cNvPr id="4" name="Zástupný symbol pro obrázek snímk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E7E07960-F3C8-4423-B3EE-CE7A595D568E}" type="slidenum">
              <a:rPr lang="cs-CZ" smtClean="0"/>
              <a:t>‹#›</a:t>
            </a:fld>
            <a:endParaRPr lang="cs-CZ"/>
          </a:p>
        </p:txBody>
      </p:sp>
    </p:spTree>
    <p:extLst>
      <p:ext uri="{BB962C8B-B14F-4D97-AF65-F5344CB8AC3E}">
        <p14:creationId xmlns:p14="http://schemas.microsoft.com/office/powerpoint/2010/main" val="67882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13.05.2023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186205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13.05.2023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006130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13.05.2023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259729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0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360" cy="4350960"/>
          </a:xfrm>
          <a:prstGeom prst="rect">
            <a:avLst/>
          </a:prstGeom>
        </p:spPr>
        <p:txBody>
          <a:bodyPr lIns="0" tIns="0" rIns="0" bIns="0" anchor="ctr">
            <a:noAutofit/>
          </a:bodyPr>
          <a:lstStyle/>
          <a:p>
            <a:pPr algn="ctr"/>
            <a:endParaRPr lang="cs-CZ" sz="3200" b="0" strike="noStrike" spc="-1">
              <a:latin typeface="Arial"/>
            </a:endParaRPr>
          </a:p>
        </p:txBody>
      </p:sp>
    </p:spTree>
    <p:extLst>
      <p:ext uri="{BB962C8B-B14F-4D97-AF65-F5344CB8AC3E}">
        <p14:creationId xmlns:p14="http://schemas.microsoft.com/office/powerpoint/2010/main" val="428539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49" name="PlaceHolder 2"/>
          <p:cNvSpPr>
            <a:spLocks noGrp="1"/>
          </p:cNvSpPr>
          <p:nvPr>
            <p:ph type="body"/>
          </p:nvPr>
        </p:nvSpPr>
        <p:spPr>
          <a:xfrm>
            <a:off x="838080" y="1825560"/>
            <a:ext cx="1051536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1390830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1"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2"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2851818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Tree>
    <p:extLst>
      <p:ext uri="{BB962C8B-B14F-4D97-AF65-F5344CB8AC3E}">
        <p14:creationId xmlns:p14="http://schemas.microsoft.com/office/powerpoint/2010/main" val="2800018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360" cy="6144120"/>
          </a:xfrm>
          <a:prstGeom prst="rect">
            <a:avLst/>
          </a:prstGeom>
        </p:spPr>
        <p:txBody>
          <a:bodyPr lIns="0" tIns="0" rIns="0" bIns="0" anchor="ctr">
            <a:noAutofit/>
          </a:bodyPr>
          <a:lstStyle/>
          <a:p>
            <a:pPr algn="ctr"/>
            <a:endParaRPr lang="cs-CZ" sz="3200" b="0" strike="noStrike" spc="-1">
              <a:latin typeface="Arial"/>
            </a:endParaRPr>
          </a:p>
        </p:txBody>
      </p:sp>
    </p:spTree>
    <p:extLst>
      <p:ext uri="{BB962C8B-B14F-4D97-AF65-F5344CB8AC3E}">
        <p14:creationId xmlns:p14="http://schemas.microsoft.com/office/powerpoint/2010/main" val="832979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56"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7" name="PlaceHolder 3"/>
          <p:cNvSpPr>
            <a:spLocks noGrp="1"/>
          </p:cNvSpPr>
          <p:nvPr>
            <p:ph type="body"/>
          </p:nvPr>
        </p:nvSpPr>
        <p:spPr>
          <a:xfrm>
            <a:off x="622656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58"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2847116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0" name="PlaceHolder 2"/>
          <p:cNvSpPr>
            <a:spLocks noGrp="1"/>
          </p:cNvSpPr>
          <p:nvPr>
            <p:ph type="body"/>
          </p:nvPr>
        </p:nvSpPr>
        <p:spPr>
          <a:xfrm>
            <a:off x="838080" y="1825560"/>
            <a:ext cx="5131200" cy="435096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1"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2" name="PlaceHolder 4"/>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1303568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t>13.05.2023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534592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4"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5"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6" name="PlaceHolder 4"/>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3686568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68" name="PlaceHolder 2"/>
          <p:cNvSpPr>
            <a:spLocks noGrp="1"/>
          </p:cNvSpPr>
          <p:nvPr>
            <p:ph type="body"/>
          </p:nvPr>
        </p:nvSpPr>
        <p:spPr>
          <a:xfrm>
            <a:off x="838080" y="182556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69" name="PlaceHolder 3"/>
          <p:cNvSpPr>
            <a:spLocks noGrp="1"/>
          </p:cNvSpPr>
          <p:nvPr>
            <p:ph type="body"/>
          </p:nvPr>
        </p:nvSpPr>
        <p:spPr>
          <a:xfrm>
            <a:off x="838080" y="4098240"/>
            <a:ext cx="1051536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123971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1" name="PlaceHolder 2"/>
          <p:cNvSpPr>
            <a:spLocks noGrp="1"/>
          </p:cNvSpPr>
          <p:nvPr>
            <p:ph type="body"/>
          </p:nvPr>
        </p:nvSpPr>
        <p:spPr>
          <a:xfrm>
            <a:off x="83808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2" name="PlaceHolder 3"/>
          <p:cNvSpPr>
            <a:spLocks noGrp="1"/>
          </p:cNvSpPr>
          <p:nvPr>
            <p:ph type="body"/>
          </p:nvPr>
        </p:nvSpPr>
        <p:spPr>
          <a:xfrm>
            <a:off x="6226560" y="182556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3" name="PlaceHolder 4"/>
          <p:cNvSpPr>
            <a:spLocks noGrp="1"/>
          </p:cNvSpPr>
          <p:nvPr>
            <p:ph type="body"/>
          </p:nvPr>
        </p:nvSpPr>
        <p:spPr>
          <a:xfrm>
            <a:off x="83808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4" name="PlaceHolder 5"/>
          <p:cNvSpPr>
            <a:spLocks noGrp="1"/>
          </p:cNvSpPr>
          <p:nvPr>
            <p:ph type="body"/>
          </p:nvPr>
        </p:nvSpPr>
        <p:spPr>
          <a:xfrm>
            <a:off x="6226560" y="4098240"/>
            <a:ext cx="513120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3713760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360" cy="1325160"/>
          </a:xfrm>
          <a:prstGeom prst="rect">
            <a:avLst/>
          </a:prstGeom>
        </p:spPr>
        <p:txBody>
          <a:bodyPr lIns="0" tIns="0" rIns="0" bIns="0" anchor="ctr">
            <a:noAutofit/>
          </a:bodyPr>
          <a:lstStyle/>
          <a:p>
            <a:endParaRPr lang="cs-CZ" sz="1800" b="0" strike="noStrike" spc="-1">
              <a:solidFill>
                <a:srgbClr val="000000"/>
              </a:solidFill>
              <a:latin typeface="Calibri"/>
            </a:endParaRPr>
          </a:p>
        </p:txBody>
      </p:sp>
      <p:sp>
        <p:nvSpPr>
          <p:cNvPr id="76" name="PlaceHolder 2"/>
          <p:cNvSpPr>
            <a:spLocks noGrp="1"/>
          </p:cNvSpPr>
          <p:nvPr>
            <p:ph type="body"/>
          </p:nvPr>
        </p:nvSpPr>
        <p:spPr>
          <a:xfrm>
            <a:off x="83808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7" name="PlaceHolder 3"/>
          <p:cNvSpPr>
            <a:spLocks noGrp="1"/>
          </p:cNvSpPr>
          <p:nvPr>
            <p:ph type="body"/>
          </p:nvPr>
        </p:nvSpPr>
        <p:spPr>
          <a:xfrm>
            <a:off x="439344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8" name="PlaceHolder 4"/>
          <p:cNvSpPr>
            <a:spLocks noGrp="1"/>
          </p:cNvSpPr>
          <p:nvPr>
            <p:ph type="body"/>
          </p:nvPr>
        </p:nvSpPr>
        <p:spPr>
          <a:xfrm>
            <a:off x="7948320" y="182556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79" name="PlaceHolder 5"/>
          <p:cNvSpPr>
            <a:spLocks noGrp="1"/>
          </p:cNvSpPr>
          <p:nvPr>
            <p:ph type="body"/>
          </p:nvPr>
        </p:nvSpPr>
        <p:spPr>
          <a:xfrm>
            <a:off x="83808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0" name="PlaceHolder 6"/>
          <p:cNvSpPr>
            <a:spLocks noGrp="1"/>
          </p:cNvSpPr>
          <p:nvPr>
            <p:ph type="body"/>
          </p:nvPr>
        </p:nvSpPr>
        <p:spPr>
          <a:xfrm>
            <a:off x="439344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
        <p:nvSpPr>
          <p:cNvPr id="81" name="PlaceHolder 7"/>
          <p:cNvSpPr>
            <a:spLocks noGrp="1"/>
          </p:cNvSpPr>
          <p:nvPr>
            <p:ph type="body"/>
          </p:nvPr>
        </p:nvSpPr>
        <p:spPr>
          <a:xfrm>
            <a:off x="7948320" y="4098240"/>
            <a:ext cx="3385440" cy="2075040"/>
          </a:xfrm>
          <a:prstGeom prst="rect">
            <a:avLst/>
          </a:prstGeom>
        </p:spPr>
        <p:txBody>
          <a:bodyPr lIns="0" tIns="0" rIns="0" bIns="0">
            <a:normAutofit/>
          </a:bodyPr>
          <a:lstStyle/>
          <a:p>
            <a:endParaRPr lang="cs-CZ" sz="2800" b="0" strike="noStrike" spc="-1">
              <a:solidFill>
                <a:srgbClr val="000000"/>
              </a:solidFill>
              <a:latin typeface="Calibri"/>
            </a:endParaRPr>
          </a:p>
        </p:txBody>
      </p:sp>
    </p:spTree>
    <p:extLst>
      <p:ext uri="{BB962C8B-B14F-4D97-AF65-F5344CB8AC3E}">
        <p14:creationId xmlns:p14="http://schemas.microsoft.com/office/powerpoint/2010/main" val="3414186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t>13.05.2023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102866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t>13.05.2023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386616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t>13.05.2023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875736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t>13.05.2023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630004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t>13.05.2023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286711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13.05.2023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949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t>13.05.2023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t>‹#›</a:t>
            </a:fld>
            <a:endParaRPr lang="cs-CZ"/>
          </a:p>
        </p:txBody>
      </p:sp>
    </p:spTree>
    <p:extLst>
      <p:ext uri="{BB962C8B-B14F-4D97-AF65-F5344CB8AC3E}">
        <p14:creationId xmlns:p14="http://schemas.microsoft.com/office/powerpoint/2010/main" val="4557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t>13.05.2023</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t>‹#›</a:t>
            </a:fld>
            <a:endParaRPr lang="cs-CZ"/>
          </a:p>
        </p:txBody>
      </p:sp>
    </p:spTree>
    <p:extLst>
      <p:ext uri="{BB962C8B-B14F-4D97-AF65-F5344CB8AC3E}">
        <p14:creationId xmlns:p14="http://schemas.microsoft.com/office/powerpoint/2010/main" val="1038478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360" cy="1325160"/>
          </a:xfrm>
          <a:prstGeom prst="rect">
            <a:avLst/>
          </a:prstGeom>
        </p:spPr>
        <p:txBody>
          <a:bodyPr anchor="ctr">
            <a:noAutofit/>
          </a:bodyPr>
          <a:lstStyle/>
          <a:p>
            <a:pPr>
              <a:lnSpc>
                <a:spcPct val="90000"/>
              </a:lnSpc>
            </a:pPr>
            <a:r>
              <a:rPr lang="cs-CZ" sz="4400" b="0" strike="noStrike" spc="-1">
                <a:solidFill>
                  <a:srgbClr val="000000"/>
                </a:solidFill>
                <a:latin typeface="Calibri Light"/>
              </a:rPr>
              <a:t>Kliknutím lze upravit styl.</a:t>
            </a:r>
            <a:endParaRPr lang="cs-CZ" sz="4400" b="0" strike="noStrike" spc="-1">
              <a:solidFill>
                <a:srgbClr val="000000"/>
              </a:solidFill>
              <a:latin typeface="Calibri"/>
            </a:endParaRPr>
          </a:p>
        </p:txBody>
      </p:sp>
      <p:sp>
        <p:nvSpPr>
          <p:cNvPr id="42" name="PlaceHolder 2"/>
          <p:cNvSpPr>
            <a:spLocks noGrp="1"/>
          </p:cNvSpPr>
          <p:nvPr>
            <p:ph type="body"/>
          </p:nvPr>
        </p:nvSpPr>
        <p:spPr>
          <a:xfrm>
            <a:off x="838080" y="1825560"/>
            <a:ext cx="10515360" cy="4350960"/>
          </a:xfrm>
          <a:prstGeom prst="rect">
            <a:avLst/>
          </a:prstGeom>
        </p:spPr>
        <p:txBody>
          <a:bodyPr>
            <a:noAutofit/>
          </a:bodyPr>
          <a:lstStyle/>
          <a:p>
            <a:pPr marL="228600" indent="-228240">
              <a:lnSpc>
                <a:spcPct val="90000"/>
              </a:lnSpc>
              <a:spcBef>
                <a:spcPts val="1001"/>
              </a:spcBef>
              <a:buClr>
                <a:srgbClr val="000000"/>
              </a:buClr>
              <a:buFont typeface="Arial"/>
              <a:buChar char="•"/>
            </a:pPr>
            <a:r>
              <a:rPr lang="cs-CZ" sz="2800" b="0" strike="noStrike" spc="-1">
                <a:solidFill>
                  <a:srgbClr val="000000"/>
                </a:solidFill>
                <a:latin typeface="Calibri"/>
              </a:rPr>
              <a:t>Kliknutím lze upravit styly předlohy textu.</a:t>
            </a:r>
          </a:p>
          <a:p>
            <a:pPr marL="685800" lvl="1" indent="-228240">
              <a:lnSpc>
                <a:spcPct val="90000"/>
              </a:lnSpc>
              <a:spcBef>
                <a:spcPts val="499"/>
              </a:spcBef>
              <a:buClr>
                <a:srgbClr val="000000"/>
              </a:buClr>
              <a:buFont typeface="Arial"/>
              <a:buChar char="•"/>
            </a:pPr>
            <a:r>
              <a:rPr lang="cs-CZ" sz="2400" b="0" strike="noStrike" spc="-1">
                <a:solidFill>
                  <a:srgbClr val="000000"/>
                </a:solidFill>
                <a:latin typeface="Calibri"/>
              </a:rPr>
              <a:t>Druhá úroveň</a:t>
            </a:r>
          </a:p>
          <a:p>
            <a:pPr marL="1143000" lvl="2" indent="-228240">
              <a:lnSpc>
                <a:spcPct val="90000"/>
              </a:lnSpc>
              <a:spcBef>
                <a:spcPts val="499"/>
              </a:spcBef>
              <a:buClr>
                <a:srgbClr val="000000"/>
              </a:buClr>
              <a:buFont typeface="Arial"/>
              <a:buChar char="•"/>
            </a:pPr>
            <a:r>
              <a:rPr lang="cs-CZ" sz="2000" b="0" strike="noStrike" spc="-1">
                <a:solidFill>
                  <a:srgbClr val="000000"/>
                </a:solidFill>
                <a:latin typeface="Calibri"/>
              </a:rPr>
              <a:t>Třetí úroveň</a:t>
            </a:r>
          </a:p>
          <a:p>
            <a:pPr marL="1600200" lvl="3" indent="-228240">
              <a:lnSpc>
                <a:spcPct val="90000"/>
              </a:lnSpc>
              <a:spcBef>
                <a:spcPts val="499"/>
              </a:spcBef>
              <a:buClr>
                <a:srgbClr val="000000"/>
              </a:buClr>
              <a:buFont typeface="Arial"/>
              <a:buChar char="•"/>
            </a:pPr>
            <a:r>
              <a:rPr lang="cs-CZ" sz="1800" b="0" strike="noStrike" spc="-1">
                <a:solidFill>
                  <a:srgbClr val="000000"/>
                </a:solidFill>
                <a:latin typeface="Calibri"/>
              </a:rPr>
              <a:t>Čtvrtá úroveň</a:t>
            </a:r>
          </a:p>
          <a:p>
            <a:pPr marL="2057400" lvl="4" indent="-228240">
              <a:lnSpc>
                <a:spcPct val="90000"/>
              </a:lnSpc>
              <a:spcBef>
                <a:spcPts val="499"/>
              </a:spcBef>
              <a:buClr>
                <a:srgbClr val="000000"/>
              </a:buClr>
              <a:buFont typeface="Arial"/>
              <a:buChar char="•"/>
            </a:pPr>
            <a:r>
              <a:rPr lang="cs-CZ" sz="1800" b="0" strike="noStrike" spc="-1">
                <a:solidFill>
                  <a:srgbClr val="000000"/>
                </a:solidFill>
                <a:latin typeface="Calibri"/>
              </a:rPr>
              <a:t>Pátá úroveň</a:t>
            </a:r>
          </a:p>
        </p:txBody>
      </p:sp>
      <p:sp>
        <p:nvSpPr>
          <p:cNvPr id="43" name="PlaceHolder 3"/>
          <p:cNvSpPr>
            <a:spLocks noGrp="1"/>
          </p:cNvSpPr>
          <p:nvPr>
            <p:ph type="dt"/>
          </p:nvPr>
        </p:nvSpPr>
        <p:spPr>
          <a:xfrm>
            <a:off x="838080" y="6356520"/>
            <a:ext cx="2742720" cy="364680"/>
          </a:xfrm>
          <a:prstGeom prst="rect">
            <a:avLst/>
          </a:prstGeom>
        </p:spPr>
        <p:txBody>
          <a:bodyPr anchor="ctr">
            <a:noAutofit/>
          </a:bodyPr>
          <a:lstStyle/>
          <a:p>
            <a:fld id="{FB8E1FDD-2E1A-4677-B80D-B5442ACB60D9}" type="datetime">
              <a:rPr lang="cs-CZ" sz="1200" spc="-1">
                <a:solidFill>
                  <a:srgbClr val="8B8B8B"/>
                </a:solidFill>
                <a:latin typeface="Calibri"/>
              </a:rPr>
              <a:pPr/>
              <a:t>13.05.2023</a:t>
            </a:fld>
            <a:endParaRPr lang="cs-CZ" sz="1200" spc="-1">
              <a:solidFill>
                <a:prstClr val="black"/>
              </a:solidFill>
              <a:latin typeface="Times New Roman"/>
            </a:endParaRPr>
          </a:p>
        </p:txBody>
      </p:sp>
      <p:sp>
        <p:nvSpPr>
          <p:cNvPr id="44" name="PlaceHolder 4"/>
          <p:cNvSpPr>
            <a:spLocks noGrp="1"/>
          </p:cNvSpPr>
          <p:nvPr>
            <p:ph type="ftr"/>
          </p:nvPr>
        </p:nvSpPr>
        <p:spPr>
          <a:xfrm>
            <a:off x="4038720" y="6356520"/>
            <a:ext cx="4114560" cy="364680"/>
          </a:xfrm>
          <a:prstGeom prst="rect">
            <a:avLst/>
          </a:prstGeom>
        </p:spPr>
        <p:txBody>
          <a:bodyPr anchor="ctr">
            <a:noAutofit/>
          </a:bodyPr>
          <a:lstStyle/>
          <a:p>
            <a:endParaRPr lang="cs-CZ" sz="2400" spc="-1">
              <a:solidFill>
                <a:prstClr val="black"/>
              </a:solidFill>
              <a:latin typeface="Times New Roman"/>
            </a:endParaRPr>
          </a:p>
        </p:txBody>
      </p:sp>
      <p:sp>
        <p:nvSpPr>
          <p:cNvPr id="45" name="PlaceHolder 5"/>
          <p:cNvSpPr>
            <a:spLocks noGrp="1"/>
          </p:cNvSpPr>
          <p:nvPr>
            <p:ph type="sldNum"/>
          </p:nvPr>
        </p:nvSpPr>
        <p:spPr>
          <a:xfrm>
            <a:off x="8610720" y="6356520"/>
            <a:ext cx="2742720" cy="364680"/>
          </a:xfrm>
          <a:prstGeom prst="rect">
            <a:avLst/>
          </a:prstGeom>
        </p:spPr>
        <p:txBody>
          <a:bodyPr anchor="ctr">
            <a:noAutofit/>
          </a:bodyPr>
          <a:lstStyle/>
          <a:p>
            <a:pPr algn="r"/>
            <a:fld id="{1B0FD882-93D3-46D6-83EE-C95F12722C3A}" type="slidenum">
              <a:rPr lang="cs-CZ" sz="1200" spc="-1">
                <a:solidFill>
                  <a:srgbClr val="8B8B8B"/>
                </a:solidFill>
                <a:latin typeface="Calibri"/>
              </a:rPr>
              <a:pPr algn="r"/>
              <a:t>‹#›</a:t>
            </a:fld>
            <a:endParaRPr lang="cs-CZ" sz="1200" spc="-1">
              <a:solidFill>
                <a:prstClr val="black"/>
              </a:solidFill>
              <a:latin typeface="Times New Roman"/>
            </a:endParaRPr>
          </a:p>
        </p:txBody>
      </p:sp>
    </p:spTree>
    <p:extLst>
      <p:ext uri="{BB962C8B-B14F-4D97-AF65-F5344CB8AC3E}">
        <p14:creationId xmlns:p14="http://schemas.microsoft.com/office/powerpoint/2010/main" val="3739775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alk@ibp.cz" TargetMode="External"/><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hyperlink" Target="mailto:martin.falk@kip.uni-heidelberg.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hyperlink" Target="https://en.wikipedia.org/wiki/U.S._Amateu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4" Type="http://schemas.openxmlformats.org/officeDocument/2006/relationships/image" Target="../media/image82.jpg"/></Relationships>
</file>

<file path=ppt/slides/_rels/slide46.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91.GIF"/><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5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13.xml"/><Relationship Id="rId4" Type="http://schemas.openxmlformats.org/officeDocument/2006/relationships/image" Target="../media/image98.jpe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2.xml"/><Relationship Id="rId6" Type="http://schemas.openxmlformats.org/officeDocument/2006/relationships/image" Target="../media/image104.jpg"/><Relationship Id="rId5" Type="http://schemas.openxmlformats.org/officeDocument/2006/relationships/image" Target="../media/image103.png"/><Relationship Id="rId4" Type="http://schemas.openxmlformats.org/officeDocument/2006/relationships/image" Target="../media/image99.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12.xml"/><Relationship Id="rId5" Type="http://schemas.openxmlformats.org/officeDocument/2006/relationships/image" Target="../media/image125.jpeg"/><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biofyzika</a:t>
            </a:r>
          </a:p>
        </p:txBody>
      </p:sp>
      <p:sp>
        <p:nvSpPr>
          <p:cNvPr id="3" name="Zástupný symbol pro obsah 2"/>
          <p:cNvSpPr>
            <a:spLocks noGrp="1"/>
          </p:cNvSpPr>
          <p:nvPr>
            <p:ph idx="1"/>
          </p:nvPr>
        </p:nvSpPr>
        <p:spPr>
          <a:xfrm>
            <a:off x="301557" y="1808449"/>
            <a:ext cx="6916365" cy="4351338"/>
          </a:xfrm>
        </p:spPr>
        <p:txBody>
          <a:bodyPr>
            <a:normAutofit/>
          </a:bodyPr>
          <a:lstStyle/>
          <a:p>
            <a:pPr marL="0" indent="0" algn="ctr">
              <a:lnSpc>
                <a:spcPct val="100000"/>
              </a:lnSpc>
              <a:spcBef>
                <a:spcPts val="1200"/>
              </a:spcBef>
              <a:buNone/>
            </a:pPr>
            <a:r>
              <a:rPr lang="cs-CZ" sz="4000" dirty="0"/>
              <a:t>Přednáška 3 2023</a:t>
            </a:r>
          </a:p>
          <a:p>
            <a:pPr marL="0" indent="0" algn="ctr">
              <a:lnSpc>
                <a:spcPct val="100000"/>
              </a:lnSpc>
              <a:spcBef>
                <a:spcPts val="1800"/>
              </a:spcBef>
              <a:buNone/>
            </a:pPr>
            <a:r>
              <a:rPr lang="cs-CZ" sz="3200" b="1" dirty="0">
                <a:solidFill>
                  <a:srgbClr val="C00000"/>
                </a:solidFill>
              </a:rPr>
              <a:t>Unikátnost doby po objevení radioaktivity a další epochální objevy</a:t>
            </a:r>
          </a:p>
          <a:p>
            <a:pPr marL="0" indent="0" algn="ctr">
              <a:lnSpc>
                <a:spcPct val="100000"/>
              </a:lnSpc>
              <a:spcBef>
                <a:spcPts val="1200"/>
              </a:spcBef>
              <a:buNone/>
            </a:pPr>
            <a:r>
              <a:rPr lang="cs-CZ" sz="3200" b="1" dirty="0">
                <a:solidFill>
                  <a:srgbClr val="C00000"/>
                </a:solidFill>
              </a:rPr>
              <a:t>První data o biologických účincích IZ</a:t>
            </a:r>
          </a:p>
          <a:p>
            <a:pPr marL="0" indent="0" algn="ctr">
              <a:lnSpc>
                <a:spcPct val="100000"/>
              </a:lnSpc>
              <a:spcBef>
                <a:spcPts val="1200"/>
              </a:spcBef>
              <a:buNone/>
            </a:pPr>
            <a:r>
              <a:rPr lang="cs-CZ" sz="3200" b="1" dirty="0">
                <a:solidFill>
                  <a:srgbClr val="C00000"/>
                </a:solidFill>
              </a:rPr>
              <a:t>Atomy </a:t>
            </a:r>
            <a:r>
              <a:rPr lang="en-US" sz="3200" b="1" dirty="0">
                <a:solidFill>
                  <a:srgbClr val="C00000"/>
                </a:solidFill>
              </a:rPr>
              <a:t>&amp;</a:t>
            </a:r>
            <a:r>
              <a:rPr lang="cs-CZ" sz="3200" b="1" dirty="0">
                <a:solidFill>
                  <a:srgbClr val="C00000"/>
                </a:solidFill>
              </a:rPr>
              <a:t> Radioaktivita</a:t>
            </a:r>
            <a:endParaRPr lang="cs-CZ" sz="3200" dirty="0">
              <a:solidFill>
                <a:srgbClr val="C00000"/>
              </a:solidFill>
            </a:endParaRPr>
          </a:p>
        </p:txBody>
      </p:sp>
      <p:pic>
        <p:nvPicPr>
          <p:cNvPr id="5" name="Obrázek 4"/>
          <p:cNvPicPr>
            <a:picLocks noChangeAspect="1"/>
          </p:cNvPicPr>
          <p:nvPr/>
        </p:nvPicPr>
        <p:blipFill>
          <a:blip r:embed="rId2" cstate="print"/>
          <a:stretch>
            <a:fillRect/>
          </a:stretch>
        </p:blipFill>
        <p:spPr>
          <a:xfrm>
            <a:off x="7121004" y="1541978"/>
            <a:ext cx="3739609" cy="4735569"/>
          </a:xfrm>
          <a:prstGeom prst="rect">
            <a:avLst/>
          </a:prstGeom>
        </p:spPr>
      </p:pic>
      <p:sp>
        <p:nvSpPr>
          <p:cNvPr id="4" name="Podnadpis 2">
            <a:extLst>
              <a:ext uri="{FF2B5EF4-FFF2-40B4-BE49-F238E27FC236}">
                <a16:creationId xmlns:a16="http://schemas.microsoft.com/office/drawing/2014/main" id="{26E32EC4-0588-97F7-F44A-C6AE89DC10AD}"/>
              </a:ext>
            </a:extLst>
          </p:cNvPr>
          <p:cNvSpPr txBox="1">
            <a:spLocks/>
          </p:cNvSpPr>
          <p:nvPr/>
        </p:nvSpPr>
        <p:spPr>
          <a:xfrm>
            <a:off x="1318958" y="5125310"/>
            <a:ext cx="4863830" cy="16638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Martin Falk</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hlinkClick r:id="rId3"/>
              </a:rPr>
              <a:t>falk</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3"/>
              </a:rPr>
              <a:t>@</a:t>
            </a:r>
            <a:r>
              <a:rPr kumimoji="0" lang="cs-CZ" sz="2800" b="0" i="0" u="none" strike="noStrike" kern="1200" cap="none" spc="0" normalizeH="0" baseline="0" noProof="0" dirty="0">
                <a:ln>
                  <a:noFill/>
                </a:ln>
                <a:solidFill>
                  <a:prstClr val="black"/>
                </a:solidFill>
                <a:effectLst/>
                <a:uLnTx/>
                <a:uFillTx/>
                <a:latin typeface="Calibri"/>
                <a:ea typeface="+mn-ea"/>
                <a:cs typeface="+mn-cs"/>
                <a:hlinkClick r:id="rId3"/>
              </a:rPr>
              <a:t>ibp.cz</a:t>
            </a:r>
            <a:endParaRPr kumimoji="0" lang="cs-CZ"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2800" b="0" i="0" u="none" strike="noStrike" kern="1200" cap="none" spc="0" normalizeH="0" baseline="0" noProof="0" dirty="0" err="1">
                <a:ln>
                  <a:noFill/>
                </a:ln>
                <a:solidFill>
                  <a:prstClr val="black"/>
                </a:solidFill>
                <a:effectLst/>
                <a:uLnTx/>
                <a:uFillTx/>
                <a:latin typeface="Calibri"/>
                <a:ea typeface="+mn-ea"/>
                <a:cs typeface="+mn-cs"/>
                <a:hlinkClick r:id="rId4"/>
              </a:rPr>
              <a:t>martin.falk</a:t>
            </a:r>
            <a:r>
              <a:rPr kumimoji="0" lang="en-US" sz="2800" b="0" i="0" u="none" strike="noStrike" kern="1200" cap="none" spc="0" normalizeH="0" baseline="0" noProof="0" dirty="0">
                <a:ln>
                  <a:noFill/>
                </a:ln>
                <a:solidFill>
                  <a:prstClr val="black"/>
                </a:solidFill>
                <a:effectLst/>
                <a:uLnTx/>
                <a:uFillTx/>
                <a:latin typeface="Calibri"/>
                <a:ea typeface="+mn-ea"/>
                <a:cs typeface="+mn-cs"/>
                <a:hlinkClick r:id="rId4"/>
              </a:rPr>
              <a:t>@</a:t>
            </a:r>
            <a:r>
              <a:rPr kumimoji="0" lang="cs-CZ" sz="2800" b="0" i="0" u="none" strike="noStrike" kern="1200" cap="none" spc="0" normalizeH="0" baseline="0" noProof="0" dirty="0">
                <a:ln>
                  <a:noFill/>
                </a:ln>
                <a:solidFill>
                  <a:prstClr val="black"/>
                </a:solidFill>
                <a:effectLst/>
                <a:uLnTx/>
                <a:uFillTx/>
                <a:latin typeface="Calibri"/>
                <a:ea typeface="+mn-ea"/>
                <a:cs typeface="+mn-cs"/>
                <a:hlinkClick r:id="rId4"/>
              </a:rPr>
              <a:t>kip.uni-heidelberg.de</a:t>
            </a:r>
            <a:endParaRPr kumimoji="0" lang="cs-CZ"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cs-CZ"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969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74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kern="1200">
                <a:solidFill>
                  <a:srgbClr val="FFFFFF"/>
                </a:solidFill>
                <a:latin typeface="+mj-lt"/>
                <a:ea typeface="+mj-ea"/>
                <a:cs typeface="+mj-cs"/>
              </a:rPr>
              <a:t>JAMES BOND X-RAY GLASSES</a:t>
            </a:r>
          </a:p>
        </p:txBody>
      </p:sp>
      <p:pic>
        <p:nvPicPr>
          <p:cNvPr id="5" name="Zástupný symbol pro obsah 4"/>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616" r="2" b="6536"/>
          <a:stretch/>
        </p:blipFill>
        <p:spPr>
          <a:xfrm>
            <a:off x="327546" y="2454903"/>
            <a:ext cx="3442801" cy="4080254"/>
          </a:xfrm>
          <a:prstGeom prst="rect">
            <a:avLst/>
          </a:prstGeom>
        </p:spPr>
      </p:pic>
      <p:pic>
        <p:nvPicPr>
          <p:cNvPr id="4" name="Obrázek 3"/>
          <p:cNvPicPr>
            <a:picLocks noChangeAspect="1"/>
          </p:cNvPicPr>
          <p:nvPr/>
        </p:nvPicPr>
        <p:blipFill rotWithShape="1">
          <a:blip r:embed="rId3" cstate="print"/>
          <a:srcRect l="3354" r="3415" b="4"/>
          <a:stretch/>
        </p:blipFill>
        <p:spPr>
          <a:xfrm>
            <a:off x="3942260" y="2454901"/>
            <a:ext cx="3442803" cy="4080255"/>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02084711-D8E7-4D7B-A0C7-B5096DC5C1AF}"/>
              </a:ext>
            </a:extLst>
          </p:cNvPr>
          <p:cNvSpPr txBox="1"/>
          <p:nvPr/>
        </p:nvSpPr>
        <p:spPr>
          <a:xfrm>
            <a:off x="7750628" y="491260"/>
            <a:ext cx="3917115" cy="5876883"/>
          </a:xfrm>
          <a:prstGeom prst="rect">
            <a:avLst/>
          </a:prstGeom>
        </p:spPr>
        <p:txBody>
          <a:bodyPr vert="horz" lIns="91440" tIns="45720" rIns="91440" bIns="45720" rtlCol="0" anchor="ctr">
            <a:normAutofit fontScale="85000" lnSpcReduction="20000"/>
          </a:bodyPr>
          <a:lstStyle/>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rPr>
              <a:t>The ad that stoked every young comic book reader’s imagination was the one for X-Ray Specs. These ads offered kids the opportunity to see through everything from fingers, an eggshell, and possibly even clothing all for the cost of a dollar. The fine print in these ads is that they only give the illusion of X-Ray vision and don’t actually allow the wearer to see through anything. </a:t>
            </a:r>
          </a:p>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rPr>
              <a:t>Anyone who sent out for the contraption found that they were actually plastic glasses filled with cardboard that had a depiction of the things you could see if you had x-Ray vision. Sorry kids, this is one product that doesn’t work</a:t>
            </a:r>
            <a:r>
              <a:rPr kumimoji="0" lang="en-US" sz="1700" b="0" i="0" u="none" strike="noStrike" kern="1200" cap="none" spc="0" normalizeH="0" baseline="0" noProof="0" dirty="0">
                <a:ln>
                  <a:noFill/>
                </a:ln>
                <a:solidFill>
                  <a:srgbClr val="FFFFFF"/>
                </a:solidFill>
                <a:effectLst/>
                <a:uLnTx/>
                <a:uFillTx/>
                <a:latin typeface="Arial"/>
              </a:rPr>
              <a:t>.</a:t>
            </a:r>
          </a:p>
        </p:txBody>
      </p:sp>
    </p:spTree>
    <p:extLst>
      <p:ext uri="{BB962C8B-B14F-4D97-AF65-F5344CB8AC3E}">
        <p14:creationId xmlns:p14="http://schemas.microsoft.com/office/powerpoint/2010/main" val="2363141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C7D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a:solidFill>
                  <a:srgbClr val="FFFFFF"/>
                </a:solidFill>
                <a:latin typeface="+mj-lt"/>
                <a:ea typeface="+mj-ea"/>
                <a:cs typeface="+mj-cs"/>
              </a:rPr>
              <a:t>RADITHOR: léčebné radioaktivní kapky</a:t>
            </a:r>
          </a:p>
        </p:txBody>
      </p:sp>
      <p:pic>
        <p:nvPicPr>
          <p:cNvPr id="176130" name="Picture 2" descr="Golfer Eben M. Byers.jpg"/>
          <p:cNvPicPr>
            <a:picLocks noChangeAspect="1" noChangeArrowheads="1"/>
          </p:cNvPicPr>
          <p:nvPr/>
        </p:nvPicPr>
        <p:blipFill rotWithShape="1">
          <a:blip r:embed="rId2" cstate="print"/>
          <a:srcRect t="3578" r="-1" b="25376"/>
          <a:stretch/>
        </p:blipFill>
        <p:spPr bwMode="auto">
          <a:xfrm>
            <a:off x="426061" y="2458812"/>
            <a:ext cx="3193068" cy="3784282"/>
          </a:xfrm>
          <a:prstGeom prst="rect">
            <a:avLst/>
          </a:prstGeom>
          <a:noFill/>
        </p:spPr>
      </p:pic>
      <p:pic>
        <p:nvPicPr>
          <p:cNvPr id="6" name="Picture 6" descr="https://s27107.pcdn.co/wp-content/uploads/2018/02/18n4f7zarx616jpg.jpg"/>
          <p:cNvPicPr>
            <a:picLocks noChangeAspect="1" noChangeArrowheads="1"/>
          </p:cNvPicPr>
          <p:nvPr/>
        </p:nvPicPr>
        <p:blipFill rotWithShape="1">
          <a:blip r:embed="rId3" cstate="print"/>
          <a:srcRect l="13428" r="16958" b="-3"/>
          <a:stretch/>
        </p:blipFill>
        <p:spPr bwMode="auto">
          <a:xfrm>
            <a:off x="4022025" y="2285999"/>
            <a:ext cx="3374312" cy="3999082"/>
          </a:xfrm>
          <a:prstGeom prst="rect">
            <a:avLst/>
          </a:prstGeom>
          <a:noFill/>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p:cNvSpPr/>
          <p:nvPr/>
        </p:nvSpPr>
        <p:spPr>
          <a:xfrm>
            <a:off x="7661303" y="491260"/>
            <a:ext cx="4104636" cy="4230095"/>
          </a:xfrm>
          <a:prstGeom prst="rect">
            <a:avLst/>
          </a:prstGeom>
        </p:spPr>
        <p:txBody>
          <a:bodyPr vert="horz" lIns="91440" tIns="45720" rIns="91440" bIns="45720" rtlCol="0" anchor="ctr">
            <a:normAutofit lnSpcReduction="10000"/>
          </a:bodyPr>
          <a:lstStyle/>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Malá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lahvička</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prodávaná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jakožto</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lék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proti</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artritidě</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revmatismu</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mentálním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chorobám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rakovině</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žaludku</a:t>
            </a:r>
            <a:r>
              <a:rPr kumimoji="0" lang="cs-CZ"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a:ln>
                  <a:noFill/>
                </a:ln>
                <a:solidFill>
                  <a:srgbClr val="FFFFFF"/>
                </a:solidFill>
                <a:effectLst/>
                <a:uLnTx/>
                <a:uFillTx/>
                <a:latin typeface="Arial"/>
              </a:rPr>
              <a:t>a </a:t>
            </a:r>
            <a:r>
              <a:rPr kumimoji="0" lang="en-US" sz="1900" b="0" i="0" u="none" strike="noStrike" kern="1200" cap="none" spc="0" normalizeH="0" baseline="0" noProof="0" dirty="0" err="1">
                <a:ln>
                  <a:noFill/>
                </a:ln>
                <a:solidFill>
                  <a:srgbClr val="FFFFFF"/>
                </a:solidFill>
                <a:effectLst/>
                <a:uLnTx/>
                <a:uFillTx/>
                <a:latin typeface="Arial"/>
              </a:rPr>
              <a:t>impotenci</a:t>
            </a:r>
            <a:endParaRPr kumimoji="0" lang="en-US" sz="1900" b="0" i="0" u="none" strike="noStrike" kern="1200" cap="none" spc="0" normalizeH="0" baseline="0" noProof="0" dirty="0">
              <a:ln>
                <a:noFill/>
              </a:ln>
              <a:solidFill>
                <a:srgbClr val="FFFFFF"/>
              </a:solidFill>
              <a:effectLst/>
              <a:uLnTx/>
              <a:uFillTx/>
              <a:latin typeface="Arial"/>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Jednalo</a:t>
            </a:r>
            <a:r>
              <a:rPr kumimoji="0" lang="en-US" sz="1900" b="0" i="0" u="none" strike="noStrike" kern="1200" cap="none" spc="0" normalizeH="0" baseline="0" noProof="0" dirty="0">
                <a:ln>
                  <a:noFill/>
                </a:ln>
                <a:solidFill>
                  <a:srgbClr val="FFFFFF"/>
                </a:solidFill>
                <a:effectLst/>
                <a:uLnTx/>
                <a:uFillTx/>
                <a:latin typeface="Arial"/>
              </a:rPr>
              <a:t> se o 3x </a:t>
            </a:r>
            <a:r>
              <a:rPr kumimoji="0" lang="en-US" sz="1900" b="0" i="0" u="none" strike="noStrike" kern="1200" cap="none" spc="0" normalizeH="0" baseline="0" noProof="0" dirty="0" err="1">
                <a:ln>
                  <a:noFill/>
                </a:ln>
                <a:solidFill>
                  <a:srgbClr val="FFFFFF"/>
                </a:solidFill>
                <a:effectLst/>
                <a:uLnTx/>
                <a:uFillTx/>
                <a:latin typeface="Arial"/>
              </a:rPr>
              <a:t>destilovanou</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vodu</a:t>
            </a:r>
            <a:r>
              <a:rPr kumimoji="0" lang="en-US" sz="1900" b="0" i="0" u="none" strike="noStrike" kern="1200" cap="none" spc="0" normalizeH="0" baseline="0" noProof="0" dirty="0">
                <a:ln>
                  <a:noFill/>
                </a:ln>
                <a:solidFill>
                  <a:srgbClr val="FFFFFF"/>
                </a:solidFill>
                <a:effectLst/>
                <a:uLnTx/>
                <a:uFillTx/>
                <a:latin typeface="Arial"/>
              </a:rPr>
              <a:t> s </a:t>
            </a:r>
            <a:r>
              <a:rPr kumimoji="0" lang="en-US" sz="1900" b="0" i="0" u="none" strike="noStrike" kern="1200" cap="none" spc="0" normalizeH="0" baseline="0" noProof="0" dirty="0" err="1">
                <a:ln>
                  <a:noFill/>
                </a:ln>
                <a:solidFill>
                  <a:srgbClr val="FFFFFF"/>
                </a:solidFill>
                <a:effectLst/>
                <a:uLnTx/>
                <a:uFillTx/>
                <a:latin typeface="Arial"/>
              </a:rPr>
              <a:t>nepatrným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přídavkem</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radia</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1" i="0" u="none" strike="noStrike" kern="1200" cap="none" spc="0" normalizeH="0" baseline="0" noProof="0" dirty="0">
                <a:ln>
                  <a:noFill/>
                </a:ln>
                <a:solidFill>
                  <a:srgbClr val="FF0000"/>
                </a:solidFill>
                <a:effectLst/>
                <a:uLnTx/>
                <a:uFillTx/>
                <a:latin typeface="Arial"/>
              </a:rPr>
              <a:t>(</a:t>
            </a:r>
            <a:r>
              <a:rPr kumimoji="0" lang="en-US" sz="1900" b="1" i="0" u="none" strike="noStrike" kern="1200" cap="none" spc="0" normalizeH="0" baseline="30000" noProof="0" dirty="0">
                <a:ln>
                  <a:noFill/>
                </a:ln>
                <a:solidFill>
                  <a:srgbClr val="FF0000"/>
                </a:solidFill>
                <a:effectLst/>
                <a:uLnTx/>
                <a:uFillTx/>
                <a:latin typeface="Arial"/>
              </a:rPr>
              <a:t>226</a:t>
            </a:r>
            <a:r>
              <a:rPr kumimoji="0" lang="en-US" sz="1900" b="1" i="0" u="none" strike="noStrike" kern="1200" cap="none" spc="0" normalizeH="0" baseline="0" noProof="0" dirty="0">
                <a:ln>
                  <a:noFill/>
                </a:ln>
                <a:solidFill>
                  <a:srgbClr val="FF0000"/>
                </a:solidFill>
                <a:effectLst/>
                <a:uLnTx/>
                <a:uFillTx/>
                <a:latin typeface="Arial"/>
              </a:rPr>
              <a:t>Ra a </a:t>
            </a:r>
            <a:r>
              <a:rPr kumimoji="0" lang="en-US" sz="1900" b="1" i="0" u="none" strike="noStrike" kern="1200" cap="none" spc="0" normalizeH="0" baseline="30000" noProof="0" dirty="0">
                <a:ln>
                  <a:noFill/>
                </a:ln>
                <a:solidFill>
                  <a:srgbClr val="FF0000"/>
                </a:solidFill>
                <a:effectLst/>
                <a:uLnTx/>
                <a:uFillTx/>
                <a:latin typeface="Arial"/>
              </a:rPr>
              <a:t>228</a:t>
            </a:r>
            <a:r>
              <a:rPr kumimoji="0" lang="en-US" sz="1900" b="1" i="0" u="none" strike="noStrike" kern="1200" cap="none" spc="0" normalizeH="0" baseline="0" noProof="0" dirty="0">
                <a:ln>
                  <a:noFill/>
                </a:ln>
                <a:solidFill>
                  <a:srgbClr val="FF0000"/>
                </a:solidFill>
                <a:effectLst/>
                <a:uLnTx/>
                <a:uFillTx/>
                <a:latin typeface="Arial"/>
              </a:rPr>
              <a:t>Ra; 1 </a:t>
            </a:r>
            <a:r>
              <a:rPr kumimoji="0" lang="en-US" sz="1900" b="1" i="0" u="none" strike="noStrike" kern="1200" cap="none" spc="0" normalizeH="0" baseline="0" noProof="0" dirty="0" err="1">
                <a:ln>
                  <a:noFill/>
                </a:ln>
                <a:solidFill>
                  <a:srgbClr val="FF0000"/>
                </a:solidFill>
                <a:effectLst/>
                <a:uLnTx/>
                <a:uFillTx/>
                <a:latin typeface="Arial"/>
              </a:rPr>
              <a:t>mCi</a:t>
            </a:r>
            <a:r>
              <a:rPr kumimoji="0" lang="en-US" sz="1900" b="1" i="0" u="none" strike="noStrike" kern="1200" cap="none" spc="0" normalizeH="0" baseline="0" noProof="0" dirty="0">
                <a:ln>
                  <a:noFill/>
                </a:ln>
                <a:solidFill>
                  <a:srgbClr val="FF0000"/>
                </a:solidFill>
                <a:effectLst/>
                <a:uLnTx/>
                <a:uFillTx/>
                <a:latin typeface="Arial"/>
              </a:rPr>
              <a:t> = 37 </a:t>
            </a:r>
            <a:r>
              <a:rPr kumimoji="0" lang="en-US" sz="1900" b="1" i="0" u="none" strike="noStrike" kern="1200" cap="none" spc="0" normalizeH="0" baseline="0" noProof="0" dirty="0" err="1">
                <a:ln>
                  <a:noFill/>
                </a:ln>
                <a:solidFill>
                  <a:srgbClr val="FF0000"/>
                </a:solidFill>
                <a:effectLst/>
                <a:uLnTx/>
                <a:uFillTx/>
                <a:latin typeface="Arial"/>
              </a:rPr>
              <a:t>kBq</a:t>
            </a:r>
            <a:r>
              <a:rPr kumimoji="0" lang="en-US" sz="1900" b="1" i="0" u="none" strike="noStrike" kern="1200" cap="none" spc="0" normalizeH="0" baseline="0" noProof="0" dirty="0">
                <a:ln>
                  <a:noFill/>
                </a:ln>
                <a:solidFill>
                  <a:srgbClr val="FF0000"/>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aktivita</a:t>
            </a:r>
            <a:r>
              <a:rPr kumimoji="0" lang="en-US" sz="1900" b="0" i="0" u="none" strike="noStrike" kern="1200" cap="none" spc="0" normalizeH="0" baseline="0" noProof="0" dirty="0">
                <a:ln>
                  <a:noFill/>
                </a:ln>
                <a:solidFill>
                  <a:srgbClr val="FFFFFF"/>
                </a:solidFill>
                <a:effectLst/>
                <a:uLnTx/>
                <a:uFillTx/>
                <a:latin typeface="Arial"/>
              </a:rPr>
              <a:t> v </a:t>
            </a:r>
            <a:r>
              <a:rPr kumimoji="0" lang="en-US" sz="1900" b="0" i="0" u="none" strike="noStrike" kern="1200" cap="none" spc="0" normalizeH="0" baseline="0" noProof="0" dirty="0" err="1">
                <a:ln>
                  <a:noFill/>
                </a:ln>
                <a:solidFill>
                  <a:srgbClr val="FFFFFF"/>
                </a:solidFill>
                <a:effectLst/>
                <a:uLnTx/>
                <a:uFillTx/>
                <a:latin typeface="Arial"/>
              </a:rPr>
              <a:t>řádech</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jednotek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Bq</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až</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kBq</a:t>
            </a:r>
            <a:r>
              <a:rPr kumimoji="0" lang="en-US" sz="1900" b="0" i="0" u="none" strike="noStrike" kern="1200" cap="none" spc="0" normalizeH="0" baseline="0" noProof="0" dirty="0">
                <a:ln>
                  <a:noFill/>
                </a:ln>
                <a:solidFill>
                  <a:srgbClr val="FFFFFF"/>
                </a:solidFill>
                <a:effectLst/>
                <a:uLnTx/>
                <a:uFillTx/>
                <a:latin typeface="Arial"/>
              </a:rPr>
              <a:t> je </a:t>
            </a:r>
            <a:r>
              <a:rPr kumimoji="0" lang="en-US" sz="1900" b="0" i="0" u="none" strike="noStrike" kern="1200" cap="none" spc="0" normalizeH="0" baseline="0" noProof="0" dirty="0" err="1">
                <a:ln>
                  <a:noFill/>
                </a:ln>
                <a:solidFill>
                  <a:srgbClr val="FFFFFF"/>
                </a:solidFill>
                <a:effectLst/>
                <a:uLnTx/>
                <a:uFillTx/>
                <a:latin typeface="Arial"/>
              </a:rPr>
              <a:t>velice</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nízká</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1" i="0" u="none" strike="noStrike" kern="1200" cap="none" spc="0" normalizeH="0" baseline="0" noProof="0" dirty="0" err="1">
                <a:ln>
                  <a:noFill/>
                </a:ln>
                <a:solidFill>
                  <a:srgbClr val="FF0000"/>
                </a:solidFill>
                <a:effectLst/>
                <a:uLnTx/>
                <a:uFillTx/>
                <a:latin typeface="Arial"/>
              </a:rPr>
              <a:t>radioterapeutika</a:t>
            </a:r>
            <a:r>
              <a:rPr kumimoji="0" lang="en-US" sz="1900" b="1" i="0" u="none" strike="noStrike" kern="1200" cap="none" spc="0" normalizeH="0" baseline="0" noProof="0" dirty="0">
                <a:ln>
                  <a:noFill/>
                </a:ln>
                <a:solidFill>
                  <a:srgbClr val="FF0000"/>
                </a:solidFill>
                <a:effectLst/>
                <a:uLnTx/>
                <a:uFillTx/>
                <a:latin typeface="Arial"/>
              </a:rPr>
              <a:t> MBq-</a:t>
            </a:r>
            <a:r>
              <a:rPr kumimoji="0" lang="en-US" sz="1900" b="1" i="0" u="none" strike="noStrike" kern="1200" cap="none" spc="0" normalizeH="0" baseline="0" noProof="0" dirty="0" err="1">
                <a:ln>
                  <a:noFill/>
                </a:ln>
                <a:solidFill>
                  <a:srgbClr val="FF0000"/>
                </a:solidFill>
                <a:effectLst/>
                <a:uLnTx/>
                <a:uFillTx/>
                <a:latin typeface="Arial"/>
              </a:rPr>
              <a:t>GBq</a:t>
            </a:r>
            <a:r>
              <a:rPr kumimoji="0" lang="en-US" sz="1900" b="1" i="0" u="none" strike="noStrike" kern="1200" cap="none" spc="0" normalizeH="0" baseline="0" noProof="0" dirty="0">
                <a:ln>
                  <a:noFill/>
                </a:ln>
                <a:solidFill>
                  <a:srgbClr val="FF0000"/>
                </a:solidFill>
                <a:effectLst/>
                <a:uLnTx/>
                <a:uFillTx/>
                <a:latin typeface="Arial"/>
              </a:rPr>
              <a:t>)</a:t>
            </a:r>
            <a:r>
              <a:rPr kumimoji="0" lang="en-US" sz="1900" b="0" i="0" u="none" strike="noStrike" kern="1200" cap="none" spc="0" normalizeH="0" baseline="0" noProof="0" dirty="0">
                <a:ln>
                  <a:noFill/>
                </a:ln>
                <a:solidFill>
                  <a:srgbClr val="FFFFFF"/>
                </a:solidFill>
                <a:effectLst/>
                <a:uLnTx/>
                <a:uFillTx/>
                <a:latin typeface="Arial"/>
              </a:rPr>
              <a:t>.</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err="1">
                <a:ln>
                  <a:noFill/>
                </a:ln>
                <a:solidFill>
                  <a:srgbClr val="FFFFFF"/>
                </a:solidFill>
                <a:effectLst/>
                <a:uLnTx/>
                <a:uFillTx/>
                <a:latin typeface="Arial"/>
              </a:rPr>
              <a:t>Existovaly</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však</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i</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přípravky</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určené</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přímo</a:t>
            </a:r>
            <a:r>
              <a:rPr kumimoji="0" lang="en-US" sz="1900" b="0" i="0" u="none" strike="noStrike" kern="1200" cap="none" spc="0" normalizeH="0" baseline="0" noProof="0" dirty="0">
                <a:ln>
                  <a:noFill/>
                </a:ln>
                <a:solidFill>
                  <a:srgbClr val="FFFFFF"/>
                </a:solidFill>
                <a:effectLst/>
                <a:uLnTx/>
                <a:uFillTx/>
                <a:latin typeface="Arial"/>
              </a:rPr>
              <a:t> pro </a:t>
            </a:r>
            <a:r>
              <a:rPr kumimoji="0" lang="en-US" sz="1900" b="0" i="0" u="none" strike="noStrike" kern="1200" cap="none" spc="0" normalizeH="0" baseline="0" noProof="0" dirty="0" err="1">
                <a:ln>
                  <a:noFill/>
                </a:ln>
                <a:solidFill>
                  <a:srgbClr val="FFFFFF"/>
                </a:solidFill>
                <a:effectLst/>
                <a:uLnTx/>
                <a:uFillTx/>
                <a:latin typeface="Arial"/>
              </a:rPr>
              <a:t>intravenózní</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injekční</a:t>
            </a:r>
            <a:r>
              <a:rPr kumimoji="0" lang="en-US" sz="1900" b="0" i="0" u="none" strike="noStrike" kern="1200" cap="none" spc="0" normalizeH="0" baseline="0" noProof="0" dirty="0">
                <a:ln>
                  <a:noFill/>
                </a:ln>
                <a:solidFill>
                  <a:srgbClr val="FFFFFF"/>
                </a:solidFill>
                <a:effectLst/>
                <a:uLnTx/>
                <a:uFillTx/>
                <a:latin typeface="Arial"/>
              </a:rPr>
              <a:t>) </a:t>
            </a:r>
            <a:r>
              <a:rPr kumimoji="0" lang="en-US" sz="1900" b="0" i="0" u="none" strike="noStrike" kern="1200" cap="none" spc="0" normalizeH="0" baseline="0" noProof="0" dirty="0" err="1">
                <a:ln>
                  <a:noFill/>
                </a:ln>
                <a:solidFill>
                  <a:srgbClr val="FFFFFF"/>
                </a:solidFill>
                <a:effectLst/>
                <a:uLnTx/>
                <a:uFillTx/>
                <a:latin typeface="Arial"/>
              </a:rPr>
              <a:t>aplikaci</a:t>
            </a:r>
            <a:endParaRPr kumimoji="0" lang="en-US" sz="1900" b="0" i="0" u="none" strike="noStrike" kern="1200" cap="none" spc="0" normalizeH="0" baseline="0" noProof="0" dirty="0">
              <a:ln>
                <a:noFill/>
              </a:ln>
              <a:solidFill>
                <a:srgbClr val="FFFFFF"/>
              </a:solidFill>
              <a:effectLst/>
              <a:uLnTx/>
              <a:uFillTx/>
              <a:latin typeface="Arial"/>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a:endParaRPr>
          </a:p>
        </p:txBody>
      </p:sp>
      <p:sp>
        <p:nvSpPr>
          <p:cNvPr id="23" name="Podnadpis 2">
            <a:extLst>
              <a:ext uri="{FF2B5EF4-FFF2-40B4-BE49-F238E27FC236}">
                <a16:creationId xmlns:a16="http://schemas.microsoft.com/office/drawing/2014/main" id="{7CD05746-2647-4320-82A4-D5D291B29453}"/>
              </a:ext>
            </a:extLst>
          </p:cNvPr>
          <p:cNvSpPr>
            <a:spLocks noGrp="1"/>
          </p:cNvSpPr>
          <p:nvPr>
            <p:ph type="subTitle"/>
          </p:nvPr>
        </p:nvSpPr>
        <p:spPr>
          <a:xfrm>
            <a:off x="7713468" y="4602019"/>
            <a:ext cx="4104636" cy="1542648"/>
          </a:xfrm>
        </p:spPr>
        <p:txBody>
          <a:bodyPr/>
          <a:lstStyle/>
          <a:p>
            <a:pPr marL="285750" indent="-285750">
              <a:buFont typeface="Arial" panose="020B0604020202020204" pitchFamily="34" charset="0"/>
              <a:buChar char="•"/>
            </a:pPr>
            <a:r>
              <a:rPr lang="en-US" dirty="0">
                <a:solidFill>
                  <a:schemeClr val="bg1"/>
                </a:solidFill>
              </a:rPr>
              <a:t>Ebenezer McBurney Byers </a:t>
            </a:r>
          </a:p>
          <a:p>
            <a:r>
              <a:rPr lang="en-US" dirty="0">
                <a:solidFill>
                  <a:schemeClr val="bg1"/>
                </a:solidFill>
              </a:rPr>
              <a:t> earned notoriety in the early 1930s when </a:t>
            </a:r>
            <a:r>
              <a:rPr lang="en-US" b="1" dirty="0">
                <a:solidFill>
                  <a:srgbClr val="FF0000"/>
                </a:solidFill>
              </a:rPr>
              <a:t>he died from multiple radiation-induced cancers after consuming </a:t>
            </a:r>
            <a:r>
              <a:rPr lang="en-US" b="1" dirty="0" err="1">
                <a:solidFill>
                  <a:srgbClr val="FF0000"/>
                </a:solidFill>
              </a:rPr>
              <a:t>Radithor</a:t>
            </a:r>
            <a:r>
              <a:rPr lang="en-US" dirty="0">
                <a:solidFill>
                  <a:schemeClr val="bg1"/>
                </a:solidFill>
              </a:rPr>
              <a:t>.</a:t>
            </a:r>
            <a:r>
              <a:rPr lang="cs-CZ" dirty="0">
                <a:solidFill>
                  <a:schemeClr val="bg1"/>
                </a:solidFill>
              </a:rPr>
              <a:t> (</a:t>
            </a:r>
            <a:r>
              <a:rPr lang="en-US" dirty="0">
                <a:solidFill>
                  <a:schemeClr val="bg1"/>
                </a:solidFill>
              </a:rPr>
              <a:t>He won the 1906 </a:t>
            </a:r>
            <a:r>
              <a:rPr lang="en-US" dirty="0">
                <a:solidFill>
                  <a:schemeClr val="bg1"/>
                </a:solidFill>
                <a:hlinkClick r:id="rId4" tooltip="U.S. Amateur">
                  <a:extLst>
                    <a:ext uri="{A12FA001-AC4F-418D-AE19-62706E023703}">
                      <ahyp:hlinkClr xmlns:ahyp="http://schemas.microsoft.com/office/drawing/2018/hyperlinkcolor" val="tx"/>
                    </a:ext>
                  </a:extLst>
                </a:hlinkClick>
              </a:rPr>
              <a:t>U.S. Amateur</a:t>
            </a:r>
            <a:r>
              <a:rPr lang="en-US" dirty="0">
                <a:solidFill>
                  <a:schemeClr val="bg1"/>
                </a:solidFill>
              </a:rPr>
              <a:t> in golf</a:t>
            </a:r>
            <a:r>
              <a:rPr lang="cs-CZ" dirty="0">
                <a:solidFill>
                  <a:schemeClr val="bg1"/>
                </a:solidFill>
              </a:rPr>
              <a:t>)</a:t>
            </a:r>
            <a:endParaRPr lang="cs-CZ" dirty="0"/>
          </a:p>
        </p:txBody>
      </p:sp>
      <p:sp>
        <p:nvSpPr>
          <p:cNvPr id="24" name="Obdélník 23">
            <a:extLst>
              <a:ext uri="{FF2B5EF4-FFF2-40B4-BE49-F238E27FC236}">
                <a16:creationId xmlns:a16="http://schemas.microsoft.com/office/drawing/2014/main" id="{D09879BF-C08F-4199-87E1-EE81CF23F417}"/>
              </a:ext>
            </a:extLst>
          </p:cNvPr>
          <p:cNvSpPr/>
          <p:nvPr/>
        </p:nvSpPr>
        <p:spPr>
          <a:xfrm>
            <a:off x="119743" y="6336462"/>
            <a:ext cx="75415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rPr>
              <a:t>Ebenezer McBurney Byers</a:t>
            </a:r>
            <a:r>
              <a:rPr kumimoji="0" lang="en-US" sz="1800" b="0" i="0" u="none" strike="noStrike" kern="1200" cap="none" spc="0" normalizeH="0" baseline="0" noProof="0" dirty="0">
                <a:ln>
                  <a:noFill/>
                </a:ln>
                <a:solidFill>
                  <a:prstClr val="black"/>
                </a:solidFill>
                <a:effectLst/>
                <a:uLnTx/>
                <a:uFillTx/>
                <a:latin typeface="Arial"/>
              </a:rPr>
              <a:t> (April 12, 1880 – March 31, 1932) </a:t>
            </a:r>
            <a:endParaRPr kumimoji="0" lang="cs-CZ" sz="1800" b="0" i="0" u="none" strike="noStrike" kern="1200" cap="none" spc="0" normalizeH="0" baseline="0" noProof="0" dirty="0">
              <a:ln>
                <a:noFill/>
              </a:ln>
              <a:solidFill>
                <a:prstClr val="black"/>
              </a:solidFill>
              <a:effectLst/>
              <a:uLnTx/>
              <a:uFillTx/>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ndParaRPr>
          </a:p>
        </p:txBody>
      </p:sp>
      <p:sp>
        <p:nvSpPr>
          <p:cNvPr id="80" name="Rectangle 7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7" name="Rectangle 8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8" name="Rectangle 8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86" name="Rectangle 8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699714" y="353160"/>
            <a:ext cx="7091300" cy="898581"/>
          </a:xfrm>
        </p:spPr>
        <p:txBody>
          <a:bodyPr vert="horz" lIns="91440" tIns="45720" rIns="91440" bIns="45720" rtlCol="0" anchor="ctr">
            <a:normAutofit/>
          </a:bodyPr>
          <a:lstStyle/>
          <a:p>
            <a:pPr algn="l" rtl="0">
              <a:lnSpc>
                <a:spcPct val="90000"/>
              </a:lnSpc>
              <a:spcBef>
                <a:spcPct val="0"/>
              </a:spcBef>
            </a:pPr>
            <a:r>
              <a:rPr lang="en-US" sz="2800" kern="1200">
                <a:solidFill>
                  <a:srgbClr val="FFFFFF"/>
                </a:solidFill>
                <a:latin typeface="+mj-lt"/>
                <a:ea typeface="+mj-ea"/>
                <a:cs typeface="+mj-cs"/>
              </a:rPr>
              <a:t>REVIGATOR: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levnější cesta k léčebné radioaktivní vodě</a:t>
            </a:r>
          </a:p>
        </p:txBody>
      </p:sp>
      <p:pic>
        <p:nvPicPr>
          <p:cNvPr id="33" name="Picture 16" descr="http://cdn.theatlantic.com/static/mt/assets/food/RadiumAd2_0.jpg">
            <a:extLst>
              <a:ext uri="{FF2B5EF4-FFF2-40B4-BE49-F238E27FC236}">
                <a16:creationId xmlns:a16="http://schemas.microsoft.com/office/drawing/2014/main" id="{F5DCF529-103B-4DAF-BB11-8A0D0B42BD27}"/>
              </a:ext>
            </a:extLst>
          </p:cNvPr>
          <p:cNvPicPr/>
          <p:nvPr/>
        </p:nvPicPr>
        <p:blipFill>
          <a:blip r:embed="rId2" cstate="print"/>
          <a:stretch/>
        </p:blipFill>
        <p:spPr>
          <a:xfrm>
            <a:off x="0" y="1603915"/>
            <a:ext cx="7895864" cy="5254085"/>
          </a:xfrm>
          <a:prstGeom prst="rect">
            <a:avLst/>
          </a:prstGeom>
        </p:spPr>
      </p:pic>
      <p:pic>
        <p:nvPicPr>
          <p:cNvPr id="34" name="Picture 2" descr="Image result for revigator">
            <a:extLst>
              <a:ext uri="{FF2B5EF4-FFF2-40B4-BE49-F238E27FC236}">
                <a16:creationId xmlns:a16="http://schemas.microsoft.com/office/drawing/2014/main" id="{573C17C0-B923-4823-941F-79A3948DA9F1}"/>
              </a:ext>
            </a:extLst>
          </p:cNvPr>
          <p:cNvPicPr>
            <a:picLocks noChangeAspect="1" noChangeArrowheads="1"/>
          </p:cNvPicPr>
          <p:nvPr/>
        </p:nvPicPr>
        <p:blipFill>
          <a:blip r:embed="rId3" cstate="print"/>
          <a:stretch>
            <a:fillRect/>
          </a:stretch>
        </p:blipFill>
        <p:spPr bwMode="auto">
          <a:xfrm>
            <a:off x="7854316" y="0"/>
            <a:ext cx="4337685"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30" y="265037"/>
            <a:ext cx="3824434" cy="5330222"/>
          </a:xfrm>
          <a:prstGeom prst="rect">
            <a:avLst/>
          </a:prstGeom>
        </p:spPr>
      </p:pic>
      <p:sp>
        <p:nvSpPr>
          <p:cNvPr id="8" name="Obdélník 7">
            <a:extLst>
              <a:ext uri="{FF2B5EF4-FFF2-40B4-BE49-F238E27FC236}">
                <a16:creationId xmlns:a16="http://schemas.microsoft.com/office/drawing/2014/main" id="{D82A010A-64EA-4876-B393-281EA4CF9AE5}"/>
              </a:ext>
            </a:extLst>
          </p:cNvPr>
          <p:cNvSpPr/>
          <p:nvPr/>
        </p:nvSpPr>
        <p:spPr>
          <a:xfrm>
            <a:off x="6712363" y="413657"/>
            <a:ext cx="5006336" cy="5878285"/>
          </a:xfrm>
          <a:prstGeom prst="rect">
            <a:avLst/>
          </a:prstGeom>
        </p:spPr>
        <p:txBody>
          <a:bodyPr vert="horz" lIns="91440" tIns="45720" rIns="91440" bIns="45720" rtlCol="0" anchor="t">
            <a:noAutofit/>
          </a:bodyPr>
          <a:lstStyle/>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Kdo</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neměl</a:t>
            </a:r>
            <a:r>
              <a:rPr kumimoji="0" lang="en-US" sz="2400" b="0" i="0" u="none" strike="noStrike" kern="1200" cap="none" spc="0" normalizeH="0" baseline="0" noProof="0" dirty="0">
                <a:ln>
                  <a:noFill/>
                </a:ln>
                <a:solidFill>
                  <a:prstClr val="white"/>
                </a:solidFill>
                <a:effectLst/>
                <a:uLnTx/>
                <a:uFillTx/>
                <a:latin typeface="Arial"/>
              </a:rPr>
              <a:t> finance </a:t>
            </a:r>
            <a:r>
              <a:rPr kumimoji="0" lang="en-US" sz="2400" b="0" i="0" u="none" strike="noStrike" kern="1200" cap="none" spc="0" normalizeH="0" baseline="0" noProof="0" dirty="0" err="1">
                <a:ln>
                  <a:noFill/>
                </a:ln>
                <a:solidFill>
                  <a:prstClr val="white"/>
                </a:solidFill>
                <a:effectLst/>
                <a:uLnTx/>
                <a:uFillTx/>
                <a:latin typeface="Arial"/>
              </a:rPr>
              <a:t>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drahé</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léčivé</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radioaktivní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kapky</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mohl</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připravit</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radioaktivní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vodu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sám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doma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pomocí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Revigatoru</a:t>
            </a:r>
            <a:r>
              <a:rPr kumimoji="0" lang="en-US" sz="2400" b="0" i="0" u="none" strike="noStrike" kern="1200" cap="none" spc="0" normalizeH="0" baseline="0" noProof="0" dirty="0">
                <a:ln>
                  <a:noFill/>
                </a:ln>
                <a:solidFill>
                  <a:prstClr val="white"/>
                </a:solidFill>
                <a:effectLst/>
                <a:uLnTx/>
                <a:uFillTx/>
                <a:latin typeface="Arial"/>
              </a:rPr>
              <a:t>.</a:t>
            </a: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Jednalo</a:t>
            </a:r>
            <a:r>
              <a:rPr kumimoji="0" lang="en-US" sz="2400" b="0" i="0" u="none" strike="noStrike" kern="1200" cap="none" spc="0" normalizeH="0" baseline="0" noProof="0" dirty="0">
                <a:ln>
                  <a:noFill/>
                </a:ln>
                <a:solidFill>
                  <a:prstClr val="white"/>
                </a:solidFill>
                <a:effectLst/>
                <a:uLnTx/>
                <a:uFillTx/>
                <a:latin typeface="Arial"/>
              </a:rPr>
              <a:t> se o </a:t>
            </a:r>
            <a:r>
              <a:rPr kumimoji="0" lang="en-US" sz="2400" b="0" i="0" u="none" strike="noStrike" kern="1200" cap="none" spc="0" normalizeH="0" baseline="0" noProof="0" dirty="0" err="1">
                <a:ln>
                  <a:noFill/>
                </a:ln>
                <a:solidFill>
                  <a:prstClr val="white"/>
                </a:solidFill>
                <a:effectLst/>
                <a:uLnTx/>
                <a:uFillTx/>
                <a:latin typeface="Arial"/>
              </a:rPr>
              <a:t>keramickou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nádobu</a:t>
            </a:r>
            <a:r>
              <a:rPr kumimoji="0" lang="en-US" sz="2400" b="0" i="0" u="none" strike="noStrike" kern="1200" cap="none" spc="0" normalizeH="0" baseline="0" noProof="0" dirty="0">
                <a:ln>
                  <a:noFill/>
                </a:ln>
                <a:solidFill>
                  <a:prstClr val="white"/>
                </a:solidFill>
                <a:effectLst/>
                <a:uLnTx/>
                <a:uFillTx/>
                <a:latin typeface="Arial"/>
              </a:rPr>
              <a:t> s </a:t>
            </a:r>
            <a:r>
              <a:rPr kumimoji="0" lang="en-US" sz="2400" b="0" i="0" u="none" strike="noStrike" kern="1200" cap="none" spc="0" normalizeH="0" baseline="0" noProof="0" dirty="0" err="1">
                <a:ln>
                  <a:noFill/>
                </a:ln>
                <a:solidFill>
                  <a:prstClr val="white"/>
                </a:solidFill>
                <a:effectLst/>
                <a:uLnTx/>
                <a:uFillTx/>
                <a:latin typeface="Arial"/>
              </a:rPr>
              <a:t>vložkou</a:t>
            </a:r>
            <a:r>
              <a:rPr kumimoji="0" lang="en-US" sz="2400" b="0" i="0" u="none" strike="noStrike" kern="1200" cap="none" spc="0" normalizeH="0" baseline="0" noProof="0" dirty="0">
                <a:ln>
                  <a:noFill/>
                </a:ln>
                <a:solidFill>
                  <a:prstClr val="white"/>
                </a:solidFill>
                <a:effectLst/>
                <a:uLnTx/>
                <a:uFillTx/>
                <a:latin typeface="Arial"/>
              </a:rPr>
              <a:t> s </a:t>
            </a:r>
            <a:r>
              <a:rPr kumimoji="0" lang="en-US" sz="2400" b="0" i="0" u="none" strike="noStrike" kern="1200" cap="none" spc="0" normalizeH="0" baseline="0" noProof="0" dirty="0" err="1">
                <a:ln>
                  <a:noFill/>
                </a:ln>
                <a:solidFill>
                  <a:prstClr val="white"/>
                </a:solidFill>
                <a:effectLst/>
                <a:uLnTx/>
                <a:uFillTx/>
                <a:latin typeface="Arial"/>
              </a:rPr>
              <a:t>příměsí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uranu</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radia</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Revigator</a:t>
            </a:r>
            <a:r>
              <a:rPr kumimoji="0" lang="en-US" sz="2400" b="0" i="0" u="none" strike="noStrike" kern="1200" cap="none" spc="0" normalizeH="0" baseline="0" noProof="0" dirty="0">
                <a:ln>
                  <a:noFill/>
                </a:ln>
                <a:solidFill>
                  <a:prstClr val="white"/>
                </a:solidFill>
                <a:effectLst/>
                <a:uLnTx/>
                <a:uFillTx/>
                <a:latin typeface="Arial"/>
              </a:rPr>
              <a:t> se </a:t>
            </a:r>
            <a:r>
              <a:rPr kumimoji="0" lang="en-US" sz="2400" b="0" i="0" u="none" strike="noStrike" kern="1200" cap="none" spc="0" normalizeH="0" baseline="0" noProof="0" dirty="0" err="1">
                <a:ln>
                  <a:noFill/>
                </a:ln>
                <a:solidFill>
                  <a:prstClr val="white"/>
                </a:solidFill>
                <a:effectLst/>
                <a:uLnTx/>
                <a:uFillTx/>
                <a:latin typeface="Arial"/>
              </a:rPr>
              <a:t>přes</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noc</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naplnil</a:t>
            </a:r>
            <a:r>
              <a:rPr kumimoji="0" lang="en-US" sz="2400" b="0" i="0" u="none" strike="noStrike" kern="1200" cap="none" spc="0" normalizeH="0" baseline="0" noProof="0" dirty="0">
                <a:ln>
                  <a:noFill/>
                </a:ln>
                <a:solidFill>
                  <a:prstClr val="white"/>
                </a:solidFill>
                <a:effectLst/>
                <a:uLnTx/>
                <a:uFillTx/>
                <a:latin typeface="Arial"/>
              </a:rPr>
              <a:t> vodou, </a:t>
            </a:r>
            <a:r>
              <a:rPr kumimoji="0" lang="en-US" sz="2400" b="0" i="0" u="none" strike="noStrike" kern="1200" cap="none" spc="0" normalizeH="0" baseline="0" noProof="0" dirty="0" err="1">
                <a:ln>
                  <a:noFill/>
                </a:ln>
                <a:solidFill>
                  <a:prstClr val="white"/>
                </a:solidFill>
                <a:effectLst/>
                <a:uLnTx/>
                <a:uFillTx/>
                <a:latin typeface="Arial"/>
              </a:rPr>
              <a:t>která</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byla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během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noci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ozářena</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a </a:t>
            </a:r>
            <a:r>
              <a:rPr kumimoji="0" lang="en-US" sz="2400" b="0" i="0" u="none" strike="noStrike" kern="1200" cap="none" spc="0" normalizeH="0" baseline="0" noProof="0" dirty="0" err="1">
                <a:ln>
                  <a:noFill/>
                </a:ln>
                <a:solidFill>
                  <a:prstClr val="white"/>
                </a:solidFill>
                <a:effectLst/>
                <a:uLnTx/>
                <a:uFillTx/>
                <a:latin typeface="Arial"/>
              </a:rPr>
              <a:t>patrně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nepatrně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obohacena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přítomným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uranem</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radiem</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white"/>
                </a:solidFill>
                <a:effectLst/>
                <a:uLnTx/>
                <a:uFillTx/>
                <a:latin typeface="Arial"/>
              </a:rPr>
              <a:t>Následující</a:t>
            </a:r>
            <a:r>
              <a:rPr kumimoji="0" lang="en-US" sz="2400" b="0" i="0" u="none" strike="noStrike" kern="1200" cap="none" spc="0" normalizeH="0" baseline="0" noProof="0" dirty="0">
                <a:ln>
                  <a:noFill/>
                </a:ln>
                <a:solidFill>
                  <a:prstClr val="white"/>
                </a:solidFill>
                <a:effectLst/>
                <a:uLnTx/>
                <a:uFillTx/>
                <a:latin typeface="Arial"/>
              </a:rPr>
              <a:t> den </a:t>
            </a:r>
            <a:r>
              <a:rPr kumimoji="0" lang="en-US" sz="2400" b="0" i="0" u="none" strike="noStrike" kern="1200" cap="none" spc="0" normalizeH="0" baseline="0" noProof="0" dirty="0" err="1">
                <a:ln>
                  <a:noFill/>
                </a:ln>
                <a:solidFill>
                  <a:prstClr val="white"/>
                </a:solidFill>
                <a:effectLst/>
                <a:uLnTx/>
                <a:uFillTx/>
                <a:latin typeface="Arial"/>
              </a:rPr>
              <a:t>byla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voda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připravena</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ke</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konzumaci</a:t>
            </a:r>
            <a:endParaRPr kumimoji="0" lang="en-US" sz="2400" b="0" i="0" u="none" strike="noStrike" kern="1200" cap="none" spc="0" normalizeH="0" baseline="0" noProof="0" dirty="0">
              <a:ln>
                <a:noFill/>
              </a:ln>
              <a:solidFill>
                <a:prstClr val="white"/>
              </a:solidFill>
              <a:effectLst/>
              <a:uLnTx/>
              <a:uFillTx/>
              <a:latin typeface="Arial"/>
            </a:endParaRPr>
          </a:p>
          <a:p>
            <a:pPr marL="18256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FF0000"/>
                </a:solidFill>
                <a:effectLst/>
                <a:uLnTx/>
                <a:uFillTx/>
                <a:latin typeface="Arial"/>
              </a:rPr>
              <a:t>Pití</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této</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vody</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zaručovalo</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pevné</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zdraví</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například</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prevenci</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artritidy</a:t>
            </a:r>
            <a:r>
              <a:rPr kumimoji="0" lang="en-US" sz="2400" b="0" i="0" u="none" strike="noStrike" kern="1200" cap="none" spc="0" normalizeH="0" baseline="0" noProof="0" dirty="0">
                <a:ln>
                  <a:noFill/>
                </a:ln>
                <a:solidFill>
                  <a:srgbClr val="FF0000"/>
                </a:solidFill>
                <a:effectLst/>
                <a:uLnTx/>
                <a:uFillTx/>
                <a:latin typeface="Arial"/>
              </a:rPr>
              <a:t>, </a:t>
            </a:r>
            <a:r>
              <a:rPr kumimoji="0" lang="en-US" sz="2400" b="0" i="0" u="none" strike="noStrike" kern="1200" cap="none" spc="0" normalizeH="0" baseline="0" noProof="0" dirty="0" err="1">
                <a:ln>
                  <a:noFill/>
                </a:ln>
                <a:solidFill>
                  <a:srgbClr val="FF0000"/>
                </a:solidFill>
                <a:effectLst/>
                <a:uLnTx/>
                <a:uFillTx/>
                <a:latin typeface="Arial"/>
              </a:rPr>
              <a:t>nadýmání</a:t>
            </a:r>
            <a:r>
              <a:rPr kumimoji="0" lang="en-US" sz="2400" b="0" i="0" u="none" strike="noStrike" kern="1200" cap="none" spc="0" normalizeH="0" baseline="0" noProof="0" dirty="0">
                <a:ln>
                  <a:noFill/>
                </a:ln>
                <a:solidFill>
                  <a:srgbClr val="FF0000"/>
                </a:solidFill>
                <a:effectLst/>
                <a:uLnTx/>
                <a:uFillTx/>
                <a:latin typeface="Arial"/>
              </a:rPr>
              <a:t> a senility</a:t>
            </a:r>
            <a:r>
              <a:rPr kumimoji="0" lang="en-US" sz="2400" b="0" i="0" u="none" strike="noStrike" kern="1200" cap="none" spc="0" normalizeH="0" baseline="0" noProof="0" dirty="0">
                <a:ln>
                  <a:noFill/>
                </a:ln>
                <a:solidFill>
                  <a:prstClr val="white"/>
                </a:solidFill>
                <a:effectLst/>
                <a:uLnTx/>
                <a:uFillTx/>
                <a:latin typeface="Arial"/>
              </a:rPr>
              <a:t>.</a:t>
            </a:r>
          </a:p>
        </p:txBody>
      </p:sp>
    </p:spTree>
    <p:extLst>
      <p:ext uri="{BB962C8B-B14F-4D97-AF65-F5344CB8AC3E}">
        <p14:creationId xmlns:p14="http://schemas.microsoft.com/office/powerpoint/2010/main" val="345233665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12" name="CustomShape 1"/>
          <p:cNvSpPr/>
          <p:nvPr/>
        </p:nvSpPr>
        <p:spPr>
          <a:xfrm>
            <a:off x="6230271" y="4344007"/>
            <a:ext cx="5242259" cy="1372580"/>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1" normalizeH="0" baseline="0" noProof="0" dirty="0">
                <a:ln>
                  <a:noFill/>
                </a:ln>
                <a:solidFill>
                  <a:prstClr val="white"/>
                </a:solidFill>
                <a:effectLst/>
                <a:uLnTx/>
                <a:uFillTx/>
                <a:latin typeface="Arial"/>
                <a:ea typeface="+mj-ea"/>
                <a:cs typeface="+mj-cs"/>
              </a:rPr>
              <a:t>Sweets &amp; Food…</a:t>
            </a:r>
            <a:endParaRPr kumimoji="0" lang="en-US" sz="4800" b="0" i="0" u="none" strike="noStrike" kern="1200" cap="none" spc="-1" normalizeH="0" baseline="0" noProof="0" dirty="0">
              <a:ln>
                <a:noFill/>
              </a:ln>
              <a:solidFill>
                <a:prstClr val="white"/>
              </a:solidFill>
              <a:effectLst/>
              <a:uLnTx/>
              <a:uFillTx/>
              <a:latin typeface="Arial"/>
              <a:ea typeface="+mj-ea"/>
              <a:cs typeface="+mj-cs"/>
            </a:endParaRPr>
          </a:p>
        </p:txBody>
      </p:sp>
      <p:sp>
        <p:nvSpPr>
          <p:cNvPr id="198" name="Freeform: Shape 197">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6" name="Obrázek 3"/>
          <p:cNvPicPr/>
          <p:nvPr/>
        </p:nvPicPr>
        <p:blipFill rotWithShape="1">
          <a:blip r:embed="rId2" cstate="print"/>
          <a:srcRect r="-2" b="23545"/>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200" name="Freeform: Shape 199">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3" name="Picture 14" descr="https://i.kinja-img.com/gawker-media/image/upload/18n6h7j2ogct1jpg.JPG"/>
          <p:cNvPicPr/>
          <p:nvPr/>
        </p:nvPicPr>
        <p:blipFill rotWithShape="1">
          <a:blip r:embed="rId3" cstate="print"/>
          <a:srcRect r="-4" b="9447"/>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8" name="Obdélník 17">
            <a:extLst>
              <a:ext uri="{FF2B5EF4-FFF2-40B4-BE49-F238E27FC236}">
                <a16:creationId xmlns:a16="http://schemas.microsoft.com/office/drawing/2014/main" id="{30A104EA-A24A-4EBE-B337-C40A8E75FC09}"/>
              </a:ext>
            </a:extLst>
          </p:cNvPr>
          <p:cNvSpPr/>
          <p:nvPr/>
        </p:nvSpPr>
        <p:spPr>
          <a:xfrm>
            <a:off x="6230271" y="2685882"/>
            <a:ext cx="554903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err="1">
                <a:ln>
                  <a:noFill/>
                </a:ln>
                <a:solidFill>
                  <a:prstClr val="white"/>
                </a:solidFill>
                <a:effectLst/>
                <a:uLnTx/>
                <a:uFillTx/>
                <a:latin typeface="Arial"/>
              </a:rPr>
              <a:t>Radioactive</a:t>
            </a:r>
            <a:r>
              <a:rPr kumimoji="0" lang="cs-CZ" sz="2400" b="1" i="0" u="none" strike="noStrike" kern="1200" cap="none" spc="0" normalizeH="0" baseline="0" noProof="0" dirty="0">
                <a:ln>
                  <a:noFill/>
                </a:ln>
                <a:solidFill>
                  <a:prstClr val="white"/>
                </a:solidFill>
                <a:effectLst/>
                <a:uLnTx/>
                <a:uFillTx/>
                <a:latin typeface="Arial"/>
              </a:rPr>
              <a:t> </a:t>
            </a:r>
            <a:r>
              <a:rPr kumimoji="0" lang="cs-CZ" sz="2400" b="1" i="0" u="none" strike="noStrike" kern="1200" cap="none" spc="0" normalizeH="0" baseline="0" noProof="0" dirty="0" err="1">
                <a:ln>
                  <a:noFill/>
                </a:ln>
                <a:solidFill>
                  <a:prstClr val="white"/>
                </a:solidFill>
                <a:effectLst/>
                <a:uLnTx/>
                <a:uFillTx/>
                <a:latin typeface="Arial"/>
              </a:rPr>
              <a:t>Chocolate</a:t>
            </a:r>
            <a:r>
              <a:rPr kumimoji="0" lang="cs-CZ" sz="2400" b="1" i="0" u="none" strike="noStrike" kern="1200" cap="none" spc="0" normalizeH="0" baseline="0" noProof="0" dirty="0">
                <a:ln>
                  <a:noFill/>
                </a:ln>
                <a:solidFill>
                  <a:prstClr val="white"/>
                </a:solidFill>
                <a:effectLst/>
                <a:uLnTx/>
                <a:uFillTx/>
                <a:latin typeface="Arial"/>
              </a:rPr>
              <a:t> Bar - </a:t>
            </a:r>
            <a:r>
              <a:rPr kumimoji="0" lang="en-US" sz="2400" b="0" i="0" u="none" strike="noStrike" kern="1200" cap="none" spc="0" normalizeH="0" baseline="0" noProof="0" dirty="0">
                <a:ln>
                  <a:noFill/>
                </a:ln>
                <a:solidFill>
                  <a:prstClr val="white"/>
                </a:solidFill>
                <a:effectLst/>
                <a:uLnTx/>
                <a:uFillTx/>
                <a:latin typeface="Arial"/>
              </a:rPr>
              <a:t>to make you look and feel younger</a:t>
            </a:r>
            <a:r>
              <a:rPr kumimoji="0" lang="cs-CZ" sz="2400" b="0" i="0" u="none" strike="noStrike" kern="1200" cap="none" spc="0" normalizeH="0" baseline="0" noProof="0" dirty="0">
                <a:ln>
                  <a:noFill/>
                </a:ln>
                <a:solidFill>
                  <a:prstClr val="white"/>
                </a:solidFill>
                <a:effectLst/>
                <a:uLnTx/>
                <a:uFillTx/>
                <a:latin typeface="Arial"/>
              </a:rPr>
              <a:t> (vyráběna    v Německu)</a:t>
            </a:r>
            <a:endParaRPr kumimoji="0" lang="cs-CZ" sz="2400" b="1" i="0" u="none" strike="noStrike" kern="1200" cap="none" spc="0" normalizeH="0" baseline="0" noProof="0" dirty="0">
              <a:ln>
                <a:noFill/>
              </a:ln>
              <a:solidFill>
                <a:prstClr val="white"/>
              </a:solidFill>
              <a:effectLst/>
              <a:uLnTx/>
              <a:uFillTx/>
              <a:latin typeface="Arial"/>
            </a:endParaRPr>
          </a:p>
        </p:txBody>
      </p:sp>
      <p:sp>
        <p:nvSpPr>
          <p:cNvPr id="19" name="Podnadpis 2">
            <a:extLst>
              <a:ext uri="{FF2B5EF4-FFF2-40B4-BE49-F238E27FC236}">
                <a16:creationId xmlns:a16="http://schemas.microsoft.com/office/drawing/2014/main" id="{83B606FD-F6AA-492A-9932-20E5394774D1}"/>
              </a:ext>
            </a:extLst>
          </p:cNvPr>
          <p:cNvSpPr txBox="1">
            <a:spLocks/>
          </p:cNvSpPr>
          <p:nvPr/>
        </p:nvSpPr>
        <p:spPr>
          <a:xfrm>
            <a:off x="5080331" y="5595406"/>
            <a:ext cx="5892920" cy="102737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Arial"/>
              </a:rPr>
              <a:t>Hippman-Blach</a:t>
            </a:r>
            <a:r>
              <a:rPr kumimoji="0" lang="en-US" sz="2400" b="0" i="0" u="none" strike="noStrike" kern="0" cap="none" spc="0" normalizeH="0" baseline="0" noProof="0" dirty="0">
                <a:ln>
                  <a:noFill/>
                </a:ln>
                <a:solidFill>
                  <a:prstClr val="white"/>
                </a:solidFill>
                <a:effectLst/>
                <a:uLnTx/>
                <a:uFillTx/>
                <a:latin typeface="Arial"/>
              </a:rPr>
              <a:t> bakery’s Radium Bread, made with that amazing radium water.</a:t>
            </a:r>
            <a:endParaRPr kumimoji="0" lang="cs-CZ" sz="2400" b="0" i="0" u="none" strike="noStrike" kern="0" cap="none" spc="0" normalizeH="0" baseline="0" noProof="0" dirty="0">
              <a:ln>
                <a:noFill/>
              </a:ln>
              <a:solidFill>
                <a:prstClr val="white"/>
              </a:solidFill>
              <a:effectLst/>
              <a:uLnTx/>
              <a:uFillTx/>
              <a:latin typeface="Arial"/>
            </a:endParaRPr>
          </a:p>
        </p:txBody>
      </p:sp>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8" name="Picture 4" descr="https://s27107.pcdn.co/wp-content/uploads/2018/02/radiumbrandbutter-1024x536.jpg"/>
          <p:cNvPicPr>
            <a:picLocks noChangeAspect="1" noChangeArrowheads="1"/>
          </p:cNvPicPr>
          <p:nvPr/>
        </p:nvPicPr>
        <p:blipFill rotWithShape="1">
          <a:blip r:embed="rId2" cstate="print"/>
          <a:srcRect l="5998" r="1112" b="-1"/>
          <a:stretch/>
        </p:blipFill>
        <p:spPr bwMode="auto">
          <a:xfrm>
            <a:off x="20" y="10"/>
            <a:ext cx="12191980" cy="6857990"/>
          </a:xfrm>
          <a:prstGeom prst="rect">
            <a:avLst/>
          </a:prstGeom>
          <a:noFill/>
        </p:spPr>
      </p:pic>
      <p:sp>
        <p:nvSpPr>
          <p:cNvPr id="74"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09" name="CustomShape 1"/>
          <p:cNvSpPr/>
          <p:nvPr/>
        </p:nvSpPr>
        <p:spPr>
          <a:xfrm>
            <a:off x="1276350" y="4981575"/>
            <a:ext cx="3228976" cy="860426"/>
          </a:xfrm>
          <a:prstGeom prst="rect">
            <a:avLst/>
          </a:prstGeom>
          <a:noFill/>
          <a:ln w="174625" cap="sq" cmpd="thinThick">
            <a:noFill/>
            <a:miter lim="800000"/>
          </a:ln>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1" normalizeH="0" baseline="0" noProof="0">
                <a:ln>
                  <a:noFill/>
                </a:ln>
                <a:solidFill>
                  <a:srgbClr val="FFFFFF"/>
                </a:solidFill>
                <a:effectLst/>
                <a:uLnTx/>
                <a:uFillTx/>
                <a:latin typeface="Arial"/>
                <a:ea typeface="+mj-ea"/>
                <a:cs typeface="+mj-cs"/>
              </a:rPr>
              <a:t>Sweets &amp; Food…</a:t>
            </a:r>
            <a:endParaRPr kumimoji="0" lang="en-US" sz="2400" b="0" i="0" u="none" strike="noStrike" kern="1200" cap="none" spc="-1" normalizeH="0" baseline="0" noProof="0">
              <a:ln>
                <a:noFill/>
              </a:ln>
              <a:solidFill>
                <a:srgbClr val="FFFFFF"/>
              </a:solidFill>
              <a:effectLst/>
              <a:uLnTx/>
              <a:uFillTx/>
              <a:latin typeface="Arial"/>
              <a:ea typeface="+mj-ea"/>
              <a:cs typeface="+mj-cs"/>
            </a:endParaRPr>
          </a:p>
        </p:txBody>
      </p:sp>
      <p:cxnSp>
        <p:nvCxnSpPr>
          <p:cNvPr id="76" name="Straight Connector 75">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Nadpis 1"/>
          <p:cNvSpPr>
            <a:spLocks noGrp="1"/>
          </p:cNvSpPr>
          <p:nvPr>
            <p:ph type="title"/>
          </p:nvPr>
        </p:nvSpPr>
        <p:spPr>
          <a:xfrm>
            <a:off x="673749" y="4610244"/>
            <a:ext cx="3649703" cy="1714500"/>
          </a:xfrm>
        </p:spPr>
        <p:txBody>
          <a:bodyPr vert="horz" lIns="91440" tIns="45720" rIns="91440" bIns="45720" rtlCol="0" anchor="ctr">
            <a:normAutofit/>
          </a:bodyPr>
          <a:lstStyle/>
          <a:p>
            <a:pPr algn="l" rtl="0">
              <a:lnSpc>
                <a:spcPct val="90000"/>
              </a:lnSpc>
              <a:spcBef>
                <a:spcPct val="0"/>
              </a:spcBef>
            </a:pPr>
            <a:r>
              <a:rPr lang="en-US" sz="2800" b="1" kern="1200">
                <a:solidFill>
                  <a:schemeClr val="tx1"/>
                </a:solidFill>
                <a:latin typeface="+mj-lt"/>
                <a:ea typeface="+mj-ea"/>
                <a:cs typeface="+mj-cs"/>
              </a:rPr>
              <a:t>Doramad – radioaktivní zubní pasta s příměsí thoria</a:t>
            </a:r>
          </a:p>
        </p:txBody>
      </p:sp>
      <p:pic>
        <p:nvPicPr>
          <p:cNvPr id="181250" name="Picture 2" descr="https://s27107.pcdn.co/wp-content/uploads/2018/02/18n4guqfs1ujajpg.jpg"/>
          <p:cNvPicPr>
            <a:picLocks noChangeAspect="1" noChangeArrowheads="1"/>
          </p:cNvPicPr>
          <p:nvPr/>
        </p:nvPicPr>
        <p:blipFill rotWithShape="1">
          <a:blip r:embed="rId2" cstate="print"/>
          <a:srcRect l="620" r="4567" b="5"/>
          <a:stretch/>
        </p:blipFill>
        <p:spPr bwMode="auto">
          <a:xfrm>
            <a:off x="673749" y="239688"/>
            <a:ext cx="3716238" cy="4051011"/>
          </a:xfrm>
          <a:prstGeom prst="rect">
            <a:avLst/>
          </a:prstGeom>
          <a:noFill/>
          <a:ln>
            <a:solidFill>
              <a:schemeClr val="tx1"/>
            </a:solidFill>
          </a:ln>
        </p:spPr>
      </p:pic>
      <p:pic>
        <p:nvPicPr>
          <p:cNvPr id="5" name="Picture 20" descr="https://i.kinja-img.com/gawker-media/image/upload/s--89JaSBqC--/c_scale,fl_progressive,q_80,w_800/18n55jbzydti6jpg.jpg"/>
          <p:cNvPicPr/>
          <p:nvPr/>
        </p:nvPicPr>
        <p:blipFill rotWithShape="1">
          <a:blip r:embed="rId3" cstate="print"/>
          <a:srcRect l="2423" r="3168" b="-3"/>
          <a:stretch/>
        </p:blipFill>
        <p:spPr>
          <a:xfrm>
            <a:off x="4719344" y="239688"/>
            <a:ext cx="6798905" cy="4051011"/>
          </a:xfrm>
          <a:prstGeom prst="rect">
            <a:avLst/>
          </a:prstGeom>
          <a:ln>
            <a:solidFill>
              <a:schemeClr val="tx1"/>
            </a:solidFill>
          </a:ln>
        </p:spPr>
      </p:pic>
      <p:cxnSp>
        <p:nvCxnSpPr>
          <p:cNvPr id="73" name="Straight Connector 72">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4793019" y="4610244"/>
            <a:ext cx="7115952" cy="1714500"/>
          </a:xfrm>
        </p:spPr>
        <p:txBody>
          <a:bodyPr vert="horz" lIns="91440" tIns="45720" rIns="91440" bIns="45720" rtlCol="0" anchor="ctr">
            <a:noAutofit/>
          </a:bodyPr>
          <a:lstStyle/>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Úrovně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radioaktivity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velmi</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nízké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nicméně</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deklarováno</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že</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tato</a:t>
            </a:r>
            <a:r>
              <a:rPr lang="en-US" sz="1600" kern="1200" dirty="0">
                <a:solidFill>
                  <a:schemeClr val="tx1"/>
                </a:solidFill>
                <a:latin typeface="+mn-lt"/>
                <a:ea typeface="+mn-ea"/>
                <a:cs typeface="+mn-cs"/>
              </a:rPr>
              <a:t> pasta:</a:t>
            </a:r>
          </a:p>
          <a:p>
            <a:pPr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“Its radioactive radiation increases the defenses of the teeth and gums. The cells are loaded with a new energy of life, the destructive effect of bacteria is hampered. That explains the excellent prophylaxis and the healing process of gum disease … ” ...its radioactive qualities gently polishes the dental enamel, so it turns white and shiny."</a:t>
            </a:r>
          </a:p>
          <a:p>
            <a:pPr indent="-228600" algn="l" rtl="0">
              <a:lnSpc>
                <a:spcPct val="90000"/>
              </a:lnSpc>
              <a:spcAft>
                <a:spcPts val="600"/>
              </a:spcAft>
              <a:buFont typeface="Arial" panose="020B0604020202020204" pitchFamily="34" charset="0"/>
              <a:buChar char="•"/>
            </a:pPr>
            <a:r>
              <a:rPr lang="en-US" sz="1600" kern="1200" dirty="0" err="1">
                <a:solidFill>
                  <a:schemeClr val="tx1"/>
                </a:solidFill>
                <a:latin typeface="+mn-lt"/>
                <a:ea typeface="+mn-ea"/>
                <a:cs typeface="+mn-cs"/>
              </a:rPr>
              <a:t>Vyráběla</a:t>
            </a:r>
            <a:r>
              <a:rPr lang="en-US" sz="1600" kern="1200" dirty="0">
                <a:solidFill>
                  <a:schemeClr val="tx1"/>
                </a:solidFill>
                <a:latin typeface="+mn-lt"/>
                <a:ea typeface="+mn-ea"/>
                <a:cs typeface="+mn-cs"/>
              </a:rPr>
              <a:t> a </a:t>
            </a:r>
            <a:r>
              <a:rPr lang="en-US" sz="1600" kern="1200" dirty="0" err="1">
                <a:solidFill>
                  <a:schemeClr val="tx1"/>
                </a:solidFill>
                <a:latin typeface="+mn-lt"/>
                <a:ea typeface="+mn-ea"/>
                <a:cs typeface="+mn-cs"/>
              </a:rPr>
              <a:t>prodávala</a:t>
            </a:r>
            <a:r>
              <a:rPr lang="en-US" sz="1600" kern="1200" dirty="0">
                <a:solidFill>
                  <a:schemeClr val="tx1"/>
                </a:solidFill>
                <a:latin typeface="+mn-lt"/>
                <a:ea typeface="+mn-ea"/>
                <a:cs typeface="+mn-cs"/>
              </a:rPr>
              <a:t> s v </a:t>
            </a:r>
            <a:r>
              <a:rPr lang="en-US" sz="1600" kern="1200" dirty="0" err="1">
                <a:solidFill>
                  <a:schemeClr val="tx1"/>
                </a:solidFill>
                <a:latin typeface="+mn-lt"/>
                <a:ea typeface="+mn-ea"/>
                <a:cs typeface="+mn-cs"/>
              </a:rPr>
              <a:t>Německu</a:t>
            </a:r>
            <a:r>
              <a:rPr lang="en-US" sz="1600" kern="1200" dirty="0">
                <a:solidFill>
                  <a:schemeClr val="tx1"/>
                </a:solidFill>
                <a:latin typeface="+mn-lt"/>
                <a:ea typeface="+mn-ea"/>
                <a:cs typeface="+mn-cs"/>
              </a:rPr>
              <a:t> v </a:t>
            </a:r>
            <a:r>
              <a:rPr lang="en-US" sz="1600" kern="1200" dirty="0" err="1">
                <a:solidFill>
                  <a:schemeClr val="tx1"/>
                </a:solidFill>
                <a:latin typeface="+mn-lt"/>
                <a:ea typeface="+mn-ea"/>
                <a:cs typeface="+mn-cs"/>
              </a:rPr>
              <a:t>letech</a:t>
            </a:r>
            <a:r>
              <a:rPr lang="en-US" sz="1600" kern="1200" dirty="0">
                <a:solidFill>
                  <a:schemeClr val="tx1"/>
                </a:solidFill>
                <a:latin typeface="+mn-lt"/>
                <a:ea typeface="+mn-ea"/>
                <a:cs typeface="+mn-cs"/>
              </a:rPr>
              <a:t> </a:t>
            </a:r>
            <a:r>
              <a:rPr lang="en-US" sz="1600" b="1" kern="1200" dirty="0">
                <a:solidFill>
                  <a:srgbClr val="FF0000"/>
                </a:solidFill>
                <a:latin typeface="+mn-lt"/>
                <a:ea typeface="+mn-ea"/>
                <a:cs typeface="+mn-cs"/>
              </a:rPr>
              <a:t>1940 </a:t>
            </a:r>
            <a:r>
              <a:rPr lang="en-US" sz="1600" b="1" kern="1200" dirty="0" err="1">
                <a:solidFill>
                  <a:srgbClr val="FF0000"/>
                </a:solidFill>
                <a:latin typeface="+mn-lt"/>
                <a:ea typeface="+mn-ea"/>
                <a:cs typeface="+mn-cs"/>
              </a:rPr>
              <a:t>až</a:t>
            </a:r>
            <a:r>
              <a:rPr lang="en-US" sz="1600" b="1" kern="1200" dirty="0">
                <a:solidFill>
                  <a:srgbClr val="FF0000"/>
                </a:solidFill>
                <a:latin typeface="+mn-lt"/>
                <a:ea typeface="+mn-ea"/>
                <a:cs typeface="+mn-cs"/>
              </a:rPr>
              <a:t> 1945</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tedy</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během</a:t>
            </a:r>
            <a:r>
              <a:rPr lang="en-US" sz="1600" kern="1200" dirty="0">
                <a:solidFill>
                  <a:schemeClr val="tx1"/>
                </a:solidFill>
                <a:latin typeface="+mn-lt"/>
                <a:ea typeface="+mn-ea"/>
                <a:cs typeface="+mn-cs"/>
              </a:rPr>
              <a:t> 2. </a:t>
            </a:r>
            <a:r>
              <a:rPr lang="en-US" sz="1600" kern="1200" dirty="0" err="1">
                <a:solidFill>
                  <a:schemeClr val="tx1"/>
                </a:solidFill>
                <a:latin typeface="+mn-lt"/>
                <a:ea typeface="+mn-ea"/>
                <a:cs typeface="+mn-cs"/>
              </a:rPr>
              <a:t>světové</a:t>
            </a:r>
            <a:r>
              <a:rPr lang="en-US" sz="1600" kern="1200" dirty="0">
                <a:solidFill>
                  <a:schemeClr val="tx1"/>
                </a:solidFill>
                <a:latin typeface="+mn-lt"/>
                <a:ea typeface="+mn-ea"/>
                <a:cs typeface="+mn-cs"/>
              </a:rPr>
              <a:t> </a:t>
            </a:r>
            <a:r>
              <a:rPr lang="en-US" sz="1600" kern="1200" dirty="0" err="1">
                <a:solidFill>
                  <a:schemeClr val="tx1"/>
                </a:solidFill>
                <a:latin typeface="+mn-lt"/>
                <a:ea typeface="+mn-ea"/>
                <a:cs typeface="+mn-cs"/>
              </a:rPr>
              <a:t>války</a:t>
            </a:r>
            <a:r>
              <a:rPr lang="en-US" sz="1600" kern="1200" dirty="0">
                <a:solidFill>
                  <a:schemeClr val="tx1"/>
                </a:solidFill>
                <a:latin typeface="+mn-lt"/>
                <a:ea typeface="+mn-ea"/>
                <a:cs typeface="+mn-cs"/>
              </a:rPr>
              <a:t>. </a:t>
            </a:r>
            <a:r>
              <a:rPr lang="en-US" sz="1600" u="sng" kern="1200" dirty="0" err="1">
                <a:solidFill>
                  <a:schemeClr val="tx1"/>
                </a:solidFill>
                <a:latin typeface="+mn-lt"/>
                <a:ea typeface="+mn-ea"/>
                <a:cs typeface="+mn-cs"/>
              </a:rPr>
              <a:t>Ještě</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štěstí</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že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německé</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vědce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tehdy</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více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zajímali</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aplikace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radioaktivních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materiálů</a:t>
            </a:r>
            <a:r>
              <a:rPr lang="en-US" sz="1600" u="sng" kern="1200" dirty="0">
                <a:solidFill>
                  <a:schemeClr val="tx1"/>
                </a:solidFill>
                <a:latin typeface="+mn-lt"/>
                <a:ea typeface="+mn-ea"/>
                <a:cs typeface="+mn-cs"/>
              </a:rPr>
              <a:t> v </a:t>
            </a:r>
            <a:r>
              <a:rPr lang="en-US" sz="1600" u="sng" kern="1200" dirty="0" err="1">
                <a:solidFill>
                  <a:schemeClr val="tx1"/>
                </a:solidFill>
                <a:latin typeface="+mn-lt"/>
                <a:ea typeface="+mn-ea"/>
                <a:cs typeface="+mn-cs"/>
              </a:rPr>
              <a:t>kosmetice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než</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ve</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vývoj</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atomových</a:t>
            </a:r>
            <a:r>
              <a:rPr lang="en-US" sz="1600" u="sng" kern="1200" dirty="0">
                <a:solidFill>
                  <a:schemeClr val="tx1"/>
                </a:solidFill>
                <a:latin typeface="+mn-lt"/>
                <a:ea typeface="+mn-ea"/>
                <a:cs typeface="+mn-cs"/>
              </a:rPr>
              <a:t> </a:t>
            </a:r>
            <a:r>
              <a:rPr lang="en-US" sz="1600" u="sng" kern="1200" dirty="0" err="1">
                <a:solidFill>
                  <a:schemeClr val="tx1"/>
                </a:solidFill>
                <a:latin typeface="+mn-lt"/>
                <a:ea typeface="+mn-ea"/>
                <a:cs typeface="+mn-cs"/>
              </a:rPr>
              <a:t>zbraní</a:t>
            </a:r>
            <a:r>
              <a:rPr lang="en-US" sz="1600" kern="1200" dirty="0">
                <a:solidFill>
                  <a:schemeClr val="tx1"/>
                </a:solidFill>
                <a:latin typeface="+mn-lt"/>
                <a:ea typeface="+mn-ea"/>
                <a:cs typeface="+mn-cs"/>
              </a:rPr>
              <a:t>.</a:t>
            </a: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6175842" y="2709607"/>
            <a:ext cx="5242259" cy="1922251"/>
          </a:xfrm>
        </p:spPr>
        <p:txBody>
          <a:bodyPr vert="horz" lIns="91440" tIns="45720" rIns="91440" bIns="45720" rtlCol="0" anchor="t">
            <a:normAutofit/>
          </a:bodyPr>
          <a:lstStyle/>
          <a:p>
            <a:pPr algn="l" rtl="0">
              <a:lnSpc>
                <a:spcPct val="90000"/>
              </a:lnSpc>
              <a:spcBef>
                <a:spcPct val="0"/>
              </a:spcBef>
            </a:pPr>
            <a:r>
              <a:rPr lang="en-US" sz="4400" kern="1200">
                <a:solidFill>
                  <a:schemeClr val="tx1"/>
                </a:solidFill>
                <a:latin typeface="+mj-lt"/>
                <a:ea typeface="+mj-ea"/>
                <a:cs typeface="+mj-cs"/>
              </a:rPr>
              <a:t>ZDRAVÍ - </a:t>
            </a:r>
            <a:r>
              <a:rPr lang="en-US" sz="4400" b="1" kern="1200">
                <a:solidFill>
                  <a:schemeClr val="tx1"/>
                </a:solidFill>
                <a:latin typeface="+mj-lt"/>
                <a:ea typeface="+mj-ea"/>
                <a:cs typeface="+mj-cs"/>
              </a:rPr>
              <a:t>Radione energy pills</a:t>
            </a:r>
            <a:endParaRPr lang="en-US" sz="4400" kern="1200">
              <a:solidFill>
                <a:schemeClr val="tx1"/>
              </a:solidFill>
              <a:latin typeface="+mj-lt"/>
              <a:ea typeface="+mj-ea"/>
              <a:cs typeface="+mj-cs"/>
            </a:endParaRPr>
          </a:p>
        </p:txBody>
      </p:sp>
      <p:sp>
        <p:nvSpPr>
          <p:cNvPr id="3" name="Podnadpis 2"/>
          <p:cNvSpPr>
            <a:spLocks noGrp="1"/>
          </p:cNvSpPr>
          <p:nvPr>
            <p:ph type="subTitle"/>
          </p:nvPr>
        </p:nvSpPr>
        <p:spPr>
          <a:xfrm>
            <a:off x="5935673" y="3947343"/>
            <a:ext cx="6193971" cy="2513993"/>
          </a:xfrm>
        </p:spPr>
        <p:txBody>
          <a:bodyPr vert="horz" lIns="91440" tIns="45720" rIns="91440" bIns="45720" rtlCol="0" anchor="b">
            <a:noAutofit/>
          </a:bodyPr>
          <a:lstStyle/>
          <a:p>
            <a:pPr algn="l" rtl="0">
              <a:lnSpc>
                <a:spcPct val="90000"/>
              </a:lnSpc>
              <a:spcBef>
                <a:spcPts val="1000"/>
              </a:spcBef>
              <a:spcAft>
                <a:spcPts val="1200"/>
              </a:spcAft>
            </a:pPr>
            <a:r>
              <a:rPr lang="en-US" sz="2400" b="1" kern="1200" dirty="0" err="1">
                <a:solidFill>
                  <a:srgbClr val="FF0000"/>
                </a:solidFill>
                <a:latin typeface="+mn-lt"/>
                <a:ea typeface="+mn-ea"/>
                <a:cs typeface="+mn-cs"/>
              </a:rPr>
              <a:t>Některé</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směsi</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dokázaly</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léčit</a:t>
            </a:r>
            <a:r>
              <a:rPr lang="en-US" sz="2400" b="1" kern="1200" dirty="0">
                <a:solidFill>
                  <a:srgbClr val="FF0000"/>
                </a:solidFill>
                <a:latin typeface="+mn-lt"/>
                <a:ea typeface="+mn-ea"/>
                <a:cs typeface="+mn-cs"/>
              </a:rPr>
              <a:t>“ </a:t>
            </a:r>
            <a:r>
              <a:rPr lang="en-US" sz="2400" b="1" kern="1200" dirty="0" err="1">
                <a:solidFill>
                  <a:srgbClr val="FF0000"/>
                </a:solidFill>
                <a:latin typeface="+mn-lt"/>
                <a:ea typeface="+mn-ea"/>
                <a:cs typeface="+mn-cs"/>
              </a:rPr>
              <a:t>až</a:t>
            </a:r>
            <a:r>
              <a:rPr lang="en-US" sz="2400" b="1" kern="1200" dirty="0">
                <a:solidFill>
                  <a:srgbClr val="FF0000"/>
                </a:solidFill>
                <a:latin typeface="+mn-lt"/>
                <a:ea typeface="+mn-ea"/>
                <a:cs typeface="+mn-cs"/>
              </a:rPr>
              <a:t> 150 </a:t>
            </a:r>
            <a:r>
              <a:rPr lang="en-US" sz="2400" b="1" kern="1200" dirty="0" err="1">
                <a:solidFill>
                  <a:srgbClr val="FF0000"/>
                </a:solidFill>
                <a:latin typeface="+mn-lt"/>
                <a:ea typeface="+mn-ea"/>
                <a:cs typeface="+mn-cs"/>
              </a:rPr>
              <a:t>chorob</a:t>
            </a:r>
            <a:r>
              <a:rPr lang="en-US" sz="2400" b="1" kern="1200" dirty="0">
                <a:solidFill>
                  <a:schemeClr val="tx1"/>
                </a:solidFill>
                <a:latin typeface="+mn-lt"/>
                <a:ea typeface="+mn-ea"/>
                <a:cs typeface="+mn-cs"/>
              </a:rPr>
              <a:t>, </a:t>
            </a:r>
            <a:r>
              <a:rPr lang="en-US" sz="2400" kern="1200" dirty="0" err="1">
                <a:solidFill>
                  <a:schemeClr val="tx1"/>
                </a:solidFill>
                <a:latin typeface="+mn-lt"/>
                <a:ea typeface="+mn-ea"/>
                <a:cs typeface="+mn-cs"/>
              </a:rPr>
              <a:t>například</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malátnost</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letargii</a:t>
            </a:r>
            <a:r>
              <a:rPr lang="en-US" sz="2400" kern="1200" dirty="0">
                <a:solidFill>
                  <a:schemeClr val="tx1"/>
                </a:solidFill>
                <a:latin typeface="+mn-lt"/>
                <a:ea typeface="+mn-ea"/>
                <a:cs typeface="+mn-cs"/>
              </a:rPr>
              <a:t> / </a:t>
            </a:r>
            <a:r>
              <a:rPr lang="en-US" sz="2400" kern="1200" dirty="0" err="1">
                <a:solidFill>
                  <a:schemeClr val="tx1"/>
                </a:solidFill>
                <a:latin typeface="+mn-lt"/>
                <a:ea typeface="+mn-ea"/>
                <a:cs typeface="+mn-cs"/>
              </a:rPr>
              <a:t>únavu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impotenci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atd</a:t>
            </a:r>
            <a:r>
              <a:rPr lang="en-US" sz="2400" kern="1200" dirty="0">
                <a:solidFill>
                  <a:schemeClr val="tx1"/>
                </a:solidFill>
                <a:latin typeface="+mn-lt"/>
                <a:ea typeface="+mn-ea"/>
                <a:cs typeface="+mn-cs"/>
              </a:rPr>
              <a:t>.</a:t>
            </a:r>
          </a:p>
          <a:p>
            <a:pPr algn="l" rtl="0">
              <a:lnSpc>
                <a:spcPct val="90000"/>
              </a:lnSpc>
              <a:spcBef>
                <a:spcPts val="1000"/>
              </a:spcBef>
              <a:spcAft>
                <a:spcPts val="1200"/>
              </a:spcAft>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tomto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směru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vynikaly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např</a:t>
            </a:r>
            <a:r>
              <a:rPr lang="en-US" sz="2400" kern="1200" dirty="0">
                <a:solidFill>
                  <a:schemeClr val="tx1"/>
                </a:solidFill>
                <a:latin typeface="+mn-lt"/>
                <a:ea typeface="+mn-ea"/>
                <a:cs typeface="+mn-cs"/>
              </a:rPr>
              <a:t>.                </a:t>
            </a:r>
            <a:r>
              <a:rPr lang="en-US" sz="2400" b="1" kern="1200" dirty="0" err="1">
                <a:solidFill>
                  <a:schemeClr val="tx1"/>
                </a:solidFill>
                <a:latin typeface="+mn-lt"/>
                <a:ea typeface="+mn-ea"/>
                <a:cs typeface="+mn-cs"/>
              </a:rPr>
              <a:t>Radione</a:t>
            </a:r>
            <a:r>
              <a:rPr lang="en-US" sz="2400" b="1" kern="1200" dirty="0">
                <a:solidFill>
                  <a:schemeClr val="tx1"/>
                </a:solidFill>
                <a:latin typeface="+mn-lt"/>
                <a:ea typeface="+mn-ea"/>
                <a:cs typeface="+mn-cs"/>
              </a:rPr>
              <a:t> energy pills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jakýsi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předchůdce</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dnešní</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Viagry</a:t>
            </a:r>
            <a:r>
              <a:rPr lang="en-US" sz="2400" kern="1200" dirty="0">
                <a:solidFill>
                  <a:schemeClr val="tx1"/>
                </a:solidFill>
                <a:latin typeface="+mn-lt"/>
                <a:ea typeface="+mn-ea"/>
                <a:cs typeface="+mn-cs"/>
              </a:rPr>
              <a:t> a </a:t>
            </a:r>
            <a:r>
              <a:rPr lang="en-US" sz="2400" kern="1200" dirty="0" err="1">
                <a:solidFill>
                  <a:schemeClr val="tx1"/>
                </a:solidFill>
                <a:latin typeface="+mn-lt"/>
                <a:ea typeface="+mn-ea"/>
                <a:cs typeface="+mn-cs"/>
              </a:rPr>
              <a:t>obdobných</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medikamentů</a:t>
            </a:r>
            <a:r>
              <a:rPr lang="en-US" sz="2400" kern="1200" dirty="0">
                <a:solidFill>
                  <a:schemeClr val="tx1"/>
                </a:solidFill>
                <a:latin typeface="+mn-lt"/>
                <a:ea typeface="+mn-ea"/>
                <a:cs typeface="+mn-cs"/>
              </a:rPr>
              <a:t> </a:t>
            </a:r>
          </a:p>
        </p:txBody>
      </p:sp>
      <p:sp>
        <p:nvSpPr>
          <p:cNvPr id="11" name="Freeform: Shape 10">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https://s27107.pcdn.co/wp-content/uploads/2018/02/18n52zb70svnjjpg.jpg"/>
          <p:cNvPicPr>
            <a:picLocks noChangeAspect="1" noChangeArrowheads="1"/>
          </p:cNvPicPr>
          <p:nvPr/>
        </p:nvPicPr>
        <p:blipFill rotWithShape="1">
          <a:blip r:embed="rId2" cstate="print"/>
          <a:srcRect t="583" r="1" b="20418"/>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p:spPr>
      </p:pic>
      <p:sp>
        <p:nvSpPr>
          <p:cNvPr id="13" name="Freeform: Shape 12">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2"/>
          <p:cNvPicPr/>
          <p:nvPr/>
        </p:nvPicPr>
        <p:blipFill rotWithShape="1">
          <a:blip r:embed="rId3" cstate="print"/>
          <a:srcRect l="10826" r="2593" b="2"/>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950976" y="700186"/>
            <a:ext cx="5374494" cy="1188720"/>
          </a:xfrm>
        </p:spPr>
        <p:txBody>
          <a:bodyPr vert="horz" lIns="91440" tIns="45720" rIns="91440" bIns="45720" rtlCol="0" anchor="ctr">
            <a:normAutofit/>
          </a:bodyPr>
          <a:lstStyle/>
          <a:p>
            <a:pPr algn="l" rtl="0">
              <a:lnSpc>
                <a:spcPct val="90000"/>
              </a:lnSpc>
              <a:spcBef>
                <a:spcPct val="0"/>
              </a:spcBef>
            </a:pPr>
            <a:r>
              <a:rPr lang="en-US" sz="2400" b="1" kern="1200">
                <a:solidFill>
                  <a:schemeClr val="bg1"/>
                </a:solidFill>
                <a:latin typeface="+mj-lt"/>
                <a:ea typeface="+mj-ea"/>
                <a:cs typeface="+mj-cs"/>
              </a:rPr>
              <a:t>Vita Radium Suppositories – Radioaktivní čípky</a:t>
            </a:r>
            <a:br>
              <a:rPr lang="en-US" sz="2400" b="1" kern="1200">
                <a:solidFill>
                  <a:schemeClr val="bg1"/>
                </a:solidFill>
                <a:latin typeface="+mj-lt"/>
                <a:ea typeface="+mj-ea"/>
                <a:cs typeface="+mj-cs"/>
              </a:rPr>
            </a:br>
            <a:endParaRPr lang="en-US" sz="2400" b="1" kern="1200">
              <a:solidFill>
                <a:schemeClr val="bg1"/>
              </a:solidFill>
              <a:latin typeface="+mj-lt"/>
              <a:ea typeface="+mj-ea"/>
              <a:cs typeface="+mj-cs"/>
            </a:endParaRPr>
          </a:p>
        </p:txBody>
      </p:sp>
      <p:sp>
        <p:nvSpPr>
          <p:cNvPr id="3" name="Podnadpis 2"/>
          <p:cNvSpPr>
            <a:spLocks noGrp="1"/>
          </p:cNvSpPr>
          <p:nvPr>
            <p:ph type="subTitle"/>
          </p:nvPr>
        </p:nvSpPr>
        <p:spPr>
          <a:xfrm>
            <a:off x="950976" y="1534885"/>
            <a:ext cx="5374494" cy="4506685"/>
          </a:xfrm>
        </p:spPr>
        <p:txBody>
          <a:bodyPr vert="horz" lIns="91440" tIns="45720" rIns="91440" bIns="45720" rtlCol="0">
            <a:normAutofit fontScale="85000" lnSpcReduction="10000"/>
          </a:bodyPr>
          <a:lstStyle/>
          <a:p>
            <a:pPr indent="-228600" algn="l" rtl="0">
              <a:lnSpc>
                <a:spcPct val="90000"/>
              </a:lnSpc>
              <a:spcAft>
                <a:spcPts val="600"/>
              </a:spcAft>
              <a:buFont typeface="Arial" panose="020B0604020202020204" pitchFamily="34" charset="0"/>
              <a:buChar char="•"/>
            </a:pPr>
            <a:endParaRPr lang="en-US" sz="1500"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Zlepšení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sexuálních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funkcí</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Celková</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energizace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nervového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systému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sekrečních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žláz</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Účinnou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látkou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bylo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vysoce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přečištěné</a:t>
            </a:r>
            <a:r>
              <a:rPr lang="en-US" kern="1200" dirty="0">
                <a:solidFill>
                  <a:schemeClr val="bg1"/>
                </a:solidFill>
                <a:latin typeface="+mn-lt"/>
                <a:ea typeface="+mn-ea"/>
                <a:cs typeface="+mn-cs"/>
              </a:rPr>
              <a:t> RADIUM </a:t>
            </a:r>
            <a:r>
              <a:rPr lang="cs-CZ" kern="1200" dirty="0">
                <a:solidFill>
                  <a:schemeClr val="bg1"/>
                </a:solidFill>
                <a:latin typeface="+mn-lt"/>
                <a:ea typeface="+mn-ea"/>
                <a:cs typeface="+mn-cs"/>
              </a:rPr>
              <a:t>               </a:t>
            </a:r>
            <a:r>
              <a:rPr lang="en-US" kern="1200" dirty="0">
                <a:solidFill>
                  <a:schemeClr val="bg1"/>
                </a:solidFill>
                <a:latin typeface="+mn-lt"/>
                <a:ea typeface="+mn-ea"/>
                <a:cs typeface="+mn-cs"/>
              </a:rPr>
              <a:t>v </a:t>
            </a:r>
            <a:r>
              <a:rPr lang="en-US" kern="1200" dirty="0" err="1">
                <a:solidFill>
                  <a:schemeClr val="bg1"/>
                </a:solidFill>
                <a:latin typeface="+mn-lt"/>
                <a:ea typeface="+mn-ea"/>
                <a:cs typeface="+mn-cs"/>
              </a:rPr>
              <a:t>kakaovém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másle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jako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nosiči</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a:solidFill>
                  <a:schemeClr val="bg1"/>
                </a:solidFill>
                <a:latin typeface="+mn-lt"/>
                <a:ea typeface="+mn-ea"/>
                <a:cs typeface="+mn-cs"/>
              </a:rPr>
              <a:t>Radium se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vstřebat</a:t>
            </a:r>
            <a:r>
              <a:rPr lang="en-US" kern="1200" dirty="0">
                <a:solidFill>
                  <a:schemeClr val="bg1"/>
                </a:solidFill>
                <a:latin typeface="+mn-lt"/>
                <a:ea typeface="+mn-ea"/>
                <a:cs typeface="+mn-cs"/>
              </a:rPr>
              <a:t> v </a:t>
            </a:r>
            <a:r>
              <a:rPr lang="en-US" kern="1200" dirty="0" err="1">
                <a:solidFill>
                  <a:schemeClr val="bg1"/>
                </a:solidFill>
                <a:latin typeface="+mn-lt"/>
                <a:ea typeface="+mn-ea"/>
                <a:cs typeface="+mn-cs"/>
              </a:rPr>
              <a:t>tlustém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střevě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prostoupit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takto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krevního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oběhu</a:t>
            </a:r>
            <a:r>
              <a:rPr lang="en-US" kern="1200" dirty="0">
                <a:solidFill>
                  <a:schemeClr val="bg1"/>
                </a:solidFill>
                <a:latin typeface="+mn-lt"/>
                <a:ea typeface="+mn-ea"/>
                <a:cs typeface="+mn-cs"/>
              </a:rPr>
              <a:t>, a </a:t>
            </a:r>
            <a:r>
              <a:rPr lang="en-US" kern="1200" dirty="0" err="1">
                <a:solidFill>
                  <a:schemeClr val="bg1"/>
                </a:solidFill>
                <a:latin typeface="+mn-lt"/>
                <a:ea typeface="+mn-ea"/>
                <a:cs typeface="+mn-cs"/>
              </a:rPr>
              <a:t>následně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distribuováno</a:t>
            </a:r>
            <a:r>
              <a:rPr lang="en-US" kern="1200" dirty="0">
                <a:solidFill>
                  <a:schemeClr val="bg1"/>
                </a:solidFill>
                <a:latin typeface="+mn-lt"/>
                <a:ea typeface="+mn-ea"/>
                <a:cs typeface="+mn-cs"/>
              </a:rPr>
              <a:t> do </a:t>
            </a:r>
            <a:r>
              <a:rPr lang="en-US" kern="1200" dirty="0" err="1">
                <a:solidFill>
                  <a:schemeClr val="bg1"/>
                </a:solidFill>
                <a:latin typeface="+mn-lt"/>
                <a:ea typeface="+mn-ea"/>
                <a:cs typeface="+mn-cs"/>
              </a:rPr>
              <a:t>celého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těla</a:t>
            </a:r>
            <a:r>
              <a:rPr lang="en-US" kern="1200" dirty="0">
                <a:solidFill>
                  <a:schemeClr val="bg1"/>
                </a:solidFill>
                <a:latin typeface="+mn-lt"/>
                <a:ea typeface="+mn-ea"/>
                <a:cs typeface="+mn-cs"/>
              </a:rPr>
              <a:t> – </a:t>
            </a:r>
            <a:r>
              <a:rPr lang="en-US" kern="1200" dirty="0" err="1">
                <a:solidFill>
                  <a:schemeClr val="bg1"/>
                </a:solidFill>
                <a:latin typeface="+mn-lt"/>
                <a:ea typeface="+mn-ea"/>
                <a:cs typeface="+mn-cs"/>
              </a:rPr>
              <a:t>tedy</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oslabených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orgánů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které</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potřebují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vitalizovat</a:t>
            </a:r>
            <a:r>
              <a:rPr lang="en-US" kern="1200" dirty="0">
                <a:solidFill>
                  <a:schemeClr val="bg1"/>
                </a:solidFill>
                <a:latin typeface="+mn-lt"/>
                <a:ea typeface="+mn-ea"/>
                <a:cs typeface="+mn-cs"/>
              </a:rPr>
              <a:t>. Po </a:t>
            </a:r>
            <a:r>
              <a:rPr lang="en-US" kern="1200" dirty="0" err="1">
                <a:solidFill>
                  <a:schemeClr val="bg1"/>
                </a:solidFill>
                <a:latin typeface="+mn-lt"/>
                <a:ea typeface="+mn-ea"/>
                <a:cs typeface="+mn-cs"/>
              </a:rPr>
              <a:t>zajištění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dlouhodobých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zdravotních</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benefitů</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mělo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být</a:t>
            </a:r>
            <a:r>
              <a:rPr lang="en-US" kern="1200" dirty="0">
                <a:solidFill>
                  <a:schemeClr val="bg1"/>
                </a:solidFill>
                <a:latin typeface="+mn-lt"/>
                <a:ea typeface="+mn-ea"/>
                <a:cs typeface="+mn-cs"/>
              </a:rPr>
              <a:t> radium </a:t>
            </a:r>
            <a:r>
              <a:rPr lang="en-US" kern="1200" dirty="0" err="1">
                <a:solidFill>
                  <a:schemeClr val="bg1"/>
                </a:solidFill>
                <a:latin typeface="+mn-lt"/>
                <a:ea typeface="+mn-ea"/>
                <a:cs typeface="+mn-cs"/>
              </a:rPr>
              <a:t>postupně</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vyloučeno</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během</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asi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tří</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dnů</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Výrobce</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garantoval</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neprostou</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neškodnost</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přípravku</a:t>
            </a:r>
            <a:endParaRPr lang="en-US" kern="1200" dirty="0">
              <a:solidFill>
                <a:schemeClr val="bg1"/>
              </a:solidFill>
              <a:latin typeface="+mn-lt"/>
              <a:ea typeface="+mn-ea"/>
              <a:cs typeface="+mn-cs"/>
            </a:endParaRPr>
          </a:p>
          <a:p>
            <a:pPr marL="182563" indent="-228600" algn="l" rtl="0">
              <a:lnSpc>
                <a:spcPct val="120000"/>
              </a:lnSpc>
              <a:spcBef>
                <a:spcPts val="600"/>
              </a:spcBef>
              <a:spcAft>
                <a:spcPts val="600"/>
              </a:spcAft>
              <a:buFont typeface="Arial" panose="020B0604020202020204" pitchFamily="34" charset="0"/>
              <a:buChar char="•"/>
            </a:pPr>
            <a:r>
              <a:rPr lang="en-US" kern="1200" dirty="0" err="1">
                <a:solidFill>
                  <a:schemeClr val="bg1"/>
                </a:solidFill>
                <a:latin typeface="+mn-lt"/>
                <a:ea typeface="+mn-ea"/>
                <a:cs typeface="+mn-cs"/>
              </a:rPr>
              <a:t>Doporučovala</a:t>
            </a:r>
            <a:r>
              <a:rPr lang="en-US" kern="1200" dirty="0">
                <a:solidFill>
                  <a:schemeClr val="bg1"/>
                </a:solidFill>
                <a:latin typeface="+mn-lt"/>
                <a:ea typeface="+mn-ea"/>
                <a:cs typeface="+mn-cs"/>
              </a:rPr>
              <a:t> se </a:t>
            </a:r>
            <a:r>
              <a:rPr lang="en-US" kern="1200" dirty="0" err="1">
                <a:solidFill>
                  <a:schemeClr val="bg1"/>
                </a:solidFill>
                <a:latin typeface="+mn-lt"/>
                <a:ea typeface="+mn-ea"/>
                <a:cs typeface="+mn-cs"/>
              </a:rPr>
              <a:t>kombinace</a:t>
            </a:r>
            <a:r>
              <a:rPr lang="en-US" kern="1200" dirty="0">
                <a:solidFill>
                  <a:schemeClr val="bg1"/>
                </a:solidFill>
                <a:latin typeface="+mn-lt"/>
                <a:ea typeface="+mn-ea"/>
                <a:cs typeface="+mn-cs"/>
              </a:rPr>
              <a:t> s </a:t>
            </a:r>
            <a:r>
              <a:rPr lang="en-US" kern="1200" dirty="0" err="1">
                <a:solidFill>
                  <a:schemeClr val="bg1"/>
                </a:solidFill>
                <a:latin typeface="+mn-lt"/>
                <a:ea typeface="+mn-ea"/>
                <a:cs typeface="+mn-cs"/>
              </a:rPr>
              <a:t>tabletami</a:t>
            </a:r>
            <a:r>
              <a:rPr lang="en-US" kern="1200" dirty="0">
                <a:solidFill>
                  <a:schemeClr val="bg1"/>
                </a:solidFill>
                <a:latin typeface="+mn-lt"/>
                <a:ea typeface="+mn-ea"/>
                <a:cs typeface="+mn-cs"/>
              </a:rPr>
              <a:t> NU_MAN, </a:t>
            </a:r>
            <a:r>
              <a:rPr lang="en-US" kern="1200" dirty="0" err="1">
                <a:solidFill>
                  <a:schemeClr val="bg1"/>
                </a:solidFill>
                <a:latin typeface="+mn-lt"/>
                <a:ea typeface="+mn-ea"/>
                <a:cs typeface="+mn-cs"/>
              </a:rPr>
              <a:t>též</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na</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bázi</a:t>
            </a:r>
            <a:r>
              <a:rPr lang="en-US" kern="1200" dirty="0">
                <a:solidFill>
                  <a:schemeClr val="bg1"/>
                </a:solidFill>
                <a:latin typeface="+mn-lt"/>
                <a:ea typeface="+mn-ea"/>
                <a:cs typeface="+mn-cs"/>
              </a:rPr>
              <a:t> </a:t>
            </a:r>
            <a:r>
              <a:rPr lang="en-US" kern="1200" dirty="0" err="1">
                <a:solidFill>
                  <a:schemeClr val="bg1"/>
                </a:solidFill>
                <a:latin typeface="+mn-lt"/>
                <a:ea typeface="+mn-ea"/>
                <a:cs typeface="+mn-cs"/>
              </a:rPr>
              <a:t>radia</a:t>
            </a:r>
            <a:endParaRPr lang="en-US" kern="1200" dirty="0">
              <a:solidFill>
                <a:schemeClr val="bg1"/>
              </a:solidFill>
              <a:latin typeface="+mn-lt"/>
              <a:ea typeface="+mn-ea"/>
              <a:cs typeface="+mn-cs"/>
            </a:endParaRPr>
          </a:p>
        </p:txBody>
      </p:sp>
      <p:pic>
        <p:nvPicPr>
          <p:cNvPr id="185346" name="Picture 2" descr="https://s27107.pcdn.co/wp-content/uploads/2018/02/18n4mbjrtb7pajpg.jpg"/>
          <p:cNvPicPr>
            <a:picLocks noChangeAspect="1" noChangeArrowheads="1"/>
          </p:cNvPicPr>
          <p:nvPr/>
        </p:nvPicPr>
        <p:blipFill>
          <a:blip r:embed="rId2" cstate="print"/>
          <a:stretch>
            <a:fillRect/>
          </a:stretch>
        </p:blipFill>
        <p:spPr bwMode="auto">
          <a:xfrm>
            <a:off x="7535601" y="365760"/>
            <a:ext cx="3453770" cy="2788920"/>
          </a:xfrm>
          <a:prstGeom prst="rect">
            <a:avLst/>
          </a:prstGeom>
          <a:noFill/>
        </p:spPr>
      </p:pic>
      <p:pic>
        <p:nvPicPr>
          <p:cNvPr id="5" name="Obrázek 4" descr="Obsah obrázku text, noviny, účtenka&#10;&#10;Popis byl vytvořen automaticky">
            <a:extLst>
              <a:ext uri="{FF2B5EF4-FFF2-40B4-BE49-F238E27FC236}">
                <a16:creationId xmlns:a16="http://schemas.microsoft.com/office/drawing/2014/main" id="{20F8B27B-159F-4394-9BAB-EC31CBA8D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1518" y="3368894"/>
            <a:ext cx="3941936" cy="278892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486544" y="435429"/>
            <a:ext cx="3681207" cy="687976"/>
          </a:xfrm>
          <a:noFill/>
        </p:spPr>
        <p:txBody>
          <a:bodyPr vert="horz" lIns="91440" tIns="45720" rIns="91440" bIns="45720" rtlCol="0" anchor="b">
            <a:noAutofit/>
          </a:bodyPr>
          <a:lstStyle/>
          <a:p>
            <a:pPr algn="l" rtl="0">
              <a:lnSpc>
                <a:spcPct val="90000"/>
              </a:lnSpc>
              <a:spcBef>
                <a:spcPct val="0"/>
              </a:spcBef>
            </a:pPr>
            <a:r>
              <a:rPr lang="en-US" sz="3600" kern="1200" dirty="0" err="1">
                <a:solidFill>
                  <a:schemeClr val="bg1"/>
                </a:solidFill>
                <a:latin typeface="+mj-lt"/>
                <a:ea typeface="+mj-ea"/>
                <a:cs typeface="+mj-cs"/>
              </a:rPr>
              <a:t>Radiendocrinator</a:t>
            </a:r>
            <a:endParaRPr lang="en-US" sz="3600" kern="1200" dirty="0">
              <a:solidFill>
                <a:schemeClr val="bg1"/>
              </a:solidFill>
              <a:latin typeface="+mj-lt"/>
              <a:ea typeface="+mj-ea"/>
              <a:cs typeface="+mj-cs"/>
            </a:endParaRPr>
          </a:p>
        </p:txBody>
      </p:sp>
      <p:sp>
        <p:nvSpPr>
          <p:cNvPr id="3" name="Podnadpis 2"/>
          <p:cNvSpPr>
            <a:spLocks noGrp="1"/>
          </p:cNvSpPr>
          <p:nvPr>
            <p:ph type="subTitle"/>
          </p:nvPr>
        </p:nvSpPr>
        <p:spPr>
          <a:xfrm>
            <a:off x="517374" y="1357656"/>
            <a:ext cx="3800950" cy="4945173"/>
          </a:xfrm>
          <a:noFill/>
        </p:spPr>
        <p:txBody>
          <a:bodyPr vert="horz" lIns="91440" tIns="45720" rIns="91440" bIns="45720" rtlCol="0">
            <a:noAutofit/>
          </a:bodyPr>
          <a:lstStyle/>
          <a:p>
            <a:pPr algn="l" rtl="0">
              <a:lnSpc>
                <a:spcPct val="90000"/>
              </a:lnSpc>
              <a:spcBef>
                <a:spcPts val="1000"/>
              </a:spcBef>
              <a:spcAft>
                <a:spcPts val="600"/>
              </a:spcAft>
            </a:pPr>
            <a:r>
              <a:rPr lang="en-US" sz="2400" kern="1200" dirty="0" err="1">
                <a:solidFill>
                  <a:schemeClr val="bg1"/>
                </a:solidFill>
                <a:latin typeface="+mn-lt"/>
                <a:ea typeface="+mn-ea"/>
                <a:cs typeface="+mn-cs"/>
              </a:rPr>
              <a:t>Radiendocrinator</a:t>
            </a:r>
            <a:r>
              <a:rPr lang="en-US" sz="2400" kern="1200" dirty="0">
                <a:solidFill>
                  <a:schemeClr val="bg1"/>
                </a:solidFill>
                <a:latin typeface="+mn-lt"/>
                <a:ea typeface="+mn-ea"/>
                <a:cs typeface="+mn-cs"/>
              </a:rPr>
              <a:t> provided you with a </a:t>
            </a:r>
            <a:r>
              <a:rPr lang="en-US" sz="2400" b="1" kern="1200" dirty="0">
                <a:solidFill>
                  <a:schemeClr val="bg1"/>
                </a:solidFill>
                <a:latin typeface="+mn-lt"/>
                <a:ea typeface="+mn-ea"/>
                <a:cs typeface="+mn-cs"/>
              </a:rPr>
              <a:t>stack of radioactive cards</a:t>
            </a:r>
            <a:endParaRPr lang="en-US" sz="2400" kern="1200" dirty="0">
              <a:solidFill>
                <a:schemeClr val="bg1"/>
              </a:solidFill>
              <a:latin typeface="+mn-lt"/>
              <a:ea typeface="+mn-ea"/>
              <a:cs typeface="+mn-cs"/>
            </a:endParaRPr>
          </a:p>
          <a:p>
            <a:pPr algn="l" rtl="0">
              <a:lnSpc>
                <a:spcPct val="90000"/>
              </a:lnSpc>
              <a:spcBef>
                <a:spcPts val="1000"/>
              </a:spcBef>
              <a:spcAft>
                <a:spcPts val="600"/>
              </a:spcAft>
            </a:pPr>
            <a:r>
              <a:rPr lang="en-US" sz="2400" kern="1200" dirty="0">
                <a:solidFill>
                  <a:schemeClr val="bg1"/>
                </a:solidFill>
                <a:latin typeface="+mn-lt"/>
                <a:ea typeface="+mn-ea"/>
                <a:cs typeface="+mn-cs"/>
              </a:rPr>
              <a:t>Sleeping every night with radium </a:t>
            </a:r>
            <a:r>
              <a:rPr lang="en-US" sz="2400" b="1" kern="1200" dirty="0">
                <a:solidFill>
                  <a:schemeClr val="bg1"/>
                </a:solidFill>
                <a:latin typeface="+mn-lt"/>
                <a:ea typeface="+mn-ea"/>
                <a:cs typeface="+mn-cs"/>
              </a:rPr>
              <a:t>pressed against your gonads </a:t>
            </a:r>
            <a:r>
              <a:rPr lang="en-US" sz="2400" kern="1200" dirty="0">
                <a:solidFill>
                  <a:schemeClr val="bg1"/>
                </a:solidFill>
                <a:latin typeface="+mn-lt"/>
                <a:ea typeface="+mn-ea"/>
                <a:cs typeface="+mn-cs"/>
              </a:rPr>
              <a:t>was supposedly a sure way to reinject that lost vigor into your days. </a:t>
            </a:r>
          </a:p>
          <a:p>
            <a:pPr algn="l" rtl="0">
              <a:lnSpc>
                <a:spcPct val="90000"/>
              </a:lnSpc>
              <a:spcBef>
                <a:spcPts val="1000"/>
              </a:spcBef>
              <a:spcAft>
                <a:spcPts val="600"/>
              </a:spcAft>
            </a:pPr>
            <a:r>
              <a:rPr lang="en-US" sz="2400" b="1" kern="1200" dirty="0">
                <a:solidFill>
                  <a:srgbClr val="FF0000"/>
                </a:solidFill>
                <a:latin typeface="+mn-lt"/>
                <a:ea typeface="+mn-ea"/>
                <a:cs typeface="+mn-cs"/>
              </a:rPr>
              <a:t>Its inventor, a regular user of the device, died of bladder cancer</a:t>
            </a:r>
            <a:r>
              <a:rPr lang="en-US" sz="2400" kern="1200" dirty="0">
                <a:solidFill>
                  <a:srgbClr val="FF0000"/>
                </a:solidFill>
                <a:latin typeface="+mn-lt"/>
                <a:ea typeface="+mn-ea"/>
                <a:cs typeface="+mn-cs"/>
              </a:rPr>
              <a:t>.</a:t>
            </a:r>
          </a:p>
        </p:txBody>
      </p:sp>
      <p:pic>
        <p:nvPicPr>
          <p:cNvPr id="178178" name="Picture 2" descr="https://insh.world/wp-content/uploads/2018/02/2b-Radiendocrinator.jpg"/>
          <p:cNvPicPr>
            <a:picLocks noChangeAspect="1" noChangeArrowheads="1"/>
          </p:cNvPicPr>
          <p:nvPr/>
        </p:nvPicPr>
        <p:blipFill>
          <a:blip r:embed="rId2" cstate="print"/>
          <a:stretch>
            <a:fillRect/>
          </a:stretch>
        </p:blipFill>
        <p:spPr bwMode="auto">
          <a:xfrm>
            <a:off x="5195454" y="1760427"/>
            <a:ext cx="6356465" cy="3337144"/>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symbol pro obsah 2">
            <a:extLst>
              <a:ext uri="{FF2B5EF4-FFF2-40B4-BE49-F238E27FC236}">
                <a16:creationId xmlns:a16="http://schemas.microsoft.com/office/drawing/2014/main" id="{3201293A-453D-4DBB-AE50-6B0F4F74B8CC}"/>
              </a:ext>
            </a:extLst>
          </p:cNvPr>
          <p:cNvSpPr txBox="1">
            <a:spLocks/>
          </p:cNvSpPr>
          <p:nvPr/>
        </p:nvSpPr>
        <p:spPr>
          <a:xfrm>
            <a:off x="507588" y="772887"/>
            <a:ext cx="4064409" cy="2754086"/>
          </a:xfrm>
          <a:prstGeom prst="rect">
            <a:avLst/>
          </a:prstGeom>
        </p:spPr>
        <p:txBody>
          <a:bodyPr vert="horz" lIns="91440" tIns="45720" rIns="91440" bIns="45720" rtlCol="0" anchor="t">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Arial"/>
              </a:rPr>
              <a:t>Objev</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paprsků</a:t>
            </a:r>
            <a:r>
              <a:rPr kumimoji="0" lang="en-US" sz="3200" b="0" i="0" u="none" strike="noStrike" kern="1200" cap="none" spc="0" normalizeH="0" baseline="0" noProof="0" dirty="0">
                <a:ln>
                  <a:noFill/>
                </a:ln>
                <a:solidFill>
                  <a:prstClr val="white"/>
                </a:solidFill>
                <a:effectLst/>
                <a:uLnTx/>
                <a:uFillTx/>
                <a:latin typeface="Arial"/>
              </a:rPr>
              <a:t> X </a:t>
            </a:r>
            <a:r>
              <a:rPr kumimoji="0" lang="en-US" sz="3200" b="0" i="0" u="none" strike="noStrike" kern="1200" cap="none" spc="0" normalizeH="0" baseline="0" noProof="0" dirty="0" err="1">
                <a:ln>
                  <a:noFill/>
                </a:ln>
                <a:solidFill>
                  <a:prstClr val="white"/>
                </a:solidFill>
                <a:effectLst/>
                <a:uLnTx/>
                <a:uFillTx/>
                <a:latin typeface="Arial"/>
              </a:rPr>
              <a:t>vedl</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až</a:t>
            </a:r>
            <a:r>
              <a:rPr kumimoji="0" lang="en-US" sz="3200" b="0" i="0" u="none" strike="noStrike" kern="1200" cap="none" spc="0" normalizeH="0" baseline="0" noProof="0" dirty="0">
                <a:ln>
                  <a:noFill/>
                </a:ln>
                <a:solidFill>
                  <a:prstClr val="white"/>
                </a:solidFill>
                <a:effectLst/>
                <a:uLnTx/>
                <a:uFillTx/>
                <a:latin typeface="Arial"/>
              </a:rPr>
              <a:t> k </a:t>
            </a:r>
            <a:r>
              <a:rPr kumimoji="0" lang="en-US" sz="3200" b="0" i="0" u="none" strike="noStrike" kern="1200" cap="none" spc="0" normalizeH="0" baseline="0" noProof="0" dirty="0" err="1">
                <a:ln>
                  <a:noFill/>
                </a:ln>
                <a:solidFill>
                  <a:prstClr val="white"/>
                </a:solidFill>
                <a:effectLst/>
                <a:uLnTx/>
                <a:uFillTx/>
                <a:latin typeface="Arial"/>
              </a:rPr>
              <a:t>jisté</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posedlosti</a:t>
            </a:r>
            <a:r>
              <a:rPr kumimoji="0" lang="en-US" sz="3200" b="0" i="0" u="none" strike="noStrike" kern="1200" cap="none" spc="0" normalizeH="0" baseline="0" noProof="0" dirty="0">
                <a:ln>
                  <a:noFill/>
                </a:ln>
                <a:solidFill>
                  <a:prstClr val="white"/>
                </a:solidFill>
                <a:effectLst/>
                <a:uLnTx/>
                <a:uFillTx/>
                <a:latin typeface="Arial"/>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white"/>
                </a:solidFill>
                <a:effectLst/>
                <a:uLnTx/>
                <a:uFillTx/>
                <a:latin typeface="Arial"/>
              </a:rPr>
              <a:t>Zdravotní</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rizika</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tehdy</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ještě</a:t>
            </a: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err="1">
                <a:ln>
                  <a:noFill/>
                </a:ln>
                <a:solidFill>
                  <a:prstClr val="white"/>
                </a:solidFill>
                <a:effectLst/>
                <a:uLnTx/>
                <a:uFillTx/>
                <a:latin typeface="Arial"/>
              </a:rPr>
              <a:t>neznámá</a:t>
            </a:r>
            <a:endParaRPr kumimoji="0" lang="en-US" sz="3200" b="0" i="0" u="none" strike="noStrike" kern="1200" cap="none" spc="0" normalizeH="0" baseline="0" noProof="0" dirty="0">
              <a:ln>
                <a:noFill/>
              </a:ln>
              <a:solidFill>
                <a:prstClr val="white"/>
              </a:solidFill>
              <a:effectLst/>
              <a:uLnTx/>
              <a:uFillTx/>
              <a:latin typeface="Arial"/>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rPr>
              <a:t>	</a:t>
            </a:r>
            <a:r>
              <a:rPr kumimoji="0" lang="en-US" sz="3200" b="0" i="0" u="none" strike="noStrike" kern="1200" cap="none" spc="0" normalizeH="0" baseline="0" noProof="0" dirty="0">
                <a:ln>
                  <a:noFill/>
                </a:ln>
                <a:solidFill>
                  <a:prstClr val="white"/>
                </a:solidFill>
                <a:effectLst/>
                <a:uLnTx/>
                <a:uFillTx/>
                <a:latin typeface="Arial"/>
                <a:sym typeface="Wingdings" pitchFamily="2" charset="2"/>
              </a:rPr>
              <a:t> </a:t>
            </a:r>
            <a:r>
              <a:rPr kumimoji="0" lang="en-US" sz="3200" b="0" i="0" u="none" strike="noStrike" kern="1200" cap="none" spc="0" normalizeH="0" baseline="0" noProof="0" dirty="0" err="1">
                <a:ln>
                  <a:noFill/>
                </a:ln>
                <a:solidFill>
                  <a:prstClr val="white"/>
                </a:solidFill>
                <a:effectLst/>
                <a:uLnTx/>
                <a:uFillTx/>
                <a:latin typeface="Arial"/>
                <a:sym typeface="Wingdings" pitchFamily="2" charset="2"/>
              </a:rPr>
              <a:t>aplikace</a:t>
            </a:r>
            <a:r>
              <a:rPr kumimoji="0" lang="en-US" sz="3200" b="0" i="0" u="none" strike="noStrike" kern="1200" cap="none" spc="0" normalizeH="0" baseline="0" noProof="0" dirty="0">
                <a:ln>
                  <a:noFill/>
                </a:ln>
                <a:solidFill>
                  <a:prstClr val="white"/>
                </a:solidFill>
                <a:effectLst/>
                <a:uLnTx/>
                <a:uFillTx/>
                <a:latin typeface="Arial"/>
                <a:sym typeface="Wingdings" pitchFamily="2" charset="2"/>
              </a:rPr>
              <a:t> X </a:t>
            </a:r>
            <a:r>
              <a:rPr kumimoji="0" lang="en-US" sz="3200" b="0" i="0" u="none" strike="noStrike" kern="1200" cap="none" spc="0" normalizeH="0" baseline="0" noProof="0" dirty="0" err="1">
                <a:ln>
                  <a:noFill/>
                </a:ln>
                <a:solidFill>
                  <a:prstClr val="white"/>
                </a:solidFill>
                <a:effectLst/>
                <a:uLnTx/>
                <a:uFillTx/>
                <a:latin typeface="Arial"/>
                <a:sym typeface="Wingdings" pitchFamily="2" charset="2"/>
              </a:rPr>
              <a:t>paprsků</a:t>
            </a:r>
            <a:r>
              <a:rPr kumimoji="0" lang="en-US" sz="3200" b="0" i="0" u="none" strike="noStrike" kern="1200" cap="none" spc="0" normalizeH="0" baseline="0" noProof="0" dirty="0">
                <a:ln>
                  <a:noFill/>
                </a:ln>
                <a:solidFill>
                  <a:prstClr val="white"/>
                </a:solidFill>
                <a:effectLst/>
                <a:uLnTx/>
                <a:uFillTx/>
                <a:latin typeface="Arial"/>
                <a:sym typeface="Wingdings" pitchFamily="2" charset="2"/>
              </a:rPr>
              <a:t> „</a:t>
            </a:r>
            <a:r>
              <a:rPr kumimoji="0" lang="en-US" sz="3200" b="0" i="0" u="none" strike="noStrike" kern="1200" cap="none" spc="0" normalizeH="0" baseline="0" noProof="0" dirty="0" err="1">
                <a:ln>
                  <a:noFill/>
                </a:ln>
                <a:solidFill>
                  <a:prstClr val="white"/>
                </a:solidFill>
                <a:effectLst/>
                <a:uLnTx/>
                <a:uFillTx/>
                <a:latin typeface="Arial"/>
                <a:sym typeface="Wingdings" pitchFamily="2" charset="2"/>
              </a:rPr>
              <a:t>všude</a:t>
            </a:r>
            <a:r>
              <a:rPr kumimoji="0" lang="en-US" sz="3200" b="0" i="0" u="none" strike="noStrike" kern="1200" cap="none" spc="0" normalizeH="0" baseline="0" noProof="0" dirty="0">
                <a:ln>
                  <a:noFill/>
                </a:ln>
                <a:solidFill>
                  <a:prstClr val="white"/>
                </a:solidFill>
                <a:effectLst/>
                <a:uLnTx/>
                <a:uFillTx/>
                <a:latin typeface="Arial"/>
                <a:sym typeface="Wingdings" pitchFamily="2" charset="2"/>
              </a:rPr>
              <a:t>, </a:t>
            </a:r>
            <a:r>
              <a:rPr kumimoji="0" lang="en-US" sz="3200" b="0" i="0" u="none" strike="noStrike" kern="1200" cap="none" spc="0" normalizeH="0" baseline="0" noProof="0" dirty="0" err="1">
                <a:ln>
                  <a:noFill/>
                </a:ln>
                <a:solidFill>
                  <a:prstClr val="white"/>
                </a:solidFill>
                <a:effectLst/>
                <a:uLnTx/>
                <a:uFillTx/>
                <a:latin typeface="Arial"/>
                <a:sym typeface="Wingdings" pitchFamily="2" charset="2"/>
              </a:rPr>
              <a:t>kde</a:t>
            </a:r>
            <a:r>
              <a:rPr kumimoji="0" lang="en-US" sz="3200" b="0" i="0" u="none" strike="noStrike" kern="1200" cap="none" spc="0" normalizeH="0" baseline="0" noProof="0" dirty="0">
                <a:ln>
                  <a:noFill/>
                </a:ln>
                <a:solidFill>
                  <a:prstClr val="white"/>
                </a:solidFill>
                <a:effectLst/>
                <a:uLnTx/>
                <a:uFillTx/>
                <a:latin typeface="Arial"/>
                <a:sym typeface="Wingdings" pitchFamily="2" charset="2"/>
              </a:rPr>
              <a:t> se dalo“</a:t>
            </a:r>
            <a:endParaRPr kumimoji="0" lang="en-US" sz="3200" b="0" i="0" u="none" strike="noStrike" kern="1200" cap="none" spc="0" normalizeH="0" baseline="0" noProof="0" dirty="0">
              <a:ln>
                <a:noFill/>
              </a:ln>
              <a:solidFill>
                <a:prstClr val="white"/>
              </a:solidFill>
              <a:effectLst/>
              <a:uLnTx/>
              <a:uFillTx/>
              <a:latin typeface="Arial"/>
            </a:endParaRPr>
          </a:p>
        </p:txBody>
      </p:sp>
      <p:pic>
        <p:nvPicPr>
          <p:cNvPr id="5" name="Obrázek 4">
            <a:extLst>
              <a:ext uri="{FF2B5EF4-FFF2-40B4-BE49-F238E27FC236}">
                <a16:creationId xmlns:a16="http://schemas.microsoft.com/office/drawing/2014/main" id="{8D292E59-12D1-4F01-8847-6F1CC568E5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1" b="19550"/>
          <a:stretch/>
        </p:blipFill>
        <p:spPr>
          <a:xfrm>
            <a:off x="5865489" y="174171"/>
            <a:ext cx="5629774" cy="6477000"/>
          </a:xfrm>
          <a:prstGeom prst="rect">
            <a:avLst/>
          </a:prstGeom>
        </p:spPr>
      </p:pic>
    </p:spTree>
    <p:extLst>
      <p:ext uri="{BB962C8B-B14F-4D97-AF65-F5344CB8AC3E}">
        <p14:creationId xmlns:p14="http://schemas.microsoft.com/office/powerpoint/2010/main" val="424200706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Obrázek 6" descr="Obsah obrázku interiér, příslušenství, pouzdro&#10;&#10;Popis byl vytvořen automaticky">
            <a:extLst>
              <a:ext uri="{FF2B5EF4-FFF2-40B4-BE49-F238E27FC236}">
                <a16:creationId xmlns:a16="http://schemas.microsoft.com/office/drawing/2014/main" id="{0331B4BF-CD28-4D24-A80E-3EBA0B624987}"/>
              </a:ext>
            </a:extLst>
          </p:cNvPr>
          <p:cNvPicPr>
            <a:picLocks noChangeAspect="1"/>
          </p:cNvPicPr>
          <p:nvPr/>
        </p:nvPicPr>
        <p:blipFill rotWithShape="1">
          <a:blip r:embed="rId2">
            <a:extLst>
              <a:ext uri="{28A0092B-C50C-407E-A947-70E740481C1C}">
                <a14:useLocalDpi xmlns:a14="http://schemas.microsoft.com/office/drawing/2010/main" val="0"/>
              </a:ext>
            </a:extLst>
          </a:blip>
          <a:srcRect l="6788" r="25239"/>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46" name="Freeform: Shape 4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useBgFill="1">
        <p:nvSpPr>
          <p:cNvPr id="47" name="Freeform: Shape 4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5" name="TextovéPole 24">
            <a:extLst>
              <a:ext uri="{FF2B5EF4-FFF2-40B4-BE49-F238E27FC236}">
                <a16:creationId xmlns:a16="http://schemas.microsoft.com/office/drawing/2014/main" id="{35D38D44-AA77-4BFC-A0BB-4F746B0C1B26}"/>
              </a:ext>
            </a:extLst>
          </p:cNvPr>
          <p:cNvSpPr txBox="1"/>
          <p:nvPr/>
        </p:nvSpPr>
        <p:spPr>
          <a:xfrm>
            <a:off x="521644" y="231518"/>
            <a:ext cx="4782458"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a:ea typeface="+mj-ea"/>
                <a:cs typeface="+mj-cs"/>
              </a:rPr>
              <a:t>"</a:t>
            </a:r>
            <a:r>
              <a:rPr kumimoji="0" lang="en-US" sz="3400" b="0" i="0" u="none" strike="noStrike" kern="1200" cap="none" spc="0" normalizeH="0" baseline="0" noProof="0" dirty="0" err="1">
                <a:ln>
                  <a:noFill/>
                </a:ln>
                <a:solidFill>
                  <a:prstClr val="white"/>
                </a:solidFill>
                <a:effectLst/>
                <a:uLnTx/>
                <a:uFillTx/>
                <a:latin typeface="Arial"/>
                <a:ea typeface="+mj-ea"/>
                <a:cs typeface="+mj-cs"/>
              </a:rPr>
              <a:t>Degnen's</a:t>
            </a:r>
            <a:r>
              <a:rPr kumimoji="0" lang="en-US" sz="3400" b="0" i="0" u="none" strike="noStrike" kern="1200" cap="none" spc="0" normalizeH="0" baseline="0" noProof="0" dirty="0">
                <a:ln>
                  <a:noFill/>
                </a:ln>
                <a:solidFill>
                  <a:prstClr val="white"/>
                </a:solidFill>
                <a:effectLst/>
                <a:uLnTx/>
                <a:uFillTx/>
                <a:latin typeface="Arial"/>
                <a:ea typeface="+mj-ea"/>
                <a:cs typeface="+mj-cs"/>
              </a:rPr>
              <a:t> Radio-Active Eye Applicator" </a:t>
            </a:r>
          </a:p>
        </p:txBody>
      </p:sp>
      <p:sp>
        <p:nvSpPr>
          <p:cNvPr id="9" name="TextovéPole 8">
            <a:extLst>
              <a:ext uri="{FF2B5EF4-FFF2-40B4-BE49-F238E27FC236}">
                <a16:creationId xmlns:a16="http://schemas.microsoft.com/office/drawing/2014/main" id="{6DE249D8-2A0D-4CAB-B3DC-944B7B58B1B2}"/>
              </a:ext>
            </a:extLst>
          </p:cNvPr>
          <p:cNvSpPr txBox="1"/>
          <p:nvPr/>
        </p:nvSpPr>
        <p:spPr>
          <a:xfrm>
            <a:off x="406033" y="1622392"/>
            <a:ext cx="5210996" cy="5159405"/>
          </a:xfrm>
          <a:prstGeom prst="rect">
            <a:avLst/>
          </a:prstGeom>
        </p:spPr>
        <p:txBody>
          <a:bodyPr vert="horz" lIns="91440" tIns="45720" rIns="91440" bIns="45720" rtlCol="0" anchor="t">
            <a:noAutofit/>
          </a:bodyPr>
          <a:lstStyle/>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The label on the box identifies the item  in the above photograph as "</a:t>
            </a:r>
            <a:r>
              <a:rPr kumimoji="0" lang="en-US" sz="1600" b="0" i="0" u="none" strike="noStrike" kern="1200" cap="none" spc="0" normalizeH="0" baseline="0" noProof="0" dirty="0" err="1">
                <a:ln>
                  <a:noFill/>
                </a:ln>
                <a:solidFill>
                  <a:prstClr val="white"/>
                </a:solidFill>
                <a:effectLst/>
                <a:uLnTx/>
                <a:uFillTx/>
                <a:latin typeface="Arial"/>
              </a:rPr>
              <a:t>Degnen's</a:t>
            </a:r>
            <a:r>
              <a:rPr kumimoji="0" lang="en-US" sz="1600" b="0" i="0" u="none" strike="noStrike" kern="1200" cap="none" spc="0" normalizeH="0" baseline="0" noProof="0" dirty="0">
                <a:ln>
                  <a:noFill/>
                </a:ln>
                <a:solidFill>
                  <a:prstClr val="white"/>
                </a:solidFill>
                <a:effectLst/>
                <a:uLnTx/>
                <a:uFillTx/>
                <a:latin typeface="Arial"/>
              </a:rPr>
              <a:t> Radio-Active Eye Applicator" and indicates that it was manufactured by   the Radium Appliance Company of Los Angeles, California. </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The lenses were available in three strengths: single (X), double (XX) and triple (XXX). Based on the measured exposure rate at one foot (ca. 10 to 15 </a:t>
            </a:r>
            <a:r>
              <a:rPr kumimoji="0" lang="en-US" sz="1600" b="0" i="0" u="none" strike="noStrike" kern="1200" cap="none" spc="0" normalizeH="0" baseline="0" noProof="0" dirty="0" err="1">
                <a:ln>
                  <a:noFill/>
                </a:ln>
                <a:solidFill>
                  <a:prstClr val="white"/>
                </a:solidFill>
                <a:effectLst/>
                <a:uLnTx/>
                <a:uFillTx/>
                <a:latin typeface="Arial"/>
              </a:rPr>
              <a:t>uR</a:t>
            </a:r>
            <a:r>
              <a:rPr kumimoji="0" lang="en-US" sz="1600" b="0" i="0" u="none" strike="noStrike" kern="1200" cap="none" spc="0" normalizeH="0" baseline="0" noProof="0" dirty="0">
                <a:ln>
                  <a:noFill/>
                </a:ln>
                <a:solidFill>
                  <a:prstClr val="white"/>
                </a:solidFill>
                <a:effectLst/>
                <a:uLnTx/>
                <a:uFillTx/>
                <a:latin typeface="Arial"/>
              </a:rPr>
              <a:t>/</a:t>
            </a:r>
            <a:r>
              <a:rPr kumimoji="0" lang="en-US" sz="1600" b="0" i="0" u="none" strike="noStrike" kern="1200" cap="none" spc="0" normalizeH="0" baseline="0" noProof="0" dirty="0" err="1">
                <a:ln>
                  <a:noFill/>
                </a:ln>
                <a:solidFill>
                  <a:prstClr val="white"/>
                </a:solidFill>
                <a:effectLst/>
                <a:uLnTx/>
                <a:uFillTx/>
                <a:latin typeface="Arial"/>
              </a:rPr>
              <a:t>hr</a:t>
            </a:r>
            <a:r>
              <a:rPr kumimoji="0" lang="en-US" sz="1600" b="0" i="0" u="none" strike="noStrike" kern="1200" cap="none" spc="0" normalizeH="0" baseline="0" noProof="0" dirty="0">
                <a:ln>
                  <a:noFill/>
                </a:ln>
                <a:solidFill>
                  <a:prstClr val="white"/>
                </a:solidFill>
                <a:effectLst/>
                <a:uLnTx/>
                <a:uFillTx/>
                <a:latin typeface="Arial"/>
              </a:rPr>
              <a:t> above background), I would estimate that the Ra-226 activity of the double strength (XX) device shown here is approximately 1 </a:t>
            </a:r>
            <a:r>
              <a:rPr kumimoji="0" lang="en-US" sz="1600" b="0" i="0" u="none" strike="noStrike" kern="1200" cap="none" spc="0" normalizeH="0" baseline="0" noProof="0" dirty="0" err="1">
                <a:ln>
                  <a:noFill/>
                </a:ln>
                <a:solidFill>
                  <a:prstClr val="white"/>
                </a:solidFill>
                <a:effectLst/>
                <a:uLnTx/>
                <a:uFillTx/>
                <a:latin typeface="Arial"/>
              </a:rPr>
              <a:t>uCi</a:t>
            </a:r>
            <a:r>
              <a:rPr kumimoji="0" lang="en-US" sz="1600" b="0" i="0" u="none" strike="noStrike" kern="1200" cap="none" spc="0" normalizeH="0" baseline="0" noProof="0" dirty="0">
                <a:ln>
                  <a:noFill/>
                </a:ln>
                <a:solidFill>
                  <a:prstClr val="white"/>
                </a:solidFill>
                <a:effectLst/>
                <a:uLnTx/>
                <a:uFillTx/>
                <a:latin typeface="Arial"/>
              </a:rPr>
              <a:t>.  Not particularly "hot," but definitely cool.</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Quoting the manufacturer's literature: "the Radio-Active lenses will be found helpful in imperfect refraction, MYOPIA  or </a:t>
            </a:r>
            <a:r>
              <a:rPr kumimoji="0" lang="en-US" sz="1600" b="0" i="0" u="none" strike="noStrike" kern="1200" cap="none" spc="0" normalizeH="0" baseline="0" noProof="0" dirty="0" err="1">
                <a:ln>
                  <a:noFill/>
                </a:ln>
                <a:solidFill>
                  <a:prstClr val="white"/>
                </a:solidFill>
                <a:effectLst/>
                <a:uLnTx/>
                <a:uFillTx/>
                <a:latin typeface="Arial"/>
              </a:rPr>
              <a:t>Nearsight</a:t>
            </a:r>
            <a:r>
              <a:rPr kumimoji="0" lang="en-US" sz="1600" b="0" i="0" u="none" strike="noStrike" kern="1200" cap="none" spc="0" normalizeH="0" baseline="0" noProof="0" dirty="0">
                <a:ln>
                  <a:noFill/>
                </a:ln>
                <a:solidFill>
                  <a:prstClr val="white"/>
                </a:solidFill>
                <a:effectLst/>
                <a:uLnTx/>
                <a:uFillTx/>
                <a:latin typeface="Arial"/>
              </a:rPr>
              <a:t>, HYPERMETROPIA or </a:t>
            </a:r>
            <a:r>
              <a:rPr kumimoji="0" lang="en-US" sz="1600" b="0" i="0" u="none" strike="noStrike" kern="1200" cap="none" spc="0" normalizeH="0" baseline="0" noProof="0" dirty="0" err="1">
                <a:ln>
                  <a:noFill/>
                </a:ln>
                <a:solidFill>
                  <a:prstClr val="white"/>
                </a:solidFill>
                <a:effectLst/>
                <a:uLnTx/>
                <a:uFillTx/>
                <a:latin typeface="Arial"/>
              </a:rPr>
              <a:t>Farsight</a:t>
            </a:r>
            <a:r>
              <a:rPr kumimoji="0" lang="en-US" sz="1600" b="0" i="0" u="none" strike="noStrike" kern="1200" cap="none" spc="0" normalizeH="0" baseline="0" noProof="0" dirty="0">
                <a:ln>
                  <a:noFill/>
                </a:ln>
                <a:solidFill>
                  <a:prstClr val="white"/>
                </a:solidFill>
                <a:effectLst/>
                <a:uLnTx/>
                <a:uFillTx/>
                <a:latin typeface="Arial"/>
              </a:rPr>
              <a:t>, PRESBYOPIA or </a:t>
            </a:r>
            <a:r>
              <a:rPr kumimoji="0" lang="en-US" sz="1600" b="0" i="0" u="none" strike="noStrike" kern="1200" cap="none" spc="0" normalizeH="0" baseline="0" noProof="0" dirty="0" err="1">
                <a:ln>
                  <a:noFill/>
                </a:ln>
                <a:solidFill>
                  <a:prstClr val="white"/>
                </a:solidFill>
                <a:effectLst/>
                <a:uLnTx/>
                <a:uFillTx/>
                <a:latin typeface="Arial"/>
              </a:rPr>
              <a:t>Oldsight</a:t>
            </a:r>
            <a:r>
              <a:rPr kumimoji="0" lang="en-US" sz="1600" b="0" i="0" u="none" strike="noStrike" kern="1200" cap="none" spc="0" normalizeH="0" baseline="0" noProof="0" dirty="0">
                <a:ln>
                  <a:noFill/>
                </a:ln>
                <a:solidFill>
                  <a:prstClr val="white"/>
                </a:solidFill>
                <a:effectLst/>
                <a:uLnTx/>
                <a:uFillTx/>
                <a:latin typeface="Arial"/>
              </a:rPr>
              <a:t>, HETROPHOBIA or difficulty in </a:t>
            </a:r>
            <a:r>
              <a:rPr kumimoji="0" lang="en-US" sz="1600" b="0" i="0" u="none" strike="noStrike" kern="1200" cap="none" spc="0" normalizeH="0" baseline="0" noProof="0" dirty="0" err="1">
                <a:ln>
                  <a:noFill/>
                </a:ln>
                <a:solidFill>
                  <a:prstClr val="white"/>
                </a:solidFill>
                <a:effectLst/>
                <a:uLnTx/>
                <a:uFillTx/>
                <a:latin typeface="Arial"/>
              </a:rPr>
              <a:t>focussing</a:t>
            </a:r>
            <a:r>
              <a:rPr kumimoji="0" lang="en-US" sz="1600" b="0" i="0" u="none" strike="noStrike" kern="1200" cap="none" spc="0" normalizeH="0" baseline="0" noProof="0" dirty="0">
                <a:ln>
                  <a:noFill/>
                </a:ln>
                <a:solidFill>
                  <a:prstClr val="white"/>
                </a:solidFill>
                <a:effectLst/>
                <a:uLnTx/>
                <a:uFillTx/>
                <a:latin typeface="Arial"/>
              </a:rPr>
              <a:t>."</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Arial"/>
              </a:rPr>
              <a:t>"Headaches, caused by eyestrain and other eye disorders, can be quickly relieved by the use of the lenses."</a:t>
            </a:r>
          </a:p>
          <a:p>
            <a:pPr marL="1714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01424747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CDF6DAD-6680-48EA-B64B-A5F5A4E46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94" y="364885"/>
            <a:ext cx="6025896" cy="57929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950976" y="819932"/>
            <a:ext cx="5374494" cy="1188720"/>
          </a:xfrm>
        </p:spPr>
        <p:txBody>
          <a:bodyPr vert="horz" lIns="91440" tIns="45720" rIns="91440" bIns="45720" rtlCol="0" anchor="ctr">
            <a:normAutofit fontScale="90000"/>
          </a:bodyPr>
          <a:lstStyle/>
          <a:p>
            <a:pPr algn="l" rtl="0">
              <a:lnSpc>
                <a:spcPct val="90000"/>
              </a:lnSpc>
              <a:spcBef>
                <a:spcPct val="0"/>
              </a:spcBef>
            </a:pPr>
            <a:r>
              <a:rPr lang="en-US" sz="4000" b="1" kern="1200" dirty="0">
                <a:solidFill>
                  <a:schemeClr val="bg1"/>
                </a:solidFill>
                <a:latin typeface="+mj-lt"/>
                <a:ea typeface="+mj-ea"/>
                <a:cs typeface="+mj-cs"/>
              </a:rPr>
              <a:t>Radium Hand Cleaner – </a:t>
            </a:r>
            <a:r>
              <a:rPr lang="en-US" sz="2800" b="1" kern="1200" dirty="0" err="1">
                <a:solidFill>
                  <a:srgbClr val="FF0000"/>
                </a:solidFill>
                <a:latin typeface="+mj-lt"/>
                <a:ea typeface="+mj-ea"/>
                <a:cs typeface="+mj-cs"/>
              </a:rPr>
              <a:t>všemocná</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léčící</a:t>
            </a:r>
            <a:r>
              <a:rPr lang="en-US" sz="2800" b="1" kern="1200" dirty="0">
                <a:solidFill>
                  <a:srgbClr val="FF0000"/>
                </a:solidFill>
                <a:latin typeface="+mj-lt"/>
                <a:ea typeface="+mj-ea"/>
                <a:cs typeface="+mj-cs"/>
              </a:rPr>
              <a:t> a </a:t>
            </a:r>
            <a:r>
              <a:rPr lang="en-US" sz="2800" b="1" kern="1200" dirty="0" err="1">
                <a:solidFill>
                  <a:srgbClr val="FF0000"/>
                </a:solidFill>
                <a:latin typeface="+mj-lt"/>
                <a:ea typeface="+mj-ea"/>
                <a:cs typeface="+mj-cs"/>
              </a:rPr>
              <a:t>čistící</a:t>
            </a:r>
            <a:r>
              <a:rPr lang="en-US" sz="2800" b="1" kern="1200" dirty="0">
                <a:solidFill>
                  <a:srgbClr val="FF0000"/>
                </a:solidFill>
                <a:latin typeface="+mj-lt"/>
                <a:ea typeface="+mj-ea"/>
                <a:cs typeface="+mj-cs"/>
              </a:rPr>
              <a:t> pasta </a:t>
            </a:r>
            <a:r>
              <a:rPr lang="en-US" sz="2800" b="1" kern="1200" dirty="0" err="1">
                <a:solidFill>
                  <a:srgbClr val="FF0000"/>
                </a:solidFill>
                <a:latin typeface="+mj-lt"/>
                <a:ea typeface="+mj-ea"/>
                <a:cs typeface="+mj-cs"/>
              </a:rPr>
              <a:t>na</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vše</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živé</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i</a:t>
            </a:r>
            <a:r>
              <a:rPr lang="en-US" sz="2800" b="1" kern="1200" dirty="0">
                <a:solidFill>
                  <a:srgbClr val="FF0000"/>
                </a:solidFill>
                <a:latin typeface="+mj-lt"/>
                <a:ea typeface="+mj-ea"/>
                <a:cs typeface="+mj-cs"/>
              </a:rPr>
              <a:t> </a:t>
            </a:r>
            <a:r>
              <a:rPr lang="en-US" sz="2800" b="1" kern="1200" dirty="0" err="1">
                <a:solidFill>
                  <a:srgbClr val="FF0000"/>
                </a:solidFill>
                <a:latin typeface="+mj-lt"/>
                <a:ea typeface="+mj-ea"/>
                <a:cs typeface="+mj-cs"/>
              </a:rPr>
              <a:t>neživé</a:t>
            </a:r>
            <a:br>
              <a:rPr lang="en-US" sz="2100" b="1" kern="1200" dirty="0">
                <a:solidFill>
                  <a:schemeClr val="bg1"/>
                </a:solidFill>
                <a:latin typeface="+mj-lt"/>
                <a:ea typeface="+mj-ea"/>
                <a:cs typeface="+mj-cs"/>
              </a:rPr>
            </a:br>
            <a:endParaRPr lang="en-US" sz="2100" kern="1200" dirty="0">
              <a:solidFill>
                <a:schemeClr val="bg1"/>
              </a:solidFill>
              <a:latin typeface="+mj-lt"/>
              <a:ea typeface="+mj-ea"/>
              <a:cs typeface="+mj-cs"/>
            </a:endParaRPr>
          </a:p>
        </p:txBody>
      </p:sp>
      <p:sp>
        <p:nvSpPr>
          <p:cNvPr id="3" name="Podnadpis 2"/>
          <p:cNvSpPr>
            <a:spLocks noGrp="1"/>
          </p:cNvSpPr>
          <p:nvPr>
            <p:ph type="subTitle"/>
          </p:nvPr>
        </p:nvSpPr>
        <p:spPr>
          <a:xfrm>
            <a:off x="950976" y="2066544"/>
            <a:ext cx="5374494" cy="3788346"/>
          </a:xfrm>
        </p:spPr>
        <p:txBody>
          <a:bodyPr vert="horz" lIns="91440" tIns="45720" rIns="91440" bIns="45720" rtlCol="0">
            <a:normAutofit/>
          </a:bodyPr>
          <a:lstStyle/>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Kolem</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roku</a:t>
            </a:r>
            <a:r>
              <a:rPr lang="en-US" sz="2200" kern="1200" dirty="0">
                <a:solidFill>
                  <a:schemeClr val="bg1"/>
                </a:solidFill>
                <a:latin typeface="+mn-lt"/>
                <a:ea typeface="+mn-ea"/>
                <a:cs typeface="+mn-cs"/>
              </a:rPr>
              <a:t> 1910 (to </a:t>
            </a:r>
            <a:r>
              <a:rPr lang="en-US" sz="2200" kern="1200" dirty="0" err="1">
                <a:solidFill>
                  <a:schemeClr val="bg1"/>
                </a:solidFill>
                <a:latin typeface="+mn-lt"/>
                <a:ea typeface="+mn-ea"/>
                <a:cs typeface="+mn-cs"/>
              </a:rPr>
              <a:t>není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tak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dávno</a:t>
            </a:r>
            <a:r>
              <a:rPr lang="en-US" sz="2200" kern="1200" dirty="0">
                <a:solidFill>
                  <a:schemeClr val="bg1"/>
                </a:solidFill>
                <a:latin typeface="+mn-lt"/>
                <a:ea typeface="+mn-ea"/>
                <a:cs typeface="+mn-cs"/>
              </a:rPr>
              <a:t>!!!)</a:t>
            </a:r>
          </a:p>
          <a:p>
            <a:pPr marL="182563" indent="-228600" algn="l" rtl="0">
              <a:lnSpc>
                <a:spcPct val="90000"/>
              </a:lnSpc>
              <a:spcAft>
                <a:spcPts val="1200"/>
              </a:spcAft>
              <a:buFont typeface="Arial" panose="020B0604020202020204" pitchFamily="34" charset="0"/>
              <a:buChar char="•"/>
            </a:pPr>
            <a:r>
              <a:rPr lang="en-US" sz="2200" kern="1200" dirty="0">
                <a:solidFill>
                  <a:schemeClr val="bg1"/>
                </a:solidFill>
                <a:latin typeface="+mn-lt"/>
                <a:ea typeface="+mn-ea"/>
                <a:cs typeface="+mn-cs"/>
              </a:rPr>
              <a:t>Pasta </a:t>
            </a:r>
            <a:r>
              <a:rPr lang="en-US" sz="2200" kern="1200" dirty="0" err="1">
                <a:solidFill>
                  <a:schemeClr val="bg1"/>
                </a:solidFill>
                <a:latin typeface="+mn-lt"/>
                <a:ea typeface="+mn-ea"/>
                <a:cs typeface="+mn-cs"/>
              </a:rPr>
              <a:t>rychle</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odstraňující</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maz</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barvu</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asfalt</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korozi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atd</a:t>
            </a:r>
            <a:r>
              <a:rPr lang="en-US" sz="2200" kern="1200" dirty="0">
                <a:solidFill>
                  <a:schemeClr val="bg1"/>
                </a:solidFill>
                <a:latin typeface="+mn-lt"/>
                <a:ea typeface="+mn-ea"/>
                <a:cs typeface="+mn-cs"/>
              </a:rPr>
              <a:t>., </a:t>
            </a:r>
            <a:r>
              <a:rPr lang="en-US" sz="2200" b="1" kern="1200" dirty="0">
                <a:solidFill>
                  <a:srgbClr val="FF0000"/>
                </a:solidFill>
                <a:latin typeface="+mn-lt"/>
                <a:ea typeface="+mn-ea"/>
                <a:cs typeface="+mn-cs"/>
              </a:rPr>
              <a:t>bez </a:t>
            </a:r>
            <a:r>
              <a:rPr lang="en-US" sz="2200" b="1" kern="1200" dirty="0" err="1">
                <a:solidFill>
                  <a:srgbClr val="FF0000"/>
                </a:solidFill>
                <a:latin typeface="+mn-lt"/>
                <a:ea typeface="+mn-ea"/>
                <a:cs typeface="+mn-cs"/>
              </a:rPr>
              <a:t>iritace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kůže</a:t>
            </a:r>
            <a:endParaRPr lang="en-US" sz="2200" b="1" kern="1200" dirty="0">
              <a:solidFill>
                <a:srgbClr val="FF0000"/>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kern="1200" dirty="0" err="1">
                <a:solidFill>
                  <a:schemeClr val="bg1"/>
                </a:solidFill>
                <a:latin typeface="+mn-lt"/>
                <a:ea typeface="+mn-ea"/>
                <a:cs typeface="+mn-cs"/>
              </a:rPr>
              <a:t>Kůži</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naopak</a:t>
            </a:r>
            <a:r>
              <a:rPr lang="en-US" sz="2200" kern="1200" dirty="0">
                <a:solidFill>
                  <a:schemeClr val="bg1"/>
                </a:solidFill>
                <a:latin typeface="+mn-lt"/>
                <a:ea typeface="+mn-ea"/>
                <a:cs typeface="+mn-cs"/>
              </a:rPr>
              <a:t> </a:t>
            </a:r>
            <a:r>
              <a:rPr lang="en-US" sz="2200" kern="1200" dirty="0" err="1">
                <a:solidFill>
                  <a:schemeClr val="bg1"/>
                </a:solidFill>
                <a:latin typeface="+mn-lt"/>
                <a:ea typeface="+mn-ea"/>
                <a:cs typeface="+mn-cs"/>
              </a:rPr>
              <a:t>čistí</a:t>
            </a:r>
            <a:r>
              <a:rPr lang="en-US" sz="2200" kern="1200" dirty="0">
                <a:solidFill>
                  <a:schemeClr val="bg1"/>
                </a:solidFill>
                <a:latin typeface="+mn-lt"/>
                <a:ea typeface="+mn-ea"/>
                <a:cs typeface="+mn-cs"/>
              </a:rPr>
              <a:t> a </a:t>
            </a:r>
            <a:r>
              <a:rPr lang="en-US" sz="2200" kern="1200" dirty="0" err="1">
                <a:solidFill>
                  <a:schemeClr val="bg1"/>
                </a:solidFill>
                <a:latin typeface="+mn-lt"/>
                <a:ea typeface="+mn-ea"/>
                <a:cs typeface="+mn-cs"/>
              </a:rPr>
              <a:t>léčí</a:t>
            </a:r>
            <a:endParaRPr lang="en-US" sz="2200" kern="1200" dirty="0">
              <a:solidFill>
                <a:schemeClr val="bg1"/>
              </a:solidFill>
              <a:latin typeface="+mn-lt"/>
              <a:ea typeface="+mn-ea"/>
              <a:cs typeface="+mn-cs"/>
            </a:endParaRPr>
          </a:p>
          <a:p>
            <a:pPr marL="182563" indent="-228600" algn="l" rtl="0">
              <a:lnSpc>
                <a:spcPct val="90000"/>
              </a:lnSpc>
              <a:spcAft>
                <a:spcPts val="1200"/>
              </a:spcAft>
              <a:buFont typeface="Arial" panose="020B0604020202020204" pitchFamily="34" charset="0"/>
              <a:buChar char="•"/>
            </a:pPr>
            <a:r>
              <a:rPr lang="en-US" sz="2200" b="1" kern="1200" dirty="0" err="1">
                <a:solidFill>
                  <a:srgbClr val="FF0000"/>
                </a:solidFill>
                <a:latin typeface="+mn-lt"/>
                <a:ea typeface="+mn-ea"/>
                <a:cs typeface="+mn-cs"/>
              </a:rPr>
              <a:t>Doporučováno</a:t>
            </a:r>
            <a:r>
              <a:rPr lang="en-US" sz="2200" b="1" kern="1200" dirty="0">
                <a:solidFill>
                  <a:srgbClr val="FF0000"/>
                </a:solidFill>
                <a:latin typeface="+mn-lt"/>
                <a:ea typeface="+mn-ea"/>
                <a:cs typeface="+mn-cs"/>
              </a:rPr>
              <a:t> pro “</a:t>
            </a:r>
            <a:r>
              <a:rPr lang="en-US" sz="2200" b="1" kern="1200" dirty="0" err="1">
                <a:solidFill>
                  <a:srgbClr val="FF0000"/>
                </a:solidFill>
                <a:latin typeface="+mn-lt"/>
                <a:ea typeface="+mn-ea"/>
                <a:cs typeface="+mn-cs"/>
              </a:rPr>
              <a:t>kotlíky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pánve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vědra</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grily</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čajové</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konvice</a:t>
            </a:r>
            <a:r>
              <a:rPr lang="en-US" sz="2200" b="1" kern="1200" dirty="0">
                <a:solidFill>
                  <a:srgbClr val="FF0000"/>
                </a:solidFill>
                <a:latin typeface="+mn-lt"/>
                <a:ea typeface="+mn-ea"/>
                <a:cs typeface="+mn-cs"/>
              </a:rPr>
              <a:t>, </a:t>
            </a:r>
            <a:r>
              <a:rPr lang="en-US" sz="2200" b="1" kern="1200" dirty="0" err="1">
                <a:solidFill>
                  <a:srgbClr val="FF0000"/>
                </a:solidFill>
                <a:latin typeface="+mn-lt"/>
                <a:ea typeface="+mn-ea"/>
                <a:cs typeface="+mn-cs"/>
              </a:rPr>
              <a:t>atd</a:t>
            </a:r>
            <a:r>
              <a:rPr lang="en-US" sz="2200" b="1" kern="1200" dirty="0">
                <a:solidFill>
                  <a:srgbClr val="FF0000"/>
                </a:solidFill>
                <a:latin typeface="+mn-lt"/>
                <a:ea typeface="+mn-ea"/>
                <a:cs typeface="+mn-cs"/>
              </a:rPr>
              <a:t>.”</a:t>
            </a:r>
          </a:p>
        </p:txBody>
      </p:sp>
      <p:pic>
        <p:nvPicPr>
          <p:cNvPr id="187394" name="Picture 2" descr="https://s27107.pcdn.co/wp-content/uploads/2018/02/18n54mm2kfd3ejpg.jpg"/>
          <p:cNvPicPr>
            <a:picLocks noChangeAspect="1" noChangeArrowheads="1"/>
          </p:cNvPicPr>
          <p:nvPr/>
        </p:nvPicPr>
        <p:blipFill>
          <a:blip r:embed="rId2" cstate="print"/>
          <a:srcRect l="10722" r="3903"/>
          <a:stretch>
            <a:fillRect/>
          </a:stretch>
        </p:blipFill>
        <p:spPr bwMode="auto">
          <a:xfrm>
            <a:off x="7870065" y="365760"/>
            <a:ext cx="2784842" cy="2788920"/>
          </a:xfrm>
          <a:prstGeom prst="rect">
            <a:avLst/>
          </a:prstGeom>
          <a:noFill/>
        </p:spPr>
      </p:pic>
      <p:pic>
        <p:nvPicPr>
          <p:cNvPr id="5" name="Picture 2" descr="https://insh.world/wp-content/uploads/2018/02/IS00452-Feature-1024x768.jpg"/>
          <p:cNvPicPr>
            <a:picLocks noChangeAspect="1" noChangeArrowheads="1"/>
          </p:cNvPicPr>
          <p:nvPr/>
        </p:nvPicPr>
        <p:blipFill>
          <a:blip r:embed="rId3" cstate="print"/>
          <a:stretch>
            <a:fillRect/>
          </a:stretch>
        </p:blipFill>
        <p:spPr bwMode="auto">
          <a:xfrm>
            <a:off x="7403206" y="3368894"/>
            <a:ext cx="3718560" cy="2788920"/>
          </a:xfrm>
          <a:prstGeom prst="rect">
            <a:avLst/>
          </a:prstGeom>
          <a:noFill/>
        </p:spPr>
      </p:pic>
      <p:sp>
        <p:nvSpPr>
          <p:cNvPr id="8" name="Nadpis 1">
            <a:extLst>
              <a:ext uri="{FF2B5EF4-FFF2-40B4-BE49-F238E27FC236}">
                <a16:creationId xmlns:a16="http://schemas.microsoft.com/office/drawing/2014/main" id="{FAF59B79-702C-4CE9-8CD2-53A43B0F6141}"/>
              </a:ext>
            </a:extLst>
          </p:cNvPr>
          <p:cNvSpPr txBox="1">
            <a:spLocks/>
          </p:cNvSpPr>
          <p:nvPr/>
        </p:nvSpPr>
        <p:spPr>
          <a:xfrm>
            <a:off x="8217968" y="6204208"/>
            <a:ext cx="4873877" cy="576064"/>
          </a:xfrm>
          <a:prstGeom prst="rect">
            <a:avLst/>
          </a:prstGeom>
        </p:spPr>
        <p:txBody>
          <a:bodyPr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0" cap="none" spc="0" normalizeH="0" baseline="0" noProof="0" dirty="0">
                <a:ln>
                  <a:noFill/>
                </a:ln>
                <a:solidFill>
                  <a:sysClr val="windowText" lastClr="000000"/>
                </a:solidFill>
                <a:effectLst/>
                <a:uLnTx/>
                <a:uFillTx/>
                <a:latin typeface="Arial"/>
              </a:rPr>
              <a:t>Leštidlo na boty</a:t>
            </a:r>
            <a:br>
              <a:rPr kumimoji="0" lang="cs-CZ" sz="1800" b="1" i="0" u="none" strike="noStrike" kern="0" cap="none" spc="0" normalizeH="0" baseline="0" noProof="0" dirty="0">
                <a:ln>
                  <a:noFill/>
                </a:ln>
                <a:solidFill>
                  <a:sysClr val="windowText" lastClr="000000"/>
                </a:solidFill>
                <a:effectLst/>
                <a:uLnTx/>
                <a:uFillTx/>
                <a:latin typeface="Arial"/>
              </a:rPr>
            </a:br>
            <a:endParaRPr kumimoji="0" lang="cs-CZ" sz="1800" b="0" i="0" u="none" strike="noStrike" kern="0" cap="none" spc="0" normalizeH="0" baseline="0" noProof="0" dirty="0">
              <a:ln>
                <a:noFill/>
              </a:ln>
              <a:solidFill>
                <a:sysClr val="windowText" lastClr="000000"/>
              </a:solidFill>
              <a:effectLst/>
              <a:uLnTx/>
              <a:uFillTx/>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64F6814-96D5-4463-898E-405CC0C401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8419" y="321176"/>
            <a:ext cx="6326639"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745793" y="491160"/>
            <a:ext cx="5471890" cy="1344975"/>
          </a:xfrm>
        </p:spPr>
        <p:txBody>
          <a:bodyPr vert="horz" lIns="91440" tIns="45720" rIns="91440" bIns="45720" rtlCol="0" anchor="ctr">
            <a:normAutofit/>
          </a:bodyPr>
          <a:lstStyle/>
          <a:p>
            <a:pPr algn="l" rtl="0">
              <a:lnSpc>
                <a:spcPct val="90000"/>
              </a:lnSpc>
              <a:spcBef>
                <a:spcPct val="0"/>
              </a:spcBef>
            </a:pPr>
            <a:r>
              <a:rPr lang="en-US" sz="3100" b="1" kern="1200" dirty="0" err="1">
                <a:solidFill>
                  <a:schemeClr val="bg1"/>
                </a:solidFill>
                <a:latin typeface="+mj-lt"/>
                <a:ea typeface="+mj-ea"/>
                <a:cs typeface="+mj-cs"/>
              </a:rPr>
              <a:t>Tho</a:t>
            </a:r>
            <a:r>
              <a:rPr lang="en-US" sz="3100" b="1" kern="1200" dirty="0">
                <a:solidFill>
                  <a:schemeClr val="bg1"/>
                </a:solidFill>
                <a:latin typeface="+mj-lt"/>
                <a:ea typeface="+mj-ea"/>
                <a:cs typeface="+mj-cs"/>
              </a:rPr>
              <a:t>-Radia Beauty Products</a:t>
            </a:r>
            <a:br>
              <a:rPr lang="en-US" sz="3100" b="1" kern="1200" dirty="0">
                <a:solidFill>
                  <a:schemeClr val="bg1"/>
                </a:solidFill>
                <a:latin typeface="+mj-lt"/>
                <a:ea typeface="+mj-ea"/>
                <a:cs typeface="+mj-cs"/>
              </a:rPr>
            </a:br>
            <a:endParaRPr lang="en-US" sz="3100" kern="1200" dirty="0">
              <a:solidFill>
                <a:schemeClr val="bg1"/>
              </a:solidFill>
              <a:latin typeface="+mj-lt"/>
              <a:ea typeface="+mj-ea"/>
              <a:cs typeface="+mj-cs"/>
            </a:endParaRPr>
          </a:p>
        </p:txBody>
      </p:sp>
      <p:cxnSp>
        <p:nvCxnSpPr>
          <p:cNvPr id="73" name="Straight Connector 72">
            <a:extLst>
              <a:ext uri="{FF2B5EF4-FFF2-40B4-BE49-F238E27FC236}">
                <a16:creationId xmlns:a16="http://schemas.microsoft.com/office/drawing/2014/main" id="{B0EB58AB-4EF7-4CA1-8EBA-CC57F99AF8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755" y="2050299"/>
            <a:ext cx="4846320" cy="0"/>
          </a:xfrm>
          <a:prstGeom prst="line">
            <a:avLst/>
          </a:prstGeom>
          <a:ln w="22225">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Podnadpis 2"/>
          <p:cNvSpPr>
            <a:spLocks noGrp="1"/>
          </p:cNvSpPr>
          <p:nvPr>
            <p:ph type="subTitle"/>
          </p:nvPr>
        </p:nvSpPr>
        <p:spPr>
          <a:xfrm>
            <a:off x="544286" y="1621971"/>
            <a:ext cx="5976257" cy="4419599"/>
          </a:xfrm>
        </p:spPr>
        <p:txBody>
          <a:bodyPr vert="horz" lIns="91440" tIns="45720" rIns="91440" bIns="45720" rtlCol="0">
            <a:noAutofit/>
          </a:bodyPr>
          <a:lstStyle/>
          <a:p>
            <a:pPr marL="182563" indent="-228600" algn="l" rtl="0">
              <a:spcBef>
                <a:spcPts val="600"/>
              </a:spcBef>
              <a:buFont typeface="Arial" panose="020B0604020202020204" pitchFamily="34" charset="0"/>
              <a:buChar char="•"/>
            </a:pPr>
            <a:r>
              <a:rPr lang="en-US" sz="2000" kern="1200" dirty="0">
                <a:solidFill>
                  <a:schemeClr val="bg1"/>
                </a:solidFill>
                <a:latin typeface="+mn-lt"/>
                <a:ea typeface="+mn-ea"/>
                <a:cs typeface="+mn-cs"/>
              </a:rPr>
              <a:t>Po </a:t>
            </a:r>
            <a:r>
              <a:rPr lang="en-US" sz="2000" kern="1200" dirty="0" err="1">
                <a:solidFill>
                  <a:schemeClr val="bg1"/>
                </a:solidFill>
                <a:latin typeface="+mn-lt"/>
                <a:ea typeface="+mn-ea"/>
                <a:cs typeface="+mn-cs"/>
              </a:rPr>
              <a:t>bezprecedentně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dokonalém</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vyčištění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čistícími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přípravky</a:t>
            </a:r>
            <a:r>
              <a:rPr lang="en-US" sz="2000" kern="1200" dirty="0">
                <a:solidFill>
                  <a:schemeClr val="bg1"/>
                </a:solidFill>
                <a:latin typeface="+mn-lt"/>
                <a:ea typeface="+mn-ea"/>
                <a:cs typeface="+mn-cs"/>
              </a:rPr>
              <a:t> s </a:t>
            </a:r>
            <a:r>
              <a:rPr lang="en-US" sz="2000" kern="1200" dirty="0" err="1">
                <a:solidFill>
                  <a:schemeClr val="bg1"/>
                </a:solidFill>
                <a:latin typeface="+mn-lt"/>
                <a:ea typeface="+mn-ea"/>
                <a:cs typeface="+mn-cs"/>
              </a:rPr>
              <a:t>příměsí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rádia</a:t>
            </a:r>
            <a:r>
              <a:rPr lang="en-US" sz="2000" kern="1200" dirty="0">
                <a:solidFill>
                  <a:schemeClr val="bg1"/>
                </a:solidFill>
                <a:latin typeface="+mn-lt"/>
                <a:ea typeface="+mn-ea"/>
                <a:cs typeface="+mn-cs"/>
              </a:rPr>
              <a:t> / </a:t>
            </a:r>
            <a:r>
              <a:rPr lang="en-US" sz="2000" kern="1200" dirty="0" err="1">
                <a:solidFill>
                  <a:schemeClr val="bg1"/>
                </a:solidFill>
                <a:latin typeface="+mn-lt"/>
                <a:ea typeface="+mn-ea"/>
                <a:cs typeface="+mn-cs"/>
              </a:rPr>
              <a:t>thória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možné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postoupit</a:t>
            </a:r>
            <a:r>
              <a:rPr lang="en-US" sz="2000" kern="1200" dirty="0">
                <a:solidFill>
                  <a:schemeClr val="bg1"/>
                </a:solidFill>
                <a:latin typeface="+mn-lt"/>
                <a:ea typeface="+mn-ea"/>
                <a:cs typeface="+mn-cs"/>
              </a:rPr>
              <a:t> k </a:t>
            </a:r>
            <a:r>
              <a:rPr lang="en-US" sz="2000" kern="1200" dirty="0" err="1">
                <a:solidFill>
                  <a:schemeClr val="bg1"/>
                </a:solidFill>
                <a:latin typeface="+mn-lt"/>
                <a:ea typeface="+mn-ea"/>
                <a:cs typeface="+mn-cs"/>
              </a:rPr>
              <a:t>dalšímu</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ošetření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pleti</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zkrášlování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pomocí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celé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Tho-Rádiové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řady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parfémů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krémů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obličejových</a:t>
            </a:r>
            <a:r>
              <a:rPr lang="en-US" sz="2000" b="1" kern="1200" dirty="0">
                <a:solidFill>
                  <a:srgbClr val="FF0000"/>
                </a:solidFill>
                <a:latin typeface="+mn-lt"/>
                <a:ea typeface="+mn-ea"/>
                <a:cs typeface="+mn-cs"/>
              </a:rPr>
              <a:t> </a:t>
            </a:r>
            <a:r>
              <a:rPr lang="en-US" sz="2000" b="1" kern="1200" dirty="0" err="1">
                <a:solidFill>
                  <a:srgbClr val="FF0000"/>
                </a:solidFill>
                <a:latin typeface="+mn-lt"/>
                <a:ea typeface="+mn-ea"/>
                <a:cs typeface="+mn-cs"/>
              </a:rPr>
              <a:t>pudrů</a:t>
            </a:r>
            <a:r>
              <a:rPr lang="en-US" sz="2000" kern="1200" dirty="0">
                <a:solidFill>
                  <a:schemeClr val="bg1"/>
                </a:solidFill>
                <a:latin typeface="+mn-lt"/>
                <a:ea typeface="+mn-ea"/>
                <a:cs typeface="+mn-cs"/>
              </a:rPr>
              <a:t>, </a:t>
            </a:r>
            <a:r>
              <a:rPr lang="en-US" sz="2000" b="1" kern="1200" dirty="0" err="1">
                <a:solidFill>
                  <a:srgbClr val="FF0000"/>
                </a:solidFill>
                <a:latin typeface="+mn-lt"/>
                <a:ea typeface="+mn-ea"/>
                <a:cs typeface="+mn-cs"/>
              </a:rPr>
              <a:t>rtěnek</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dalších</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výrobků</a:t>
            </a:r>
            <a:r>
              <a:rPr lang="en-US" sz="2000" kern="1200" dirty="0">
                <a:solidFill>
                  <a:schemeClr val="bg1"/>
                </a:solidFill>
                <a:latin typeface="+mn-lt"/>
                <a:ea typeface="+mn-ea"/>
                <a:cs typeface="+mn-cs"/>
              </a:rPr>
              <a:t>. </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zaručovaly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omlazení</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projasnění</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pokožky</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vůbec</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všechny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benefity</a:t>
            </a:r>
            <a:r>
              <a:rPr lang="en-US" sz="2000" kern="1200" dirty="0">
                <a:solidFill>
                  <a:schemeClr val="bg1"/>
                </a:solidFill>
                <a:latin typeface="+mn-lt"/>
                <a:ea typeface="+mn-ea"/>
                <a:cs typeface="+mn-cs"/>
              </a:rPr>
              <a:t>, co </a:t>
            </a:r>
            <a:r>
              <a:rPr lang="en-US" sz="2000" kern="1200" dirty="0" err="1">
                <a:solidFill>
                  <a:schemeClr val="bg1"/>
                </a:solidFill>
                <a:latin typeface="+mn-lt"/>
                <a:ea typeface="+mn-ea"/>
                <a:cs typeface="+mn-cs"/>
              </a:rPr>
              <a:t>si</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jen</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lze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představit</a:t>
            </a:r>
            <a:r>
              <a:rPr lang="en-US" sz="2000" kern="1200" dirty="0">
                <a:solidFill>
                  <a:schemeClr val="bg1"/>
                </a:solidFill>
                <a:latin typeface="+mn-lt"/>
                <a:ea typeface="+mn-ea"/>
                <a:cs typeface="+mn-cs"/>
              </a:rPr>
              <a:t>.</a:t>
            </a:r>
          </a:p>
          <a:p>
            <a:pPr marL="182563" indent="-228600" algn="l" rtl="0">
              <a:spcBef>
                <a:spcPts val="600"/>
              </a:spcBef>
              <a:buFont typeface="Arial" panose="020B0604020202020204" pitchFamily="34" charset="0"/>
              <a:buChar char="•"/>
            </a:pPr>
            <a:r>
              <a:rPr lang="en-US" sz="2000" kern="1200" dirty="0" err="1">
                <a:solidFill>
                  <a:schemeClr val="bg1"/>
                </a:solidFill>
                <a:latin typeface="+mn-lt"/>
                <a:ea typeface="+mn-ea"/>
                <a:cs typeface="+mn-cs"/>
              </a:rPr>
              <a:t>Tho-Radiové</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produkty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byly</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pyšně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propagovány</a:t>
            </a:r>
            <a:r>
              <a:rPr lang="en-US" sz="2000" kern="1200" dirty="0">
                <a:solidFill>
                  <a:schemeClr val="bg1"/>
                </a:solidFill>
                <a:latin typeface="+mn-lt"/>
                <a:ea typeface="+mn-ea"/>
                <a:cs typeface="+mn-cs"/>
              </a:rPr>
              <a:t> </a:t>
            </a:r>
            <a:r>
              <a:rPr lang="en-US" sz="2000" u="sng" kern="1200" dirty="0">
                <a:solidFill>
                  <a:schemeClr val="bg1"/>
                </a:solidFill>
                <a:latin typeface="+mn-lt"/>
                <a:ea typeface="+mn-ea"/>
                <a:cs typeface="+mn-cs"/>
              </a:rPr>
              <a:t>pod </a:t>
            </a:r>
            <a:r>
              <a:rPr lang="en-US" sz="2000" u="sng" kern="1200" dirty="0" err="1">
                <a:solidFill>
                  <a:schemeClr val="bg1"/>
                </a:solidFill>
                <a:latin typeface="+mn-lt"/>
                <a:ea typeface="+mn-ea"/>
                <a:cs typeface="+mn-cs"/>
              </a:rPr>
              <a:t>záštitou</a:t>
            </a:r>
            <a:r>
              <a:rPr lang="en-US" sz="2000" u="sng" kern="1200" dirty="0">
                <a:solidFill>
                  <a:schemeClr val="bg1"/>
                </a:solidFill>
                <a:latin typeface="+mn-lt"/>
                <a:ea typeface="+mn-ea"/>
                <a:cs typeface="+mn-cs"/>
              </a:rPr>
              <a:t> dr. </a:t>
            </a:r>
            <a:r>
              <a:rPr lang="en-US" sz="2000" u="sng" kern="1200" dirty="0" err="1">
                <a:solidFill>
                  <a:schemeClr val="bg1"/>
                </a:solidFill>
                <a:latin typeface="+mn-lt"/>
                <a:ea typeface="+mn-ea"/>
                <a:cs typeface="+mn-cs"/>
              </a:rPr>
              <a:t>Alfreda</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Tento</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doktor</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překvapivě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skutečně</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existoval</a:t>
            </a:r>
            <a:r>
              <a:rPr lang="en-US" sz="2000" kern="1200" dirty="0">
                <a:solidFill>
                  <a:schemeClr val="bg1"/>
                </a:solidFill>
                <a:latin typeface="+mn-lt"/>
                <a:ea typeface="+mn-ea"/>
                <a:cs typeface="+mn-cs"/>
              </a:rPr>
              <a:t> a </a:t>
            </a:r>
            <a:r>
              <a:rPr lang="en-US" sz="2000" kern="1200" dirty="0" err="1">
                <a:solidFill>
                  <a:schemeClr val="bg1"/>
                </a:solidFill>
                <a:latin typeface="+mn-lt"/>
                <a:ea typeface="+mn-ea"/>
                <a:cs typeface="+mn-cs"/>
              </a:rPr>
              <a:t>takto</a:t>
            </a:r>
            <a:r>
              <a:rPr lang="en-US" sz="2000" kern="1200" dirty="0">
                <a:solidFill>
                  <a:schemeClr val="bg1"/>
                </a:solidFill>
                <a:latin typeface="+mn-lt"/>
                <a:ea typeface="+mn-ea"/>
                <a:cs typeface="+mn-cs"/>
              </a:rPr>
              <a:t> se </a:t>
            </a:r>
            <a:r>
              <a:rPr lang="en-US" sz="2000" kern="1200" dirty="0" err="1">
                <a:solidFill>
                  <a:schemeClr val="bg1"/>
                </a:solidFill>
                <a:latin typeface="+mn-lt"/>
                <a:ea typeface="+mn-ea"/>
                <a:cs typeface="+mn-cs"/>
              </a:rPr>
              <a:t>jmenoval</a:t>
            </a:r>
            <a:r>
              <a:rPr lang="en-US" sz="2000" kern="1200" dirty="0">
                <a:solidFill>
                  <a:schemeClr val="bg1"/>
                </a:solidFill>
                <a:latin typeface="+mn-lt"/>
                <a:ea typeface="+mn-ea"/>
                <a:cs typeface="+mn-cs"/>
              </a:rPr>
              <a:t>, </a:t>
            </a:r>
            <a:r>
              <a:rPr lang="en-US" sz="2000" u="sng" kern="1200" dirty="0" err="1">
                <a:solidFill>
                  <a:schemeClr val="bg1"/>
                </a:solidFill>
                <a:latin typeface="+mn-lt"/>
                <a:ea typeface="+mn-ea"/>
                <a:cs typeface="+mn-cs"/>
              </a:rPr>
              <a:t>neměl</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však</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žádný</a:t>
            </a:r>
            <a:r>
              <a:rPr lang="en-US" sz="2000" u="sng" kern="1200" dirty="0">
                <a:solidFill>
                  <a:schemeClr val="bg1"/>
                </a:solidFill>
                <a:latin typeface="+mn-lt"/>
                <a:ea typeface="+mn-ea"/>
                <a:cs typeface="+mn-cs"/>
              </a:rPr>
              <a:t> </a:t>
            </a:r>
            <a:r>
              <a:rPr lang="en-US" sz="2000" u="sng" kern="1200" dirty="0" err="1">
                <a:solidFill>
                  <a:schemeClr val="bg1"/>
                </a:solidFill>
                <a:latin typeface="+mn-lt"/>
                <a:ea typeface="+mn-ea"/>
                <a:cs typeface="+mn-cs"/>
              </a:rPr>
              <a:t>vztah</a:t>
            </a:r>
            <a:r>
              <a:rPr lang="en-US" sz="2000" u="sng" kern="1200" dirty="0">
                <a:solidFill>
                  <a:schemeClr val="bg1"/>
                </a:solidFill>
                <a:latin typeface="+mn-lt"/>
                <a:ea typeface="+mn-ea"/>
                <a:cs typeface="+mn-cs"/>
              </a:rPr>
              <a:t> k </a:t>
            </a:r>
            <a:r>
              <a:rPr lang="en-US" sz="2000" u="sng" kern="1200" dirty="0" err="1">
                <a:solidFill>
                  <a:schemeClr val="bg1"/>
                </a:solidFill>
                <a:latin typeface="+mn-lt"/>
                <a:ea typeface="+mn-ea"/>
                <a:cs typeface="+mn-cs"/>
              </a:rPr>
              <a:t>manželům</a:t>
            </a:r>
            <a:r>
              <a:rPr lang="en-US" sz="2000" u="sng" kern="1200" dirty="0">
                <a:solidFill>
                  <a:schemeClr val="bg1"/>
                </a:solidFill>
                <a:latin typeface="+mn-lt"/>
                <a:ea typeface="+mn-ea"/>
                <a:cs typeface="+mn-cs"/>
              </a:rPr>
              <a:t> Curie</a:t>
            </a:r>
            <a:r>
              <a:rPr lang="en-US" sz="2000" kern="1200" dirty="0">
                <a:solidFill>
                  <a:schemeClr val="bg1"/>
                </a:solidFill>
                <a:latin typeface="+mn-lt"/>
                <a:ea typeface="+mn-ea"/>
                <a:cs typeface="+mn-cs"/>
              </a:rPr>
              <a:t>, jak se </a:t>
            </a:r>
            <a:r>
              <a:rPr lang="en-US" sz="2000" kern="1200" dirty="0" err="1">
                <a:solidFill>
                  <a:schemeClr val="bg1"/>
                </a:solidFill>
                <a:latin typeface="+mn-lt"/>
                <a:ea typeface="+mn-ea"/>
                <a:cs typeface="+mn-cs"/>
              </a:rPr>
              <a:t>snažila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reklama</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navodit</a:t>
            </a:r>
            <a:r>
              <a:rPr lang="en-US" sz="2000" kern="1200" dirty="0">
                <a:solidFill>
                  <a:schemeClr val="bg1"/>
                </a:solidFill>
                <a:latin typeface="+mn-lt"/>
                <a:ea typeface="+mn-ea"/>
                <a:cs typeface="+mn-cs"/>
              </a:rPr>
              <a:t> </a:t>
            </a:r>
            <a:r>
              <a:rPr lang="en-US" sz="2000" kern="1200" dirty="0" err="1">
                <a:solidFill>
                  <a:schemeClr val="bg1"/>
                </a:solidFill>
                <a:latin typeface="+mn-lt"/>
                <a:ea typeface="+mn-ea"/>
                <a:cs typeface="+mn-cs"/>
              </a:rPr>
              <a:t>dojem</a:t>
            </a:r>
            <a:r>
              <a:rPr lang="en-US" sz="2000" kern="1200" dirty="0">
                <a:solidFill>
                  <a:schemeClr val="bg1"/>
                </a:solidFill>
                <a:latin typeface="+mn-lt"/>
                <a:ea typeface="+mn-ea"/>
                <a:cs typeface="+mn-cs"/>
              </a:rPr>
              <a:t>.</a:t>
            </a:r>
          </a:p>
          <a:p>
            <a:pPr indent="-228600" algn="l" rtl="0">
              <a:lnSpc>
                <a:spcPct val="90000"/>
              </a:lnSpc>
              <a:spcBef>
                <a:spcPts val="600"/>
              </a:spcBef>
              <a:buFont typeface="Arial" panose="020B0604020202020204" pitchFamily="34" charset="0"/>
              <a:buChar char="•"/>
            </a:pPr>
            <a:endParaRPr lang="en-US" sz="2000" kern="1200" dirty="0">
              <a:solidFill>
                <a:schemeClr val="bg1"/>
              </a:solidFill>
              <a:latin typeface="+mn-lt"/>
              <a:ea typeface="+mn-ea"/>
              <a:cs typeface="+mn-cs"/>
            </a:endParaRPr>
          </a:p>
        </p:txBody>
      </p:sp>
      <p:pic>
        <p:nvPicPr>
          <p:cNvPr id="186370" name="Picture 2" descr="https://s27107.pcdn.co/wp-content/uploads/2018/02/18n4coq4at48wjpg.jpg"/>
          <p:cNvPicPr>
            <a:picLocks noChangeAspect="1" noChangeArrowheads="1"/>
          </p:cNvPicPr>
          <p:nvPr/>
        </p:nvPicPr>
        <p:blipFill rotWithShape="1">
          <a:blip r:embed="rId2" cstate="print"/>
          <a:srcRect t="7346" r="2" b="4551"/>
          <a:stretch/>
        </p:blipFill>
        <p:spPr bwMode="auto">
          <a:xfrm>
            <a:off x="7117164" y="306909"/>
            <a:ext cx="4743891" cy="2842154"/>
          </a:xfrm>
          <a:prstGeom prst="rect">
            <a:avLst/>
          </a:prstGeom>
          <a:noFill/>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t="19399" r="-4" b="20837"/>
          <a:stretch/>
        </p:blipFill>
        <p:spPr>
          <a:xfrm>
            <a:off x="7117164" y="3375763"/>
            <a:ext cx="4743888" cy="2842155"/>
          </a:xfrm>
          <a:prstGeom prst="rect">
            <a:avLst/>
          </a:prstGeom>
        </p:spPr>
      </p:pic>
      <p:sp>
        <p:nvSpPr>
          <p:cNvPr id="9" name="Obdélník 8">
            <a:extLst>
              <a:ext uri="{FF2B5EF4-FFF2-40B4-BE49-F238E27FC236}">
                <a16:creationId xmlns:a16="http://schemas.microsoft.com/office/drawing/2014/main" id="{92D8B0C1-7D9D-4064-B9E7-4CC596BF9645}"/>
              </a:ext>
            </a:extLst>
          </p:cNvPr>
          <p:cNvSpPr/>
          <p:nvPr/>
        </p:nvSpPr>
        <p:spPr>
          <a:xfrm>
            <a:off x="8592816" y="6217918"/>
            <a:ext cx="25922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a:t>
            </a:r>
            <a:r>
              <a:rPr kumimoji="0" lang="en-US" sz="1800" b="0" i="0" u="none" strike="noStrike" kern="1200" cap="none" spc="0" normalizeH="0" baseline="0" noProof="0" dirty="0" err="1">
                <a:ln>
                  <a:noFill/>
                </a:ln>
                <a:solidFill>
                  <a:prstClr val="black"/>
                </a:solidFill>
                <a:effectLst/>
                <a:uLnTx/>
                <a:uFillTx/>
                <a:latin typeface="Arial"/>
              </a:rPr>
              <a:t>Tho-radia</a:t>
            </a:r>
            <a:r>
              <a:rPr kumimoji="0" lang="en-US" sz="1800" b="0" i="0" u="none" strike="noStrike" kern="1200" cap="none" spc="0" normalizeH="0" baseline="0" noProof="0" dirty="0">
                <a:ln>
                  <a:noFill/>
                </a:ln>
                <a:solidFill>
                  <a:prstClr val="black"/>
                </a:solidFill>
                <a:effectLst/>
                <a:uLnTx/>
                <a:uFillTx/>
                <a:latin typeface="Arial"/>
              </a:rPr>
              <a:t>" p</a:t>
            </a:r>
            <a:r>
              <a:rPr kumimoji="0" lang="cs-CZ" sz="1800" b="0" i="0" u="none" strike="noStrike" kern="1200" cap="none" spc="0" normalizeH="0" baseline="0" noProof="0" dirty="0" err="1">
                <a:ln>
                  <a:noFill/>
                </a:ln>
                <a:solidFill>
                  <a:prstClr val="black"/>
                </a:solidFill>
                <a:effectLst/>
                <a:uLnTx/>
                <a:uFillTx/>
                <a:latin typeface="Arial"/>
              </a:rPr>
              <a:t>udr</a:t>
            </a:r>
            <a:endParaRPr kumimoji="0" lang="cs-CZ" sz="1800" b="0" i="0" u="none" strike="noStrike" kern="1200" cap="none" spc="0" normalizeH="0" baseline="0" noProof="0" dirty="0">
              <a:ln>
                <a:noFill/>
              </a:ln>
              <a:solidFill>
                <a:prstClr val="black"/>
              </a:solidFill>
              <a:effectLst/>
              <a:uLnTx/>
              <a:uFillTx/>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20" name="TextShape 1"/>
          <p:cNvSpPr txBox="1"/>
          <p:nvPr/>
        </p:nvSpPr>
        <p:spPr>
          <a:xfrm>
            <a:off x="4504489" y="2867759"/>
            <a:ext cx="7118135" cy="1207269"/>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1" i="0" u="none" strike="noStrike" kern="1200" cap="none" spc="-1" normalizeH="0" baseline="0" noProof="0" dirty="0">
                <a:ln>
                  <a:noFill/>
                </a:ln>
                <a:solidFill>
                  <a:prstClr val="white"/>
                </a:solidFill>
                <a:effectLst/>
                <a:uLnTx/>
                <a:uFillTx/>
                <a:latin typeface="Arial"/>
                <a:ea typeface="+mj-ea"/>
                <a:cs typeface="+mj-cs"/>
              </a:rPr>
              <a:t>Princess Radium Lingerie &amp; cosmetics</a:t>
            </a:r>
            <a:endParaRPr kumimoji="0" lang="en-US" sz="4200" b="0" i="0" u="none" strike="noStrike" kern="1200" cap="none" spc="-1" normalizeH="0" baseline="0" noProof="0" dirty="0">
              <a:ln>
                <a:noFill/>
              </a:ln>
              <a:solidFill>
                <a:prstClr val="white"/>
              </a:solidFill>
              <a:effectLst/>
              <a:uLnTx/>
              <a:uFillTx/>
              <a:latin typeface="Arial"/>
              <a:ea typeface="+mj-ea"/>
              <a:cs typeface="+mj-cs"/>
            </a:endParaRPr>
          </a:p>
        </p:txBody>
      </p:sp>
      <p:pic>
        <p:nvPicPr>
          <p:cNvPr id="322" name="Picture 2" descr="image"/>
          <p:cNvPicPr/>
          <p:nvPr/>
        </p:nvPicPr>
        <p:blipFill>
          <a:blip r:embed="rId2" cstate="print"/>
          <a:stretch/>
        </p:blipFill>
        <p:spPr>
          <a:xfrm>
            <a:off x="590000" y="430915"/>
            <a:ext cx="3957471" cy="5996170"/>
          </a:xfrm>
          <a:prstGeom prst="rect">
            <a:avLst/>
          </a:prstGeom>
        </p:spPr>
      </p:pic>
      <p:cxnSp>
        <p:nvCxnSpPr>
          <p:cNvPr id="337" name="Straight Connector 72">
            <a:extLst>
              <a:ext uri="{FF2B5EF4-FFF2-40B4-BE49-F238E27FC236}">
                <a16:creationId xmlns:a16="http://schemas.microsoft.com/office/drawing/2014/main" id="{564940E8-4031-4205-8D84-CBBB398C914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12212"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4" name="Picture 2" descr="http://images.mentalfloss.com/sites/default/files/styles/article_640x430/public/radior_cosmetics_containing_radium_1918_0.jpg"/>
          <p:cNvPicPr/>
          <p:nvPr/>
        </p:nvPicPr>
        <p:blipFill>
          <a:blip r:embed="rId3" cstate="print"/>
          <a:stretch/>
        </p:blipFill>
        <p:spPr>
          <a:xfrm>
            <a:off x="6239920" y="368665"/>
            <a:ext cx="3647276" cy="2452793"/>
          </a:xfrm>
          <a:prstGeom prst="rect">
            <a:avLst/>
          </a:prstGeom>
        </p:spPr>
      </p:pic>
      <p:cxnSp>
        <p:nvCxnSpPr>
          <p:cNvPr id="75" name="Straight Connector 74">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63558" y="1183158"/>
            <a:ext cx="0" cy="2120900"/>
          </a:xfrm>
          <a:prstGeom prst="line">
            <a:avLst/>
          </a:prstGeom>
          <a:ln w="19050">
            <a:solidFill>
              <a:schemeClr val="tx1">
                <a:lumMod val="75000"/>
                <a:lumOff val="25000"/>
                <a:alpha val="60000"/>
              </a:schemeClr>
            </a:solidFill>
          </a:ln>
        </p:spPr>
        <p:style>
          <a:lnRef idx="1">
            <a:schemeClr val="accent1"/>
          </a:lnRef>
          <a:fillRef idx="0">
            <a:schemeClr val="accent1"/>
          </a:fillRef>
          <a:effectRef idx="0">
            <a:schemeClr val="accent1"/>
          </a:effectRef>
          <a:fontRef idx="minor">
            <a:schemeClr val="tx1"/>
          </a:fontRef>
        </p:style>
      </p:cxnSp>
      <p:pic>
        <p:nvPicPr>
          <p:cNvPr id="323" name="Picture 18" descr="http://images.mentalfloss.com/sites/default/files/styles/article_640x430/public/radium-stuff-with-it-in-it.png"/>
          <p:cNvPicPr/>
          <p:nvPr/>
        </p:nvPicPr>
        <p:blipFill>
          <a:blip r:embed="rId4" cstate="print"/>
          <a:stretch/>
        </p:blipFill>
        <p:spPr>
          <a:xfrm>
            <a:off x="6348778" y="4118551"/>
            <a:ext cx="3647275" cy="245279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5021821" y="3863218"/>
            <a:ext cx="6465287" cy="1324235"/>
          </a:xfrm>
        </p:spPr>
        <p:txBody>
          <a:bodyPr vert="horz" lIns="91440" tIns="45720" rIns="91440" bIns="45720" rtlCol="0" anchor="b">
            <a:normAutofit/>
          </a:bodyPr>
          <a:lstStyle/>
          <a:p>
            <a:pPr algn="l" rtl="0">
              <a:lnSpc>
                <a:spcPct val="90000"/>
              </a:lnSpc>
              <a:spcBef>
                <a:spcPct val="0"/>
              </a:spcBef>
            </a:pPr>
            <a:r>
              <a:rPr lang="en-US" sz="4100" b="1" kern="1200" dirty="0" err="1">
                <a:solidFill>
                  <a:schemeClr val="tx1"/>
                </a:solidFill>
                <a:latin typeface="+mj-lt"/>
                <a:ea typeface="+mj-ea"/>
                <a:cs typeface="+mj-cs"/>
              </a:rPr>
              <a:t>Korzety</a:t>
            </a:r>
            <a:r>
              <a:rPr lang="en-US" sz="4100" b="1" kern="1200" dirty="0">
                <a:solidFill>
                  <a:schemeClr val="tx1"/>
                </a:solidFill>
                <a:latin typeface="+mj-lt"/>
                <a:ea typeface="+mj-ea"/>
                <a:cs typeface="+mj-cs"/>
              </a:rPr>
              <a:t> a </a:t>
            </a:r>
            <a:r>
              <a:rPr lang="en-US" sz="4100" b="1" kern="1200" dirty="0" err="1">
                <a:solidFill>
                  <a:schemeClr val="tx1"/>
                </a:solidFill>
                <a:latin typeface="+mj-lt"/>
                <a:ea typeface="+mj-ea"/>
                <a:cs typeface="+mj-cs"/>
              </a:rPr>
              <a:t>spodní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prádlo</a:t>
            </a:r>
            <a:r>
              <a:rPr lang="en-US" sz="4100" b="1" kern="1200" dirty="0">
                <a:solidFill>
                  <a:schemeClr val="tx1"/>
                </a:solidFill>
                <a:latin typeface="+mj-lt"/>
                <a:ea typeface="+mj-ea"/>
                <a:cs typeface="+mj-cs"/>
              </a:rPr>
              <a:t> s </a:t>
            </a:r>
            <a:r>
              <a:rPr lang="en-US" sz="4100" b="1" kern="1200" dirty="0" err="1">
                <a:solidFill>
                  <a:schemeClr val="tx1"/>
                </a:solidFill>
                <a:latin typeface="+mj-lt"/>
                <a:ea typeface="+mj-ea"/>
                <a:cs typeface="+mj-cs"/>
              </a:rPr>
              <a:t>příměsí</a:t>
            </a:r>
            <a:r>
              <a:rPr lang="en-US" sz="4100" b="1" kern="1200" dirty="0">
                <a:solidFill>
                  <a:schemeClr val="tx1"/>
                </a:solidFill>
                <a:latin typeface="+mj-lt"/>
                <a:ea typeface="+mj-ea"/>
                <a:cs typeface="+mj-cs"/>
              </a:rPr>
              <a:t> </a:t>
            </a:r>
            <a:r>
              <a:rPr lang="en-US" sz="4100" b="1" kern="1200" dirty="0" err="1">
                <a:solidFill>
                  <a:schemeClr val="tx1"/>
                </a:solidFill>
                <a:latin typeface="+mj-lt"/>
                <a:ea typeface="+mj-ea"/>
                <a:cs typeface="+mj-cs"/>
              </a:rPr>
              <a:t>rádia</a:t>
            </a:r>
            <a:r>
              <a:rPr lang="en-US" sz="4100" b="1" kern="1200" dirty="0">
                <a:solidFill>
                  <a:schemeClr val="tx1"/>
                </a:solidFill>
                <a:latin typeface="+mj-lt"/>
                <a:ea typeface="+mj-ea"/>
                <a:cs typeface="+mj-cs"/>
              </a:rPr>
              <a:t> / </a:t>
            </a:r>
            <a:r>
              <a:rPr lang="en-US" sz="4100" b="1" kern="1200" dirty="0" err="1">
                <a:solidFill>
                  <a:schemeClr val="tx1"/>
                </a:solidFill>
                <a:latin typeface="+mj-lt"/>
                <a:ea typeface="+mj-ea"/>
                <a:cs typeface="+mj-cs"/>
              </a:rPr>
              <a:t>thória</a:t>
            </a:r>
            <a:endParaRPr lang="en-US" sz="4100" b="1" kern="1200" dirty="0">
              <a:solidFill>
                <a:schemeClr val="tx1"/>
              </a:solidFill>
              <a:latin typeface="+mj-lt"/>
              <a:ea typeface="+mj-ea"/>
              <a:cs typeface="+mj-cs"/>
            </a:endParaRPr>
          </a:p>
        </p:txBody>
      </p:sp>
      <p:sp>
        <p:nvSpPr>
          <p:cNvPr id="3" name="Podnadpis 2"/>
          <p:cNvSpPr>
            <a:spLocks noGrp="1"/>
          </p:cNvSpPr>
          <p:nvPr>
            <p:ph type="subTitle"/>
          </p:nvPr>
        </p:nvSpPr>
        <p:spPr>
          <a:xfrm>
            <a:off x="5077512" y="5779199"/>
            <a:ext cx="6862339" cy="602551"/>
          </a:xfrm>
        </p:spPr>
        <p:txBody>
          <a:bodyPr vert="horz" lIns="91440" tIns="45720" rIns="91440" bIns="45720" rtlCol="0">
            <a:noAutofit/>
          </a:bodyPr>
          <a:lstStyle/>
          <a:p>
            <a:pPr algn="l" rtl="0">
              <a:lnSpc>
                <a:spcPct val="90000"/>
              </a:lnSpc>
              <a:spcBef>
                <a:spcPts val="1000"/>
              </a:spcBef>
            </a:pPr>
            <a:r>
              <a:rPr lang="en-US" sz="1600" kern="1200" dirty="0" err="1">
                <a:solidFill>
                  <a:schemeClr val="tx1">
                    <a:lumMod val="75000"/>
                  </a:schemeClr>
                </a:solidFill>
                <a:latin typeface="+mn-lt"/>
                <a:ea typeface="+mn-ea"/>
                <a:cs typeface="+mn-cs"/>
              </a:rPr>
              <a:t>Prvně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patentováno</a:t>
            </a:r>
            <a:r>
              <a:rPr lang="en-US" sz="1600" kern="1200" dirty="0">
                <a:solidFill>
                  <a:schemeClr val="tx1">
                    <a:lumMod val="75000"/>
                  </a:schemeClr>
                </a:solidFill>
                <a:latin typeface="+mn-lt"/>
                <a:ea typeface="+mn-ea"/>
                <a:cs typeface="+mn-cs"/>
              </a:rPr>
              <a:t> v </a:t>
            </a:r>
            <a:r>
              <a:rPr lang="en-US" sz="1600" kern="1200" dirty="0" err="1">
                <a:solidFill>
                  <a:schemeClr val="tx1">
                    <a:lumMod val="75000"/>
                  </a:schemeClr>
                </a:solidFill>
                <a:latin typeface="+mn-lt"/>
                <a:ea typeface="+mn-ea"/>
                <a:cs typeface="+mn-cs"/>
              </a:rPr>
              <a:t>Paříži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roku</a:t>
            </a:r>
            <a:r>
              <a:rPr lang="en-US" sz="1600" kern="1200" dirty="0">
                <a:solidFill>
                  <a:schemeClr val="tx1">
                    <a:lumMod val="75000"/>
                  </a:schemeClr>
                </a:solidFill>
                <a:latin typeface="+mn-lt"/>
                <a:ea typeface="+mn-ea"/>
                <a:cs typeface="+mn-cs"/>
              </a:rPr>
              <a:t> 1937 </a:t>
            </a:r>
          </a:p>
          <a:p>
            <a:pPr algn="l" rtl="0">
              <a:lnSpc>
                <a:spcPct val="90000"/>
              </a:lnSpc>
              <a:spcBef>
                <a:spcPts val="1000"/>
              </a:spcBef>
            </a:pPr>
            <a:r>
              <a:rPr lang="en-US" sz="1600" kern="1200" dirty="0" err="1">
                <a:solidFill>
                  <a:schemeClr val="tx1">
                    <a:lumMod val="75000"/>
                  </a:schemeClr>
                </a:solidFill>
                <a:latin typeface="+mn-lt"/>
                <a:ea typeface="+mn-ea"/>
                <a:cs typeface="+mn-cs"/>
              </a:rPr>
              <a:t>Radioaktivní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materiály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měly</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zajistit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stimulující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posilující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léčebné</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antibakteriální</a:t>
            </a:r>
            <a:r>
              <a:rPr lang="en-US" sz="1600" kern="1200" dirty="0">
                <a:solidFill>
                  <a:schemeClr val="tx1">
                    <a:lumMod val="75000"/>
                  </a:schemeClr>
                </a:solidFill>
                <a:latin typeface="+mn-lt"/>
                <a:ea typeface="+mn-ea"/>
                <a:cs typeface="+mn-cs"/>
              </a:rPr>
              <a:t>, a ... </a:t>
            </a:r>
            <a:r>
              <a:rPr lang="en-US" sz="1600" kern="1200" dirty="0" err="1">
                <a:solidFill>
                  <a:schemeClr val="tx1">
                    <a:lumMod val="75000"/>
                  </a:schemeClr>
                </a:solidFill>
                <a:latin typeface="+mn-lt"/>
                <a:ea typeface="+mn-ea"/>
                <a:cs typeface="+mn-cs"/>
              </a:rPr>
              <a:t>účinky</a:t>
            </a:r>
            <a:endParaRPr lang="en-US" sz="1600" kern="1200" dirty="0">
              <a:solidFill>
                <a:schemeClr val="tx1">
                  <a:lumMod val="75000"/>
                </a:schemeClr>
              </a:solidFill>
              <a:latin typeface="+mn-lt"/>
              <a:ea typeface="+mn-ea"/>
              <a:cs typeface="+mn-cs"/>
            </a:endParaRPr>
          </a:p>
          <a:p>
            <a:pPr algn="l" rtl="0">
              <a:lnSpc>
                <a:spcPct val="90000"/>
              </a:lnSpc>
              <a:spcBef>
                <a:spcPts val="1000"/>
              </a:spcBef>
            </a:pPr>
            <a:r>
              <a:rPr lang="en-US" sz="1600" kern="1200" dirty="0">
                <a:solidFill>
                  <a:schemeClr val="tx1">
                    <a:lumMod val="75000"/>
                  </a:schemeClr>
                </a:solidFill>
                <a:latin typeface="+mn-lt"/>
                <a:ea typeface="+mn-ea"/>
                <a:cs typeface="+mn-cs"/>
              </a:rPr>
              <a:t>(a </a:t>
            </a:r>
            <a:r>
              <a:rPr lang="en-US" sz="1600" kern="1200" dirty="0" err="1">
                <a:solidFill>
                  <a:schemeClr val="tx1">
                    <a:lumMod val="75000"/>
                  </a:schemeClr>
                </a:solidFill>
                <a:latin typeface="+mn-lt"/>
                <a:ea typeface="+mn-ea"/>
                <a:cs typeface="+mn-cs"/>
              </a:rPr>
              <a:t>patrně</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i</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oslnit</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ostatní</a:t>
            </a:r>
            <a:r>
              <a:rPr lang="en-US" sz="1600" kern="1200" dirty="0">
                <a:solidFill>
                  <a:schemeClr val="tx1">
                    <a:lumMod val="75000"/>
                  </a:schemeClr>
                </a:solidFill>
                <a:latin typeface="+mn-lt"/>
                <a:ea typeface="+mn-ea"/>
                <a:cs typeface="+mn-cs"/>
              </a:rPr>
              <a:t> </a:t>
            </a:r>
            <a:r>
              <a:rPr lang="en-US" sz="1600" kern="1200" dirty="0" err="1">
                <a:solidFill>
                  <a:schemeClr val="tx1">
                    <a:lumMod val="75000"/>
                  </a:schemeClr>
                </a:solidFill>
                <a:latin typeface="+mn-lt"/>
                <a:ea typeface="+mn-ea"/>
                <a:cs typeface="+mn-cs"/>
              </a:rPr>
              <a:t>přítomné</a:t>
            </a:r>
            <a:r>
              <a:rPr lang="en-US" sz="1600" kern="1200" dirty="0">
                <a:solidFill>
                  <a:schemeClr val="tx1">
                    <a:lumMod val="75000"/>
                  </a:schemeClr>
                </a:solidFill>
                <a:latin typeface="+mn-lt"/>
                <a:ea typeface="+mn-ea"/>
                <a:cs typeface="+mn-cs"/>
              </a:rPr>
              <a:t> ;-))</a:t>
            </a:r>
          </a:p>
        </p:txBody>
      </p:sp>
      <p:sp>
        <p:nvSpPr>
          <p:cNvPr id="190472" name="Rectangle 74">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190468" name="Picture 4" descr="Image"/>
          <p:cNvPicPr>
            <a:picLocks noChangeAspect="1" noChangeArrowheads="1"/>
          </p:cNvPicPr>
          <p:nvPr/>
        </p:nvPicPr>
        <p:blipFill>
          <a:blip r:embed="rId2" cstate="print"/>
          <a:stretch>
            <a:fillRect/>
          </a:stretch>
        </p:blipFill>
        <p:spPr bwMode="auto">
          <a:xfrm>
            <a:off x="1298069" y="628650"/>
            <a:ext cx="2166120" cy="5449360"/>
          </a:xfrm>
          <a:prstGeom prst="rect">
            <a:avLst/>
          </a:prstGeom>
          <a:noFill/>
        </p:spPr>
      </p:pic>
      <p:sp>
        <p:nvSpPr>
          <p:cNvPr id="190473" name="Rectangle 76">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7" name="Picture 2" descr="Image"/>
          <p:cNvPicPr>
            <a:picLocks noChangeAspect="1" noChangeArrowheads="1"/>
          </p:cNvPicPr>
          <p:nvPr/>
        </p:nvPicPr>
        <p:blipFill>
          <a:blip r:embed="rId3" cstate="print"/>
          <a:srcRect r="61584"/>
          <a:stretch>
            <a:fillRect/>
          </a:stretch>
        </p:blipFill>
        <p:spPr bwMode="auto">
          <a:xfrm>
            <a:off x="5478504" y="628649"/>
            <a:ext cx="2027967" cy="2639484"/>
          </a:xfrm>
          <a:prstGeom prst="rect">
            <a:avLst/>
          </a:prstGeom>
          <a:noFill/>
        </p:spPr>
      </p:pic>
      <p:sp>
        <p:nvSpPr>
          <p:cNvPr id="190474" name="Rectangle 78">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pic>
        <p:nvPicPr>
          <p:cNvPr id="190470" name="Picture 6" descr="Image"/>
          <p:cNvPicPr>
            <a:picLocks noChangeAspect="1" noChangeArrowheads="1"/>
          </p:cNvPicPr>
          <p:nvPr/>
        </p:nvPicPr>
        <p:blipFill>
          <a:blip r:embed="rId4" cstate="print"/>
          <a:stretch>
            <a:fillRect/>
          </a:stretch>
        </p:blipFill>
        <p:spPr bwMode="auto">
          <a:xfrm>
            <a:off x="9607702" y="628649"/>
            <a:ext cx="1220761" cy="2639484"/>
          </a:xfrm>
          <a:prstGeom prst="rect">
            <a:avLst/>
          </a:prstGeom>
          <a:noFill/>
        </p:spPr>
      </p:pic>
      <p:cxnSp>
        <p:nvCxnSpPr>
          <p:cNvPr id="190475" name="Straight Connector 80">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6E13DAD0-A4B0-4817-8995-A0D346584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325" name="TextShape 1"/>
          <p:cNvSpPr txBox="1"/>
          <p:nvPr/>
        </p:nvSpPr>
        <p:spPr>
          <a:xfrm>
            <a:off x="5021821" y="3812954"/>
            <a:ext cx="6465287" cy="10638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1" normalizeH="0" baseline="0" noProof="0" dirty="0">
                <a:ln>
                  <a:noFill/>
                </a:ln>
                <a:solidFill>
                  <a:srgbClr val="FFFFFF"/>
                </a:solidFill>
                <a:effectLst/>
                <a:uLnTx/>
                <a:uFillTx/>
                <a:latin typeface="Arial"/>
                <a:ea typeface="+mj-ea"/>
                <a:cs typeface="+mj-cs"/>
              </a:rPr>
              <a:t>Radium (</a:t>
            </a:r>
            <a:r>
              <a:rPr kumimoji="0" lang="en-US" sz="4800" b="0" i="0" u="none" strike="noStrike" kern="1200" cap="none" spc="-1" normalizeH="0" baseline="0" noProof="0" dirty="0" err="1">
                <a:ln>
                  <a:noFill/>
                </a:ln>
                <a:solidFill>
                  <a:srgbClr val="FFFFFF"/>
                </a:solidFill>
                <a:effectLst/>
                <a:uLnTx/>
                <a:uFillTx/>
                <a:latin typeface="Arial"/>
                <a:ea typeface="+mj-ea"/>
                <a:cs typeface="+mj-cs"/>
              </a:rPr>
              <a:t>Undark</a:t>
            </a:r>
            <a:r>
              <a:rPr kumimoji="0" lang="en-US" sz="4800" b="0" i="0" u="none" strike="noStrike" kern="1200" cap="none" spc="-1" normalizeH="0" baseline="0" noProof="0" dirty="0">
                <a:ln>
                  <a:noFill/>
                </a:ln>
                <a:solidFill>
                  <a:srgbClr val="FFFFFF"/>
                </a:solidFill>
                <a:effectLst/>
                <a:uLnTx/>
                <a:uFillTx/>
                <a:latin typeface="Arial"/>
                <a:ea typeface="+mj-ea"/>
                <a:cs typeface="+mj-cs"/>
              </a:rPr>
              <a:t>) Girls</a:t>
            </a:r>
          </a:p>
        </p:txBody>
      </p:sp>
      <p:cxnSp>
        <p:nvCxnSpPr>
          <p:cNvPr id="80" name="Straight Connector 79">
            <a:extLst>
              <a:ext uri="{FF2B5EF4-FFF2-40B4-BE49-F238E27FC236}">
                <a16:creationId xmlns:a16="http://schemas.microsoft.com/office/drawing/2014/main" id="{59F9672C-557D-4871-B58C-7874589D7F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27" name="Picture 8" descr="https://encrypted-tbn0.gstatic.com/images?q=tbn:ANd9GcSncNlC_4HsQvAfDe_GYqj8c24Sdow0qN7ac6OfSeIJmTTxy-zf"/>
          <p:cNvPicPr/>
          <p:nvPr/>
        </p:nvPicPr>
        <p:blipFill rotWithShape="1">
          <a:blip r:embed="rId2" cstate="print"/>
          <a:srcRect l="16399"/>
          <a:stretch/>
        </p:blipFill>
        <p:spPr>
          <a:xfrm>
            <a:off x="317635" y="321733"/>
            <a:ext cx="4160452" cy="6214534"/>
          </a:xfrm>
          <a:prstGeom prst="rect">
            <a:avLst/>
          </a:prstGeom>
        </p:spPr>
      </p:pic>
      <p:pic>
        <p:nvPicPr>
          <p:cNvPr id="329" name="Obrázek 6"/>
          <p:cNvPicPr/>
          <p:nvPr/>
        </p:nvPicPr>
        <p:blipFill rotWithShape="1">
          <a:blip r:embed="rId3" cstate="print"/>
          <a:srcRect l="17221" r="16088" b="-2"/>
          <a:stretch/>
        </p:blipFill>
        <p:spPr>
          <a:xfrm>
            <a:off x="4638955" y="321733"/>
            <a:ext cx="3539976" cy="2985818"/>
          </a:xfrm>
          <a:prstGeom prst="rect">
            <a:avLst/>
          </a:prstGeom>
        </p:spPr>
      </p:pic>
      <p:pic>
        <p:nvPicPr>
          <p:cNvPr id="3" name="Obrázek 2" descr="Obsah obrázku osoba, interiér, stojící, pózování&#10;&#10;Popis byl vytvořen automaticky">
            <a:extLst>
              <a:ext uri="{FF2B5EF4-FFF2-40B4-BE49-F238E27FC236}">
                <a16:creationId xmlns:a16="http://schemas.microsoft.com/office/drawing/2014/main" id="{6DAB5635-6FD0-4A72-9712-56CB213E6E6D}"/>
              </a:ext>
            </a:extLst>
          </p:cNvPr>
          <p:cNvPicPr>
            <a:picLocks noChangeAspect="1"/>
          </p:cNvPicPr>
          <p:nvPr/>
        </p:nvPicPr>
        <p:blipFill rotWithShape="1">
          <a:blip r:embed="rId4">
            <a:extLst>
              <a:ext uri="{28A0092B-C50C-407E-A947-70E740481C1C}">
                <a14:useLocalDpi xmlns:a14="http://schemas.microsoft.com/office/drawing/2010/main" val="0"/>
              </a:ext>
            </a:extLst>
          </a:blip>
          <a:srcRect l="52218" t="1" r="44" b="36767"/>
          <a:stretch/>
        </p:blipFill>
        <p:spPr>
          <a:xfrm>
            <a:off x="8492395" y="321733"/>
            <a:ext cx="3308178" cy="2924935"/>
          </a:xfrm>
          <a:prstGeom prst="rect">
            <a:avLst/>
          </a:prstGeom>
        </p:spPr>
      </p:pic>
      <p:sp>
        <p:nvSpPr>
          <p:cNvPr id="16" name="TextovéPole 15">
            <a:extLst>
              <a:ext uri="{FF2B5EF4-FFF2-40B4-BE49-F238E27FC236}">
                <a16:creationId xmlns:a16="http://schemas.microsoft.com/office/drawing/2014/main" id="{158E7318-6159-4CF0-A03B-8D4B1E34BDF3}"/>
              </a:ext>
            </a:extLst>
          </p:cNvPr>
          <p:cNvSpPr txBox="1"/>
          <p:nvPr/>
        </p:nvSpPr>
        <p:spPr>
          <a:xfrm>
            <a:off x="5230128" y="5513661"/>
            <a:ext cx="60486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srgbClr val="FF0000"/>
                </a:solidFill>
                <a:effectLst/>
                <a:uLnTx/>
                <a:uFillTx/>
                <a:latin typeface="Arial"/>
              </a:rPr>
              <a:t>Síla rádia pro zábavu, bezpečnější sex        a účinnější antikoncepci účinnější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189442" name="Picture 2" descr="https://s27107.pcdn.co/wp-content/uploads/2018/02/18n54mm2jsgmajpg.jpg"/>
          <p:cNvPicPr>
            <a:picLocks noChangeAspect="1" noChangeArrowheads="1"/>
          </p:cNvPicPr>
          <p:nvPr/>
        </p:nvPicPr>
        <p:blipFill rotWithShape="1">
          <a:blip r:embed="rId2" cstate="print"/>
          <a:srcRect t="1620" b="17749"/>
          <a:stretch/>
        </p:blipFill>
        <p:spPr bwMode="auto">
          <a:xfrm>
            <a:off x="20" y="1282"/>
            <a:ext cx="12191980" cy="685671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CustomShape 1"/>
          <p:cNvSpPr/>
          <p:nvPr/>
        </p:nvSpPr>
        <p:spPr>
          <a:xfrm>
            <a:off x="649270" y="4615840"/>
            <a:ext cx="3885141" cy="152674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000" b="1" i="0" u="none" strike="noStrike" kern="1200" cap="none" spc="-1" normalizeH="0" baseline="0" noProof="0">
                <a:ln>
                  <a:noFill/>
                </a:ln>
                <a:solidFill>
                  <a:prstClr val="white"/>
                </a:solidFill>
                <a:effectLst/>
                <a:uLnTx/>
                <a:uFillTx/>
                <a:latin typeface="Arial"/>
                <a:ea typeface="+mj-ea"/>
                <a:cs typeface="+mj-cs"/>
              </a:rPr>
              <a:t>Children toys…</a:t>
            </a:r>
            <a:endParaRPr kumimoji="0" lang="en-US" sz="3000" b="0" i="0" u="none" strike="noStrike" kern="1200" cap="none" spc="-1" normalizeH="0" baseline="0" noProof="0">
              <a:ln>
                <a:noFill/>
              </a:ln>
              <a:solidFill>
                <a:prstClr val="white"/>
              </a:solidFill>
              <a:effectLst/>
              <a:uLnTx/>
              <a:uFillTx/>
              <a:latin typeface="Arial"/>
              <a:ea typeface="+mj-ea"/>
              <a:cs typeface="+mj-cs"/>
            </a:endParaRPr>
          </a:p>
        </p:txBody>
      </p:sp>
      <p:pic>
        <p:nvPicPr>
          <p:cNvPr id="319" name="Picture 4" descr="http://gajitz.com/wp-content/uploads/2010/05/atomic-energy.jpg"/>
          <p:cNvPicPr/>
          <p:nvPr/>
        </p:nvPicPr>
        <p:blipFill rotWithShape="1">
          <a:blip r:embed="rId2" cstate="print"/>
          <a:srcRect t="754" r="2" b="7811"/>
          <a:stretch/>
        </p:blipFill>
        <p:spPr>
          <a:xfrm>
            <a:off x="393308" y="352931"/>
            <a:ext cx="5559480" cy="3749040"/>
          </a:xfrm>
          <a:prstGeom prst="rect">
            <a:avLst/>
          </a:prstGeom>
        </p:spPr>
      </p:pic>
      <p:pic>
        <p:nvPicPr>
          <p:cNvPr id="55298" name="Picture 2" descr="https://s27107.pcdn.co/wp-content/uploads/2018/02/atomic-energy-lab.jpg"/>
          <p:cNvPicPr>
            <a:picLocks noChangeAspect="1" noChangeArrowheads="1"/>
          </p:cNvPicPr>
          <p:nvPr/>
        </p:nvPicPr>
        <p:blipFill rotWithShape="1">
          <a:blip r:embed="rId3" cstate="print"/>
          <a:srcRect t="13040" r="-3" b="17991"/>
          <a:stretch/>
        </p:blipFill>
        <p:spPr bwMode="auto">
          <a:xfrm>
            <a:off x="6251736" y="357013"/>
            <a:ext cx="5546955" cy="3749040"/>
          </a:xfrm>
          <a:prstGeom prst="rect">
            <a:avLst/>
          </a:prstGeom>
          <a:noFill/>
        </p:spPr>
      </p:pic>
      <p:cxnSp>
        <p:nvCxnSpPr>
          <p:cNvPr id="75" name="Straight Connector 7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5" name="Obdélník 4"/>
          <p:cNvSpPr/>
          <p:nvPr/>
        </p:nvSpPr>
        <p:spPr>
          <a:xfrm>
            <a:off x="4945336" y="4615840"/>
            <a:ext cx="6609921" cy="1526741"/>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solidFill>
                <a:effectLst/>
                <a:uLnTx/>
                <a:uFillTx/>
                <a:latin typeface="Arial"/>
              </a:rPr>
              <a:t>The Gilbert Atomic Energy Lab –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Patrně</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nejnebezpečnější</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dětská</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hračka</a:t>
            </a:r>
            <a:endParaRPr kumimoji="0" lang="cs-CZ" sz="1700" b="0" i="0" u="none" strike="noStrike" kern="1200" cap="none" spc="0" normalizeH="0" baseline="0" noProof="0" dirty="0">
              <a:ln>
                <a:noFill/>
              </a:ln>
              <a:solidFill>
                <a:prstClr val="white"/>
              </a:solidFill>
              <a:effectLst/>
              <a:uLnTx/>
              <a:uFillTx/>
              <a:latin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Prodávána</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pouze</a:t>
            </a:r>
            <a:r>
              <a:rPr kumimoji="0" lang="en-US" sz="1700" b="0" i="0" u="none" strike="noStrike" kern="1200" cap="none" spc="0" normalizeH="0" baseline="0" noProof="0" dirty="0">
                <a:ln>
                  <a:noFill/>
                </a:ln>
                <a:solidFill>
                  <a:prstClr val="white"/>
                </a:solidFill>
                <a:effectLst/>
                <a:uLnTx/>
                <a:uFillTx/>
                <a:latin typeface="Arial"/>
              </a:rPr>
              <a:t> : 1950-51</a:t>
            </a:r>
          </a:p>
          <a:p>
            <a:pPr marL="271463" marR="0" lvl="0" indent="-2714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solidFill>
                <a:effectLst/>
                <a:uLnTx/>
                <a:uFillTx/>
                <a:latin typeface="Arial"/>
              </a:rPr>
              <a:t>Prodejnost</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však</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malá</a:t>
            </a:r>
            <a:r>
              <a:rPr kumimoji="0" lang="en-US" sz="1700" b="0" i="0" u="none" strike="noStrike" kern="1200" cap="none" spc="0" normalizeH="0" baseline="0" noProof="0" dirty="0">
                <a:ln>
                  <a:noFill/>
                </a:ln>
                <a:solidFill>
                  <a:prstClr val="white"/>
                </a:solidFill>
                <a:effectLst/>
                <a:uLnTx/>
                <a:uFillTx/>
                <a:latin typeface="Arial"/>
              </a:rPr>
              <a:t> – ne </a:t>
            </a:r>
            <a:r>
              <a:rPr kumimoji="0" lang="en-US" sz="1700" b="0" i="0" u="none" strike="noStrike" kern="1200" cap="none" spc="0" normalizeH="0" baseline="0" noProof="0" dirty="0" err="1">
                <a:ln>
                  <a:noFill/>
                </a:ln>
                <a:solidFill>
                  <a:prstClr val="white"/>
                </a:solidFill>
                <a:effectLst/>
                <a:uLnTx/>
                <a:uFillTx/>
                <a:latin typeface="Arial"/>
              </a:rPr>
              <a:t>kvůli</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této</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nebezpečnosti</a:t>
            </a:r>
            <a:r>
              <a:rPr kumimoji="0" lang="en-US" sz="1700" b="0" i="0" u="none" strike="noStrike" kern="1200" cap="none" spc="0" normalizeH="0" baseline="0" noProof="0" dirty="0">
                <a:ln>
                  <a:noFill/>
                </a:ln>
                <a:solidFill>
                  <a:prstClr val="white"/>
                </a:solidFill>
                <a:effectLst/>
                <a:uLnTx/>
                <a:uFillTx/>
                <a:latin typeface="Arial"/>
              </a:rPr>
              <a:t>, ale pro </a:t>
            </a:r>
            <a:r>
              <a:rPr kumimoji="0" lang="en-US" sz="1700" b="0" i="0" u="none" strike="noStrike" kern="1200" cap="none" spc="0" normalizeH="0" baseline="0" noProof="0" dirty="0" err="1">
                <a:ln>
                  <a:noFill/>
                </a:ln>
                <a:solidFill>
                  <a:prstClr val="white"/>
                </a:solidFill>
                <a:effectLst/>
                <a:uLnTx/>
                <a:uFillTx/>
                <a:latin typeface="Arial"/>
              </a:rPr>
              <a:t>svou</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enormní</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cenu</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tehdy</a:t>
            </a:r>
            <a:r>
              <a:rPr kumimoji="0" lang="en-US" sz="1700" b="0" i="0" u="none" strike="noStrike" kern="1200" cap="none" spc="0" normalizeH="0" baseline="0" noProof="0" dirty="0">
                <a:ln>
                  <a:noFill/>
                </a:ln>
                <a:solidFill>
                  <a:prstClr val="white"/>
                </a:solidFill>
                <a:effectLst/>
                <a:uLnTx/>
                <a:uFillTx/>
                <a:latin typeface="Arial"/>
              </a:rPr>
              <a:t> $50 (</a:t>
            </a:r>
            <a:r>
              <a:rPr kumimoji="0" lang="en-US" sz="1700" b="0" i="0" u="none" strike="noStrike" kern="1200" cap="none" spc="0" normalizeH="0" baseline="0" noProof="0" dirty="0" err="1">
                <a:ln>
                  <a:noFill/>
                </a:ln>
                <a:solidFill>
                  <a:prstClr val="white"/>
                </a:solidFill>
                <a:effectLst/>
                <a:uLnTx/>
                <a:uFillTx/>
                <a:latin typeface="Arial"/>
              </a:rPr>
              <a:t>dnes</a:t>
            </a:r>
            <a:r>
              <a:rPr kumimoji="0" lang="en-US" sz="1700" b="0" i="0" u="none" strike="noStrike" kern="1200" cap="none" spc="0" normalizeH="0" baseline="0" noProof="0" dirty="0">
                <a:ln>
                  <a:noFill/>
                </a:ln>
                <a:solidFill>
                  <a:prstClr val="white"/>
                </a:solidFill>
                <a:effectLst/>
                <a:uLnTx/>
                <a:uFillTx/>
                <a:latin typeface="Arial"/>
              </a:rPr>
              <a:t> </a:t>
            </a:r>
            <a:r>
              <a:rPr kumimoji="0" lang="en-US" sz="1700" b="0" i="0" u="none" strike="noStrike" kern="1200" cap="none" spc="0" normalizeH="0" baseline="0" noProof="0" dirty="0" err="1">
                <a:ln>
                  <a:noFill/>
                </a:ln>
                <a:solidFill>
                  <a:prstClr val="white"/>
                </a:solidFill>
                <a:effectLst/>
                <a:uLnTx/>
                <a:uFillTx/>
                <a:latin typeface="Arial"/>
              </a:rPr>
              <a:t>cca</a:t>
            </a:r>
            <a:r>
              <a:rPr kumimoji="0" lang="en-US" sz="1700" b="0" i="0" u="none" strike="noStrike" kern="1200" cap="none" spc="0" normalizeH="0" baseline="0" noProof="0" dirty="0">
                <a:ln>
                  <a:noFill/>
                </a:ln>
                <a:solidFill>
                  <a:prstClr val="white"/>
                </a:solidFill>
                <a:effectLst/>
                <a:uLnTx/>
                <a:uFillTx/>
                <a:latin typeface="Arial"/>
              </a:rPr>
              <a:t>. $400)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Uranium ore ?"/>
          <p:cNvPicPr>
            <a:picLocks noChangeAspect="1" noChangeArrowheads="1"/>
          </p:cNvPicPr>
          <p:nvPr/>
        </p:nvPicPr>
        <p:blipFill>
          <a:blip r:embed="rId2" cstate="print"/>
          <a:srcRect/>
          <a:stretch>
            <a:fillRect/>
          </a:stretch>
        </p:blipFill>
        <p:spPr bwMode="auto">
          <a:xfrm>
            <a:off x="6864085" y="3751146"/>
            <a:ext cx="4931555" cy="2952328"/>
          </a:xfrm>
          <a:prstGeom prst="rect">
            <a:avLst/>
          </a:prstGeom>
          <a:noFill/>
        </p:spPr>
      </p:pic>
      <p:sp>
        <p:nvSpPr>
          <p:cNvPr id="6" name="Obdélník 5"/>
          <p:cNvSpPr/>
          <p:nvPr/>
        </p:nvSpPr>
        <p:spPr>
          <a:xfrm>
            <a:off x="672909" y="1989138"/>
            <a:ext cx="6096000" cy="424731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Mezi ingredience „stavebnice“ </a:t>
            </a:r>
            <a:r>
              <a:rPr kumimoji="0" lang="cs-CZ" sz="1800" b="0" i="0" u="none" strike="noStrike" kern="1200" cap="none" spc="0" normalizeH="0" baseline="0" noProof="0" dirty="0" err="1">
                <a:ln>
                  <a:noFill/>
                </a:ln>
                <a:solidFill>
                  <a:prstClr val="black"/>
                </a:solidFill>
                <a:effectLst/>
                <a:uLnTx/>
                <a:uFillTx/>
                <a:latin typeface="Arial"/>
              </a:rPr>
              <a:t>patily</a:t>
            </a:r>
            <a:r>
              <a:rPr kumimoji="0" lang="cs-CZ" sz="1800" b="0" i="0" u="none" strike="noStrike" kern="1200" cap="none" spc="0" normalizeH="0" baseline="0" noProof="0" dirty="0">
                <a:ln>
                  <a:noFill/>
                </a:ln>
                <a:solidFill>
                  <a:prstClr val="black"/>
                </a:solidFill>
                <a:effectLst/>
                <a:uLnTx/>
                <a:uFillTx/>
                <a:latin typeface="Arial"/>
              </a:rPr>
              <a:t> např.:</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srgbClr val="FF0000"/>
                </a:solidFill>
                <a:effectLst/>
                <a:uLnTx/>
                <a:uFillTx/>
                <a:latin typeface="Arial"/>
              </a:rPr>
              <a:t>Uranová ruda</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30000" noProof="0" dirty="0">
                <a:ln>
                  <a:noFill/>
                </a:ln>
                <a:solidFill>
                  <a:srgbClr val="FF0000"/>
                </a:solidFill>
                <a:effectLst/>
                <a:uLnTx/>
                <a:uFillTx/>
                <a:latin typeface="Arial"/>
              </a:rPr>
              <a:t>210</a:t>
            </a:r>
            <a:r>
              <a:rPr kumimoji="0" lang="en-US" sz="1800" b="0" i="0" u="none" strike="noStrike" kern="1200" cap="none" spc="0" normalizeH="0" baseline="0" noProof="0" dirty="0" err="1">
                <a:ln>
                  <a:noFill/>
                </a:ln>
                <a:solidFill>
                  <a:srgbClr val="FF0000"/>
                </a:solidFill>
                <a:effectLst/>
                <a:uLnTx/>
                <a:uFillTx/>
                <a:latin typeface="Arial"/>
              </a:rPr>
              <a:t>Pb</a:t>
            </a:r>
            <a:r>
              <a:rPr kumimoji="0" lang="cs-CZ" sz="1800" b="0" i="0" u="none" strike="noStrike" kern="1200" cap="none" spc="0" normalizeH="0" baseline="0" noProof="0" dirty="0">
                <a:ln>
                  <a:noFill/>
                </a:ln>
                <a:solidFill>
                  <a:srgbClr val="FF0000"/>
                </a:solidFill>
                <a:effectLst/>
                <a:uLnTx/>
                <a:uFillTx/>
                <a:latin typeface="Arial"/>
              </a:rPr>
              <a:t> (</a:t>
            </a:r>
            <a:r>
              <a:rPr kumimoji="0" lang="cs-CZ" sz="1800" b="0" i="0" u="none" strike="noStrike" kern="1200" cap="none" spc="0" normalizeH="0" baseline="0" noProof="0" dirty="0">
                <a:ln>
                  <a:noFill/>
                </a:ln>
                <a:solidFill>
                  <a:srgbClr val="FF0000"/>
                </a:solidFill>
                <a:effectLst/>
                <a:uLnTx/>
                <a:uFillTx/>
                <a:latin typeface="Symbol" pitchFamily="18" charset="2"/>
              </a:rPr>
              <a:t>a</a:t>
            </a:r>
            <a:r>
              <a:rPr kumimoji="0" lang="cs-CZ" sz="1800" b="0" i="0" u="none" strike="noStrike" kern="1200" cap="none" spc="0" normalizeH="0" baseline="0" noProof="0" dirty="0">
                <a:ln>
                  <a:noFill/>
                </a:ln>
                <a:solidFill>
                  <a:srgbClr val="FF0000"/>
                </a:solidFill>
                <a:effectLst/>
                <a:uLnTx/>
                <a:uFillTx/>
                <a:latin typeface="Arial"/>
              </a:rPr>
              <a:t> + </a:t>
            </a:r>
            <a:r>
              <a:rPr kumimoji="0" lang="cs-CZ" sz="1800" b="0" i="0" u="none" strike="noStrike" kern="1200" cap="none" spc="0" normalizeH="0" baseline="0" noProof="0" dirty="0">
                <a:ln>
                  <a:noFill/>
                </a:ln>
                <a:solidFill>
                  <a:srgbClr val="FF0000"/>
                </a:solidFill>
                <a:effectLst/>
                <a:uLnTx/>
                <a:uFillTx/>
                <a:latin typeface="Symbol" pitchFamily="18" charset="2"/>
              </a:rPr>
              <a:t>b</a:t>
            </a:r>
            <a:r>
              <a:rPr kumimoji="0" lang="cs-CZ" sz="1800" b="0" i="0" u="none" strike="noStrike" kern="1200" cap="none" spc="0" normalizeH="0" baseline="0" noProof="0" dirty="0">
                <a:ln>
                  <a:noFill/>
                </a:ln>
                <a:solidFill>
                  <a:srgbClr val="FF0000"/>
                </a:solidFill>
                <a:effectLst/>
                <a:uLnTx/>
                <a:uFillTx/>
                <a:latin typeface="Arial"/>
              </a:rPr>
              <a:t> zářič</a:t>
            </a:r>
            <a:r>
              <a:rPr kumimoji="0" lang="en-US" sz="1800" b="0" i="0" u="none" strike="noStrike" kern="1200" cap="none" spc="0" normalizeH="0" baseline="0" noProof="0" dirty="0">
                <a:ln>
                  <a:noFill/>
                </a:ln>
                <a:solidFill>
                  <a:srgbClr val="FF0000"/>
                </a:solidFill>
                <a:effectLst/>
                <a:uLnTx/>
                <a:uFillTx/>
                <a:latin typeface="Arial"/>
              </a:rPr>
              <a:t>)</a:t>
            </a:r>
            <a:endParaRPr kumimoji="0" lang="cs-CZ" sz="1800" b="0" i="0" u="none" strike="noStrike" kern="1200" cap="none" spc="0" normalizeH="0" baseline="0" noProof="0" dirty="0">
              <a:ln>
                <a:noFill/>
              </a:ln>
              <a:solidFill>
                <a:srgbClr val="FF0000"/>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30000" noProof="0" dirty="0">
                <a:ln>
                  <a:noFill/>
                </a:ln>
                <a:solidFill>
                  <a:srgbClr val="FF0000"/>
                </a:solidFill>
                <a:effectLst/>
                <a:uLnTx/>
                <a:uFillTx/>
                <a:latin typeface="Arial"/>
              </a:rPr>
              <a:t>106</a:t>
            </a:r>
            <a:r>
              <a:rPr kumimoji="0" lang="en-US" sz="1800" b="0" i="0" u="none" strike="noStrike" kern="1200" cap="none" spc="0" normalizeH="0" baseline="0" noProof="0" dirty="0" err="1">
                <a:ln>
                  <a:noFill/>
                </a:ln>
                <a:solidFill>
                  <a:srgbClr val="FF0000"/>
                </a:solidFill>
                <a:effectLst/>
                <a:uLnTx/>
                <a:uFillTx/>
                <a:latin typeface="Arial"/>
              </a:rPr>
              <a:t>Ru</a:t>
            </a:r>
            <a:r>
              <a:rPr kumimoji="0" lang="en-US" sz="1800" b="0" i="0" u="none" strike="noStrike" kern="1200" cap="none" spc="0" normalizeH="0" baseline="0" noProof="0" dirty="0">
                <a:ln>
                  <a:noFill/>
                </a:ln>
                <a:solidFill>
                  <a:srgbClr val="FF0000"/>
                </a:solidFill>
                <a:effectLst/>
                <a:uLnTx/>
                <a:uFillTx/>
                <a:latin typeface="Arial"/>
              </a:rPr>
              <a:t>?</a:t>
            </a:r>
            <a:r>
              <a:rPr kumimoji="0" lang="cs-CZ" sz="1800" b="0" i="0" u="none" strike="noStrike" kern="1200" cap="none" spc="0" normalizeH="0" baseline="0" noProof="0" dirty="0">
                <a:ln>
                  <a:noFill/>
                </a:ln>
                <a:solidFill>
                  <a:srgbClr val="FF0000"/>
                </a:solidFill>
                <a:effectLst/>
                <a:uLnTx/>
                <a:uFillTx/>
                <a:latin typeface="Arial"/>
              </a:rPr>
              <a:t> (čistá </a:t>
            </a:r>
            <a:r>
              <a:rPr kumimoji="0" lang="cs-CZ" sz="1800" b="0" i="0" u="none" strike="noStrike" kern="1200" cap="none" spc="0" normalizeH="0" baseline="0" noProof="0" dirty="0">
                <a:ln>
                  <a:noFill/>
                </a:ln>
                <a:solidFill>
                  <a:srgbClr val="FF0000"/>
                </a:solidFill>
                <a:effectLst/>
                <a:uLnTx/>
                <a:uFillTx/>
                <a:latin typeface="Symbol" pitchFamily="18" charset="2"/>
              </a:rPr>
              <a:t>b</a:t>
            </a:r>
            <a:r>
              <a:rPr kumimoji="0" lang="cs-CZ" sz="1800" b="0" i="0" u="none" strike="noStrike" kern="1200" cap="none" spc="0" normalizeH="0" baseline="0" noProof="0" dirty="0">
                <a:ln>
                  <a:noFill/>
                </a:ln>
                <a:solidFill>
                  <a:srgbClr val="FF0000"/>
                </a:solidFill>
                <a:effectLst/>
                <a:uLnTx/>
                <a:uFillTx/>
                <a:latin typeface="Arial"/>
              </a:rPr>
              <a:t>-zářič)</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srgbClr val="FF0000"/>
                </a:solidFill>
                <a:effectLst/>
                <a:uLnTx/>
                <a:uFillTx/>
                <a:latin typeface="Arial"/>
              </a:rPr>
              <a:t>a </a:t>
            </a:r>
            <a:r>
              <a:rPr kumimoji="0" lang="cs-CZ" sz="1800" b="0" i="0" u="none" strike="noStrike" kern="1200" cap="none" spc="0" normalizeH="0" baseline="30000" noProof="0" dirty="0">
                <a:ln>
                  <a:noFill/>
                </a:ln>
                <a:solidFill>
                  <a:srgbClr val="FF0000"/>
                </a:solidFill>
                <a:effectLst/>
                <a:uLnTx/>
                <a:uFillTx/>
                <a:latin typeface="Arial"/>
              </a:rPr>
              <a:t>65</a:t>
            </a:r>
            <a:r>
              <a:rPr kumimoji="0" lang="en-US" sz="1800" b="0" i="0" u="none" strike="noStrike" kern="1200" cap="none" spc="0" normalizeH="0" baseline="0" noProof="0" dirty="0">
                <a:ln>
                  <a:noFill/>
                </a:ln>
                <a:solidFill>
                  <a:srgbClr val="FF0000"/>
                </a:solidFill>
                <a:effectLst/>
                <a:uLnTx/>
                <a:uFillTx/>
                <a:latin typeface="Arial"/>
              </a:rPr>
              <a:t>Zn</a:t>
            </a:r>
            <a:r>
              <a:rPr kumimoji="0" lang="cs-CZ" sz="1800" b="0" i="0" u="none" strike="noStrike" kern="1200" cap="none" spc="0" normalizeH="0" baseline="0" noProof="0" dirty="0">
                <a:ln>
                  <a:noFill/>
                </a:ln>
                <a:solidFill>
                  <a:srgbClr val="FF0000"/>
                </a:solidFill>
                <a:effectLst/>
                <a:uLnTx/>
                <a:uFillTx/>
                <a:latin typeface="Arial"/>
              </a:rPr>
              <a:t> (</a:t>
            </a:r>
            <a:r>
              <a:rPr kumimoji="0" lang="cs-CZ" sz="1800" b="0" i="0" u="none" strike="noStrike" kern="1200" cap="none" spc="0" normalizeH="0" baseline="0" noProof="0" dirty="0">
                <a:ln>
                  <a:noFill/>
                </a:ln>
                <a:solidFill>
                  <a:srgbClr val="FF0000"/>
                </a:solidFill>
                <a:effectLst/>
                <a:uLnTx/>
                <a:uFillTx/>
                <a:latin typeface="Symbol" pitchFamily="18" charset="2"/>
              </a:rPr>
              <a:t>g</a:t>
            </a:r>
            <a:r>
              <a:rPr kumimoji="0" lang="cs-CZ" sz="1800" b="0" i="0" u="none" strike="noStrike" kern="1200" cap="none" spc="0" normalizeH="0" baseline="0" noProof="0" dirty="0">
                <a:ln>
                  <a:noFill/>
                </a:ln>
                <a:solidFill>
                  <a:srgbClr val="FF0000"/>
                </a:solidFill>
                <a:effectLst/>
                <a:uLnTx/>
                <a:uFillTx/>
                <a:latin typeface="Arial"/>
              </a:rPr>
              <a:t>-zářič</a:t>
            </a:r>
            <a:r>
              <a:rPr kumimoji="0" lang="cs-CZ" sz="1800" b="0" i="0" u="none" strike="noStrike" kern="1200" cap="none" spc="0" normalizeH="0" baseline="0" noProof="0" dirty="0">
                <a:ln>
                  <a:noFill/>
                </a:ln>
                <a:solidFill>
                  <a:prstClr val="black"/>
                </a:solidFill>
                <a:effectLst/>
                <a:uLnTx/>
                <a:uFillTx/>
                <a:latin typeface="Arial"/>
              </a:rPr>
              <a:t>)</a:t>
            </a:r>
            <a:r>
              <a:rPr kumimoji="0" lang="en-US" sz="1800" b="0" i="0" u="none" strike="noStrike" kern="1200" cap="none" spc="0" normalizeH="0" baseline="0" noProof="0" dirty="0">
                <a:ln>
                  <a:noFill/>
                </a:ln>
                <a:solidFill>
                  <a:prstClr val="black"/>
                </a:solidFill>
                <a:effectLst/>
                <a:uLnTx/>
                <a:uFillTx/>
                <a:latin typeface="Arial"/>
              </a:rPr>
              <a:t>, </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s</a:t>
            </a:r>
            <a:r>
              <a:rPr kumimoji="0" lang="en-US" sz="1800" b="0" i="0" u="none" strike="noStrike" kern="1200" cap="none" spc="0" normalizeH="0" baseline="0" noProof="0" dirty="0" err="1">
                <a:ln>
                  <a:noFill/>
                </a:ln>
                <a:solidFill>
                  <a:prstClr val="black"/>
                </a:solidFill>
                <a:effectLst/>
                <a:uLnTx/>
                <a:uFillTx/>
                <a:latin typeface="Arial"/>
              </a:rPr>
              <a:t>pintariscop</a:t>
            </a:r>
            <a:r>
              <a:rPr kumimoji="0" lang="cs-CZ" sz="1800" b="0" i="0" u="none" strike="noStrike" kern="1200" cap="none" spc="0" normalizeH="0" baseline="0" noProof="0" dirty="0">
                <a:ln>
                  <a:noFill/>
                </a:ln>
                <a:solidFill>
                  <a:prstClr val="black"/>
                </a:solidFill>
                <a:effectLst/>
                <a:uLnTx/>
                <a:uFillTx/>
                <a:latin typeface="Arial"/>
              </a:rPr>
              <a:t> (pro počítání záblesků vznikajících při dopadu ionizujících částic na povrch materiálu; záblesky je možno pozorovat na stínítku zařízení lupou-okulárem)</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mlžnou komoru pro detekci a-částic</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a:rPr>
              <a:t>Electroscop</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rPr>
              <a:t>Geiger</a:t>
            </a:r>
            <a:r>
              <a:rPr kumimoji="0" lang="cs-CZ" sz="1800" b="0" i="0" u="none" strike="noStrike" kern="1200" cap="none" spc="0" normalizeH="0" baseline="0" noProof="0" dirty="0" err="1">
                <a:ln>
                  <a:noFill/>
                </a:ln>
                <a:solidFill>
                  <a:prstClr val="black"/>
                </a:solidFill>
                <a:effectLst/>
                <a:uLnTx/>
                <a:uFillTx/>
                <a:latin typeface="Arial"/>
              </a:rPr>
              <a:t>ův</a:t>
            </a:r>
            <a:r>
              <a:rPr kumimoji="0" lang="cs-CZ" sz="1800" b="0" i="0" u="none" strike="noStrike" kern="1200" cap="none" spc="0" normalizeH="0" baseline="0" noProof="0" dirty="0">
                <a:ln>
                  <a:noFill/>
                </a:ln>
                <a:solidFill>
                  <a:prstClr val="black"/>
                </a:solidFill>
                <a:effectLst/>
                <a:uLnTx/>
                <a:uFillTx/>
                <a:latin typeface="Arial"/>
              </a:rPr>
              <a:t> počítač (který asi zejména umožňoval rodičům změřit kontaminaci jejich dětí ;-))</a:t>
            </a: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a:rPr>
              <a:t>manu</a:t>
            </a:r>
            <a:r>
              <a:rPr kumimoji="0" lang="cs-CZ" sz="1800" b="0" i="0" u="none" strike="noStrike" kern="1200" cap="none" spc="0" normalizeH="0" baseline="0" noProof="0" dirty="0">
                <a:ln>
                  <a:noFill/>
                </a:ln>
                <a:solidFill>
                  <a:prstClr val="black"/>
                </a:solidFill>
                <a:effectLst/>
                <a:uLnTx/>
                <a:uFillTx/>
                <a:latin typeface="Arial"/>
              </a:rPr>
              <a:t>á</a:t>
            </a:r>
            <a:r>
              <a:rPr kumimoji="0" lang="en-US" sz="1800" b="0" i="0" u="none" strike="noStrike" kern="1200" cap="none" spc="0" normalizeH="0" baseline="0" noProof="0" dirty="0">
                <a:ln>
                  <a:noFill/>
                </a:ln>
                <a:solidFill>
                  <a:prstClr val="black"/>
                </a:solidFill>
                <a:effectLst/>
                <a:uLnTx/>
                <a:uFillTx/>
                <a:latin typeface="Arial"/>
              </a:rPr>
              <a:t>l, </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err="1">
                <a:ln>
                  <a:noFill/>
                </a:ln>
                <a:solidFill>
                  <a:prstClr val="black"/>
                </a:solidFill>
                <a:effectLst/>
                <a:uLnTx/>
                <a:uFillTx/>
                <a:latin typeface="Arial"/>
              </a:rPr>
              <a:t>Komixovou</a:t>
            </a:r>
            <a:r>
              <a:rPr kumimoji="0" lang="cs-CZ" sz="1800" b="0" i="0" u="none" strike="noStrike" kern="1200" cap="none" spc="0" normalizeH="0" baseline="0" noProof="0" dirty="0">
                <a:ln>
                  <a:noFill/>
                </a:ln>
                <a:solidFill>
                  <a:prstClr val="black"/>
                </a:solidFill>
                <a:effectLst/>
                <a:uLnTx/>
                <a:uFillTx/>
                <a:latin typeface="Arial"/>
              </a:rPr>
              <a:t> knihu </a:t>
            </a:r>
            <a:r>
              <a:rPr kumimoji="0" lang="en-US" sz="1800" b="0" i="0" u="none" strike="noStrike" kern="1200" cap="none" spc="0" normalizeH="0" baseline="0" noProof="0" dirty="0">
                <a:ln>
                  <a:noFill/>
                </a:ln>
                <a:solidFill>
                  <a:prstClr val="black"/>
                </a:solidFill>
                <a:effectLst/>
                <a:uLnTx/>
                <a:uFillTx/>
                <a:latin typeface="Arial"/>
              </a:rPr>
              <a:t>Dagwood Splits the Atom</a:t>
            </a:r>
            <a:endParaRPr kumimoji="0" lang="cs-CZ" sz="1800" b="0" i="0" u="none" strike="noStrike" kern="1200" cap="none" spc="0" normalizeH="0" baseline="0" noProof="0" dirty="0">
              <a:ln>
                <a:noFill/>
              </a:ln>
              <a:solidFill>
                <a:prstClr val="black"/>
              </a:solidFill>
              <a:effectLst/>
              <a:uLnTx/>
              <a:uFillTx/>
              <a:latin typeface="Arial"/>
            </a:endParaRPr>
          </a:p>
          <a:p>
            <a:pPr marL="179388" marR="0" lvl="0" indent="-179388"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cs-CZ" sz="1800" b="0" i="0" u="none" strike="noStrike" kern="1200" cap="none" spc="0" normalizeH="0" baseline="0" noProof="0" dirty="0">
                <a:ln>
                  <a:noFill/>
                </a:ln>
                <a:solidFill>
                  <a:prstClr val="black"/>
                </a:solidFill>
                <a:effectLst/>
                <a:uLnTx/>
                <a:uFillTx/>
                <a:latin typeface="Arial"/>
              </a:rPr>
              <a:t>A vládní manuál </a:t>
            </a:r>
            <a:r>
              <a:rPr kumimoji="0" lang="en-US" sz="1800" b="0" i="0" u="none" strike="noStrike" kern="1200" cap="none" spc="0" normalizeH="0" baseline="0" noProof="0" dirty="0">
                <a:ln>
                  <a:noFill/>
                </a:ln>
                <a:solidFill>
                  <a:prstClr val="black"/>
                </a:solidFill>
                <a:effectLst/>
                <a:uLnTx/>
                <a:uFillTx/>
                <a:latin typeface="Arial"/>
              </a:rPr>
              <a:t>“Prospecting for Uranium.”</a:t>
            </a:r>
            <a:endParaRPr kumimoji="0" lang="cs-CZ" sz="1800" b="0" i="0" u="none" strike="noStrike" kern="1200" cap="none" spc="0" normalizeH="0" baseline="0" noProof="0" dirty="0">
              <a:ln>
                <a:noFill/>
              </a:ln>
              <a:solidFill>
                <a:prstClr val="black"/>
              </a:solidFill>
              <a:effectLst/>
              <a:uLnTx/>
              <a:uFillTx/>
              <a:latin typeface="Arial"/>
            </a:endParaRPr>
          </a:p>
        </p:txBody>
      </p:sp>
      <p:sp>
        <p:nvSpPr>
          <p:cNvPr id="7" name="Obdélník 6"/>
          <p:cNvSpPr/>
          <p:nvPr/>
        </p:nvSpPr>
        <p:spPr>
          <a:xfrm>
            <a:off x="6911438" y="2413281"/>
            <a:ext cx="475013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Pokud se stavebnice osvědčila, avšak děti stihly radioaktivní zdroje rozprášit po okolí – žádný problém, rodiče mohli svým ratolestem </a:t>
            </a:r>
            <a:r>
              <a:rPr kumimoji="0" lang="cs-CZ" sz="1800" b="0" i="0" u="none" strike="noStrike" kern="1200" cap="none" spc="0" normalizeH="0" baseline="0" noProof="0" dirty="0">
                <a:ln>
                  <a:noFill/>
                </a:ln>
                <a:solidFill>
                  <a:srgbClr val="FF0000"/>
                </a:solidFill>
                <a:effectLst/>
                <a:uLnTx/>
                <a:uFillTx/>
                <a:latin typeface="Arial"/>
              </a:rPr>
              <a:t>doobjednat nové ;-)</a:t>
            </a:r>
          </a:p>
        </p:txBody>
      </p:sp>
      <p:sp>
        <p:nvSpPr>
          <p:cNvPr id="11" name="Obdélník 10"/>
          <p:cNvSpPr/>
          <p:nvPr/>
        </p:nvSpPr>
        <p:spPr>
          <a:xfrm>
            <a:off x="649163" y="450653"/>
            <a:ext cx="5763514"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a:rPr>
              <a:t>The Gilbert Atomic Energy Lab</a:t>
            </a:r>
            <a:r>
              <a:rPr kumimoji="0" lang="cs-CZ" sz="3200" b="1" i="0" u="none" strike="noStrike" kern="1200" cap="none" spc="0" normalizeH="0" baseline="0" noProof="0" dirty="0">
                <a:ln>
                  <a:noFill/>
                </a:ln>
                <a:solidFill>
                  <a:prstClr val="black"/>
                </a:solidFill>
                <a:effectLst/>
                <a:uLnTx/>
                <a:uFillTx/>
                <a:latin typeface="Arial"/>
              </a:rPr>
              <a:t> - pokračování</a:t>
            </a:r>
            <a:r>
              <a:rPr kumimoji="0" lang="en-US" sz="3200" b="1" i="0" u="none" strike="noStrike" kern="1200" cap="none" spc="0" normalizeH="0" baseline="0" noProof="0" dirty="0">
                <a:ln>
                  <a:noFill/>
                </a:ln>
                <a:solidFill>
                  <a:prstClr val="black"/>
                </a:solidFill>
                <a:effectLst/>
                <a:uLnTx/>
                <a:uFillTx/>
                <a:latin typeface="Arial"/>
              </a:rPr>
              <a:t> </a:t>
            </a:r>
            <a:endParaRPr kumimoji="0" lang="cs-CZ" sz="3200" b="1" i="0" u="none" strike="noStrike" kern="1200" cap="none" spc="0" normalizeH="0" baseline="0" noProof="0" dirty="0">
              <a:ln>
                <a:noFill/>
              </a:ln>
              <a:solidFill>
                <a:prstClr val="black"/>
              </a:solidFill>
              <a:effectLst/>
              <a:uLnTx/>
              <a:uFillTx/>
              <a:latin typeface="Arial"/>
            </a:endParaRPr>
          </a:p>
        </p:txBody>
      </p:sp>
      <p:pic>
        <p:nvPicPr>
          <p:cNvPr id="165890" name="Picture 2" descr="upload.wikimedia.org/wikipedia/commons/thumb/b/..."/>
          <p:cNvPicPr>
            <a:picLocks noChangeAspect="1" noChangeArrowheads="1"/>
          </p:cNvPicPr>
          <p:nvPr/>
        </p:nvPicPr>
        <p:blipFill>
          <a:blip r:embed="rId3" cstate="print"/>
          <a:srcRect/>
          <a:stretch>
            <a:fillRect/>
          </a:stretch>
        </p:blipFill>
        <p:spPr bwMode="auto">
          <a:xfrm>
            <a:off x="7708282" y="352694"/>
            <a:ext cx="2762250" cy="18383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84322" name="Picture 2" descr="https://s27107.pcdn.co/wp-content/uploads/2018/02/18n4hn8fv1okcjpg.jpg"/>
          <p:cNvPicPr>
            <a:picLocks noChangeAspect="1" noChangeArrowheads="1"/>
          </p:cNvPicPr>
          <p:nvPr/>
        </p:nvPicPr>
        <p:blipFill rotWithShape="1">
          <a:blip r:embed="rId2" cstate="print"/>
          <a:srcRect l="3976" r="10420" b="2"/>
          <a:stretch/>
        </p:blipFill>
        <p:spPr bwMode="auto">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a:noFill/>
        </p:spPr>
      </p:pic>
      <p:sp>
        <p:nvSpPr>
          <p:cNvPr id="71" name="Freeform: Shape 70">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useBgFill="1">
        <p:nvSpPr>
          <p:cNvPr id="73" name="Freeform: Shape 72">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2" name="Nadpis 1"/>
          <p:cNvSpPr>
            <a:spLocks noGrp="1"/>
          </p:cNvSpPr>
          <p:nvPr>
            <p:ph type="title"/>
          </p:nvPr>
        </p:nvSpPr>
        <p:spPr>
          <a:xfrm>
            <a:off x="6801435" y="492775"/>
            <a:ext cx="4819952" cy="1325563"/>
          </a:xfrm>
        </p:spPr>
        <p:txBody>
          <a:bodyPr vert="horz" lIns="91440" tIns="45720" rIns="91440" bIns="45720" rtlCol="0" anchor="ctr">
            <a:noAutofit/>
          </a:bodyPr>
          <a:lstStyle/>
          <a:p>
            <a:pPr algn="l" rtl="0">
              <a:lnSpc>
                <a:spcPct val="90000"/>
              </a:lnSpc>
              <a:spcBef>
                <a:spcPct val="0"/>
              </a:spcBef>
            </a:pPr>
            <a:r>
              <a:rPr lang="en-US" sz="3600" b="1" kern="1200" dirty="0" err="1">
                <a:solidFill>
                  <a:schemeClr val="tx1"/>
                </a:solidFill>
                <a:latin typeface="+mj-lt"/>
                <a:ea typeface="+mj-ea"/>
                <a:cs typeface="+mj-cs"/>
              </a:rPr>
              <a:t>Batschari</a:t>
            </a:r>
            <a:r>
              <a:rPr lang="en-US" sz="3600" b="1" kern="1200" dirty="0">
                <a:solidFill>
                  <a:schemeClr val="tx1"/>
                </a:solidFill>
                <a:latin typeface="+mj-lt"/>
                <a:ea typeface="+mj-ea"/>
                <a:cs typeface="+mj-cs"/>
              </a:rPr>
              <a:t> Radium Cigarettes</a:t>
            </a:r>
            <a:br>
              <a:rPr lang="en-US" sz="3600" b="1" kern="1200" dirty="0">
                <a:solidFill>
                  <a:schemeClr val="tx1"/>
                </a:solidFill>
                <a:latin typeface="+mj-lt"/>
                <a:ea typeface="+mj-ea"/>
                <a:cs typeface="+mj-cs"/>
              </a:rPr>
            </a:br>
            <a:endParaRPr lang="en-US" sz="3600" kern="1200" dirty="0">
              <a:solidFill>
                <a:schemeClr val="tx1"/>
              </a:solidFill>
              <a:latin typeface="+mj-lt"/>
              <a:ea typeface="+mj-ea"/>
              <a:cs typeface="+mj-cs"/>
            </a:endParaRPr>
          </a:p>
        </p:txBody>
      </p:sp>
      <p:sp>
        <p:nvSpPr>
          <p:cNvPr id="5" name="Podnadpis 2"/>
          <p:cNvSpPr txBox="1">
            <a:spLocks/>
          </p:cNvSpPr>
          <p:nvPr/>
        </p:nvSpPr>
        <p:spPr>
          <a:xfrm>
            <a:off x="6829537" y="4005796"/>
            <a:ext cx="4819951" cy="318168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rPr>
              <a:t>A </a:t>
            </a:r>
            <a:r>
              <a:rPr kumimoji="0" lang="en-US" sz="2400" b="0" i="0" u="none" strike="noStrike" kern="1200" cap="none" spc="0" normalizeH="0" baseline="0" noProof="0" dirty="0" err="1">
                <a:ln>
                  <a:noFill/>
                </a:ln>
                <a:solidFill>
                  <a:prstClr val="white"/>
                </a:solidFill>
                <a:effectLst/>
                <a:uLnTx/>
                <a:uFillTx/>
                <a:latin typeface="Arial"/>
              </a:rPr>
              <a:t>mezitím</a:t>
            </a:r>
            <a:r>
              <a:rPr kumimoji="0" lang="en-US" sz="2400" b="0" i="0" u="none" strike="noStrike" kern="1200" cap="none" spc="0" normalizeH="0" baseline="0" noProof="0" dirty="0">
                <a:ln>
                  <a:noFill/>
                </a:ln>
                <a:solidFill>
                  <a:prstClr val="white"/>
                </a:solidFill>
                <a:effectLst/>
                <a:uLnTx/>
                <a:uFillTx/>
                <a:latin typeface="Arial"/>
              </a:rPr>
              <a:t>, co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děti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spokojeně</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hrají</a:t>
            </a:r>
            <a:r>
              <a:rPr kumimoji="0" lang="en-US" sz="2400" b="0" i="0" u="none" strike="noStrike" kern="1200" cap="none" spc="0" normalizeH="0" baseline="0" noProof="0" dirty="0">
                <a:ln>
                  <a:noFill/>
                </a:ln>
                <a:solidFill>
                  <a:prstClr val="white"/>
                </a:solidFill>
                <a:effectLst/>
                <a:uLnTx/>
                <a:uFillTx/>
                <a:latin typeface="Arial"/>
              </a:rPr>
              <a:t> a </a:t>
            </a:r>
            <a:r>
              <a:rPr kumimoji="0" lang="en-US" sz="2400" b="0" i="0" u="none" strike="noStrike" kern="1200" cap="none" spc="0" normalizeH="0" baseline="0" noProof="0" dirty="0" err="1">
                <a:ln>
                  <a:noFill/>
                </a:ln>
                <a:solidFill>
                  <a:prstClr val="white"/>
                </a:solidFill>
                <a:effectLst/>
                <a:uLnTx/>
                <a:uFillTx/>
                <a:latin typeface="Arial"/>
              </a:rPr>
              <a:t>září</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úsměvem</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rodiče</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si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mohou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dopřát</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trochu</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relaxace</a:t>
            </a:r>
            <a:r>
              <a:rPr kumimoji="0" lang="en-US" sz="2400" b="0" i="0" u="none" strike="noStrike" kern="1200" cap="none" spc="0" normalizeH="0" baseline="0" noProof="0" dirty="0">
                <a:ln>
                  <a:noFill/>
                </a:ln>
                <a:solidFill>
                  <a:prstClr val="white"/>
                </a:solidFill>
                <a:effectLst/>
                <a:uLnTx/>
                <a:uFillTx/>
                <a:latin typeface="Arial"/>
              </a:rPr>
              <a:t> </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s </a:t>
            </a:r>
            <a:r>
              <a:rPr kumimoji="0" lang="en-US" sz="2400" b="0" i="0" u="none" strike="noStrike" kern="1200" cap="none" spc="0" normalizeH="0" baseline="0" noProof="0" dirty="0" err="1">
                <a:ln>
                  <a:noFill/>
                </a:ln>
                <a:solidFill>
                  <a:prstClr val="white"/>
                </a:solidFill>
                <a:effectLst/>
                <a:uLnTx/>
                <a:uFillTx/>
                <a:latin typeface="Arial"/>
              </a:rPr>
              <a:t>povzbudivými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omlazujícími</a:t>
            </a:r>
            <a:r>
              <a:rPr kumimoji="0" lang="en-US"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err="1">
                <a:ln>
                  <a:noFill/>
                </a:ln>
                <a:solidFill>
                  <a:prstClr val="white"/>
                </a:solidFill>
                <a:effectLst/>
                <a:uLnTx/>
                <a:uFillTx/>
                <a:latin typeface="Arial"/>
              </a:rPr>
              <a:t>léčivými</a:t>
            </a:r>
            <a:r>
              <a:rPr kumimoji="0" lang="en-US" sz="2400" b="0" i="0" u="none" strike="noStrike" kern="1200" cap="none" spc="0" normalizeH="0" baseline="0" noProof="0" dirty="0">
                <a:ln>
                  <a:noFill/>
                </a:ln>
                <a:solidFill>
                  <a:prstClr val="white"/>
                </a:solidFill>
                <a:effectLst/>
                <a:uLnTx/>
                <a:uFillTx/>
                <a:latin typeface="Arial"/>
              </a:rPr>
              <a:t>,... CIGARETAMI </a:t>
            </a:r>
            <a:r>
              <a:rPr kumimoji="0" lang="cs-CZ" sz="2400" b="0" i="0" u="none" strike="noStrike" kern="1200" cap="none" spc="0" normalizeH="0" baseline="0" noProof="0" dirty="0">
                <a:ln>
                  <a:noFill/>
                </a:ln>
                <a:solidFill>
                  <a:prstClr val="white"/>
                </a:solidFill>
                <a:effectLst/>
                <a:uLnTx/>
                <a:uFillTx/>
                <a:latin typeface="Arial"/>
              </a:rPr>
              <a:t>            </a:t>
            </a:r>
            <a:r>
              <a:rPr kumimoji="0" lang="en-US" sz="2400" b="0" i="0" u="none" strike="noStrike" kern="1200" cap="none" spc="0" normalizeH="0" baseline="0" noProof="0" dirty="0">
                <a:ln>
                  <a:noFill/>
                </a:ln>
                <a:solidFill>
                  <a:prstClr val="white"/>
                </a:solidFill>
                <a:effectLst/>
                <a:uLnTx/>
                <a:uFillTx/>
                <a:latin typeface="Arial"/>
              </a:rPr>
              <a:t>S RADIEM</a:t>
            </a:r>
          </a:p>
        </p:txBody>
      </p:sp>
      <p:sp>
        <p:nvSpPr>
          <p:cNvPr id="13" name="Podnadpis 2">
            <a:extLst>
              <a:ext uri="{FF2B5EF4-FFF2-40B4-BE49-F238E27FC236}">
                <a16:creationId xmlns:a16="http://schemas.microsoft.com/office/drawing/2014/main" id="{D48F7B85-8535-41EE-A47A-9EFBEBE327D1}"/>
              </a:ext>
            </a:extLst>
          </p:cNvPr>
          <p:cNvSpPr>
            <a:spLocks noGrp="1"/>
          </p:cNvSpPr>
          <p:nvPr>
            <p:ph type="subTitle"/>
          </p:nvPr>
        </p:nvSpPr>
        <p:spPr>
          <a:xfrm>
            <a:off x="6933297" y="1818338"/>
            <a:ext cx="4268190" cy="2110266"/>
          </a:xfrm>
        </p:spPr>
        <p:txBody>
          <a:bodyPr/>
          <a:lstStyle/>
          <a:p>
            <a:r>
              <a:rPr lang="en-US" sz="2800" dirty="0">
                <a:solidFill>
                  <a:schemeClr val="tx1"/>
                </a:solidFill>
              </a:rPr>
              <a:t>the </a:t>
            </a:r>
            <a:r>
              <a:rPr lang="en-US" sz="2800" dirty="0" err="1">
                <a:solidFill>
                  <a:schemeClr val="tx1"/>
                </a:solidFill>
              </a:rPr>
              <a:t>Batschari</a:t>
            </a:r>
            <a:r>
              <a:rPr lang="en-US" sz="2800" dirty="0">
                <a:solidFill>
                  <a:schemeClr val="tx1"/>
                </a:solidFill>
              </a:rPr>
              <a:t> tobacco company in Baden-Baden, Germany made radium cigarettes between </a:t>
            </a:r>
            <a:r>
              <a:rPr lang="en-US" sz="2800" dirty="0">
                <a:solidFill>
                  <a:srgbClr val="FF0000"/>
                </a:solidFill>
              </a:rPr>
              <a:t>1910 and 1915</a:t>
            </a:r>
            <a:r>
              <a:rPr lang="en-US" sz="2800" dirty="0"/>
              <a:t>.</a:t>
            </a:r>
            <a:endParaRPr lang="cs-CZ" sz="2800" dirty="0"/>
          </a:p>
        </p:txBody>
      </p:sp>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4" name="Rectangle 1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306" name="Rectangle 1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302" name="TextShape 1"/>
          <p:cNvSpPr txBox="1"/>
          <p:nvPr/>
        </p:nvSpPr>
        <p:spPr>
          <a:xfrm>
            <a:off x="6900238" y="518315"/>
            <a:ext cx="5008733" cy="3742762"/>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200" b="1" i="0" u="none" strike="noStrike" kern="1200" cap="none" spc="-1" normalizeH="0" baseline="0" noProof="0" dirty="0">
                <a:ln>
                  <a:noFill/>
                </a:ln>
                <a:solidFill>
                  <a:prstClr val="black"/>
                </a:solidFill>
                <a:effectLst/>
                <a:uLnTx/>
                <a:uFillTx/>
                <a:latin typeface="Arial"/>
              </a:rPr>
              <a:t>Radium se </a:t>
            </a:r>
            <a:r>
              <a:rPr kumimoji="0" lang="en-US" sz="2200" b="1" i="0" u="none" strike="noStrike" kern="1200" cap="none" spc="-1" normalizeH="0" baseline="0" noProof="0" dirty="0" err="1">
                <a:ln>
                  <a:noFill/>
                </a:ln>
                <a:solidFill>
                  <a:prstClr val="black"/>
                </a:solidFill>
                <a:effectLst/>
                <a:uLnTx/>
                <a:uFillTx/>
                <a:latin typeface="Arial"/>
              </a:rPr>
              <a:t>následně</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začalo</a:t>
            </a:r>
            <a:r>
              <a:rPr kumimoji="0" lang="en-US" sz="2200" b="1" i="0" u="none" strike="noStrike" kern="1200" cap="none" spc="-1" normalizeH="0" baseline="0" noProof="0" dirty="0">
                <a:ln>
                  <a:noFill/>
                </a:ln>
                <a:solidFill>
                  <a:prstClr val="black"/>
                </a:solidFill>
                <a:effectLst/>
                <a:uLnTx/>
                <a:uFillTx/>
                <a:latin typeface="Arial"/>
              </a:rPr>
              <a:t> </a:t>
            </a:r>
            <a:r>
              <a:rPr kumimoji="0" lang="cs-CZ"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a:ln>
                  <a:noFill/>
                </a:ln>
                <a:solidFill>
                  <a:prstClr val="black"/>
                </a:solidFill>
                <a:effectLst/>
                <a:uLnTx/>
                <a:uFillTx/>
                <a:latin typeface="Arial"/>
              </a:rPr>
              <a:t>v USA </a:t>
            </a:r>
            <a:r>
              <a:rPr kumimoji="0" lang="en-US" sz="2200" b="1" i="0" u="none" strike="noStrike" kern="1200" cap="none" spc="-1" normalizeH="0" baseline="0" noProof="0" dirty="0" err="1">
                <a:ln>
                  <a:noFill/>
                </a:ln>
                <a:solidFill>
                  <a:prstClr val="black"/>
                </a:solidFill>
                <a:effectLst/>
                <a:uLnTx/>
                <a:uFillTx/>
                <a:latin typeface="Arial"/>
              </a:rPr>
              <a:t>vyrábět</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uměle</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než</a:t>
            </a:r>
            <a:r>
              <a:rPr kumimoji="0" lang="en-US" sz="2200" b="1" i="0" u="none" strike="noStrike" kern="1200" cap="none" spc="-1" normalizeH="0" baseline="0" noProof="0" dirty="0">
                <a:ln>
                  <a:noFill/>
                </a:ln>
                <a:solidFill>
                  <a:prstClr val="black"/>
                </a:solidFill>
                <a:effectLst/>
                <a:uLnTx/>
                <a:uFillTx/>
                <a:latin typeface="Arial"/>
              </a:rPr>
              <a:t> se </a:t>
            </a:r>
            <a:r>
              <a:rPr kumimoji="0" lang="en-US" sz="2200" b="1" i="0" u="none" strike="noStrike" kern="1200" cap="none" spc="-1" normalizeH="0" baseline="0" noProof="0" dirty="0" err="1">
                <a:ln>
                  <a:noFill/>
                </a:ln>
                <a:solidFill>
                  <a:prstClr val="black"/>
                </a:solidFill>
                <a:effectLst/>
                <a:uLnTx/>
                <a:uFillTx/>
                <a:latin typeface="Arial"/>
              </a:rPr>
              <a:t>poznalo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nebezpečí</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ionizujícího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záření</a:t>
            </a:r>
            <a:r>
              <a:rPr kumimoji="0" lang="en-US" sz="2200" b="1" i="0" u="none" strike="noStrike" kern="1200" cap="none" spc="-1" normalizeH="0" baseline="0" noProof="0" dirty="0">
                <a:ln>
                  <a:noFill/>
                </a:ln>
                <a:solidFill>
                  <a:prstClr val="black"/>
                </a:solidFill>
                <a:effectLst/>
                <a:uLnTx/>
                <a:uFillTx/>
                <a:latin typeface="Arial"/>
              </a:rPr>
              <a:t>,</a:t>
            </a:r>
          </a:p>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800" b="1" i="0" u="none" strike="noStrike" kern="1200" cap="none" spc="-1" normalizeH="0" baseline="0" noProof="0" dirty="0" err="1">
                <a:ln>
                  <a:noFill/>
                </a:ln>
                <a:solidFill>
                  <a:srgbClr val="FF0000"/>
                </a:solidFill>
                <a:effectLst/>
                <a:uLnTx/>
                <a:uFillTx/>
                <a:latin typeface="Arial"/>
              </a:rPr>
              <a:t>propuklo</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doslova</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období</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bezuzdného</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opojení</a:t>
            </a:r>
            <a:r>
              <a:rPr kumimoji="0" lang="en-US" sz="2800" b="1" i="0" u="none" strike="noStrike" kern="1200" cap="none" spc="-1" normalizeH="0" baseline="0" noProof="0" dirty="0">
                <a:ln>
                  <a:noFill/>
                </a:ln>
                <a:solidFill>
                  <a:srgbClr val="FF0000"/>
                </a:solidFill>
                <a:effectLst/>
                <a:uLnTx/>
                <a:uFillTx/>
                <a:latin typeface="Arial"/>
              </a:rPr>
              <a:t> </a:t>
            </a:r>
            <a:r>
              <a:rPr kumimoji="0" lang="en-US" sz="2800" b="1" i="0" u="none" strike="noStrike" kern="1200" cap="none" spc="-1" normalizeH="0" baseline="0" noProof="0" dirty="0" err="1">
                <a:ln>
                  <a:noFill/>
                </a:ln>
                <a:solidFill>
                  <a:srgbClr val="FF0000"/>
                </a:solidFill>
                <a:effectLst/>
                <a:uLnTx/>
                <a:uFillTx/>
                <a:latin typeface="Arial"/>
              </a:rPr>
              <a:t>radioaktivitou</a:t>
            </a:r>
            <a:endParaRPr kumimoji="0" lang="en-US" sz="2800" b="1" i="0" u="none" strike="noStrike" kern="1200" cap="none" spc="-1" normalizeH="0" baseline="0" noProof="0" dirty="0">
              <a:ln>
                <a:noFill/>
              </a:ln>
              <a:solidFill>
                <a:srgbClr val="FF0000"/>
              </a:solidFill>
              <a:effectLst/>
              <a:uLnTx/>
              <a:uFillTx/>
              <a:latin typeface="Arial"/>
            </a:endParaRPr>
          </a:p>
          <a:p>
            <a:pPr marL="0" marR="0" lvl="0" indent="-22860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kumimoji="0" lang="en-US" sz="2200" b="1" i="0" u="none" strike="noStrike" kern="1200" cap="none" spc="-1" normalizeH="0" baseline="0" noProof="0" dirty="0" err="1">
                <a:ln>
                  <a:noFill/>
                </a:ln>
                <a:solidFill>
                  <a:prstClr val="black"/>
                </a:solidFill>
                <a:effectLst/>
                <a:uLnTx/>
                <a:uFillTx/>
                <a:latin typeface="Arial"/>
              </a:rPr>
              <a:t>Paprsky</a:t>
            </a:r>
            <a:r>
              <a:rPr kumimoji="0" lang="en-US" sz="2200" b="1" i="0" u="none" strike="noStrike" kern="1200" cap="none" spc="-1" normalizeH="0" baseline="0" noProof="0" dirty="0">
                <a:ln>
                  <a:noFill/>
                </a:ln>
                <a:solidFill>
                  <a:prstClr val="black"/>
                </a:solidFill>
                <a:effectLst/>
                <a:uLnTx/>
                <a:uFillTx/>
                <a:latin typeface="Arial"/>
              </a:rPr>
              <a:t> X se </a:t>
            </a:r>
            <a:r>
              <a:rPr kumimoji="0" lang="en-US" sz="2200" b="1" i="0" u="none" strike="noStrike" kern="1200" cap="none" spc="-1" normalizeH="0" baseline="0" noProof="0" dirty="0" err="1">
                <a:ln>
                  <a:noFill/>
                </a:ln>
                <a:solidFill>
                  <a:prstClr val="black"/>
                </a:solidFill>
                <a:effectLst/>
                <a:uLnTx/>
                <a:uFillTx/>
                <a:latin typeface="Arial"/>
              </a:rPr>
              <a:t>používaly</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nezřídka</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ke</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zcela</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nepatřičným</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účelům</a:t>
            </a:r>
            <a:r>
              <a:rPr kumimoji="0" lang="en-US" sz="2200" b="1" i="0" u="none" strike="noStrike" kern="1200" cap="none" spc="-1" normalizeH="0" baseline="0" noProof="0" dirty="0">
                <a:ln>
                  <a:noFill/>
                </a:ln>
                <a:solidFill>
                  <a:prstClr val="black"/>
                </a:solidFill>
                <a:effectLst/>
                <a:uLnTx/>
                <a:uFillTx/>
                <a:latin typeface="Arial"/>
              </a:rPr>
              <a:t> </a:t>
            </a:r>
            <a:r>
              <a:rPr kumimoji="0" lang="cs-CZ"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a:ln>
                  <a:noFill/>
                </a:ln>
                <a:solidFill>
                  <a:prstClr val="black"/>
                </a:solidFill>
                <a:effectLst/>
                <a:uLnTx/>
                <a:uFillTx/>
                <a:latin typeface="Arial"/>
              </a:rPr>
              <a:t>a radium se </a:t>
            </a:r>
            <a:r>
              <a:rPr kumimoji="0" lang="en-US" sz="2200" b="1" i="0" u="none" strike="noStrike" kern="1200" cap="none" spc="-1" normalizeH="0" baseline="0" noProof="0" dirty="0" err="1">
                <a:ln>
                  <a:noFill/>
                </a:ln>
                <a:solidFill>
                  <a:prstClr val="black"/>
                </a:solidFill>
                <a:effectLst/>
                <a:uLnTx/>
                <a:uFillTx/>
                <a:latin typeface="Arial"/>
              </a:rPr>
              <a:t>přidávalo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snad</a:t>
            </a:r>
            <a:r>
              <a:rPr kumimoji="0" lang="en-US" sz="2200" b="1" i="0" u="none" strike="noStrike" kern="1200" cap="none" spc="-1" normalizeH="0" baseline="0" noProof="0" dirty="0">
                <a:ln>
                  <a:noFill/>
                </a:ln>
                <a:solidFill>
                  <a:prstClr val="black"/>
                </a:solidFill>
                <a:effectLst/>
                <a:uLnTx/>
                <a:uFillTx/>
                <a:latin typeface="Arial"/>
              </a:rPr>
              <a:t> do </a:t>
            </a:r>
            <a:r>
              <a:rPr kumimoji="0" lang="en-US" sz="2200" b="1" i="0" u="none" strike="noStrike" kern="1200" cap="none" spc="-1" normalizeH="0" baseline="0" noProof="0" dirty="0" err="1">
                <a:ln>
                  <a:noFill/>
                </a:ln>
                <a:solidFill>
                  <a:prstClr val="black"/>
                </a:solidFill>
                <a:effectLst/>
                <a:uLnTx/>
                <a:uFillTx/>
                <a:latin typeface="Arial"/>
              </a:rPr>
              <a:t>čehokoliv</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kam</a:t>
            </a:r>
            <a:r>
              <a:rPr kumimoji="0" lang="en-US" sz="2200" b="1" i="0" u="none" strike="noStrike" kern="1200" cap="none" spc="-1" normalizeH="0" baseline="0" noProof="0" dirty="0">
                <a:ln>
                  <a:noFill/>
                </a:ln>
                <a:solidFill>
                  <a:prstClr val="black"/>
                </a:solidFill>
                <a:effectLst/>
                <a:uLnTx/>
                <a:uFillTx/>
                <a:latin typeface="Arial"/>
              </a:rPr>
              <a:t> to </a:t>
            </a:r>
            <a:r>
              <a:rPr kumimoji="0" lang="en-US" sz="2200" b="1" i="0" u="none" strike="noStrike" kern="1200" cap="none" spc="-1" normalizeH="0" baseline="0" noProof="0" dirty="0" err="1">
                <a:ln>
                  <a:noFill/>
                </a:ln>
                <a:solidFill>
                  <a:prstClr val="black"/>
                </a:solidFill>
                <a:effectLst/>
                <a:uLnTx/>
                <a:uFillTx/>
                <a:latin typeface="Arial"/>
              </a:rPr>
              <a:t>jen</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bylo</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možné</a:t>
            </a:r>
            <a:r>
              <a:rPr kumimoji="0" lang="en-US" sz="2200" b="1" i="0" u="none" strike="noStrike" kern="1200" cap="none" spc="-1" normalizeH="0" baseline="0" noProof="0" dirty="0">
                <a:ln>
                  <a:noFill/>
                </a:ln>
                <a:solidFill>
                  <a:prstClr val="black"/>
                </a:solidFill>
                <a:effectLst/>
                <a:uLnTx/>
                <a:uFillTx/>
                <a:latin typeface="Arial"/>
              </a:rPr>
              <a:t> - </a:t>
            </a:r>
            <a:r>
              <a:rPr kumimoji="0" lang="en-US" sz="2200" b="1" i="0" u="none" strike="noStrike" kern="1200" cap="none" spc="-1" normalizeH="0" baseline="0" noProof="0" dirty="0" err="1">
                <a:ln>
                  <a:noFill/>
                </a:ln>
                <a:solidFill>
                  <a:prstClr val="black"/>
                </a:solidFill>
                <a:effectLst/>
                <a:uLnTx/>
                <a:uFillTx/>
                <a:latin typeface="Arial"/>
              </a:rPr>
              <a:t>prodávaly</a:t>
            </a:r>
            <a:r>
              <a:rPr kumimoji="0" lang="en-US" sz="2200" b="1" i="0" u="none" strike="noStrike" kern="1200" cap="none" spc="-1" normalizeH="0" baseline="0" noProof="0" dirty="0">
                <a:ln>
                  <a:noFill/>
                </a:ln>
                <a:solidFill>
                  <a:prstClr val="black"/>
                </a:solidFill>
                <a:effectLst/>
                <a:uLnTx/>
                <a:uFillTx/>
                <a:latin typeface="Arial"/>
              </a:rPr>
              <a:t> se </a:t>
            </a:r>
            <a:r>
              <a:rPr kumimoji="0" lang="en-US" sz="2200" b="1" i="0" u="none" strike="noStrike" kern="1200" cap="none" spc="-1" normalizeH="0" baseline="0" noProof="0" dirty="0" err="1">
                <a:ln>
                  <a:noFill/>
                </a:ln>
                <a:solidFill>
                  <a:prstClr val="black"/>
                </a:solidFill>
                <a:effectLst/>
                <a:uLnTx/>
                <a:uFillTx/>
                <a:latin typeface="Arial"/>
              </a:rPr>
              <a:t>nejrůznější</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magické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kosmetické</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léčebné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přípravky</a:t>
            </a:r>
            <a:r>
              <a:rPr kumimoji="0" lang="en-US" sz="2200" b="1" i="0" u="none" strike="noStrike" kern="1200" cap="none" spc="-1" normalizeH="0" baseline="0" noProof="0" dirty="0">
                <a:ln>
                  <a:noFill/>
                </a:ln>
                <a:solidFill>
                  <a:prstClr val="black"/>
                </a:solidFill>
                <a:effectLst/>
                <a:uLnTx/>
                <a:uFillTx/>
                <a:latin typeface="Arial"/>
              </a:rPr>
              <a:t>, ale </a:t>
            </a:r>
            <a:r>
              <a:rPr kumimoji="0" lang="en-US" sz="2200" b="1" i="0" u="none" strike="noStrike" kern="1200" cap="none" spc="-1" normalizeH="0" baseline="0" noProof="0" dirty="0" err="1">
                <a:ln>
                  <a:noFill/>
                </a:ln>
                <a:solidFill>
                  <a:prstClr val="black"/>
                </a:solidFill>
                <a:effectLst/>
                <a:uLnTx/>
                <a:uFillTx/>
                <a:latin typeface="Arial"/>
              </a:rPr>
              <a:t>také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technické</a:t>
            </a:r>
            <a:r>
              <a:rPr kumimoji="0" lang="en-US" sz="2200" b="1" i="0" u="none" strike="noStrike" kern="1200" cap="none" spc="-1" normalizeH="0" baseline="0" noProof="0" dirty="0">
                <a:ln>
                  <a:noFill/>
                </a:ln>
                <a:solidFill>
                  <a:prstClr val="black"/>
                </a:solidFill>
                <a:effectLst/>
                <a:uLnTx/>
                <a:uFillTx/>
                <a:latin typeface="Arial"/>
              </a:rPr>
              <a:t> </a:t>
            </a:r>
            <a:r>
              <a:rPr kumimoji="0" lang="en-US" sz="2200" b="1" i="0" u="none" strike="noStrike" kern="1200" cap="none" spc="-1" normalizeH="0" baseline="0" noProof="0" dirty="0" err="1">
                <a:ln>
                  <a:noFill/>
                </a:ln>
                <a:solidFill>
                  <a:prstClr val="black"/>
                </a:solidFill>
                <a:effectLst/>
                <a:uLnTx/>
                <a:uFillTx/>
                <a:latin typeface="Arial"/>
              </a:rPr>
              <a:t>výrobky</a:t>
            </a:r>
            <a:r>
              <a:rPr kumimoji="0" lang="en-US" sz="2200" b="1" i="0" u="none" strike="noStrike" kern="1200" cap="none" spc="-1" normalizeH="0" baseline="0" noProof="0" dirty="0">
                <a:ln>
                  <a:noFill/>
                </a:ln>
                <a:solidFill>
                  <a:prstClr val="black"/>
                </a:solidFill>
                <a:effectLst/>
                <a:uLnTx/>
                <a:uFillTx/>
                <a:latin typeface="Arial"/>
              </a:rPr>
              <a:t> a </a:t>
            </a:r>
            <a:r>
              <a:rPr kumimoji="0" lang="en-US" sz="2200" b="1" i="0" u="none" strike="noStrike" kern="1200" cap="none" spc="-1" normalizeH="0" baseline="0" noProof="0" dirty="0" err="1">
                <a:ln>
                  <a:noFill/>
                </a:ln>
                <a:solidFill>
                  <a:prstClr val="black"/>
                </a:solidFill>
                <a:effectLst/>
                <a:uLnTx/>
                <a:uFillTx/>
                <a:latin typeface="Arial"/>
              </a:rPr>
              <a:t>výrobky</a:t>
            </a:r>
            <a:r>
              <a:rPr kumimoji="0" lang="en-US" sz="2200" b="1" i="0" u="none" strike="noStrike" kern="1200" cap="none" spc="-1" normalizeH="0" baseline="0" noProof="0" dirty="0">
                <a:ln>
                  <a:noFill/>
                </a:ln>
                <a:solidFill>
                  <a:prstClr val="black"/>
                </a:solidFill>
                <a:effectLst/>
                <a:uLnTx/>
                <a:uFillTx/>
                <a:latin typeface="Arial"/>
              </a:rPr>
              <a:t> pro </a:t>
            </a:r>
            <a:r>
              <a:rPr kumimoji="0" lang="en-US" sz="2200" b="1" i="0" u="none" strike="noStrike" kern="1200" cap="none" spc="-1" normalizeH="0" baseline="0" noProof="0" dirty="0" err="1">
                <a:ln>
                  <a:noFill/>
                </a:ln>
                <a:solidFill>
                  <a:prstClr val="black"/>
                </a:solidFill>
                <a:effectLst/>
                <a:uLnTx/>
                <a:uFillTx/>
                <a:latin typeface="Arial"/>
              </a:rPr>
              <a:t>zábavu</a:t>
            </a:r>
            <a:r>
              <a:rPr kumimoji="0" lang="en-US" sz="2200" b="1" i="0" u="none" strike="noStrike" kern="1200" cap="none" spc="-1" normalizeH="0" baseline="0" noProof="0" dirty="0">
                <a:ln>
                  <a:noFill/>
                </a:ln>
                <a:solidFill>
                  <a:prstClr val="black"/>
                </a:solidFill>
                <a:effectLst/>
                <a:uLnTx/>
                <a:uFillTx/>
                <a:latin typeface="Arial"/>
              </a:rPr>
              <a:t> (glow-in-the-dark)</a:t>
            </a:r>
            <a:r>
              <a:rPr kumimoji="0" lang="en-US" sz="2200" b="0" i="0" u="none" strike="noStrike" kern="1200" cap="none" spc="-1" normalizeH="0" baseline="0" noProof="0" dirty="0">
                <a:ln>
                  <a:noFill/>
                </a:ln>
                <a:solidFill>
                  <a:prstClr val="black"/>
                </a:solidFill>
                <a:effectLst/>
                <a:uLnTx/>
                <a:uFillTx/>
                <a:latin typeface="Arial"/>
              </a:rPr>
              <a:t>.</a:t>
            </a:r>
            <a:br>
              <a:rPr kumimoji="0" lang="en-US" sz="2200" b="0" i="0" u="none" strike="noStrike" kern="1200" cap="none" spc="0" normalizeH="0" baseline="0" noProof="0" dirty="0">
                <a:ln>
                  <a:noFill/>
                </a:ln>
                <a:solidFill>
                  <a:prstClr val="black"/>
                </a:solidFill>
                <a:effectLst/>
                <a:uLnTx/>
                <a:uFillTx/>
                <a:latin typeface="Arial"/>
              </a:rPr>
            </a:br>
            <a:endParaRPr kumimoji="0" lang="en-US" sz="2200" b="0" i="0" u="none" strike="noStrike" kern="1200" cap="none" spc="-1" normalizeH="0" baseline="0" noProof="0" dirty="0">
              <a:ln>
                <a:noFill/>
              </a:ln>
              <a:solidFill>
                <a:prstClr val="black"/>
              </a:solidFill>
              <a:effectLst/>
              <a:uLnTx/>
              <a:uFillTx/>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2" name="Rectangle 10">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4" name="Picture 4" descr="Iva Kubelková potvrdila pravost svých ňader.">
            <a:extLst>
              <a:ext uri="{FF2B5EF4-FFF2-40B4-BE49-F238E27FC236}">
                <a16:creationId xmlns:a16="http://schemas.microsoft.com/office/drawing/2014/main" id="{3825AFB9-B68A-40FC-8259-B923F22426E9}"/>
              </a:ext>
            </a:extLst>
          </p:cNvPr>
          <p:cNvPicPr>
            <a:picLocks noChangeAspect="1" noChangeArrowheads="1"/>
          </p:cNvPicPr>
          <p:nvPr/>
        </p:nvPicPr>
        <p:blipFill rotWithShape="1">
          <a:blip r:embed="rId2" cstate="print"/>
          <a:srcRect r="-1" b="33754"/>
          <a:stretch/>
        </p:blipFill>
        <p:spPr bwMode="auto">
          <a:xfrm>
            <a:off x="320040" y="320040"/>
            <a:ext cx="11548872" cy="4303462"/>
          </a:xfrm>
          <a:prstGeom prst="rect">
            <a:avLst/>
          </a:prstGeom>
          <a:noFill/>
        </p:spPr>
      </p:pic>
      <p:sp>
        <p:nvSpPr>
          <p:cNvPr id="43" name="Rectangle 12">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bdélník 4">
            <a:extLst>
              <a:ext uri="{FF2B5EF4-FFF2-40B4-BE49-F238E27FC236}">
                <a16:creationId xmlns:a16="http://schemas.microsoft.com/office/drawing/2014/main" id="{3F23265C-8A38-4B9A-9A0A-9B190A796688}"/>
              </a:ext>
            </a:extLst>
          </p:cNvPr>
          <p:cNvSpPr/>
          <p:nvPr/>
        </p:nvSpPr>
        <p:spPr>
          <a:xfrm>
            <a:off x="457201" y="5009083"/>
            <a:ext cx="3409177" cy="134599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
                <a:ea typeface="+mj-ea"/>
                <a:cs typeface="+mj-cs"/>
              </a:rPr>
              <a:t>Jsou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pravé</a:t>
            </a:r>
            <a:r>
              <a:rPr kumimoji="0" lang="en-US" sz="2200" b="1" i="0" u="none" strike="noStrike" kern="1200" cap="none" spc="0" normalizeH="0" baseline="0" noProof="0" dirty="0">
                <a:ln>
                  <a:noFill/>
                </a:ln>
                <a:solidFill>
                  <a:prstClr val="black"/>
                </a:solidFill>
                <a:effectLst/>
                <a:uLnTx/>
                <a:uFillTx/>
                <a:latin typeface="Arial"/>
                <a:ea typeface="+mj-ea"/>
                <a:cs typeface="+mj-cs"/>
              </a:rPr>
              <a:t>! Iva </a:t>
            </a:r>
            <a:r>
              <a:rPr kumimoji="0" lang="en-US" sz="2200" b="1" i="0" u="none" strike="noStrike" kern="1200" cap="none" spc="0" normalizeH="0" baseline="0" noProof="0" dirty="0" err="1">
                <a:ln>
                  <a:noFill/>
                </a:ln>
                <a:solidFill>
                  <a:prstClr val="black"/>
                </a:solidFill>
                <a:effectLst/>
                <a:uLnTx/>
                <a:uFillTx/>
                <a:latin typeface="Arial"/>
                <a:ea typeface="+mj-ea"/>
                <a:cs typeface="+mj-cs"/>
              </a:rPr>
              <a:t>Kubelková</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podala</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důkaz</a:t>
            </a:r>
            <a:r>
              <a:rPr kumimoji="0" lang="en-US" sz="2200" b="1" i="0" u="none" strike="noStrike" kern="1200" cap="none" spc="0" normalizeH="0" baseline="0" noProof="0" dirty="0">
                <a:ln>
                  <a:noFill/>
                </a:ln>
                <a:solidFill>
                  <a:prstClr val="black"/>
                </a:solidFill>
                <a:effectLst/>
                <a:uLnTx/>
                <a:uFillTx/>
                <a:latin typeface="Arial"/>
                <a:ea typeface="+mj-ea"/>
                <a:cs typeface="+mj-cs"/>
              </a:rPr>
              <a:t> o </a:t>
            </a:r>
            <a:r>
              <a:rPr kumimoji="0" lang="en-US" sz="2200" b="1" i="0" u="none" strike="noStrike" kern="1200" cap="none" spc="0" normalizeH="0" baseline="0" noProof="0" dirty="0" err="1">
                <a:ln>
                  <a:noFill/>
                </a:ln>
                <a:solidFill>
                  <a:prstClr val="black"/>
                </a:solidFill>
                <a:effectLst/>
                <a:uLnTx/>
                <a:uFillTx/>
                <a:latin typeface="Arial"/>
                <a:ea typeface="+mj-ea"/>
                <a:cs typeface="+mj-cs"/>
              </a:rPr>
              <a:t>původu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svých</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čtyřek</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které</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zaujaly</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i</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Jardu</a:t>
            </a:r>
            <a:r>
              <a:rPr kumimoji="0" lang="en-US" sz="2200" b="1" i="0" u="none" strike="noStrike" kern="1200" cap="none" spc="0" normalizeH="0" baseline="0" noProof="0" dirty="0">
                <a:ln>
                  <a:noFill/>
                </a:ln>
                <a:solidFill>
                  <a:prstClr val="black"/>
                </a:solidFill>
                <a:effectLst/>
                <a:uLnTx/>
                <a:uFillTx/>
                <a:latin typeface="Arial"/>
                <a:ea typeface="+mj-ea"/>
                <a:cs typeface="+mj-cs"/>
              </a:rPr>
              <a:t> </a:t>
            </a:r>
            <a:r>
              <a:rPr kumimoji="0" lang="en-US" sz="2200" b="1" i="0" u="none" strike="noStrike" kern="1200" cap="none" spc="0" normalizeH="0" baseline="0" noProof="0" dirty="0" err="1">
                <a:ln>
                  <a:noFill/>
                </a:ln>
                <a:solidFill>
                  <a:prstClr val="black"/>
                </a:solidFill>
                <a:effectLst/>
                <a:uLnTx/>
                <a:uFillTx/>
                <a:latin typeface="Arial"/>
                <a:ea typeface="+mj-ea"/>
                <a:cs typeface="+mj-cs"/>
              </a:rPr>
              <a:t>Jágra</a:t>
            </a:r>
            <a:endParaRPr kumimoji="0" lang="en-US" sz="2200" b="1" i="0" u="none" strike="noStrike" kern="1200" cap="none" spc="0" normalizeH="0" baseline="0" noProof="0" dirty="0">
              <a:ln>
                <a:noFill/>
              </a:ln>
              <a:solidFill>
                <a:prstClr val="black"/>
              </a:solidFill>
              <a:effectLst/>
              <a:uLnTx/>
              <a:uFillTx/>
              <a:latin typeface="Arial"/>
              <a:ea typeface="+mj-ea"/>
              <a:cs typeface="+mj-cs"/>
            </a:endParaRPr>
          </a:p>
        </p:txBody>
      </p:sp>
      <p:cxnSp>
        <p:nvCxnSpPr>
          <p:cNvPr id="15" name="Straight Connector 14">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Obdélník 5">
            <a:extLst>
              <a:ext uri="{FF2B5EF4-FFF2-40B4-BE49-F238E27FC236}">
                <a16:creationId xmlns:a16="http://schemas.microsoft.com/office/drawing/2014/main" id="{9AA1CF4B-BC6C-40AA-AA02-BF428C2368CB}"/>
              </a:ext>
            </a:extLst>
          </p:cNvPr>
          <p:cNvSpPr/>
          <p:nvPr/>
        </p:nvSpPr>
        <p:spPr>
          <a:xfrm>
            <a:off x="4379976" y="5009083"/>
            <a:ext cx="6976872" cy="134599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Arial"/>
              </a:rPr>
              <a:t>https://www.super.cz/500276-jsou-prave-iva-kubelkova-podala-dukaz-o-puvodu-svych-ctyrek-ktere-zaujaly-i-jardu-jagra.html</a:t>
            </a:r>
          </a:p>
        </p:txBody>
      </p:sp>
    </p:spTree>
    <p:extLst>
      <p:ext uri="{BB962C8B-B14F-4D97-AF65-F5344CB8AC3E}">
        <p14:creationId xmlns:p14="http://schemas.microsoft.com/office/powerpoint/2010/main" val="335907142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8526" y="1945816"/>
            <a:ext cx="1619250" cy="1619250"/>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026" y="1945816"/>
            <a:ext cx="1619250" cy="161925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11" y="3697273"/>
            <a:ext cx="1619250" cy="1619250"/>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486" y="3697273"/>
            <a:ext cx="1619250" cy="1619250"/>
          </a:xfrm>
          <a:prstGeom prst="rect">
            <a:avLst/>
          </a:prstGeom>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4523" y="3697273"/>
            <a:ext cx="1619250" cy="1619250"/>
          </a:xfrm>
          <a:prstGeom prst="rect">
            <a:avLst/>
          </a:prstGeom>
        </p:spPr>
      </p:pic>
      <p:pic>
        <p:nvPicPr>
          <p:cNvPr id="9" name="Obráze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4026" y="3697273"/>
            <a:ext cx="1619250" cy="1619250"/>
          </a:xfrm>
          <a:prstGeom prst="rect">
            <a:avLst/>
          </a:prstGeom>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74486" y="1945816"/>
            <a:ext cx="1619250" cy="1619250"/>
          </a:xfrm>
          <a:prstGeom prst="rect">
            <a:avLst/>
          </a:prstGeom>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8511" y="1945816"/>
            <a:ext cx="1619250" cy="1619250"/>
          </a:xfrm>
          <a:prstGeom prst="rect">
            <a:avLst/>
          </a:prstGeom>
        </p:spPr>
      </p:pic>
      <p:sp>
        <p:nvSpPr>
          <p:cNvPr id="12" name="TextovéPole 11"/>
          <p:cNvSpPr txBox="1"/>
          <p:nvPr/>
        </p:nvSpPr>
        <p:spPr>
          <a:xfrm>
            <a:off x="1698417" y="361951"/>
            <a:ext cx="879516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4000" b="0" i="0" u="none" strike="noStrike" kern="1200" cap="none" spc="0" normalizeH="0" baseline="0" noProof="0" dirty="0">
                <a:ln>
                  <a:noFill/>
                </a:ln>
                <a:solidFill>
                  <a:prstClr val="black"/>
                </a:solidFill>
                <a:effectLst/>
                <a:uLnTx/>
                <a:uFillTx/>
                <a:latin typeface="Arial"/>
              </a:rPr>
              <a:t>STAVEBNICE „MLADÝ ROENTGEN“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000" b="0" i="0" u="none" strike="noStrike" kern="1200" cap="none" spc="0" normalizeH="0" baseline="0" noProof="0" dirty="0">
                <a:ln>
                  <a:noFill/>
                </a:ln>
                <a:solidFill>
                  <a:prstClr val="black"/>
                </a:solidFill>
                <a:effectLst/>
                <a:uLnTx/>
                <a:uFillTx/>
                <a:latin typeface="Arial"/>
              </a:rPr>
              <a:t>a další zajímavosti</a:t>
            </a:r>
          </a:p>
        </p:txBody>
      </p:sp>
      <p:sp>
        <p:nvSpPr>
          <p:cNvPr id="13" name="TextovéPole 12">
            <a:extLst>
              <a:ext uri="{FF2B5EF4-FFF2-40B4-BE49-F238E27FC236}">
                <a16:creationId xmlns:a16="http://schemas.microsoft.com/office/drawing/2014/main" id="{28092ABB-4DA9-4158-926F-14F077FEB169}"/>
              </a:ext>
            </a:extLst>
          </p:cNvPr>
          <p:cNvSpPr txBox="1"/>
          <p:nvPr/>
        </p:nvSpPr>
        <p:spPr>
          <a:xfrm>
            <a:off x="729343" y="5552168"/>
            <a:ext cx="1134291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Arial"/>
              </a:rPr>
              <a:t>https://www.orau.org/health-physics-museum/collection/radioactive-quack-cures/index.html</a:t>
            </a:r>
          </a:p>
        </p:txBody>
      </p:sp>
    </p:spTree>
    <p:extLst>
      <p:ext uri="{BB962C8B-B14F-4D97-AF65-F5344CB8AC3E}">
        <p14:creationId xmlns:p14="http://schemas.microsoft.com/office/powerpoint/2010/main" val="153061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Účinky </a:t>
            </a:r>
            <a:r>
              <a:rPr kumimoji="0" lang="cs-CZ" sz="4400" b="1" i="0" u="none" strike="noStrike" kern="1200" cap="none" spc="-1" normalizeH="0" baseline="0" noProof="0" dirty="0" err="1">
                <a:ln>
                  <a:noFill/>
                </a:ln>
                <a:solidFill>
                  <a:srgbClr val="000000"/>
                </a:solidFill>
                <a:effectLst/>
                <a:uLnTx/>
                <a:uFillTx/>
                <a:latin typeface="Calibri Light"/>
              </a:rPr>
              <a:t>Ra</a:t>
            </a:r>
            <a:r>
              <a:rPr kumimoji="0" lang="cs-CZ" sz="4400" b="1" i="0" u="none" strike="noStrike" kern="1200" cap="none" spc="-1" normalizeH="0" baseline="0" noProof="0" dirty="0">
                <a:ln>
                  <a:noFill/>
                </a:ln>
                <a:solidFill>
                  <a:srgbClr val="000000"/>
                </a:solidFill>
                <a:effectLst/>
                <a:uLnTx/>
                <a:uFillTx/>
                <a:latin typeface="Calibri Light"/>
              </a:rPr>
              <a:t> na lidský organismus , radioterapie</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4" name="Obrázek 7"/>
          <p:cNvPicPr/>
          <p:nvPr/>
        </p:nvPicPr>
        <p:blipFill>
          <a:blip r:embed="rId2" cstate="print"/>
          <a:stretch/>
        </p:blipFill>
        <p:spPr>
          <a:xfrm>
            <a:off x="8061210" y="1082355"/>
            <a:ext cx="3384376" cy="5557386"/>
          </a:xfrm>
          <a:prstGeom prst="rect">
            <a:avLst/>
          </a:prstGeom>
          <a:ln>
            <a:noFill/>
          </a:ln>
        </p:spPr>
      </p:pic>
      <p:sp>
        <p:nvSpPr>
          <p:cNvPr id="5" name="Obdélník 4"/>
          <p:cNvSpPr/>
          <p:nvPr/>
        </p:nvSpPr>
        <p:spPr>
          <a:xfrm>
            <a:off x="8061210" y="1082355"/>
            <a:ext cx="23462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rPr>
              <a:t>1920s</a:t>
            </a:r>
            <a:endParaRPr kumimoji="0" lang="cs-CZ" sz="1800" b="0" i="0" u="none" strike="noStrike" kern="1200" cap="none" spc="0" normalizeH="0" baseline="0" noProof="0" dirty="0">
              <a:ln>
                <a:noFill/>
              </a:ln>
              <a:solidFill>
                <a:prstClr val="black"/>
              </a:solidFill>
              <a:effectLst/>
              <a:uLnTx/>
              <a:uFillTx/>
              <a:latin typeface="Arial"/>
            </a:endParaRPr>
          </a:p>
        </p:txBody>
      </p:sp>
      <p:graphicFrame>
        <p:nvGraphicFramePr>
          <p:cNvPr id="334" name="TextShape 2">
            <a:extLst>
              <a:ext uri="{FF2B5EF4-FFF2-40B4-BE49-F238E27FC236}">
                <a16:creationId xmlns:a16="http://schemas.microsoft.com/office/drawing/2014/main" id="{9A13FBE3-FEF5-4FF5-8FC3-A51AE6C99C9B}"/>
              </a:ext>
            </a:extLst>
          </p:cNvPr>
          <p:cNvGraphicFramePr/>
          <p:nvPr/>
        </p:nvGraphicFramePr>
        <p:xfrm>
          <a:off x="598715" y="1082354"/>
          <a:ext cx="7053942" cy="5587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0469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extShape 1"/>
          <p:cNvSpPr txBox="1"/>
          <p:nvPr/>
        </p:nvSpPr>
        <p:spPr>
          <a:xfrm>
            <a:off x="0" y="-9720"/>
            <a:ext cx="12192000" cy="1325160"/>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RADIUM V LÉKAŘSTVÍ</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114" y="1014699"/>
            <a:ext cx="5538985" cy="4085001"/>
          </a:xfrm>
          <a:prstGeom prst="rect">
            <a:avLst/>
          </a:prstGeom>
        </p:spPr>
      </p:pic>
      <p:sp>
        <p:nvSpPr>
          <p:cNvPr id="9" name="Obdélník 8"/>
          <p:cNvSpPr/>
          <p:nvPr/>
        </p:nvSpPr>
        <p:spPr>
          <a:xfrm>
            <a:off x="4143777" y="5099700"/>
            <a:ext cx="7620659"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rPr>
              <a:t>Radium therapy. Man with neck cancer receiving radiotherapy treatment from</a:t>
            </a:r>
            <a:r>
              <a:rPr kumimoji="0" lang="cs-CZ" sz="1600" b="0" i="0" u="none" strike="noStrike" kern="1200" cap="none" spc="0" normalizeH="0" baseline="0" noProof="0" dirty="0">
                <a:ln>
                  <a:noFill/>
                </a:ln>
                <a:solidFill>
                  <a:prstClr val="black"/>
                </a:solidFill>
                <a:effectLst/>
                <a:uLnTx/>
                <a:uFillTx/>
                <a:latin typeface="Arial"/>
              </a:rPr>
              <a:t>      </a:t>
            </a:r>
            <a:r>
              <a:rPr kumimoji="0" lang="en-US" sz="1600" b="0" i="0" u="none" strike="noStrike" kern="1200" cap="none" spc="0" normalizeH="0" baseline="0" noProof="0" dirty="0">
                <a:ln>
                  <a:noFill/>
                </a:ln>
                <a:solidFill>
                  <a:prstClr val="black"/>
                </a:solidFill>
                <a:effectLst/>
                <a:uLnTx/>
                <a:uFillTx/>
                <a:latin typeface="Arial"/>
              </a:rPr>
              <a:t> a Flint radium "bomb", designed in 1934 for four hospitals in London, England. This bomb produced radiation from four radium sources placed close to the patient's skin. Each source focused on the cancer from a different angle, so that this was the only tissue that received radiation from all four. At left, the doctor can be seen adjusting the bomb.</a:t>
            </a:r>
          </a:p>
        </p:txBody>
      </p:sp>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148" y="1757736"/>
            <a:ext cx="3238470" cy="4824536"/>
          </a:xfrm>
          <a:prstGeom prst="rect">
            <a:avLst/>
          </a:prstGeom>
        </p:spPr>
      </p:pic>
      <p:sp>
        <p:nvSpPr>
          <p:cNvPr id="7" name="TextovéPole 6">
            <a:extLst>
              <a:ext uri="{FF2B5EF4-FFF2-40B4-BE49-F238E27FC236}">
                <a16:creationId xmlns:a16="http://schemas.microsoft.com/office/drawing/2014/main" id="{79463BDB-7AFF-46CE-A8BB-71DFD325967D}"/>
              </a:ext>
            </a:extLst>
          </p:cNvPr>
          <p:cNvSpPr txBox="1"/>
          <p:nvPr/>
        </p:nvSpPr>
        <p:spPr>
          <a:xfrm>
            <a:off x="574491" y="1052737"/>
            <a:ext cx="41764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Arial"/>
              </a:rPr>
              <a:t>První pokusy o prostorově frakcionovanou terapii</a:t>
            </a:r>
          </a:p>
        </p:txBody>
      </p:sp>
    </p:spTree>
    <p:extLst>
      <p:ext uri="{BB962C8B-B14F-4D97-AF65-F5344CB8AC3E}">
        <p14:creationId xmlns:p14="http://schemas.microsoft.com/office/powerpoint/2010/main" val="74047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Obrázek 6"/>
          <p:cNvPicPr/>
          <p:nvPr/>
        </p:nvPicPr>
        <p:blipFill rotWithShape="1">
          <a:blip r:embed="rId2" cstate="print"/>
          <a:srcRect l="5002" r="5118"/>
          <a:stretch/>
        </p:blipFill>
        <p:spPr>
          <a:xfrm>
            <a:off x="6015107" y="-1"/>
            <a:ext cx="6176895" cy="2937954"/>
          </a:xfrm>
          <a:prstGeom prst="rect">
            <a:avLst/>
          </a:prstGeom>
        </p:spPr>
      </p:pic>
      <p:pic>
        <p:nvPicPr>
          <p:cNvPr id="5" name="Obrázek 5"/>
          <p:cNvPicPr/>
          <p:nvPr/>
        </p:nvPicPr>
        <p:blipFill rotWithShape="1">
          <a:blip r:embed="rId3" cstate="print"/>
          <a:srcRect t="14520" r="1" b="9694"/>
          <a:stretch/>
        </p:blipFill>
        <p:spPr>
          <a:xfrm>
            <a:off x="4203638" y="2937953"/>
            <a:ext cx="7988360" cy="3920047"/>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Shape 2"/>
          <p:cNvSpPr txBox="1"/>
          <p:nvPr/>
        </p:nvSpPr>
        <p:spPr>
          <a:xfrm>
            <a:off x="435433" y="282194"/>
            <a:ext cx="7762385" cy="1325563"/>
          </a:xfrm>
          <a:prstGeom prst="rect">
            <a:avLst/>
          </a:prstGeom>
        </p:spPr>
        <p:txBody>
          <a:bodyPr vert="horz" lIns="91440" tIns="45720" rIns="91440" bIns="45720" rtlCol="0" anchor="ctr">
            <a:normAutofit/>
          </a:bodyPr>
          <a:lstStyle/>
          <a:p>
            <a:pPr marL="228600" marR="0" lvl="0" indent="-228240" algn="l" defTabSz="914400" rtl="0" eaLnBrk="1" fontAlgn="auto" latinLnBrk="0" hangingPunct="1">
              <a:lnSpc>
                <a:spcPct val="90000"/>
              </a:lnSpc>
              <a:spcBef>
                <a:spcPct val="0"/>
              </a:spcBef>
              <a:spcAft>
                <a:spcPts val="600"/>
              </a:spcAft>
              <a:buClr>
                <a:srgbClr val="000000"/>
              </a:buClr>
              <a:buSzTx/>
              <a:buFontTx/>
              <a:buNone/>
              <a:tabLst/>
              <a:defRPr/>
            </a:pPr>
            <a:r>
              <a:rPr kumimoji="0" lang="en-US" sz="4000" b="1" i="0" u="none" strike="noStrike" kern="1200" cap="none" spc="-1" normalizeH="0" baseline="0" noProof="0" dirty="0" err="1">
                <a:ln>
                  <a:noFill/>
                </a:ln>
                <a:solidFill>
                  <a:prstClr val="white"/>
                </a:solidFill>
                <a:effectLst/>
                <a:uLnTx/>
                <a:uFillTx/>
                <a:latin typeface="Arial"/>
                <a:ea typeface="+mj-ea"/>
                <a:cs typeface="+mj-cs"/>
              </a:rPr>
              <a:t>Jáchymov</a:t>
            </a:r>
            <a:r>
              <a:rPr kumimoji="0" lang="en-US" sz="4000" b="1" i="0" u="none" strike="noStrike" kern="1200" cap="none" spc="-1" normalizeH="0" baseline="0" noProof="0" dirty="0">
                <a:ln>
                  <a:noFill/>
                </a:ln>
                <a:solidFill>
                  <a:prstClr val="white"/>
                </a:solidFill>
                <a:effectLst/>
                <a:uLnTx/>
                <a:uFillTx/>
                <a:latin typeface="Arial"/>
                <a:ea typeface="+mj-ea"/>
                <a:cs typeface="+mj-cs"/>
              </a:rPr>
              <a:t> </a:t>
            </a:r>
            <a:endParaRPr kumimoji="0" lang="cs-CZ" sz="4000" b="1" i="0" u="none" strike="noStrike" kern="1200" cap="none" spc="-1" normalizeH="0" baseline="0" noProof="0" dirty="0">
              <a:ln>
                <a:noFill/>
              </a:ln>
              <a:solidFill>
                <a:prstClr val="white"/>
              </a:solidFill>
              <a:effectLst/>
              <a:uLnTx/>
              <a:uFillTx/>
              <a:latin typeface="Arial"/>
              <a:ea typeface="+mj-ea"/>
              <a:cs typeface="+mj-cs"/>
            </a:endParaRPr>
          </a:p>
          <a:p>
            <a:pPr marL="228600" marR="0" lvl="0" indent="-228240" algn="l" defTabSz="914400" rtl="0" eaLnBrk="1" fontAlgn="auto" latinLnBrk="0" hangingPunct="1">
              <a:lnSpc>
                <a:spcPct val="90000"/>
              </a:lnSpc>
              <a:spcBef>
                <a:spcPct val="0"/>
              </a:spcBef>
              <a:spcAft>
                <a:spcPts val="600"/>
              </a:spcAft>
              <a:buClr>
                <a:srgbClr val="000000"/>
              </a:buClr>
              <a:buSzTx/>
              <a:buFontTx/>
              <a:buNone/>
              <a:tabLst/>
              <a:defRPr/>
            </a:pPr>
            <a:r>
              <a:rPr kumimoji="0" lang="en-US" sz="4000" b="1" i="0" u="none" strike="noStrike" kern="1200" cap="none" spc="-1" normalizeH="0" baseline="0" noProof="0" dirty="0">
                <a:ln>
                  <a:noFill/>
                </a:ln>
                <a:solidFill>
                  <a:prstClr val="white"/>
                </a:solidFill>
                <a:effectLst/>
                <a:uLnTx/>
                <a:uFillTx/>
                <a:latin typeface="Arial"/>
                <a:ea typeface="+mj-ea"/>
                <a:cs typeface="+mj-cs"/>
              </a:rPr>
              <a:t>– </a:t>
            </a:r>
            <a:r>
              <a:rPr kumimoji="0" lang="en-US" sz="4000" b="1" i="0" u="none" strike="noStrike" kern="1200" cap="none" spc="-1" normalizeH="0" baseline="0" noProof="0" dirty="0" err="1">
                <a:ln>
                  <a:noFill/>
                </a:ln>
                <a:solidFill>
                  <a:prstClr val="white"/>
                </a:solidFill>
                <a:effectLst/>
                <a:uLnTx/>
                <a:uFillTx/>
                <a:latin typeface="Arial"/>
                <a:ea typeface="+mj-ea"/>
                <a:cs typeface="+mj-cs"/>
              </a:rPr>
              <a:t>radioaktivní</a:t>
            </a:r>
            <a:r>
              <a:rPr kumimoji="0" lang="en-US" sz="4000" b="1" i="0" u="none" strike="noStrike" kern="1200" cap="none" spc="-1" normalizeH="0" baseline="0" noProof="0" dirty="0">
                <a:ln>
                  <a:noFill/>
                </a:ln>
                <a:solidFill>
                  <a:prstClr val="white"/>
                </a:solidFill>
                <a:effectLst/>
                <a:uLnTx/>
                <a:uFillTx/>
                <a:latin typeface="Arial"/>
                <a:ea typeface="+mj-ea"/>
                <a:cs typeface="+mj-cs"/>
              </a:rPr>
              <a:t> </a:t>
            </a:r>
            <a:r>
              <a:rPr kumimoji="0" lang="en-US" sz="4000" b="1" i="0" u="none" strike="noStrike" kern="1200" cap="none" spc="-1" normalizeH="0" baseline="0" noProof="0" dirty="0" err="1">
                <a:ln>
                  <a:noFill/>
                </a:ln>
                <a:solidFill>
                  <a:prstClr val="white"/>
                </a:solidFill>
                <a:effectLst/>
                <a:uLnTx/>
                <a:uFillTx/>
                <a:latin typeface="Arial"/>
                <a:ea typeface="+mj-ea"/>
                <a:cs typeface="+mj-cs"/>
              </a:rPr>
              <a:t>koupele</a:t>
            </a:r>
            <a:endParaRPr kumimoji="0" lang="en-US" sz="4000" b="1" i="0" u="none" strike="noStrike" kern="1200" cap="none" spc="-1" normalizeH="0" baseline="0" noProof="0" dirty="0">
              <a:ln>
                <a:noFill/>
              </a:ln>
              <a:solidFill>
                <a:prstClr val="white"/>
              </a:solidFill>
              <a:effectLst/>
              <a:uLnTx/>
              <a:uFillTx/>
              <a:latin typeface="Arial"/>
              <a:ea typeface="+mj-ea"/>
              <a:cs typeface="+mj-cs"/>
            </a:endParaRPr>
          </a:p>
        </p:txBody>
      </p:sp>
      <p:sp>
        <p:nvSpPr>
          <p:cNvPr id="7" name="Podnadpis 2"/>
          <p:cNvSpPr>
            <a:spLocks noGrp="1"/>
          </p:cNvSpPr>
          <p:nvPr>
            <p:ph type="subTitle"/>
          </p:nvPr>
        </p:nvSpPr>
        <p:spPr>
          <a:xfrm>
            <a:off x="272140" y="1607757"/>
            <a:ext cx="4288975" cy="4968049"/>
          </a:xfrm>
        </p:spPr>
        <p:txBody>
          <a:bodyPr vert="horz" lIns="91440" tIns="45720" rIns="91440" bIns="45720" rtlCol="0">
            <a:noAutofit/>
          </a:bodyPr>
          <a:lstStyle/>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Becquerelův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objev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znamenal</a:t>
            </a:r>
            <a:r>
              <a:rPr lang="en-US" sz="2400" kern="1200" dirty="0">
                <a:solidFill>
                  <a:schemeClr val="tx1"/>
                </a:solidFill>
                <a:latin typeface="+mn-lt"/>
                <a:ea typeface="+mn-ea"/>
                <a:cs typeface="+mn-cs"/>
              </a:rPr>
              <a:t> pro </a:t>
            </a:r>
            <a:r>
              <a:rPr lang="en-US" sz="2400" kern="1200" dirty="0" err="1">
                <a:solidFill>
                  <a:schemeClr val="tx1"/>
                </a:solidFill>
                <a:latin typeface="+mn-lt"/>
                <a:ea typeface="+mn-ea"/>
                <a:cs typeface="+mn-cs"/>
              </a:rPr>
              <a:t>Jáchymov</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nový</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rozkvět</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err="1">
                <a:solidFill>
                  <a:schemeClr val="tx1"/>
                </a:solidFill>
                <a:latin typeface="+mn-lt"/>
                <a:ea typeface="+mn-ea"/>
                <a:cs typeface="+mn-cs"/>
              </a:rPr>
              <a:t>Už</a:t>
            </a:r>
            <a:r>
              <a:rPr lang="en-US" sz="2400" kern="1200" dirty="0">
                <a:solidFill>
                  <a:schemeClr val="tx1"/>
                </a:solidFill>
                <a:latin typeface="+mn-lt"/>
                <a:ea typeface="+mn-ea"/>
                <a:cs typeface="+mn-cs"/>
              </a:rPr>
              <a:t> v </a:t>
            </a:r>
            <a:r>
              <a:rPr lang="en-US" sz="2400" kern="1200" dirty="0" err="1">
                <a:solidFill>
                  <a:schemeClr val="tx1"/>
                </a:solidFill>
                <a:latin typeface="+mn-lt"/>
                <a:ea typeface="+mn-ea"/>
                <a:cs typeface="+mn-cs"/>
              </a:rPr>
              <a:t>roce</a:t>
            </a:r>
            <a:r>
              <a:rPr lang="en-US" sz="2400" kern="1200" dirty="0">
                <a:solidFill>
                  <a:schemeClr val="tx1"/>
                </a:solidFill>
                <a:latin typeface="+mn-lt"/>
                <a:ea typeface="+mn-ea"/>
                <a:cs typeface="+mn-cs"/>
              </a:rPr>
              <a:t> 1909 </a:t>
            </a:r>
            <a:r>
              <a:rPr lang="en-US" sz="2400" kern="1200" dirty="0" err="1">
                <a:solidFill>
                  <a:schemeClr val="tx1"/>
                </a:solidFill>
                <a:latin typeface="+mn-lt"/>
                <a:ea typeface="+mn-ea"/>
                <a:cs typeface="+mn-cs"/>
              </a:rPr>
              <a:t>tu</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byly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zřízeny</a:t>
            </a:r>
            <a:r>
              <a:rPr lang="en-US" sz="2400" kern="1200" dirty="0">
                <a:solidFill>
                  <a:schemeClr val="tx1"/>
                </a:solidFill>
                <a:latin typeface="+mn-lt"/>
                <a:ea typeface="+mn-ea"/>
                <a:cs typeface="+mn-cs"/>
              </a:rPr>
              <a:t> </a:t>
            </a:r>
            <a:r>
              <a:rPr lang="en-US" sz="2400" b="1" u="sng" kern="1200" dirty="0" err="1">
                <a:solidFill>
                  <a:schemeClr val="tx1"/>
                </a:solidFill>
                <a:latin typeface="+mn-lt"/>
                <a:ea typeface="+mn-ea"/>
                <a:cs typeface="+mn-cs"/>
              </a:rPr>
              <a:t>první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radioaktivní</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lázně</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na</a:t>
            </a:r>
            <a:r>
              <a:rPr lang="en-US" sz="2400" b="1" u="sng" kern="1200" dirty="0">
                <a:solidFill>
                  <a:schemeClr val="tx1"/>
                </a:solidFill>
                <a:latin typeface="+mn-lt"/>
                <a:ea typeface="+mn-ea"/>
                <a:cs typeface="+mn-cs"/>
              </a:rPr>
              <a:t> </a:t>
            </a:r>
            <a:r>
              <a:rPr lang="en-US" sz="2400" b="1" u="sng" kern="1200" dirty="0" err="1">
                <a:solidFill>
                  <a:schemeClr val="tx1"/>
                </a:solidFill>
                <a:latin typeface="+mn-lt"/>
                <a:ea typeface="+mn-ea"/>
                <a:cs typeface="+mn-cs"/>
              </a:rPr>
              <a:t>světě</a:t>
            </a:r>
            <a:r>
              <a:rPr lang="en-US" sz="2400" kern="1200" dirty="0">
                <a:solidFill>
                  <a:schemeClr val="tx1"/>
                </a:solidFill>
                <a:latin typeface="+mn-lt"/>
                <a:ea typeface="+mn-ea"/>
                <a:cs typeface="+mn-cs"/>
              </a:rPr>
              <a:t>. </a:t>
            </a:r>
          </a:p>
          <a:p>
            <a:pPr marL="265113" indent="-228600" algn="l" rtl="0">
              <a:spcBef>
                <a:spcPts val="1200"/>
              </a:spcBef>
              <a:buFont typeface="Arial" panose="020B0604020202020204" pitchFamily="34" charset="0"/>
              <a:buChar char="•"/>
            </a:pPr>
            <a:r>
              <a:rPr lang="en-US" sz="2400" kern="1200" dirty="0">
                <a:solidFill>
                  <a:schemeClr val="tx1"/>
                </a:solidFill>
                <a:latin typeface="+mn-lt"/>
                <a:ea typeface="+mn-ea"/>
                <a:cs typeface="+mn-cs"/>
              </a:rPr>
              <a:t>V </a:t>
            </a:r>
            <a:r>
              <a:rPr lang="en-US" sz="2400" kern="1200" dirty="0" err="1">
                <a:solidFill>
                  <a:schemeClr val="tx1"/>
                </a:solidFill>
                <a:latin typeface="+mn-lt"/>
                <a:ea typeface="+mn-ea"/>
                <a:cs typeface="+mn-cs"/>
              </a:rPr>
              <a:t>lázeňském</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paláci</a:t>
            </a:r>
            <a:r>
              <a:rPr lang="en-US" sz="2400" kern="1200" dirty="0">
                <a:solidFill>
                  <a:schemeClr val="tx1"/>
                </a:solidFill>
                <a:latin typeface="+mn-lt"/>
                <a:ea typeface="+mn-ea"/>
                <a:cs typeface="+mn-cs"/>
              </a:rPr>
              <a:t> Radium se </a:t>
            </a:r>
            <a:r>
              <a:rPr lang="en-US" sz="2400" kern="1200" dirty="0" err="1">
                <a:solidFill>
                  <a:schemeClr val="tx1"/>
                </a:solidFill>
                <a:latin typeface="+mn-lt"/>
                <a:ea typeface="+mn-ea"/>
                <a:cs typeface="+mn-cs"/>
              </a:rPr>
              <a:t>léčily</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nemoci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pohybového</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ústroji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nervové</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i</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cévní</a:t>
            </a:r>
            <a:r>
              <a:rPr lang="en-US" sz="2400" kern="1200" dirty="0">
                <a:solidFill>
                  <a:schemeClr val="tx1"/>
                </a:solidFill>
                <a:latin typeface="+mn-lt"/>
                <a:ea typeface="+mn-ea"/>
                <a:cs typeface="+mn-cs"/>
              </a:rPr>
              <a:t>.</a:t>
            </a:r>
          </a:p>
        </p:txBody>
      </p:sp>
    </p:spTree>
    <p:extLst>
      <p:ext uri="{BB962C8B-B14F-4D97-AF65-F5344CB8AC3E}">
        <p14:creationId xmlns:p14="http://schemas.microsoft.com/office/powerpoint/2010/main" val="97755495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2">
            <a:extLst>
              <a:ext uri="{FF2B5EF4-FFF2-40B4-BE49-F238E27FC236}">
                <a16:creationId xmlns:a16="http://schemas.microsoft.com/office/drawing/2014/main" id="{0FBEE5C9-5C2E-46DB-81F2-F4A3DBD16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6" name="Obrázek 5" descr="Obsah obrázku exteriér, hydrant, objekt v exteriéru, obloha&#10;&#10;Popis byl vytvořen automaticky">
            <a:extLst>
              <a:ext uri="{FF2B5EF4-FFF2-40B4-BE49-F238E27FC236}">
                <a16:creationId xmlns:a16="http://schemas.microsoft.com/office/drawing/2014/main" id="{9A9719C2-D75C-4FCE-BA65-7CEF7E48A0CE}"/>
              </a:ext>
            </a:extLst>
          </p:cNvPr>
          <p:cNvPicPr>
            <a:picLocks noChangeAspect="1"/>
          </p:cNvPicPr>
          <p:nvPr/>
        </p:nvPicPr>
        <p:blipFill rotWithShape="1">
          <a:blip r:embed="rId2">
            <a:extLst>
              <a:ext uri="{28A0092B-C50C-407E-A947-70E740481C1C}">
                <a14:useLocalDpi xmlns:a14="http://schemas.microsoft.com/office/drawing/2010/main" val="0"/>
              </a:ext>
            </a:extLst>
          </a:blip>
          <a:srcRect t="4521" r="1" b="30059"/>
          <a:stretch/>
        </p:blipFill>
        <p:spPr>
          <a:xfrm>
            <a:off x="4426858" y="3429004"/>
            <a:ext cx="7765144" cy="3428999"/>
          </a:xfrm>
          <a:prstGeom prst="rect">
            <a:avLst/>
          </a:prstGeom>
        </p:spPr>
      </p:pic>
      <p:pic>
        <p:nvPicPr>
          <p:cNvPr id="8" name="Obrázek 7" descr="Obsah obrázku text, podepsat&#10;&#10;Popis byl vytvořen automaticky">
            <a:extLst>
              <a:ext uri="{FF2B5EF4-FFF2-40B4-BE49-F238E27FC236}">
                <a16:creationId xmlns:a16="http://schemas.microsoft.com/office/drawing/2014/main" id="{B8C6DF1B-E271-4379-A673-E4D04F354A35}"/>
              </a:ext>
            </a:extLst>
          </p:cNvPr>
          <p:cNvPicPr>
            <a:picLocks noChangeAspect="1"/>
          </p:cNvPicPr>
          <p:nvPr/>
        </p:nvPicPr>
        <p:blipFill rotWithShape="1">
          <a:blip r:embed="rId3">
            <a:extLst>
              <a:ext uri="{28A0092B-C50C-407E-A947-70E740481C1C}">
                <a14:useLocalDpi xmlns:a14="http://schemas.microsoft.com/office/drawing/2010/main" val="0"/>
              </a:ext>
            </a:extLst>
          </a:blip>
          <a:srcRect t="609" r="1" b="20763"/>
          <a:stretch/>
        </p:blipFill>
        <p:spPr>
          <a:xfrm>
            <a:off x="4426853" y="-3"/>
            <a:ext cx="7765146" cy="3434400"/>
          </a:xfrm>
          <a:prstGeom prst="rect">
            <a:avLst/>
          </a:prstGeom>
        </p:spPr>
      </p:pic>
      <p:sp>
        <p:nvSpPr>
          <p:cNvPr id="44" name="Freeform: Shape 14">
            <a:extLst>
              <a:ext uri="{FF2B5EF4-FFF2-40B4-BE49-F238E27FC236}">
                <a16:creationId xmlns:a16="http://schemas.microsoft.com/office/drawing/2014/main" id="{34D94F3A-BF39-47F6-9AAA-3C61AF7E0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17" name="Freeform: Shape 16">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ndParaRPr>
          </a:p>
        </p:txBody>
      </p:sp>
      <p:sp>
        <p:nvSpPr>
          <p:cNvPr id="19" name="Freeform: Shape 18">
            <a:extLst>
              <a:ext uri="{FF2B5EF4-FFF2-40B4-BE49-F238E27FC236}">
                <a16:creationId xmlns:a16="http://schemas.microsoft.com/office/drawing/2014/main" id="{B47765B4-4036-4622-8B6B-AB9832B66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4" name="Podnadpis 2">
            <a:extLst>
              <a:ext uri="{FF2B5EF4-FFF2-40B4-BE49-F238E27FC236}">
                <a16:creationId xmlns:a16="http://schemas.microsoft.com/office/drawing/2014/main" id="{2AC2CC06-FA54-4082-9351-4DD9B3FBF28B}"/>
              </a:ext>
            </a:extLst>
          </p:cNvPr>
          <p:cNvSpPr>
            <a:spLocks noGrp="1"/>
          </p:cNvSpPr>
          <p:nvPr>
            <p:ph type="subTitle"/>
          </p:nvPr>
        </p:nvSpPr>
        <p:spPr>
          <a:xfrm>
            <a:off x="76200" y="87083"/>
            <a:ext cx="4617498" cy="6455228"/>
          </a:xfrm>
        </p:spPr>
        <p:txBody>
          <a:bodyPr vert="horz" lIns="91440" tIns="45720" rIns="91440" bIns="45720" rtlCol="0">
            <a:noAutofit/>
          </a:bodyPr>
          <a:lstStyle/>
          <a:p>
            <a:pPr marL="265113" indent="-228600" algn="l" rtl="0">
              <a:lnSpc>
                <a:spcPct val="90000"/>
              </a:lnSpc>
              <a:spcBef>
                <a:spcPts val="600"/>
              </a:spcBef>
              <a:buFont typeface="Arial" panose="020B0604020202020204" pitchFamily="34" charset="0"/>
              <a:buChar char="•"/>
            </a:pPr>
            <a:endParaRPr lang="en-US" sz="1900" kern="1200" dirty="0">
              <a:solidFill>
                <a:schemeClr val="bg1">
                  <a:alpha val="60000"/>
                </a:schemeClr>
              </a:solidFill>
              <a:latin typeface="+mn-lt"/>
              <a:ea typeface="+mn-ea"/>
              <a:cs typeface="+mn-cs"/>
            </a:endParaRP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50. </a:t>
            </a:r>
            <a:r>
              <a:rPr lang="en-US" sz="1900" kern="1200" dirty="0" err="1">
                <a:solidFill>
                  <a:schemeClr val="bg1">
                    <a:alpha val="60000"/>
                  </a:schemeClr>
                </a:solidFill>
                <a:latin typeface="+mn-lt"/>
                <a:ea typeface="+mn-ea"/>
                <a:cs typeface="+mn-cs"/>
              </a:rPr>
              <a:t>letech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našeho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století</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náhle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stal</a:t>
            </a:r>
            <a:r>
              <a:rPr lang="en-US" sz="1900" kern="1200" dirty="0">
                <a:solidFill>
                  <a:schemeClr val="bg1">
                    <a:alpha val="60000"/>
                  </a:schemeClr>
                </a:solidFill>
                <a:latin typeface="+mn-lt"/>
                <a:ea typeface="+mn-ea"/>
                <a:cs typeface="+mn-cs"/>
              </a:rPr>
              <a:t> </a:t>
            </a:r>
            <a:r>
              <a:rPr lang="en-US" sz="1900" b="1" kern="1200" dirty="0" err="1">
                <a:solidFill>
                  <a:srgbClr val="FF0000">
                    <a:alpha val="60000"/>
                  </a:srgbClr>
                </a:solidFill>
                <a:latin typeface="+mn-lt"/>
                <a:ea typeface="+mn-ea"/>
                <a:cs typeface="+mn-cs"/>
              </a:rPr>
              <a:t>uran</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nejhledanější</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surovinou</a:t>
            </a:r>
            <a:r>
              <a:rPr lang="en-US" sz="1900" b="1" kern="1200" dirty="0">
                <a:solidFill>
                  <a:srgbClr val="FF0000">
                    <a:alpha val="60000"/>
                  </a:srgbClr>
                </a:solidFill>
                <a:latin typeface="+mn-lt"/>
                <a:ea typeface="+mn-ea"/>
                <a:cs typeface="+mn-cs"/>
              </a:rPr>
              <a:t> </a:t>
            </a:r>
            <a:r>
              <a:rPr lang="en-US" sz="1900" b="1" kern="1200" dirty="0" err="1">
                <a:solidFill>
                  <a:srgbClr val="FF0000">
                    <a:alpha val="60000"/>
                  </a:srgb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Světa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ve</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hlavním</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trumfem</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atomová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bomba</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Do </a:t>
            </a:r>
            <a:r>
              <a:rPr lang="en-US" sz="1900" kern="1200" dirty="0" err="1">
                <a:solidFill>
                  <a:schemeClr val="bg1">
                    <a:alpha val="60000"/>
                  </a:schemeClr>
                </a:solidFill>
                <a:latin typeface="+mn-lt"/>
                <a:ea typeface="+mn-ea"/>
                <a:cs typeface="+mn-cs"/>
              </a:rPr>
              <a:t>Jáchymova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opět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plynuly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obrovské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částky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peněz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zároveň</a:t>
            </a:r>
            <a:r>
              <a:rPr lang="en-US" sz="1900" kern="1200" dirty="0">
                <a:solidFill>
                  <a:schemeClr val="bg1">
                    <a:alpha val="60000"/>
                  </a:schemeClr>
                </a:solidFill>
                <a:latin typeface="+mn-lt"/>
                <a:ea typeface="+mn-ea"/>
                <a:cs typeface="+mn-cs"/>
              </a:rPr>
              <a:t> se </a:t>
            </a:r>
            <a:r>
              <a:rPr lang="en-US" sz="1900" kern="1200" dirty="0" err="1">
                <a:solidFill>
                  <a:schemeClr val="bg1">
                    <a:alpha val="60000"/>
                  </a:schemeClr>
                </a:solidFill>
                <a:latin typeface="+mn-lt"/>
                <a:ea typeface="+mn-ea"/>
                <a:cs typeface="+mn-cs"/>
              </a:rPr>
              <a:t>tu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však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rodila</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smrt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bolest</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strach</a:t>
            </a:r>
            <a:r>
              <a:rPr lang="en-US" sz="1900" kern="1200" dirty="0">
                <a:solidFill>
                  <a:schemeClr val="bg1">
                    <a:alpha val="60000"/>
                  </a:schemeClr>
                </a:solidFill>
                <a:latin typeface="+mn-lt"/>
                <a:ea typeface="+mn-ea"/>
                <a:cs typeface="+mn-cs"/>
              </a:rPr>
              <a:t> a </a:t>
            </a:r>
            <a:r>
              <a:rPr lang="en-US" sz="1900" kern="1200" dirty="0" err="1">
                <a:solidFill>
                  <a:schemeClr val="bg1">
                    <a:alpha val="60000"/>
                  </a:schemeClr>
                </a:solidFill>
                <a:latin typeface="+mn-lt"/>
                <a:ea typeface="+mn-ea"/>
                <a:cs typeface="+mn-cs"/>
              </a:rPr>
              <a:t>zoufalství</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V </a:t>
            </a:r>
            <a:r>
              <a:rPr lang="en-US" sz="1900" kern="1200" dirty="0" err="1">
                <a:solidFill>
                  <a:schemeClr val="bg1">
                    <a:alpha val="60000"/>
                  </a:schemeClr>
                </a:solidFill>
                <a:latin typeface="+mn-lt"/>
                <a:ea typeface="+mn-ea"/>
                <a:cs typeface="+mn-cs"/>
              </a:rPr>
              <a:t>uranových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dolech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byli</a:t>
            </a:r>
            <a:r>
              <a:rPr lang="en-US" sz="1900" kern="1200" dirty="0">
                <a:solidFill>
                  <a:schemeClr val="bg1">
                    <a:alpha val="60000"/>
                  </a:schemeClr>
                </a:solidFill>
                <a:latin typeface="+mn-lt"/>
                <a:ea typeface="+mn-ea"/>
                <a:cs typeface="+mn-cs"/>
              </a:rPr>
              <a:t> v </a:t>
            </a:r>
            <a:r>
              <a:rPr lang="en-US" sz="1900" kern="1200" dirty="0" err="1">
                <a:solidFill>
                  <a:schemeClr val="bg1">
                    <a:alpha val="60000"/>
                  </a:schemeClr>
                </a:solidFill>
                <a:latin typeface="+mn-lt"/>
                <a:ea typeface="+mn-ea"/>
                <a:cs typeface="+mn-cs"/>
              </a:rPr>
              <a:t>nepředstavitelně</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krutých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podmínkách</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nuceni</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dobývat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strategickou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surovinu</a:t>
            </a:r>
            <a:r>
              <a:rPr lang="en-US" sz="1900" kern="1200" dirty="0">
                <a:solidFill>
                  <a:schemeClr val="bg1">
                    <a:alpha val="60000"/>
                  </a:schemeClr>
                </a:solidFill>
                <a:latin typeface="+mn-lt"/>
                <a:ea typeface="+mn-ea"/>
                <a:cs typeface="+mn-cs"/>
              </a:rPr>
              <a:t> pro </a:t>
            </a:r>
            <a:r>
              <a:rPr lang="en-US" sz="1900" kern="1200" dirty="0" err="1">
                <a:solidFill>
                  <a:schemeClr val="bg1">
                    <a:alpha val="60000"/>
                  </a:schemeClr>
                </a:solidFill>
                <a:latin typeface="+mn-lt"/>
                <a:ea typeface="+mn-ea"/>
                <a:cs typeface="+mn-cs"/>
              </a:rPr>
              <a:t>Sovětský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svaz</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českoslovenští</a:t>
            </a:r>
            <a:r>
              <a:rPr lang="en-US"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političtí</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vězni</a:t>
            </a:r>
            <a:r>
              <a:rPr lang="en-US" sz="1900" kern="1200" dirty="0">
                <a:solidFill>
                  <a:schemeClr val="bg1">
                    <a:alpha val="60000"/>
                  </a:schemeClr>
                </a:solidFill>
                <a:latin typeface="+mn-lt"/>
                <a:ea typeface="+mn-ea"/>
                <a:cs typeface="+mn-cs"/>
              </a:rPr>
              <a:t>.</a:t>
            </a:r>
          </a:p>
          <a:p>
            <a:pPr marL="265113" indent="-228600" algn="l" rtl="0">
              <a:lnSpc>
                <a:spcPct val="90000"/>
              </a:lnSpc>
              <a:spcBef>
                <a:spcPts val="600"/>
              </a:spcBef>
              <a:buFont typeface="Arial" panose="020B0604020202020204" pitchFamily="34" charset="0"/>
              <a:buChar char="•"/>
            </a:pPr>
            <a:r>
              <a:rPr lang="en-US" sz="1900" b="1" u="sng" kern="1200" dirty="0" err="1">
                <a:solidFill>
                  <a:schemeClr val="bg1">
                    <a:alpha val="60000"/>
                  </a:schemeClr>
                </a:solidFill>
                <a:latin typeface="+mn-lt"/>
                <a:ea typeface="+mn-ea"/>
                <a:cs typeface="+mn-cs"/>
              </a:rPr>
              <a:t>Tisíce</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jich</a:t>
            </a:r>
            <a:r>
              <a:rPr lang="en-US" sz="1900" b="1" u="sng" kern="1200" dirty="0">
                <a:solidFill>
                  <a:schemeClr val="bg1">
                    <a:alpha val="60000"/>
                  </a:schemeClr>
                </a:solidFill>
                <a:latin typeface="+mn-lt"/>
                <a:ea typeface="+mn-ea"/>
                <a:cs typeface="+mn-cs"/>
              </a:rPr>
              <a:t> to </a:t>
            </a:r>
            <a:r>
              <a:rPr lang="en-US" sz="1900" b="1" u="sng" kern="1200" dirty="0" err="1">
                <a:solidFill>
                  <a:schemeClr val="bg1">
                    <a:alpha val="60000"/>
                  </a:schemeClr>
                </a:solidFill>
                <a:latin typeface="+mn-lt"/>
                <a:ea typeface="+mn-ea"/>
                <a:cs typeface="+mn-cs"/>
              </a:rPr>
              <a:t>zaplatilo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životem</a:t>
            </a:r>
            <a:r>
              <a:rPr lang="en-US" sz="1900" b="1" u="sng" kern="1200" dirty="0">
                <a:solidFill>
                  <a:schemeClr val="bg1">
                    <a:alpha val="60000"/>
                  </a:schemeClr>
                </a:solidFill>
                <a:latin typeface="+mn-lt"/>
                <a:ea typeface="+mn-ea"/>
                <a:cs typeface="+mn-cs"/>
              </a:rPr>
              <a:t> </a:t>
            </a:r>
            <a:r>
              <a:rPr lang="cs-CZ"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nebo</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poškozeným</a:t>
            </a:r>
            <a:r>
              <a:rPr lang="en-US" sz="1900" b="1" u="sng" kern="1200" dirty="0">
                <a:solidFill>
                  <a:schemeClr val="bg1">
                    <a:alpha val="60000"/>
                  </a:schemeClr>
                </a:solidFill>
                <a:latin typeface="+mn-lt"/>
                <a:ea typeface="+mn-ea"/>
                <a:cs typeface="+mn-cs"/>
              </a:rPr>
              <a:t> </a:t>
            </a:r>
            <a:r>
              <a:rPr lang="en-US" sz="1900" b="1" u="sng" kern="1200" dirty="0" err="1">
                <a:solidFill>
                  <a:schemeClr val="bg1">
                    <a:alpha val="60000"/>
                  </a:schemeClr>
                </a:solidFill>
                <a:latin typeface="+mn-lt"/>
                <a:ea typeface="+mn-ea"/>
                <a:cs typeface="+mn-cs"/>
              </a:rPr>
              <a:t>zdravím</a:t>
            </a:r>
            <a:r>
              <a:rPr lang="en-US" sz="1900" kern="1200" dirty="0">
                <a:solidFill>
                  <a:schemeClr val="bg1">
                    <a:alpha val="60000"/>
                  </a:schemeClr>
                </a:solidFill>
                <a:latin typeface="+mn-lt"/>
                <a:ea typeface="+mn-ea"/>
                <a:cs typeface="+mn-cs"/>
              </a:rPr>
              <a:t>. </a:t>
            </a:r>
            <a:r>
              <a:rPr lang="cs-CZ" sz="1900"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Veškerá</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těžba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byla</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odvážena</a:t>
            </a:r>
            <a:r>
              <a:rPr lang="en-US" sz="1900" b="1" kern="1200" dirty="0">
                <a:solidFill>
                  <a:schemeClr val="bg1">
                    <a:alpha val="60000"/>
                  </a:schemeClr>
                </a:solidFill>
                <a:latin typeface="+mn-lt"/>
                <a:ea typeface="+mn-ea"/>
                <a:cs typeface="+mn-cs"/>
              </a:rPr>
              <a:t> do </a:t>
            </a:r>
            <a:r>
              <a:rPr lang="en-US" sz="1900" b="1" kern="1200" dirty="0" err="1">
                <a:solidFill>
                  <a:schemeClr val="bg1">
                    <a:alpha val="60000"/>
                  </a:schemeClr>
                </a:solidFill>
                <a:latin typeface="+mn-lt"/>
                <a:ea typeface="+mn-ea"/>
                <a:cs typeface="+mn-cs"/>
              </a:rPr>
              <a:t>Sovětského</a:t>
            </a:r>
            <a:r>
              <a:rPr lang="en-US" sz="1900" b="1" kern="1200" dirty="0">
                <a:solidFill>
                  <a:schemeClr val="bg1">
                    <a:alpha val="60000"/>
                  </a:schemeClr>
                </a:solidFill>
                <a:latin typeface="+mn-lt"/>
                <a:ea typeface="+mn-ea"/>
                <a:cs typeface="+mn-cs"/>
              </a:rPr>
              <a:t> </a:t>
            </a:r>
            <a:r>
              <a:rPr lang="en-US" sz="1900" b="1" kern="1200" dirty="0" err="1">
                <a:solidFill>
                  <a:schemeClr val="bg1">
                    <a:alpha val="60000"/>
                  </a:schemeClr>
                </a:solidFill>
                <a:latin typeface="+mn-lt"/>
                <a:ea typeface="+mn-ea"/>
                <a:cs typeface="+mn-cs"/>
              </a:rPr>
              <a:t>svazu</a:t>
            </a:r>
            <a:r>
              <a:rPr lang="en-US" sz="1900" kern="1200" dirty="0">
                <a:solidFill>
                  <a:schemeClr val="bg1">
                    <a:alpha val="60000"/>
                  </a:schemeClr>
                </a:solidFill>
                <a:latin typeface="+mn-lt"/>
                <a:ea typeface="+mn-ea"/>
                <a:cs typeface="+mn-cs"/>
              </a:rPr>
              <a:t>, aby z </a:t>
            </a:r>
            <a:r>
              <a:rPr lang="en-US" sz="1900" kern="1200" dirty="0" err="1">
                <a:solidFill>
                  <a:schemeClr val="bg1">
                    <a:alpha val="60000"/>
                  </a:schemeClr>
                </a:solidFill>
                <a:latin typeface="+mn-lt"/>
                <a:ea typeface="+mn-ea"/>
                <a:cs typeface="+mn-cs"/>
              </a:rPr>
              <a:t>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byl</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vyroben</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jaderný</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arzenál</a:t>
            </a:r>
            <a:r>
              <a:rPr lang="en-US" sz="1900" kern="1200" dirty="0">
                <a:solidFill>
                  <a:schemeClr val="bg1">
                    <a:alpha val="60000"/>
                  </a:schemeClr>
                </a:solidFill>
                <a:latin typeface="+mn-lt"/>
                <a:ea typeface="+mn-ea"/>
                <a:cs typeface="+mn-cs"/>
              </a:rPr>
              <a:t>. </a:t>
            </a:r>
          </a:p>
          <a:p>
            <a:pPr marL="265113" indent="-228600" algn="l" rtl="0">
              <a:lnSpc>
                <a:spcPct val="90000"/>
              </a:lnSpc>
              <a:spcBef>
                <a:spcPts val="600"/>
              </a:spcBef>
              <a:buFont typeface="Arial" panose="020B0604020202020204" pitchFamily="34" charset="0"/>
              <a:buChar char="•"/>
            </a:pPr>
            <a:r>
              <a:rPr lang="en-US" sz="1900" kern="1200" dirty="0">
                <a:solidFill>
                  <a:schemeClr val="bg1">
                    <a:alpha val="60000"/>
                  </a:schemeClr>
                </a:solidFill>
                <a:latin typeface="+mn-lt"/>
                <a:ea typeface="+mn-ea"/>
                <a:cs typeface="+mn-cs"/>
              </a:rPr>
              <a:t>Po </a:t>
            </a:r>
            <a:r>
              <a:rPr lang="en-US" sz="1900" kern="1200" dirty="0" err="1">
                <a:solidFill>
                  <a:schemeClr val="bg1">
                    <a:alpha val="60000"/>
                  </a:schemeClr>
                </a:solidFill>
                <a:latin typeface="+mn-lt"/>
                <a:ea typeface="+mn-ea"/>
                <a:cs typeface="+mn-cs"/>
              </a:rPr>
              <a:t>vyrabování</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zásob</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skončila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již</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podruhé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tentokrát</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poněkud</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pochmurná</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sláva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města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které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mimoděk</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stálo</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na</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začátku</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nové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 </a:t>
            </a:r>
            <a:r>
              <a:rPr lang="en-US" sz="1900" kern="1200" dirty="0" err="1">
                <a:solidFill>
                  <a:schemeClr val="bg1">
                    <a:alpha val="60000"/>
                  </a:schemeClr>
                </a:solidFill>
                <a:latin typeface="+mn-lt"/>
                <a:ea typeface="+mn-ea"/>
                <a:cs typeface="+mn-cs"/>
              </a:rPr>
              <a:t>epochy</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atomové</a:t>
            </a:r>
            <a:r>
              <a:rPr lang="en-US" sz="1900" kern="1200" dirty="0">
                <a:solidFill>
                  <a:schemeClr val="bg1">
                    <a:alpha val="60000"/>
                  </a:schemeClr>
                </a:solidFill>
                <a:latin typeface="+mn-lt"/>
                <a:ea typeface="+mn-ea"/>
                <a:cs typeface="+mn-cs"/>
              </a:rPr>
              <a:t> </a:t>
            </a:r>
            <a:r>
              <a:rPr lang="en-US" sz="1900" kern="1200" dirty="0" err="1">
                <a:solidFill>
                  <a:schemeClr val="bg1">
                    <a:alpha val="60000"/>
                  </a:schemeClr>
                </a:solidFill>
                <a:latin typeface="+mn-lt"/>
                <a:ea typeface="+mn-ea"/>
                <a:cs typeface="+mn-cs"/>
              </a:rPr>
              <a:t>energie</a:t>
            </a:r>
            <a:r>
              <a:rPr lang="en-US" sz="1900" kern="1200" dirty="0">
                <a:solidFill>
                  <a:schemeClr val="bg1">
                    <a:alpha val="60000"/>
                  </a:schemeClr>
                </a:solidFill>
                <a:latin typeface="+mn-lt"/>
                <a:ea typeface="+mn-ea"/>
                <a:cs typeface="+mn-cs"/>
              </a:rPr>
              <a:t>.</a:t>
            </a:r>
          </a:p>
        </p:txBody>
      </p:sp>
    </p:spTree>
    <p:extLst>
      <p:ext uri="{BB962C8B-B14F-4D97-AF65-F5344CB8AC3E}">
        <p14:creationId xmlns:p14="http://schemas.microsoft.com/office/powerpoint/2010/main" val="3520086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extShape 1"/>
          <p:cNvSpPr txBox="1"/>
          <p:nvPr/>
        </p:nvSpPr>
        <p:spPr>
          <a:xfrm>
            <a:off x="2152740" y="233123"/>
            <a:ext cx="7886520" cy="975728"/>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První procitnutí – nebezpečí IZ</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38" name="TextShape 2"/>
          <p:cNvSpPr txBox="1"/>
          <p:nvPr/>
        </p:nvSpPr>
        <p:spPr>
          <a:xfrm>
            <a:off x="585694" y="1304764"/>
            <a:ext cx="5426113" cy="3384376"/>
          </a:xfrm>
          <a:prstGeom prst="rect">
            <a:avLst/>
          </a:prstGeom>
          <a:noFill/>
          <a:ln>
            <a:noFill/>
          </a:ln>
        </p:spPr>
        <p:txBody>
          <a:bodyPr>
            <a:normAutofit fontScale="97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Už v roce </a:t>
            </a:r>
            <a:r>
              <a:rPr kumimoji="0" lang="cs-CZ" sz="2400" b="1" i="0" u="none" strike="noStrike" kern="1200" cap="none" spc="-1" normalizeH="0" baseline="0" noProof="0" dirty="0">
                <a:ln>
                  <a:noFill/>
                </a:ln>
                <a:solidFill>
                  <a:srgbClr val="000000"/>
                </a:solidFill>
                <a:effectLst/>
                <a:uLnTx/>
                <a:uFillTx/>
                <a:latin typeface="Calibri"/>
              </a:rPr>
              <a:t>1901</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1" i="0" u="none" strike="noStrike" kern="1200" cap="none" spc="-1" normalizeH="0" baseline="0" noProof="0" dirty="0">
                <a:ln>
                  <a:noFill/>
                </a:ln>
                <a:solidFill>
                  <a:srgbClr val="000000"/>
                </a:solidFill>
                <a:effectLst/>
                <a:uLnTx/>
                <a:uFillTx/>
                <a:latin typeface="Calibri"/>
              </a:rPr>
              <a:t>Becquerel</a:t>
            </a:r>
            <a:r>
              <a:rPr kumimoji="0" lang="cs-CZ" sz="2400" b="0" i="0" u="none" strike="noStrike" kern="1200" cap="none" spc="-1" normalizeH="0" baseline="0" noProof="0" dirty="0">
                <a:ln>
                  <a:noFill/>
                </a:ln>
                <a:solidFill>
                  <a:srgbClr val="000000"/>
                </a:solidFill>
                <a:effectLst/>
                <a:uLnTx/>
                <a:uFillTx/>
                <a:latin typeface="Calibri"/>
              </a:rPr>
              <a:t> - patrně jako vůbec </a:t>
            </a:r>
            <a:r>
              <a:rPr kumimoji="0" lang="cs-CZ" sz="2400" b="1" i="0" u="sng" strike="noStrike" kern="1200" cap="none" spc="-1" normalizeH="0" baseline="0" noProof="0" dirty="0">
                <a:ln>
                  <a:noFill/>
                </a:ln>
                <a:solidFill>
                  <a:srgbClr val="FF0000"/>
                </a:solidFill>
                <a:effectLst/>
                <a:uLnTx/>
                <a:uFillTx/>
                <a:latin typeface="Calibri"/>
              </a:rPr>
              <a:t>první člověk </a:t>
            </a:r>
            <a:r>
              <a:rPr kumimoji="0" lang="cs-CZ" sz="2400" b="1" i="0" u="none" strike="noStrike" kern="1200" cap="none" spc="-1" normalizeH="0" baseline="0" noProof="0" dirty="0">
                <a:ln>
                  <a:noFill/>
                </a:ln>
                <a:solidFill>
                  <a:srgbClr val="FF0000"/>
                </a:solidFill>
                <a:effectLst/>
                <a:uLnTx/>
                <a:uFillTx/>
                <a:latin typeface="Calibri"/>
              </a:rPr>
              <a:t>- doslova na vlastní kůži zjistil, že radioaktivita není jen úžasná </a:t>
            </a:r>
            <a:r>
              <a:rPr kumimoji="0" lang="cs-CZ" sz="2400" b="1" i="0" u="sng" strike="noStrike" kern="1200" cap="none" spc="-1" normalizeH="0" baseline="0" noProof="0" dirty="0">
                <a:ln>
                  <a:noFill/>
                </a:ln>
                <a:solidFill>
                  <a:srgbClr val="FF0000"/>
                </a:solidFill>
                <a:effectLst/>
                <a:uLnTx/>
                <a:uFillTx/>
                <a:latin typeface="Calibri"/>
              </a:rPr>
              <a:t>ale i zhoubná</a:t>
            </a:r>
            <a:r>
              <a:rPr kumimoji="0" lang="cs-CZ" sz="2400" b="0" i="0" u="none" strike="noStrike" kern="1200" cap="none" spc="-1" normalizeH="0" baseline="0" noProof="0" dirty="0">
                <a:ln>
                  <a:noFill/>
                </a:ln>
                <a:solidFill>
                  <a:srgbClr val="000000"/>
                </a:solidFill>
                <a:effectLst/>
                <a:uLnTx/>
                <a:uFillTx/>
                <a:latin typeface="Calibri"/>
              </a:rPr>
              <a:t>. Když v dubnu toho roku </a:t>
            </a:r>
            <a:r>
              <a:rPr kumimoji="0" lang="cs-CZ" sz="2400" b="0" i="0" u="sng" strike="noStrike" kern="1200" cap="none" spc="-1" normalizeH="0" baseline="0" noProof="0" dirty="0">
                <a:ln>
                  <a:noFill/>
                </a:ln>
                <a:solidFill>
                  <a:srgbClr val="000000"/>
                </a:solidFill>
                <a:effectLst/>
                <a:uLnTx/>
                <a:uFillTx/>
                <a:latin typeface="Calibri"/>
              </a:rPr>
              <a:t>nosil nějaký čas vzorek uranové sloučeniny v kapse u vesty</a:t>
            </a:r>
            <a:r>
              <a:rPr kumimoji="0" lang="cs-CZ" sz="2400" b="0" i="0" u="none" strike="noStrike" kern="1200" cap="none" spc="-1" normalizeH="0" baseline="0" noProof="0" dirty="0">
                <a:ln>
                  <a:noFill/>
                </a:ln>
                <a:solidFill>
                  <a:srgbClr val="000000"/>
                </a:solidFill>
                <a:effectLst/>
                <a:uLnTx/>
                <a:uFillTx/>
                <a:latin typeface="Calibri"/>
              </a:rPr>
              <a:t>, krátce na to se mu v těch místech na těle objevila </a:t>
            </a:r>
            <a:r>
              <a:rPr kumimoji="0" lang="cs-CZ" sz="2400" b="1" i="0" u="none" strike="noStrike" kern="1200" cap="none" spc="-1" normalizeH="0" baseline="0" noProof="0" dirty="0">
                <a:ln>
                  <a:noFill/>
                </a:ln>
                <a:solidFill>
                  <a:srgbClr val="000000"/>
                </a:solidFill>
                <a:effectLst/>
                <a:uLnTx/>
                <a:uFillTx/>
                <a:latin typeface="Calibri"/>
              </a:rPr>
              <a:t>spálenina</a:t>
            </a:r>
            <a:r>
              <a:rPr kumimoji="0" lang="cs-CZ" sz="2400" b="0" i="0" u="none" strike="noStrike" kern="1200" cap="none" spc="-1" normalizeH="0" baseline="0" noProof="0" dirty="0">
                <a:ln>
                  <a:noFill/>
                </a:ln>
                <a:solidFill>
                  <a:srgbClr val="000000"/>
                </a:solidFill>
                <a:effectLst/>
                <a:uLnTx/>
                <a:uFillTx/>
                <a:latin typeface="Calibri"/>
              </a:rPr>
              <a:t>. Rána se nehojila a nakonec </a:t>
            </a:r>
            <a:r>
              <a:rPr kumimoji="0" lang="cs-CZ" sz="2400" b="0" i="0" u="sng" strike="noStrike" kern="1200" cap="none" spc="-1" normalizeH="0" baseline="0" noProof="0" dirty="0">
                <a:ln>
                  <a:noFill/>
                </a:ln>
                <a:solidFill>
                  <a:srgbClr val="000000"/>
                </a:solidFill>
                <a:effectLst/>
                <a:uLnTx/>
                <a:uFillTx/>
                <a:latin typeface="Calibri"/>
              </a:rPr>
              <a:t>pomohl jen radikální chirurgický zákrok</a:t>
            </a:r>
            <a:r>
              <a:rPr kumimoji="0" lang="cs-CZ" sz="2400" b="0" i="0" u="none" strike="noStrike" kern="1200" cap="none" spc="-1" normalizeH="0" baseline="0" noProof="0" dirty="0">
                <a:ln>
                  <a:noFill/>
                </a:ln>
                <a:solidFill>
                  <a:srgbClr val="000000"/>
                </a:solidFill>
                <a:effectLst/>
                <a:uLnTx/>
                <a:uFillTx/>
                <a:latin typeface="Calibri"/>
              </a:rPr>
              <a:t>.</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p:txBody>
      </p:sp>
      <p:pic>
        <p:nvPicPr>
          <p:cNvPr id="51206" name="Picture 6" descr="Image result for úpis ďáblu"/>
          <p:cNvPicPr>
            <a:picLocks noChangeAspect="1" noChangeArrowheads="1"/>
          </p:cNvPicPr>
          <p:nvPr/>
        </p:nvPicPr>
        <p:blipFill>
          <a:blip r:embed="rId2" cstate="print"/>
          <a:srcRect/>
          <a:stretch>
            <a:fillRect/>
          </a:stretch>
        </p:blipFill>
        <p:spPr bwMode="auto">
          <a:xfrm>
            <a:off x="6884895" y="1208851"/>
            <a:ext cx="4154142" cy="3240360"/>
          </a:xfrm>
          <a:prstGeom prst="rect">
            <a:avLst/>
          </a:prstGeom>
          <a:noFill/>
        </p:spPr>
      </p:pic>
      <p:sp>
        <p:nvSpPr>
          <p:cNvPr id="8" name="Obdélník 7"/>
          <p:cNvSpPr/>
          <p:nvPr/>
        </p:nvSpPr>
        <p:spPr>
          <a:xfrm>
            <a:off x="585694" y="4617277"/>
            <a:ext cx="11225306" cy="2048766"/>
          </a:xfrm>
          <a:prstGeom prst="rect">
            <a:avLst/>
          </a:prstGeom>
        </p:spPr>
        <p:txBody>
          <a:bodyPr wrap="square">
            <a:sp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200" b="0" i="0" u="none" strike="noStrike" kern="1200" cap="none" spc="-1" normalizeH="0" baseline="0" noProof="0" dirty="0">
                <a:ln>
                  <a:noFill/>
                </a:ln>
                <a:solidFill>
                  <a:srgbClr val="000000"/>
                </a:solidFill>
                <a:effectLst/>
                <a:uLnTx/>
                <a:uFillTx/>
                <a:latin typeface="Calibri"/>
              </a:rPr>
              <a:t>Pravděpodobně i proto </a:t>
            </a:r>
            <a:r>
              <a:rPr kumimoji="0" lang="cs-CZ" sz="2200" b="1" i="0" u="none" strike="noStrike" kern="1200" cap="none" spc="-1" normalizeH="0" baseline="0" noProof="0" dirty="0">
                <a:ln>
                  <a:noFill/>
                </a:ln>
                <a:solidFill>
                  <a:srgbClr val="000000"/>
                </a:solidFill>
                <a:effectLst/>
                <a:uLnTx/>
                <a:uFillTx/>
                <a:latin typeface="Calibri"/>
              </a:rPr>
              <a:t>se </a:t>
            </a:r>
            <a:r>
              <a:rPr kumimoji="0" lang="cs-CZ" sz="2200" b="1" i="0" u="none" strike="noStrike" kern="1200" cap="none" spc="-1" normalizeH="0" baseline="0" noProof="0" dirty="0" err="1">
                <a:ln>
                  <a:noFill/>
                </a:ln>
                <a:solidFill>
                  <a:srgbClr val="000000"/>
                </a:solidFill>
                <a:effectLst/>
                <a:uLnTx/>
                <a:uFillTx/>
                <a:latin typeface="Calibri"/>
              </a:rPr>
              <a:t>Antoine</a:t>
            </a:r>
            <a:r>
              <a:rPr kumimoji="0" lang="cs-CZ" sz="2200" b="1" i="0" u="none" strike="noStrike" kern="1200" cap="none" spc="-1" normalizeH="0" baseline="0" noProof="0" dirty="0">
                <a:ln>
                  <a:noFill/>
                </a:ln>
                <a:solidFill>
                  <a:srgbClr val="000000"/>
                </a:solidFill>
                <a:effectLst/>
                <a:uLnTx/>
                <a:uFillTx/>
                <a:latin typeface="Calibri"/>
              </a:rPr>
              <a:t> </a:t>
            </a:r>
            <a:r>
              <a:rPr kumimoji="0" lang="cs-CZ" sz="2200" b="1" i="0" u="none" strike="noStrike" kern="1200" cap="none" spc="-1" normalizeH="0" baseline="0" noProof="0" dirty="0" err="1">
                <a:ln>
                  <a:noFill/>
                </a:ln>
                <a:solidFill>
                  <a:srgbClr val="000000"/>
                </a:solidFill>
                <a:effectLst/>
                <a:uLnTx/>
                <a:uFillTx/>
                <a:latin typeface="Calibri"/>
              </a:rPr>
              <a:t>Henri</a:t>
            </a:r>
            <a:r>
              <a:rPr kumimoji="0" lang="cs-CZ" sz="2200" b="1" i="0" u="none" strike="noStrike" kern="1200" cap="none" spc="-1" normalizeH="0" baseline="0" noProof="0" dirty="0">
                <a:ln>
                  <a:noFill/>
                </a:ln>
                <a:solidFill>
                  <a:srgbClr val="000000"/>
                </a:solidFill>
                <a:effectLst/>
                <a:uLnTx/>
                <a:uFillTx/>
                <a:latin typeface="Calibri"/>
              </a:rPr>
              <a:t> Becquerel </a:t>
            </a:r>
            <a:r>
              <a:rPr kumimoji="0" lang="cs-CZ" sz="2200" b="0" i="0" u="none" strike="noStrike" kern="1200" cap="none" spc="-1" normalizeH="0" baseline="0" noProof="0" dirty="0">
                <a:ln>
                  <a:noFill/>
                </a:ln>
                <a:solidFill>
                  <a:srgbClr val="000000"/>
                </a:solidFill>
                <a:effectLst/>
                <a:uLnTx/>
                <a:uFillTx/>
                <a:latin typeface="Calibri"/>
              </a:rPr>
              <a:t>ze svých úspěchů příliš dlouho netěšil. </a:t>
            </a:r>
            <a:r>
              <a:rPr kumimoji="0" lang="cs-CZ" sz="2200" b="1" i="0" u="none" strike="noStrike" kern="1200" cap="none" spc="-1" normalizeH="0" baseline="0" noProof="0" dirty="0">
                <a:ln>
                  <a:noFill/>
                </a:ln>
                <a:solidFill>
                  <a:srgbClr val="000000"/>
                </a:solidFill>
                <a:effectLst/>
                <a:uLnTx/>
                <a:uFillTx/>
                <a:latin typeface="Calibri"/>
              </a:rPr>
              <a:t>Zemřel</a:t>
            </a:r>
            <a:r>
              <a:rPr kumimoji="0" lang="cs-CZ" sz="2200" b="0" i="0" u="none" strike="noStrike" kern="1200" cap="none" spc="-1" normalizeH="0" baseline="0" noProof="0" dirty="0">
                <a:ln>
                  <a:noFill/>
                </a:ln>
                <a:solidFill>
                  <a:srgbClr val="000000"/>
                </a:solidFill>
                <a:effectLst/>
                <a:uLnTx/>
                <a:uFillTx/>
                <a:latin typeface="Calibri"/>
              </a:rPr>
              <a:t> v </a:t>
            </a:r>
            <a:r>
              <a:rPr kumimoji="0" lang="cs-CZ" sz="2200" b="0" i="0" u="none" strike="noStrike" kern="1200" cap="none" spc="-1" normalizeH="0" baseline="0" noProof="0" dirty="0" err="1">
                <a:ln>
                  <a:noFill/>
                </a:ln>
                <a:solidFill>
                  <a:srgbClr val="000000"/>
                </a:solidFill>
                <a:effectLst/>
                <a:uLnTx/>
                <a:uFillTx/>
                <a:latin typeface="Calibri"/>
              </a:rPr>
              <a:t>Le</a:t>
            </a:r>
            <a:r>
              <a:rPr kumimoji="0" lang="cs-CZ" sz="2200" b="0" i="0" u="none" strike="noStrike" kern="1200" cap="none" spc="-1" normalizeH="0" baseline="0" noProof="0" dirty="0">
                <a:ln>
                  <a:noFill/>
                </a:ln>
                <a:solidFill>
                  <a:srgbClr val="000000"/>
                </a:solidFill>
                <a:effectLst/>
                <a:uLnTx/>
                <a:uFillTx/>
                <a:latin typeface="Calibri"/>
              </a:rPr>
              <a:t> </a:t>
            </a:r>
            <a:r>
              <a:rPr kumimoji="0" lang="cs-CZ" sz="2200" b="0" i="0" u="none" strike="noStrike" kern="1200" cap="none" spc="-1" normalizeH="0" baseline="0" noProof="0" dirty="0" err="1">
                <a:ln>
                  <a:noFill/>
                </a:ln>
                <a:solidFill>
                  <a:srgbClr val="000000"/>
                </a:solidFill>
                <a:effectLst/>
                <a:uLnTx/>
                <a:uFillTx/>
                <a:latin typeface="Calibri"/>
              </a:rPr>
              <a:t>Croisic</a:t>
            </a:r>
            <a:r>
              <a:rPr kumimoji="0" lang="cs-CZ" sz="2200" b="0" i="0" u="none" strike="noStrike" kern="1200" cap="none" spc="-1" normalizeH="0" baseline="0" noProof="0" dirty="0">
                <a:ln>
                  <a:noFill/>
                </a:ln>
                <a:solidFill>
                  <a:srgbClr val="000000"/>
                </a:solidFill>
                <a:effectLst/>
                <a:uLnTx/>
                <a:uFillTx/>
                <a:latin typeface="Calibri"/>
              </a:rPr>
              <a:t> 25. srpna roku 1908 </a:t>
            </a:r>
            <a:r>
              <a:rPr kumimoji="0" lang="cs-CZ" sz="2200" b="1" i="0" u="none" strike="noStrike" kern="1200" cap="none" spc="-1" normalizeH="0" baseline="0" noProof="0" dirty="0">
                <a:ln>
                  <a:noFill/>
                </a:ln>
                <a:solidFill>
                  <a:srgbClr val="000000"/>
                </a:solidFill>
                <a:effectLst/>
                <a:uLnTx/>
                <a:uFillTx/>
                <a:latin typeface="Calibri"/>
              </a:rPr>
              <a:t>ve věku pouhých 55 let</a:t>
            </a:r>
            <a:r>
              <a:rPr kumimoji="0" lang="cs-CZ" sz="2200" b="0" i="0" u="none" strike="noStrike" kern="1200" cap="none" spc="-1" normalizeH="0" baseline="0" noProof="0" dirty="0">
                <a:ln>
                  <a:noFill/>
                </a:ln>
                <a:solidFill>
                  <a:srgbClr val="000000"/>
                </a:solidFill>
                <a:effectLst/>
                <a:uLnTx/>
                <a:uFillTx/>
                <a:latin typeface="Calibri"/>
              </a:rPr>
              <a:t>. Mnohé nasvědčuje tomu, že na jeho předčasné smrti se podepsala především radioaktivita - </a:t>
            </a:r>
            <a:r>
              <a:rPr kumimoji="0" lang="cs-CZ" sz="2200" b="0" i="0" u="sng" strike="noStrike" kern="1200" cap="none" spc="-1" normalizeH="0" baseline="0" noProof="0" dirty="0">
                <a:ln>
                  <a:noFill/>
                </a:ln>
                <a:solidFill>
                  <a:srgbClr val="000000"/>
                </a:solidFill>
                <a:effectLst/>
                <a:uLnTx/>
                <a:uFillTx/>
                <a:latin typeface="Calibri"/>
              </a:rPr>
              <a:t>jako ďábel, který za úpis zařídí úspěch, ale nikdy nezapomene na řádné splacení dluhu</a:t>
            </a:r>
            <a:r>
              <a:rPr kumimoji="0" lang="cs-CZ" sz="2200" b="0" i="0" u="none" strike="noStrike" kern="1200" cap="none" spc="-1" normalizeH="0" baseline="0" noProof="0" dirty="0">
                <a:ln>
                  <a:noFill/>
                </a:ln>
                <a:solidFill>
                  <a:srgbClr val="000000"/>
                </a:solidFill>
                <a:effectLst/>
                <a:uLnTx/>
                <a:uFillTx/>
                <a:latin typeface="Calibri"/>
              </a:rPr>
              <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200" b="0" i="0" u="none" strike="noStrike" kern="1200" cap="none" spc="-1" normalizeH="0" baseline="0" noProof="0" dirty="0">
                <a:ln>
                  <a:noFill/>
                </a:ln>
                <a:solidFill>
                  <a:srgbClr val="000000"/>
                </a:solidFill>
                <a:effectLst/>
                <a:uLnTx/>
                <a:uFillTx/>
                <a:latin typeface="Calibri"/>
              </a:rPr>
              <a:t>Marie Curie-</a:t>
            </a:r>
            <a:r>
              <a:rPr kumimoji="0" lang="cs-CZ" sz="2200" b="0" i="0" u="none" strike="noStrike" kern="1200" cap="none" spc="-1" normalizeH="0" baseline="0" noProof="0" dirty="0" err="1">
                <a:ln>
                  <a:noFill/>
                </a:ln>
                <a:solidFill>
                  <a:srgbClr val="000000"/>
                </a:solidFill>
                <a:effectLst/>
                <a:uLnTx/>
                <a:uFillTx/>
                <a:latin typeface="Calibri"/>
              </a:rPr>
              <a:t>Skłodowská</a:t>
            </a:r>
            <a:r>
              <a:rPr kumimoji="0" lang="cs-CZ" sz="2200" b="0" i="0" u="none" strike="noStrike" kern="1200" cap="none" spc="-1" normalizeH="0" baseline="0" noProof="0" dirty="0">
                <a:ln>
                  <a:noFill/>
                </a:ln>
                <a:solidFill>
                  <a:srgbClr val="000000"/>
                </a:solidFill>
                <a:effectLst/>
                <a:uLnTx/>
                <a:uFillTx/>
                <a:latin typeface="Calibri"/>
              </a:rPr>
              <a:t> kvůli dlouhodobému styku s radioaktivními prvky zemřela na anémii roku 1934. </a:t>
            </a:r>
          </a:p>
        </p:txBody>
      </p:sp>
    </p:spTree>
    <p:extLst>
      <p:ext uri="{BB962C8B-B14F-4D97-AF65-F5344CB8AC3E}">
        <p14:creationId xmlns:p14="http://schemas.microsoft.com/office/powerpoint/2010/main" val="1595634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D01833-07AF-8CDE-9CF6-5EBEC8FE031E}"/>
              </a:ext>
            </a:extLst>
          </p:cNvPr>
          <p:cNvSpPr>
            <a:spLocks noGrp="1"/>
          </p:cNvSpPr>
          <p:nvPr>
            <p:ph type="title"/>
          </p:nvPr>
        </p:nvSpPr>
        <p:spPr>
          <a:xfrm>
            <a:off x="519243" y="409746"/>
            <a:ext cx="10515360" cy="1325160"/>
          </a:xfrm>
        </p:spPr>
        <p:txBody>
          <a:bodyPr/>
          <a:lstStyle/>
          <a:p>
            <a:pPr marL="0" marR="0" lvl="0" indent="0" defTabSz="914400" rtl="0" eaLnBrk="1" fontAlgn="auto" latinLnBrk="0" hangingPunct="1">
              <a:lnSpc>
                <a:spcPct val="90000"/>
              </a:lnSpc>
              <a:spcBef>
                <a:spcPts val="0"/>
              </a:spcBef>
              <a:spcAft>
                <a:spcPts val="0"/>
              </a:spcAft>
              <a:tabLst/>
              <a:defRPr/>
            </a:pPr>
            <a:r>
              <a:rPr kumimoji="0" lang="cs-CZ" sz="4000" b="1" i="0" u="none" strike="noStrike" kern="1200" cap="none" spc="-1" normalizeH="0" baseline="0" noProof="0" dirty="0">
                <a:ln>
                  <a:noFill/>
                </a:ln>
                <a:solidFill>
                  <a:srgbClr val="000000"/>
                </a:solidFill>
                <a:effectLst/>
                <a:uLnTx/>
                <a:uFillTx/>
                <a:latin typeface="Calibri Light"/>
              </a:rPr>
              <a:t>První procitnutí (nebezpečí IZ)</a:t>
            </a:r>
            <a:br>
              <a:rPr kumimoji="0" lang="cs-CZ" sz="4000" b="1" i="0" u="none" strike="noStrike" kern="1200" cap="none" spc="-1" normalizeH="0" baseline="0" noProof="0" dirty="0">
                <a:ln>
                  <a:noFill/>
                </a:ln>
                <a:solidFill>
                  <a:srgbClr val="000000"/>
                </a:solidFill>
                <a:effectLst/>
                <a:uLnTx/>
                <a:uFillTx/>
                <a:latin typeface="Calibri Light"/>
              </a:rPr>
            </a:br>
            <a:r>
              <a:rPr kumimoji="0" lang="cs-CZ" sz="4000" b="1" i="0" u="none" strike="noStrike" kern="1200" cap="none" spc="-1" normalizeH="0" baseline="0" noProof="0" dirty="0">
                <a:ln>
                  <a:noFill/>
                </a:ln>
                <a:solidFill>
                  <a:srgbClr val="000000"/>
                </a:solidFill>
                <a:effectLst/>
                <a:uLnTx/>
                <a:uFillTx/>
                <a:latin typeface="Calibri Light"/>
              </a:rPr>
              <a:t>Předčasná úmrtí prvních badatel</a:t>
            </a:r>
            <a:r>
              <a:rPr lang="cs-CZ" sz="4000" b="1" kern="1200" spc="-1" dirty="0">
                <a:solidFill>
                  <a:srgbClr val="000000"/>
                </a:solidFill>
                <a:latin typeface="Calibri Light"/>
              </a:rPr>
              <a:t>ů</a:t>
            </a:r>
            <a:br>
              <a:rPr kumimoji="0" lang="cs-CZ" sz="4000" b="0" i="0" u="none" strike="noStrike" kern="1200" cap="none" spc="-1" normalizeH="0" baseline="0" noProof="0" dirty="0">
                <a:ln>
                  <a:noFill/>
                </a:ln>
                <a:solidFill>
                  <a:srgbClr val="000000"/>
                </a:solidFill>
                <a:effectLst/>
                <a:uLnTx/>
                <a:uFillTx/>
                <a:latin typeface="Calibri"/>
              </a:rPr>
            </a:br>
            <a:endParaRPr lang="cs-CZ" sz="4000" dirty="0"/>
          </a:p>
        </p:txBody>
      </p:sp>
      <p:sp>
        <p:nvSpPr>
          <p:cNvPr id="3" name="Podnadpis 2">
            <a:extLst>
              <a:ext uri="{FF2B5EF4-FFF2-40B4-BE49-F238E27FC236}">
                <a16:creationId xmlns:a16="http://schemas.microsoft.com/office/drawing/2014/main" id="{0FDEA908-8360-90B5-D8A0-8EC640E347F5}"/>
              </a:ext>
            </a:extLst>
          </p:cNvPr>
          <p:cNvSpPr>
            <a:spLocks noGrp="1"/>
          </p:cNvSpPr>
          <p:nvPr>
            <p:ph type="subTitle"/>
          </p:nvPr>
        </p:nvSpPr>
        <p:spPr>
          <a:xfrm>
            <a:off x="519243" y="1685682"/>
            <a:ext cx="7192999" cy="4974386"/>
          </a:xfrm>
        </p:spPr>
        <p:txBody>
          <a:bodyPr/>
          <a:lstStyle/>
          <a:p>
            <a:pPr marL="228600" indent="-228240" algn="l" rtl="0">
              <a:lnSpc>
                <a:spcPct val="90000"/>
              </a:lnSpc>
              <a:spcBef>
                <a:spcPts val="1001"/>
              </a:spcBef>
              <a:buClr>
                <a:srgbClr val="000000"/>
              </a:buClr>
              <a:buFont typeface="Arial"/>
              <a:buChar char="•"/>
              <a:defRPr/>
            </a:pPr>
            <a:endParaRPr lang="cs-CZ" sz="2000" b="1" kern="1200" spc="-1" dirty="0">
              <a:solidFill>
                <a:srgbClr val="000000"/>
              </a:solidFill>
              <a:latin typeface="Calibri"/>
            </a:endParaRPr>
          </a:p>
          <a:p>
            <a:pPr marL="228600" indent="-228240" algn="l" rtl="0">
              <a:lnSpc>
                <a:spcPct val="90000"/>
              </a:lnSpc>
              <a:spcBef>
                <a:spcPts val="1001"/>
              </a:spcBef>
              <a:buClr>
                <a:srgbClr val="000000"/>
              </a:buClr>
              <a:buFont typeface="Arial"/>
              <a:buChar char="•"/>
              <a:defRPr/>
            </a:pPr>
            <a:r>
              <a:rPr lang="cs-CZ" sz="2000" b="1" kern="1200" spc="-1" dirty="0">
                <a:solidFill>
                  <a:srgbClr val="000000"/>
                </a:solidFill>
                <a:latin typeface="Calibri"/>
              </a:rPr>
              <a:t>Marie Curie-</a:t>
            </a:r>
            <a:r>
              <a:rPr lang="cs-CZ" sz="2000" b="1" kern="1200" spc="-1" dirty="0" err="1">
                <a:solidFill>
                  <a:srgbClr val="000000"/>
                </a:solidFill>
                <a:latin typeface="Calibri"/>
              </a:rPr>
              <a:t>Skłodowská</a:t>
            </a:r>
            <a:r>
              <a:rPr lang="cs-CZ" sz="2000" b="1" kern="1200" spc="-1" dirty="0">
                <a:solidFill>
                  <a:srgbClr val="000000"/>
                </a:solidFill>
                <a:latin typeface="Calibri"/>
              </a:rPr>
              <a:t> </a:t>
            </a:r>
            <a:r>
              <a:rPr lang="cs-CZ" sz="2000" kern="1200" spc="-1" dirty="0">
                <a:solidFill>
                  <a:srgbClr val="000000"/>
                </a:solidFill>
                <a:latin typeface="Calibri"/>
              </a:rPr>
              <a:t>– aplastická anémie (selhání krvetvorby), rok 1934, </a:t>
            </a:r>
            <a:r>
              <a:rPr lang="cs-CZ" sz="2000" b="1" kern="1200" spc="-1" dirty="0">
                <a:solidFill>
                  <a:srgbClr val="000000"/>
                </a:solidFill>
                <a:latin typeface="Calibri"/>
              </a:rPr>
              <a:t>66 let (i jedno posmrtné prvenství </a:t>
            </a:r>
            <a:r>
              <a:rPr lang="cs-CZ" sz="2000" kern="1200" spc="-1" dirty="0">
                <a:solidFill>
                  <a:srgbClr val="000000"/>
                </a:solidFill>
                <a:latin typeface="Calibri"/>
              </a:rPr>
              <a:t>– jako první žena pohřbena ve francouzském </a:t>
            </a:r>
            <a:r>
              <a:rPr lang="cs-CZ" sz="2000" dirty="0"/>
              <a:t>národním mauzoleu </a:t>
            </a:r>
            <a:r>
              <a:rPr lang="cs-CZ" sz="2000" dirty="0" err="1"/>
              <a:t>Panthéonu</a:t>
            </a:r>
            <a:r>
              <a:rPr lang="cs-CZ" sz="2000" dirty="0"/>
              <a:t>,      v olověné rakvi)</a:t>
            </a:r>
            <a:endParaRPr lang="cs-CZ" sz="2000" b="1" kern="12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000" b="1" i="0" u="none" strike="noStrike" kern="1200" cap="none" spc="-1" normalizeH="0" baseline="0" noProof="0" dirty="0">
                <a:ln>
                  <a:noFill/>
                </a:ln>
                <a:solidFill>
                  <a:srgbClr val="000000"/>
                </a:solidFill>
                <a:effectLst/>
                <a:uLnTx/>
                <a:uFillTx/>
                <a:latin typeface="Calibri"/>
              </a:rPr>
              <a:t>Antoine Henri Becquerel </a:t>
            </a:r>
            <a:r>
              <a:rPr lang="cs-CZ" sz="2000" kern="1200" spc="-1" dirty="0">
                <a:solidFill>
                  <a:srgbClr val="000000"/>
                </a:solidFill>
                <a:latin typeface="Calibri"/>
              </a:rPr>
              <a:t>–  popáleniny kůže ale příčina smrti neznámá, rok</a:t>
            </a:r>
            <a:r>
              <a:rPr kumimoji="0" lang="cs-CZ" sz="2000" b="0" i="0" u="none" strike="noStrike" kern="1200" cap="none" spc="-1" normalizeH="0" baseline="0" noProof="0" dirty="0">
                <a:ln>
                  <a:noFill/>
                </a:ln>
                <a:solidFill>
                  <a:srgbClr val="000000"/>
                </a:solidFill>
                <a:effectLst/>
                <a:uLnTx/>
                <a:uFillTx/>
                <a:latin typeface="Calibri"/>
              </a:rPr>
              <a:t> 1908,</a:t>
            </a:r>
            <a:r>
              <a:rPr kumimoji="0" lang="cs-CZ" sz="2000" b="1" i="0" u="none" strike="noStrike" kern="1200" cap="none" spc="-1" normalizeH="0" baseline="0" noProof="0" dirty="0">
                <a:ln>
                  <a:noFill/>
                </a:ln>
                <a:solidFill>
                  <a:srgbClr val="000000"/>
                </a:solidFill>
                <a:effectLst/>
                <a:uLnTx/>
                <a:uFillTx/>
                <a:latin typeface="Calibri"/>
              </a:rPr>
              <a:t> 55 let</a:t>
            </a:r>
            <a:r>
              <a:rPr kumimoji="0" lang="cs-CZ" sz="2000" b="0" i="0" u="none" strike="noStrike" kern="1200" cap="none" spc="-1" normalizeH="0" baseline="0" noProof="0" dirty="0">
                <a:ln>
                  <a:noFill/>
                </a:ln>
                <a:solidFill>
                  <a:srgbClr val="000000"/>
                </a:solidFill>
                <a:effectLst/>
                <a:uLnTx/>
                <a:uFillTx/>
                <a:latin typeface="Calibri"/>
              </a:rPr>
              <a:t>. </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kern="1200" spc="-1" dirty="0">
                <a:solidFill>
                  <a:srgbClr val="000000"/>
                </a:solidFill>
                <a:latin typeface="Calibri"/>
              </a:rPr>
              <a:t>Pierre Curie </a:t>
            </a:r>
            <a:r>
              <a:rPr lang="cs-CZ" sz="2000" dirty="0"/>
              <a:t>– </a:t>
            </a:r>
            <a:r>
              <a:rPr lang="cs-CZ" sz="2000" kern="1200" spc="-1" dirty="0">
                <a:solidFill>
                  <a:srgbClr val="000000"/>
                </a:solidFill>
                <a:latin typeface="Calibri"/>
              </a:rPr>
              <a:t>zabit spřežením (nepozornost, částečně i již špatnému zdraví v souvislosti s radioaktivitou?), rok 1906, </a:t>
            </a:r>
            <a:r>
              <a:rPr lang="cs-CZ" sz="2000" b="1" kern="1200" spc="-1" dirty="0">
                <a:solidFill>
                  <a:srgbClr val="000000"/>
                </a:solidFill>
                <a:latin typeface="Calibri"/>
              </a:rPr>
              <a:t>46 let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kern="1200" spc="-1" dirty="0">
                <a:solidFill>
                  <a:srgbClr val="000000"/>
                </a:solidFill>
                <a:latin typeface="Calibri"/>
              </a:rPr>
              <a:t>Irene </a:t>
            </a:r>
            <a:r>
              <a:rPr kumimoji="0" lang="cs-CZ" sz="2000" b="1" i="0" u="none" strike="noStrike" kern="0" cap="none" spc="0" normalizeH="0" baseline="0" noProof="0" dirty="0" err="1">
                <a:ln>
                  <a:noFill/>
                </a:ln>
                <a:solidFill>
                  <a:sysClr val="windowText" lastClr="000000"/>
                </a:solidFill>
                <a:effectLst/>
                <a:uLnTx/>
                <a:uFillTx/>
              </a:rPr>
              <a:t>Joliot</a:t>
            </a:r>
            <a:r>
              <a:rPr kumimoji="0" lang="cs-CZ" sz="2000" b="1" i="0" u="none" strike="noStrike" kern="0" cap="none" spc="0" normalizeH="0" baseline="0" noProof="0" dirty="0">
                <a:ln>
                  <a:noFill/>
                </a:ln>
                <a:solidFill>
                  <a:sysClr val="windowText" lastClr="000000"/>
                </a:solidFill>
                <a:effectLst/>
                <a:uLnTx/>
                <a:uFillTx/>
              </a:rPr>
              <a:t>-</a:t>
            </a:r>
            <a:r>
              <a:rPr lang="cs-CZ" sz="2000" b="1" kern="1200" spc="-1" dirty="0">
                <a:solidFill>
                  <a:srgbClr val="000000"/>
                </a:solidFill>
                <a:latin typeface="Calibri"/>
              </a:rPr>
              <a:t>Curie </a:t>
            </a:r>
            <a:r>
              <a:rPr lang="cs-CZ" sz="2000" kern="1200" spc="-1" dirty="0">
                <a:solidFill>
                  <a:srgbClr val="000000"/>
                </a:solidFill>
                <a:latin typeface="Calibri"/>
              </a:rPr>
              <a:t>– akutní leukémie (</a:t>
            </a:r>
            <a:r>
              <a:rPr lang="cs-CZ" sz="2000" kern="1200" spc="-1" dirty="0" err="1">
                <a:solidFill>
                  <a:srgbClr val="000000"/>
                </a:solidFill>
                <a:latin typeface="Calibri"/>
              </a:rPr>
              <a:t>accidentaly</a:t>
            </a:r>
            <a:r>
              <a:rPr lang="cs-CZ" sz="2000" kern="1200" spc="-1" dirty="0">
                <a:solidFill>
                  <a:srgbClr val="000000"/>
                </a:solidFill>
                <a:latin typeface="Calibri"/>
              </a:rPr>
              <a:t> </a:t>
            </a:r>
            <a:r>
              <a:rPr lang="cs-CZ" sz="2000" kern="1200" spc="-1" dirty="0" err="1">
                <a:solidFill>
                  <a:srgbClr val="000000"/>
                </a:solidFill>
                <a:latin typeface="Calibri"/>
              </a:rPr>
              <a:t>exposed</a:t>
            </a:r>
            <a:r>
              <a:rPr lang="cs-CZ" sz="2000" kern="1200" spc="-1" dirty="0">
                <a:solidFill>
                  <a:srgbClr val="000000"/>
                </a:solidFill>
                <a:latin typeface="Calibri"/>
              </a:rPr>
              <a:t> to Po), rok 1956, </a:t>
            </a:r>
            <a:r>
              <a:rPr lang="cs-CZ" sz="2000" b="1" kern="1200" spc="-1" dirty="0">
                <a:solidFill>
                  <a:srgbClr val="000000"/>
                </a:solidFill>
                <a:latin typeface="Calibri"/>
              </a:rPr>
              <a:t>58 let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000" b="1" dirty="0"/>
              <a:t>Frederic </a:t>
            </a:r>
            <a:r>
              <a:rPr lang="cs-CZ" sz="2000" b="1" dirty="0" err="1"/>
              <a:t>Joliot</a:t>
            </a:r>
            <a:r>
              <a:rPr lang="cs-CZ" sz="2000" b="1" kern="1200" spc="-1" dirty="0">
                <a:solidFill>
                  <a:srgbClr val="000000"/>
                </a:solidFill>
                <a:latin typeface="Calibri"/>
              </a:rPr>
              <a:t> </a:t>
            </a:r>
            <a:r>
              <a:rPr lang="cs-CZ" sz="2000" kern="1200" spc="-1" dirty="0">
                <a:solidFill>
                  <a:srgbClr val="000000"/>
                </a:solidFill>
                <a:latin typeface="Calibri"/>
              </a:rPr>
              <a:t>– nemoc jater (též vlivem radiace), komplikace při chirurgickém zákroku, rok 1958, </a:t>
            </a:r>
            <a:r>
              <a:rPr lang="cs-CZ" sz="2000" b="1" kern="1200" spc="-1" dirty="0">
                <a:solidFill>
                  <a:srgbClr val="000000"/>
                </a:solidFill>
                <a:latin typeface="Calibri"/>
              </a:rPr>
              <a:t>58 let </a:t>
            </a:r>
            <a:r>
              <a:rPr lang="cs-CZ" sz="2000" kern="1200" spc="-1" dirty="0">
                <a:solidFill>
                  <a:srgbClr val="000000"/>
                </a:solidFill>
                <a:latin typeface="Calibri"/>
              </a:rPr>
              <a:t>(stejně jako Irene)</a:t>
            </a:r>
          </a:p>
          <a:p>
            <a:pPr marL="228600" indent="-228240" algn="l" rtl="0">
              <a:lnSpc>
                <a:spcPct val="90000"/>
              </a:lnSpc>
              <a:spcBef>
                <a:spcPts val="1001"/>
              </a:spcBef>
              <a:buClr>
                <a:srgbClr val="000000"/>
              </a:buClr>
              <a:buFont typeface="Arial"/>
              <a:buChar char="•"/>
              <a:defRPr/>
            </a:pPr>
            <a:r>
              <a:rPr lang="cs-CZ" sz="2000" b="1" dirty="0"/>
              <a:t>Wilhelm Roentgen </a:t>
            </a:r>
            <a:r>
              <a:rPr lang="cs-CZ" sz="2000" kern="1200" spc="-1" dirty="0">
                <a:solidFill>
                  <a:srgbClr val="000000"/>
                </a:solidFill>
                <a:latin typeface="Calibri"/>
              </a:rPr>
              <a:t>– rakovina střev, rok 1923, </a:t>
            </a:r>
            <a:r>
              <a:rPr lang="cs-CZ" sz="2000" b="1" kern="1200" spc="-1" dirty="0">
                <a:solidFill>
                  <a:srgbClr val="000000"/>
                </a:solidFill>
                <a:latin typeface="Calibri"/>
              </a:rPr>
              <a:t>78 let</a:t>
            </a:r>
          </a:p>
          <a:p>
            <a:pPr marL="360" algn="l" rtl="0">
              <a:lnSpc>
                <a:spcPct val="90000"/>
              </a:lnSpc>
              <a:spcBef>
                <a:spcPts val="1001"/>
              </a:spcBef>
              <a:buClr>
                <a:srgbClr val="000000"/>
              </a:buClr>
              <a:defRPr/>
            </a:pPr>
            <a:r>
              <a:rPr lang="cs-CZ" sz="2000" b="1" kern="1200" spc="-1" dirty="0">
                <a:solidFill>
                  <a:srgbClr val="000000"/>
                </a:solidFill>
                <a:latin typeface="Calibri"/>
              </a:rPr>
              <a:t>    (nepracoval s otevřenými zdroji IZ a ne tak intenzivně)</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endParaRPr lang="cs-CZ" sz="2000" b="1" kern="1200" spc="-1" dirty="0">
              <a:solidFill>
                <a:srgbClr val="000000"/>
              </a:solidFill>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endParaRPr kumimoji="0" lang="cs-CZ" sz="2000" b="0" i="0" u="none" strike="noStrike" kern="1200" cap="none" spc="-1" normalizeH="0" baseline="0" noProof="0" dirty="0">
              <a:ln>
                <a:noFill/>
              </a:ln>
              <a:solidFill>
                <a:srgbClr val="000000"/>
              </a:solidFill>
              <a:effectLst/>
              <a:uLnTx/>
              <a:uFillTx/>
              <a:latin typeface="Calibri"/>
            </a:endParaRPr>
          </a:p>
        </p:txBody>
      </p:sp>
      <p:pic>
        <p:nvPicPr>
          <p:cNvPr id="5" name="Obrázek 4" descr="Obsah obrázku text, kniha&#10;&#10;Popis byl vytvořen automaticky">
            <a:extLst>
              <a:ext uri="{FF2B5EF4-FFF2-40B4-BE49-F238E27FC236}">
                <a16:creationId xmlns:a16="http://schemas.microsoft.com/office/drawing/2014/main" id="{981DD696-2896-2C87-F44D-981D08D02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132" y="504825"/>
            <a:ext cx="3933825" cy="5848350"/>
          </a:xfrm>
          <a:prstGeom prst="rect">
            <a:avLst/>
          </a:prstGeom>
        </p:spPr>
      </p:pic>
    </p:spTree>
    <p:extLst>
      <p:ext uri="{BB962C8B-B14F-4D97-AF65-F5344CB8AC3E}">
        <p14:creationId xmlns:p14="http://schemas.microsoft.com/office/powerpoint/2010/main" val="4273153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107" name="Picture 3"/>
          <p:cNvPicPr>
            <a:picLocks noChangeAspect="1" noChangeArrowheads="1"/>
          </p:cNvPicPr>
          <p:nvPr/>
        </p:nvPicPr>
        <p:blipFill rotWithShape="1">
          <a:blip r:embed="rId2" cstate="print"/>
          <a:srcRect t="4666" b="5106"/>
          <a:stretch/>
        </p:blipFill>
        <p:spPr bwMode="auto">
          <a:xfrm>
            <a:off x="0" y="1793841"/>
            <a:ext cx="8747448" cy="4932947"/>
          </a:xfrm>
          <a:prstGeom prst="rect">
            <a:avLst/>
          </a:prstGeom>
          <a:noFill/>
          <a:ln w="9525">
            <a:noFill/>
            <a:miter lim="800000"/>
            <a:headEnd/>
            <a:tailEnd/>
          </a:ln>
        </p:spPr>
      </p:pic>
      <p:sp>
        <p:nvSpPr>
          <p:cNvPr id="6" name="CustomShape 1"/>
          <p:cNvSpPr/>
          <p:nvPr/>
        </p:nvSpPr>
        <p:spPr>
          <a:xfrm>
            <a:off x="3970420" y="365040"/>
            <a:ext cx="7784433" cy="201448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prstClr val="white"/>
                </a:solidFill>
                <a:effectLst/>
                <a:uLnTx/>
                <a:uFillTx/>
                <a:latin typeface="Calibri"/>
              </a:rPr>
              <a:t>Between 1917 and 1926</a:t>
            </a:r>
            <a:r>
              <a:rPr kumimoji="0" lang="en-US" sz="2000" b="0" i="0" u="none" strike="noStrike" kern="1200" cap="none" spc="-1" normalizeH="0" baseline="0" noProof="0" dirty="0">
                <a:ln>
                  <a:noFill/>
                </a:ln>
                <a:solidFill>
                  <a:prstClr val="white"/>
                </a:solidFill>
                <a:effectLst/>
                <a:uLnTx/>
                <a:uFillTx/>
                <a:latin typeface="Calibri"/>
              </a:rPr>
              <a:t>, the</a:t>
            </a:r>
            <a:r>
              <a:rPr kumimoji="0" lang="en-US" sz="2000" b="0" i="1" u="none" strike="noStrike" kern="1200" cap="none" spc="-1" normalizeH="0" baseline="0" noProof="0" dirty="0">
                <a:ln>
                  <a:noFill/>
                </a:ln>
                <a:solidFill>
                  <a:prstClr val="white"/>
                </a:solidFill>
                <a:effectLst/>
                <a:uLnTx/>
                <a:uFillTx/>
                <a:latin typeface="Calibri"/>
              </a:rPr>
              <a:t> US Radium Corporation</a:t>
            </a:r>
            <a:r>
              <a:rPr kumimoji="0" lang="en-US" sz="2000" b="0" i="0" u="none" strike="noStrike" kern="1200" cap="none" spc="-1" normalizeH="0" baseline="0" noProof="0" dirty="0">
                <a:ln>
                  <a:noFill/>
                </a:ln>
                <a:solidFill>
                  <a:prstClr val="white"/>
                </a:solidFill>
                <a:effectLst/>
                <a:uLnTx/>
                <a:uFillTx/>
                <a:latin typeface="Calibri"/>
              </a:rPr>
              <a:t> hired women to paint the faces of watches with </a:t>
            </a:r>
            <a:r>
              <a:rPr kumimoji="0" lang="en-US" sz="2000" b="1" i="1" u="none" strike="noStrike" kern="1200" cap="none" spc="-1" normalizeH="0" baseline="0" noProof="0" dirty="0" err="1">
                <a:ln>
                  <a:noFill/>
                </a:ln>
                <a:solidFill>
                  <a:prstClr val="white"/>
                </a:solidFill>
                <a:effectLst/>
                <a:uLnTx/>
                <a:uFillTx/>
                <a:latin typeface="Calibri"/>
              </a:rPr>
              <a:t>Undark</a:t>
            </a:r>
            <a:r>
              <a:rPr kumimoji="0" lang="en-US" sz="2000" b="0" i="0" u="none" strike="noStrike" kern="1200" cap="none" spc="-1" normalizeH="0" baseline="0" noProof="0" dirty="0">
                <a:ln>
                  <a:noFill/>
                </a:ln>
                <a:solidFill>
                  <a:prstClr val="white"/>
                </a:solidFill>
                <a:effectLst/>
                <a:uLnTx/>
                <a:uFillTx/>
                <a:latin typeface="Calibri"/>
              </a:rPr>
              <a:t>, a revolutionary luminescent paint made from radium salt.</a:t>
            </a:r>
            <a:endParaRPr kumimoji="0" lang="cs-CZ" sz="2000" b="0" i="0" u="none" strike="noStrike" kern="1200" cap="none" spc="-1" normalizeH="0" baseline="0" noProof="0" dirty="0">
              <a:ln>
                <a:noFill/>
              </a:ln>
              <a:solidFill>
                <a:prstClr val="white"/>
              </a:solidFill>
              <a:effectLst/>
              <a:uLnTx/>
              <a:uFillTx/>
              <a:latin typeface="Arial"/>
            </a:endParaRPr>
          </a:p>
          <a:p>
            <a:pPr marL="342900" marR="0" lvl="0" indent="-34290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1" normalizeH="0" baseline="0" noProof="0" dirty="0">
                <a:ln>
                  <a:noFill/>
                </a:ln>
                <a:solidFill>
                  <a:prstClr val="white"/>
                </a:solidFill>
                <a:effectLst/>
                <a:uLnTx/>
                <a:uFillTx/>
                <a:latin typeface="Calibri"/>
              </a:rPr>
              <a:t>…</a:t>
            </a:r>
            <a:r>
              <a:rPr kumimoji="0" lang="cs-CZ" sz="2000" b="0" i="0" u="none" strike="noStrike" kern="1200" cap="none" spc="-1" normalizeH="0" baseline="0" noProof="0" dirty="0" err="1">
                <a:ln>
                  <a:noFill/>
                </a:ln>
                <a:solidFill>
                  <a:prstClr val="white"/>
                </a:solidFill>
                <a:effectLst/>
                <a:uLnTx/>
                <a:uFillTx/>
                <a:latin typeface="Calibri"/>
              </a:rPr>
              <a:t>they</a:t>
            </a:r>
            <a:r>
              <a:rPr kumimoji="0" lang="cs-CZ" sz="2000" b="0" i="0" u="none" strike="noStrike" kern="1200" cap="none" spc="-1" normalizeH="0" baseline="0" noProof="0" dirty="0">
                <a:ln>
                  <a:noFill/>
                </a:ln>
                <a:solidFill>
                  <a:prstClr val="white"/>
                </a:solidFill>
                <a:effectLst/>
                <a:uLnTx/>
                <a:uFillTx/>
                <a:latin typeface="Calibri"/>
              </a:rPr>
              <a:t> </a:t>
            </a:r>
            <a:r>
              <a:rPr kumimoji="0" lang="en-US" sz="2000" b="1" i="0" u="none" strike="noStrike" kern="1200" cap="none" spc="-1" normalizeH="0" baseline="0" noProof="0" dirty="0">
                <a:ln>
                  <a:noFill/>
                </a:ln>
                <a:solidFill>
                  <a:prstClr val="white"/>
                </a:solidFill>
                <a:effectLst/>
                <a:uLnTx/>
                <a:uFillTx/>
                <a:latin typeface="Calibri"/>
              </a:rPr>
              <a:t>shape and clean the tips with their tongues and lips</a:t>
            </a:r>
            <a:r>
              <a:rPr kumimoji="0" lang="en-US" sz="2000" b="0" i="0" u="none" strike="noStrike" kern="1200" cap="none" spc="-1" normalizeH="0" baseline="0" noProof="0" dirty="0">
                <a:ln>
                  <a:noFill/>
                </a:ln>
                <a:solidFill>
                  <a:prstClr val="white"/>
                </a:solidFill>
                <a:effectLst/>
                <a:uLnTx/>
                <a:uFillTx/>
                <a:latin typeface="Calibri"/>
              </a:rPr>
              <a:t>. They repeated this mechanical action several hundred times a day, </a:t>
            </a: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unaware of the extreme toxicity of the radium </a:t>
            </a: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a:t>
            </a:r>
            <a:endParaRPr kumimoji="0" lang="cs-CZ" sz="2000" b="0" i="0" u="none" strike="noStrike" kern="1200" cap="none" spc="-1" normalizeH="0" baseline="0" noProof="0" dirty="0">
              <a:ln>
                <a:noFill/>
              </a:ln>
              <a:solidFill>
                <a:prstClr val="white"/>
              </a:solidFill>
              <a:effectLst/>
              <a:uLnTx/>
              <a:uFillTx/>
              <a:latin typeface="Arial"/>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588" y="2392993"/>
            <a:ext cx="3109746" cy="4333795"/>
          </a:xfrm>
          <a:prstGeom prst="rect">
            <a:avLst/>
          </a:prstGeom>
        </p:spPr>
      </p:pic>
      <p:sp>
        <p:nvSpPr>
          <p:cNvPr id="3" name="Podnadpis 2"/>
          <p:cNvSpPr>
            <a:spLocks noGrp="1"/>
          </p:cNvSpPr>
          <p:nvPr>
            <p:ph type="subTitle"/>
          </p:nvPr>
        </p:nvSpPr>
        <p:spPr>
          <a:xfrm>
            <a:off x="475371" y="468681"/>
            <a:ext cx="4383627" cy="1325160"/>
          </a:xfrm>
        </p:spPr>
        <p:txBody>
          <a:bodyPr/>
          <a:lstStyle/>
          <a:p>
            <a:r>
              <a:rPr lang="cs-CZ" sz="6000" dirty="0">
                <a:solidFill>
                  <a:schemeClr val="bg1"/>
                </a:solidFill>
              </a:rPr>
              <a:t>Radium </a:t>
            </a:r>
            <a:r>
              <a:rPr lang="cs-CZ" sz="6000" dirty="0" err="1">
                <a:solidFill>
                  <a:schemeClr val="bg1"/>
                </a:solidFill>
              </a:rPr>
              <a:t>Girls</a:t>
            </a:r>
            <a:endParaRPr lang="cs-CZ" sz="6000" dirty="0">
              <a:solidFill>
                <a:schemeClr val="bg1"/>
              </a:solidFill>
            </a:endParaRPr>
          </a:p>
        </p:txBody>
      </p:sp>
    </p:spTree>
    <p:extLst>
      <p:ext uri="{BB962C8B-B14F-4D97-AF65-F5344CB8AC3E}">
        <p14:creationId xmlns:p14="http://schemas.microsoft.com/office/powerpoint/2010/main" val="445049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00789" y="4086"/>
            <a:ext cx="11052891" cy="1325160"/>
          </a:xfrm>
        </p:spPr>
        <p:txBody>
          <a:bodyPr/>
          <a:lstStyle/>
          <a:p>
            <a:r>
              <a:rPr lang="cs-CZ" sz="4800" dirty="0">
                <a:solidFill>
                  <a:schemeClr val="bg1"/>
                </a:solidFill>
              </a:rPr>
              <a:t>RADIUM GIRLS</a:t>
            </a:r>
          </a:p>
        </p:txBody>
      </p:sp>
      <p:sp>
        <p:nvSpPr>
          <p:cNvPr id="3" name="Podnadpis 2"/>
          <p:cNvSpPr>
            <a:spLocks noGrp="1"/>
          </p:cNvSpPr>
          <p:nvPr>
            <p:ph type="subTitle"/>
          </p:nvPr>
        </p:nvSpPr>
        <p:spPr/>
        <p:txBody>
          <a:bodyPr/>
          <a:lstStyle/>
          <a:p>
            <a:endParaRPr lang="cs-CZ" dirty="0"/>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t="18481" r="50164"/>
          <a:stretch/>
        </p:blipFill>
        <p:spPr>
          <a:xfrm>
            <a:off x="5859376" y="1203158"/>
            <a:ext cx="6116066" cy="5502441"/>
          </a:xfrm>
          <a:prstGeom prst="rect">
            <a:avLst/>
          </a:prstGeom>
          <a:ln>
            <a:solidFill>
              <a:schemeClr val="bg1"/>
            </a:solidFill>
          </a:ln>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89" y="1215746"/>
            <a:ext cx="5474369" cy="5474369"/>
          </a:xfrm>
          <a:prstGeom prst="rect">
            <a:avLst/>
          </a:prstGeom>
          <a:ln>
            <a:solidFill>
              <a:schemeClr val="bg1"/>
            </a:solidFill>
          </a:ln>
        </p:spPr>
      </p:pic>
      <p:sp>
        <p:nvSpPr>
          <p:cNvPr id="6" name="CustomShape 1"/>
          <p:cNvSpPr/>
          <p:nvPr/>
        </p:nvSpPr>
        <p:spPr>
          <a:xfrm>
            <a:off x="5113421" y="261157"/>
            <a:ext cx="6653463" cy="7064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1" normalizeH="0" baseline="0" noProof="0" dirty="0">
                <a:ln>
                  <a:noFill/>
                </a:ln>
                <a:solidFill>
                  <a:prstClr val="white"/>
                </a:solidFill>
                <a:effectLst/>
                <a:uLnTx/>
                <a:uFillTx/>
                <a:latin typeface="Calibri"/>
              </a:rPr>
              <a:t>...</a:t>
            </a:r>
            <a:r>
              <a:rPr kumimoji="0" lang="en-US" sz="2000" b="0" i="0" u="none" strike="noStrike" kern="1200" cap="none" spc="-1" normalizeH="0" baseline="0" noProof="0" dirty="0">
                <a:ln>
                  <a:noFill/>
                </a:ln>
                <a:solidFill>
                  <a:prstClr val="white"/>
                </a:solidFill>
                <a:effectLst/>
                <a:uLnTx/>
                <a:uFillTx/>
                <a:latin typeface="Calibri"/>
              </a:rPr>
              <a:t>. Sometimes </a:t>
            </a:r>
            <a:r>
              <a:rPr kumimoji="0" lang="en-US" sz="2000" b="1" i="0" u="none" strike="noStrike" kern="1200" cap="none" spc="-1" normalizeH="0" baseline="0" noProof="0" dirty="0">
                <a:ln>
                  <a:noFill/>
                </a:ln>
                <a:solidFill>
                  <a:prstClr val="white"/>
                </a:solidFill>
                <a:effectLst/>
                <a:uLnTx/>
                <a:uFillTx/>
                <a:latin typeface="Calibri"/>
              </a:rPr>
              <a:t>they would paint their fingernails and teeth glow-in-the-dark</a:t>
            </a:r>
            <a:r>
              <a:rPr kumimoji="0" lang="en-US" sz="2000" b="0" i="0" u="none" strike="noStrike" kern="1200" cap="none" spc="-1" normalizeH="0" baseline="0" noProof="0" dirty="0">
                <a:ln>
                  <a:noFill/>
                </a:ln>
                <a:solidFill>
                  <a:prstClr val="white"/>
                </a:solidFill>
                <a:effectLst/>
                <a:uLnTx/>
                <a:uFillTx/>
                <a:latin typeface="Calibri"/>
              </a:rPr>
              <a:t> to surprise their boyfriends after work. </a:t>
            </a:r>
            <a:endParaRPr kumimoji="0" lang="cs-CZ" sz="20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19800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2454" y="379398"/>
            <a:ext cx="10922549" cy="936104"/>
          </a:xfrm>
        </p:spPr>
        <p:txBody>
          <a:bodyPr/>
          <a:lstStyle/>
          <a:p>
            <a:pPr marL="0" marR="0" lvl="0" indent="0" defTabSz="914400" rtl="0" eaLnBrk="1" fontAlgn="auto" latinLnBrk="0" hangingPunct="1">
              <a:lnSpc>
                <a:spcPct val="100000"/>
              </a:lnSpc>
              <a:spcBef>
                <a:spcPts val="0"/>
              </a:spcBef>
              <a:spcAft>
                <a:spcPts val="0"/>
              </a:spcAft>
              <a:tabLst/>
              <a:defRPr/>
            </a:pPr>
            <a:r>
              <a:rPr kumimoji="0" lang="cs-CZ" sz="3200" b="1" i="0" u="none" strike="noStrike" kern="1200" cap="none" spc="-1" normalizeH="0" baseline="0" noProof="0" dirty="0">
                <a:ln>
                  <a:noFill/>
                </a:ln>
                <a:solidFill>
                  <a:srgbClr val="FF0000"/>
                </a:solidFill>
                <a:effectLst/>
                <a:uLnTx/>
                <a:uFillTx/>
                <a:latin typeface="Calibri"/>
              </a:rPr>
              <a:t>DOBA BEZUZDNÉHO OPOJENÍ RADIOADTIVITOU</a:t>
            </a:r>
            <a:br>
              <a:rPr kumimoji="0" lang="cs-CZ" sz="3200" b="0" i="0" u="none" strike="noStrike" kern="1200" cap="none" spc="-1" normalizeH="0" baseline="0" noProof="0" dirty="0">
                <a:ln>
                  <a:noFill/>
                </a:ln>
                <a:solidFill>
                  <a:prstClr val="black"/>
                </a:solidFill>
                <a:effectLst/>
                <a:uLnTx/>
                <a:uFillTx/>
                <a:latin typeface="Arial"/>
              </a:rPr>
            </a:br>
            <a:endParaRPr lang="cs-CZ" sz="3200" dirty="0"/>
          </a:p>
        </p:txBody>
      </p:sp>
      <p:sp>
        <p:nvSpPr>
          <p:cNvPr id="3" name="Podnadpis 2"/>
          <p:cNvSpPr>
            <a:spLocks noGrp="1"/>
          </p:cNvSpPr>
          <p:nvPr>
            <p:ph type="subTitle"/>
          </p:nvPr>
        </p:nvSpPr>
        <p:spPr>
          <a:xfrm>
            <a:off x="838320" y="836712"/>
            <a:ext cx="10515360" cy="5760640"/>
          </a:xfrm>
        </p:spPr>
        <p:txBody>
          <a:bodyPr/>
          <a:lstStyle/>
          <a:p>
            <a:pPr>
              <a:spcBef>
                <a:spcPts val="600"/>
              </a:spcBef>
            </a:pPr>
            <a:r>
              <a:rPr lang="cs-CZ" dirty="0"/>
              <a:t>Částečně tomu napomohla přímo </a:t>
            </a:r>
            <a:r>
              <a:rPr lang="en-US" dirty="0"/>
              <a:t>Marie Curie</a:t>
            </a:r>
            <a:r>
              <a:rPr lang="cs-CZ" dirty="0"/>
              <a:t>:</a:t>
            </a:r>
          </a:p>
          <a:p>
            <a:pPr marL="285750" indent="-285750">
              <a:spcBef>
                <a:spcPts val="600"/>
              </a:spcBef>
              <a:buFont typeface="Arial" panose="020B0604020202020204" pitchFamily="34" charset="0"/>
              <a:buChar char="•"/>
            </a:pPr>
            <a:r>
              <a:rPr lang="cs-CZ" dirty="0"/>
              <a:t>Sama totiž před smrtí navrhla, jak by lidstvo mohlo v budoucnu profitovat z IR</a:t>
            </a:r>
          </a:p>
          <a:p>
            <a:pPr marL="285750" indent="-285750">
              <a:spcBef>
                <a:spcPts val="600"/>
              </a:spcBef>
              <a:buFont typeface="Arial" panose="020B0604020202020204" pitchFamily="34" charset="0"/>
              <a:buChar char="•"/>
            </a:pPr>
            <a:r>
              <a:rPr lang="cs-CZ" dirty="0"/>
              <a:t>nastínila i možné medicínské využití IR – kromě radioterapie nádorů předpokládala, že významné zdravotní benefity může přinést mj.:</a:t>
            </a:r>
          </a:p>
          <a:p>
            <a:pPr marL="285750" indent="-285750">
              <a:spcBef>
                <a:spcPts val="600"/>
              </a:spcBef>
              <a:buFont typeface="Arial" panose="020B0604020202020204" pitchFamily="34" charset="0"/>
              <a:buChar char="•"/>
            </a:pPr>
            <a:r>
              <a:rPr lang="cs-CZ" b="1" dirty="0"/>
              <a:t>pití vody</a:t>
            </a:r>
            <a:r>
              <a:rPr lang="en-US" b="1" dirty="0"/>
              <a:t> </a:t>
            </a:r>
            <a:r>
              <a:rPr lang="cs-CZ" b="1" dirty="0"/>
              <a:t>„nasycené“ radonem </a:t>
            </a:r>
            <a:r>
              <a:rPr lang="cs-CZ" dirty="0"/>
              <a:t>(vznikajícím následkem rozpadu thoria a uranu),</a:t>
            </a:r>
          </a:p>
          <a:p>
            <a:pPr marL="285750" indent="-285750">
              <a:spcBef>
                <a:spcPts val="600"/>
              </a:spcBef>
              <a:buFont typeface="Arial" panose="020B0604020202020204" pitchFamily="34" charset="0"/>
              <a:buChar char="•"/>
            </a:pPr>
            <a:r>
              <a:rPr lang="cs-CZ" b="1" dirty="0"/>
              <a:t>injekční vstřikování ozářeného/radioaktivního fyziologického roztoku </a:t>
            </a:r>
            <a:r>
              <a:rPr lang="cs-CZ" dirty="0"/>
              <a:t>přímo do krevního oběhu,</a:t>
            </a:r>
            <a:r>
              <a:rPr lang="en-US" dirty="0"/>
              <a:t> </a:t>
            </a:r>
            <a:r>
              <a:rPr lang="cs-CZ" dirty="0"/>
              <a:t>svalů a kloubů,</a:t>
            </a:r>
          </a:p>
          <a:p>
            <a:pPr marL="285750" indent="-285750">
              <a:spcBef>
                <a:spcPts val="600"/>
              </a:spcBef>
              <a:buFont typeface="Arial" panose="020B0604020202020204" pitchFamily="34" charset="0"/>
              <a:buChar char="•"/>
            </a:pPr>
            <a:r>
              <a:rPr lang="cs-CZ" b="1" dirty="0"/>
              <a:t>inhalování radonem obohaceného vzduchu</a:t>
            </a:r>
            <a:r>
              <a:rPr lang="en-US" dirty="0"/>
              <a:t>, </a:t>
            </a:r>
            <a:endParaRPr lang="cs-CZ" dirty="0"/>
          </a:p>
          <a:p>
            <a:pPr marL="285750" indent="-285750">
              <a:spcBef>
                <a:spcPts val="600"/>
              </a:spcBef>
              <a:buFont typeface="Arial" panose="020B0604020202020204" pitchFamily="34" charset="0"/>
              <a:buChar char="•"/>
            </a:pPr>
            <a:r>
              <a:rPr lang="cs-CZ" dirty="0"/>
              <a:t>a také </a:t>
            </a:r>
            <a:r>
              <a:rPr lang="cs-CZ" b="1" dirty="0"/>
              <a:t>koupele v radioaktivní vodě</a:t>
            </a:r>
          </a:p>
          <a:p>
            <a:pPr marL="285750" indent="-285750">
              <a:spcBef>
                <a:spcPts val="600"/>
              </a:spcBef>
              <a:buFont typeface="Arial" panose="020B0604020202020204" pitchFamily="34" charset="0"/>
              <a:buChar char="•"/>
            </a:pPr>
            <a:r>
              <a:rPr lang="cs-CZ" dirty="0"/>
              <a:t>Jelikož však byla vědkyně, </a:t>
            </a:r>
            <a:r>
              <a:rPr lang="cs-CZ" u="sng" dirty="0"/>
              <a:t>upozorňovala zároveň, že vědecké podklady pro tato tvrzení jsou zatím nedostatečné a převažuje jen empirická zkušenost</a:t>
            </a:r>
          </a:p>
          <a:p>
            <a:pPr marL="285750" indent="-285750">
              <a:spcBef>
                <a:spcPts val="600"/>
              </a:spcBef>
              <a:buFont typeface="Arial" panose="020B0604020202020204" pitchFamily="34" charset="0"/>
              <a:buChar char="•"/>
            </a:pPr>
            <a:r>
              <a:rPr lang="cs-CZ" dirty="0">
                <a:solidFill>
                  <a:srgbClr val="FF0000"/>
                </a:solidFill>
              </a:rPr>
              <a:t>I přesto lékaři v té době předepisují radium proti </a:t>
            </a:r>
            <a:r>
              <a:rPr lang="cs-CZ" b="1" dirty="0">
                <a:solidFill>
                  <a:srgbClr val="FF0000"/>
                </a:solidFill>
              </a:rPr>
              <a:t>artritidě</a:t>
            </a:r>
            <a:r>
              <a:rPr lang="en-US" dirty="0">
                <a:solidFill>
                  <a:srgbClr val="FF0000"/>
                </a:solidFill>
              </a:rPr>
              <a:t>, </a:t>
            </a:r>
            <a:r>
              <a:rPr lang="cs-CZ" b="1" dirty="0">
                <a:solidFill>
                  <a:srgbClr val="FF0000"/>
                </a:solidFill>
              </a:rPr>
              <a:t>dně</a:t>
            </a:r>
            <a:r>
              <a:rPr lang="en-US" dirty="0">
                <a:solidFill>
                  <a:srgbClr val="FF0000"/>
                </a:solidFill>
              </a:rPr>
              <a:t>, </a:t>
            </a:r>
            <a:r>
              <a:rPr lang="cs-CZ" b="1" dirty="0">
                <a:solidFill>
                  <a:srgbClr val="FF0000"/>
                </a:solidFill>
              </a:rPr>
              <a:t>hypertenzi</a:t>
            </a:r>
            <a:r>
              <a:rPr lang="en-US" dirty="0">
                <a:solidFill>
                  <a:srgbClr val="FF0000"/>
                </a:solidFill>
              </a:rPr>
              <a:t>, </a:t>
            </a:r>
            <a:r>
              <a:rPr lang="cs-CZ" b="1" dirty="0">
                <a:solidFill>
                  <a:srgbClr val="FF0000"/>
                </a:solidFill>
              </a:rPr>
              <a:t>ischiasu</a:t>
            </a:r>
            <a:r>
              <a:rPr lang="en-US" dirty="0">
                <a:solidFill>
                  <a:srgbClr val="FF0000"/>
                </a:solidFill>
              </a:rPr>
              <a:t>, </a:t>
            </a:r>
            <a:r>
              <a:rPr lang="cs-CZ" b="1" dirty="0">
                <a:solidFill>
                  <a:srgbClr val="FF0000"/>
                </a:solidFill>
              </a:rPr>
              <a:t>bolestem       v kříži </a:t>
            </a:r>
            <a:r>
              <a:rPr lang="cs-CZ" dirty="0">
                <a:solidFill>
                  <a:srgbClr val="FF0000"/>
                </a:solidFill>
              </a:rPr>
              <a:t>a celé řadě dalších obtíží</a:t>
            </a:r>
          </a:p>
          <a:p>
            <a:pPr marL="285750" indent="-285750">
              <a:spcBef>
                <a:spcPts val="600"/>
              </a:spcBef>
              <a:buFont typeface="Arial" panose="020B0604020202020204" pitchFamily="34" charset="0"/>
              <a:buChar char="•"/>
            </a:pPr>
            <a:r>
              <a:rPr lang="cs-CZ" dirty="0"/>
              <a:t>Ještě v roce</a:t>
            </a:r>
            <a:r>
              <a:rPr lang="en-US" dirty="0"/>
              <a:t> 1916 </a:t>
            </a:r>
            <a:r>
              <a:rPr lang="cs-CZ" u="sng" dirty="0"/>
              <a:t>lékařský časopis </a:t>
            </a:r>
            <a:r>
              <a:rPr lang="en-US" u="sng" dirty="0"/>
              <a:t>Radium </a:t>
            </a:r>
            <a:r>
              <a:rPr lang="cs-CZ" u="sng" dirty="0"/>
              <a:t>ubezpečuje, že r</a:t>
            </a:r>
            <a:r>
              <a:rPr lang="en-US" u="sng" dirty="0" err="1"/>
              <a:t>adium</a:t>
            </a:r>
            <a:r>
              <a:rPr lang="en-US" u="sng" dirty="0"/>
              <a:t> </a:t>
            </a:r>
            <a:r>
              <a:rPr lang="cs-CZ" u="sng" dirty="0"/>
              <a:t>nemá absolutně žádné toxické účinky</a:t>
            </a:r>
            <a:r>
              <a:rPr lang="cs-CZ" dirty="0"/>
              <a:t> a je harmonicky přijato tělem jako rostliny přijímají světlo</a:t>
            </a:r>
          </a:p>
          <a:p>
            <a:pPr marL="285750" indent="-285750">
              <a:spcBef>
                <a:spcPts val="600"/>
              </a:spcBef>
              <a:buFont typeface="Arial" panose="020B0604020202020204" pitchFamily="34" charset="0"/>
              <a:buChar char="•"/>
            </a:pP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0" name="TextShape 2"/>
          <p:cNvSpPr txBox="1"/>
          <p:nvPr/>
        </p:nvSpPr>
        <p:spPr>
          <a:xfrm>
            <a:off x="838199" y="438559"/>
            <a:ext cx="3515591" cy="188155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1" normalizeH="0" baseline="0" noProof="0">
                <a:ln>
                  <a:noFill/>
                </a:ln>
                <a:solidFill>
                  <a:prstClr val="white"/>
                </a:solidFill>
                <a:effectLst/>
                <a:uLnTx/>
                <a:uFillTx/>
                <a:latin typeface="Arial"/>
                <a:ea typeface="+mj-ea"/>
                <a:cs typeface="+mj-cs"/>
              </a:rPr>
              <a:t>Radium Girls - SARKOMY</a:t>
            </a:r>
            <a:endParaRPr kumimoji="0" lang="en-US" sz="3200" b="0" i="0" u="none" strike="noStrike" kern="1200" cap="none" spc="-1" normalizeH="0" baseline="0" noProof="0">
              <a:ln>
                <a:noFill/>
              </a:ln>
              <a:solidFill>
                <a:prstClr val="white"/>
              </a:solidFill>
              <a:effectLst/>
              <a:uLnTx/>
              <a:uFillTx/>
              <a:latin typeface="Arial"/>
              <a:ea typeface="+mj-ea"/>
              <a:cs typeface="+mj-cs"/>
            </a:endParaRPr>
          </a:p>
        </p:txBody>
      </p:sp>
      <p:sp>
        <p:nvSpPr>
          <p:cNvPr id="352" name="CustomShape 4"/>
          <p:cNvSpPr/>
          <p:nvPr/>
        </p:nvSpPr>
        <p:spPr>
          <a:xfrm>
            <a:off x="4639541" y="438559"/>
            <a:ext cx="6714260" cy="188155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1" normalizeH="0" baseline="0" noProof="0" dirty="0">
                <a:ln>
                  <a:noFill/>
                </a:ln>
                <a:solidFill>
                  <a:prstClr val="white"/>
                </a:solidFill>
                <a:effectLst/>
                <a:uLnTx/>
                <a:uFillTx/>
                <a:latin typeface="Arial"/>
              </a:rPr>
              <a:t>Ra </a:t>
            </a:r>
            <a:r>
              <a:rPr kumimoji="0" lang="en-US" sz="2800" b="0" i="0" u="none" strike="noStrike" kern="1200" cap="none" spc="-1" normalizeH="0" baseline="0" noProof="0" dirty="0" err="1">
                <a:ln>
                  <a:noFill/>
                </a:ln>
                <a:solidFill>
                  <a:prstClr val="white"/>
                </a:solidFill>
                <a:effectLst/>
                <a:uLnTx/>
                <a:uFillTx/>
                <a:latin typeface="Arial"/>
              </a:rPr>
              <a:t>biologicky</a:t>
            </a:r>
            <a:r>
              <a:rPr kumimoji="0" lang="en-US" sz="2800" b="0" i="0" u="none" strike="noStrike" kern="1200" cap="none" spc="-1" normalizeH="0" baseline="0" noProof="0" dirty="0">
                <a:ln>
                  <a:noFill/>
                </a:ln>
                <a:solidFill>
                  <a:prstClr val="white"/>
                </a:solidFill>
                <a:effectLst/>
                <a:uLnTx/>
                <a:uFillTx/>
                <a:latin typeface="Arial"/>
              </a:rPr>
              <a:t> </a:t>
            </a:r>
            <a:r>
              <a:rPr kumimoji="0" lang="en-US" sz="2800" b="0" i="0" u="none" strike="noStrike" kern="1200" cap="none" spc="-1" normalizeH="0" baseline="0" noProof="0" dirty="0" err="1">
                <a:ln>
                  <a:noFill/>
                </a:ln>
                <a:solidFill>
                  <a:prstClr val="white"/>
                </a:solidFill>
                <a:effectLst/>
                <a:uLnTx/>
                <a:uFillTx/>
                <a:latin typeface="Arial"/>
              </a:rPr>
              <a:t>podobné</a:t>
            </a:r>
            <a:r>
              <a:rPr kumimoji="0" lang="en-US" sz="2800" b="0" i="0" u="none" strike="noStrike" kern="1200" cap="none" spc="-1" normalizeH="0" baseline="0" noProof="0" dirty="0">
                <a:ln>
                  <a:noFill/>
                </a:ln>
                <a:solidFill>
                  <a:prstClr val="white"/>
                </a:solidFill>
                <a:effectLst/>
                <a:uLnTx/>
                <a:uFillTx/>
                <a:latin typeface="Arial"/>
              </a:rPr>
              <a:t> Ca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1" normalizeH="0" baseline="0" noProof="0" dirty="0">
                <a:ln>
                  <a:noFill/>
                </a:ln>
                <a:solidFill>
                  <a:prstClr val="white"/>
                </a:solidFill>
                <a:effectLst/>
                <a:uLnTx/>
                <a:uFillTx/>
                <a:latin typeface="Arial"/>
              </a:rPr>
              <a:t>(</a:t>
            </a:r>
            <a:r>
              <a:rPr kumimoji="0" lang="en-US" sz="2800" b="0" i="0" u="none" strike="noStrike" kern="1200" cap="none" spc="-1" normalizeH="0" baseline="0" noProof="0" dirty="0" err="1">
                <a:ln>
                  <a:noFill/>
                </a:ln>
                <a:solidFill>
                  <a:prstClr val="white"/>
                </a:solidFill>
                <a:effectLst/>
                <a:uLnTx/>
                <a:uFillTx/>
                <a:latin typeface="Arial"/>
              </a:rPr>
              <a:t>akumulace</a:t>
            </a:r>
            <a:r>
              <a:rPr kumimoji="0" lang="en-US" sz="2800" b="0" i="0" u="none" strike="noStrike" kern="1200" cap="none" spc="-1" normalizeH="0" baseline="0" noProof="0" dirty="0">
                <a:ln>
                  <a:noFill/>
                </a:ln>
                <a:solidFill>
                  <a:prstClr val="white"/>
                </a:solidFill>
                <a:effectLst/>
                <a:uLnTx/>
                <a:uFillTx/>
                <a:latin typeface="Arial"/>
              </a:rPr>
              <a:t> v </a:t>
            </a:r>
            <a:r>
              <a:rPr kumimoji="0" lang="en-US" sz="2800" b="0" i="0" u="none" strike="noStrike" kern="1200" cap="none" spc="-1" normalizeH="0" baseline="0" noProof="0" dirty="0" err="1">
                <a:ln>
                  <a:noFill/>
                </a:ln>
                <a:solidFill>
                  <a:prstClr val="white"/>
                </a:solidFill>
                <a:effectLst/>
                <a:uLnTx/>
                <a:uFillTx/>
                <a:latin typeface="Arial"/>
              </a:rPr>
              <a:t>kostech</a:t>
            </a:r>
            <a:r>
              <a:rPr kumimoji="0" lang="en-US" sz="2800" b="0" i="0" u="none" strike="noStrike" kern="1200" cap="none" spc="-1" normalizeH="0" baseline="0" noProof="0" dirty="0">
                <a:ln>
                  <a:noFill/>
                </a:ln>
                <a:solidFill>
                  <a:prstClr val="white"/>
                </a:solidFill>
                <a:effectLst/>
                <a:uLnTx/>
                <a:uFillTx/>
                <a:latin typeface="Arial"/>
              </a:rPr>
              <a:t>)</a:t>
            </a:r>
          </a:p>
        </p:txBody>
      </p:sp>
      <p:pic>
        <p:nvPicPr>
          <p:cNvPr id="348" name="Picture 8" descr="http://www.waterburyobserver.org/sites/default/files/radium-girls-3.jpg"/>
          <p:cNvPicPr/>
          <p:nvPr/>
        </p:nvPicPr>
        <p:blipFill rotWithShape="1">
          <a:blip r:embed="rId2" cstate="print"/>
          <a:srcRect t="8808" r="-3" b="20223"/>
          <a:stretch/>
        </p:blipFill>
        <p:spPr>
          <a:xfrm>
            <a:off x="704087" y="2831909"/>
            <a:ext cx="3649704" cy="3464981"/>
          </a:xfrm>
          <a:prstGeom prst="rect">
            <a:avLst/>
          </a:prstGeom>
        </p:spPr>
      </p:pic>
      <p:pic>
        <p:nvPicPr>
          <p:cNvPr id="346" name="Picture 6" descr="http://66.media.tumblr.com/2db53e1e41d837f0bba1bf7c2854de70/tumblr_nxamc854Kt1uaq7mqo5_r1_540.jpg"/>
          <p:cNvPicPr/>
          <p:nvPr/>
        </p:nvPicPr>
        <p:blipFill rotWithShape="1">
          <a:blip r:embed="rId3" cstate="print"/>
          <a:srcRect l="15673" r="17128" b="1"/>
          <a:stretch/>
        </p:blipFill>
        <p:spPr>
          <a:xfrm>
            <a:off x="4639540" y="2831909"/>
            <a:ext cx="6848371" cy="3464981"/>
          </a:xfrm>
          <a:prstGeom prst="rect">
            <a:avLst/>
          </a:prstGeom>
        </p:spPr>
      </p:pic>
      <p:sp>
        <p:nvSpPr>
          <p:cNvPr id="353" name="CustomShape 5"/>
          <p:cNvSpPr/>
          <p:nvPr/>
        </p:nvSpPr>
        <p:spPr>
          <a:xfrm>
            <a:off x="1679520" y="-1443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9" name="CustomShape 3">
            <a:extLst>
              <a:ext uri="{FF2B5EF4-FFF2-40B4-BE49-F238E27FC236}">
                <a16:creationId xmlns:a16="http://schemas.microsoft.com/office/drawing/2014/main" id="{CB0623AB-F8E9-4C5B-AFC1-F9EF38FFD3FE}"/>
              </a:ext>
            </a:extLst>
          </p:cNvPr>
          <p:cNvSpPr/>
          <p:nvPr/>
        </p:nvSpPr>
        <p:spPr>
          <a:xfrm>
            <a:off x="2114431" y="5532322"/>
            <a:ext cx="1252307"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1" u="none" strike="noStrike" kern="1200" cap="none" spc="-1" normalizeH="0" baseline="0" noProof="0" dirty="0" err="1">
                <a:ln>
                  <a:noFill/>
                </a:ln>
                <a:solidFill>
                  <a:srgbClr val="FF0000"/>
                </a:solidFill>
                <a:effectLst/>
                <a:uLnTx/>
                <a:uFillTx/>
                <a:latin typeface="Calibri"/>
              </a:rPr>
              <a:t>sarcoma</a:t>
            </a:r>
            <a:endParaRPr kumimoji="0" lang="cs-CZ" sz="240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498368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Shape 1"/>
          <p:cNvSpPr txBox="1"/>
          <p:nvPr/>
        </p:nvSpPr>
        <p:spPr>
          <a:xfrm>
            <a:off x="838080" y="-19204"/>
            <a:ext cx="1051536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SMRTÍCÍ POLONIUM</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40" name="TextShape 2"/>
          <p:cNvSpPr txBox="1"/>
          <p:nvPr/>
        </p:nvSpPr>
        <p:spPr>
          <a:xfrm>
            <a:off x="500622" y="1060436"/>
            <a:ext cx="6146880" cy="5511960"/>
          </a:xfrm>
          <a:prstGeom prst="rect">
            <a:avLst/>
          </a:prstGeom>
          <a:noFill/>
          <a:ln>
            <a:noFill/>
          </a:ln>
        </p:spPr>
        <p:txBody>
          <a:bodyPr>
            <a:noAutofit/>
          </a:bodyPr>
          <a:lstStyle/>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1" normalizeH="0" baseline="0" noProof="0" dirty="0">
                <a:ln>
                  <a:noFill/>
                </a:ln>
                <a:solidFill>
                  <a:srgbClr val="000000"/>
                </a:solidFill>
                <a:effectLst/>
                <a:uLnTx/>
                <a:uFillTx/>
                <a:latin typeface="Calibri"/>
              </a:rPr>
              <a:t>Po = jedna z nejtoxičtějších substancí</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0" normalizeH="0" baseline="0" noProof="0" dirty="0">
                <a:ln>
                  <a:noFill/>
                </a:ln>
                <a:solidFill>
                  <a:prstClr val="black"/>
                </a:solidFill>
                <a:effectLst/>
                <a:uLnTx/>
                <a:uFillTx/>
                <a:latin typeface="Arial"/>
              </a:rPr>
              <a:t>10</a:t>
            </a:r>
            <a:r>
              <a:rPr kumimoji="0" lang="cs-CZ" sz="2300" b="0" i="0" u="none" strike="noStrike" kern="1200" cap="none" spc="0" normalizeH="0" baseline="30000" noProof="0" dirty="0">
                <a:ln>
                  <a:noFill/>
                </a:ln>
                <a:solidFill>
                  <a:prstClr val="black"/>
                </a:solidFill>
                <a:effectLst/>
                <a:uLnTx/>
                <a:uFillTx/>
                <a:latin typeface="Arial"/>
              </a:rPr>
              <a:t>12 </a:t>
            </a:r>
            <a:r>
              <a:rPr kumimoji="0" lang="cs-CZ" sz="2300" b="0" i="0" u="none" strike="noStrike" kern="1200" cap="none" spc="-1" normalizeH="0" baseline="0" noProof="0" dirty="0" err="1">
                <a:ln>
                  <a:noFill/>
                </a:ln>
                <a:solidFill>
                  <a:srgbClr val="000000"/>
                </a:solidFill>
                <a:effectLst/>
                <a:uLnTx/>
                <a:uFillTx/>
                <a:latin typeface="Calibri"/>
              </a:rPr>
              <a:t>times</a:t>
            </a:r>
            <a:r>
              <a:rPr kumimoji="0" lang="cs-CZ" sz="2300" b="0" i="0" u="none" strike="noStrike" kern="1200" cap="none" spc="-1" normalizeH="0" baseline="0" noProof="0" dirty="0">
                <a:ln>
                  <a:noFill/>
                </a:ln>
                <a:solidFill>
                  <a:srgbClr val="000000"/>
                </a:solidFill>
                <a:effectLst/>
                <a:uLnTx/>
                <a:uFillTx/>
                <a:latin typeface="Calibri"/>
              </a:rPr>
              <a:t> </a:t>
            </a:r>
            <a:r>
              <a:rPr kumimoji="0" lang="en-US" sz="2300" b="0" i="0" u="none" strike="noStrike" kern="1200" cap="none" spc="-1" normalizeH="0" baseline="0" noProof="0" dirty="0">
                <a:ln>
                  <a:noFill/>
                </a:ln>
                <a:solidFill>
                  <a:srgbClr val="000000"/>
                </a:solidFill>
                <a:effectLst/>
                <a:uLnTx/>
                <a:uFillTx/>
                <a:latin typeface="Calibri"/>
              </a:rPr>
              <a:t>ore toxic than hydrogen cyanide</a:t>
            </a:r>
            <a:r>
              <a:rPr kumimoji="0" lang="cs-CZ" sz="2300" b="0" i="0" u="none" strike="noStrike" kern="1200" cap="none" spc="-1" normalizeH="0" baseline="0" noProof="0" dirty="0">
                <a:ln>
                  <a:noFill/>
                </a:ln>
                <a:solidFill>
                  <a:srgbClr val="000000"/>
                </a:solidFill>
                <a:effectLst/>
                <a:uLnTx/>
                <a:uFillTx/>
                <a:latin typeface="Calibri"/>
              </a:rPr>
              <a:t>, HCN</a:t>
            </a:r>
            <a:r>
              <a:rPr kumimoji="0" lang="en-US" sz="2300" b="0" i="0" u="none" strike="noStrike" kern="1200" cap="none" spc="-1" normalizeH="0" baseline="0" noProof="0" dirty="0">
                <a:ln>
                  <a:noFill/>
                </a:ln>
                <a:solidFill>
                  <a:srgbClr val="000000"/>
                </a:solidFill>
                <a:effectLst/>
                <a:uLnTx/>
                <a:uFillTx/>
                <a:latin typeface="Calibri"/>
              </a:rPr>
              <a:t>.</a:t>
            </a:r>
            <a:endParaRPr kumimoji="0" lang="cs-CZ" sz="23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cs-CZ" sz="2300" b="0" i="0" u="none" strike="noStrike" kern="1200" cap="none" spc="-1" normalizeH="0" baseline="0" noProof="0" dirty="0">
                <a:ln>
                  <a:noFill/>
                </a:ln>
                <a:solidFill>
                  <a:srgbClr val="000000"/>
                </a:solidFill>
                <a:effectLst/>
                <a:uLnTx/>
                <a:uFillTx/>
                <a:latin typeface="Calibri"/>
              </a:rPr>
              <a:t>Alfa </a:t>
            </a:r>
            <a:r>
              <a:rPr kumimoji="0" lang="cs-CZ" sz="2300" b="0" i="0" u="none" strike="noStrike" kern="1200" cap="none" spc="-1" normalizeH="0" baseline="0" noProof="0" dirty="0" err="1">
                <a:ln>
                  <a:noFill/>
                </a:ln>
                <a:solidFill>
                  <a:srgbClr val="000000"/>
                </a:solidFill>
                <a:effectLst/>
                <a:uLnTx/>
                <a:uFillTx/>
                <a:latin typeface="Calibri"/>
              </a:rPr>
              <a:t>emiter</a:t>
            </a:r>
            <a:r>
              <a:rPr kumimoji="0" lang="cs-CZ" sz="2300" b="0" i="0" u="none" strike="noStrike" kern="1200" cap="none" spc="-1" normalizeH="0" baseline="0" noProof="0" dirty="0">
                <a:ln>
                  <a:noFill/>
                </a:ln>
                <a:solidFill>
                  <a:srgbClr val="000000"/>
                </a:solidFill>
                <a:effectLst/>
                <a:uLnTx/>
                <a:uFillTx/>
                <a:latin typeface="Calibri"/>
              </a:rPr>
              <a:t> </a:t>
            </a:r>
            <a:r>
              <a:rPr kumimoji="0" lang="cs-CZ" sz="2300" b="0" i="0" u="none" strike="noStrike" kern="1200" cap="none" spc="-1" normalizeH="0" baseline="0" noProof="0" dirty="0">
                <a:ln>
                  <a:noFill/>
                </a:ln>
                <a:solidFill>
                  <a:srgbClr val="000000"/>
                </a:solidFill>
                <a:effectLst/>
                <a:uLnTx/>
                <a:uFillTx/>
                <a:latin typeface="Calibri"/>
                <a:sym typeface="Wingdings" pitchFamily="2" charset="2"/>
              </a:rPr>
              <a:t> </a:t>
            </a:r>
            <a:r>
              <a:rPr kumimoji="0" lang="cs-CZ" sz="2300" b="0" i="0" u="none" strike="noStrike" kern="1200" cap="none" spc="-1" normalizeH="0" baseline="0" noProof="0" dirty="0" err="1">
                <a:ln>
                  <a:noFill/>
                </a:ln>
                <a:solidFill>
                  <a:srgbClr val="000000"/>
                </a:solidFill>
                <a:effectLst/>
                <a:uLnTx/>
                <a:uFillTx/>
                <a:latin typeface="Calibri"/>
                <a:sym typeface="Wingdings" pitchFamily="2" charset="2"/>
              </a:rPr>
              <a:t>nebzpečné</a:t>
            </a:r>
            <a:r>
              <a:rPr kumimoji="0" lang="cs-CZ" sz="2300" b="0" i="0" u="none" strike="noStrike" kern="1200" cap="none" spc="-1" normalizeH="0" baseline="0" noProof="0" dirty="0">
                <a:ln>
                  <a:noFill/>
                </a:ln>
                <a:solidFill>
                  <a:srgbClr val="000000"/>
                </a:solidFill>
                <a:effectLst/>
                <a:uLnTx/>
                <a:uFillTx/>
                <a:latin typeface="Calibri"/>
                <a:sym typeface="Wingdings" pitchFamily="2" charset="2"/>
              </a:rPr>
              <a:t> při vnitřní kontaminaci</a:t>
            </a:r>
            <a:endParaRPr kumimoji="0" lang="cs-CZ" sz="23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Arial"/>
              </a:rPr>
              <a:t>Irène Joliot-Curie</a:t>
            </a:r>
            <a:r>
              <a:rPr kumimoji="0" lang="cs-CZ" sz="2300" b="1" i="0" u="none" strike="noStrike" kern="1200" cap="none" spc="-1" normalizeH="0" baseline="0" noProof="0" dirty="0">
                <a:ln>
                  <a:noFill/>
                </a:ln>
                <a:solidFill>
                  <a:srgbClr val="FF0000"/>
                </a:solidFill>
                <a:effectLst/>
                <a:uLnTx/>
                <a:uFillTx/>
                <a:latin typeface="Arial"/>
              </a:rPr>
              <a:t> (dcera M.C.)</a:t>
            </a:r>
            <a:r>
              <a:rPr kumimoji="0" lang="en-US" sz="2300" b="1" i="0" u="none" strike="noStrike" kern="1200" cap="none" spc="-1" normalizeH="0" baseline="0" noProof="0" dirty="0">
                <a:ln>
                  <a:noFill/>
                </a:ln>
                <a:solidFill>
                  <a:srgbClr val="FF0000"/>
                </a:solidFill>
                <a:effectLst/>
                <a:uLnTx/>
                <a:uFillTx/>
                <a:latin typeface="Arial"/>
              </a:rPr>
              <a:t> </a:t>
            </a:r>
            <a:r>
              <a:rPr kumimoji="0" lang="cs-CZ" sz="2300" b="0" i="0" u="none" strike="noStrike" kern="1200" cap="none" spc="-1" normalizeH="0" baseline="0" noProof="0" dirty="0">
                <a:ln>
                  <a:noFill/>
                </a:ln>
                <a:solidFill>
                  <a:srgbClr val="000000"/>
                </a:solidFill>
                <a:effectLst/>
                <a:uLnTx/>
                <a:uFillTx/>
                <a:latin typeface="Calibri"/>
              </a:rPr>
              <a:t>17. března 1956 (59 let) zemřela na leukémii způsobenou zářením (z velké části díky práci s Po), kterému byla celý život vystavena.</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Calibri"/>
              </a:rPr>
              <a:t>Alexander Litvinenko </a:t>
            </a:r>
            <a:r>
              <a:rPr kumimoji="0" lang="cs-CZ" sz="2300" b="0" i="0" u="none" strike="noStrike" kern="1200" cap="none" spc="-1" normalizeH="0" baseline="0" noProof="0" dirty="0">
                <a:ln>
                  <a:noFill/>
                </a:ln>
                <a:solidFill>
                  <a:srgbClr val="000000"/>
                </a:solidFill>
                <a:effectLst/>
                <a:uLnTx/>
                <a:uFillTx/>
                <a:latin typeface="Calibri"/>
              </a:rPr>
              <a:t>– ruský agent otrávený Rusy</a:t>
            </a:r>
          </a:p>
          <a:p>
            <a:pPr marL="228600" marR="0" lvl="0" indent="-228240" algn="l" defTabSz="914400" rtl="0" eaLnBrk="1" fontAlgn="auto" latinLnBrk="0" hangingPunct="1">
              <a:lnSpc>
                <a:spcPct val="100000"/>
              </a:lnSpc>
              <a:spcBef>
                <a:spcPts val="1000"/>
              </a:spcBef>
              <a:spcAft>
                <a:spcPts val="0"/>
              </a:spcAft>
              <a:buClr>
                <a:srgbClr val="000000"/>
              </a:buClr>
              <a:buSzTx/>
              <a:buFont typeface="Arial"/>
              <a:buChar char="•"/>
              <a:tabLst/>
              <a:defRPr/>
            </a:pPr>
            <a:r>
              <a:rPr kumimoji="0" lang="en-US" sz="2300" b="1" i="0" u="none" strike="noStrike" kern="1200" cap="none" spc="-1" normalizeH="0" baseline="0" noProof="0" dirty="0">
                <a:ln>
                  <a:noFill/>
                </a:ln>
                <a:solidFill>
                  <a:srgbClr val="FF0000"/>
                </a:solidFill>
                <a:effectLst/>
                <a:uLnTx/>
                <a:uFillTx/>
                <a:latin typeface="Calibri"/>
              </a:rPr>
              <a:t>Yasser Arafat </a:t>
            </a:r>
            <a:r>
              <a:rPr kumimoji="0" lang="cs-CZ" sz="2300" b="0" i="0" u="none" strike="noStrike" kern="1200" cap="none" spc="-1" normalizeH="0" baseline="0" noProof="0" dirty="0">
                <a:ln>
                  <a:noFill/>
                </a:ln>
                <a:solidFill>
                  <a:srgbClr val="000000"/>
                </a:solidFill>
                <a:effectLst/>
                <a:uLnTx/>
                <a:uFillTx/>
                <a:latin typeface="Calibri"/>
              </a:rPr>
              <a:t>možná též otráven Po (palestinský terorista na kterého měl dlouho spadeno </a:t>
            </a:r>
            <a:r>
              <a:rPr kumimoji="0" lang="cs-CZ" sz="2300" b="0" i="0" u="none" strike="noStrike" kern="1200" cap="none" spc="-1" normalizeH="0" baseline="0" noProof="0" dirty="0" err="1">
                <a:ln>
                  <a:noFill/>
                </a:ln>
                <a:solidFill>
                  <a:srgbClr val="000000"/>
                </a:solidFill>
                <a:effectLst/>
                <a:uLnTx/>
                <a:uFillTx/>
                <a:latin typeface="Calibri"/>
              </a:rPr>
              <a:t>Mosad</a:t>
            </a:r>
            <a:r>
              <a:rPr kumimoji="0" lang="cs-CZ" sz="2300" b="0" i="0" u="none" strike="noStrike" kern="1200" cap="none" spc="-1" normalizeH="0" baseline="0" noProof="0" dirty="0">
                <a:ln>
                  <a:noFill/>
                </a:ln>
                <a:solidFill>
                  <a:srgbClr val="000000"/>
                </a:solidFill>
                <a:effectLst/>
                <a:uLnTx/>
                <a:uFillTx/>
                <a:latin typeface="Calibri"/>
              </a:rPr>
              <a:t>)</a:t>
            </a:r>
            <a:r>
              <a:rPr kumimoji="0" lang="en-US" sz="2300" b="0" i="0" u="none" strike="noStrike" kern="1200" cap="none" spc="-1" normalizeH="0" baseline="0" noProof="0" dirty="0">
                <a:ln>
                  <a:noFill/>
                </a:ln>
                <a:solidFill>
                  <a:srgbClr val="000000"/>
                </a:solidFill>
                <a:effectLst/>
                <a:uLnTx/>
                <a:uFillTx/>
                <a:latin typeface="Calibri"/>
              </a:rPr>
              <a:t>.</a:t>
            </a:r>
            <a:endParaRPr kumimoji="0" lang="cs-CZ" sz="2300" b="0" i="0" u="none" strike="noStrike" kern="1200" cap="none" spc="-1" normalizeH="0" baseline="0" noProof="0" dirty="0">
              <a:ln>
                <a:noFill/>
              </a:ln>
              <a:solidFill>
                <a:srgbClr val="000000"/>
              </a:solidFill>
              <a:effectLst/>
              <a:uLnTx/>
              <a:uFillTx/>
              <a:latin typeface="Calibri"/>
            </a:endParaRPr>
          </a:p>
        </p:txBody>
      </p:sp>
      <p:pic>
        <p:nvPicPr>
          <p:cNvPr id="341" name="Obrázek 3"/>
          <p:cNvPicPr/>
          <p:nvPr/>
        </p:nvPicPr>
        <p:blipFill>
          <a:blip r:embed="rId2" cstate="print"/>
          <a:stretch/>
        </p:blipFill>
        <p:spPr>
          <a:xfrm>
            <a:off x="6984960" y="929520"/>
            <a:ext cx="4810080" cy="2702160"/>
          </a:xfrm>
          <a:prstGeom prst="rect">
            <a:avLst/>
          </a:prstGeom>
          <a:ln>
            <a:noFill/>
          </a:ln>
        </p:spPr>
      </p:pic>
      <p:pic>
        <p:nvPicPr>
          <p:cNvPr id="342" name="Obrázek 4"/>
          <p:cNvPicPr/>
          <p:nvPr/>
        </p:nvPicPr>
        <p:blipFill>
          <a:blip r:embed="rId3" cstate="print"/>
          <a:stretch/>
        </p:blipFill>
        <p:spPr>
          <a:xfrm>
            <a:off x="6984960" y="3608605"/>
            <a:ext cx="2383680" cy="2809440"/>
          </a:xfrm>
          <a:prstGeom prst="rect">
            <a:avLst/>
          </a:prstGeom>
          <a:ln>
            <a:noFill/>
          </a:ln>
        </p:spPr>
      </p:pic>
      <p:pic>
        <p:nvPicPr>
          <p:cNvPr id="343" name="Obrázek 6"/>
          <p:cNvPicPr/>
          <p:nvPr/>
        </p:nvPicPr>
        <p:blipFill>
          <a:blip r:embed="rId4" cstate="print"/>
          <a:stretch/>
        </p:blipFill>
        <p:spPr>
          <a:xfrm>
            <a:off x="9368640" y="3573463"/>
            <a:ext cx="2426400" cy="2867657"/>
          </a:xfrm>
          <a:prstGeom prst="rect">
            <a:avLst/>
          </a:prstGeom>
          <a:ln>
            <a:noFill/>
          </a:ln>
        </p:spPr>
      </p:pic>
      <p:sp>
        <p:nvSpPr>
          <p:cNvPr id="2" name="Obdélník 1"/>
          <p:cNvSpPr/>
          <p:nvPr/>
        </p:nvSpPr>
        <p:spPr>
          <a:xfrm>
            <a:off x="8313418" y="560188"/>
            <a:ext cx="219278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 normalizeH="0" baseline="0" noProof="0" dirty="0">
                <a:ln>
                  <a:noFill/>
                </a:ln>
                <a:solidFill>
                  <a:srgbClr val="FF0000"/>
                </a:solidFill>
                <a:effectLst/>
                <a:uLnTx/>
                <a:uFillTx/>
                <a:latin typeface="Arial"/>
              </a:rPr>
              <a:t>Alexander Litvinenko </a:t>
            </a:r>
            <a:endParaRPr kumimoji="0" lang="cs-CZ"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21938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5"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4" name="TextShape 1"/>
          <p:cNvSpPr txBox="1"/>
          <p:nvPr/>
        </p:nvSpPr>
        <p:spPr>
          <a:xfrm>
            <a:off x="6421700" y="713232"/>
            <a:ext cx="5154168" cy="119786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a:ln>
                  <a:noFill/>
                </a:ln>
                <a:solidFill>
                  <a:prstClr val="white"/>
                </a:solidFill>
                <a:effectLst/>
                <a:uLnTx/>
                <a:uFillTx/>
                <a:latin typeface="Arial"/>
                <a:ea typeface="+mj-ea"/>
                <a:cs typeface="+mj-cs"/>
              </a:rPr>
              <a:t>RADIOAKTIVITA = energie uvolněná při přeměně prvků</a:t>
            </a:r>
            <a:endParaRPr kumimoji="0" lang="en-US" sz="2800" b="0" i="0" u="none" strike="noStrike" kern="1200" cap="none" spc="-1" normalizeH="0" baseline="0" noProof="0">
              <a:ln>
                <a:noFill/>
              </a:ln>
              <a:solidFill>
                <a:prstClr val="white"/>
              </a:solidFill>
              <a:effectLst/>
              <a:uLnTx/>
              <a:uFillTx/>
              <a:latin typeface="Arial"/>
              <a:ea typeface="+mj-ea"/>
              <a:cs typeface="+mj-cs"/>
            </a:endParaRPr>
          </a:p>
        </p:txBody>
      </p:sp>
      <p:pic>
        <p:nvPicPr>
          <p:cNvPr id="356" name="Picture 8" descr="https://encrypted-tbn0.gstatic.com/images?q=tbn:ANd9GcSncNlC_4HsQvAfDe_GYqj8c24Sdow0qN7ac6OfSeIJmTTxy-zf"/>
          <p:cNvPicPr/>
          <p:nvPr/>
        </p:nvPicPr>
        <p:blipFill rotWithShape="1">
          <a:blip r:embed="rId2" cstate="print"/>
          <a:srcRect r="1" b="60"/>
          <a:stretch/>
        </p:blipFill>
        <p:spPr>
          <a:xfrm>
            <a:off x="20" y="10"/>
            <a:ext cx="5495089" cy="6857990"/>
          </a:xfrm>
          <a:prstGeom prst="rect">
            <a:avLst/>
          </a:prstGeom>
        </p:spPr>
      </p:pic>
      <p:sp>
        <p:nvSpPr>
          <p:cNvPr id="107"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55" name="TextShape 2"/>
          <p:cNvSpPr txBox="1"/>
          <p:nvPr/>
        </p:nvSpPr>
        <p:spPr>
          <a:xfrm>
            <a:off x="6421700" y="2048256"/>
            <a:ext cx="5154168" cy="4123944"/>
          </a:xfrm>
          <a:prstGeom prst="rect">
            <a:avLst/>
          </a:prstGeom>
        </p:spPr>
        <p:txBody>
          <a:bodyPr vert="horz" lIns="91440" tIns="45720" rIns="91440" bIns="45720" rtlCol="0" anchor="t">
            <a:normAutofit/>
          </a:bodyPr>
          <a:lstStyle/>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a:ln>
                  <a:noFill/>
                </a:ln>
                <a:solidFill>
                  <a:prstClr val="white"/>
                </a:solidFill>
                <a:effectLst/>
                <a:uLnTx/>
                <a:uFillTx/>
                <a:latin typeface="Arial"/>
              </a:rPr>
              <a:t>v </a:t>
            </a:r>
            <a:r>
              <a:rPr kumimoji="0" lang="en-US" sz="2200" b="0" i="0" u="none" strike="noStrike" kern="1200" cap="none" spc="-1" normalizeH="0" baseline="0" noProof="0" dirty="0" err="1">
                <a:ln>
                  <a:noFill/>
                </a:ln>
                <a:solidFill>
                  <a:prstClr val="white"/>
                </a:solidFill>
                <a:effectLst/>
                <a:uLnTx/>
                <a:uFillTx/>
                <a:latin typeface="Arial"/>
              </a:rPr>
              <a:t>roce</a:t>
            </a:r>
            <a:r>
              <a:rPr kumimoji="0" lang="en-US" sz="2200" b="0" i="0" u="none" strike="noStrike" kern="1200" cap="none" spc="-1" normalizeH="0" baseline="0" noProof="0" dirty="0">
                <a:ln>
                  <a:noFill/>
                </a:ln>
                <a:solidFill>
                  <a:prstClr val="white"/>
                </a:solidFill>
                <a:effectLst/>
                <a:uLnTx/>
                <a:uFillTx/>
                <a:latin typeface="Arial"/>
              </a:rPr>
              <a:t> 1899 Marie Curie </a:t>
            </a:r>
            <a:r>
              <a:rPr kumimoji="0" lang="en-US" sz="2200" b="0" i="0" u="none" strike="noStrike" kern="1200" cap="none" spc="-1" normalizeH="0" baseline="0" noProof="0" dirty="0" err="1">
                <a:ln>
                  <a:noFill/>
                </a:ln>
                <a:solidFill>
                  <a:prstClr val="white"/>
                </a:solidFill>
                <a:effectLst/>
                <a:uLnTx/>
                <a:uFillTx/>
                <a:latin typeface="Arial"/>
              </a:rPr>
              <a:t>objasnila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podstatu</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radioaktivního</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záření</a:t>
            </a:r>
            <a:r>
              <a:rPr kumimoji="0" lang="en-US" sz="2200" b="0" i="0" u="none" strike="noStrike" kern="1200" cap="none" spc="-1" normalizeH="0" baseline="0" noProof="0" dirty="0">
                <a:ln>
                  <a:noFill/>
                </a:ln>
                <a:solidFill>
                  <a:prstClr val="white"/>
                </a:solidFill>
                <a:effectLst/>
                <a:uLnTx/>
                <a:uFillTx/>
                <a:latin typeface="Arial"/>
              </a:rPr>
              <a:t>:</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solidFill>
                <a:effectLst/>
                <a:uLnTx/>
                <a:uFillTx/>
                <a:latin typeface="Arial"/>
              </a:rPr>
              <a:t>Radioaktivní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záření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považovala</a:t>
            </a:r>
            <a:r>
              <a:rPr kumimoji="0" lang="en-US" sz="2200" b="0" i="0" u="none" strike="noStrike" kern="1200" cap="none" spc="-1" normalizeH="0" baseline="0" noProof="0" dirty="0">
                <a:ln>
                  <a:noFill/>
                </a:ln>
                <a:solidFill>
                  <a:prstClr val="white"/>
                </a:solidFill>
                <a:effectLst/>
                <a:uLnTx/>
                <a:uFillTx/>
                <a:latin typeface="Arial"/>
              </a:rPr>
              <a:t> za </a:t>
            </a:r>
            <a:r>
              <a:rPr kumimoji="0" lang="en-US" sz="2200" b="0" i="0" u="none" strike="noStrike" kern="1200" cap="none" spc="-1" normalizeH="0" baseline="0" noProof="0" dirty="0" err="1">
                <a:ln>
                  <a:noFill/>
                </a:ln>
                <a:solidFill>
                  <a:prstClr val="white"/>
                </a:solidFill>
                <a:effectLst/>
                <a:uLnTx/>
                <a:uFillTx/>
                <a:latin typeface="Arial"/>
              </a:rPr>
              <a:t>vedlejší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produkt</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rozpadu</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atomových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jader</a:t>
            </a:r>
            <a:r>
              <a:rPr kumimoji="0" lang="en-US" sz="2200" b="0" i="0" u="none" strike="noStrike" kern="1200" cap="none" spc="-1" normalizeH="0" baseline="0" noProof="0" dirty="0">
                <a:ln>
                  <a:noFill/>
                </a:ln>
                <a:solidFill>
                  <a:prstClr val="white"/>
                </a:solidFill>
                <a:effectLst/>
                <a:uLnTx/>
                <a:uFillTx/>
                <a:latin typeface="Arial"/>
              </a:rPr>
              <a:t>.</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solidFill>
                <a:effectLst/>
                <a:uLnTx/>
                <a:uFillTx/>
                <a:latin typeface="Arial"/>
              </a:rPr>
              <a:t>Usoudila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že</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jádra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těžkých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atomů</a:t>
            </a:r>
            <a:r>
              <a:rPr kumimoji="0" lang="en-US" sz="2200" b="0" i="0" u="none" strike="noStrike" kern="1200" cap="none" spc="-1" normalizeH="0" baseline="0" noProof="0" dirty="0">
                <a:ln>
                  <a:noFill/>
                </a:ln>
                <a:solidFill>
                  <a:prstClr val="white"/>
                </a:solidFill>
                <a:effectLst/>
                <a:uLnTx/>
                <a:uFillTx/>
                <a:latin typeface="Arial"/>
              </a:rPr>
              <a:t> se </a:t>
            </a:r>
            <a:r>
              <a:rPr kumimoji="0" lang="en-US" sz="2200" b="0" i="0" u="none" strike="noStrike" kern="1200" cap="none" spc="-1" normalizeH="0" baseline="0" noProof="0" dirty="0" err="1">
                <a:ln>
                  <a:noFill/>
                </a:ln>
                <a:solidFill>
                  <a:prstClr val="white"/>
                </a:solidFill>
                <a:effectLst/>
                <a:uLnTx/>
                <a:uFillTx/>
                <a:latin typeface="Arial"/>
              </a:rPr>
              <a:t>zbavují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vyzařováním</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svých</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částí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čímž</a:t>
            </a:r>
            <a:r>
              <a:rPr kumimoji="0" lang="en-US" sz="2200" b="0" i="0" u="none" strike="noStrike" kern="1200" cap="none" spc="-1" normalizeH="0" baseline="0" noProof="0" dirty="0">
                <a:ln>
                  <a:noFill/>
                </a:ln>
                <a:solidFill>
                  <a:prstClr val="white"/>
                </a:solidFill>
                <a:effectLst/>
                <a:uLnTx/>
                <a:uFillTx/>
                <a:latin typeface="Arial"/>
              </a:rPr>
              <a:t> se </a:t>
            </a:r>
            <a:r>
              <a:rPr kumimoji="0" lang="en-US" sz="2200" b="0" i="0" u="none" strike="noStrike" kern="1200" cap="none" spc="-1" normalizeH="0" baseline="0" noProof="0" dirty="0" err="1">
                <a:ln>
                  <a:noFill/>
                </a:ln>
                <a:solidFill>
                  <a:prstClr val="white"/>
                </a:solidFill>
                <a:effectLst/>
                <a:uLnTx/>
                <a:uFillTx/>
                <a:latin typeface="Arial"/>
              </a:rPr>
              <a:t>tyto</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prvky</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mění</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na</a:t>
            </a:r>
            <a:r>
              <a:rPr kumimoji="0" lang="en-US" sz="2200" b="0" i="0" u="none" strike="noStrike" kern="1200" cap="none" spc="-1" normalizeH="0" baseline="0" noProof="0" dirty="0">
                <a:ln>
                  <a:noFill/>
                </a:ln>
                <a:solidFill>
                  <a:prstClr val="white"/>
                </a:solidFill>
                <a:effectLst/>
                <a:uLnTx/>
                <a:uFillTx/>
                <a:latin typeface="Arial"/>
              </a:rPr>
              <a:t> </a:t>
            </a:r>
            <a:r>
              <a:rPr kumimoji="0" lang="en-US" sz="2200" b="0" i="0" u="none" strike="noStrike" kern="1200" cap="none" spc="-1" normalizeH="0" baseline="0" noProof="0" dirty="0" err="1">
                <a:ln>
                  <a:noFill/>
                </a:ln>
                <a:solidFill>
                  <a:prstClr val="white"/>
                </a:solidFill>
                <a:effectLst/>
                <a:uLnTx/>
                <a:uFillTx/>
                <a:latin typeface="Arial"/>
              </a:rPr>
              <a:t>jednodušší</a:t>
            </a:r>
            <a:r>
              <a:rPr kumimoji="0" lang="en-US" sz="2200" b="0" i="0" u="none" strike="noStrike" kern="1200" cap="none" spc="-1" normalizeH="0" baseline="0" noProof="0" dirty="0">
                <a:ln>
                  <a:noFill/>
                </a:ln>
                <a:solidFill>
                  <a:prstClr val="white"/>
                </a:solidFill>
                <a:effectLst/>
                <a:uLnTx/>
                <a:uFillTx/>
                <a:latin typeface="Arial"/>
              </a:rPr>
              <a:t>.</a:t>
            </a:r>
          </a:p>
          <a:p>
            <a:pPr marL="0" marR="0" lvl="0" indent="-228600" algn="l" defTabSz="914400"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en-US" sz="22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2220747102"/>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Shape 1"/>
          <p:cNvSpPr txBox="1"/>
          <p:nvPr/>
        </p:nvSpPr>
        <p:spPr>
          <a:xfrm>
            <a:off x="0" y="333024"/>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358" name="TextShape 2"/>
          <p:cNvSpPr txBox="1"/>
          <p:nvPr/>
        </p:nvSpPr>
        <p:spPr>
          <a:xfrm>
            <a:off x="629656" y="4525800"/>
            <a:ext cx="11149259" cy="2048043"/>
          </a:xfrm>
          <a:prstGeom prst="rect">
            <a:avLst/>
          </a:prstGeom>
          <a:noFill/>
          <a:ln>
            <a:noFill/>
          </a:ln>
        </p:spPr>
        <p:txBody>
          <a:bodyPr>
            <a:normAutofit fontScale="955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M + P Curie – na oslavu Nobelovy ceny uspořádali </a:t>
            </a:r>
            <a:r>
              <a:rPr kumimoji="0" lang="cs-CZ" sz="2400" b="0" i="0" u="sng" strike="noStrike" kern="1200" cap="none" spc="-1" normalizeH="0" baseline="0" noProof="0" dirty="0">
                <a:ln>
                  <a:noFill/>
                </a:ln>
                <a:solidFill>
                  <a:srgbClr val="000000"/>
                </a:solidFill>
                <a:effectLst/>
                <a:uLnTx/>
                <a:uFillTx/>
                <a:latin typeface="Calibri"/>
              </a:rPr>
              <a:t>zahradní párty, kde </a:t>
            </a:r>
            <a:r>
              <a:rPr kumimoji="0" lang="cs-CZ" sz="2400" b="0" i="0" u="sng" strike="noStrike" kern="1200" cap="none" spc="-1" normalizeH="0" baseline="0" noProof="0" dirty="0" err="1">
                <a:ln>
                  <a:noFill/>
                </a:ln>
                <a:solidFill>
                  <a:srgbClr val="000000"/>
                </a:solidFill>
                <a:effectLst/>
                <a:uLnTx/>
                <a:uFillTx/>
                <a:latin typeface="Calibri"/>
              </a:rPr>
              <a:t>Pierre</a:t>
            </a:r>
            <a:r>
              <a:rPr kumimoji="0" lang="cs-CZ" sz="2400" b="0" i="0" u="sng" strike="noStrike" kern="1200" cap="none" spc="-1" normalizeH="0" baseline="0" noProof="0" dirty="0">
                <a:ln>
                  <a:noFill/>
                </a:ln>
                <a:solidFill>
                  <a:srgbClr val="000000"/>
                </a:solidFill>
                <a:effectLst/>
                <a:uLnTx/>
                <a:uFillTx/>
                <a:latin typeface="Calibri"/>
              </a:rPr>
              <a:t> ukázal lahvičku s radiem</a:t>
            </a:r>
            <a:r>
              <a:rPr kumimoji="0" lang="cs-CZ" sz="2400" b="0" i="0" u="none" strike="noStrike" kern="1200" cap="none" spc="-1" normalizeH="0" baseline="0" noProof="0" dirty="0">
                <a:ln>
                  <a:noFill/>
                </a:ln>
                <a:solidFill>
                  <a:srgbClr val="000000"/>
                </a:solidFill>
                <a:effectLst/>
                <a:uLnTx/>
                <a:uFillTx/>
                <a:latin typeface="Calibri"/>
              </a:rPr>
              <a:t>  - Ernest </a:t>
            </a:r>
            <a:r>
              <a:rPr kumimoji="0" lang="cs-CZ" sz="2400" b="0" i="0" u="none" strike="noStrike" kern="1200" cap="none" spc="-1" normalizeH="0" baseline="0" noProof="0" dirty="0" err="1">
                <a:ln>
                  <a:noFill/>
                </a:ln>
                <a:solidFill>
                  <a:srgbClr val="000000"/>
                </a:solidFill>
                <a:effectLst/>
                <a:uLnTx/>
                <a:uFillTx/>
                <a:latin typeface="Calibri"/>
              </a:rPr>
              <a:t>Rutheford</a:t>
            </a:r>
            <a:r>
              <a:rPr kumimoji="0" lang="cs-CZ" sz="2400" b="0" i="0" u="none" strike="noStrike" kern="1200" cap="none" spc="-1" normalizeH="0" baseline="0" noProof="0" dirty="0">
                <a:ln>
                  <a:noFill/>
                </a:ln>
                <a:solidFill>
                  <a:srgbClr val="000000"/>
                </a:solidFill>
                <a:effectLst/>
                <a:uLnTx/>
                <a:uFillTx/>
                <a:latin typeface="Calibri"/>
              </a:rPr>
              <a:t>, mezi přítomnými, se podivoval, proč tato látka září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Ernest </a:t>
            </a:r>
            <a:r>
              <a:rPr kumimoji="0" lang="cs-CZ" sz="2400" b="0" i="0" u="none" strike="noStrike" kern="1200" cap="none" spc="-1" normalizeH="0" baseline="0" noProof="0" dirty="0" err="1">
                <a:ln>
                  <a:noFill/>
                </a:ln>
                <a:solidFill>
                  <a:srgbClr val="000000"/>
                </a:solidFill>
                <a:effectLst/>
                <a:uLnTx/>
                <a:uFillTx/>
                <a:latin typeface="Calibri"/>
              </a:rPr>
              <a:t>Rutherford</a:t>
            </a:r>
            <a:r>
              <a:rPr kumimoji="0" lang="cs-CZ" sz="2400" b="0" i="0" u="none" strike="noStrike" kern="1200" cap="none" spc="-1" normalizeH="0" baseline="0" noProof="0" dirty="0">
                <a:ln>
                  <a:noFill/>
                </a:ln>
                <a:solidFill>
                  <a:srgbClr val="000000"/>
                </a:solidFill>
                <a:effectLst/>
                <a:uLnTx/>
                <a:uFillTx/>
                <a:latin typeface="Calibri"/>
              </a:rPr>
              <a:t> se „spolčil“ s Frederickem </a:t>
            </a:r>
            <a:r>
              <a:rPr kumimoji="0" lang="cs-CZ" sz="2400" b="0" i="0" u="none" strike="noStrike" kern="1200" cap="none" spc="-1" normalizeH="0" baseline="0" noProof="0" dirty="0" err="1">
                <a:ln>
                  <a:noFill/>
                </a:ln>
                <a:solidFill>
                  <a:srgbClr val="000000"/>
                </a:solidFill>
                <a:effectLst/>
                <a:uLnTx/>
                <a:uFillTx/>
                <a:latin typeface="Calibri"/>
              </a:rPr>
              <a:t>Soddym</a:t>
            </a:r>
            <a:r>
              <a:rPr kumimoji="0" lang="cs-CZ" sz="2400" b="0" i="0" u="none" strike="noStrike" kern="1200" cap="none" spc="-1" normalizeH="0" baseline="0" noProof="0" dirty="0">
                <a:ln>
                  <a:noFill/>
                </a:ln>
                <a:solidFill>
                  <a:srgbClr val="000000"/>
                </a:solidFill>
                <a:effectLst/>
                <a:uLnTx/>
                <a:uFillTx/>
                <a:latin typeface="Calibri"/>
              </a:rPr>
              <a:t> (chemik) a studovali uran a thorium </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809" y="1297340"/>
            <a:ext cx="2346471" cy="3168232"/>
          </a:xfrm>
          <a:prstGeom prst="rect">
            <a:avLst/>
          </a:prstGeom>
        </p:spPr>
      </p:pic>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36469" t="49357" r="23833"/>
          <a:stretch/>
        </p:blipFill>
        <p:spPr>
          <a:xfrm>
            <a:off x="1296638" y="1318382"/>
            <a:ext cx="3482580" cy="3145487"/>
          </a:xfrm>
          <a:prstGeom prst="rect">
            <a:avLst/>
          </a:prstGeom>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63829" b="52456"/>
          <a:stretch/>
        </p:blipFill>
        <p:spPr>
          <a:xfrm>
            <a:off x="4779218" y="1299043"/>
            <a:ext cx="3380521" cy="3145971"/>
          </a:xfrm>
          <a:prstGeom prst="rect">
            <a:avLst/>
          </a:prstGeom>
        </p:spPr>
      </p:pic>
      <p:sp>
        <p:nvSpPr>
          <p:cNvPr id="9" name="Obdélník 8"/>
          <p:cNvSpPr/>
          <p:nvPr/>
        </p:nvSpPr>
        <p:spPr>
          <a:xfrm>
            <a:off x="1106906" y="1299043"/>
            <a:ext cx="7052833" cy="31459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056544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61219" y="3946360"/>
            <a:ext cx="6318817" cy="2801536"/>
          </a:xfrm>
          <a:prstGeom prst="rect">
            <a:avLst/>
          </a:prstGeom>
          <a:noFill/>
          <a:ln>
            <a:noFill/>
          </a:ln>
        </p:spPr>
        <p:txBody>
          <a:bodyPr>
            <a:normAutofit fontScale="88000" lnSpcReduction="200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prstClr val="black"/>
                </a:solidFill>
                <a:effectLst/>
                <a:uLnTx/>
                <a:uFillTx/>
                <a:latin typeface="Calibri"/>
              </a:rPr>
              <a:t>dospěli k převratnému závěru, že </a:t>
            </a:r>
            <a:r>
              <a:rPr kumimoji="0" lang="cs-CZ" sz="2400" b="1" i="0" u="none" strike="noStrike" kern="1200" cap="none" spc="-1" normalizeH="0" baseline="0" noProof="0" dirty="0">
                <a:ln>
                  <a:noFill/>
                </a:ln>
                <a:solidFill>
                  <a:srgbClr val="FF0000"/>
                </a:solidFill>
                <a:effectLst/>
                <a:uLnTx/>
                <a:uFillTx/>
                <a:latin typeface="Calibri"/>
              </a:rPr>
              <a:t>radioaktivita je atomárním jevem</a:t>
            </a:r>
            <a:r>
              <a:rPr kumimoji="0" lang="cs-CZ" sz="2400" b="0" i="0" u="none" strike="noStrike" kern="1200" cap="none" spc="-1" normalizeH="0" baseline="0" noProof="0" dirty="0">
                <a:ln>
                  <a:noFill/>
                </a:ln>
                <a:solidFill>
                  <a:prstClr val="black"/>
                </a:solidFill>
                <a:effectLst/>
                <a:uLnTx/>
                <a:uFillTx/>
                <a:latin typeface="Calibri"/>
              </a:rPr>
              <a:t>, jehož podstatou je nestabilita atomů některých chemických prvků, </a:t>
            </a:r>
            <a:r>
              <a:rPr kumimoji="0" lang="cs-CZ" sz="2400" b="0" i="0" u="sng" strike="noStrike" kern="1200" cap="none" spc="-1" normalizeH="0" baseline="0" noProof="0" dirty="0">
                <a:ln>
                  <a:noFill/>
                </a:ln>
                <a:solidFill>
                  <a:prstClr val="black"/>
                </a:solidFill>
                <a:effectLst/>
                <a:uLnTx/>
                <a:uFillTx/>
                <a:latin typeface="Calibri"/>
              </a:rPr>
              <a:t>jež se samovolně přeměňují v atomy prvků jiných za současné emise (radioaktivního) záření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lang="cs-CZ" sz="2400" u="sng" spc="-1" dirty="0">
                <a:solidFill>
                  <a:prstClr val="black"/>
                </a:solidFill>
                <a:latin typeface="Calibri"/>
              </a:rPr>
              <a:t>Objev </a:t>
            </a:r>
            <a:r>
              <a:rPr lang="cs-CZ" sz="2400" u="sng" spc="-1" dirty="0" err="1">
                <a:solidFill>
                  <a:prstClr val="black"/>
                </a:solidFill>
                <a:latin typeface="Calibri"/>
              </a:rPr>
              <a:t>Rn</a:t>
            </a:r>
            <a:r>
              <a:rPr lang="cs-CZ" sz="2400" u="sng" spc="-1" dirty="0">
                <a:solidFill>
                  <a:prstClr val="black"/>
                </a:solidFill>
                <a:latin typeface="Calibri"/>
              </a:rPr>
              <a:t> (radonová emanace) jakožto rozpadového produktu </a:t>
            </a:r>
            <a:r>
              <a:rPr lang="cs-CZ" sz="2400" u="sng" spc="-1" dirty="0" err="1">
                <a:solidFill>
                  <a:prstClr val="black"/>
                </a:solidFill>
                <a:latin typeface="Calibri"/>
              </a:rPr>
              <a:t>Ra</a:t>
            </a:r>
            <a:r>
              <a:rPr lang="cs-CZ" sz="2400" spc="-1" dirty="0">
                <a:solidFill>
                  <a:prstClr val="black"/>
                </a:solidFill>
                <a:latin typeface="Calibri"/>
              </a:rPr>
              <a:t> (když </a:t>
            </a:r>
            <a:r>
              <a:rPr lang="cs-CZ" sz="2400" spc="-1" dirty="0" err="1">
                <a:solidFill>
                  <a:prstClr val="black"/>
                </a:solidFill>
                <a:latin typeface="Calibri"/>
              </a:rPr>
              <a:t>Ra</a:t>
            </a:r>
            <a:r>
              <a:rPr lang="cs-CZ" sz="2400" spc="-1" dirty="0">
                <a:solidFill>
                  <a:prstClr val="black"/>
                </a:solidFill>
                <a:latin typeface="Calibri"/>
              </a:rPr>
              <a:t> uzavřeno ve zkumavce, rostla významně radioaktivita, která opět klesla po jejím otevření); mnohé zdroje uvádějí špatného objevitele!</a:t>
            </a:r>
            <a:endParaRPr kumimoji="0" lang="cs-CZ" sz="2400" b="0" i="0" strike="noStrike" kern="1200" cap="none" spc="-1" normalizeH="0" baseline="0" noProof="0" dirty="0">
              <a:ln>
                <a:noFill/>
              </a:ln>
              <a:solidFill>
                <a:prstClr val="black"/>
              </a:solidFill>
              <a:effectLst/>
              <a:uLnTx/>
              <a:uFillTx/>
              <a:latin typeface="Calibri"/>
            </a:endParaRPr>
          </a:p>
        </p:txBody>
      </p:sp>
      <p:sp>
        <p:nvSpPr>
          <p:cNvPr id="6" name="TextShape 2"/>
          <p:cNvSpPr txBox="1"/>
          <p:nvPr/>
        </p:nvSpPr>
        <p:spPr>
          <a:xfrm>
            <a:off x="6326752" y="681369"/>
            <a:ext cx="5350042" cy="2230272"/>
          </a:xfrm>
          <a:prstGeom prst="rect">
            <a:avLst/>
          </a:prstGeom>
          <a:noFill/>
          <a:ln>
            <a:noFill/>
          </a:ln>
        </p:spPr>
        <p:txBody>
          <a:bodyPr>
            <a:normAutofit fontScale="95500"/>
          </a:bodyPr>
          <a:lstStyle/>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800" b="0" i="0" u="none" strike="noStrike" kern="1200" cap="none" spc="-1" normalizeH="0" baseline="0" noProof="0" dirty="0">
              <a:ln>
                <a:noFill/>
              </a:ln>
              <a:solidFill>
                <a:srgbClr val="000000"/>
              </a:solidFill>
              <a:effectLst/>
              <a:uLnTx/>
              <a:uFillTx/>
              <a:latin typeface="Calibri"/>
            </a:endParaRP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100" b="1" i="0" u="none" strike="noStrike" kern="1200" cap="none" spc="-1" normalizeH="0" baseline="0" noProof="0" dirty="0" err="1">
                <a:ln>
                  <a:noFill/>
                </a:ln>
                <a:solidFill>
                  <a:srgbClr val="0070C0"/>
                </a:solidFill>
                <a:effectLst/>
                <a:uLnTx/>
                <a:uFillTx/>
                <a:latin typeface="Calibri"/>
              </a:rPr>
              <a:t>Soddy</a:t>
            </a:r>
            <a:r>
              <a:rPr kumimoji="0" lang="cs-CZ" sz="2100" b="1" i="0" u="none" strike="noStrike" kern="1200" cap="none" spc="-1" normalizeH="0" baseline="0" noProof="0" dirty="0">
                <a:ln>
                  <a:noFill/>
                </a:ln>
                <a:solidFill>
                  <a:srgbClr val="0070C0"/>
                </a:solidFill>
                <a:effectLst/>
                <a:uLnTx/>
                <a:uFillTx/>
                <a:latin typeface="Calibri"/>
              </a:rPr>
              <a:t>: „</a:t>
            </a:r>
            <a:r>
              <a:rPr kumimoji="0" lang="cs-CZ" sz="2100" b="1" i="1" u="none" strike="noStrike" kern="1200" cap="none" spc="-1" normalizeH="0" baseline="0" noProof="0" dirty="0" err="1">
                <a:ln>
                  <a:noFill/>
                </a:ln>
                <a:solidFill>
                  <a:srgbClr val="0070C0"/>
                </a:solidFill>
                <a:effectLst/>
                <a:uLnTx/>
                <a:uFillTx/>
                <a:latin typeface="Calibri"/>
              </a:rPr>
              <a:t>Rutherforde</a:t>
            </a:r>
            <a:r>
              <a:rPr kumimoji="0" lang="cs-CZ" sz="2100" b="1" i="1" u="none" strike="noStrike" kern="1200" cap="none" spc="-1" normalizeH="0" baseline="0" noProof="0" dirty="0">
                <a:ln>
                  <a:noFill/>
                </a:ln>
                <a:solidFill>
                  <a:srgbClr val="0070C0"/>
                </a:solidFill>
                <a:effectLst/>
                <a:uLnTx/>
                <a:uFillTx/>
                <a:latin typeface="Calibri"/>
              </a:rPr>
              <a:t>, tohle je transmutace</a:t>
            </a:r>
            <a:r>
              <a:rPr kumimoji="0" lang="cs-CZ" sz="2100" b="1" i="0" u="none" strike="noStrike" kern="1200" cap="none" spc="-1" normalizeH="0" baseline="0" noProof="0" dirty="0">
                <a:ln>
                  <a:noFill/>
                </a:ln>
                <a:solidFill>
                  <a:srgbClr val="0070C0"/>
                </a:solidFill>
                <a:effectLst/>
                <a:uLnTx/>
                <a:uFillTx/>
                <a:latin typeface="Calibri"/>
              </a:rPr>
              <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100" b="1" i="0" u="none" strike="noStrike" kern="1200" cap="none" spc="-1" normalizeH="0" baseline="0" noProof="0" dirty="0" err="1">
                <a:ln>
                  <a:noFill/>
                </a:ln>
                <a:solidFill>
                  <a:srgbClr val="0070C0"/>
                </a:solidFill>
                <a:effectLst/>
                <a:uLnTx/>
                <a:uFillTx/>
                <a:latin typeface="Calibri"/>
              </a:rPr>
              <a:t>Rutherford</a:t>
            </a:r>
            <a:r>
              <a:rPr kumimoji="0" lang="cs-CZ" sz="2100" b="0" i="0" u="none" strike="noStrike" kern="1200" cap="none" spc="-1" normalizeH="0" baseline="0" noProof="0" dirty="0">
                <a:ln>
                  <a:noFill/>
                </a:ln>
                <a:solidFill>
                  <a:srgbClr val="0070C0"/>
                </a:solidFill>
                <a:effectLst/>
                <a:uLnTx/>
                <a:uFillTx/>
                <a:latin typeface="Calibri"/>
              </a:rPr>
              <a:t>: „</a:t>
            </a:r>
            <a:r>
              <a:rPr kumimoji="0" lang="cs-CZ" sz="2100" b="0" i="1" u="none" strike="noStrike" kern="1200" cap="none" spc="-1" normalizeH="0" baseline="0" noProof="0" dirty="0">
                <a:ln>
                  <a:noFill/>
                </a:ln>
                <a:solidFill>
                  <a:srgbClr val="0070C0"/>
                </a:solidFill>
                <a:effectLst/>
                <a:uLnTx/>
                <a:uFillTx/>
                <a:latin typeface="Calibri"/>
              </a:rPr>
              <a:t>Proboha, nenazývej to transmutací. Nebo nám nechají setnout hlavy jako alchymistům</a:t>
            </a:r>
            <a:r>
              <a:rPr kumimoji="0" lang="cs-CZ" sz="2100" b="0" i="0" u="none" strike="noStrike" kern="1200" cap="none" spc="-1" normalizeH="0" baseline="0" noProof="0" dirty="0">
                <a:ln>
                  <a:noFill/>
                </a:ln>
                <a:solidFill>
                  <a:srgbClr val="0070C0"/>
                </a:solidFill>
                <a:effectLst/>
                <a:uLnTx/>
                <a:uFillTx/>
                <a:latin typeface="Calibri"/>
              </a:rPr>
              <a:t>“</a:t>
            </a:r>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208" y="1260649"/>
            <a:ext cx="2085147" cy="2815389"/>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871" y="1263725"/>
            <a:ext cx="2115095" cy="2812314"/>
          </a:xfrm>
          <a:prstGeom prst="rect">
            <a:avLst/>
          </a:prstGeom>
        </p:spPr>
      </p:pic>
      <p:sp>
        <p:nvSpPr>
          <p:cNvPr id="9"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1026" name="Picture 2" descr="Transmutation by Jose Azul on Amazon Music - Amazon.com">
            <a:extLst>
              <a:ext uri="{FF2B5EF4-FFF2-40B4-BE49-F238E27FC236}">
                <a16:creationId xmlns:a16="http://schemas.microsoft.com/office/drawing/2014/main" id="{CB236B8B-C620-4626-A2B3-559BEEF7F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0500" y="2769053"/>
            <a:ext cx="3642303" cy="36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035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365127"/>
            <a:ext cx="7886700" cy="1015618"/>
          </a:xfrm>
        </p:spPr>
        <p:txBody>
          <a:bodyPr/>
          <a:lstStyle/>
          <a:p>
            <a:r>
              <a:rPr lang="cs-CZ" b="1" dirty="0"/>
              <a:t>Další mezníky: objev p</a:t>
            </a:r>
            <a:r>
              <a:rPr lang="cs-CZ" b="1" baseline="30000" dirty="0"/>
              <a:t>+</a:t>
            </a:r>
            <a:r>
              <a:rPr lang="cs-CZ" b="1" dirty="0"/>
              <a:t> a n</a:t>
            </a:r>
            <a:r>
              <a:rPr lang="cs-CZ" b="1" baseline="30000" dirty="0"/>
              <a:t>0</a:t>
            </a:r>
          </a:p>
        </p:txBody>
      </p:sp>
      <p:sp>
        <p:nvSpPr>
          <p:cNvPr id="3" name="Zástupný symbol pro obsah 2"/>
          <p:cNvSpPr>
            <a:spLocks noGrp="1"/>
          </p:cNvSpPr>
          <p:nvPr>
            <p:ph idx="1"/>
          </p:nvPr>
        </p:nvSpPr>
        <p:spPr>
          <a:xfrm>
            <a:off x="728679" y="1500631"/>
            <a:ext cx="8695196" cy="2294456"/>
          </a:xfrm>
        </p:spPr>
        <p:txBody>
          <a:bodyPr>
            <a:noAutofit/>
          </a:bodyPr>
          <a:lstStyle/>
          <a:p>
            <a:pPr>
              <a:spcBef>
                <a:spcPts val="600"/>
              </a:spcBef>
            </a:pPr>
            <a:r>
              <a:rPr lang="cs-CZ" sz="2400" b="1" dirty="0"/>
              <a:t>Ernst </a:t>
            </a:r>
            <a:r>
              <a:rPr lang="cs-CZ" sz="2400" b="1" dirty="0" err="1"/>
              <a:t>Rutherford</a:t>
            </a:r>
            <a:r>
              <a:rPr lang="cs-CZ" sz="2400" dirty="0"/>
              <a:t>, novozélandský fyzik, 1871 – 1937</a:t>
            </a:r>
          </a:p>
          <a:p>
            <a:pPr>
              <a:spcBef>
                <a:spcPts val="600"/>
              </a:spcBef>
            </a:pPr>
            <a:r>
              <a:rPr lang="cs-CZ" sz="2400" dirty="0"/>
              <a:t>1897/98 </a:t>
            </a:r>
            <a:r>
              <a:rPr lang="cs-CZ" sz="2400" b="1" dirty="0"/>
              <a:t>rozlišil podle pronikavosti dva druhy radioaktivního záření</a:t>
            </a:r>
            <a:r>
              <a:rPr lang="cs-CZ" sz="2400" dirty="0"/>
              <a:t>, </a:t>
            </a:r>
          </a:p>
          <a:p>
            <a:pPr>
              <a:spcBef>
                <a:spcPts val="600"/>
              </a:spcBef>
            </a:pPr>
            <a:r>
              <a:rPr lang="cs-CZ" sz="2400" dirty="0"/>
              <a:t>snadněji absorbovatelné záření </a:t>
            </a:r>
            <a:r>
              <a:rPr lang="cs-CZ" sz="2400" b="1" dirty="0">
                <a:solidFill>
                  <a:srgbClr val="FF0000"/>
                </a:solidFill>
              </a:rPr>
              <a:t>alfa</a:t>
            </a:r>
            <a:r>
              <a:rPr lang="cs-CZ" sz="2400" dirty="0"/>
              <a:t> </a:t>
            </a:r>
          </a:p>
          <a:p>
            <a:pPr>
              <a:spcBef>
                <a:spcPts val="600"/>
              </a:spcBef>
            </a:pPr>
            <a:r>
              <a:rPr lang="cs-CZ" sz="2400" dirty="0"/>
              <a:t>a pronikavější záření </a:t>
            </a:r>
            <a:r>
              <a:rPr lang="cs-CZ" sz="2400" b="1" dirty="0">
                <a:solidFill>
                  <a:srgbClr val="FF0000"/>
                </a:solidFill>
              </a:rPr>
              <a:t>beta</a:t>
            </a:r>
            <a:r>
              <a:rPr lang="cs-CZ" sz="2400" dirty="0"/>
              <a:t>. </a:t>
            </a:r>
          </a:p>
          <a:p>
            <a:pPr>
              <a:spcBef>
                <a:spcPts val="600"/>
              </a:spcBef>
            </a:pPr>
            <a:r>
              <a:rPr lang="cs-CZ" sz="2400" dirty="0"/>
              <a:t>Zjistil </a:t>
            </a:r>
            <a:r>
              <a:rPr lang="cs-CZ" sz="2400" b="1" dirty="0"/>
              <a:t>odklon záření alfa a beta v magnetickém a elektrickém poli</a:t>
            </a:r>
            <a:r>
              <a:rPr lang="cs-CZ" sz="2400" dirty="0"/>
              <a:t>.</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7672" y="474977"/>
            <a:ext cx="1868029" cy="2564295"/>
          </a:xfrm>
          <a:prstGeom prst="rect">
            <a:avLst/>
          </a:prstGeom>
        </p:spPr>
      </p:pic>
      <p:pic>
        <p:nvPicPr>
          <p:cNvPr id="10" name="Zástupný symbol pro obsah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860" y="4335312"/>
            <a:ext cx="4964140" cy="2216134"/>
          </a:xfrm>
          <a:prstGeom prst="rect">
            <a:avLst/>
          </a:prstGeom>
        </p:spPr>
      </p:pic>
      <p:pic>
        <p:nvPicPr>
          <p:cNvPr id="11" name="Zástupný symbol pro obsah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956" y="4142987"/>
            <a:ext cx="4784166" cy="2100126"/>
          </a:xfrm>
          <a:prstGeom prst="rect">
            <a:avLst/>
          </a:prstGeom>
        </p:spPr>
      </p:pic>
      <p:sp>
        <p:nvSpPr>
          <p:cNvPr id="13" name="Zaoblený obdélník 12"/>
          <p:cNvSpPr/>
          <p:nvPr/>
        </p:nvSpPr>
        <p:spPr>
          <a:xfrm>
            <a:off x="6449545" y="4059332"/>
            <a:ext cx="5336989" cy="239656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ovéPole 13"/>
          <p:cNvSpPr txBox="1"/>
          <p:nvPr/>
        </p:nvSpPr>
        <p:spPr>
          <a:xfrm>
            <a:off x="9656956" y="3570114"/>
            <a:ext cx="925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vakuum</a:t>
            </a:r>
          </a:p>
        </p:txBody>
      </p:sp>
      <p:sp>
        <p:nvSpPr>
          <p:cNvPr id="15" name="Obdélník 14"/>
          <p:cNvSpPr/>
          <p:nvPr/>
        </p:nvSpPr>
        <p:spPr>
          <a:xfrm>
            <a:off x="10582275" y="3850155"/>
            <a:ext cx="233082" cy="485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Přímá spojnice 16"/>
          <p:cNvCxnSpPr/>
          <p:nvPr/>
        </p:nvCxnSpPr>
        <p:spPr>
          <a:xfrm flipV="1">
            <a:off x="10582275"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flipV="1">
            <a:off x="10815357" y="3773030"/>
            <a:ext cx="0" cy="28687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Přímá spojnice 18"/>
          <p:cNvCxnSpPr/>
          <p:nvPr/>
        </p:nvCxnSpPr>
        <p:spPr>
          <a:xfrm flipV="1">
            <a:off x="10698816" y="3611345"/>
            <a:ext cx="0" cy="286871"/>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357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41DF141-2FCD-C489-91DB-C0A0EB0B4F8D}"/>
              </a:ext>
            </a:extLst>
          </p:cNvPr>
          <p:cNvSpPr>
            <a:spLocks noGrp="1"/>
          </p:cNvSpPr>
          <p:nvPr>
            <p:ph idx="1"/>
          </p:nvPr>
        </p:nvSpPr>
        <p:spPr>
          <a:xfrm>
            <a:off x="7103165" y="408950"/>
            <a:ext cx="4926496" cy="6303276"/>
          </a:xfrm>
        </p:spPr>
        <p:txBody>
          <a:bodyPr>
            <a:normAutofit/>
          </a:bodyPr>
          <a:lstStyle/>
          <a:p>
            <a:pPr marR="0" lvl="0" fontAlgn="base">
              <a:spcAft>
                <a:spcPct val="0"/>
              </a:spcAft>
              <a:buClrTx/>
              <a:buSzTx/>
              <a:tabLst/>
            </a:pPr>
            <a:r>
              <a:rPr lang="en-US" altLang="cs-CZ" sz="1800" dirty="0"/>
              <a:t>Beta Particles in an electric field: Beta particles are attracted to the positively charged plate. This confirms that they are negatively charged.</a:t>
            </a:r>
          </a:p>
          <a:p>
            <a:pPr fontAlgn="base">
              <a:spcAft>
                <a:spcPct val="0"/>
              </a:spcAft>
            </a:pPr>
            <a:r>
              <a:rPr lang="en-US" sz="1800" dirty="0"/>
              <a:t>A beta- particle (β-: a high-energy, fast-moving electron) has much less mass than an alpha particle (a helium nucleus) - it has mass of 1/7300 of an alpha particle. A typical velocity for an alpha particle is about 16 km/s, whereas the typical speed of a beta particle is about 270 km/s - about 17 times the speed. But despite the greater speed, the larger mass makes the alpha particle have a lot more momentum than the beta particle. Therefore, an alpha particle is deflected less that a beta particle in a given electric field because of its higher momentum. </a:t>
            </a:r>
          </a:p>
          <a:p>
            <a:pPr marR="0" lvl="0" fontAlgn="base">
              <a:spcAft>
                <a:spcPct val="0"/>
              </a:spcAft>
              <a:buClrTx/>
              <a:buSzTx/>
              <a:tabLst/>
            </a:pPr>
            <a:r>
              <a:rPr lang="en-US" altLang="cs-CZ" sz="1800" dirty="0"/>
              <a:t>Beta particles are fast moving electrons with a very low mass and so have a high charge to mass density. They are deflected much more than the heavier alpha particles.</a:t>
            </a:r>
          </a:p>
          <a:p>
            <a:r>
              <a:rPr lang="en-US" sz="1800" dirty="0"/>
              <a:t>Higher level: A positron (β+) would be deflected in a similar manner to the β</a:t>
            </a:r>
            <a:r>
              <a:rPr lang="cs-CZ" sz="1800" dirty="0"/>
              <a:t>-</a:t>
            </a:r>
            <a:r>
              <a:rPr lang="en-US" sz="1800" dirty="0"/>
              <a:t> particle but in the opposite direction because it has a positive charge.</a:t>
            </a:r>
          </a:p>
          <a:p>
            <a:endParaRPr lang="en-US" sz="1800" dirty="0"/>
          </a:p>
        </p:txBody>
      </p:sp>
      <p:pic>
        <p:nvPicPr>
          <p:cNvPr id="7" name="Obrázek 6">
            <a:extLst>
              <a:ext uri="{FF2B5EF4-FFF2-40B4-BE49-F238E27FC236}">
                <a16:creationId xmlns:a16="http://schemas.microsoft.com/office/drawing/2014/main" id="{7CC1C39E-AEDE-9801-BE4C-66F8C9019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93" y="302933"/>
            <a:ext cx="6342084" cy="6058110"/>
          </a:xfrm>
          <a:prstGeom prst="rect">
            <a:avLst/>
          </a:prstGeom>
        </p:spPr>
      </p:pic>
    </p:spTree>
    <p:extLst>
      <p:ext uri="{BB962C8B-B14F-4D97-AF65-F5344CB8AC3E}">
        <p14:creationId xmlns:p14="http://schemas.microsoft.com/office/powerpoint/2010/main" val="1137885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189AEE1F-B40A-1304-4EDF-91366F81727C}"/>
              </a:ext>
            </a:extLst>
          </p:cNvPr>
          <p:cNvPicPr>
            <a:picLocks noGrp="1" noChangeAspect="1"/>
          </p:cNvPicPr>
          <p:nvPr>
            <p:ph idx="1"/>
          </p:nvPr>
        </p:nvPicPr>
        <p:blipFill>
          <a:blip r:embed="rId2"/>
          <a:stretch>
            <a:fillRect/>
          </a:stretch>
        </p:blipFill>
        <p:spPr>
          <a:xfrm>
            <a:off x="0" y="0"/>
            <a:ext cx="12192000" cy="6858000"/>
          </a:xfrm>
        </p:spPr>
      </p:pic>
      <p:sp>
        <p:nvSpPr>
          <p:cNvPr id="7" name="TextovéPole 6">
            <a:extLst>
              <a:ext uri="{FF2B5EF4-FFF2-40B4-BE49-F238E27FC236}">
                <a16:creationId xmlns:a16="http://schemas.microsoft.com/office/drawing/2014/main" id="{E68C9717-F677-FD3C-B6E7-52F8A112BD51}"/>
              </a:ext>
            </a:extLst>
          </p:cNvPr>
          <p:cNvSpPr txBox="1"/>
          <p:nvPr/>
        </p:nvSpPr>
        <p:spPr>
          <a:xfrm>
            <a:off x="5358936" y="6357635"/>
            <a:ext cx="6142382" cy="369332"/>
          </a:xfrm>
          <a:prstGeom prst="rect">
            <a:avLst/>
          </a:prstGeom>
          <a:noFill/>
        </p:spPr>
        <p:txBody>
          <a:bodyPr wrap="square">
            <a:spAutoFit/>
          </a:bodyPr>
          <a:lstStyle/>
          <a:p>
            <a:r>
              <a:rPr lang="cs-CZ" dirty="0"/>
              <a:t>https://www.youtube.com/watch?v=k4xF4Mo2lL0</a:t>
            </a:r>
          </a:p>
        </p:txBody>
      </p:sp>
      <p:sp>
        <p:nvSpPr>
          <p:cNvPr id="8" name="TextovéPole 7">
            <a:extLst>
              <a:ext uri="{FF2B5EF4-FFF2-40B4-BE49-F238E27FC236}">
                <a16:creationId xmlns:a16="http://schemas.microsoft.com/office/drawing/2014/main" id="{B546B136-62A0-BB5F-BF10-FBE20551A25C}"/>
              </a:ext>
            </a:extLst>
          </p:cNvPr>
          <p:cNvSpPr txBox="1"/>
          <p:nvPr/>
        </p:nvSpPr>
        <p:spPr>
          <a:xfrm>
            <a:off x="8789069" y="4271211"/>
            <a:ext cx="1807674" cy="338554"/>
          </a:xfrm>
          <a:prstGeom prst="rect">
            <a:avLst/>
          </a:prstGeom>
          <a:noFill/>
        </p:spPr>
        <p:txBody>
          <a:bodyPr wrap="none" rtlCol="0">
            <a:spAutoFit/>
          </a:bodyPr>
          <a:lstStyle/>
          <a:p>
            <a:r>
              <a:rPr lang="cs-CZ" sz="1600" dirty="0"/>
              <a:t>(+) </a:t>
            </a:r>
            <a:r>
              <a:rPr lang="cs-CZ" sz="1600" dirty="0" err="1"/>
              <a:t>charge</a:t>
            </a:r>
            <a:r>
              <a:rPr lang="cs-CZ" sz="1600" dirty="0"/>
              <a:t> </a:t>
            </a:r>
            <a:r>
              <a:rPr lang="cs-CZ" sz="1600" dirty="0" err="1"/>
              <a:t>direction</a:t>
            </a:r>
            <a:endParaRPr lang="cs-CZ" sz="1600" dirty="0"/>
          </a:p>
        </p:txBody>
      </p:sp>
      <p:sp>
        <p:nvSpPr>
          <p:cNvPr id="10" name="TextovéPole 9">
            <a:extLst>
              <a:ext uri="{FF2B5EF4-FFF2-40B4-BE49-F238E27FC236}">
                <a16:creationId xmlns:a16="http://schemas.microsoft.com/office/drawing/2014/main" id="{89EC07C9-6FB3-29C1-CB9C-3D04464C3D8F}"/>
              </a:ext>
            </a:extLst>
          </p:cNvPr>
          <p:cNvSpPr txBox="1"/>
          <p:nvPr/>
        </p:nvSpPr>
        <p:spPr>
          <a:xfrm>
            <a:off x="8216064" y="2427780"/>
            <a:ext cx="1869830" cy="646331"/>
          </a:xfrm>
          <a:prstGeom prst="rect">
            <a:avLst/>
          </a:prstGeom>
          <a:noFill/>
        </p:spPr>
        <p:txBody>
          <a:bodyPr wrap="square">
            <a:spAutoFit/>
          </a:bodyPr>
          <a:lstStyle/>
          <a:p>
            <a:r>
              <a:rPr lang="cs-CZ" b="1" dirty="0" err="1">
                <a:sym typeface="Wingdings" panose="05000000000000000000" pitchFamily="2" charset="2"/>
              </a:rPr>
              <a:t>Flemingovo</a:t>
            </a:r>
            <a:r>
              <a:rPr lang="cs-CZ" b="1" dirty="0">
                <a:sym typeface="Wingdings" panose="05000000000000000000" pitchFamily="2" charset="2"/>
              </a:rPr>
              <a:t> pravidlo levé ruky</a:t>
            </a:r>
            <a:endParaRPr lang="cs-CZ" b="1" dirty="0"/>
          </a:p>
        </p:txBody>
      </p:sp>
    </p:spTree>
    <p:extLst>
      <p:ext uri="{BB962C8B-B14F-4D97-AF65-F5344CB8AC3E}">
        <p14:creationId xmlns:p14="http://schemas.microsoft.com/office/powerpoint/2010/main" val="1946525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objekt v exteriéru, hvězda, noční obloha&#10;&#10;Popis byl vytvořen automaticky">
            <a:extLst>
              <a:ext uri="{FF2B5EF4-FFF2-40B4-BE49-F238E27FC236}">
                <a16:creationId xmlns:a16="http://schemas.microsoft.com/office/drawing/2014/main" id="{0795608B-84D3-E408-CE9C-FF0B3EC4E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dpis 1">
            <a:extLst>
              <a:ext uri="{FF2B5EF4-FFF2-40B4-BE49-F238E27FC236}">
                <a16:creationId xmlns:a16="http://schemas.microsoft.com/office/drawing/2014/main" id="{4F31ADBF-A487-E2D3-7CED-36E6E3760A11}"/>
              </a:ext>
            </a:extLst>
          </p:cNvPr>
          <p:cNvSpPr>
            <a:spLocks noGrp="1"/>
          </p:cNvSpPr>
          <p:nvPr>
            <p:ph type="title"/>
          </p:nvPr>
        </p:nvSpPr>
        <p:spPr>
          <a:xfrm>
            <a:off x="182217" y="18255"/>
            <a:ext cx="10515600" cy="1325563"/>
          </a:xfrm>
        </p:spPr>
        <p:txBody>
          <a:bodyPr/>
          <a:lstStyle/>
          <a:p>
            <a:r>
              <a:rPr lang="cs-CZ" b="1" dirty="0">
                <a:solidFill>
                  <a:schemeClr val="bg1"/>
                </a:solidFill>
              </a:rPr>
              <a:t>Aurora </a:t>
            </a:r>
            <a:r>
              <a:rPr lang="cs-CZ" b="1" dirty="0" err="1">
                <a:solidFill>
                  <a:schemeClr val="bg1"/>
                </a:solidFill>
              </a:rPr>
              <a:t>borealis</a:t>
            </a:r>
            <a:endParaRPr lang="cs-CZ" b="1" dirty="0">
              <a:solidFill>
                <a:schemeClr val="bg1"/>
              </a:solidFill>
            </a:endParaRPr>
          </a:p>
        </p:txBody>
      </p:sp>
      <p:sp>
        <p:nvSpPr>
          <p:cNvPr id="3" name="Zástupný obsah 2">
            <a:extLst>
              <a:ext uri="{FF2B5EF4-FFF2-40B4-BE49-F238E27FC236}">
                <a16:creationId xmlns:a16="http://schemas.microsoft.com/office/drawing/2014/main" id="{FC11A30B-563A-47F8-CF49-5C4F7433A567}"/>
              </a:ext>
            </a:extLst>
          </p:cNvPr>
          <p:cNvSpPr>
            <a:spLocks noGrp="1"/>
          </p:cNvSpPr>
          <p:nvPr>
            <p:ph idx="1"/>
          </p:nvPr>
        </p:nvSpPr>
        <p:spPr>
          <a:xfrm>
            <a:off x="334617" y="5234901"/>
            <a:ext cx="11764618" cy="1325564"/>
          </a:xfrm>
        </p:spPr>
        <p:txBody>
          <a:bodyPr>
            <a:normAutofit/>
          </a:bodyPr>
          <a:lstStyle/>
          <a:p>
            <a:pPr marL="0" indent="0">
              <a:buNone/>
            </a:pPr>
            <a:r>
              <a:rPr lang="cs-CZ" sz="2000" b="0" dirty="0">
                <a:solidFill>
                  <a:schemeClr val="bg1"/>
                </a:solidFill>
                <a:effectLst/>
              </a:rPr>
              <a:t>Slunce (nepravidelnosti v jeho magnetickém poli) </a:t>
            </a:r>
            <a:r>
              <a:rPr lang="cs-CZ" sz="2000" b="0" dirty="0">
                <a:solidFill>
                  <a:schemeClr val="bg1"/>
                </a:solidFill>
                <a:effectLst/>
                <a:sym typeface="Wingdings" panose="05000000000000000000" pitchFamily="2" charset="2"/>
              </a:rPr>
              <a:t></a:t>
            </a:r>
            <a:r>
              <a:rPr lang="cs-CZ" sz="2000" b="0" dirty="0">
                <a:solidFill>
                  <a:schemeClr val="bg1"/>
                </a:solidFill>
                <a:effectLst/>
              </a:rPr>
              <a:t> vytváří sluneční skvrny </a:t>
            </a:r>
            <a:r>
              <a:rPr lang="cs-CZ" sz="2000" b="0" dirty="0">
                <a:solidFill>
                  <a:schemeClr val="bg1"/>
                </a:solidFill>
                <a:effectLst/>
                <a:sym typeface="Wingdings" panose="05000000000000000000" pitchFamily="2" charset="2"/>
              </a:rPr>
              <a:t> </a:t>
            </a:r>
            <a:r>
              <a:rPr lang="cs-CZ" sz="2000" b="0" dirty="0">
                <a:solidFill>
                  <a:schemeClr val="bg1"/>
                </a:solidFill>
                <a:effectLst/>
              </a:rPr>
              <a:t>erupce částic (elektronů, protonů…) </a:t>
            </a:r>
            <a:r>
              <a:rPr lang="cs-CZ" sz="2000" b="0" dirty="0">
                <a:solidFill>
                  <a:schemeClr val="bg1"/>
                </a:solidFill>
                <a:effectLst/>
                <a:sym typeface="Wingdings" panose="05000000000000000000" pitchFamily="2" charset="2"/>
              </a:rPr>
              <a:t> </a:t>
            </a:r>
            <a:r>
              <a:rPr lang="cs-CZ" sz="2000" b="0" dirty="0">
                <a:solidFill>
                  <a:schemeClr val="bg1"/>
                </a:solidFill>
                <a:effectLst/>
              </a:rPr>
              <a:t>sluneční vítr </a:t>
            </a:r>
            <a:r>
              <a:rPr lang="cs-CZ" sz="2000" b="0" dirty="0">
                <a:solidFill>
                  <a:schemeClr val="bg1"/>
                </a:solidFill>
                <a:effectLst/>
                <a:sym typeface="Wingdings" panose="05000000000000000000" pitchFamily="2" charset="2"/>
              </a:rPr>
              <a:t> </a:t>
            </a:r>
            <a:r>
              <a:rPr lang="cs-CZ" sz="2000" b="0" dirty="0">
                <a:solidFill>
                  <a:schemeClr val="bg1"/>
                </a:solidFill>
                <a:effectLst/>
              </a:rPr>
              <a:t>interakce s magnetickým polem Země (které je nejsilnější v polárních oblastech) </a:t>
            </a:r>
            <a:r>
              <a:rPr lang="cs-CZ" sz="2000" b="0" dirty="0">
                <a:solidFill>
                  <a:schemeClr val="bg1"/>
                </a:solidFill>
                <a:effectLst/>
                <a:sym typeface="Wingdings" panose="05000000000000000000" pitchFamily="2" charset="2"/>
              </a:rPr>
              <a:t></a:t>
            </a:r>
            <a:r>
              <a:rPr lang="cs-CZ" sz="2000" b="0" dirty="0">
                <a:solidFill>
                  <a:schemeClr val="bg1"/>
                </a:solidFill>
                <a:effectLst/>
              </a:rPr>
              <a:t> stáčení el. nabitých částic po spirálách k zemské atmosféře </a:t>
            </a:r>
            <a:r>
              <a:rPr lang="cs-CZ" sz="2000" b="0" dirty="0">
                <a:solidFill>
                  <a:schemeClr val="bg1"/>
                </a:solidFill>
                <a:effectLst/>
                <a:sym typeface="Wingdings" panose="05000000000000000000" pitchFamily="2" charset="2"/>
              </a:rPr>
              <a:t> s</a:t>
            </a:r>
            <a:r>
              <a:rPr lang="cs-CZ" sz="2000" b="0" dirty="0">
                <a:solidFill>
                  <a:schemeClr val="bg1"/>
                </a:solidFill>
                <a:effectLst/>
              </a:rPr>
              <a:t>rážky</a:t>
            </a:r>
            <a:r>
              <a:rPr lang="cs-CZ" sz="2000" dirty="0">
                <a:solidFill>
                  <a:schemeClr val="bg1"/>
                </a:solidFill>
              </a:rPr>
              <a:t> s atomy kyslíku nebo dusíku (v horních vrstvách zemské atmosféry) </a:t>
            </a:r>
            <a:r>
              <a:rPr lang="cs-CZ" sz="2000" dirty="0">
                <a:solidFill>
                  <a:schemeClr val="bg1"/>
                </a:solidFill>
                <a:sym typeface="Wingdings" panose="05000000000000000000" pitchFamily="2" charset="2"/>
              </a:rPr>
              <a:t> </a:t>
            </a:r>
            <a:r>
              <a:rPr lang="cs-CZ" sz="2000" dirty="0">
                <a:solidFill>
                  <a:schemeClr val="bg1"/>
                </a:solidFill>
              </a:rPr>
              <a:t>excitace nebo ionizace těchto atomů.</a:t>
            </a:r>
          </a:p>
        </p:txBody>
      </p:sp>
    </p:spTree>
    <p:extLst>
      <p:ext uri="{BB962C8B-B14F-4D97-AF65-F5344CB8AC3E}">
        <p14:creationId xmlns:p14="http://schemas.microsoft.com/office/powerpoint/2010/main" val="4175540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391AAD-C0F4-2D47-092A-CABCD1BBA7C4}"/>
              </a:ext>
            </a:extLst>
          </p:cNvPr>
          <p:cNvSpPr>
            <a:spLocks noGrp="1"/>
          </p:cNvSpPr>
          <p:nvPr>
            <p:ph type="title"/>
          </p:nvPr>
        </p:nvSpPr>
        <p:spPr/>
        <p:txBody>
          <a:bodyPr/>
          <a:lstStyle/>
          <a:p>
            <a:r>
              <a:rPr lang="en-US" b="1" dirty="0"/>
              <a:t>Rutherford's Experiment to Understand β-Rays</a:t>
            </a:r>
            <a:br>
              <a:rPr lang="en-US" b="1" dirty="0"/>
            </a:br>
            <a:endParaRPr lang="cs-CZ" dirty="0"/>
          </a:p>
        </p:txBody>
      </p:sp>
      <p:pic>
        <p:nvPicPr>
          <p:cNvPr id="7" name="Zástupný obsah 6">
            <a:extLst>
              <a:ext uri="{FF2B5EF4-FFF2-40B4-BE49-F238E27FC236}">
                <a16:creationId xmlns:a16="http://schemas.microsoft.com/office/drawing/2014/main" id="{77DFAB67-8F1D-9416-8C22-917E84B3D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8427" y="1779604"/>
            <a:ext cx="5653710" cy="4240281"/>
          </a:xfrm>
        </p:spPr>
      </p:pic>
      <p:sp>
        <p:nvSpPr>
          <p:cNvPr id="9" name="TextovéPole 8">
            <a:extLst>
              <a:ext uri="{FF2B5EF4-FFF2-40B4-BE49-F238E27FC236}">
                <a16:creationId xmlns:a16="http://schemas.microsoft.com/office/drawing/2014/main" id="{913F42E8-1067-3E39-8425-34E98A54F758}"/>
              </a:ext>
            </a:extLst>
          </p:cNvPr>
          <p:cNvSpPr txBox="1"/>
          <p:nvPr/>
        </p:nvSpPr>
        <p:spPr>
          <a:xfrm>
            <a:off x="7230979" y="1978100"/>
            <a:ext cx="4168942" cy="3939540"/>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t>This helped to confirm the work of Becquerel, showing that there were two components of the ionizing radiation</a:t>
            </a:r>
            <a:endParaRPr lang="cs-CZ" sz="2400" dirty="0"/>
          </a:p>
          <a:p>
            <a:pPr marL="285750" indent="-285750">
              <a:spcBef>
                <a:spcPts val="1200"/>
              </a:spcBef>
              <a:buFont typeface="Arial" panose="020B0604020202020204" pitchFamily="34" charset="0"/>
              <a:buChar char="•"/>
            </a:pPr>
            <a:r>
              <a:rPr lang="en-US" sz="2400" dirty="0"/>
              <a:t>While Becquerel's works suggested the existence of the two types of rays, there was still little understanding of their nature. </a:t>
            </a:r>
            <a:endParaRPr lang="cs-CZ" sz="2400" dirty="0"/>
          </a:p>
        </p:txBody>
      </p:sp>
    </p:spTree>
    <p:extLst>
      <p:ext uri="{BB962C8B-B14F-4D97-AF65-F5344CB8AC3E}">
        <p14:creationId xmlns:p14="http://schemas.microsoft.com/office/powerpoint/2010/main" val="851922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pPr>
            <a:r>
              <a:rPr lang="en-US" sz="4400" b="1" kern="1200" dirty="0">
                <a:solidFill>
                  <a:srgbClr val="FFFFFF"/>
                </a:solidFill>
                <a:latin typeface="+mj-lt"/>
                <a:ea typeface="+mj-ea"/>
                <a:cs typeface="+mj-cs"/>
              </a:rPr>
              <a:t>X-rays: </a:t>
            </a:r>
            <a:br>
              <a:rPr lang="cs-CZ" sz="4400" b="1" kern="1200" dirty="0">
                <a:solidFill>
                  <a:srgbClr val="FFFFFF"/>
                </a:solidFill>
                <a:latin typeface="+mj-lt"/>
                <a:ea typeface="+mj-ea"/>
                <a:cs typeface="+mj-cs"/>
              </a:rPr>
            </a:br>
            <a:r>
              <a:rPr lang="en-US" sz="4400" b="1" kern="1200" dirty="0">
                <a:solidFill>
                  <a:srgbClr val="FFFFFF"/>
                </a:solidFill>
                <a:latin typeface="+mj-lt"/>
                <a:ea typeface="+mj-ea"/>
                <a:cs typeface="+mj-cs"/>
              </a:rPr>
              <a:t>KURIOSITY DOBY </a:t>
            </a:r>
          </a:p>
        </p:txBody>
      </p:sp>
      <p:pic>
        <p:nvPicPr>
          <p:cNvPr id="6" name="Zástupný symbol pro obsah 3"/>
          <p:cNvPicPr>
            <a:picLocks noChangeAspect="1"/>
          </p:cNvPicPr>
          <p:nvPr/>
        </p:nvPicPr>
        <p:blipFill rotWithShape="1">
          <a:blip r:embed="rId2" cstate="print">
            <a:extLst>
              <a:ext uri="{28A0092B-C50C-407E-A947-70E740481C1C}">
                <a14:useLocalDpi xmlns:a14="http://schemas.microsoft.com/office/drawing/2010/main" val="0"/>
              </a:ext>
            </a:extLst>
          </a:blip>
          <a:srcRect t="2700" r="-4" b="10780"/>
          <a:stretch/>
        </p:blipFill>
        <p:spPr>
          <a:xfrm>
            <a:off x="327546" y="2454903"/>
            <a:ext cx="3442801" cy="4080254"/>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5549" r="3482" b="4"/>
          <a:stretch/>
        </p:blipFill>
        <p:spPr>
          <a:xfrm>
            <a:off x="3942260" y="2454901"/>
            <a:ext cx="3442803" cy="4080255"/>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bdélník 7"/>
          <p:cNvSpPr/>
          <p:nvPr/>
        </p:nvSpPr>
        <p:spPr>
          <a:xfrm>
            <a:off x="7957973" y="763523"/>
            <a:ext cx="3511296" cy="5330952"/>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Arial"/>
              </a:rPr>
              <a:t>Tricho</a:t>
            </a:r>
            <a:r>
              <a:rPr kumimoji="0" lang="en-US" sz="2600" b="1" i="0" u="none" strike="noStrike" kern="1200" cap="none" spc="0" normalizeH="0" baseline="0" noProof="0" dirty="0">
                <a:ln>
                  <a:noFill/>
                </a:ln>
                <a:solidFill>
                  <a:srgbClr val="FF0000"/>
                </a:solidFill>
                <a:effectLst/>
                <a:uLnTx/>
                <a:uFillTx/>
                <a:latin typeface="Arial"/>
              </a:rPr>
              <a:t> machine</a:t>
            </a:r>
            <a:endParaRPr kumimoji="0" lang="cs-CZ" sz="2600" b="0" i="0" u="none" strike="noStrike" kern="1200" cap="none" spc="0" normalizeH="0" baseline="0" noProof="0" dirty="0">
              <a:ln>
                <a:noFill/>
              </a:ln>
              <a:solidFill>
                <a:srgbClr val="FFFFFF"/>
              </a:solidFill>
              <a:effectLst/>
              <a:uLnTx/>
              <a:uFillTx/>
              <a:latin typeface="Arial"/>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200" b="0" i="0" u="none" strike="noStrike" kern="1200" cap="none" spc="0" normalizeH="0" baseline="0" noProof="0" dirty="0" err="1">
                <a:ln>
                  <a:noFill/>
                </a:ln>
                <a:solidFill>
                  <a:srgbClr val="FFFFFF"/>
                </a:solidFill>
                <a:effectLst/>
                <a:uLnTx/>
                <a:uFillTx/>
                <a:latin typeface="Arial"/>
              </a:rPr>
              <a:t>Advertisment</a:t>
            </a:r>
            <a:r>
              <a:rPr kumimoji="0" lang="en-US" sz="2200" b="0" i="0" u="none" strike="noStrike" kern="1200" cap="none" spc="0" normalizeH="0" baseline="0" noProof="0" dirty="0">
                <a:ln>
                  <a:noFill/>
                </a:ln>
                <a:solidFill>
                  <a:srgbClr val="FFFFFF"/>
                </a:solidFill>
                <a:effectLst/>
                <a:uLnTx/>
                <a:uFillTx/>
                <a:latin typeface="Arial"/>
              </a:rPr>
              <a:t> showing a drawing of the </a:t>
            </a:r>
            <a:r>
              <a:rPr kumimoji="0" lang="en-US" sz="2200" b="1" i="0" u="none" strike="noStrike" kern="1200" cap="none" spc="0" normalizeH="0" baseline="0" noProof="0" dirty="0" err="1">
                <a:ln>
                  <a:noFill/>
                </a:ln>
                <a:solidFill>
                  <a:prstClr val="white"/>
                </a:solidFill>
                <a:effectLst/>
                <a:uLnTx/>
                <a:uFillTx/>
                <a:latin typeface="Arial"/>
              </a:rPr>
              <a:t>Tricho</a:t>
            </a:r>
            <a:r>
              <a:rPr kumimoji="0" lang="en-US" sz="2200" b="1" i="0" u="none" strike="noStrike" kern="1200" cap="none" spc="0" normalizeH="0" baseline="0" noProof="0" dirty="0">
                <a:ln>
                  <a:noFill/>
                </a:ln>
                <a:solidFill>
                  <a:prstClr val="white"/>
                </a:solidFill>
                <a:effectLst/>
                <a:uLnTx/>
                <a:uFillTx/>
                <a:latin typeface="Arial"/>
              </a:rPr>
              <a:t> machine</a:t>
            </a:r>
            <a:r>
              <a:rPr kumimoji="0" lang="en-US" sz="2200" b="0" i="0" u="none" strike="noStrike" kern="1200" cap="none" spc="0" normalizeH="0" baseline="0" noProof="0" dirty="0">
                <a:ln>
                  <a:noFill/>
                </a:ln>
                <a:solidFill>
                  <a:prstClr val="white"/>
                </a:solidFill>
                <a:effectLst/>
                <a:uLnTx/>
                <a:uFillTx/>
                <a:latin typeface="Arial"/>
              </a:rPr>
              <a:t>. </a:t>
            </a:r>
            <a:r>
              <a:rPr kumimoji="0" lang="en-US" sz="2200" b="0" i="0" u="none" strike="noStrike" kern="1200" cap="none" spc="0" normalizeH="0" baseline="0" noProof="0" dirty="0">
                <a:ln>
                  <a:noFill/>
                </a:ln>
                <a:solidFill>
                  <a:srgbClr val="FFFFFF"/>
                </a:solidFill>
                <a:effectLst/>
                <a:uLnTx/>
                <a:uFillTx/>
                <a:latin typeface="Arial"/>
              </a:rPr>
              <a:t>“Clients sat at a mahogany cabinet with a small front window for the treatment area. The operators … threw a switch, and then – nothing happened, save for a faint hum and a whiff of ozone. After a few minutes the machine automatically shut off and the patient booked her next session.” (Collins, 2007)</a:t>
            </a:r>
          </a:p>
        </p:txBody>
      </p:sp>
    </p:spTree>
    <p:extLst>
      <p:ext uri="{BB962C8B-B14F-4D97-AF65-F5344CB8AC3E}">
        <p14:creationId xmlns:p14="http://schemas.microsoft.com/office/powerpoint/2010/main" val="4160827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
            <a:ext cx="12192000" cy="1325563"/>
          </a:xfrm>
        </p:spPr>
        <p:txBody>
          <a:bodyPr>
            <a:normAutofit/>
          </a:bodyPr>
          <a:lstStyle/>
          <a:p>
            <a:pPr algn="ctr"/>
            <a:r>
              <a:rPr lang="cs-CZ" sz="3200" b="1" dirty="0" err="1"/>
              <a:t>Rutherford</a:t>
            </a:r>
            <a:r>
              <a:rPr lang="cs-CZ" sz="3200" b="1" dirty="0"/>
              <a:t> – tři druhy radioaktivního záření</a:t>
            </a:r>
          </a:p>
        </p:txBody>
      </p:sp>
      <p:sp>
        <p:nvSpPr>
          <p:cNvPr id="3" name="Zástupný symbol pro obsah 2"/>
          <p:cNvSpPr>
            <a:spLocks noGrp="1"/>
          </p:cNvSpPr>
          <p:nvPr>
            <p:ph idx="1"/>
          </p:nvPr>
        </p:nvSpPr>
        <p:spPr>
          <a:xfrm>
            <a:off x="600076" y="1075957"/>
            <a:ext cx="10734674" cy="2067858"/>
          </a:xfrm>
        </p:spPr>
        <p:txBody>
          <a:bodyPr>
            <a:normAutofit/>
          </a:bodyPr>
          <a:lstStyle/>
          <a:p>
            <a:pPr marL="0" indent="0" algn="just">
              <a:lnSpc>
                <a:spcPct val="100000"/>
              </a:lnSpc>
              <a:buNone/>
            </a:pPr>
            <a:r>
              <a:rPr lang="cs-CZ" sz="2400" dirty="0">
                <a:latin typeface="+mj-lt"/>
              </a:rPr>
              <a:t>V roce 1903 si uvědomil, že typ radiace objevený (ale nepojmenovaný) francouzským chemikem </a:t>
            </a:r>
            <a:r>
              <a:rPr lang="cs-CZ" sz="2400" b="1" dirty="0">
                <a:latin typeface="+mj-lt"/>
              </a:rPr>
              <a:t>Paulem </a:t>
            </a:r>
            <a:r>
              <a:rPr lang="cs-CZ" sz="2400" b="1" dirty="0" err="1">
                <a:latin typeface="+mj-lt"/>
              </a:rPr>
              <a:t>Villardem</a:t>
            </a:r>
            <a:r>
              <a:rPr lang="cs-CZ" sz="2400" b="1" dirty="0">
                <a:latin typeface="+mj-lt"/>
              </a:rPr>
              <a:t> </a:t>
            </a:r>
            <a:r>
              <a:rPr lang="cs-CZ" sz="2400" dirty="0">
                <a:latin typeface="+mj-lt"/>
              </a:rPr>
              <a:t>při pokusech s radiem v roce 1900, </a:t>
            </a:r>
            <a:r>
              <a:rPr lang="cs-CZ" sz="2400" u="sng" dirty="0">
                <a:latin typeface="+mj-lt"/>
              </a:rPr>
              <a:t>nemůže být alfa či beta zářením, protože je mnohem pronikavější</a:t>
            </a:r>
            <a:r>
              <a:rPr lang="cs-CZ" sz="2400" dirty="0">
                <a:latin typeface="+mj-lt"/>
              </a:rPr>
              <a:t> </a:t>
            </a:r>
            <a:r>
              <a:rPr lang="cs-CZ" sz="2400" dirty="0">
                <a:latin typeface="+mj-lt"/>
                <a:sym typeface="Wingdings" panose="05000000000000000000" pitchFamily="2" charset="2"/>
              </a:rPr>
              <a:t> </a:t>
            </a:r>
            <a:r>
              <a:rPr lang="cs-CZ" sz="2400" dirty="0">
                <a:latin typeface="+mj-lt"/>
              </a:rPr>
              <a:t>pojmenoval tento nový druh záření jako </a:t>
            </a:r>
            <a:r>
              <a:rPr lang="cs-CZ" sz="2400" b="1" dirty="0">
                <a:solidFill>
                  <a:srgbClr val="FF0000"/>
                </a:solidFill>
                <a:latin typeface="+mj-lt"/>
              </a:rPr>
              <a:t>paprsky gama</a:t>
            </a:r>
            <a:r>
              <a:rPr lang="cs-CZ" sz="2400" dirty="0">
                <a:latin typeface="+mj-lt"/>
              </a:rPr>
              <a:t>.</a:t>
            </a:r>
          </a:p>
          <a:p>
            <a:pPr algn="just">
              <a:lnSpc>
                <a:spcPct val="100000"/>
              </a:lnSpc>
            </a:pPr>
            <a:endParaRPr lang="cs-CZ" sz="2400" dirty="0">
              <a:latin typeface="+mj-lt"/>
            </a:endParaRPr>
          </a:p>
          <a:p>
            <a:pPr algn="just">
              <a:lnSpc>
                <a:spcPct val="100000"/>
              </a:lnSpc>
            </a:pPr>
            <a:endParaRPr lang="cs-CZ" sz="2400" dirty="0">
              <a:latin typeface="+mj-lt"/>
            </a:endParaRPr>
          </a:p>
        </p:txBody>
      </p:sp>
      <p:sp>
        <p:nvSpPr>
          <p:cNvPr id="5" name="Zástupný symbol pro obsah 2"/>
          <p:cNvSpPr txBox="1">
            <a:spLocks/>
          </p:cNvSpPr>
          <p:nvPr/>
        </p:nvSpPr>
        <p:spPr>
          <a:xfrm>
            <a:off x="1910843" y="3812989"/>
            <a:ext cx="5033817" cy="4108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cs-CZ"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6" name="Zástupný symbol pro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7381" y="2401520"/>
            <a:ext cx="8127369" cy="4096193"/>
          </a:xfrm>
          <a:prstGeom prst="rect">
            <a:avLst/>
          </a:prstGeom>
          <a:ln>
            <a:solidFill>
              <a:schemeClr val="tx1"/>
            </a:solidFill>
          </a:ln>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81" y="2972364"/>
            <a:ext cx="1964694" cy="2673053"/>
          </a:xfrm>
          <a:prstGeom prst="rect">
            <a:avLst/>
          </a:prstGeom>
        </p:spPr>
      </p:pic>
      <p:sp>
        <p:nvSpPr>
          <p:cNvPr id="7" name="Obdélník 6"/>
          <p:cNvSpPr/>
          <p:nvPr/>
        </p:nvSpPr>
        <p:spPr>
          <a:xfrm>
            <a:off x="796880" y="5814118"/>
            <a:ext cx="198509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Paulem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Villardem</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studoval paprsky X </a:t>
            </a:r>
          </a:p>
        </p:txBody>
      </p:sp>
    </p:spTree>
    <p:extLst>
      <p:ext uri="{BB962C8B-B14F-4D97-AF65-F5344CB8AC3E}">
        <p14:creationId xmlns:p14="http://schemas.microsoft.com/office/powerpoint/2010/main" val="17241452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81026" y="381986"/>
            <a:ext cx="7877174" cy="59708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V roce 1900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Rutherford</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zjistil, že </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nej(</a:t>
            </a:r>
            <a:r>
              <a:rPr kumimoji="0" lang="cs-CZ" sz="2200" b="0" i="0" u="sng" strike="noStrike" kern="1200" cap="none" spc="0" normalizeH="0" baseline="0" noProof="0" dirty="0" err="1">
                <a:ln>
                  <a:noFill/>
                </a:ln>
                <a:solidFill>
                  <a:prstClr val="black"/>
                </a:solidFill>
                <a:effectLst/>
                <a:uLnTx/>
                <a:uFillTx/>
                <a:latin typeface="Calibri" panose="020F0502020204030204"/>
                <a:ea typeface="+mn-ea"/>
                <a:cs typeface="+mn-cs"/>
              </a:rPr>
              <a:t>radio</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)aktivnější prvek není samotné rádium, ale radioaktivní plyn vznikající v důsledku rozpadu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Spolu s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Fredericem</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Soddym</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přezkoumali vlastnosti tohoto plynu a zjistili, že se podobá vzácným plynům.</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Tak byla poprvé objevena </a:t>
            </a:r>
            <a:r>
              <a:rPr kumimoji="0" lang="cs-CZ" sz="2200" b="1" i="0" u="sng" strike="noStrike" kern="1200" cap="none" spc="0" normalizeH="0" baseline="0" noProof="0" dirty="0">
                <a:ln>
                  <a:noFill/>
                </a:ln>
                <a:solidFill>
                  <a:srgbClr val="FF0000"/>
                </a:solidFill>
                <a:effectLst/>
                <a:uLnTx/>
                <a:uFillTx/>
                <a:latin typeface="Calibri" panose="020F0502020204030204"/>
                <a:ea typeface="+mn-ea"/>
                <a:cs typeface="+mn-cs"/>
              </a:rPr>
              <a:t>samovolná přeměna </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jednoho chemického prvku v jiný, a byl objeven nestálý prvek </a:t>
            </a:r>
            <a:r>
              <a:rPr kumimoji="0" lang="cs-CZ" sz="2200" b="1" i="0" u="sng" strike="noStrike" kern="1200" cap="none" spc="0" normalizeH="0" baseline="0" noProof="0" dirty="0">
                <a:ln>
                  <a:noFill/>
                </a:ln>
                <a:solidFill>
                  <a:srgbClr val="FF0000"/>
                </a:solidFill>
                <a:effectLst/>
                <a:uLnTx/>
                <a:uFillTx/>
                <a:latin typeface="Calibri" panose="020F0502020204030204"/>
                <a:ea typeface="+mn-ea"/>
                <a:cs typeface="+mn-cs"/>
              </a:rPr>
              <a:t>radon</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Když v roce 1904 William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Ramsay</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Frederic</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err="1">
                <a:ln>
                  <a:noFill/>
                </a:ln>
                <a:solidFill>
                  <a:prstClr val="black"/>
                </a:solidFill>
                <a:effectLst/>
                <a:uLnTx/>
                <a:uFillTx/>
                <a:latin typeface="Calibri" panose="020F0502020204030204"/>
                <a:ea typeface="+mn-ea"/>
                <a:cs typeface="+mn-cs"/>
              </a:rPr>
              <a:t>Soddy</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zpozorovali nápadný </a:t>
            </a:r>
            <a:r>
              <a:rPr kumimoji="0" lang="cs-CZ" sz="2200" b="0" i="0" u="sng" strike="noStrike" kern="1200" cap="none" spc="0" normalizeH="0" baseline="0" noProof="0" dirty="0">
                <a:ln>
                  <a:noFill/>
                </a:ln>
                <a:solidFill>
                  <a:prstClr val="black"/>
                </a:solidFill>
                <a:effectLst/>
                <a:uLnTx/>
                <a:uFillTx/>
                <a:latin typeface="Calibri" panose="020F0502020204030204"/>
                <a:ea typeface="+mn-ea"/>
                <a:cs typeface="+mn-cs"/>
              </a:rPr>
              <a:t>výskyt helia kolem radioaktivních sloučeninách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domnívali se</a:t>
            </a:r>
            <a:r>
              <a:rPr kumimoji="0" lang="cs-CZ" sz="2200" b="0" i="0" u="none" strike="noStrike" kern="1200" cap="none" spc="0" normalizeH="0" baseline="0" noProof="0" dirty="0">
                <a:ln>
                  <a:noFill/>
                </a:ln>
                <a:solidFill>
                  <a:srgbClr val="FF0000"/>
                </a:solidFill>
                <a:effectLst/>
                <a:uLnTx/>
                <a:uFillTx/>
                <a:latin typeface="Calibri" panose="020F0502020204030204"/>
                <a:ea typeface="+mn-ea"/>
                <a:cs typeface="+mn-cs"/>
              </a:rPr>
              <a:t>, že </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helium se tvoří z rádia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Spolu s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Thomasem </a:t>
            </a:r>
            <a:r>
              <a:rPr kumimoji="0" lang="cs-CZ" sz="2200" b="1" i="0" u="none" strike="noStrike" kern="1200" cap="none" spc="0" normalizeH="0" baseline="0" noProof="0" dirty="0" err="1">
                <a:ln>
                  <a:noFill/>
                </a:ln>
                <a:solidFill>
                  <a:prstClr val="black"/>
                </a:solidFill>
                <a:effectLst/>
                <a:uLnTx/>
                <a:uFillTx/>
                <a:latin typeface="Calibri" panose="020F0502020204030204"/>
                <a:ea typeface="+mn-ea"/>
                <a:cs typeface="+mn-cs"/>
              </a:rPr>
              <a:t>Roydsem</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provedli pokusy (1909), kterými určili, že hélium v okolí </a:t>
            </a:r>
            <a:r>
              <a:rPr kumimoji="0" lang="cs-CZ" sz="22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-zářičů vzniká z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alfa částic, jež představují jádra hélia</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 tedy </a:t>
            </a:r>
            <a:r>
              <a:rPr kumimoji="0" lang="cs-CZ" sz="2200" b="1" i="0" u="none" strike="noStrike" kern="1200" cap="none" spc="0" normalizeH="0" baseline="30000" noProof="0" dirty="0">
                <a:ln>
                  <a:noFill/>
                </a:ln>
                <a:solidFill>
                  <a:srgbClr val="FF0000"/>
                </a:solidFill>
                <a:effectLst/>
                <a:uLnTx/>
                <a:uFillTx/>
                <a:latin typeface="Calibri" panose="020F0502020204030204"/>
                <a:ea typeface="+mn-ea"/>
                <a:cs typeface="+mn-cs"/>
              </a:rPr>
              <a:t>4</a:t>
            </a:r>
            <a:r>
              <a:rPr kumimoji="0" lang="cs-CZ" sz="2200" b="1" i="0" u="none" strike="noStrike" kern="1200" cap="none" spc="0" normalizeH="0" baseline="-25000" noProof="0" dirty="0">
                <a:ln>
                  <a:noFill/>
                </a:ln>
                <a:solidFill>
                  <a:srgbClr val="FF0000"/>
                </a:solidFill>
                <a:effectLst/>
                <a:uLnTx/>
                <a:uFillTx/>
                <a:latin typeface="Calibri" panose="020F0502020204030204"/>
                <a:ea typeface="+mn-ea"/>
                <a:cs typeface="+mn-cs"/>
              </a:rPr>
              <a:t>2</a:t>
            </a:r>
            <a:r>
              <a:rPr kumimoji="0" lang="cs-CZ" sz="2200" b="1" i="0" u="none" strike="noStrike" kern="1200" cap="none" spc="0" normalizeH="0" baseline="0" noProof="0" dirty="0">
                <a:ln>
                  <a:noFill/>
                </a:ln>
                <a:solidFill>
                  <a:srgbClr val="FF0000"/>
                </a:solidFill>
                <a:effectLst/>
                <a:uLnTx/>
                <a:uFillTx/>
                <a:latin typeface="Calibri" panose="020F0502020204030204"/>
                <a:ea typeface="+mn-ea"/>
                <a:cs typeface="+mn-cs"/>
              </a:rPr>
              <a:t>He</a:t>
            </a:r>
            <a:r>
              <a:rPr kumimoji="0" lang="cs-CZ" sz="2200" b="1" i="0" u="none" strike="noStrike" kern="1200" cap="none" spc="0" normalizeH="0" baseline="30000" noProof="0" dirty="0">
                <a:ln>
                  <a:noFill/>
                </a:ln>
                <a:solidFill>
                  <a:srgbClr val="FF0000"/>
                </a:solidFill>
                <a:effectLst/>
                <a:uLnTx/>
                <a:uFillTx/>
                <a:latin typeface="Calibri" panose="020F0502020204030204"/>
                <a:ea typeface="+mn-ea"/>
                <a:cs typeface="+mn-cs"/>
              </a:rPr>
              <a:t>2+</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276" y="4804730"/>
            <a:ext cx="3461285" cy="1730643"/>
          </a:xfrm>
          <a:prstGeom prst="rect">
            <a:avLst/>
          </a:prstGeom>
        </p:spPr>
      </p:pic>
      <p:sp>
        <p:nvSpPr>
          <p:cNvPr id="5" name="TextovéPole 4"/>
          <p:cNvSpPr txBox="1"/>
          <p:nvPr/>
        </p:nvSpPr>
        <p:spPr>
          <a:xfrm>
            <a:off x="581026" y="5023006"/>
            <a:ext cx="3322917" cy="104644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Dále určil, že elektrický </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náboj alfa částice je 2+</a:t>
            </a:r>
            <a:r>
              <a:rPr kumimoji="0" lang="cs-CZ" sz="2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2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5284" y="658211"/>
            <a:ext cx="3668117" cy="5161564"/>
          </a:xfrm>
          <a:prstGeom prst="rect">
            <a:avLst/>
          </a:prstGeom>
        </p:spPr>
      </p:pic>
      <p:sp>
        <p:nvSpPr>
          <p:cNvPr id="6" name="Zaoblený obdélník 5"/>
          <p:cNvSpPr/>
          <p:nvPr/>
        </p:nvSpPr>
        <p:spPr>
          <a:xfrm>
            <a:off x="9058275" y="2114550"/>
            <a:ext cx="1838325" cy="14001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960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69184"/>
            <a:ext cx="7886700" cy="810531"/>
          </a:xfrm>
        </p:spPr>
        <p:txBody>
          <a:bodyPr/>
          <a:lstStyle/>
          <a:p>
            <a:pPr algn="ctr"/>
            <a:r>
              <a:rPr lang="cs-CZ" b="1" dirty="0"/>
              <a:t>Záření alfa = jádra hélia</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0353" y="1326558"/>
            <a:ext cx="3058193" cy="5016510"/>
          </a:xfrm>
        </p:spPr>
      </p:pic>
      <p:sp>
        <p:nvSpPr>
          <p:cNvPr id="6" name="TextovéPole 5"/>
          <p:cNvSpPr txBox="1"/>
          <p:nvPr/>
        </p:nvSpPr>
        <p:spPr>
          <a:xfrm>
            <a:off x="4492340" y="1138705"/>
            <a:ext cx="7461536" cy="544764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Skleněnou trubičku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z tenkých stěn naplnili radonem, jako zdrojem částic alfa. Tloušťka stěn byla asi 0,01 mm, takže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většina částic alfa jimi prošla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Naopak atomy radonu s menší kinetickou energií stěnami difundovat nemohly</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Trubička A byla obklopena ještě širší trubicí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ke které přitavili výbojovou trubici s elektrodami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Částice alfa hromadící se v širší trubici</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(případně ve rtuti)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se neutralizovaly (přijaly elektrony) na atomy helia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které difundovaly do evakuovaného prostoru a po stlačení se přemístily do kapilární výbojové trubice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V</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Po šesti dnech při elektrickém výboji </a:t>
            </a:r>
            <a:r>
              <a:rPr kumimoji="0" lang="cs-CZ" sz="2000" b="1" i="0" u="none" strike="noStrike" kern="1200" cap="none" spc="0" normalizeH="0" baseline="0" noProof="0" dirty="0">
                <a:ln>
                  <a:noFill/>
                </a:ln>
                <a:solidFill>
                  <a:prstClr val="black"/>
                </a:solidFill>
                <a:effectLst/>
                <a:uLnTx/>
                <a:uFillTx/>
                <a:latin typeface="Calibri" panose="020F0502020204030204"/>
                <a:ea typeface="+mn-ea"/>
                <a:cs typeface="+mn-cs"/>
              </a:rPr>
              <a:t>zjistili spektrální čáry helia</a:t>
            </a:r>
            <a:r>
              <a:rPr kumimoji="0" lang="cs-CZ" sz="2000" b="0" i="0" u="none" strike="noStrike" kern="1200" cap="none" spc="0" normalizeH="0" baseline="0" noProof="0" dirty="0">
                <a:ln>
                  <a:noFill/>
                </a:ln>
                <a:solidFill>
                  <a:prstClr val="black"/>
                </a:solidFill>
                <a:effectLst/>
                <a:uLnTx/>
                <a:uFillTx/>
                <a:latin typeface="Calibri" panose="020F0502020204030204"/>
                <a:ea typeface="+mn-ea"/>
                <a:cs typeface="+mn-cs"/>
              </a:rPr>
              <a:t>. Tím bylo dokázáno, že částice alfa jsou ionty, tj. jádra helia.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D – ventil pro napojení pumpy pro evakuaci trubice 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F – dřevěné uhlí pro dokončení evakuace trubice V (chlazené vzduchem)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700" b="0" i="0" u="none" strike="noStrike" kern="1200" cap="none" spc="0" normalizeH="0" baseline="0" noProof="0" dirty="0">
                <a:ln>
                  <a:noFill/>
                </a:ln>
                <a:solidFill>
                  <a:prstClr val="black"/>
                </a:solidFill>
                <a:effectLst/>
                <a:uLnTx/>
                <a:uFillTx/>
                <a:latin typeface="Calibri" panose="020F0502020204030204"/>
                <a:ea typeface="+mn-ea"/>
                <a:cs typeface="+mn-cs"/>
              </a:rPr>
              <a:t>H – zásobník rtuti – rtuť se přiváděla do trubice T až po spodek trubice A</a:t>
            </a: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559" y="2156219"/>
            <a:ext cx="1341173" cy="1841064"/>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85" y="677072"/>
            <a:ext cx="2443678" cy="1221839"/>
          </a:xfrm>
          <a:prstGeom prst="rect">
            <a:avLst/>
          </a:prstGeom>
        </p:spPr>
      </p:pic>
      <p:cxnSp>
        <p:nvCxnSpPr>
          <p:cNvPr id="5" name="Přímá spojnice se šipkou 4"/>
          <p:cNvCxnSpPr/>
          <p:nvPr/>
        </p:nvCxnSpPr>
        <p:spPr>
          <a:xfrm>
            <a:off x="2718547" y="3668857"/>
            <a:ext cx="609600" cy="268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2348393" y="3299524"/>
            <a:ext cx="7713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Rn</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Obdélník 9"/>
          <p:cNvSpPr/>
          <p:nvPr/>
        </p:nvSpPr>
        <p:spPr>
          <a:xfrm>
            <a:off x="3435317" y="2837860"/>
            <a:ext cx="78916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 </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(bez </a:t>
            </a:r>
            <a:r>
              <a:rPr kumimoji="0" lang="cs-CZ" sz="1800" b="0" i="0" u="none" strike="noStrike" kern="1200" cap="none" spc="0" normalizeH="0" baseline="0" noProof="0" dirty="0" err="1">
                <a:ln>
                  <a:noFill/>
                </a:ln>
                <a:solidFill>
                  <a:prstClr val="black"/>
                </a:solidFill>
                <a:effectLst/>
                <a:uLnTx/>
                <a:uFillTx/>
                <a:latin typeface="Calibri" panose="020F0502020204030204"/>
                <a:ea typeface="+mn-ea"/>
                <a:cs typeface="+mn-cs"/>
              </a:rPr>
              <a:t>Rn</a:t>
            </a: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cs-CZ"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Přímá spojnice se šipkou 10"/>
          <p:cNvCxnSpPr/>
          <p:nvPr/>
        </p:nvCxnSpPr>
        <p:spPr>
          <a:xfrm flipH="1">
            <a:off x="3345692" y="3484191"/>
            <a:ext cx="407121" cy="1726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3415154" y="2415385"/>
            <a:ext cx="4443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He</a:t>
            </a:r>
          </a:p>
        </p:txBody>
      </p:sp>
      <p:cxnSp>
        <p:nvCxnSpPr>
          <p:cNvPr id="15" name="Přímá spojnice se šipkou 14"/>
          <p:cNvCxnSpPr/>
          <p:nvPr/>
        </p:nvCxnSpPr>
        <p:spPr>
          <a:xfrm flipV="1">
            <a:off x="3607913" y="2731575"/>
            <a:ext cx="7423" cy="212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H="1">
            <a:off x="2885888" y="2614572"/>
            <a:ext cx="594608" cy="13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a:off x="2029990" y="2245754"/>
            <a:ext cx="10079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Spektrální čáry 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Calibri" panose="020F0502020204030204"/>
                <a:ea typeface="+mn-ea"/>
                <a:cs typeface="+mn-cs"/>
              </a:rPr>
              <a:t>ve výboji</a:t>
            </a:r>
          </a:p>
        </p:txBody>
      </p:sp>
    </p:spTree>
    <p:extLst>
      <p:ext uri="{BB962C8B-B14F-4D97-AF65-F5344CB8AC3E}">
        <p14:creationId xmlns:p14="http://schemas.microsoft.com/office/powerpoint/2010/main" val="174914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A3ABCE-C02D-E0AF-B736-4C484F0DE9B7}"/>
              </a:ext>
            </a:extLst>
          </p:cNvPr>
          <p:cNvSpPr>
            <a:spLocks noGrp="1"/>
          </p:cNvSpPr>
          <p:nvPr>
            <p:ph type="title"/>
          </p:nvPr>
        </p:nvSpPr>
        <p:spPr>
          <a:xfrm>
            <a:off x="838079" y="220661"/>
            <a:ext cx="10515360" cy="1325160"/>
          </a:xfrm>
        </p:spPr>
        <p:txBody>
          <a:bodyPr/>
          <a:lstStyle/>
          <a:p>
            <a:r>
              <a:rPr lang="cs-CZ" sz="2800" dirty="0" err="1"/>
              <a:t>Rutherford</a:t>
            </a:r>
            <a:r>
              <a:rPr lang="cs-CZ" sz="2800" dirty="0"/>
              <a:t>: </a:t>
            </a:r>
            <a:r>
              <a:rPr lang="cs-CZ" sz="2800" dirty="0" err="1"/>
              <a:t>alpha-particles</a:t>
            </a:r>
            <a:r>
              <a:rPr lang="cs-CZ" sz="2800" dirty="0"/>
              <a:t> and </a:t>
            </a:r>
            <a:r>
              <a:rPr lang="cs-CZ" sz="2800" dirty="0" err="1"/>
              <a:t>radioactive</a:t>
            </a:r>
            <a:r>
              <a:rPr lang="cs-CZ" sz="2800" dirty="0"/>
              <a:t> </a:t>
            </a:r>
            <a:r>
              <a:rPr lang="cs-CZ" sz="2800" dirty="0" err="1"/>
              <a:t>decay</a:t>
            </a:r>
            <a:r>
              <a:rPr lang="cs-CZ" sz="2800" dirty="0"/>
              <a:t> </a:t>
            </a:r>
            <a:r>
              <a:rPr lang="cs-CZ" sz="2800" dirty="0" err="1"/>
              <a:t>half-time</a:t>
            </a:r>
            <a:r>
              <a:rPr lang="cs-CZ" sz="2800" dirty="0"/>
              <a:t> (</a:t>
            </a:r>
            <a:r>
              <a:rPr lang="cs-CZ" sz="2800" dirty="0" err="1"/>
              <a:t>Tm</a:t>
            </a:r>
            <a:r>
              <a:rPr lang="cs-CZ" sz="2800" dirty="0"/>
              <a:t>)</a:t>
            </a:r>
          </a:p>
        </p:txBody>
      </p:sp>
      <p:sp>
        <p:nvSpPr>
          <p:cNvPr id="3" name="Podnadpis 2">
            <a:extLst>
              <a:ext uri="{FF2B5EF4-FFF2-40B4-BE49-F238E27FC236}">
                <a16:creationId xmlns:a16="http://schemas.microsoft.com/office/drawing/2014/main" id="{CCAC38D7-2835-B507-A996-5B6094D12A82}"/>
              </a:ext>
            </a:extLst>
          </p:cNvPr>
          <p:cNvSpPr>
            <a:spLocks noGrp="1"/>
          </p:cNvSpPr>
          <p:nvPr>
            <p:ph type="subTitle"/>
          </p:nvPr>
        </p:nvSpPr>
        <p:spPr>
          <a:xfrm>
            <a:off x="685800" y="883241"/>
            <a:ext cx="10667639" cy="3125435"/>
          </a:xfrm>
        </p:spPr>
        <p:txBody>
          <a:bodyPr/>
          <a:lstStyle/>
          <a:p>
            <a:pPr marL="285750" indent="-285750">
              <a:spcBef>
                <a:spcPts val="1200"/>
              </a:spcBef>
              <a:buFont typeface="Arial" panose="020B0604020202020204" pitchFamily="34" charset="0"/>
              <a:buChar char="•"/>
            </a:pPr>
            <a:r>
              <a:rPr lang="en-US" i="1" dirty="0"/>
              <a:t>Alpha rays are in fact positively charged helium atoms that become true helium when they slow down and their charge is </a:t>
            </a:r>
            <a:r>
              <a:rPr lang="en-US" i="1" dirty="0" err="1"/>
              <a:t>neutralised</a:t>
            </a:r>
            <a:r>
              <a:rPr lang="en-US" i="1" dirty="0"/>
              <a:t> by picking up electrons.</a:t>
            </a:r>
            <a:br>
              <a:rPr lang="en-US" i="1" dirty="0"/>
            </a:br>
            <a:r>
              <a:rPr lang="en-US" i="1" dirty="0"/>
              <a:t>Beta rays were later shown to be made up of electrons, and gamma rays to have a shorter wavelength than X-rays.</a:t>
            </a:r>
            <a:endParaRPr lang="cs-CZ" i="1" dirty="0"/>
          </a:p>
          <a:p>
            <a:pPr marL="285750" indent="-285750">
              <a:spcBef>
                <a:spcPts val="1200"/>
              </a:spcBef>
              <a:buFont typeface="Arial" panose="020B0604020202020204" pitchFamily="34" charset="0"/>
              <a:buChar char="•"/>
            </a:pPr>
            <a:r>
              <a:rPr lang="en-US" dirty="0"/>
              <a:t>with Frederick Soddy</a:t>
            </a:r>
            <a:r>
              <a:rPr lang="cs-CZ" dirty="0"/>
              <a:t>,</a:t>
            </a:r>
            <a:r>
              <a:rPr lang="en-US" dirty="0"/>
              <a:t> </a:t>
            </a:r>
            <a:r>
              <a:rPr lang="cs-CZ" dirty="0"/>
              <a:t>he</a:t>
            </a:r>
            <a:r>
              <a:rPr lang="en-US" dirty="0"/>
              <a:t> showed that over a period of time, half of the atoms of a radioactive substance could disintegrate. During the process the substance spontaneously transmuted to other elements. During radioactive decay, one kind of atom (radium) was ejecting another kind of atom (helium).</a:t>
            </a:r>
            <a:endParaRPr lang="cs-CZ" dirty="0"/>
          </a:p>
        </p:txBody>
      </p:sp>
      <p:pic>
        <p:nvPicPr>
          <p:cNvPr id="7" name="Obrázek 6">
            <a:extLst>
              <a:ext uri="{FF2B5EF4-FFF2-40B4-BE49-F238E27FC236}">
                <a16:creationId xmlns:a16="http://schemas.microsoft.com/office/drawing/2014/main" id="{313E34E9-5F81-E09B-7608-8A6D433F00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549" y="3921571"/>
            <a:ext cx="4457700" cy="2715768"/>
          </a:xfrm>
          <a:prstGeom prst="rect">
            <a:avLst/>
          </a:prstGeom>
        </p:spPr>
      </p:pic>
    </p:spTree>
    <p:extLst>
      <p:ext uri="{BB962C8B-B14F-4D97-AF65-F5344CB8AC3E}">
        <p14:creationId xmlns:p14="http://schemas.microsoft.com/office/powerpoint/2010/main" val="654828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2"/>
          <p:cNvSpPr txBox="1"/>
          <p:nvPr/>
        </p:nvSpPr>
        <p:spPr>
          <a:xfrm>
            <a:off x="480100" y="1129903"/>
            <a:ext cx="11527416" cy="5325328"/>
          </a:xfrm>
          <a:prstGeom prst="rect">
            <a:avLst/>
          </a:prstGeom>
          <a:noFill/>
          <a:ln>
            <a:noFill/>
          </a:ln>
        </p:spPr>
        <p:txBody>
          <a:bodyPr>
            <a:normAutofit fontScale="80500" lnSpcReduction="20000"/>
          </a:bodyPr>
          <a:lstStyle/>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prvek záleží na počtu protonů v jádře (vodík – 1, ale U – 92!!). U je tak těžký, že tím „trpí“         a zbavuje se proto svých částí (alfa částice), čímž se mění na prvek jiný</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U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Thorium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Protaktinium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..Radium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Radon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Polonium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celkem 14 generací „dcer“ – poslední je olovo</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systemizoval dosavadní poznatky a </a:t>
            </a:r>
            <a:r>
              <a:rPr kumimoji="0" lang="cs-CZ" sz="2800" b="1" i="0" u="none" strike="noStrike" kern="1200" cap="none" spc="-1" normalizeH="0" baseline="0" noProof="0" dirty="0">
                <a:ln>
                  <a:noFill/>
                </a:ln>
                <a:solidFill>
                  <a:srgbClr val="FF0000"/>
                </a:solidFill>
                <a:effectLst/>
                <a:uLnTx/>
                <a:uFillTx/>
                <a:latin typeface="Calibri"/>
              </a:rPr>
              <a:t>uspořádal </a:t>
            </a:r>
            <a:r>
              <a:rPr kumimoji="0" lang="cs-CZ" sz="2800" b="1" i="0" u="none" strike="noStrike" kern="1200" cap="none" spc="-1" normalizeH="0" baseline="0" noProof="0" dirty="0" err="1">
                <a:ln>
                  <a:noFill/>
                </a:ln>
                <a:solidFill>
                  <a:srgbClr val="FF0000"/>
                </a:solidFill>
                <a:effectLst/>
                <a:uLnTx/>
                <a:uFillTx/>
                <a:latin typeface="Calibri"/>
              </a:rPr>
              <a:t>radioelementy</a:t>
            </a:r>
            <a:r>
              <a:rPr kumimoji="0" lang="cs-CZ" sz="2800" b="1" i="0" u="none" strike="noStrike" kern="1200" cap="none" spc="-1" normalizeH="0" baseline="0" noProof="0" dirty="0">
                <a:ln>
                  <a:noFill/>
                </a:ln>
                <a:solidFill>
                  <a:srgbClr val="FF0000"/>
                </a:solidFill>
                <a:effectLst/>
                <a:uLnTx/>
                <a:uFillTx/>
                <a:latin typeface="Calibri"/>
              </a:rPr>
              <a:t> do skupin</a:t>
            </a:r>
            <a:r>
              <a:rPr kumimoji="0" lang="cs-CZ" sz="2800" b="0" i="0" u="none" strike="noStrike" kern="1200" cap="none" spc="-1" normalizeH="0" baseline="0" noProof="0" dirty="0">
                <a:ln>
                  <a:noFill/>
                </a:ln>
                <a:solidFill>
                  <a:srgbClr val="000000"/>
                </a:solidFill>
                <a:effectLst/>
                <a:uLnTx/>
                <a:uFillTx/>
                <a:latin typeface="Calibri"/>
              </a:rPr>
              <a:t>, jejichž členy byly vzájemně svázány radioaktivními přeměnami. </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Dospěl ke konečnému výsledku, jímž je </a:t>
            </a:r>
            <a:r>
              <a:rPr kumimoji="0" lang="cs-CZ" sz="2800" b="1" i="0" u="none" strike="noStrike" kern="1200" cap="none" spc="-1" normalizeH="0" baseline="0" noProof="0" dirty="0">
                <a:ln>
                  <a:noFill/>
                </a:ln>
                <a:solidFill>
                  <a:srgbClr val="FF0000"/>
                </a:solidFill>
                <a:effectLst/>
                <a:uLnTx/>
                <a:uFillTx/>
                <a:latin typeface="Calibri"/>
              </a:rPr>
              <a:t>detailní popis tří</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FF0000"/>
                </a:solidFill>
                <a:effectLst/>
                <a:uLnTx/>
                <a:uFillTx/>
                <a:latin typeface="Calibri"/>
              </a:rPr>
              <a:t>rozpadových řad</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uranové</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000000"/>
                </a:solidFill>
                <a:effectLst/>
                <a:uLnTx/>
                <a:uFillTx/>
                <a:latin typeface="Calibri"/>
              </a:rPr>
              <a:t>thoriové</a:t>
            </a:r>
            <a:r>
              <a:rPr kumimoji="0" lang="cs-CZ" sz="2800" b="0" i="0" u="none" strike="noStrike" kern="1200" cap="none" spc="-1" normalizeH="0" baseline="0" noProof="0" dirty="0">
                <a:ln>
                  <a:noFill/>
                </a:ln>
                <a:solidFill>
                  <a:srgbClr val="000000"/>
                </a:solidFill>
                <a:effectLst/>
                <a:uLnTx/>
                <a:uFillTx/>
                <a:latin typeface="Calibri"/>
              </a:rPr>
              <a:t> a </a:t>
            </a:r>
            <a:r>
              <a:rPr kumimoji="0" lang="cs-CZ" sz="2800" b="1" i="0" u="none" strike="noStrike" kern="1200" cap="none" spc="-1" normalizeH="0" baseline="0" noProof="0" dirty="0">
                <a:ln>
                  <a:noFill/>
                </a:ln>
                <a:solidFill>
                  <a:srgbClr val="000000"/>
                </a:solidFill>
                <a:effectLst/>
                <a:uLnTx/>
                <a:uFillTx/>
                <a:latin typeface="Calibri"/>
              </a:rPr>
              <a:t>aktiniové</a:t>
            </a:r>
            <a:r>
              <a:rPr kumimoji="0" lang="cs-CZ" sz="2800" b="0" i="0" u="none" strike="noStrike" kern="1200" cap="none" spc="-1" normalizeH="0" baseline="0" noProof="0" dirty="0">
                <a:ln>
                  <a:noFill/>
                </a:ln>
                <a:solidFill>
                  <a:srgbClr val="000000"/>
                </a:solidFill>
                <a:effectLst/>
                <a:uLnTx/>
                <a:uFillTx/>
                <a:latin typeface="Calibri"/>
              </a:rPr>
              <a:t> (velmi významně přispěl </a:t>
            </a:r>
            <a:r>
              <a:rPr kumimoji="0" lang="cs-CZ" sz="2800" b="0" i="0" u="none" strike="noStrike" kern="1200" cap="none" spc="-1" normalizeH="0" baseline="0" noProof="0" dirty="0" err="1">
                <a:ln>
                  <a:noFill/>
                </a:ln>
                <a:solidFill>
                  <a:srgbClr val="000000"/>
                </a:solidFill>
                <a:effectLst/>
                <a:uLnTx/>
                <a:uFillTx/>
                <a:latin typeface="Calibri"/>
              </a:rPr>
              <a:t>Bertram</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0" i="0" u="none" strike="noStrike" kern="1200" cap="none" spc="-1" normalizeH="0" baseline="0" noProof="0" dirty="0" err="1">
                <a:ln>
                  <a:noFill/>
                </a:ln>
                <a:solidFill>
                  <a:srgbClr val="000000"/>
                </a:solidFill>
                <a:effectLst/>
                <a:uLnTx/>
                <a:uFillTx/>
                <a:latin typeface="Calibri"/>
              </a:rPr>
              <a:t>Boltwood</a:t>
            </a:r>
            <a:r>
              <a:rPr kumimoji="0" lang="cs-CZ" sz="2800" b="0" i="0" u="none" strike="noStrike" kern="1200" cap="none" spc="-1" normalizeH="0" baseline="0" noProof="0" dirty="0">
                <a:ln>
                  <a:noFill/>
                </a:ln>
                <a:solidFill>
                  <a:srgbClr val="000000"/>
                </a:solidFill>
                <a:effectLst/>
                <a:uLnTx/>
                <a:uFillTx/>
                <a:latin typeface="Calibri"/>
              </a:rPr>
              <a:t>, 1870 – 1927)</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Rozpadem U se postupně uvolňuje energie – </a:t>
            </a:r>
            <a:r>
              <a:rPr kumimoji="0" lang="cs-CZ" sz="2800" b="0" i="0" u="sng" strike="noStrike" kern="1200" cap="none" spc="-1" normalizeH="0" baseline="0" noProof="0" dirty="0">
                <a:ln>
                  <a:noFill/>
                </a:ln>
                <a:solidFill>
                  <a:srgbClr val="000000"/>
                </a:solidFill>
                <a:effectLst/>
                <a:uLnTx/>
                <a:uFillTx/>
                <a:latin typeface="Calibri"/>
              </a:rPr>
              <a:t>kdyby ji někdo dokázal z atomu dostat najednou, měl by v rukách ohromnou moc</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Postulování exponenciálního rozpadového zákona a poločasu rozpadu</a:t>
            </a:r>
          </a:p>
          <a:p>
            <a:pPr marL="228600" marR="0" lvl="0" indent="-228240" algn="l" defTabSz="914400" rtl="0" eaLnBrk="1" fontAlgn="auto" latinLnBrk="0" hangingPunct="1">
              <a:lnSpc>
                <a:spcPct val="11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err="1">
                <a:ln>
                  <a:noFill/>
                </a:ln>
                <a:solidFill>
                  <a:srgbClr val="000000"/>
                </a:solidFill>
                <a:effectLst/>
                <a:uLnTx/>
                <a:uFillTx/>
                <a:latin typeface="Calibri"/>
              </a:rPr>
              <a:t>Rutherford</a:t>
            </a:r>
            <a:r>
              <a:rPr kumimoji="0" lang="cs-CZ" sz="2800" b="0" i="0" u="none" strike="noStrike" kern="1200" cap="none" spc="-1" normalizeH="0" baseline="0" noProof="0" dirty="0">
                <a:ln>
                  <a:noFill/>
                </a:ln>
                <a:solidFill>
                  <a:srgbClr val="000000"/>
                </a:solidFill>
                <a:effectLst/>
                <a:uLnTx/>
                <a:uFillTx/>
                <a:latin typeface="Calibri"/>
              </a:rPr>
              <a:t> navrhl využít měření aktuálního množství výchozího a koncového elementu rozpadového procesu ke stanovení délky jeho trvání, </a:t>
            </a:r>
            <a:r>
              <a:rPr kumimoji="0" lang="cs-CZ" sz="2800" b="0" i="0" u="none" strike="noStrike" kern="1200" cap="none" spc="-1" normalizeH="0" baseline="0" noProof="0" dirty="0" err="1">
                <a:ln>
                  <a:noFill/>
                </a:ln>
                <a:solidFill>
                  <a:srgbClr val="000000"/>
                </a:solidFill>
                <a:effectLst/>
                <a:uLnTx/>
                <a:uFillTx/>
                <a:latin typeface="Calibri"/>
              </a:rPr>
              <a:t>t.j</a:t>
            </a:r>
            <a:r>
              <a:rPr kumimoji="0" lang="cs-CZ" sz="2800" b="0" i="0" u="none" strike="noStrike" kern="1200" cap="none" spc="-1" normalizeH="0" baseline="0" noProof="0" dirty="0">
                <a:ln>
                  <a:noFill/>
                </a:ln>
                <a:solidFill>
                  <a:srgbClr val="000000"/>
                </a:solidFill>
                <a:effectLst/>
                <a:uLnTx/>
                <a:uFillTx/>
                <a:latin typeface="Calibri"/>
              </a:rPr>
              <a:t>. k určení stáří vzorku. Tímto postupem, jenž </a:t>
            </a:r>
            <a:r>
              <a:rPr kumimoji="0" lang="cs-CZ" sz="2800" b="1" i="0" u="none" strike="noStrike" kern="1200" cap="none" spc="-1" normalizeH="0" baseline="0" noProof="0" dirty="0">
                <a:ln>
                  <a:noFill/>
                </a:ln>
                <a:solidFill>
                  <a:srgbClr val="FF0000"/>
                </a:solidFill>
                <a:effectLst/>
                <a:uLnTx/>
                <a:uFillTx/>
                <a:latin typeface="Calibri"/>
              </a:rPr>
              <a:t>je ideovým základem současné metodiky radioaktivního datování</a:t>
            </a:r>
          </a:p>
        </p:txBody>
      </p:sp>
      <p:sp>
        <p:nvSpPr>
          <p:cNvPr id="5" name="TextShape 1"/>
          <p:cNvSpPr txBox="1"/>
          <p:nvPr/>
        </p:nvSpPr>
        <p:spPr>
          <a:xfrm>
            <a:off x="0" y="188640"/>
            <a:ext cx="12192000" cy="759704"/>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Rutherford</a:t>
            </a:r>
            <a:r>
              <a:rPr kumimoji="0" lang="cs-CZ" sz="4400" b="1" i="0" u="none" strike="noStrike" kern="1200" cap="none" spc="-1" normalizeH="0" baseline="0" noProof="0" dirty="0">
                <a:ln>
                  <a:noFill/>
                </a:ln>
                <a:solidFill>
                  <a:srgbClr val="000000"/>
                </a:solidFill>
                <a:effectLst/>
                <a:uLnTx/>
                <a:uFillTx/>
                <a:latin typeface="Calibri Light"/>
              </a:rPr>
              <a:t> + </a:t>
            </a:r>
            <a:r>
              <a:rPr kumimoji="0" lang="cs-CZ" sz="4400" b="1" i="0" u="none" strike="noStrike" kern="1200" cap="none" spc="-1" normalizeH="0" baseline="0" noProof="0" dirty="0" err="1">
                <a:ln>
                  <a:noFill/>
                </a:ln>
                <a:solidFill>
                  <a:srgbClr val="000000"/>
                </a:solidFill>
                <a:effectLst/>
                <a:uLnTx/>
                <a:uFillTx/>
                <a:latin typeface="Calibri Light"/>
              </a:rPr>
              <a:t>Soddy</a:t>
            </a:r>
            <a:endParaRPr kumimoji="0" lang="cs-CZ" sz="4400" b="1" i="0" u="none" strike="noStrike" kern="1200" cap="none" spc="-1" normalizeH="0" baseline="0" noProof="0" dirty="0">
              <a:ln>
                <a:noFill/>
              </a:ln>
              <a:solidFill>
                <a:srgbClr val="000000"/>
              </a:solidFill>
              <a:effectLst/>
              <a:uLnTx/>
              <a:uFillTx/>
              <a:latin typeface="Calibri"/>
            </a:endParaRPr>
          </a:p>
        </p:txBody>
      </p:sp>
    </p:spTree>
    <p:extLst>
      <p:ext uri="{BB962C8B-B14F-4D97-AF65-F5344CB8AC3E}">
        <p14:creationId xmlns:p14="http://schemas.microsoft.com/office/powerpoint/2010/main" val="591983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Obrázek 4"/>
          <p:cNvPicPr/>
          <p:nvPr/>
        </p:nvPicPr>
        <p:blipFill>
          <a:blip r:embed="rId2" cstate="print"/>
          <a:stretch/>
        </p:blipFill>
        <p:spPr>
          <a:xfrm>
            <a:off x="1560720" y="201240"/>
            <a:ext cx="9106920" cy="6500880"/>
          </a:xfrm>
          <a:prstGeom prst="rect">
            <a:avLst/>
          </a:prstGeom>
          <a:ln>
            <a:noFill/>
          </a:ln>
        </p:spPr>
      </p:pic>
    </p:spTree>
    <p:extLst>
      <p:ext uri="{BB962C8B-B14F-4D97-AF65-F5344CB8AC3E}">
        <p14:creationId xmlns:p14="http://schemas.microsoft.com/office/powerpoint/2010/main" val="934880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252532"/>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60" name="TextShape 1"/>
          <p:cNvSpPr txBox="1"/>
          <p:nvPr/>
        </p:nvSpPr>
        <p:spPr>
          <a:xfrm>
            <a:off x="838199" y="438559"/>
            <a:ext cx="3515591" cy="188155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1" normalizeH="0" baseline="0" noProof="0">
                <a:ln>
                  <a:noFill/>
                </a:ln>
                <a:solidFill>
                  <a:prstClr val="white"/>
                </a:solidFill>
                <a:effectLst/>
                <a:uLnTx/>
                <a:uFillTx/>
                <a:latin typeface="Arial"/>
                <a:ea typeface="+mj-ea"/>
                <a:cs typeface="+mj-cs"/>
              </a:rPr>
              <a:t>RADIOAKTIVITA = energie uvolněná při přeměně prvků</a:t>
            </a:r>
            <a:endParaRPr kumimoji="0" lang="en-US" sz="3200" b="0" i="0" u="none" strike="noStrike" kern="1200" cap="none" spc="-1" normalizeH="0" baseline="0" noProof="0">
              <a:ln>
                <a:noFill/>
              </a:ln>
              <a:solidFill>
                <a:prstClr val="white"/>
              </a:solidFill>
              <a:effectLst/>
              <a:uLnTx/>
              <a:uFillTx/>
              <a:latin typeface="Arial"/>
              <a:ea typeface="+mj-ea"/>
              <a:cs typeface="+mj-cs"/>
            </a:endParaRPr>
          </a:p>
        </p:txBody>
      </p:sp>
      <p:sp>
        <p:nvSpPr>
          <p:cNvPr id="361" name="TextShape 2"/>
          <p:cNvSpPr txBox="1"/>
          <p:nvPr/>
        </p:nvSpPr>
        <p:spPr>
          <a:xfrm>
            <a:off x="4639541" y="438559"/>
            <a:ext cx="6714260" cy="1881559"/>
          </a:xfrm>
          <a:prstGeom prst="rect">
            <a:avLst/>
          </a:prstGeom>
        </p:spPr>
        <p:txBody>
          <a:bodyPr vert="horz" lIns="91440" tIns="45720" rIns="91440" bIns="45720" rtlCol="0" anchor="ctr">
            <a:normAutofit/>
          </a:bodyPr>
          <a:lstStyle/>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400" b="0" i="0" u="none" strike="noStrike" kern="1200" cap="none" spc="-1" normalizeH="0" baseline="0" dirty="0">
                <a:ln>
                  <a:noFill/>
                </a:ln>
                <a:solidFill>
                  <a:prstClr val="white"/>
                </a:solidFill>
                <a:effectLst/>
                <a:uLnTx/>
                <a:uFillTx/>
                <a:latin typeface="Arial"/>
              </a:rPr>
              <a:t>Svým způsobem tak Marie Curie a </a:t>
            </a:r>
            <a:r>
              <a:rPr kumimoji="0" lang="cs-CZ" sz="2400" b="0" i="0" u="none" strike="noStrike" kern="1200" cap="none" spc="-1" normalizeH="0" baseline="0" dirty="0" err="1">
                <a:ln>
                  <a:noFill/>
                </a:ln>
                <a:solidFill>
                  <a:prstClr val="white"/>
                </a:solidFill>
                <a:effectLst/>
                <a:uLnTx/>
                <a:uFillTx/>
                <a:latin typeface="Arial"/>
              </a:rPr>
              <a:t>Rutherford</a:t>
            </a:r>
            <a:r>
              <a:rPr kumimoji="0" lang="cs-CZ" sz="2400" b="0" i="0" u="none" strike="noStrike" kern="1200" cap="none" spc="-1" normalizeH="0" baseline="0" dirty="0">
                <a:ln>
                  <a:noFill/>
                </a:ln>
                <a:solidFill>
                  <a:prstClr val="white"/>
                </a:solidFill>
                <a:effectLst/>
                <a:uLnTx/>
                <a:uFillTx/>
                <a:latin typeface="Arial"/>
              </a:rPr>
              <a:t> rehabilitovali dávné alchymisty, kteří usilovali  o transmutaci prvků - jen poněkud nestandardními metodami.</a:t>
            </a:r>
          </a:p>
        </p:txBody>
      </p:sp>
      <p:pic>
        <p:nvPicPr>
          <p:cNvPr id="363" name="Obrázek 7"/>
          <p:cNvPicPr/>
          <p:nvPr/>
        </p:nvPicPr>
        <p:blipFill rotWithShape="1">
          <a:blip r:embed="rId2" cstate="print"/>
          <a:srcRect t="637" r="-3" b="4422"/>
          <a:stretch/>
        </p:blipFill>
        <p:spPr>
          <a:xfrm>
            <a:off x="704087" y="2831909"/>
            <a:ext cx="3649704" cy="3464981"/>
          </a:xfrm>
          <a:prstGeom prst="rect">
            <a:avLst/>
          </a:prstGeom>
        </p:spPr>
      </p:pic>
      <p:pic>
        <p:nvPicPr>
          <p:cNvPr id="362" name="Obrázek 4"/>
          <p:cNvPicPr/>
          <p:nvPr/>
        </p:nvPicPr>
        <p:blipFill rotWithShape="1">
          <a:blip r:embed="rId3" cstate="print"/>
          <a:srcRect t="20366" b="8623"/>
          <a:stretch/>
        </p:blipFill>
        <p:spPr>
          <a:xfrm>
            <a:off x="4639540" y="2831909"/>
            <a:ext cx="6848371" cy="3464981"/>
          </a:xfrm>
          <a:prstGeom prst="rect">
            <a:avLst/>
          </a:prstGeom>
        </p:spPr>
      </p:pic>
    </p:spTree>
    <p:extLst>
      <p:ext uri="{BB962C8B-B14F-4D97-AF65-F5344CB8AC3E}">
        <p14:creationId xmlns:p14="http://schemas.microsoft.com/office/powerpoint/2010/main" val="1064133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TextShape 1"/>
          <p:cNvSpPr txBox="1"/>
          <p:nvPr/>
        </p:nvSpPr>
        <p:spPr>
          <a:xfrm>
            <a:off x="5234260" y="785611"/>
            <a:ext cx="5992540" cy="131485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1" normalizeH="0" baseline="0" noProof="0">
                <a:ln>
                  <a:noFill/>
                </a:ln>
                <a:solidFill>
                  <a:prstClr val="black"/>
                </a:solidFill>
                <a:effectLst/>
                <a:uLnTx/>
                <a:uFillTx/>
                <a:latin typeface="Arial"/>
                <a:ea typeface="+mj-ea"/>
                <a:cs typeface="+mj-cs"/>
              </a:rPr>
              <a:t>Opět Frederick Soddy</a:t>
            </a:r>
          </a:p>
        </p:txBody>
      </p:sp>
      <p:sp>
        <p:nvSpPr>
          <p:cNvPr id="375" name="TextShape 2"/>
          <p:cNvSpPr txBox="1"/>
          <p:nvPr/>
        </p:nvSpPr>
        <p:spPr>
          <a:xfrm>
            <a:off x="5054958" y="2743937"/>
            <a:ext cx="6147073" cy="3108424"/>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800" b="0" i="0" u="sng" strike="noStrike" kern="1200" cap="none" spc="-1" normalizeH="0" baseline="0" dirty="0">
                <a:ln>
                  <a:noFill/>
                </a:ln>
                <a:solidFill>
                  <a:prstClr val="black"/>
                </a:solidFill>
                <a:effectLst/>
                <a:uLnTx/>
                <a:uFillTx/>
                <a:latin typeface="Arial"/>
              </a:rPr>
              <a:t>Prvním, kdo spekuloval o využití jaderné energie</a:t>
            </a:r>
            <a:r>
              <a:rPr kumimoji="0" lang="cs-CZ" sz="2800" b="0" i="0" u="none" strike="noStrike" kern="1200" cap="none" spc="-1" normalizeH="0" baseline="0" dirty="0">
                <a:ln>
                  <a:noFill/>
                </a:ln>
                <a:solidFill>
                  <a:prstClr val="black"/>
                </a:solidFill>
                <a:effectLst/>
                <a:uLnTx/>
                <a:uFillTx/>
                <a:latin typeface="Arial"/>
              </a:rPr>
              <a:t> byl Frederick </a:t>
            </a:r>
            <a:r>
              <a:rPr kumimoji="0" lang="cs-CZ" sz="2800" b="0" i="0" u="none" strike="noStrike" kern="1200" cap="none" spc="-1" normalizeH="0" baseline="0" dirty="0" err="1">
                <a:ln>
                  <a:noFill/>
                </a:ln>
                <a:solidFill>
                  <a:prstClr val="black"/>
                </a:solidFill>
                <a:effectLst/>
                <a:uLnTx/>
                <a:uFillTx/>
                <a:latin typeface="Arial"/>
              </a:rPr>
              <a:t>Soddy</a:t>
            </a:r>
            <a:r>
              <a:rPr kumimoji="0" lang="cs-CZ" sz="2800" b="0" i="0" u="none" strike="noStrike" kern="1200" cap="none" spc="-1" normalizeH="0" baseline="0" dirty="0">
                <a:ln>
                  <a:noFill/>
                </a:ln>
                <a:solidFill>
                  <a:prstClr val="black"/>
                </a:solidFill>
                <a:effectLst/>
                <a:uLnTx/>
                <a:uFillTx/>
                <a:latin typeface="Arial"/>
              </a:rPr>
              <a:t>:</a:t>
            </a:r>
          </a:p>
          <a:p>
            <a:pPr marL="228600" marR="0" lvl="0" indent="-228600" algn="l" defTabSz="914400" rtl="0" eaLnBrk="1" fontAlgn="auto" latinLnBrk="0" hangingPunct="1">
              <a:lnSpc>
                <a:spcPct val="90000"/>
              </a:lnSpc>
              <a:spcBef>
                <a:spcPts val="1001"/>
              </a:spcBef>
              <a:spcAft>
                <a:spcPts val="0"/>
              </a:spcAft>
              <a:buClr>
                <a:srgbClr val="000000"/>
              </a:buClr>
              <a:buSzTx/>
              <a:buFont typeface="Arial" panose="020B0604020202020204" pitchFamily="34" charset="0"/>
              <a:buChar char="•"/>
              <a:tabLst/>
              <a:defRPr/>
            </a:pPr>
            <a:r>
              <a:rPr kumimoji="0" lang="cs-CZ" sz="2800" b="0" i="0" u="none" strike="noStrike" kern="1200" cap="none" spc="-1" normalizeH="0" baseline="0" dirty="0">
                <a:ln>
                  <a:noFill/>
                </a:ln>
                <a:solidFill>
                  <a:prstClr val="black"/>
                </a:solidFill>
                <a:effectLst/>
                <a:uLnTx/>
                <a:uFillTx/>
                <a:latin typeface="Arial"/>
              </a:rPr>
              <a:t>„</a:t>
            </a:r>
            <a:r>
              <a:rPr kumimoji="0" lang="cs-CZ" sz="2800" b="0" i="1" u="none" strike="noStrike" kern="1200" cap="none" spc="-1" normalizeH="0" baseline="0" dirty="0">
                <a:ln>
                  <a:noFill/>
                </a:ln>
                <a:solidFill>
                  <a:prstClr val="black"/>
                </a:solidFill>
                <a:effectLst/>
                <a:uLnTx/>
                <a:uFillTx/>
                <a:latin typeface="Arial"/>
              </a:rPr>
              <a:t>Člověk, který dostane do rukou tuto energii, jako by vlastnil zbraň, kterou by mohl zničit Zemi, kdyby chtěl</a:t>
            </a:r>
            <a:r>
              <a:rPr kumimoji="0" lang="cs-CZ" sz="2800" b="0" i="0" u="none" strike="noStrike" kern="1200" cap="none" spc="-1" normalizeH="0" baseline="0" dirty="0">
                <a:ln>
                  <a:noFill/>
                </a:ln>
                <a:solidFill>
                  <a:prstClr val="black"/>
                </a:solidFill>
                <a:effectLst/>
                <a:uLnTx/>
                <a:uFillTx/>
                <a:latin typeface="Arial"/>
              </a:rPr>
              <a:t>.“</a:t>
            </a:r>
          </a:p>
        </p:txBody>
      </p:sp>
      <p:sp>
        <p:nvSpPr>
          <p:cNvPr id="124" name="Rectangle 123">
            <a:extLst>
              <a:ext uri="{FF2B5EF4-FFF2-40B4-BE49-F238E27FC236}">
                <a16:creationId xmlns:a16="http://schemas.microsoft.com/office/drawing/2014/main" id="{85EE8969-963B-4684-B457-EC3E23FEE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654296" cy="6861717"/>
          </a:xfrm>
          <a:prstGeom prst="rect">
            <a:avLst/>
          </a:prstGeom>
          <a:solidFill>
            <a:schemeClr val="bg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solidFill>
              <a:effectLst/>
              <a:uLnTx/>
              <a:uFillTx/>
              <a:latin typeface="Calibri" panose="020F0502020204030204"/>
              <a:ea typeface="+mn-ea"/>
              <a:cs typeface="+mn-cs"/>
            </a:endParaRPr>
          </a:p>
        </p:txBody>
      </p:sp>
      <p:sp>
        <p:nvSpPr>
          <p:cNvPr id="126" name="Rounded Rectangle 13">
            <a:extLst>
              <a:ext uri="{FF2B5EF4-FFF2-40B4-BE49-F238E27FC236}">
                <a16:creationId xmlns:a16="http://schemas.microsoft.com/office/drawing/2014/main" id="{FF6CD192-AEC2-4532-8B04-F02223764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55" y="986164"/>
            <a:ext cx="3373935" cy="4358546"/>
          </a:xfrm>
          <a:prstGeom prst="roundRect">
            <a:avLst>
              <a:gd name="adj" fmla="val 2462"/>
            </a:avLst>
          </a:prstGeom>
          <a:solidFill>
            <a:schemeClr val="bg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71" y="1099545"/>
            <a:ext cx="3113315" cy="4151087"/>
          </a:xfrm>
          <a:prstGeom prst="rect">
            <a:avLst/>
          </a:prstGeom>
        </p:spPr>
      </p:pic>
      <p:cxnSp>
        <p:nvCxnSpPr>
          <p:cNvPr id="128" name="Straight Connector 127">
            <a:extLst>
              <a:ext uri="{FF2B5EF4-FFF2-40B4-BE49-F238E27FC236}">
                <a16:creationId xmlns:a16="http://schemas.microsoft.com/office/drawing/2014/main" id="{ED22D97A-9000-40A1-A671-A23DB8BF93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54983" y="2422200"/>
            <a:ext cx="54864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2892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7" name="TextShape 1"/>
          <p:cNvSpPr txBox="1"/>
          <p:nvPr/>
        </p:nvSpPr>
        <p:spPr>
          <a:xfrm>
            <a:off x="630936" y="4544570"/>
            <a:ext cx="3344528" cy="170383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cs-CZ" sz="3400" b="0" i="0" u="none" strike="noStrike" kern="1200" cap="none" spc="-1" normalizeH="0" baseline="0">
                <a:ln>
                  <a:noFill/>
                </a:ln>
                <a:solidFill>
                  <a:prstClr val="black"/>
                </a:solidFill>
                <a:effectLst/>
                <a:uLnTx/>
                <a:uFillTx/>
                <a:latin typeface="Arial"/>
                <a:ea typeface="+mj-ea"/>
                <a:cs typeface="+mj-cs"/>
              </a:rPr>
              <a:t>Herbert George Wells (Sci Fi spisovatel):</a:t>
            </a:r>
            <a:endParaRPr kumimoji="0" lang="cs-CZ" sz="3400" b="1" i="0" u="none" strike="noStrike" kern="1200" cap="none" spc="-1" normalizeH="0" baseline="0">
              <a:ln>
                <a:noFill/>
              </a:ln>
              <a:solidFill>
                <a:prstClr val="black"/>
              </a:solidFill>
              <a:effectLst/>
              <a:uLnTx/>
              <a:uFillTx/>
              <a:latin typeface="Arial"/>
              <a:ea typeface="+mj-ea"/>
              <a:cs typeface="+mj-cs"/>
            </a:endParaRPr>
          </a:p>
        </p:txBody>
      </p:sp>
      <p:pic>
        <p:nvPicPr>
          <p:cNvPr id="9" name="Obrázek 8"/>
          <p:cNvPicPr>
            <a:picLocks noChangeAspect="1"/>
          </p:cNvPicPr>
          <p:nvPr/>
        </p:nvPicPr>
        <p:blipFill rotWithShape="1">
          <a:blip r:embed="rId2"/>
          <a:srcRect l="24284" r="24021" b="-2"/>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6" name="Obrázek 4"/>
          <p:cNvPicPr/>
          <p:nvPr/>
        </p:nvPicPr>
        <p:blipFill rotWithShape="1">
          <a:blip r:embed="rId3" cstate="print"/>
          <a:srcRect t="8302" r="1" b="18215"/>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5" name="Obrázek 3"/>
          <p:cNvPicPr/>
          <p:nvPr/>
        </p:nvPicPr>
        <p:blipFill rotWithShape="1">
          <a:blip r:embed="rId4" cstate="print"/>
          <a:srcRect t="4437" r="-1" b="15752"/>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 name="TextShape 2"/>
          <p:cNvSpPr txBox="1"/>
          <p:nvPr/>
        </p:nvSpPr>
        <p:spPr>
          <a:xfrm>
            <a:off x="4413582" y="4544570"/>
            <a:ext cx="7535013" cy="2313430"/>
          </a:xfrm>
          <a:prstGeom prst="rect">
            <a:avLst/>
          </a:prstGeom>
        </p:spPr>
        <p:txBody>
          <a:bodyPr vert="horz" lIns="91440" tIns="45720" rIns="91440" bIns="45720" rtlCol="0" anchor="ctr">
            <a:normAutofit lnSpcReduction="10000"/>
          </a:bodyPr>
          <a:lstStyle/>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1" i="0" u="none" strike="noStrike" kern="1200" cap="none" spc="-1" normalizeH="0" baseline="0" dirty="0">
                <a:ln>
                  <a:noFill/>
                </a:ln>
                <a:solidFill>
                  <a:prstClr val="black"/>
                </a:solidFill>
                <a:effectLst/>
                <a:uLnTx/>
                <a:uFillTx/>
                <a:latin typeface="Arial"/>
              </a:rPr>
              <a:t>1914: </a:t>
            </a:r>
            <a:r>
              <a:rPr kumimoji="0" lang="cs-CZ" sz="2200" b="0" i="0" u="none" strike="noStrike" kern="1200" cap="none" spc="-1" normalizeH="0" baseline="0" dirty="0">
                <a:ln>
                  <a:noFill/>
                </a:ln>
                <a:solidFill>
                  <a:prstClr val="black"/>
                </a:solidFill>
                <a:effectLst/>
                <a:uLnTx/>
                <a:uFillTx/>
                <a:latin typeface="Arial"/>
              </a:rPr>
              <a:t>– novela</a:t>
            </a:r>
            <a:r>
              <a:rPr kumimoji="0" lang="cs-CZ" sz="2200" b="1" i="0" u="none" strike="noStrike" kern="1200" cap="none" spc="-1" normalizeH="0" baseline="0" dirty="0">
                <a:ln>
                  <a:noFill/>
                </a:ln>
                <a:solidFill>
                  <a:prstClr val="black"/>
                </a:solidFill>
                <a:effectLst/>
                <a:uLnTx/>
                <a:uFillTx/>
                <a:latin typeface="Arial"/>
              </a:rPr>
              <a:t> Osvobozený svět</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none" strike="noStrike" kern="1200" cap="none" spc="-1" normalizeH="0" baseline="0" dirty="0">
                <a:ln>
                  <a:noFill/>
                </a:ln>
                <a:solidFill>
                  <a:prstClr val="black"/>
                </a:solidFill>
                <a:effectLst/>
                <a:uLnTx/>
                <a:uFillTx/>
                <a:latin typeface="Arial"/>
              </a:rPr>
              <a:t>kde se lidé naučili ovládnout sílu atomové energie – rok 2036, </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none" strike="noStrike" kern="1200" cap="none" spc="-1" normalizeH="0" baseline="0" dirty="0">
                <a:ln>
                  <a:noFill/>
                </a:ln>
                <a:solidFill>
                  <a:prstClr val="black"/>
                </a:solidFill>
                <a:effectLst/>
                <a:uLnTx/>
                <a:uFillTx/>
                <a:latin typeface="Arial"/>
              </a:rPr>
              <a:t>věnoval knihu právě    F. </a:t>
            </a:r>
            <a:r>
              <a:rPr kumimoji="0" lang="cs-CZ" sz="2200" b="0" i="0" u="none" strike="noStrike" kern="1200" cap="none" spc="-1" normalizeH="0" baseline="0" dirty="0" err="1">
                <a:ln>
                  <a:noFill/>
                </a:ln>
                <a:solidFill>
                  <a:prstClr val="black"/>
                </a:solidFill>
                <a:effectLst/>
                <a:uLnTx/>
                <a:uFillTx/>
                <a:latin typeface="Arial"/>
              </a:rPr>
              <a:t>Soddymu</a:t>
            </a:r>
            <a:r>
              <a:rPr kumimoji="0" lang="cs-CZ" sz="2200" b="0" i="0" u="none" strike="noStrike" kern="1200" cap="none" spc="-1" normalizeH="0" baseline="0" dirty="0">
                <a:ln>
                  <a:noFill/>
                </a:ln>
                <a:solidFill>
                  <a:prstClr val="black"/>
                </a:solidFill>
                <a:effectLst/>
                <a:uLnTx/>
                <a:uFillTx/>
                <a:latin typeface="Arial"/>
              </a:rPr>
              <a:t>. </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cs-CZ" sz="2200" b="0" i="0" u="sng" strike="noStrike" kern="1200" cap="none" spc="-1" normalizeH="0" baseline="0" dirty="0">
                <a:ln>
                  <a:noFill/>
                </a:ln>
                <a:solidFill>
                  <a:prstClr val="black"/>
                </a:solidFill>
                <a:effectLst/>
                <a:uLnTx/>
                <a:uFillTx/>
                <a:latin typeface="Arial"/>
              </a:rPr>
              <a:t>Poprvé se zde objevuje znepokojivý výraz </a:t>
            </a:r>
            <a:r>
              <a:rPr kumimoji="0" lang="cs-CZ" sz="2200" b="0" i="0" u="none" strike="noStrike" kern="1200" cap="none" spc="-1" normalizeH="0" baseline="0" dirty="0">
                <a:ln>
                  <a:noFill/>
                </a:ln>
                <a:solidFill>
                  <a:prstClr val="black"/>
                </a:solidFill>
                <a:effectLst/>
                <a:uLnTx/>
                <a:uFillTx/>
                <a:latin typeface="Arial"/>
              </a:rPr>
              <a:t>– </a:t>
            </a:r>
            <a:r>
              <a:rPr kumimoji="0" lang="cs-CZ" sz="2200" b="1" i="0" u="none" strike="noStrike" kern="1200" cap="none" spc="-1" normalizeH="0" baseline="0" dirty="0">
                <a:ln>
                  <a:noFill/>
                </a:ln>
                <a:solidFill>
                  <a:srgbClr val="FF0000"/>
                </a:solidFill>
                <a:effectLst/>
                <a:uLnTx/>
                <a:uFillTx/>
                <a:latin typeface="Arial"/>
              </a:rPr>
              <a:t>ATOMOVÁ BOMBA</a:t>
            </a:r>
          </a:p>
          <a:p>
            <a:pPr marL="228600" marR="0" lvl="0" indent="-2286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endParaRPr kumimoji="0" lang="cs-CZ" sz="2200" b="1" i="0" u="none" strike="noStrike" kern="1200" cap="none" spc="-1" normalizeH="0" baseline="0" dirty="0">
              <a:ln>
                <a:noFill/>
              </a:ln>
              <a:solidFill>
                <a:prstClr val="black"/>
              </a:solidFill>
              <a:effectLst/>
              <a:uLnTx/>
              <a:uFillTx/>
              <a:latin typeface="Arial"/>
            </a:endParaRPr>
          </a:p>
        </p:txBody>
      </p:sp>
    </p:spTree>
    <p:extLst>
      <p:ext uri="{BB962C8B-B14F-4D97-AF65-F5344CB8AC3E}">
        <p14:creationId xmlns:p14="http://schemas.microsoft.com/office/powerpoint/2010/main" val="1127601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6" name="Rectangle 15">
            <a:extLst>
              <a:ext uri="{FF2B5EF4-FFF2-40B4-BE49-F238E27FC236}">
                <a16:creationId xmlns:a16="http://schemas.microsoft.com/office/drawing/2014/main" id="{1F7493F1-D69A-422C-A2FF-0FFF7AE0E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21129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 name="TextShape 1"/>
          <p:cNvSpPr txBox="1"/>
          <p:nvPr/>
        </p:nvSpPr>
        <p:spPr>
          <a:xfrm>
            <a:off x="630936" y="418245"/>
            <a:ext cx="3767328" cy="132588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dirty="0">
                <a:ln>
                  <a:noFill/>
                </a:ln>
                <a:solidFill>
                  <a:prstClr val="white"/>
                </a:solidFill>
                <a:effectLst/>
                <a:uLnTx/>
                <a:uFillTx/>
                <a:latin typeface="Arial"/>
                <a:ea typeface="+mj-ea"/>
                <a:cs typeface="+mj-cs"/>
              </a:rPr>
              <a:t>Leo Szilard </a:t>
            </a:r>
            <a:r>
              <a:rPr kumimoji="0" lang="cs-CZ"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a:ln>
                  <a:noFill/>
                </a:ln>
                <a:solidFill>
                  <a:prstClr val="white"/>
                </a:solidFill>
                <a:effectLst/>
                <a:uLnTx/>
                <a:uFillTx/>
                <a:latin typeface="Arial"/>
                <a:ea typeface="+mj-ea"/>
                <a:cs typeface="+mj-cs"/>
              </a:rPr>
              <a:t>v </a:t>
            </a:r>
            <a:r>
              <a:rPr kumimoji="0" lang="en-US" sz="2800" b="1" i="0" u="none" strike="noStrike" kern="1200" cap="none" spc="-1" normalizeH="0" baseline="0" noProof="0" dirty="0" err="1">
                <a:ln>
                  <a:noFill/>
                </a:ln>
                <a:solidFill>
                  <a:prstClr val="white"/>
                </a:solidFill>
                <a:effectLst/>
                <a:uLnTx/>
                <a:uFillTx/>
                <a:latin typeface="Arial"/>
                <a:ea typeface="+mj-ea"/>
                <a:cs typeface="+mj-cs"/>
              </a:rPr>
              <a:t>kontextu</a:t>
            </a:r>
            <a:r>
              <a:rPr kumimoji="0" lang="en-US"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err="1">
                <a:ln>
                  <a:noFill/>
                </a:ln>
                <a:solidFill>
                  <a:prstClr val="white"/>
                </a:solidFill>
                <a:effectLst/>
                <a:uLnTx/>
                <a:uFillTx/>
                <a:latin typeface="Arial"/>
                <a:ea typeface="+mj-ea"/>
                <a:cs typeface="+mj-cs"/>
              </a:rPr>
              <a:t>událostí</a:t>
            </a:r>
            <a:endParaRPr kumimoji="0" lang="en-US" sz="2800" b="1" i="0" u="none" strike="noStrike" kern="1200" cap="none" spc="-1" normalizeH="0" baseline="0" noProof="0" dirty="0">
              <a:ln>
                <a:noFill/>
              </a:ln>
              <a:solidFill>
                <a:prstClr val="white"/>
              </a:solidFill>
              <a:effectLst/>
              <a:uLnTx/>
              <a:uFillTx/>
              <a:latin typeface="Arial"/>
              <a:ea typeface="+mj-ea"/>
              <a:cs typeface="+mj-cs"/>
            </a:endParaRPr>
          </a:p>
        </p:txBody>
      </p:sp>
      <p:cxnSp>
        <p:nvCxnSpPr>
          <p:cNvPr id="20" name="Straight Connector 17">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624144"/>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Shape 2"/>
          <p:cNvSpPr txBox="1"/>
          <p:nvPr/>
        </p:nvSpPr>
        <p:spPr>
          <a:xfrm>
            <a:off x="4882896" y="354237"/>
            <a:ext cx="6675120" cy="1842064"/>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110000"/>
              </a:lnSpc>
              <a:spcBef>
                <a:spcPts val="1001"/>
              </a:spcBef>
              <a:spcAft>
                <a:spcPts val="0"/>
              </a:spcAft>
              <a:buClr>
                <a:srgbClr val="000000"/>
              </a:buClr>
              <a:buSzTx/>
              <a:buFontTx/>
              <a:buNone/>
              <a:tabLst/>
              <a:defRPr/>
            </a:pPr>
            <a:r>
              <a:rPr kumimoji="0" lang="en-US" sz="2400" b="0" i="0" u="none" strike="noStrike" kern="1200" cap="none" spc="-1" normalizeH="0" baseline="0" noProof="0" dirty="0">
                <a:ln>
                  <a:noFill/>
                </a:ln>
                <a:solidFill>
                  <a:prstClr val="white"/>
                </a:solidFill>
                <a:effectLst/>
                <a:uLnTx/>
                <a:uFillTx/>
                <a:latin typeface="Arial"/>
              </a:rPr>
              <a:t>1933 – </a:t>
            </a:r>
            <a:r>
              <a:rPr kumimoji="0" lang="en-US" sz="2400" b="0" i="0" u="none" strike="noStrike" kern="1200" cap="none" spc="-1" normalizeH="0" baseline="0" noProof="0" dirty="0" err="1">
                <a:ln>
                  <a:noFill/>
                </a:ln>
                <a:solidFill>
                  <a:prstClr val="white"/>
                </a:solidFill>
                <a:effectLst/>
                <a:uLnTx/>
                <a:uFillTx/>
                <a:latin typeface="Arial"/>
              </a:rPr>
              <a:t>Londýn</a:t>
            </a:r>
            <a:r>
              <a:rPr kumimoji="0" lang="en-US" sz="2400" b="0" i="0" u="none" strike="noStrike" kern="1200" cap="none" spc="-1" normalizeH="0" baseline="0" noProof="0" dirty="0">
                <a:ln>
                  <a:noFill/>
                </a:ln>
                <a:solidFill>
                  <a:prstClr val="white"/>
                </a:solidFill>
                <a:effectLst/>
                <a:uLnTx/>
                <a:uFillTx/>
                <a:latin typeface="Arial"/>
              </a:rPr>
              <a:t>, Leo Szilard – </a:t>
            </a:r>
            <a:r>
              <a:rPr kumimoji="0" lang="en-US" sz="2400" b="0" i="0" u="none" strike="noStrike" kern="1200" cap="none" spc="-1" normalizeH="0" baseline="0" noProof="0" dirty="0" err="1">
                <a:ln>
                  <a:noFill/>
                </a:ln>
                <a:solidFill>
                  <a:prstClr val="white"/>
                </a:solidFill>
                <a:effectLst/>
                <a:uLnTx/>
                <a:uFillTx/>
                <a:latin typeface="Arial"/>
              </a:rPr>
              <a:t>dočetl</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Osvobozený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svět</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což</a:t>
            </a:r>
            <a:r>
              <a:rPr kumimoji="0" lang="en-US" sz="2400" b="0" i="0" u="none" strike="noStrike" kern="1200" cap="none" spc="-1" normalizeH="0" baseline="0" noProof="0" dirty="0">
                <a:ln>
                  <a:noFill/>
                </a:ln>
                <a:solidFill>
                  <a:prstClr val="white"/>
                </a:solidFill>
                <a:effectLst/>
                <a:uLnTx/>
                <a:uFillTx/>
                <a:latin typeface="Arial"/>
              </a:rPr>
              <a:t> mu </a:t>
            </a:r>
            <a:r>
              <a:rPr kumimoji="0" lang="en-US" sz="2400" b="0" i="0" u="none" strike="noStrike" kern="1200" cap="none" spc="-1" normalizeH="0" baseline="0" noProof="0" dirty="0" err="1">
                <a:ln>
                  <a:noFill/>
                </a:ln>
                <a:solidFill>
                  <a:prstClr val="white"/>
                </a:solidFill>
                <a:effectLst/>
                <a:uLnTx/>
                <a:uFillTx/>
                <a:latin typeface="Arial"/>
              </a:rPr>
              <a:t>vnuklo</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myšlenku</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a:ln>
                  <a:noFill/>
                </a:ln>
                <a:solidFill>
                  <a:prstClr val="white"/>
                </a:solidFill>
                <a:effectLst/>
                <a:uLnTx/>
                <a:uFillTx/>
                <a:latin typeface="Arial"/>
              </a:rPr>
              <a:t>co </a:t>
            </a:r>
            <a:r>
              <a:rPr kumimoji="0" lang="en-US" sz="2400" b="0" i="0" u="sng" strike="noStrike" kern="1200" cap="none" spc="-1" normalizeH="0" baseline="0" noProof="0" dirty="0" err="1">
                <a:ln>
                  <a:noFill/>
                </a:ln>
                <a:solidFill>
                  <a:prstClr val="white"/>
                </a:solidFill>
                <a:effectLst/>
                <a:uLnTx/>
                <a:uFillTx/>
                <a:latin typeface="Arial"/>
              </a:rPr>
              <a:t>kdyby</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šlo</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přimět</a:t>
            </a:r>
            <a:r>
              <a:rPr kumimoji="0" lang="en-US" sz="2400" b="0" i="0" u="sng" strike="noStrike" kern="1200" cap="none" spc="-1" normalizeH="0" baseline="0" noProof="0" dirty="0">
                <a:ln>
                  <a:noFill/>
                </a:ln>
                <a:solidFill>
                  <a:prstClr val="white"/>
                </a:solidFill>
                <a:effectLst/>
                <a:uLnTx/>
                <a:uFillTx/>
                <a:latin typeface="Arial"/>
              </a:rPr>
              <a:t> atomy </a:t>
            </a:r>
            <a:r>
              <a:rPr kumimoji="0" lang="en-US" sz="2400" b="0" i="0" u="sng" strike="noStrike" kern="1200" cap="none" spc="-1" normalizeH="0" baseline="0" noProof="0" dirty="0" err="1">
                <a:ln>
                  <a:noFill/>
                </a:ln>
                <a:solidFill>
                  <a:prstClr val="white"/>
                </a:solidFill>
                <a:effectLst/>
                <a:uLnTx/>
                <a:uFillTx/>
                <a:latin typeface="Arial"/>
              </a:rPr>
              <a:t>uvolnit</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energii</a:t>
            </a:r>
            <a:r>
              <a:rPr kumimoji="0" lang="cs-CZ"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a:ln>
                  <a:noFill/>
                </a:ln>
                <a:solidFill>
                  <a:prstClr val="white"/>
                </a:solidFill>
                <a:effectLst/>
                <a:uLnTx/>
                <a:uFillTx/>
                <a:latin typeface="Arial"/>
              </a:rPr>
              <a:t>v </a:t>
            </a:r>
            <a:r>
              <a:rPr kumimoji="0" lang="en-US" sz="2400" b="0" i="0" u="sng" strike="noStrike" kern="1200" cap="none" spc="-1" normalizeH="0" baseline="0" noProof="0" dirty="0" err="1">
                <a:ln>
                  <a:noFill/>
                </a:ln>
                <a:solidFill>
                  <a:prstClr val="white"/>
                </a:solidFill>
                <a:effectLst/>
                <a:uLnTx/>
                <a:uFillTx/>
                <a:latin typeface="Arial"/>
              </a:rPr>
              <a:t>exponenciální</a:t>
            </a:r>
            <a:r>
              <a:rPr kumimoji="0" lang="en-US" sz="2400" b="0" i="0" u="sng" strike="noStrike" kern="1200" cap="none" spc="-1" normalizeH="0" baseline="0" noProof="0" dirty="0">
                <a:ln>
                  <a:noFill/>
                </a:ln>
                <a:solidFill>
                  <a:prstClr val="white"/>
                </a:solidFill>
                <a:effectLst/>
                <a:uLnTx/>
                <a:uFillTx/>
                <a:latin typeface="Arial"/>
              </a:rPr>
              <a:t> </a:t>
            </a:r>
            <a:r>
              <a:rPr kumimoji="0" lang="en-US" sz="2400" b="0" i="0" u="sng" strike="noStrike" kern="1200" cap="none" spc="-1" normalizeH="0" baseline="0" noProof="0" dirty="0" err="1">
                <a:ln>
                  <a:noFill/>
                </a:ln>
                <a:solidFill>
                  <a:prstClr val="white"/>
                </a:solidFill>
                <a:effectLst/>
                <a:uLnTx/>
                <a:uFillTx/>
                <a:latin typeface="Arial"/>
              </a:rPr>
              <a:t>kaskádě</a:t>
            </a:r>
            <a:r>
              <a:rPr kumimoji="0" lang="en-US" sz="2400" b="0" i="0" u="none" strike="noStrike" kern="1200" cap="none" spc="-1" normalizeH="0" baseline="0" noProof="0" dirty="0">
                <a:ln>
                  <a:noFill/>
                </a:ln>
                <a:solidFill>
                  <a:prstClr val="white"/>
                </a:solidFill>
                <a:effectLst/>
                <a:uLnTx/>
                <a:uFillTx/>
                <a:latin typeface="Arial"/>
              </a:rPr>
              <a:t> – </a:t>
            </a:r>
            <a:r>
              <a:rPr kumimoji="0" lang="en-US" sz="2400" b="0" i="0" u="none" strike="noStrike" kern="1200" cap="none" spc="-1" normalizeH="0" baseline="0" noProof="0" dirty="0" err="1">
                <a:ln>
                  <a:noFill/>
                </a:ln>
                <a:solidFill>
                  <a:prstClr val="white"/>
                </a:solidFill>
                <a:effectLst/>
                <a:uLnTx/>
                <a:uFillTx/>
                <a:latin typeface="Arial"/>
              </a:rPr>
              <a:t>myšlenka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a:ln>
                  <a:noFill/>
                </a:ln>
                <a:solidFill>
                  <a:srgbClr val="FF0000"/>
                </a:solidFill>
                <a:effectLst/>
                <a:uLnTx/>
                <a:uFillTx/>
                <a:latin typeface="Arial"/>
              </a:rPr>
              <a:t>ŘETĚZOVÉ REAKCE </a:t>
            </a:r>
            <a:r>
              <a:rPr kumimoji="0" lang="en-US" sz="2400" b="0" i="0" u="none" strike="noStrike" kern="1200" cap="none" spc="-1" normalizeH="0" baseline="0" noProof="0" dirty="0">
                <a:ln>
                  <a:noFill/>
                </a:ln>
                <a:solidFill>
                  <a:prstClr val="white"/>
                </a:solidFill>
                <a:effectLst/>
                <a:uLnTx/>
                <a:uFillTx/>
                <a:latin typeface="Arial"/>
              </a:rPr>
              <a:t>(12. 9. 1933)</a:t>
            </a:r>
          </a:p>
          <a:p>
            <a:pPr marL="228600" marR="0" lvl="0" indent="-228600" algn="l" defTabSz="914400" rtl="0" eaLnBrk="1" fontAlgn="auto" latinLnBrk="0" hangingPunct="1">
              <a:lnSpc>
                <a:spcPct val="110000"/>
              </a:lnSpc>
              <a:spcBef>
                <a:spcPts val="1001"/>
              </a:spcBef>
              <a:spcAft>
                <a:spcPts val="0"/>
              </a:spcAft>
              <a:buClr>
                <a:srgbClr val="000000"/>
              </a:buClr>
              <a:buSzTx/>
              <a:buFont typeface="Arial" panose="020B0604020202020204" pitchFamily="34" charset="0"/>
              <a:buChar char="•"/>
              <a:tabLst/>
              <a:defRPr/>
            </a:pPr>
            <a:endParaRPr kumimoji="0" lang="en-US" sz="1700" b="1" i="0" u="none" strike="noStrike" kern="1200" cap="none" spc="-1" normalizeH="0" baseline="0" noProof="0" dirty="0">
              <a:ln>
                <a:noFill/>
              </a:ln>
              <a:solidFill>
                <a:prstClr val="white"/>
              </a:solidFill>
              <a:effectLst/>
              <a:uLnTx/>
              <a:uFillTx/>
              <a:latin typeface="Arial"/>
            </a:endParaRPr>
          </a:p>
        </p:txBody>
      </p:sp>
      <p:pic>
        <p:nvPicPr>
          <p:cNvPr id="6" name="Obrázek 3"/>
          <p:cNvPicPr/>
          <p:nvPr/>
        </p:nvPicPr>
        <p:blipFill>
          <a:blip r:embed="rId2" cstate="print"/>
          <a:stretch/>
        </p:blipFill>
        <p:spPr>
          <a:xfrm>
            <a:off x="1414148" y="2565531"/>
            <a:ext cx="3651755" cy="3651755"/>
          </a:xfrm>
          <a:prstGeom prst="rect">
            <a:avLst/>
          </a:prstGeom>
        </p:spPr>
      </p:pic>
      <p:pic>
        <p:nvPicPr>
          <p:cNvPr id="8" name="Obrázek 6"/>
          <p:cNvPicPr/>
          <p:nvPr/>
        </p:nvPicPr>
        <p:blipFill>
          <a:blip r:embed="rId3" cstate="print"/>
          <a:srcRect l="33068" t="10336" r="3079" b="29690"/>
          <a:stretch/>
        </p:blipFill>
        <p:spPr>
          <a:xfrm>
            <a:off x="5693229" y="2196302"/>
            <a:ext cx="5688764" cy="4474913"/>
          </a:xfrm>
          <a:prstGeom prst="rect">
            <a:avLst/>
          </a:prstGeom>
        </p:spPr>
      </p:pic>
    </p:spTree>
    <p:extLst>
      <p:ext uri="{BB962C8B-B14F-4D97-AF65-F5344CB8AC3E}">
        <p14:creationId xmlns:p14="http://schemas.microsoft.com/office/powerpoint/2010/main" val="2802956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53D73690-DBBD-4C92-9798-8448C443D47A}"/>
              </a:ext>
            </a:extLst>
          </p:cNvPr>
          <p:cNvSpPr>
            <a:spLocks noGrp="1"/>
          </p:cNvSpPr>
          <p:nvPr>
            <p:ph type="title"/>
          </p:nvPr>
        </p:nvSpPr>
        <p:spPr>
          <a:xfrm>
            <a:off x="6634134" y="699603"/>
            <a:ext cx="5006336" cy="1325563"/>
          </a:xfrm>
        </p:spPr>
        <p:txBody>
          <a:bodyPr vert="horz" lIns="91440" tIns="45720" rIns="91440" bIns="45720" rtlCol="0" anchor="ctr">
            <a:normAutofit/>
          </a:bodyPr>
          <a:lstStyle/>
          <a:p>
            <a:pPr algn="l" rtl="0">
              <a:lnSpc>
                <a:spcPct val="90000"/>
              </a:lnSpc>
              <a:spcBef>
                <a:spcPct val="0"/>
              </a:spcBef>
            </a:pPr>
            <a:r>
              <a:rPr lang="en-US" sz="4400" b="1" kern="1200">
                <a:solidFill>
                  <a:schemeClr val="tx1"/>
                </a:solidFill>
                <a:latin typeface="+mj-lt"/>
                <a:ea typeface="+mj-ea"/>
                <a:cs typeface="+mj-cs"/>
              </a:rPr>
              <a:t>X-rays: KURIOSITY DOBY </a:t>
            </a:r>
          </a:p>
        </p:txBody>
      </p:sp>
      <p:sp>
        <p:nvSpPr>
          <p:cNvPr id="15"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1CA2F11E-2CA6-4688-A4F4-38BDFA24A0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3517"/>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Obdélník 5">
            <a:extLst>
              <a:ext uri="{FF2B5EF4-FFF2-40B4-BE49-F238E27FC236}">
                <a16:creationId xmlns:a16="http://schemas.microsoft.com/office/drawing/2014/main" id="{8682A7A9-5868-4A1D-9F48-DB48CBAB01EF}"/>
              </a:ext>
            </a:extLst>
          </p:cNvPr>
          <p:cNvSpPr/>
          <p:nvPr/>
        </p:nvSpPr>
        <p:spPr>
          <a:xfrm>
            <a:off x="6638578" y="2175296"/>
            <a:ext cx="5004073" cy="3181684"/>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rPr>
              <a:t>Adrian shoe-fitting fluoroscope used prior to 1950 in shoe stores for testing the fit of shoes. A high-tech sales gimmick, these were phased out due to concerns about unnecessary radiation exposure.</a:t>
            </a:r>
          </a:p>
        </p:txBody>
      </p:sp>
    </p:spTree>
    <p:extLst>
      <p:ext uri="{BB962C8B-B14F-4D97-AF65-F5344CB8AC3E}">
        <p14:creationId xmlns:p14="http://schemas.microsoft.com/office/powerpoint/2010/main" val="1928467185"/>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extShape 1"/>
          <p:cNvSpPr txBox="1"/>
          <p:nvPr/>
        </p:nvSpPr>
        <p:spPr>
          <a:xfrm>
            <a:off x="0" y="-23723"/>
            <a:ext cx="12192000" cy="1325160"/>
          </a:xfrm>
          <a:prstGeom prst="rect">
            <a:avLst/>
          </a:prstGeom>
          <a:noFill/>
          <a:ln>
            <a:noFill/>
          </a:ln>
        </p:spPr>
        <p:txBody>
          <a:bodyPr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Leo </a:t>
            </a:r>
            <a:r>
              <a:rPr kumimoji="0" lang="cs-CZ" sz="4400" b="1" i="0" u="none" strike="noStrike" kern="1200" cap="none" spc="-1" normalizeH="0" baseline="0" noProof="0" dirty="0" err="1">
                <a:ln>
                  <a:noFill/>
                </a:ln>
                <a:solidFill>
                  <a:srgbClr val="000000"/>
                </a:solidFill>
                <a:effectLst/>
                <a:uLnTx/>
                <a:uFillTx/>
                <a:latin typeface="Calibri Light"/>
              </a:rPr>
              <a:t>Szilard</a:t>
            </a:r>
            <a:r>
              <a:rPr kumimoji="0" lang="cs-CZ" sz="4400" b="1" i="0" u="none" strike="noStrike" kern="1200" cap="none" spc="-1" normalizeH="0" baseline="0" noProof="0" dirty="0">
                <a:ln>
                  <a:noFill/>
                </a:ln>
                <a:solidFill>
                  <a:srgbClr val="000000"/>
                </a:solidFill>
                <a:effectLst/>
                <a:uLnTx/>
                <a:uFillTx/>
                <a:latin typeface="Calibri Light"/>
              </a:rPr>
              <a:t> v kontextu událostí</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6" name="TextShape 2"/>
          <p:cNvSpPr txBox="1"/>
          <p:nvPr/>
        </p:nvSpPr>
        <p:spPr>
          <a:xfrm>
            <a:off x="552645" y="5364679"/>
            <a:ext cx="5764219" cy="2279942"/>
          </a:xfrm>
          <a:prstGeom prst="rect">
            <a:avLst/>
          </a:prstGeom>
          <a:noFill/>
          <a:ln>
            <a:noFill/>
          </a:ln>
        </p:spPr>
        <p:txBody>
          <a:bodyPr>
            <a:normAutofit fontScale="93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věděl, že </a:t>
            </a:r>
            <a:r>
              <a:rPr kumimoji="0" lang="cs-CZ" sz="2400" b="1" i="0" u="none" strike="noStrike" kern="1200" cap="none" spc="-1" normalizeH="0" baseline="0" noProof="0" dirty="0">
                <a:ln>
                  <a:noFill/>
                </a:ln>
                <a:solidFill>
                  <a:srgbClr val="FF0000"/>
                </a:solidFill>
                <a:effectLst/>
                <a:uLnTx/>
                <a:uFillTx/>
                <a:latin typeface="Calibri"/>
              </a:rPr>
              <a:t>Německo má vysokou šanci vyrobit atomovou bombu jako první</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cs-CZ" sz="2400" b="1" i="0" u="none" strike="noStrike" kern="1200" cap="none" spc="-1" normalizeH="0" baseline="0" noProof="0" dirty="0">
                <a:ln>
                  <a:noFill/>
                </a:ln>
                <a:solidFill>
                  <a:srgbClr val="000000"/>
                </a:solidFill>
                <a:effectLst/>
                <a:uLnTx/>
                <a:uFillTx/>
                <a:latin typeface="Calibri"/>
              </a:rPr>
              <a:t> </a:t>
            </a:r>
            <a:r>
              <a:rPr kumimoji="0" lang="cs-CZ" sz="2400" b="0" i="0" u="none" strike="noStrike" kern="1200" cap="none" spc="-1" normalizeH="0" baseline="0" noProof="0" dirty="0">
                <a:ln>
                  <a:noFill/>
                </a:ln>
                <a:solidFill>
                  <a:srgbClr val="000000"/>
                </a:solidFill>
                <a:effectLst/>
                <a:uLnTx/>
                <a:uFillTx/>
                <a:latin typeface="Calibri"/>
              </a:rPr>
              <a:t>(</a:t>
            </a:r>
            <a:r>
              <a:rPr kumimoji="0" lang="cs-CZ" sz="2400" b="0" i="0" u="none" strike="noStrike" kern="1200" cap="none" spc="-1" normalizeH="0" baseline="0" noProof="0" dirty="0">
                <a:ln>
                  <a:noFill/>
                </a:ln>
                <a:solidFill>
                  <a:srgbClr val="000000"/>
                </a:solidFill>
                <a:effectLst/>
                <a:uLnTx/>
                <a:uFillTx/>
                <a:latin typeface="Calibri"/>
                <a:sym typeface="Wingdings" panose="05000000000000000000" pitchFamily="2" charset="2"/>
              </a:rPr>
              <a:t> </a:t>
            </a:r>
            <a:r>
              <a:rPr kumimoji="0" lang="cs-CZ" sz="2400" b="0" i="0" u="sng" strike="noStrike" kern="1200" cap="none" spc="-1" normalizeH="0" baseline="0" noProof="0" dirty="0">
                <a:ln>
                  <a:noFill/>
                </a:ln>
                <a:solidFill>
                  <a:srgbClr val="000000"/>
                </a:solidFill>
                <a:effectLst/>
                <a:uLnTx/>
                <a:uFillTx/>
                <a:latin typeface="Calibri"/>
              </a:rPr>
              <a:t>Otto Hahn </a:t>
            </a:r>
            <a:r>
              <a:rPr kumimoji="0" lang="cs-CZ" sz="2400" b="0" i="0" u="none" strike="noStrike" kern="1200" cap="none" spc="-1" normalizeH="0" baseline="0" noProof="0" dirty="0">
                <a:ln>
                  <a:noFill/>
                </a:ln>
                <a:solidFill>
                  <a:srgbClr val="000000"/>
                </a:solidFill>
                <a:effectLst/>
                <a:uLnTx/>
                <a:uFillTx/>
                <a:latin typeface="Calibri"/>
              </a:rPr>
              <a:t>– Kaiser Wilhelm Institut)</a:t>
            </a:r>
          </a:p>
          <a:p>
            <a:pPr marL="0" marR="0" lvl="0" indent="0" algn="l" defTabSz="914400" rtl="0" eaLnBrk="1" fontAlgn="auto" latinLnBrk="0" hangingPunct="1">
              <a:lnSpc>
                <a:spcPct val="90000"/>
              </a:lnSpc>
              <a:spcBef>
                <a:spcPts val="1001"/>
              </a:spcBef>
              <a:spcAft>
                <a:spcPts val="0"/>
              </a:spcAft>
              <a:buClrTx/>
              <a:buSzTx/>
              <a:buFontTx/>
              <a:buNone/>
              <a:tabLst/>
              <a:defRPr/>
            </a:pPr>
            <a:endParaRPr kumimoji="0" lang="cs-CZ" sz="2400" b="0" i="0" u="none" strike="noStrike" kern="1200" cap="none" spc="-1" normalizeH="0" baseline="0" noProof="0" dirty="0">
              <a:ln>
                <a:noFill/>
              </a:ln>
              <a:solidFill>
                <a:srgbClr val="000000"/>
              </a:solidFill>
              <a:effectLst/>
              <a:uLnTx/>
              <a:uFillTx/>
              <a:latin typeface="Calibri"/>
            </a:endParaRPr>
          </a:p>
        </p:txBody>
      </p:sp>
      <p:sp>
        <p:nvSpPr>
          <p:cNvPr id="7" name="TextShape 2"/>
          <p:cNvSpPr txBox="1"/>
          <p:nvPr/>
        </p:nvSpPr>
        <p:spPr>
          <a:xfrm>
            <a:off x="558014" y="1195611"/>
            <a:ext cx="5445744" cy="2949734"/>
          </a:xfrm>
          <a:prstGeom prst="rect">
            <a:avLst/>
          </a:prstGeom>
          <a:noFill/>
          <a:ln>
            <a:noFill/>
          </a:ln>
        </p:spPr>
        <p:txBody>
          <a:bodyPr>
            <a:normAutofit fontScale="93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V Německu byl toho času kancléřem </a:t>
            </a:r>
            <a:r>
              <a:rPr kumimoji="0" lang="cs-CZ" sz="2400" b="1" i="0" u="none" strike="noStrike" kern="1200" cap="none" spc="-1" normalizeH="0" baseline="0" noProof="0" dirty="0">
                <a:ln>
                  <a:noFill/>
                </a:ln>
                <a:solidFill>
                  <a:srgbClr val="000000"/>
                </a:solidFill>
                <a:effectLst/>
                <a:uLnTx/>
                <a:uFillTx/>
                <a:latin typeface="Calibri"/>
              </a:rPr>
              <a:t>Adolf Hitler </a:t>
            </a:r>
            <a:r>
              <a:rPr kumimoji="0" lang="cs-CZ" sz="2400" b="0" i="0" u="none" strike="noStrike" kern="1200" cap="none" spc="-1" normalizeH="0" baseline="0" noProof="0" dirty="0">
                <a:ln>
                  <a:noFill/>
                </a:ln>
                <a:solidFill>
                  <a:srgbClr val="000000"/>
                </a:solidFill>
                <a:effectLst/>
                <a:uLnTx/>
                <a:uFillTx/>
                <a:latin typeface="Calibri"/>
              </a:rPr>
              <a:t>a Německo bylo vědeckou mocností</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Albert Einstein a Leo </a:t>
            </a: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(maďarský žid) prchají do USA</a:t>
            </a:r>
          </a:p>
          <a:p>
            <a:pPr marL="36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cs-CZ" sz="2400" b="0" i="0" u="none" strike="noStrike" kern="1200" cap="none" spc="-1" normalizeH="0" baseline="0" noProof="0" dirty="0">
                <a:ln>
                  <a:noFill/>
                </a:ln>
                <a:solidFill>
                  <a:srgbClr val="000000"/>
                </a:solidFill>
                <a:effectLst/>
                <a:uLnTx/>
                <a:uFillTx/>
                <a:latin typeface="Calibri"/>
              </a:rPr>
              <a:t> </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2786" y="1087323"/>
            <a:ext cx="4918882" cy="2555718"/>
          </a:xfrm>
          <a:prstGeom prst="rect">
            <a:avLst/>
          </a:prstGeom>
          <a:ln>
            <a:solidFill>
              <a:schemeClr val="tx1"/>
            </a:solidFill>
          </a:ln>
        </p:spPr>
      </p:pic>
      <p:pic>
        <p:nvPicPr>
          <p:cNvPr id="4" name="Obrázek 3"/>
          <p:cNvPicPr>
            <a:picLocks noChangeAspect="1"/>
          </p:cNvPicPr>
          <p:nvPr/>
        </p:nvPicPr>
        <p:blipFill rotWithShape="1">
          <a:blip r:embed="rId3" cstate="print">
            <a:extLst>
              <a:ext uri="{28A0092B-C50C-407E-A947-70E740481C1C}">
                <a14:useLocalDpi xmlns:a14="http://schemas.microsoft.com/office/drawing/2010/main" val="0"/>
              </a:ext>
            </a:extLst>
          </a:blip>
          <a:srcRect t="5212" b="12339"/>
          <a:stretch/>
        </p:blipFill>
        <p:spPr>
          <a:xfrm>
            <a:off x="1830402" y="2844307"/>
            <a:ext cx="1753844" cy="2169017"/>
          </a:xfrm>
          <a:prstGeom prst="rect">
            <a:avLst/>
          </a:prstGeom>
        </p:spPr>
      </p:pic>
      <p:pic>
        <p:nvPicPr>
          <p:cNvPr id="11" name="Obrázek 3"/>
          <p:cNvPicPr/>
          <p:nvPr/>
        </p:nvPicPr>
        <p:blipFill>
          <a:blip r:embed="rId4" cstate="print"/>
          <a:stretch/>
        </p:blipFill>
        <p:spPr>
          <a:xfrm>
            <a:off x="3591117" y="2844308"/>
            <a:ext cx="2169017" cy="2169017"/>
          </a:xfrm>
          <a:prstGeom prst="rect">
            <a:avLst/>
          </a:prstGeom>
          <a:ln>
            <a:noFill/>
          </a:ln>
        </p:spPr>
      </p:pic>
      <p:pic>
        <p:nvPicPr>
          <p:cNvPr id="3" name="Obráze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45" y="3405371"/>
            <a:ext cx="940873" cy="1084771"/>
          </a:xfrm>
          <a:prstGeom prst="rect">
            <a:avLst/>
          </a:prstGeom>
        </p:spPr>
      </p:pic>
      <p:pic>
        <p:nvPicPr>
          <p:cNvPr id="9" name="Obráze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2786" y="3871649"/>
            <a:ext cx="4924251" cy="2769892"/>
          </a:xfrm>
          <a:prstGeom prst="rect">
            <a:avLst/>
          </a:prstGeom>
          <a:ln>
            <a:solidFill>
              <a:schemeClr val="tx1"/>
            </a:solidFill>
          </a:ln>
        </p:spPr>
      </p:pic>
    </p:spTree>
    <p:extLst>
      <p:ext uri="{BB962C8B-B14F-4D97-AF65-F5344CB8AC3E}">
        <p14:creationId xmlns:p14="http://schemas.microsoft.com/office/powerpoint/2010/main" val="884216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extShape 1"/>
          <p:cNvSpPr txBox="1"/>
          <p:nvPr/>
        </p:nvSpPr>
        <p:spPr>
          <a:xfrm>
            <a:off x="467151" y="-27384"/>
            <a:ext cx="9878649"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err="1">
                <a:ln>
                  <a:noFill/>
                </a:ln>
                <a:solidFill>
                  <a:srgbClr val="000000"/>
                </a:solidFill>
                <a:effectLst/>
                <a:uLnTx/>
                <a:uFillTx/>
                <a:latin typeface="Calibri Light"/>
              </a:rPr>
              <a:t>Iréne</a:t>
            </a:r>
            <a:r>
              <a:rPr kumimoji="0" lang="cs-CZ" sz="4400" b="1" i="0" u="none" strike="noStrike" kern="1200" cap="none" spc="-1" normalizeH="0" baseline="0" noProof="0" dirty="0">
                <a:ln>
                  <a:noFill/>
                </a:ln>
                <a:solidFill>
                  <a:srgbClr val="000000"/>
                </a:solidFill>
                <a:effectLst/>
                <a:uLnTx/>
                <a:uFillTx/>
                <a:latin typeface="Calibri Light"/>
              </a:rPr>
              <a:t> </a:t>
            </a:r>
            <a:r>
              <a:rPr kumimoji="0" lang="cs-CZ" sz="4400" b="1" i="0" u="none" strike="noStrike" kern="1200" cap="none" spc="-1" normalizeH="0" baseline="0" noProof="0" dirty="0" err="1">
                <a:ln>
                  <a:noFill/>
                </a:ln>
                <a:solidFill>
                  <a:srgbClr val="000000"/>
                </a:solidFill>
                <a:effectLst/>
                <a:uLnTx/>
                <a:uFillTx/>
                <a:latin typeface="Calibri Light"/>
              </a:rPr>
              <a:t>Joliot</a:t>
            </a:r>
            <a:r>
              <a:rPr kumimoji="0" lang="cs-CZ" sz="4400" b="1" i="0" u="none" strike="noStrike" kern="1200" cap="none" spc="-1" normalizeH="0" baseline="0" noProof="0" dirty="0">
                <a:ln>
                  <a:noFill/>
                </a:ln>
                <a:solidFill>
                  <a:srgbClr val="000000"/>
                </a:solidFill>
                <a:effectLst/>
                <a:uLnTx/>
                <a:uFillTx/>
                <a:latin typeface="Calibri Light"/>
              </a:rPr>
              <a:t>-Curie: </a:t>
            </a:r>
            <a:r>
              <a:rPr kumimoji="0" lang="cs-CZ" sz="44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umělá radioaktivita </a:t>
            </a:r>
            <a:endParaRPr kumimoji="0" lang="cs-CZ" sz="4400" b="1" i="0" u="none" strike="noStrike" kern="1200" cap="none" spc="-1" normalizeH="0" baseline="0" noProof="0" dirty="0">
              <a:ln>
                <a:noFill/>
              </a:ln>
              <a:solidFill>
                <a:srgbClr val="000000"/>
              </a:solidFill>
              <a:effectLst/>
              <a:uLnTx/>
              <a:uFillTx/>
              <a:latin typeface="Calibri"/>
            </a:endParaRPr>
          </a:p>
        </p:txBody>
      </p:sp>
      <p:sp>
        <p:nvSpPr>
          <p:cNvPr id="395" name="CustomShape 3"/>
          <p:cNvSpPr/>
          <p:nvPr/>
        </p:nvSpPr>
        <p:spPr>
          <a:xfrm>
            <a:off x="576008" y="1260772"/>
            <a:ext cx="8388091" cy="189137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marR="0" lvl="0" indent="-265113"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Ve stopách svých rodičů dále pokračovala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Iréne</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Joliot</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-Curie s manželem </a:t>
            </a:r>
            <a:r>
              <a:rPr kumimoji="0" lang="cs-CZ" sz="2800" b="1" i="0" u="none" strike="noStrike" kern="1200" cap="none" spc="-1" normalizeH="0" baseline="0" noProof="0" dirty="0" err="1">
                <a:ln>
                  <a:noFill/>
                </a:ln>
                <a:solidFill>
                  <a:srgbClr val="000000"/>
                </a:solidFill>
                <a:effectLst/>
                <a:uLnTx/>
                <a:uFillTx/>
                <a:latin typeface="Calibri" panose="020F0502020204030204" pitchFamily="34" charset="0"/>
                <a:cs typeface="Calibri" panose="020F0502020204030204" pitchFamily="34" charset="0"/>
              </a:rPr>
              <a:t>Frédericem</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265113" marR="0" lvl="0" indent="-265113"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Dokázali, že </a:t>
            </a:r>
            <a:r>
              <a:rPr kumimoji="0" lang="cs-CZ" sz="2800" b="1"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neutrony mají o něco větší hmotnost než protony</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cs-CZ" sz="28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013" y="548273"/>
            <a:ext cx="2176807" cy="3018505"/>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3881" r="54672" b="20526"/>
          <a:stretch/>
        </p:blipFill>
        <p:spPr>
          <a:xfrm>
            <a:off x="9625013" y="3580444"/>
            <a:ext cx="2176807" cy="3130455"/>
          </a:xfrm>
          <a:prstGeom prst="rect">
            <a:avLst/>
          </a:prstGeom>
        </p:spPr>
      </p:pic>
      <p:sp>
        <p:nvSpPr>
          <p:cNvPr id="7" name="CustomShape 3"/>
          <p:cNvSpPr/>
          <p:nvPr/>
        </p:nvSpPr>
        <p:spPr>
          <a:xfrm>
            <a:off x="563976" y="3219880"/>
            <a:ext cx="8600649" cy="341486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Při výzkumu neutronů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ostřelovali atomy </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hliníku, hořčíku a boru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částicemi </a:t>
            </a:r>
            <a:r>
              <a:rPr kumimoji="0" lang="el-GR"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α </a:t>
            </a:r>
            <a:r>
              <a:rPr kumimoji="0" lang="el-GR"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kladně nabitá jádra helia)</a:t>
            </a:r>
          </a:p>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Zjistili, že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tyto prvky, PŮVODNĚ NERADIOAKTIVNÍ, začaly vyzařovat neviditelné radioaktivní záření </a:t>
            </a:r>
            <a:r>
              <a:rPr kumimoji="0" lang="cs-CZ" sz="2800" i="0" u="none" strike="noStrike" kern="1200" cap="none" spc="-1" normalizeH="0" baseline="0" noProof="0" dirty="0">
                <a:ln>
                  <a:noFill/>
                </a:ln>
                <a:effectLst/>
                <a:uLnTx/>
                <a:uFillTx/>
                <a:latin typeface="Calibri" panose="020F0502020204030204" pitchFamily="34" charset="0"/>
                <a:cs typeface="Calibri" panose="020F0502020204030204" pitchFamily="34" charset="0"/>
              </a:rPr>
              <a:t>(</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až na základě jejich ostřelování).</a:t>
            </a:r>
          </a:p>
          <a:p>
            <a:pPr marL="265113" marR="0" lvl="0" indent="-265113"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Tento jev byl označen jako </a:t>
            </a:r>
            <a:r>
              <a:rPr kumimoji="0" lang="cs-CZ" sz="2800" b="1" i="0" u="none" strike="noStrike" kern="1200" cap="none" spc="-1" normalizeH="0" baseline="0" noProof="0" dirty="0">
                <a:ln>
                  <a:noFill/>
                </a:ln>
                <a:solidFill>
                  <a:srgbClr val="FF0000"/>
                </a:solidFill>
                <a:effectLst/>
                <a:uLnTx/>
                <a:uFillTx/>
                <a:latin typeface="Calibri" panose="020F0502020204030204" pitchFamily="34" charset="0"/>
                <a:cs typeface="Calibri" panose="020F0502020204030204" pitchFamily="34" charset="0"/>
              </a:rPr>
              <a:t>umělá radioaktivita (1934)</a:t>
            </a:r>
            <a:r>
              <a:rPr kumimoji="0" lang="cs-CZ" sz="2800" b="0" i="0" u="none" strike="noStrike" kern="1200" cap="none" spc="-1" normalizeH="0" baseline="0" noProof="0" dirty="0">
                <a:ln>
                  <a:noFill/>
                </a:ln>
                <a:solidFill>
                  <a:srgbClr val="000000"/>
                </a:solidFill>
                <a:effectLst/>
                <a:uLnTx/>
                <a:uFillTx/>
                <a:latin typeface="Calibri" panose="020F0502020204030204" pitchFamily="34" charset="0"/>
                <a:cs typeface="Calibri" panose="020F0502020204030204" pitchFamily="34" charset="0"/>
              </a:rPr>
              <a:t>, neboť byl vznik radioaktivního záření uměle vyvolán.</a:t>
            </a:r>
            <a:endParaRPr kumimoji="0" lang="cs-CZ" sz="2800" b="0" i="0" u="none" strike="noStrike" kern="1200" cap="none" spc="-1"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5995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2"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CA9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p:cNvSpPr>
            <a:spLocks noGrp="1"/>
          </p:cNvSpPr>
          <p:nvPr>
            <p:ph type="title"/>
          </p:nvPr>
        </p:nvSpPr>
        <p:spPr>
          <a:xfrm>
            <a:off x="524256" y="491260"/>
            <a:ext cx="6594189" cy="1625210"/>
          </a:xfrm>
        </p:spPr>
        <p:txBody>
          <a:bodyPr vert="horz" lIns="91440" tIns="45720" rIns="91440" bIns="45720" rtlCol="0" anchor="ctr">
            <a:normAutofit/>
          </a:bodyPr>
          <a:lstStyle/>
          <a:p>
            <a:pPr algn="l" rtl="0">
              <a:lnSpc>
                <a:spcPct val="90000"/>
              </a:lnSpc>
              <a:spcBef>
                <a:spcPct val="0"/>
              </a:spcBef>
              <a:defRPr/>
            </a:pPr>
            <a:r>
              <a:rPr lang="en-US" sz="4400" b="1" kern="1200" spc="-1">
                <a:solidFill>
                  <a:srgbClr val="FFFFFF"/>
                </a:solidFill>
                <a:latin typeface="+mj-lt"/>
                <a:ea typeface="+mj-ea"/>
                <a:cs typeface="+mj-cs"/>
              </a:rPr>
              <a:t>Iréne Joliot-Curie</a:t>
            </a:r>
            <a:br>
              <a:rPr lang="en-US" sz="4400" b="1" kern="1200" spc="-1">
                <a:solidFill>
                  <a:srgbClr val="FFFFFF"/>
                </a:solidFill>
                <a:latin typeface="+mj-lt"/>
                <a:ea typeface="+mj-ea"/>
                <a:cs typeface="+mj-cs"/>
              </a:rPr>
            </a:br>
            <a:endParaRPr lang="en-US" sz="4400" b="1" kern="1200">
              <a:solidFill>
                <a:srgbClr val="FFFFFF"/>
              </a:solidFill>
              <a:latin typeface="+mj-lt"/>
              <a:ea typeface="+mj-ea"/>
              <a:cs typeface="+mj-cs"/>
            </a:endParaRPr>
          </a:p>
        </p:txBody>
      </p:sp>
      <p:pic>
        <p:nvPicPr>
          <p:cNvPr id="171010" name="Picture 2" descr="Image result for Iréne Joliot-Curie"/>
          <p:cNvPicPr>
            <a:picLocks noChangeAspect="1" noChangeArrowheads="1"/>
          </p:cNvPicPr>
          <p:nvPr/>
        </p:nvPicPr>
        <p:blipFill rotWithShape="1">
          <a:blip r:embed="rId2" cstate="print"/>
          <a:srcRect l="25647" r="16553" b="-3"/>
          <a:stretch/>
        </p:blipFill>
        <p:spPr bwMode="auto">
          <a:xfrm>
            <a:off x="327546" y="2454903"/>
            <a:ext cx="3442801" cy="4080254"/>
          </a:xfrm>
          <a:prstGeom prst="rect">
            <a:avLst/>
          </a:prstGeom>
          <a:noFill/>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7493" r="9396"/>
          <a:stretch/>
        </p:blipFill>
        <p:spPr>
          <a:xfrm>
            <a:off x="3942260" y="2454901"/>
            <a:ext cx="3442803" cy="4080255"/>
          </a:xfrm>
          <a:prstGeom prst="rect">
            <a:avLst/>
          </a:prstGeom>
        </p:spPr>
      </p:pic>
      <p:sp>
        <p:nvSpPr>
          <p:cNvPr id="17101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ustomShape 2"/>
          <p:cNvSpPr/>
          <p:nvPr/>
        </p:nvSpPr>
        <p:spPr>
          <a:xfrm>
            <a:off x="7957973" y="763523"/>
            <a:ext cx="3511296" cy="5330952"/>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a:bodyPr>
          <a:lstStyle/>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FFFFFF"/>
                </a:solidFill>
                <a:effectLst/>
                <a:uLnTx/>
                <a:uFillTx/>
                <a:latin typeface="Arial"/>
              </a:rPr>
              <a:t>V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sng" strike="noStrike" kern="1200" cap="none" spc="-1" normalizeH="0" baseline="0" noProof="0" dirty="0">
                <a:ln>
                  <a:noFill/>
                </a:ln>
                <a:solidFill>
                  <a:srgbClr val="FFFFFF"/>
                </a:solidFill>
                <a:effectLst/>
                <a:uLnTx/>
                <a:uFillTx/>
                <a:latin typeface="Arial"/>
              </a:rPr>
              <a:t>1935</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společně</a:t>
            </a:r>
            <a:r>
              <a:rPr kumimoji="0" lang="en-US" sz="2200" b="0" i="0" u="none" strike="noStrike" kern="1200" cap="none" spc="-1" normalizeH="0" baseline="0" noProof="0" dirty="0">
                <a:ln>
                  <a:noFill/>
                </a:ln>
                <a:solidFill>
                  <a:srgbClr val="FFFFFF"/>
                </a:solidFill>
                <a:effectLst/>
                <a:uLnTx/>
                <a:uFillTx/>
                <a:latin typeface="Arial"/>
              </a:rPr>
              <a:t> se </a:t>
            </a:r>
            <a:r>
              <a:rPr kumimoji="0" lang="en-US" sz="2200" b="0" i="0" u="none" strike="noStrike" kern="1200" cap="none" spc="-1" normalizeH="0" baseline="0" noProof="0" dirty="0" err="1">
                <a:ln>
                  <a:noFill/>
                </a:ln>
                <a:solidFill>
                  <a:srgbClr val="FFFFFF"/>
                </a:solidFill>
                <a:effectLst/>
                <a:uLnTx/>
                <a:uFillTx/>
                <a:latin typeface="Arial"/>
              </a:rPr>
              <a:t>svým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manželem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Frédericem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obdržela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Nobelovu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cenu</a:t>
            </a:r>
            <a:r>
              <a:rPr kumimoji="0" lang="en-US" sz="2200" b="1" i="0" u="none" strike="noStrike" kern="1200" cap="none" spc="-1" normalizeH="0" baseline="0" noProof="0" dirty="0">
                <a:ln>
                  <a:noFill/>
                </a:ln>
                <a:solidFill>
                  <a:srgbClr val="FF0000"/>
                </a:solidFill>
                <a:effectLst/>
                <a:uLnTx/>
                <a:uFillTx/>
                <a:latin typeface="Arial"/>
              </a:rPr>
              <a:t> za </a:t>
            </a:r>
            <a:r>
              <a:rPr kumimoji="0" lang="en-US" sz="2200" b="1" i="0" u="none" strike="noStrike" kern="1200" cap="none" spc="-1" normalizeH="0" baseline="0" noProof="0" dirty="0" err="1">
                <a:ln>
                  <a:noFill/>
                </a:ln>
                <a:solidFill>
                  <a:srgbClr val="FF0000"/>
                </a:solidFill>
                <a:effectLst/>
                <a:uLnTx/>
                <a:uFillTx/>
                <a:latin typeface="Arial"/>
              </a:rPr>
              <a:t>chemii</a:t>
            </a:r>
            <a:r>
              <a:rPr kumimoji="0" lang="en-US" sz="2200" b="1" i="0" u="none" strike="noStrike" kern="1200" cap="none" spc="-1" normalizeH="0" baseline="0" noProof="0" dirty="0">
                <a:ln>
                  <a:noFill/>
                </a:ln>
                <a:solidFill>
                  <a:srgbClr val="FF0000"/>
                </a:solidFill>
                <a:effectLst/>
                <a:uLnTx/>
                <a:uFillTx/>
                <a:latin typeface="Arial"/>
              </a:rPr>
              <a:t> za </a:t>
            </a:r>
            <a:r>
              <a:rPr kumimoji="0" lang="en-US" sz="2200" b="1" i="0" u="none" strike="noStrike" kern="1200" cap="none" spc="-1" normalizeH="0" baseline="0" noProof="0" dirty="0" err="1">
                <a:ln>
                  <a:noFill/>
                </a:ln>
                <a:solidFill>
                  <a:srgbClr val="FF0000"/>
                </a:solidFill>
                <a:effectLst/>
                <a:uLnTx/>
                <a:uFillTx/>
                <a:latin typeface="Arial"/>
              </a:rPr>
              <a:t>společné</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práce</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na</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syntéze</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nových</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radioaktivních</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prvků</a:t>
            </a:r>
            <a:r>
              <a:rPr kumimoji="0" lang="en-US" sz="2200" b="0" i="0" u="none" strike="noStrike" kern="1200" cap="none" spc="-1" normalizeH="0" baseline="0" noProof="0" dirty="0">
                <a:ln>
                  <a:noFill/>
                </a:ln>
                <a:solidFill>
                  <a:srgbClr val="FFFFFF"/>
                </a:solidFill>
                <a:effectLst/>
                <a:uLnTx/>
                <a:uFillTx/>
                <a:latin typeface="Arial"/>
              </a:rPr>
              <a:t>. </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2200" b="0" i="0" u="none" strike="noStrike" kern="1200" cap="none" spc="-1" normalizeH="0" baseline="0" noProof="0" dirty="0" err="1">
                <a:ln>
                  <a:noFill/>
                </a:ln>
                <a:solidFill>
                  <a:srgbClr val="FFFFFF"/>
                </a:solidFill>
                <a:effectLst/>
                <a:uLnTx/>
                <a:uFillTx/>
                <a:latin typeface="Arial"/>
              </a:rPr>
              <a:t>ve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stejném</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objevila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také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neptuniovou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radioaktivní</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err="1">
                <a:ln>
                  <a:noFill/>
                </a:ln>
                <a:solidFill>
                  <a:srgbClr val="FF0000"/>
                </a:solidFill>
                <a:effectLst/>
                <a:uLnTx/>
                <a:uFillTx/>
                <a:latin typeface="Arial"/>
              </a:rPr>
              <a:t>řadu</a:t>
            </a:r>
            <a:r>
              <a:rPr kumimoji="0" lang="en-US" sz="2200" b="1" i="0" u="none" strike="noStrike" kern="1200" cap="none" spc="-1" normalizeH="0" baseline="0" noProof="0" dirty="0">
                <a:ln>
                  <a:noFill/>
                </a:ln>
                <a:solidFill>
                  <a:srgbClr val="FF0000"/>
                </a:solidFill>
                <a:effectLst/>
                <a:uLnTx/>
                <a:uFillTx/>
                <a:latin typeface="Arial"/>
              </a:rPr>
              <a:t> </a:t>
            </a:r>
            <a:r>
              <a:rPr kumimoji="0" lang="en-US" sz="2200" b="1" i="0" u="none" strike="noStrike" kern="1200" cap="none" spc="-1" normalizeH="0" baseline="0" noProof="0" dirty="0">
                <a:ln>
                  <a:noFill/>
                </a:ln>
                <a:solidFill>
                  <a:srgbClr val="FFFFFF"/>
                </a:solidFill>
                <a:effectLst/>
                <a:uLnTx/>
                <a:uFillTx/>
                <a:latin typeface="Arial"/>
              </a:rPr>
              <a:t>(</a:t>
            </a:r>
            <a:r>
              <a:rPr kumimoji="0" lang="en-US" sz="2200" b="1" i="0" u="none" strike="noStrike" kern="1200" cap="none" spc="-1" normalizeH="0" baseline="0" noProof="0" dirty="0" err="1">
                <a:ln>
                  <a:noFill/>
                </a:ln>
                <a:solidFill>
                  <a:srgbClr val="FFFFFF"/>
                </a:solidFill>
                <a:effectLst/>
                <a:uLnTx/>
                <a:uFillTx/>
                <a:latin typeface="Arial"/>
              </a:rPr>
              <a:t>navíc</a:t>
            </a:r>
            <a:r>
              <a:rPr kumimoji="0" lang="en-US" sz="2200" b="1" i="0" u="none" strike="noStrike" kern="1200" cap="none" spc="-1" normalizeH="0" baseline="0" noProof="0" dirty="0">
                <a:ln>
                  <a:noFill/>
                </a:ln>
                <a:solidFill>
                  <a:srgbClr val="FFFFFF"/>
                </a:solidFill>
                <a:effectLst/>
                <a:uLnTx/>
                <a:uFillTx/>
                <a:latin typeface="Arial"/>
              </a:rPr>
              <a:t> k </a:t>
            </a:r>
            <a:r>
              <a:rPr kumimoji="0" lang="en-US" sz="2200" b="1" i="0" u="none" strike="noStrike" kern="1200" cap="none" spc="-1" normalizeH="0" baseline="0" noProof="0" dirty="0" err="1">
                <a:ln>
                  <a:noFill/>
                </a:ln>
                <a:solidFill>
                  <a:srgbClr val="FFFFFF"/>
                </a:solidFill>
                <a:effectLst/>
                <a:uLnTx/>
                <a:uFillTx/>
                <a:latin typeface="Arial"/>
              </a:rPr>
              <a:t>přirozeným</a:t>
            </a:r>
            <a:r>
              <a:rPr kumimoji="0" lang="en-US" sz="2200" b="1"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FFFF"/>
                </a:solidFill>
                <a:effectLst/>
                <a:uLnTx/>
                <a:uFillTx/>
                <a:latin typeface="Arial"/>
              </a:rPr>
              <a:t>řadám</a:t>
            </a:r>
            <a:r>
              <a:rPr kumimoji="0" lang="en-US" sz="2200" b="1" i="0" u="none" strike="noStrike" kern="1200" cap="none" spc="-1" normalizeH="0" baseline="0" noProof="0" dirty="0">
                <a:ln>
                  <a:noFill/>
                </a:ln>
                <a:solidFill>
                  <a:srgbClr val="FFFFFF"/>
                </a:solidFill>
                <a:effectLst/>
                <a:uLnTx/>
                <a:uFillTx/>
                <a:latin typeface="Arial"/>
              </a:rPr>
              <a:t> - </a:t>
            </a:r>
            <a:r>
              <a:rPr kumimoji="0" lang="en-US" sz="2200" b="1" i="0" u="none" strike="noStrike" kern="1200" cap="none" spc="-1" normalizeH="0" baseline="0" noProof="0" dirty="0" err="1">
                <a:ln>
                  <a:noFill/>
                </a:ln>
                <a:solidFill>
                  <a:srgbClr val="FFFFFF"/>
                </a:solidFill>
                <a:effectLst/>
                <a:uLnTx/>
                <a:uFillTx/>
                <a:latin typeface="Arial"/>
              </a:rPr>
              <a:t>uranové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1" i="0" u="none" strike="noStrike" kern="1200" cap="none" spc="-1" normalizeH="0" baseline="0" noProof="0" dirty="0" err="1">
                <a:ln>
                  <a:noFill/>
                </a:ln>
                <a:solidFill>
                  <a:srgbClr val="FFFFFF"/>
                </a:solidFill>
                <a:effectLst/>
                <a:uLnTx/>
                <a:uFillTx/>
                <a:latin typeface="Arial"/>
              </a:rPr>
              <a:t>thoriové</a:t>
            </a:r>
            <a:r>
              <a:rPr kumimoji="0" lang="en-US" sz="2200" b="0" i="0" u="none" strike="noStrike" kern="1200" cap="none" spc="-1" normalizeH="0" baseline="0" noProof="0" dirty="0">
                <a:ln>
                  <a:noFill/>
                </a:ln>
                <a:solidFill>
                  <a:srgbClr val="FFFFFF"/>
                </a:solidFill>
                <a:effectLst/>
                <a:uLnTx/>
                <a:uFillTx/>
                <a:latin typeface="Arial"/>
              </a:rPr>
              <a:t> a </a:t>
            </a:r>
            <a:r>
              <a:rPr kumimoji="0" lang="en-US" sz="2200" b="1" i="0" u="none" strike="noStrike" kern="1200" cap="none" spc="-1" normalizeH="0" baseline="0" noProof="0" dirty="0" err="1">
                <a:ln>
                  <a:noFill/>
                </a:ln>
                <a:solidFill>
                  <a:srgbClr val="FFFFFF"/>
                </a:solidFill>
                <a:effectLst/>
                <a:uLnTx/>
                <a:uFillTx/>
                <a:latin typeface="Arial"/>
              </a:rPr>
              <a:t>aktiniové</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Kompletně</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byla</a:t>
            </a:r>
            <a:r>
              <a:rPr kumimoji="0" lang="en-US" sz="2200" b="0" i="0" u="none" strike="noStrike" kern="1200" cap="none" spc="-1" normalizeH="0" baseline="0" noProof="0" dirty="0">
                <a:ln>
                  <a:noFill/>
                </a:ln>
                <a:solidFill>
                  <a:srgbClr val="FFFFFF"/>
                </a:solidFill>
                <a:effectLst/>
                <a:uLnTx/>
                <a:uFillTx/>
                <a:latin typeface="Arial"/>
              </a:rPr>
              <a:t> ale </a:t>
            </a:r>
            <a:r>
              <a:rPr kumimoji="0" lang="en-US" sz="2200" b="0" i="0" u="none" strike="noStrike" kern="1200" cap="none" spc="-1" normalizeH="0" baseline="0" noProof="0" dirty="0" err="1">
                <a:ln>
                  <a:noFill/>
                </a:ln>
                <a:solidFill>
                  <a:srgbClr val="FFFFFF"/>
                </a:solidFill>
                <a:effectLst/>
                <a:uLnTx/>
                <a:uFillTx/>
                <a:latin typeface="Arial"/>
              </a:rPr>
              <a:t>tato</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rozpadová</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řada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prozkoumána</a:t>
            </a:r>
            <a:r>
              <a:rPr kumimoji="0" lang="en-US" sz="2200" b="0" i="0" u="none" strike="noStrike" kern="1200" cap="none" spc="-1" normalizeH="0" baseline="0" noProof="0" dirty="0">
                <a:ln>
                  <a:noFill/>
                </a:ln>
                <a:solidFill>
                  <a:srgbClr val="FFFFFF"/>
                </a:solidFill>
                <a:effectLst/>
                <a:uLnTx/>
                <a:uFillTx/>
                <a:latin typeface="Arial"/>
              </a:rPr>
              <a:t> </a:t>
            </a:r>
            <a:r>
              <a:rPr kumimoji="0" lang="en-US" sz="2200" b="0" i="0" u="none" strike="noStrike" kern="1200" cap="none" spc="-1" normalizeH="0" baseline="0" noProof="0" dirty="0" err="1">
                <a:ln>
                  <a:noFill/>
                </a:ln>
                <a:solidFill>
                  <a:srgbClr val="FFFFFF"/>
                </a:solidFill>
                <a:effectLst/>
                <a:uLnTx/>
                <a:uFillTx/>
                <a:latin typeface="Arial"/>
              </a:rPr>
              <a:t>až</a:t>
            </a:r>
            <a:r>
              <a:rPr kumimoji="0" lang="en-US" sz="2200" b="0" i="0" u="none" strike="noStrike" kern="1200" cap="none" spc="-1" normalizeH="0" baseline="0" noProof="0" dirty="0">
                <a:ln>
                  <a:noFill/>
                </a:ln>
                <a:solidFill>
                  <a:srgbClr val="FFFFFF"/>
                </a:solidFill>
                <a:effectLst/>
                <a:uLnTx/>
                <a:uFillTx/>
                <a:latin typeface="Arial"/>
              </a:rPr>
              <a:t> v </a:t>
            </a:r>
            <a:r>
              <a:rPr kumimoji="0" lang="en-US" sz="2200" b="0" i="0" u="none" strike="noStrike" kern="1200" cap="none" spc="-1" normalizeH="0" baseline="0" noProof="0" dirty="0" err="1">
                <a:ln>
                  <a:noFill/>
                </a:ln>
                <a:solidFill>
                  <a:srgbClr val="FFFFFF"/>
                </a:solidFill>
                <a:effectLst/>
                <a:uLnTx/>
                <a:uFillTx/>
                <a:latin typeface="Arial"/>
              </a:rPr>
              <a:t>roce</a:t>
            </a:r>
            <a:r>
              <a:rPr kumimoji="0" lang="en-US" sz="2200" b="0" i="0" u="none" strike="noStrike" kern="1200" cap="none" spc="-1" normalizeH="0" baseline="0" noProof="0" dirty="0">
                <a:ln>
                  <a:noFill/>
                </a:ln>
                <a:solidFill>
                  <a:srgbClr val="FFFFFF"/>
                </a:solidFill>
                <a:effectLst/>
                <a:uLnTx/>
                <a:uFillTx/>
                <a:latin typeface="Arial"/>
              </a:rPr>
              <a:t> 1947.</a:t>
            </a:r>
          </a:p>
        </p:txBody>
      </p:sp>
    </p:spTree>
    <p:extLst>
      <p:ext uri="{BB962C8B-B14F-4D97-AF65-F5344CB8AC3E}">
        <p14:creationId xmlns:p14="http://schemas.microsoft.com/office/powerpoint/2010/main" val="4059070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délník 7">
            <a:extLst>
              <a:ext uri="{FF2B5EF4-FFF2-40B4-BE49-F238E27FC236}">
                <a16:creationId xmlns:a16="http://schemas.microsoft.com/office/drawing/2014/main" id="{4A0DAA12-864F-4B30-AC05-A00EA4D65A63}"/>
              </a:ext>
            </a:extLst>
          </p:cNvPr>
          <p:cNvSpPr/>
          <p:nvPr/>
        </p:nvSpPr>
        <p:spPr>
          <a:xfrm>
            <a:off x="0" y="3918857"/>
            <a:ext cx="12192000" cy="2775857"/>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sp>
        <p:nvSpPr>
          <p:cNvPr id="18" name="Rectangle 17">
            <a:extLst>
              <a:ext uri="{FF2B5EF4-FFF2-40B4-BE49-F238E27FC236}">
                <a16:creationId xmlns:a16="http://schemas.microsoft.com/office/drawing/2014/main" id="{746E2A38-ACC8-44E6-85E2-A79CBAF15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4086003"/>
            <a:ext cx="11100816" cy="22586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pic>
        <p:nvPicPr>
          <p:cNvPr id="7" name="Obrázek 6">
            <a:extLst>
              <a:ext uri="{FF2B5EF4-FFF2-40B4-BE49-F238E27FC236}">
                <a16:creationId xmlns:a16="http://schemas.microsoft.com/office/drawing/2014/main" id="{981F392A-C54B-414C-A5E9-875C4F513BF1}"/>
              </a:ext>
            </a:extLst>
          </p:cNvPr>
          <p:cNvPicPr>
            <a:picLocks noChangeAspect="1"/>
          </p:cNvPicPr>
          <p:nvPr/>
        </p:nvPicPr>
        <p:blipFill rotWithShape="1">
          <a:blip r:embed="rId2">
            <a:extLst>
              <a:ext uri="{28A0092B-C50C-407E-A947-70E740481C1C}">
                <a14:useLocalDpi xmlns:a14="http://schemas.microsoft.com/office/drawing/2010/main" val="0"/>
              </a:ext>
            </a:extLst>
          </a:blip>
          <a:srcRect r="3151" b="-3"/>
          <a:stretch/>
        </p:blipFill>
        <p:spPr>
          <a:xfrm>
            <a:off x="4328724" y="163286"/>
            <a:ext cx="6848371" cy="3464981"/>
          </a:xfrm>
          <a:prstGeom prst="rect">
            <a:avLst/>
          </a:prstGeom>
        </p:spPr>
      </p:pic>
      <p:sp>
        <p:nvSpPr>
          <p:cNvPr id="5" name="Obdélník 4">
            <a:extLst>
              <a:ext uri="{FF2B5EF4-FFF2-40B4-BE49-F238E27FC236}">
                <a16:creationId xmlns:a16="http://schemas.microsoft.com/office/drawing/2014/main" id="{9D203FA2-E1D4-4873-80BD-35218DC8B61C}"/>
              </a:ext>
            </a:extLst>
          </p:cNvPr>
          <p:cNvSpPr/>
          <p:nvPr/>
        </p:nvSpPr>
        <p:spPr>
          <a:xfrm>
            <a:off x="163286" y="4272030"/>
            <a:ext cx="11821885" cy="2218162"/>
          </a:xfrm>
          <a:prstGeom prst="rect">
            <a:avLst/>
          </a:prstGeom>
        </p:spPr>
        <p:txBody>
          <a:bodyPr vert="horz" lIns="91440" tIns="45720" rIns="91440" bIns="45720" rtlCol="0" anchor="ctr">
            <a:noAutofit/>
          </a:bodyPr>
          <a:lstStyle/>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none" strike="noStrike" kern="1200" cap="none" spc="-1" normalizeH="0" baseline="0" noProof="0" dirty="0">
                <a:ln>
                  <a:noFill/>
                </a:ln>
                <a:solidFill>
                  <a:prstClr val="white"/>
                </a:solidFill>
                <a:effectLst/>
                <a:uLnTx/>
                <a:uFillTx/>
                <a:latin typeface="Arial"/>
              </a:rPr>
              <a:t>V </a:t>
            </a:r>
            <a:r>
              <a:rPr kumimoji="0" lang="en-US" sz="1800" b="0" i="0" u="none" strike="noStrike" kern="1200" cap="none" spc="-1" normalizeH="0" baseline="0" noProof="0" dirty="0" err="1">
                <a:ln>
                  <a:noFill/>
                </a:ln>
                <a:solidFill>
                  <a:prstClr val="white"/>
                </a:solidFill>
                <a:effectLst/>
                <a:uLnTx/>
                <a:uFillTx/>
                <a:latin typeface="Arial"/>
              </a:rPr>
              <a:t>roce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none" strike="noStrike" kern="1200" cap="none" spc="-1" normalizeH="0" baseline="0" noProof="0" dirty="0">
                <a:ln>
                  <a:noFill/>
                </a:ln>
                <a:solidFill>
                  <a:prstClr val="white"/>
                </a:solidFill>
                <a:effectLst/>
                <a:uLnTx/>
                <a:uFillTx/>
                <a:latin typeface="Arial"/>
              </a:rPr>
              <a:t>1938</a:t>
            </a:r>
            <a:r>
              <a:rPr kumimoji="0" lang="en-US" sz="1800" b="0" i="0" u="none" strike="noStrike" kern="1200" cap="none" spc="-1" normalizeH="0" baseline="0" noProof="0" dirty="0">
                <a:ln>
                  <a:noFill/>
                </a:ln>
                <a:solidFill>
                  <a:prstClr val="white"/>
                </a:solidFill>
                <a:effectLst/>
                <a:uLnTx/>
                <a:uFillTx/>
                <a:latin typeface="Arial"/>
              </a:rPr>
              <a:t> Irene Joliot–Curie a Pavel </a:t>
            </a:r>
            <a:r>
              <a:rPr kumimoji="0" lang="en-US" sz="1800" b="0" i="0" u="none" strike="noStrike" kern="1200" cap="none" spc="-1" normalizeH="0" baseline="0" noProof="0" dirty="0" err="1">
                <a:ln>
                  <a:noFill/>
                </a:ln>
                <a:solidFill>
                  <a:prstClr val="white"/>
                </a:solidFill>
                <a:effectLst/>
                <a:uLnTx/>
                <a:uFillTx/>
                <a:latin typeface="Arial"/>
              </a:rPr>
              <a:t>Savic</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zjistili</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jeden</a:t>
            </a:r>
            <a:r>
              <a:rPr kumimoji="0" lang="en-US" sz="1800" b="1" i="0" u="sng" strike="noStrike" kern="1200" cap="none" spc="-1" normalizeH="0" baseline="0" noProof="0" dirty="0">
                <a:ln>
                  <a:noFill/>
                </a:ln>
                <a:solidFill>
                  <a:srgbClr val="FF0000"/>
                </a:solidFill>
                <a:effectLst/>
                <a:uLnTx/>
                <a:uFillTx/>
                <a:latin typeface="Arial"/>
              </a:rPr>
              <a:t> z </a:t>
            </a:r>
            <a:r>
              <a:rPr kumimoji="0" lang="en-US" sz="1800" b="1" i="0" u="sng" strike="noStrike" kern="1200" cap="none" spc="-1" normalizeH="0" baseline="0" noProof="0" dirty="0" err="1">
                <a:ln>
                  <a:noFill/>
                </a:ln>
                <a:solidFill>
                  <a:srgbClr val="FF0000"/>
                </a:solidFill>
                <a:effectLst/>
                <a:uLnTx/>
                <a:uFillTx/>
                <a:latin typeface="Arial"/>
              </a:rPr>
              <a:t>produktů</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vytvořených</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při</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ozáření</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uranu</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neutrony</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nebyl</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transuran</a:t>
            </a:r>
            <a:r>
              <a:rPr kumimoji="0" lang="en-US" sz="1800" b="1" i="0" u="sng" strike="noStrike" kern="1200" cap="none" spc="-1" normalizeH="0" baseline="0" noProof="0" dirty="0">
                <a:ln>
                  <a:noFill/>
                </a:ln>
                <a:solidFill>
                  <a:srgbClr val="FF0000"/>
                </a:solidFill>
                <a:effectLst/>
                <a:uLnTx/>
                <a:uFillTx/>
                <a:latin typeface="Arial"/>
              </a:rPr>
              <a:t>, jak se </a:t>
            </a:r>
            <a:r>
              <a:rPr kumimoji="0" lang="en-US" sz="1800" b="1" i="0" u="sng" strike="noStrike" kern="1200" cap="none" spc="-1" normalizeH="0" baseline="0" noProof="0" dirty="0" err="1">
                <a:ln>
                  <a:noFill/>
                </a:ln>
                <a:solidFill>
                  <a:srgbClr val="FF0000"/>
                </a:solidFill>
                <a:effectLst/>
                <a:uLnTx/>
                <a:uFillTx/>
                <a:latin typeface="Arial"/>
              </a:rPr>
              <a:t>očekávalo</a:t>
            </a:r>
            <a:r>
              <a:rPr kumimoji="0" lang="en-US" sz="1800" b="1" i="0" u="sng" strike="noStrike" kern="1200" cap="none" spc="-1" normalizeH="0" baseline="0" noProof="0" dirty="0">
                <a:ln>
                  <a:noFill/>
                </a:ln>
                <a:solidFill>
                  <a:srgbClr val="FF0000"/>
                </a:solidFill>
                <a:effectLst/>
                <a:uLnTx/>
                <a:uFillTx/>
                <a:latin typeface="Arial"/>
              </a:rPr>
              <a:t>, ale </a:t>
            </a:r>
            <a:r>
              <a:rPr kumimoji="0" lang="en-US" sz="1800" b="1" i="0" u="sng" strike="noStrike" kern="1200" cap="none" spc="-1" normalizeH="0" baseline="0" noProof="0" dirty="0" err="1">
                <a:ln>
                  <a:noFill/>
                </a:ln>
                <a:solidFill>
                  <a:srgbClr val="FF0000"/>
                </a:solidFill>
                <a:effectLst/>
                <a:uLnTx/>
                <a:uFillTx/>
                <a:latin typeface="Arial"/>
              </a:rPr>
              <a:t>prvek</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ze</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skupiny</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vzácných</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zemin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Znamenalo</a:t>
            </a:r>
            <a:r>
              <a:rPr kumimoji="0" lang="en-US" sz="1800" b="0" i="0" u="none" strike="noStrike" kern="1200" cap="none" spc="-1" normalizeH="0" baseline="0" noProof="0" dirty="0">
                <a:ln>
                  <a:noFill/>
                </a:ln>
                <a:solidFill>
                  <a:prstClr val="white"/>
                </a:solidFill>
                <a:effectLst/>
                <a:uLnTx/>
                <a:uFillTx/>
                <a:latin typeface="Arial"/>
              </a:rPr>
              <a:t> to, </a:t>
            </a:r>
            <a:r>
              <a:rPr kumimoji="0" lang="en-US" sz="1800" b="0" i="0" u="none" strike="noStrike" kern="1200" cap="none" spc="-1" normalizeH="0" baseline="0" noProof="0" dirty="0" err="1">
                <a:ln>
                  <a:noFill/>
                </a:ln>
                <a:solidFill>
                  <a:prstClr val="white"/>
                </a:solidFill>
                <a:effectLst/>
                <a:uLnTx/>
                <a:uFillTx/>
                <a:latin typeface="Arial"/>
              </a:rPr>
              <a:t>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objevili</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nový</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druh</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jaderných</a:t>
            </a:r>
            <a:r>
              <a:rPr kumimoji="0" lang="en-US" sz="1800" b="1" i="0" u="none" strike="noStrike" kern="1200" cap="none" spc="-1" normalizeH="0" baseline="0" noProof="0" dirty="0">
                <a:ln>
                  <a:noFill/>
                </a:ln>
                <a:solidFill>
                  <a:srgbClr val="FF0000"/>
                </a:solidFill>
                <a:effectLst/>
                <a:uLnTx/>
                <a:uFillTx/>
                <a:latin typeface="Arial"/>
              </a:rPr>
              <a:t> </a:t>
            </a:r>
            <a:r>
              <a:rPr kumimoji="0" lang="en-US" sz="1800" b="1" i="0" u="none" strike="noStrike" kern="1200" cap="none" spc="-1" normalizeH="0" baseline="0" noProof="0" dirty="0" err="1">
                <a:ln>
                  <a:noFill/>
                </a:ln>
                <a:solidFill>
                  <a:srgbClr val="FF0000"/>
                </a:solidFill>
                <a:effectLst/>
                <a:uLnTx/>
                <a:uFillTx/>
                <a:latin typeface="Arial"/>
              </a:rPr>
              <a:t>reakcí</a:t>
            </a:r>
            <a:r>
              <a:rPr kumimoji="0" lang="en-US" sz="1800" b="0" i="0" u="none" strike="noStrike" kern="1200" cap="none" spc="-1" normalizeH="0" baseline="0" noProof="0" dirty="0">
                <a:ln>
                  <a:noFill/>
                </a:ln>
                <a:solidFill>
                  <a:prstClr val="white"/>
                </a:solidFill>
                <a:effectLst/>
                <a:uLnTx/>
                <a:uFillTx/>
                <a:latin typeface="Arial"/>
              </a:rPr>
              <a:t>. </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Tento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výsledek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říjnu</a:t>
            </a:r>
            <a:r>
              <a:rPr kumimoji="0" lang="en-US" sz="1800" b="0" i="0" u="none" strike="noStrike" kern="1200" cap="none" spc="-1" normalizeH="0" baseline="0" noProof="0" dirty="0">
                <a:ln>
                  <a:noFill/>
                </a:ln>
                <a:solidFill>
                  <a:prstClr val="white"/>
                </a:solidFill>
                <a:effectLst/>
                <a:uLnTx/>
                <a:uFillTx/>
                <a:latin typeface="Arial"/>
              </a:rPr>
              <a:t> 1938 </a:t>
            </a:r>
            <a:r>
              <a:rPr kumimoji="0" lang="en-US" sz="1800" b="0" i="0" u="none" strike="noStrike" kern="1200" cap="none" spc="-1" normalizeH="0" baseline="0" noProof="0" dirty="0" err="1">
                <a:ln>
                  <a:noFill/>
                </a:ln>
                <a:solidFill>
                  <a:prstClr val="white"/>
                </a:solidFill>
                <a:effectLst/>
                <a:uLnTx/>
                <a:uFillTx/>
                <a:latin typeface="Arial"/>
              </a:rPr>
              <a:t>na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Solvayovském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kongresu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přijat</a:t>
            </a:r>
            <a:r>
              <a:rPr kumimoji="0" lang="en-US" sz="1800" b="1" i="0" u="sng" strike="noStrike" kern="1200" cap="none" spc="-1" normalizeH="0" baseline="0" noProof="0" dirty="0">
                <a:ln>
                  <a:noFill/>
                </a:ln>
                <a:solidFill>
                  <a:srgbClr val="FF0000"/>
                </a:solidFill>
                <a:effectLst/>
                <a:uLnTx/>
                <a:uFillTx/>
                <a:latin typeface="Arial"/>
              </a:rPr>
              <a:t> s </a:t>
            </a:r>
            <a:r>
              <a:rPr kumimoji="0" lang="en-US" sz="1800" b="1" i="0" u="sng" strike="noStrike" kern="1200" cap="none" spc="-1" normalizeH="0" baseline="0" noProof="0" dirty="0" err="1">
                <a:ln>
                  <a:noFill/>
                </a:ln>
                <a:solidFill>
                  <a:srgbClr val="FF0000"/>
                </a:solidFill>
                <a:effectLst/>
                <a:uLnTx/>
                <a:uFillTx/>
                <a:latin typeface="Arial"/>
              </a:rPr>
              <a:t>velkým</a:t>
            </a:r>
            <a:r>
              <a:rPr kumimoji="0" lang="en-US" sz="1800" b="1" i="0" u="sng" strike="noStrike" kern="1200" cap="none" spc="-1" normalizeH="0" baseline="0" noProof="0" dirty="0">
                <a:ln>
                  <a:noFill/>
                </a:ln>
                <a:solidFill>
                  <a:srgbClr val="FF0000"/>
                </a:solidFill>
                <a:effectLst/>
                <a:uLnTx/>
                <a:uFillTx/>
                <a:latin typeface="Arial"/>
              </a:rPr>
              <a:t> </a:t>
            </a:r>
            <a:r>
              <a:rPr kumimoji="0" lang="en-US" sz="1800" b="1" i="0" u="sng" strike="noStrike" kern="1200" cap="none" spc="-1" normalizeH="0" baseline="0" noProof="0" dirty="0" err="1">
                <a:ln>
                  <a:noFill/>
                </a:ln>
                <a:solidFill>
                  <a:srgbClr val="FF0000"/>
                </a:solidFill>
                <a:effectLst/>
                <a:uLnTx/>
                <a:uFillTx/>
                <a:latin typeface="Arial"/>
              </a:rPr>
              <a:t>skepticismem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oběma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doporučeno</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experimenty</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zopakovat</a:t>
            </a:r>
            <a:r>
              <a:rPr kumimoji="0" lang="en-US" sz="1800" b="0" i="0" u="none" strike="noStrike" kern="1200" cap="none" spc="-1" normalizeH="0" baseline="0" noProof="0" dirty="0">
                <a:ln>
                  <a:noFill/>
                </a:ln>
                <a:solidFill>
                  <a:prstClr val="white"/>
                </a:solidFill>
                <a:effectLst/>
                <a:uLnTx/>
                <a:uFillTx/>
                <a:latin typeface="Arial"/>
              </a:rPr>
              <a:t> s </a:t>
            </a:r>
            <a:r>
              <a:rPr kumimoji="0" lang="en-US" sz="1800" b="0" i="0" u="none" strike="noStrike" kern="1200" cap="none" spc="-1" normalizeH="0" baseline="0" noProof="0" dirty="0" err="1">
                <a:ln>
                  <a:noFill/>
                </a:ln>
                <a:solidFill>
                  <a:prstClr val="white"/>
                </a:solidFill>
                <a:effectLst/>
                <a:uLnTx/>
                <a:uFillTx/>
                <a:latin typeface="Arial"/>
              </a:rPr>
              <a:t>větší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přesností</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důkladností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protože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takový</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výsledek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nebyl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podle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teorie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možný</a:t>
            </a:r>
            <a:r>
              <a:rPr kumimoji="0" lang="en-US" sz="1800" b="0" i="0" u="none" strike="noStrike" kern="1200" cap="none" spc="-1" normalizeH="0" baseline="0" noProof="0" dirty="0">
                <a:ln>
                  <a:noFill/>
                </a:ln>
                <a:solidFill>
                  <a:prstClr val="white"/>
                </a:solidFill>
                <a:effectLst/>
                <a:uLnTx/>
                <a:uFillTx/>
                <a:latin typeface="Arial"/>
              </a:rPr>
              <a:t>.</a:t>
            </a: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r>
              <a:rPr kumimoji="0" lang="en-US" sz="1800" b="0" i="0" u="sng" strike="noStrike" kern="1200" cap="none" spc="-1" normalizeH="0" baseline="0" noProof="0" dirty="0">
                <a:ln>
                  <a:noFill/>
                </a:ln>
                <a:solidFill>
                  <a:prstClr val="white"/>
                </a:solidFill>
                <a:effectLst/>
                <a:uLnTx/>
                <a:uFillTx/>
                <a:latin typeface="Arial"/>
              </a:rPr>
              <a:t>Proto </a:t>
            </a:r>
            <a:r>
              <a:rPr kumimoji="0" lang="en-US" sz="1800" b="0" i="0" u="sng" strike="noStrike" kern="1200" cap="none" spc="-1" normalizeH="0" baseline="0" noProof="0" dirty="0" err="1">
                <a:ln>
                  <a:noFill/>
                </a:ln>
                <a:solidFill>
                  <a:prstClr val="white"/>
                </a:solidFill>
                <a:effectLst/>
                <a:uLnTx/>
                <a:uFillTx/>
                <a:latin typeface="Arial"/>
              </a:rPr>
              <a:t>prvenství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objevu</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štěpení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uranu</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bylo</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přiznáno</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až</a:t>
            </a:r>
            <a:r>
              <a:rPr kumimoji="0" lang="en-US" sz="1800" b="0"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a:ln>
                  <a:noFill/>
                </a:ln>
                <a:solidFill>
                  <a:prstClr val="white"/>
                </a:solidFill>
                <a:effectLst/>
                <a:uLnTx/>
                <a:uFillTx/>
                <a:latin typeface="Arial"/>
              </a:rPr>
              <a:t>Otto </a:t>
            </a:r>
            <a:r>
              <a:rPr kumimoji="0" lang="en-US" sz="1800" b="1" i="0" u="sng" strike="noStrike" kern="1200" cap="none" spc="-1" normalizeH="0" baseline="0" noProof="0" dirty="0" err="1">
                <a:ln>
                  <a:noFill/>
                </a:ln>
                <a:solidFill>
                  <a:prstClr val="white"/>
                </a:solidFill>
                <a:effectLst/>
                <a:uLnTx/>
                <a:uFillTx/>
                <a:latin typeface="Arial"/>
              </a:rPr>
              <a:t>Hahnovi</a:t>
            </a:r>
            <a:r>
              <a:rPr kumimoji="0" lang="en-US" sz="1800" b="1"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prstClr val="white"/>
                </a:solidFill>
                <a:effectLst/>
                <a:uLnTx/>
                <a:uFillTx/>
                <a:latin typeface="Arial"/>
              </a:rPr>
              <a:t>Fritzi</a:t>
            </a:r>
            <a:r>
              <a:rPr kumimoji="0" lang="en-US" sz="1800" b="1"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err="1">
                <a:ln>
                  <a:noFill/>
                </a:ln>
                <a:solidFill>
                  <a:prstClr val="white"/>
                </a:solidFill>
                <a:effectLst/>
                <a:uLnTx/>
                <a:uFillTx/>
                <a:latin typeface="Arial"/>
              </a:rPr>
              <a:t>Strassmanovi</a:t>
            </a:r>
            <a:r>
              <a:rPr kumimoji="0" lang="en-US" sz="1800" b="1" i="0" u="sng" strike="noStrike" kern="1200" cap="none" spc="-1" normalizeH="0" baseline="0" noProof="0" dirty="0">
                <a:ln>
                  <a:noFill/>
                </a:ln>
                <a:solidFill>
                  <a:prstClr val="white"/>
                </a:solidFill>
                <a:effectLst/>
                <a:uLnTx/>
                <a:uFillTx/>
                <a:latin typeface="Arial"/>
              </a:rPr>
              <a:t> a Lise Meitner </a:t>
            </a:r>
            <a:r>
              <a:rPr kumimoji="0" lang="en-US" sz="1800" b="0" i="0" u="sng" strike="noStrike" kern="1200" cap="none" spc="-1" normalizeH="0" baseline="0" noProof="0" dirty="0" err="1">
                <a:ln>
                  <a:noFill/>
                </a:ln>
                <a:solidFill>
                  <a:prstClr val="white"/>
                </a:solidFill>
                <a:effectLst/>
                <a:uLnTx/>
                <a:uFillTx/>
                <a:latin typeface="Arial"/>
              </a:rPr>
              <a:t>na</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základě</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jejich</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prací</a:t>
            </a:r>
            <a:r>
              <a:rPr kumimoji="0" lang="en-US" sz="1800" b="0" i="0" u="sng" strike="noStrike" kern="1200" cap="none" spc="-1" normalizeH="0" baseline="0" noProof="0" dirty="0">
                <a:ln>
                  <a:noFill/>
                </a:ln>
                <a:solidFill>
                  <a:prstClr val="white"/>
                </a:solidFill>
                <a:effectLst/>
                <a:uLnTx/>
                <a:uFillTx/>
                <a:latin typeface="Arial"/>
              </a:rPr>
              <a:t> </a:t>
            </a:r>
            <a:r>
              <a:rPr kumimoji="0" lang="en-US" sz="1800" b="0" i="0" u="sng" strike="noStrike" kern="1200" cap="none" spc="-1" normalizeH="0" baseline="0" noProof="0" dirty="0" err="1">
                <a:ln>
                  <a:noFill/>
                </a:ln>
                <a:solidFill>
                  <a:prstClr val="white"/>
                </a:solidFill>
                <a:effectLst/>
                <a:uLnTx/>
                <a:uFillTx/>
                <a:latin typeface="Arial"/>
              </a:rPr>
              <a:t>publikovaných</a:t>
            </a:r>
            <a:r>
              <a:rPr kumimoji="0" lang="en-US" sz="1800" b="0" i="0" u="sng" strike="noStrike" kern="1200" cap="none" spc="-1" normalizeH="0" baseline="0" noProof="0" dirty="0">
                <a:ln>
                  <a:noFill/>
                </a:ln>
                <a:solidFill>
                  <a:prstClr val="white"/>
                </a:solidFill>
                <a:effectLst/>
                <a:uLnTx/>
                <a:uFillTx/>
                <a:latin typeface="Arial"/>
              </a:rPr>
              <a:t> v </a:t>
            </a:r>
            <a:r>
              <a:rPr kumimoji="0" lang="en-US" sz="1800" b="0" i="0" u="sng" strike="noStrike" kern="1200" cap="none" spc="-1" normalizeH="0" baseline="0" noProof="0" dirty="0" err="1">
                <a:ln>
                  <a:noFill/>
                </a:ln>
                <a:solidFill>
                  <a:prstClr val="white"/>
                </a:solidFill>
                <a:effectLst/>
                <a:uLnTx/>
                <a:uFillTx/>
                <a:latin typeface="Arial"/>
              </a:rPr>
              <a:t>roce</a:t>
            </a:r>
            <a:r>
              <a:rPr kumimoji="0" lang="en-US" sz="1800" b="0" i="0" u="sng" strike="noStrike" kern="1200" cap="none" spc="-1" normalizeH="0" baseline="0" noProof="0" dirty="0">
                <a:ln>
                  <a:noFill/>
                </a:ln>
                <a:solidFill>
                  <a:prstClr val="white"/>
                </a:solidFill>
                <a:effectLst/>
                <a:uLnTx/>
                <a:uFillTx/>
                <a:latin typeface="Arial"/>
              </a:rPr>
              <a:t> </a:t>
            </a:r>
            <a:r>
              <a:rPr kumimoji="0" lang="en-US" sz="1800" b="1" i="0" u="sng" strike="noStrike" kern="1200" cap="none" spc="-1" normalizeH="0" baseline="0" noProof="0" dirty="0">
                <a:ln>
                  <a:noFill/>
                </a:ln>
                <a:solidFill>
                  <a:prstClr val="white"/>
                </a:solidFill>
                <a:effectLst/>
                <a:uLnTx/>
                <a:uFillTx/>
                <a:latin typeface="Arial"/>
              </a:rPr>
              <a:t>1939</a:t>
            </a:r>
            <a:r>
              <a:rPr kumimoji="0" lang="en-US" sz="1800" b="0" i="0" u="sng" strike="noStrike" kern="1200" cap="none" spc="-1" normalizeH="0" baseline="0" noProof="0" dirty="0">
                <a:ln>
                  <a:noFill/>
                </a:ln>
                <a:solidFill>
                  <a:prstClr val="white"/>
                </a:solidFill>
                <a:effectLst/>
                <a:uLnTx/>
                <a:uFillTx/>
                <a:latin typeface="Arial"/>
              </a:rPr>
              <a:t>.</a:t>
            </a:r>
            <a:endParaRPr kumimoji="0" lang="en-US" sz="1800" b="0" i="0" u="none" strike="noStrike" kern="1200" cap="none" spc="-1" normalizeH="0" baseline="0" noProof="0" dirty="0">
              <a:ln>
                <a:noFill/>
              </a:ln>
              <a:solidFill>
                <a:prstClr val="white"/>
              </a:solidFill>
              <a:effectLst/>
              <a:uLnTx/>
              <a:uFillTx/>
              <a:latin typeface="Arial"/>
            </a:endParaRPr>
          </a:p>
          <a:p>
            <a:pPr marL="171360" marR="0" lvl="0" indent="-228600" algn="l" defTabSz="914400" rtl="0" eaLnBrk="1" fontAlgn="auto" latinLnBrk="0" hangingPunct="1">
              <a:lnSpc>
                <a:spcPct val="90000"/>
              </a:lnSpc>
              <a:spcBef>
                <a:spcPts val="0"/>
              </a:spcBef>
              <a:spcAft>
                <a:spcPts val="600"/>
              </a:spcAft>
              <a:buClr>
                <a:srgbClr val="FF0000"/>
              </a:buClr>
              <a:buSzTx/>
              <a:buFont typeface="Arial" panose="020B0604020202020204" pitchFamily="34" charset="0"/>
              <a:buChar char="•"/>
              <a:tabLst/>
              <a:defRPr/>
            </a:pPr>
            <a:endParaRPr kumimoji="0" lang="en-US" sz="1800" b="0" i="0" u="none" strike="noStrike" kern="1200" cap="none" spc="-1" normalizeH="0" baseline="0" noProof="0" dirty="0">
              <a:ln>
                <a:noFill/>
              </a:ln>
              <a:solidFill>
                <a:prstClr val="white"/>
              </a:solidFill>
              <a:effectLst/>
              <a:uLnTx/>
              <a:uFillTx/>
              <a:latin typeface="Arial"/>
            </a:endParaRPr>
          </a:p>
        </p:txBody>
      </p:sp>
      <p:pic>
        <p:nvPicPr>
          <p:cNvPr id="15" name="Zástupný symbol pro obsah 3">
            <a:extLst>
              <a:ext uri="{FF2B5EF4-FFF2-40B4-BE49-F238E27FC236}">
                <a16:creationId xmlns:a16="http://schemas.microsoft.com/office/drawing/2014/main" id="{E067B159-D34E-4876-83F8-40B3B0F0915F}"/>
              </a:ext>
            </a:extLst>
          </p:cNvPr>
          <p:cNvPicPr/>
          <p:nvPr/>
        </p:nvPicPr>
        <p:blipFill>
          <a:blip r:embed="rId3" cstate="print"/>
          <a:stretch/>
        </p:blipFill>
        <p:spPr>
          <a:xfrm>
            <a:off x="422802" y="79414"/>
            <a:ext cx="2802946" cy="3802067"/>
          </a:xfrm>
          <a:prstGeom prst="rect">
            <a:avLst/>
          </a:prstGeom>
          <a:ln>
            <a:noFill/>
          </a:ln>
        </p:spPr>
      </p:pic>
      <p:sp>
        <p:nvSpPr>
          <p:cNvPr id="2" name="Šipka: dolů 1">
            <a:extLst>
              <a:ext uri="{FF2B5EF4-FFF2-40B4-BE49-F238E27FC236}">
                <a16:creationId xmlns:a16="http://schemas.microsoft.com/office/drawing/2014/main" id="{AF873594-3FD2-7729-76AF-97CC50FE4F97}"/>
              </a:ext>
            </a:extLst>
          </p:cNvPr>
          <p:cNvSpPr/>
          <p:nvPr/>
        </p:nvSpPr>
        <p:spPr>
          <a:xfrm>
            <a:off x="6900111" y="697832"/>
            <a:ext cx="475247" cy="49329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a:extLst>
              <a:ext uri="{FF2B5EF4-FFF2-40B4-BE49-F238E27FC236}">
                <a16:creationId xmlns:a16="http://schemas.microsoft.com/office/drawing/2014/main" id="{B5D6D010-6783-6F1B-1115-E1043919F10E}"/>
              </a:ext>
            </a:extLst>
          </p:cNvPr>
          <p:cNvSpPr txBox="1"/>
          <p:nvPr/>
        </p:nvSpPr>
        <p:spPr>
          <a:xfrm>
            <a:off x="4824664" y="308644"/>
            <a:ext cx="4360489" cy="369332"/>
          </a:xfrm>
          <a:prstGeom prst="rect">
            <a:avLst/>
          </a:prstGeom>
          <a:noFill/>
        </p:spPr>
        <p:txBody>
          <a:bodyPr wrap="none" rtlCol="0">
            <a:spAutoFit/>
          </a:bodyPr>
          <a:lstStyle/>
          <a:p>
            <a:r>
              <a:rPr lang="cs-CZ" b="1" dirty="0" err="1">
                <a:solidFill>
                  <a:srgbClr val="C00000"/>
                </a:solidFill>
              </a:rPr>
              <a:t>Expected</a:t>
            </a:r>
            <a:r>
              <a:rPr lang="cs-CZ" b="1" dirty="0">
                <a:solidFill>
                  <a:srgbClr val="C00000"/>
                </a:solidFill>
              </a:rPr>
              <a:t>: stop </a:t>
            </a:r>
            <a:r>
              <a:rPr lang="cs-CZ" b="1" dirty="0" err="1">
                <a:solidFill>
                  <a:srgbClr val="C00000"/>
                </a:solidFill>
              </a:rPr>
              <a:t>here</a:t>
            </a:r>
            <a:r>
              <a:rPr lang="cs-CZ" b="1" dirty="0">
                <a:solidFill>
                  <a:srgbClr val="C00000"/>
                </a:solidFill>
              </a:rPr>
              <a:t> </a:t>
            </a:r>
            <a:r>
              <a:rPr lang="cs-CZ" b="1" dirty="0">
                <a:solidFill>
                  <a:srgbClr val="C00000"/>
                </a:solidFill>
                <a:sym typeface="Wingdings" panose="05000000000000000000" pitchFamily="2" charset="2"/>
              </a:rPr>
              <a:t> TRANSURANS</a:t>
            </a:r>
            <a:endParaRPr lang="cs-CZ" b="1" dirty="0">
              <a:solidFill>
                <a:srgbClr val="C00000"/>
              </a:solidFill>
            </a:endParaRPr>
          </a:p>
        </p:txBody>
      </p:sp>
    </p:spTree>
    <p:extLst>
      <p:ext uri="{BB962C8B-B14F-4D97-AF65-F5344CB8AC3E}">
        <p14:creationId xmlns:p14="http://schemas.microsoft.com/office/powerpoint/2010/main" val="2777924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81" name="TextShape 1"/>
          <p:cNvSpPr txBox="1"/>
          <p:nvPr/>
        </p:nvSpPr>
        <p:spPr>
          <a:xfrm>
            <a:off x="6636315" y="340375"/>
            <a:ext cx="5006336"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1" normalizeH="0" baseline="0" noProof="0" dirty="0">
                <a:ln>
                  <a:noFill/>
                </a:ln>
                <a:solidFill>
                  <a:prstClr val="white"/>
                </a:solidFill>
                <a:effectLst/>
                <a:uLnTx/>
                <a:uFillTx/>
                <a:latin typeface="Arial"/>
                <a:ea typeface="+mj-ea"/>
                <a:cs typeface="+mj-cs"/>
              </a:rPr>
              <a:t>Otto Hahn &amp; Lise Meitner</a:t>
            </a:r>
          </a:p>
        </p:txBody>
      </p:sp>
      <p:sp>
        <p:nvSpPr>
          <p:cNvPr id="132" name="Freeform: Shape 13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3" name="Obrázek 4"/>
          <p:cNvPicPr/>
          <p:nvPr/>
        </p:nvPicPr>
        <p:blipFill rotWithShape="1">
          <a:blip r:embed="rId2" cstate="print"/>
          <a:srcRect t="4973" r="-1" b="822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82" name="TextShape 2"/>
          <p:cNvSpPr txBox="1"/>
          <p:nvPr/>
        </p:nvSpPr>
        <p:spPr>
          <a:xfrm>
            <a:off x="6399093" y="1838158"/>
            <a:ext cx="5004073" cy="4802128"/>
          </a:xfrm>
          <a:prstGeom prst="rect">
            <a:avLst/>
          </a:prstGeom>
        </p:spPr>
        <p:txBody>
          <a:bodyPr vert="horz" lIns="91440" tIns="45720" rIns="91440" bIns="45720" rtlCol="0" anchor="t">
            <a:normAutofit/>
          </a:bodyPr>
          <a:lstStyle/>
          <a:p>
            <a:pPr marL="22860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r>
              <a:rPr kumimoji="0" lang="en-US" sz="2400" b="1" i="0" u="none" strike="noStrike" kern="1200" cap="none" spc="-1" normalizeH="0" baseline="0" noProof="0" dirty="0">
                <a:ln>
                  <a:noFill/>
                </a:ln>
                <a:solidFill>
                  <a:prstClr val="white"/>
                </a:solidFill>
                <a:effectLst/>
                <a:uLnTx/>
                <a:uFillTx/>
                <a:latin typeface="Arial"/>
              </a:rPr>
              <a:t>Otto Hahn </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brilantní</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německý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chemik</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který</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studoval</a:t>
            </a:r>
            <a:r>
              <a:rPr kumimoji="0" lang="en-US" sz="2400" b="0" i="0" u="none" strike="noStrike" kern="1200" cap="none" spc="-1" normalizeH="0" baseline="0" noProof="0" dirty="0">
                <a:ln>
                  <a:noFill/>
                </a:ln>
                <a:solidFill>
                  <a:prstClr val="white"/>
                </a:solidFill>
                <a:effectLst/>
                <a:uLnTx/>
                <a:uFillTx/>
                <a:latin typeface="Arial"/>
              </a:rPr>
              <a:t> </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u </a:t>
            </a:r>
            <a:r>
              <a:rPr kumimoji="0" lang="en-US" sz="2400" b="0" i="0" u="none" strike="noStrike" kern="1200" cap="none" spc="-1" normalizeH="0" baseline="0" noProof="0" dirty="0" err="1">
                <a:ln>
                  <a:noFill/>
                </a:ln>
                <a:solidFill>
                  <a:prstClr val="white"/>
                </a:solidFill>
                <a:effectLst/>
                <a:uLnTx/>
                <a:uFillTx/>
                <a:latin typeface="Arial"/>
              </a:rPr>
              <a:t>Rutherforda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právě</a:t>
            </a:r>
            <a:r>
              <a:rPr kumimoji="0" lang="cs-CZ"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v </a:t>
            </a:r>
            <a:r>
              <a:rPr kumimoji="0" lang="en-US" sz="2400" b="0" i="0" u="none" strike="noStrike" kern="1200" cap="none" spc="-1" normalizeH="0" baseline="0" noProof="0" dirty="0" err="1">
                <a:ln>
                  <a:noFill/>
                </a:ln>
                <a:solidFill>
                  <a:prstClr val="white"/>
                </a:solidFill>
                <a:effectLst/>
                <a:uLnTx/>
                <a:uFillTx/>
                <a:latin typeface="Arial"/>
              </a:rPr>
              <a:t>době</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kdy</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Soddym</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zjistil</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že</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uran</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štěpí</a:t>
            </a:r>
            <a:endParaRPr kumimoji="0" lang="en-US" sz="24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r>
              <a:rPr kumimoji="0" lang="en-US" sz="2400" b="0" i="0" u="none" strike="noStrike" kern="1200" cap="none" spc="-1" normalizeH="0" baseline="0" noProof="0" dirty="0" err="1">
                <a:ln>
                  <a:noFill/>
                </a:ln>
                <a:solidFill>
                  <a:prstClr val="white"/>
                </a:solidFill>
                <a:effectLst/>
                <a:uLnTx/>
                <a:uFillTx/>
                <a:latin typeface="Arial"/>
              </a:rPr>
              <a:t>Snažil</a:t>
            </a:r>
            <a:r>
              <a:rPr kumimoji="0" lang="en-US" sz="2400" b="0" i="0" u="none" strike="noStrike" kern="1200" cap="none" spc="-1" normalizeH="0" baseline="0" noProof="0" dirty="0">
                <a:ln>
                  <a:noFill/>
                </a:ln>
                <a:solidFill>
                  <a:prstClr val="white"/>
                </a:solidFill>
                <a:effectLst/>
                <a:uLnTx/>
                <a:uFillTx/>
                <a:latin typeface="Arial"/>
              </a:rPr>
              <a:t> se </a:t>
            </a:r>
            <a:r>
              <a:rPr kumimoji="0" lang="en-US" sz="2400" b="0" i="0" u="none" strike="noStrike" kern="1200" cap="none" spc="-1" normalizeH="0" baseline="0" noProof="0" dirty="0" err="1">
                <a:ln>
                  <a:noFill/>
                </a:ln>
                <a:solidFill>
                  <a:prstClr val="white"/>
                </a:solidFill>
                <a:effectLst/>
                <a:uLnTx/>
                <a:uFillTx/>
                <a:latin typeface="Arial"/>
              </a:rPr>
              <a:t>uran</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uměle</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přimět</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ke</a:t>
            </a:r>
            <a:r>
              <a:rPr kumimoji="0" lang="en-US" sz="2400" b="1" i="0" u="none" strike="noStrike" kern="1200" cap="none" spc="-1" normalizeH="0" baseline="0" noProof="0" dirty="0">
                <a:ln>
                  <a:noFill/>
                </a:ln>
                <a:solidFill>
                  <a:srgbClr val="FF0000"/>
                </a:solidFill>
                <a:effectLst/>
                <a:uLnTx/>
                <a:uFillTx/>
                <a:latin typeface="Arial"/>
              </a:rPr>
              <a:t> </a:t>
            </a:r>
            <a:r>
              <a:rPr kumimoji="0" lang="en-US" sz="2400" b="1" i="0" u="none" strike="noStrike" kern="1200" cap="none" spc="-1" normalizeH="0" baseline="0" noProof="0" dirty="0" err="1">
                <a:ln>
                  <a:noFill/>
                </a:ln>
                <a:solidFill>
                  <a:srgbClr val="FF0000"/>
                </a:solidFill>
                <a:effectLst/>
                <a:uLnTx/>
                <a:uFillTx/>
                <a:latin typeface="Arial"/>
              </a:rPr>
              <a:t>štěpení</a:t>
            </a:r>
            <a:r>
              <a:rPr kumimoji="0" lang="en-US" sz="2400" b="0" i="0" u="none" strike="noStrike" kern="1200" cap="none" spc="-1" normalizeH="0" baseline="0" noProof="0" dirty="0">
                <a:ln>
                  <a:noFill/>
                </a:ln>
                <a:solidFill>
                  <a:prstClr val="white"/>
                </a:solidFill>
                <a:effectLst/>
                <a:uLnTx/>
                <a:uFillTx/>
                <a:latin typeface="Arial"/>
              </a:rPr>
              <a:t> s </a:t>
            </a:r>
            <a:r>
              <a:rPr kumimoji="0" lang="en-US" sz="2400" b="0" i="0" u="none" strike="noStrike" kern="1200" cap="none" spc="-1" normalizeH="0" baseline="0" noProof="0" dirty="0" err="1">
                <a:ln>
                  <a:noFill/>
                </a:ln>
                <a:solidFill>
                  <a:prstClr val="white"/>
                </a:solidFill>
                <a:effectLst/>
                <a:uLnTx/>
                <a:uFillTx/>
                <a:latin typeface="Arial"/>
              </a:rPr>
              <a:t>nejasnými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výsledky</a:t>
            </a:r>
            <a:r>
              <a:rPr kumimoji="0" lang="en-US" sz="2400" b="0" i="0" u="none" strike="noStrike" kern="1200" cap="none" spc="-1" normalizeH="0" baseline="0" noProof="0" dirty="0">
                <a:ln>
                  <a:noFill/>
                </a:ln>
                <a:solidFill>
                  <a:prstClr val="white"/>
                </a:solidFill>
                <a:effectLst/>
                <a:uLnTx/>
                <a:uFillTx/>
                <a:latin typeface="Arial"/>
              </a:rPr>
              <a:t> </a:t>
            </a:r>
            <a:r>
              <a:rPr kumimoji="0" lang="cs-CZ" sz="2400" b="0" i="0" u="none" strike="noStrike" kern="1200" cap="none" spc="-1" normalizeH="0" baseline="0" noProof="0" dirty="0">
                <a:ln>
                  <a:noFill/>
                </a:ln>
                <a:solidFill>
                  <a:prstClr val="white"/>
                </a:solidFill>
                <a:effectLst/>
                <a:uLnTx/>
                <a:uFillTx/>
                <a:latin typeface="Arial"/>
                <a:sym typeface="Wingdings" panose="05000000000000000000" pitchFamily="2" charset="2"/>
              </a:rPr>
              <a:t></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poslal</a:t>
            </a:r>
            <a:r>
              <a:rPr kumimoji="0" lang="en-US" sz="2400" b="0" i="0" u="none" strike="noStrike" kern="1200" cap="none" spc="-1" normalizeH="0" baseline="0" noProof="0" dirty="0">
                <a:ln>
                  <a:noFill/>
                </a:ln>
                <a:solidFill>
                  <a:prstClr val="white"/>
                </a:solidFill>
                <a:effectLst/>
                <a:uLnTx/>
                <a:uFillTx/>
                <a:latin typeface="Arial"/>
              </a:rPr>
              <a:t> je </a:t>
            </a:r>
            <a:r>
              <a:rPr kumimoji="0" lang="en-US" sz="2400" b="0" i="0" u="none" strike="noStrike" kern="1200" cap="none" spc="-1" normalizeH="0" baseline="0" noProof="0" dirty="0" err="1">
                <a:ln>
                  <a:noFill/>
                </a:ln>
                <a:solidFill>
                  <a:prstClr val="white"/>
                </a:solidFill>
                <a:effectLst/>
                <a:uLnTx/>
                <a:uFillTx/>
                <a:latin typeface="Arial"/>
              </a:rPr>
              <a:t>své</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kolegyni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1" i="0" u="none" strike="noStrike" kern="1200" cap="none" spc="-1" normalizeH="0" baseline="0" noProof="0" dirty="0">
                <a:ln>
                  <a:noFill/>
                </a:ln>
                <a:solidFill>
                  <a:prstClr val="white"/>
                </a:solidFill>
                <a:effectLst/>
                <a:uLnTx/>
                <a:uFillTx/>
                <a:latin typeface="Arial"/>
              </a:rPr>
              <a:t>Lise </a:t>
            </a:r>
            <a:r>
              <a:rPr kumimoji="0" lang="en-US" sz="2400" b="1" i="0" u="none" strike="noStrike" kern="1200" cap="none" spc="-1" normalizeH="0" baseline="0" noProof="0" dirty="0" err="1">
                <a:ln>
                  <a:noFill/>
                </a:ln>
                <a:solidFill>
                  <a:prstClr val="white"/>
                </a:solidFill>
                <a:effectLst/>
                <a:uLnTx/>
                <a:uFillTx/>
                <a:latin typeface="Arial"/>
              </a:rPr>
              <a:t>Meitnerové</a:t>
            </a:r>
            <a:r>
              <a:rPr kumimoji="0" lang="en-US" sz="2400" b="1"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a:ln>
                  <a:noFill/>
                </a:ln>
                <a:solidFill>
                  <a:prstClr val="white"/>
                </a:solidFill>
                <a:effectLst/>
                <a:uLnTx/>
                <a:uFillTx/>
                <a:latin typeface="Arial"/>
              </a:rPr>
              <a:t>(</a:t>
            </a:r>
            <a:r>
              <a:rPr kumimoji="0" lang="en-US" sz="2400" b="0" i="0" u="none" strike="noStrike" kern="1200" cap="none" spc="-1" normalizeH="0" baseline="0" noProof="0" dirty="0" err="1">
                <a:ln>
                  <a:noFill/>
                </a:ln>
                <a:solidFill>
                  <a:prstClr val="white"/>
                </a:solidFill>
                <a:effectLst/>
                <a:uLnTx/>
                <a:uFillTx/>
                <a:latin typeface="Arial"/>
              </a:rPr>
              <a:t>židovka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dlouho</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pracovala</a:t>
            </a:r>
            <a:r>
              <a:rPr kumimoji="0" lang="en-US" sz="2400" b="0" i="0" u="none" strike="noStrike" kern="1200" cap="none" spc="-1" normalizeH="0" baseline="0" noProof="0" dirty="0">
                <a:ln>
                  <a:noFill/>
                </a:ln>
                <a:solidFill>
                  <a:prstClr val="white"/>
                </a:solidFill>
                <a:effectLst/>
                <a:uLnTx/>
                <a:uFillTx/>
                <a:latin typeface="Arial"/>
              </a:rPr>
              <a:t> s O.H., ale po </a:t>
            </a:r>
            <a:r>
              <a:rPr kumimoji="0" lang="en-US" sz="2400" b="0" i="0" u="none" strike="noStrike" kern="1200" cap="none" spc="-1" normalizeH="0" baseline="0" noProof="0" dirty="0" err="1">
                <a:ln>
                  <a:noFill/>
                </a:ln>
                <a:solidFill>
                  <a:prstClr val="white"/>
                </a:solidFill>
                <a:effectLst/>
                <a:uLnTx/>
                <a:uFillTx/>
                <a:latin typeface="Arial"/>
              </a:rPr>
              <a:t>anexi</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Rakouska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musela</a:t>
            </a:r>
            <a:r>
              <a:rPr kumimoji="0" lang="en-US" sz="2400" b="0" i="0" u="none" strike="noStrike" kern="1200" cap="none" spc="-1" normalizeH="0" baseline="0" noProof="0" dirty="0">
                <a:ln>
                  <a:noFill/>
                </a:ln>
                <a:solidFill>
                  <a:prstClr val="white"/>
                </a:solidFill>
                <a:effectLst/>
                <a:uLnTx/>
                <a:uFillTx/>
                <a:latin typeface="Arial"/>
              </a:rPr>
              <a:t> </a:t>
            </a:r>
            <a:r>
              <a:rPr kumimoji="0" lang="en-US" sz="2400" b="0" i="0" u="none" strike="noStrike" kern="1200" cap="none" spc="-1" normalizeH="0" baseline="0" noProof="0" dirty="0" err="1">
                <a:ln>
                  <a:noFill/>
                </a:ln>
                <a:solidFill>
                  <a:prstClr val="white"/>
                </a:solidFill>
                <a:effectLst/>
                <a:uLnTx/>
                <a:uFillTx/>
                <a:latin typeface="Arial"/>
              </a:rPr>
              <a:t>uprchnout</a:t>
            </a:r>
            <a:r>
              <a:rPr kumimoji="0" lang="en-US" sz="2400" b="0" i="0" u="none" strike="noStrike" kern="1200" cap="none" spc="-1" normalizeH="0" baseline="0" noProof="0" dirty="0">
                <a:ln>
                  <a:noFill/>
                </a:ln>
                <a:solidFill>
                  <a:prstClr val="white"/>
                </a:solidFill>
                <a:effectLst/>
                <a:uLnTx/>
                <a:uFillTx/>
                <a:latin typeface="Arial"/>
              </a:rPr>
              <a:t>                        z </a:t>
            </a:r>
            <a:r>
              <a:rPr kumimoji="0" lang="en-US" sz="2400" b="0" i="0" u="none" strike="noStrike" kern="1200" cap="none" spc="-1" normalizeH="0" baseline="0" noProof="0" dirty="0" err="1">
                <a:ln>
                  <a:noFill/>
                </a:ln>
                <a:solidFill>
                  <a:prstClr val="white"/>
                </a:solidFill>
                <a:effectLst/>
                <a:uLnTx/>
                <a:uFillTx/>
                <a:latin typeface="Arial"/>
              </a:rPr>
              <a:t>Německa</a:t>
            </a:r>
            <a:r>
              <a:rPr kumimoji="0" lang="en-US" sz="2400" b="0" i="0" u="none" strike="noStrike" kern="1200" cap="none" spc="-1" normalizeH="0" baseline="0" noProof="0" dirty="0">
                <a:ln>
                  <a:noFill/>
                </a:ln>
                <a:solidFill>
                  <a:prstClr val="white"/>
                </a:solidFill>
                <a:effectLst/>
                <a:uLnTx/>
                <a:uFillTx/>
                <a:latin typeface="Arial"/>
              </a:rPr>
              <a:t>)</a:t>
            </a:r>
          </a:p>
          <a:p>
            <a:pPr marL="0" marR="0" lvl="0" indent="-228600" algn="l" defTabSz="914400" rtl="0" eaLnBrk="1" fontAlgn="auto" latinLnBrk="0" hangingPunct="1">
              <a:lnSpc>
                <a:spcPct val="100000"/>
              </a:lnSpc>
              <a:spcBef>
                <a:spcPts val="1001"/>
              </a:spcBef>
              <a:spcAft>
                <a:spcPts val="0"/>
              </a:spcAft>
              <a:buClr>
                <a:srgbClr val="FF0000"/>
              </a:buClr>
              <a:buSzTx/>
              <a:buFont typeface="Arial" panose="020B0604020202020204" pitchFamily="34" charset="0"/>
              <a:buChar char="•"/>
              <a:tabLst/>
              <a:defRPr/>
            </a:pPr>
            <a:endParaRPr kumimoji="0" lang="en-US" sz="24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67867295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Shape 1"/>
          <p:cNvSpPr txBox="1"/>
          <p:nvPr/>
        </p:nvSpPr>
        <p:spPr>
          <a:xfrm>
            <a:off x="443638" y="-25975"/>
            <a:ext cx="9389375"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Lise</a:t>
            </a:r>
            <a:r>
              <a:rPr kumimoji="0" lang="cs-CZ" sz="4400" b="0" i="0" u="none" strike="noStrike" kern="1200" cap="none" spc="-1" normalizeH="0" baseline="0" noProof="0" dirty="0">
                <a:ln>
                  <a:noFill/>
                </a:ln>
                <a:solidFill>
                  <a:srgbClr val="000000"/>
                </a:solidFill>
                <a:effectLst/>
                <a:uLnTx/>
                <a:uFillTx/>
                <a:latin typeface="Calibri Light"/>
              </a:rPr>
              <a:t> </a:t>
            </a:r>
            <a:r>
              <a:rPr kumimoji="0" lang="cs-CZ" sz="4400" b="1" i="0" u="none" strike="noStrike" kern="1200" cap="none" spc="-1" normalizeH="0" baseline="0" noProof="0" dirty="0" err="1">
                <a:ln>
                  <a:noFill/>
                </a:ln>
                <a:solidFill>
                  <a:srgbClr val="000000"/>
                </a:solidFill>
                <a:effectLst/>
                <a:uLnTx/>
                <a:uFillTx/>
                <a:latin typeface="Calibri Light"/>
              </a:rPr>
              <a:t>Meintnerová</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85" name="TextShape 2"/>
          <p:cNvSpPr txBox="1"/>
          <p:nvPr/>
        </p:nvSpPr>
        <p:spPr>
          <a:xfrm>
            <a:off x="443638" y="3390786"/>
            <a:ext cx="4581442" cy="3245078"/>
          </a:xfrm>
          <a:prstGeom prst="rect">
            <a:avLst/>
          </a:prstGeom>
          <a:noFill/>
          <a:ln>
            <a:noFill/>
          </a:ln>
        </p:spPr>
        <p:txBody>
          <a:bodyPr>
            <a:normAutofit/>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Zjistila, čeho Otto Hahn dosáhl </a:t>
            </a:r>
            <a:r>
              <a:rPr kumimoji="0" lang="cs-CZ" sz="2800" b="0" i="0" u="none" strike="noStrike" kern="1200" cap="none" spc="-1" normalizeH="0" baseline="0" noProof="0" dirty="0">
                <a:ln>
                  <a:noFill/>
                </a:ln>
                <a:solidFill>
                  <a:srgbClr val="000000"/>
                </a:solidFill>
                <a:effectLst/>
                <a:uLnTx/>
                <a:uFillTx/>
                <a:latin typeface="Wingdings"/>
              </a:rPr>
              <a:t></a:t>
            </a:r>
            <a:r>
              <a:rPr kumimoji="0" lang="cs-CZ" sz="2800" b="0" i="0" u="none" strike="noStrike" kern="1200" cap="none" spc="-1" normalizeH="0" baseline="0" noProof="0" dirty="0">
                <a:ln>
                  <a:noFill/>
                </a:ln>
                <a:solidFill>
                  <a:srgbClr val="000000"/>
                </a:solidFill>
                <a:effectLst/>
                <a:uLnTx/>
                <a:uFillTx/>
                <a:latin typeface="Calibri"/>
              </a:rPr>
              <a:t> </a:t>
            </a:r>
            <a:r>
              <a:rPr kumimoji="0" lang="cs-CZ" sz="2800" b="1" i="0" u="none" strike="noStrike" kern="1200" cap="none" spc="-1" normalizeH="0" baseline="0" noProof="0" dirty="0">
                <a:ln>
                  <a:noFill/>
                </a:ln>
                <a:solidFill>
                  <a:srgbClr val="FF0000"/>
                </a:solidFill>
                <a:effectLst/>
                <a:uLnTx/>
                <a:uFillTx/>
                <a:latin typeface="Calibri"/>
              </a:rPr>
              <a:t>rozštěpil atom uranu</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0" i="0" u="none" strike="noStrike" kern="1200" cap="none" spc="-1" normalizeH="0" baseline="0" noProof="0" dirty="0">
                <a:ln>
                  <a:noFill/>
                </a:ln>
                <a:solidFill>
                  <a:srgbClr val="000000"/>
                </a:solidFill>
                <a:effectLst/>
                <a:uLnTx/>
                <a:uFillTx/>
                <a:latin typeface="Calibri"/>
              </a:rPr>
              <a:t>To do té doby bylo považováno za nemožné</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800" b="1" i="0" u="none" strike="noStrike" kern="1200" cap="none" spc="-1" normalizeH="0" baseline="0" noProof="0" dirty="0">
                <a:ln>
                  <a:noFill/>
                </a:ln>
                <a:solidFill>
                  <a:srgbClr val="FF0000"/>
                </a:solidFill>
                <a:effectLst/>
                <a:uLnTx/>
                <a:uFillTx/>
                <a:latin typeface="Calibri"/>
              </a:rPr>
              <a:t>Štěpí se pouze </a:t>
            </a:r>
            <a:r>
              <a:rPr kumimoji="0" lang="cs-CZ" sz="2800" b="1" i="0" u="none" strike="noStrike" kern="1200" cap="none" spc="-1" normalizeH="0" baseline="30000" noProof="0" dirty="0">
                <a:ln>
                  <a:noFill/>
                </a:ln>
                <a:solidFill>
                  <a:srgbClr val="FF0000"/>
                </a:solidFill>
                <a:effectLst/>
                <a:uLnTx/>
                <a:uFillTx/>
                <a:latin typeface="Calibri"/>
              </a:rPr>
              <a:t>235</a:t>
            </a:r>
            <a:r>
              <a:rPr kumimoji="0" lang="cs-CZ" sz="2800" b="1" i="0" u="none" strike="noStrike" kern="1200" cap="none" spc="-1" normalizeH="0" baseline="0" noProof="0" dirty="0">
                <a:ln>
                  <a:noFill/>
                </a:ln>
                <a:solidFill>
                  <a:srgbClr val="FF0000"/>
                </a:solidFill>
                <a:effectLst/>
                <a:uLnTx/>
                <a:uFillTx/>
                <a:latin typeface="Calibri"/>
              </a:rPr>
              <a:t>U             </a:t>
            </a:r>
            <a:r>
              <a:rPr kumimoji="0" lang="cs-CZ" sz="2800" b="0" i="0" u="none" strike="noStrike" kern="1200" cap="none" spc="-1" normalizeH="0" baseline="0" noProof="0" dirty="0">
                <a:ln>
                  <a:noFill/>
                </a:ln>
                <a:solidFill>
                  <a:srgbClr val="000000"/>
                </a:solidFill>
                <a:effectLst/>
                <a:uLnTx/>
                <a:uFillTx/>
                <a:latin typeface="Calibri"/>
              </a:rPr>
              <a:t>(92 protonů, 143 neutronů)</a:t>
            </a:r>
          </a:p>
        </p:txBody>
      </p:sp>
      <p:pic>
        <p:nvPicPr>
          <p:cNvPr id="386" name="Obrázek 3"/>
          <p:cNvPicPr/>
          <p:nvPr/>
        </p:nvPicPr>
        <p:blipFill>
          <a:blip r:embed="rId2" cstate="print"/>
          <a:stretch/>
        </p:blipFill>
        <p:spPr>
          <a:xfrm>
            <a:off x="4819013" y="1215144"/>
            <a:ext cx="6932208" cy="5103871"/>
          </a:xfrm>
          <a:prstGeom prst="rect">
            <a:avLst/>
          </a:prstGeom>
          <a:ln>
            <a:noFill/>
          </a:ln>
        </p:spPr>
      </p:pic>
      <p:sp>
        <p:nvSpPr>
          <p:cNvPr id="6" name="Obdélník 5"/>
          <p:cNvSpPr/>
          <p:nvPr/>
        </p:nvSpPr>
        <p:spPr>
          <a:xfrm>
            <a:off x="4647381" y="490499"/>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a:rPr>
              <a:t>(1878 Vídeň –1968 Cambridge)</a:t>
            </a:r>
          </a:p>
        </p:txBody>
      </p:sp>
      <p:pic>
        <p:nvPicPr>
          <p:cNvPr id="387" name="Obrázek 4"/>
          <p:cNvPicPr/>
          <p:nvPr/>
        </p:nvPicPr>
        <p:blipFill>
          <a:blip r:embed="rId3" cstate="print"/>
          <a:stretch/>
        </p:blipFill>
        <p:spPr>
          <a:xfrm>
            <a:off x="771519" y="1095146"/>
            <a:ext cx="3517779" cy="2145785"/>
          </a:xfrm>
          <a:prstGeom prst="rect">
            <a:avLst/>
          </a:prstGeom>
          <a:ln>
            <a:noFill/>
          </a:ln>
        </p:spPr>
      </p:pic>
    </p:spTree>
    <p:extLst>
      <p:ext uri="{BB962C8B-B14F-4D97-AF65-F5344CB8AC3E}">
        <p14:creationId xmlns:p14="http://schemas.microsoft.com/office/powerpoint/2010/main" val="13710141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Shape 2"/>
          <p:cNvSpPr txBox="1"/>
          <p:nvPr/>
        </p:nvSpPr>
        <p:spPr>
          <a:xfrm>
            <a:off x="552541" y="1684422"/>
            <a:ext cx="4344312" cy="4932946"/>
          </a:xfrm>
          <a:prstGeom prst="rect">
            <a:avLst/>
          </a:prstGeom>
          <a:noFill/>
          <a:ln>
            <a:noFill/>
          </a:ln>
        </p:spPr>
        <p:txBody>
          <a:bodyPr>
            <a:normAutofit lnSpcReduction="10000"/>
          </a:bodyPr>
          <a:lstStyle/>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Hmota uvolněných (rozštěpených) částí uranu je silnou jadernou interakcí více zhušťována než v původním jádru uranu</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jejich celková hmota je proto menší </a:t>
            </a: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1" i="0" u="none" strike="noStrike" kern="1200" cap="none" spc="-1" normalizeH="0" baseline="0" noProof="0" dirty="0">
                <a:ln>
                  <a:noFill/>
                </a:ln>
                <a:solidFill>
                  <a:srgbClr val="FF0000"/>
                </a:solidFill>
                <a:effectLst/>
                <a:uLnTx/>
                <a:uFillTx/>
                <a:latin typeface="Calibri"/>
              </a:rPr>
              <a:t>rozdíl se uvolní ve formě (obrovské) energie</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FF0000"/>
                </a:solidFill>
                <a:effectLst/>
                <a:uLnTx/>
                <a:uFillTx/>
                <a:latin typeface="Calibri"/>
              </a:rPr>
              <a:t>Zároveň se uvolňují další 2 až 3 neutrony</a:t>
            </a:r>
            <a:r>
              <a:rPr kumimoji="0" lang="cs-CZ" sz="2400" b="0" i="0" u="none" strike="noStrike" kern="1200" cap="none" spc="-1" normalizeH="0" baseline="0" noProof="0" dirty="0">
                <a:ln>
                  <a:noFill/>
                </a:ln>
                <a:solidFill>
                  <a:srgbClr val="000000"/>
                </a:solidFill>
                <a:effectLst/>
                <a:uLnTx/>
                <a:uFillTx/>
                <a:latin typeface="Calibri"/>
              </a:rPr>
              <a:t>, ty mohou štěpit dále (</a:t>
            </a:r>
            <a:r>
              <a:rPr kumimoji="0" lang="cs-CZ" sz="2400" b="0" i="0" u="none" strike="noStrike" kern="1200" cap="none" spc="-1" normalizeH="0" baseline="0" noProof="0" dirty="0" err="1">
                <a:ln>
                  <a:noFill/>
                </a:ln>
                <a:solidFill>
                  <a:srgbClr val="000000"/>
                </a:solidFill>
                <a:effectLst/>
                <a:uLnTx/>
                <a:uFillTx/>
                <a:latin typeface="Calibri"/>
              </a:rPr>
              <a:t>Szilard</a:t>
            </a:r>
            <a:r>
              <a:rPr kumimoji="0" lang="cs-CZ" sz="2400" b="0" i="0" u="none" strike="noStrike" kern="1200" cap="none" spc="-1" normalizeH="0" baseline="0" noProof="0" dirty="0">
                <a:ln>
                  <a:noFill/>
                </a:ln>
                <a:solidFill>
                  <a:srgbClr val="000000"/>
                </a:solidFill>
                <a:effectLst/>
                <a:uLnTx/>
                <a:uFillTx/>
                <a:latin typeface="Calibri"/>
              </a:rPr>
              <a:t> </a:t>
            </a:r>
            <a:r>
              <a:rPr kumimoji="0" lang="cs-CZ" sz="2400" b="0" i="0" u="none" strike="noStrike" kern="1200" cap="none" spc="-1" normalizeH="0" baseline="0" noProof="0" dirty="0">
                <a:ln>
                  <a:noFill/>
                </a:ln>
                <a:solidFill>
                  <a:srgbClr val="000000"/>
                </a:solidFill>
                <a:effectLst/>
                <a:uLnTx/>
                <a:uFillTx/>
                <a:latin typeface="Wingdings"/>
              </a:rPr>
              <a:t></a:t>
            </a:r>
            <a:r>
              <a:rPr kumimoji="0" lang="cs-CZ" sz="2400" b="0" i="0" u="none" strike="noStrike" kern="1200" cap="none" spc="-1" normalizeH="0" baseline="0" noProof="0" dirty="0">
                <a:ln>
                  <a:noFill/>
                </a:ln>
                <a:solidFill>
                  <a:srgbClr val="000000"/>
                </a:solidFill>
                <a:effectLst/>
                <a:uLnTx/>
                <a:uFillTx/>
                <a:latin typeface="Calibri"/>
              </a:rPr>
              <a:t> řetězová reakce)</a:t>
            </a:r>
          </a:p>
        </p:txBody>
      </p:sp>
      <p:pic>
        <p:nvPicPr>
          <p:cNvPr id="3" name="Obrázek 2"/>
          <p:cNvPicPr>
            <a:picLocks noChangeAspect="1"/>
          </p:cNvPicPr>
          <p:nvPr/>
        </p:nvPicPr>
        <p:blipFill rotWithShape="1">
          <a:blip r:embed="rId2"/>
          <a:srcRect t="85956" b="1"/>
          <a:stretch/>
        </p:blipFill>
        <p:spPr>
          <a:xfrm>
            <a:off x="5113421" y="5246913"/>
            <a:ext cx="6693317" cy="704969"/>
          </a:xfrm>
          <a:prstGeom prst="rect">
            <a:avLst/>
          </a:prstGeom>
        </p:spPr>
      </p:pic>
      <p:sp>
        <p:nvSpPr>
          <p:cNvPr id="6" name="TextShape 2"/>
          <p:cNvSpPr txBox="1"/>
          <p:nvPr/>
        </p:nvSpPr>
        <p:spPr>
          <a:xfrm>
            <a:off x="552540" y="400774"/>
            <a:ext cx="11992386" cy="4367463"/>
          </a:xfrm>
          <a:prstGeom prst="rect">
            <a:avLst/>
          </a:prstGeom>
          <a:noFill/>
          <a:ln>
            <a:noFill/>
          </a:ln>
        </p:spPr>
        <p:txBody>
          <a:bodyPr>
            <a:normAutofit/>
          </a:bodyPr>
          <a:lstStyle/>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000000"/>
                </a:solidFill>
                <a:effectLst/>
                <a:uLnTx/>
                <a:uFillTx/>
                <a:latin typeface="Calibri"/>
              </a:rPr>
              <a:t>Silná jaderná síla </a:t>
            </a:r>
            <a:r>
              <a:rPr kumimoji="0" lang="cs-CZ" sz="2400" b="0" i="0" u="none" strike="noStrike" kern="1200" cap="none" spc="-1" normalizeH="0" baseline="0" noProof="0" dirty="0">
                <a:ln>
                  <a:noFill/>
                </a:ln>
                <a:solidFill>
                  <a:srgbClr val="000000"/>
                </a:solidFill>
                <a:effectLst/>
                <a:uLnTx/>
                <a:uFillTx/>
                <a:latin typeface="Calibri"/>
              </a:rPr>
              <a:t>– nejsilnější síla ve vesmíru, drží pohromadě atomová jádra</a:t>
            </a:r>
          </a:p>
          <a:p>
            <a:pPr marL="228600" marR="0" lvl="0" indent="-228240" algn="l" defTabSz="914400" rtl="0" eaLnBrk="1" fontAlgn="auto" latinLnBrk="0" hangingPunct="1">
              <a:lnSpc>
                <a:spcPct val="12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a:ln>
                  <a:noFill/>
                </a:ln>
                <a:solidFill>
                  <a:srgbClr val="FF0000"/>
                </a:solidFill>
                <a:effectLst/>
                <a:uLnTx/>
                <a:uFillTx/>
                <a:latin typeface="Calibri"/>
              </a:rPr>
              <a:t>Přesto je jádro uranu tak nestabilní, že pronikne-li do něj další neutron, štěpí se</a:t>
            </a:r>
          </a:p>
        </p:txBody>
      </p:sp>
      <p:sp>
        <p:nvSpPr>
          <p:cNvPr id="4" name="Obdélník 3"/>
          <p:cNvSpPr/>
          <p:nvPr/>
        </p:nvSpPr>
        <p:spPr>
          <a:xfrm>
            <a:off x="10507345" y="5191207"/>
            <a:ext cx="1132114" cy="501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Arial"/>
            </a:endParaRPr>
          </a:p>
        </p:txBody>
      </p:sp>
      <p:pic>
        <p:nvPicPr>
          <p:cNvPr id="7" name="Obrázek 6">
            <a:extLst>
              <a:ext uri="{FF2B5EF4-FFF2-40B4-BE49-F238E27FC236}">
                <a16:creationId xmlns:a16="http://schemas.microsoft.com/office/drawing/2014/main" id="{F3E9B44E-16FA-4ED9-B33D-B2DF1DFD7642}"/>
              </a:ext>
            </a:extLst>
          </p:cNvPr>
          <p:cNvPicPr>
            <a:picLocks noChangeAspect="1"/>
          </p:cNvPicPr>
          <p:nvPr/>
        </p:nvPicPr>
        <p:blipFill rotWithShape="1">
          <a:blip r:embed="rId3">
            <a:extLst>
              <a:ext uri="{28A0092B-C50C-407E-A947-70E740481C1C}">
                <a14:useLocalDpi xmlns:a14="http://schemas.microsoft.com/office/drawing/2010/main" val="0"/>
              </a:ext>
            </a:extLst>
          </a:blip>
          <a:srcRect r="3151" b="-3"/>
          <a:stretch/>
        </p:blipFill>
        <p:spPr>
          <a:xfrm>
            <a:off x="5077616" y="1678127"/>
            <a:ext cx="6848371" cy="3464981"/>
          </a:xfrm>
          <a:prstGeom prst="rect">
            <a:avLst/>
          </a:prstGeom>
        </p:spPr>
      </p:pic>
    </p:spTree>
    <p:extLst>
      <p:ext uri="{BB962C8B-B14F-4D97-AF65-F5344CB8AC3E}">
        <p14:creationId xmlns:p14="http://schemas.microsoft.com/office/powerpoint/2010/main" val="29783491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extShape 1"/>
          <p:cNvSpPr txBox="1"/>
          <p:nvPr/>
        </p:nvSpPr>
        <p:spPr>
          <a:xfrm>
            <a:off x="1949143" y="71126"/>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Albert Einstein</a:t>
            </a:r>
            <a:endParaRPr kumimoji="0" lang="cs-CZ" sz="4400" b="1" i="0" u="none" strike="noStrike" kern="1200" cap="none" spc="-1" normalizeH="0" baseline="0" noProof="0" dirty="0">
              <a:ln>
                <a:noFill/>
              </a:ln>
              <a:solidFill>
                <a:srgbClr val="000000"/>
              </a:solidFill>
              <a:effectLst/>
              <a:uLnTx/>
              <a:uFillTx/>
              <a:latin typeface="Calibri"/>
            </a:endParaRPr>
          </a:p>
        </p:txBody>
      </p:sp>
      <p:pic>
        <p:nvPicPr>
          <p:cNvPr id="370" name="Zástupný symbol pro obsah 3"/>
          <p:cNvPicPr/>
          <p:nvPr/>
        </p:nvPicPr>
        <p:blipFill>
          <a:blip r:embed="rId2" cstate="print"/>
          <a:stretch/>
        </p:blipFill>
        <p:spPr>
          <a:xfrm>
            <a:off x="6130543" y="1354526"/>
            <a:ext cx="3840120" cy="2657880"/>
          </a:xfrm>
          <a:prstGeom prst="rect">
            <a:avLst/>
          </a:prstGeom>
          <a:ln>
            <a:noFill/>
          </a:ln>
        </p:spPr>
      </p:pic>
      <p:pic>
        <p:nvPicPr>
          <p:cNvPr id="371" name="Obrázek 5"/>
          <p:cNvPicPr/>
          <p:nvPr/>
        </p:nvPicPr>
        <p:blipFill>
          <a:blip r:embed="rId3" cstate="print"/>
          <a:stretch/>
        </p:blipFill>
        <p:spPr>
          <a:xfrm>
            <a:off x="1613263" y="1354526"/>
            <a:ext cx="4379760" cy="4379760"/>
          </a:xfrm>
          <a:prstGeom prst="rect">
            <a:avLst/>
          </a:prstGeom>
          <a:ln>
            <a:noFill/>
          </a:ln>
        </p:spPr>
      </p:pic>
      <p:sp>
        <p:nvSpPr>
          <p:cNvPr id="372" name="CustomShape 2"/>
          <p:cNvSpPr/>
          <p:nvPr/>
        </p:nvSpPr>
        <p:spPr>
          <a:xfrm>
            <a:off x="6721664" y="4012766"/>
            <a:ext cx="2716875" cy="110654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600" b="0" i="0" u="none" strike="noStrike" kern="1200" cap="none" spc="-1" normalizeH="0" baseline="0" noProof="0">
                <a:ln>
                  <a:noFill/>
                </a:ln>
                <a:solidFill>
                  <a:srgbClr val="000000"/>
                </a:solidFill>
                <a:effectLst/>
                <a:uLnTx/>
                <a:uFillTx/>
                <a:latin typeface="Calibri"/>
              </a:rPr>
              <a:t>E = mc</a:t>
            </a:r>
            <a:r>
              <a:rPr kumimoji="0" lang="cs-CZ" sz="6600" b="0" i="0" u="none" strike="noStrike" kern="1200" cap="none" spc="-1" normalizeH="0" baseline="30000" noProof="0">
                <a:ln>
                  <a:noFill/>
                </a:ln>
                <a:solidFill>
                  <a:srgbClr val="000000"/>
                </a:solidFill>
                <a:effectLst/>
                <a:uLnTx/>
                <a:uFillTx/>
                <a:latin typeface="Calibri"/>
              </a:rPr>
              <a:t>2</a:t>
            </a:r>
            <a:endParaRPr kumimoji="0" lang="cs-CZ" sz="6600" b="0" i="0" u="none" strike="noStrike" kern="1200" cap="none" spc="-1" normalizeH="0" baseline="0" noProof="0">
              <a:ln>
                <a:noFill/>
              </a:ln>
              <a:solidFill>
                <a:prstClr val="black"/>
              </a:solidFill>
              <a:effectLst/>
              <a:uLnTx/>
              <a:uFillTx/>
              <a:latin typeface="Arial"/>
            </a:endParaRPr>
          </a:p>
        </p:txBody>
      </p:sp>
      <p:sp>
        <p:nvSpPr>
          <p:cNvPr id="373" name="CustomShape 3"/>
          <p:cNvSpPr/>
          <p:nvPr/>
        </p:nvSpPr>
        <p:spPr>
          <a:xfrm>
            <a:off x="6318103" y="4965326"/>
            <a:ext cx="402732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marR="0" lvl="0" indent="-28548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cs-CZ" sz="1800" b="0" i="0" u="none" strike="noStrike" kern="1200" cap="none" spc="-1" normalizeH="0" baseline="0" noProof="0">
                <a:ln>
                  <a:noFill/>
                </a:ln>
                <a:solidFill>
                  <a:srgbClr val="000000"/>
                </a:solidFill>
                <a:effectLst/>
                <a:uLnTx/>
                <a:uFillTx/>
                <a:latin typeface="Calibri"/>
              </a:rPr>
              <a:t>Hmota a energie jsou zaměnitelné!</a:t>
            </a:r>
            <a:endParaRPr kumimoji="0" lang="cs-CZ" sz="1800" b="0" i="0" u="none" strike="noStrike" kern="1200" cap="none" spc="-1" normalizeH="0" baseline="0" noProof="0">
              <a:ln>
                <a:noFill/>
              </a:ln>
              <a:solidFill>
                <a:prstClr val="black"/>
              </a:solidFill>
              <a:effectLst/>
              <a:uLnTx/>
              <a:uFillTx/>
              <a:latin typeface="Arial"/>
            </a:endParaRPr>
          </a:p>
          <a:p>
            <a:pPr marL="285840" marR="0" lvl="0" indent="-28548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cs-CZ" sz="1800" b="0" i="0" u="none" strike="noStrike" kern="1200" cap="none" spc="-1" normalizeH="0" baseline="0" noProof="0">
                <a:ln>
                  <a:noFill/>
                </a:ln>
                <a:solidFill>
                  <a:srgbClr val="000000"/>
                </a:solidFill>
                <a:effectLst/>
                <a:uLnTx/>
                <a:uFillTx/>
                <a:latin typeface="Calibri"/>
              </a:rPr>
              <a:t>Nebo též: malé množství hmoty nám dá (protože </a:t>
            </a:r>
            <a:r>
              <a:rPr kumimoji="0" lang="en-US" sz="1800" b="0" i="0" u="none" strike="noStrike" kern="1200" cap="none" spc="-1" normalizeH="0" baseline="0" noProof="0">
                <a:ln>
                  <a:noFill/>
                </a:ln>
                <a:solidFill>
                  <a:srgbClr val="000000"/>
                </a:solidFill>
                <a:effectLst/>
                <a:uLnTx/>
                <a:uFillTx/>
                <a:latin typeface="Calibri"/>
              </a:rPr>
              <a:t>*</a:t>
            </a:r>
            <a:r>
              <a:rPr kumimoji="0" lang="cs-CZ" sz="1800" b="0" i="0" u="none" strike="noStrike" kern="1200" cap="none" spc="-1" normalizeH="0" baseline="0" noProof="0">
                <a:ln>
                  <a:noFill/>
                </a:ln>
                <a:solidFill>
                  <a:srgbClr val="000000"/>
                </a:solidFill>
                <a:effectLst/>
                <a:uLnTx/>
                <a:uFillTx/>
                <a:latin typeface="Calibri"/>
              </a:rPr>
              <a:t>c</a:t>
            </a:r>
            <a:r>
              <a:rPr kumimoji="0" lang="cs-CZ" sz="1800" b="0" i="0" u="none" strike="noStrike" kern="1200" cap="none" spc="-1" normalizeH="0" baseline="30000" noProof="0">
                <a:ln>
                  <a:noFill/>
                </a:ln>
                <a:solidFill>
                  <a:srgbClr val="000000"/>
                </a:solidFill>
                <a:effectLst/>
                <a:uLnTx/>
                <a:uFillTx/>
                <a:latin typeface="Calibri"/>
              </a:rPr>
              <a:t>2</a:t>
            </a:r>
            <a:r>
              <a:rPr kumimoji="0" lang="cs-CZ" sz="1800" b="0" i="0" u="none" strike="noStrike" kern="1200" cap="none" spc="-1" normalizeH="0" baseline="0" noProof="0">
                <a:ln>
                  <a:noFill/>
                </a:ln>
                <a:solidFill>
                  <a:srgbClr val="000000"/>
                </a:solidFill>
                <a:effectLst/>
                <a:uLnTx/>
                <a:uFillTx/>
                <a:latin typeface="Calibri"/>
              </a:rPr>
              <a:t>) obrovské množství energie</a:t>
            </a:r>
            <a:endParaRPr kumimoji="0" lang="cs-CZ" sz="18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602956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extShape 1"/>
          <p:cNvSpPr txBox="1"/>
          <p:nvPr/>
        </p:nvSpPr>
        <p:spPr>
          <a:xfrm>
            <a:off x="323760" y="292851"/>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1" i="0" u="none" strike="noStrike" kern="1200" cap="none" spc="-1" normalizeH="0" baseline="0" noProof="0" dirty="0">
                <a:ln>
                  <a:noFill/>
                </a:ln>
                <a:solidFill>
                  <a:srgbClr val="000000"/>
                </a:solidFill>
                <a:effectLst/>
                <a:uLnTx/>
                <a:uFillTx/>
                <a:latin typeface="Calibri Light"/>
              </a:rPr>
              <a:t>CESTA K ATOMOVÉ BOMBĚ</a:t>
            </a:r>
            <a:endParaRPr kumimoji="0" lang="cs-CZ" sz="4400" b="0" i="0" u="none" strike="noStrike" kern="1200" cap="none" spc="-1" normalizeH="0" baseline="0" noProof="0" dirty="0">
              <a:ln>
                <a:noFill/>
              </a:ln>
              <a:solidFill>
                <a:srgbClr val="000000"/>
              </a:solidFill>
              <a:effectLst/>
              <a:uLnTx/>
              <a:uFillTx/>
              <a:latin typeface="Calibri"/>
            </a:endParaRPr>
          </a:p>
        </p:txBody>
      </p:sp>
      <p:sp>
        <p:nvSpPr>
          <p:cNvPr id="397" name="TextShape 2"/>
          <p:cNvSpPr txBox="1"/>
          <p:nvPr/>
        </p:nvSpPr>
        <p:spPr>
          <a:xfrm>
            <a:off x="444080" y="1278857"/>
            <a:ext cx="6365798" cy="4350960"/>
          </a:xfrm>
          <a:prstGeom prst="rect">
            <a:avLst/>
          </a:prstGeom>
          <a:noFill/>
          <a:ln>
            <a:noFill/>
          </a:ln>
        </p:spPr>
        <p:txBody>
          <a:bodyPr>
            <a:normAutofit fontScale="975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err="1">
                <a:ln>
                  <a:noFill/>
                </a:ln>
                <a:solidFill>
                  <a:srgbClr val="000000"/>
                </a:solidFill>
                <a:effectLst/>
                <a:uLnTx/>
                <a:uFillTx/>
                <a:latin typeface="Calibri"/>
              </a:rPr>
              <a:t>Szilard</a:t>
            </a:r>
            <a:r>
              <a:rPr kumimoji="0" lang="cs-CZ" sz="2400" b="1" i="0" u="none" strike="noStrike" kern="1200" cap="none" spc="-1" normalizeH="0" baseline="0" noProof="0" dirty="0">
                <a:ln>
                  <a:noFill/>
                </a:ln>
                <a:solidFill>
                  <a:srgbClr val="000000"/>
                </a:solidFill>
                <a:effectLst/>
                <a:uLnTx/>
                <a:uFillTx/>
                <a:latin typeface="Calibri"/>
              </a:rPr>
              <a:t> nyní ví, že uran může vytvořit bombu         a Němci vědí, jak to udělat</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Okupace Československa – </a:t>
            </a:r>
            <a:r>
              <a:rPr kumimoji="0" lang="cs-CZ" sz="2400" b="1" i="0" u="none" strike="noStrike" kern="1200" cap="none" spc="-1" normalizeH="0" baseline="0" noProof="0" dirty="0">
                <a:ln>
                  <a:noFill/>
                </a:ln>
                <a:solidFill>
                  <a:srgbClr val="FF0000"/>
                </a:solidFill>
                <a:effectLst/>
                <a:uLnTx/>
                <a:uFillTx/>
                <a:latin typeface="Calibri"/>
              </a:rPr>
              <a:t>nyní má Hitler přístup k jedinému nalezišti uranu v Evropě</a:t>
            </a:r>
            <a:r>
              <a:rPr kumimoji="0" lang="cs-CZ" sz="2400" b="0" i="0" u="none" strike="noStrike" kern="1200" cap="none" spc="-1" normalizeH="0" baseline="0" noProof="0" dirty="0">
                <a:ln>
                  <a:noFill/>
                </a:ln>
                <a:solidFill>
                  <a:srgbClr val="000000"/>
                </a:solidFill>
                <a:effectLst/>
                <a:uLnTx/>
                <a:uFillTx/>
                <a:latin typeface="Calibri"/>
              </a:rPr>
              <a:t> (U je ještě více i v Německu, tenkrát ale nebyl objeven)</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Kdyby Němci měli atomovou bombu první, vyhráli by válku. </a:t>
            </a:r>
            <a:r>
              <a:rPr kumimoji="0" lang="cs-CZ" sz="2400" b="0" i="0" u="sng" strike="noStrike" kern="1200" cap="none" spc="-1" normalizeH="0" baseline="0" noProof="0" dirty="0" err="1">
                <a:ln>
                  <a:noFill/>
                </a:ln>
                <a:solidFill>
                  <a:srgbClr val="000000"/>
                </a:solidFill>
                <a:effectLst/>
                <a:uLnTx/>
                <a:uFillTx/>
                <a:latin typeface="Calibri"/>
              </a:rPr>
              <a:t>Szilard</a:t>
            </a:r>
            <a:r>
              <a:rPr kumimoji="0" lang="cs-CZ" sz="2400" b="0" i="0" u="sng" strike="noStrike" kern="1200" cap="none" spc="-1" normalizeH="0" baseline="0" noProof="0" dirty="0">
                <a:ln>
                  <a:noFill/>
                </a:ln>
                <a:solidFill>
                  <a:srgbClr val="000000"/>
                </a:solidFill>
                <a:effectLst/>
                <a:uLnTx/>
                <a:uFillTx/>
                <a:latin typeface="Calibri"/>
              </a:rPr>
              <a:t> proto přes Alberta Einsteina apeluje na presidenta Franklina </a:t>
            </a:r>
            <a:r>
              <a:rPr kumimoji="0" lang="cs-CZ" sz="2400" b="0" i="0" u="sng" strike="noStrike" kern="1200" cap="none" spc="-1" normalizeH="0" baseline="0" noProof="0" dirty="0" err="1">
                <a:ln>
                  <a:noFill/>
                </a:ln>
                <a:solidFill>
                  <a:srgbClr val="000000"/>
                </a:solidFill>
                <a:effectLst/>
                <a:uLnTx/>
                <a:uFillTx/>
                <a:latin typeface="Calibri"/>
              </a:rPr>
              <a:t>Roosvelta</a:t>
            </a:r>
            <a:r>
              <a:rPr kumimoji="0" lang="cs-CZ" sz="2400" b="0" i="0" u="none" strike="noStrike" kern="1200" cap="none" spc="-1" normalizeH="0" baseline="0" noProof="0" dirty="0">
                <a:ln>
                  <a:noFill/>
                </a:ln>
                <a:solidFill>
                  <a:srgbClr val="000000"/>
                </a:solidFill>
                <a:effectLst/>
                <a:uLnTx/>
                <a:uFillTx/>
                <a:latin typeface="Calibri"/>
              </a:rPr>
              <a:t>, aby USA začaly s vývojem atomové bomby</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505" y="492263"/>
            <a:ext cx="4977064" cy="3775195"/>
          </a:xfrm>
          <a:prstGeom prst="rect">
            <a:avLst/>
          </a:prstGeom>
        </p:spPr>
      </p:pic>
      <p:sp>
        <p:nvSpPr>
          <p:cNvPr id="6" name="TextShape 2"/>
          <p:cNvSpPr txBox="1"/>
          <p:nvPr/>
        </p:nvSpPr>
        <p:spPr>
          <a:xfrm>
            <a:off x="444080" y="4596754"/>
            <a:ext cx="11455156" cy="2019069"/>
          </a:xfrm>
          <a:prstGeom prst="rect">
            <a:avLst/>
          </a:prstGeom>
          <a:noFill/>
          <a:ln>
            <a:noFill/>
          </a:ln>
        </p:spPr>
        <p:txBody>
          <a:bodyPr>
            <a:normAutofit fontScale="90000"/>
          </a:bodyPr>
          <a:lstStyle/>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0" i="0" u="none" strike="noStrike" kern="1200" cap="none" spc="-1" normalizeH="0" baseline="0" noProof="0" dirty="0">
                <a:ln>
                  <a:noFill/>
                </a:ln>
                <a:solidFill>
                  <a:srgbClr val="000000"/>
                </a:solidFill>
                <a:effectLst/>
                <a:uLnTx/>
                <a:uFillTx/>
                <a:latin typeface="Calibri"/>
              </a:rPr>
              <a:t>Albert Einstein byl v té době nejznámějším vědcem na světě, ale myšlenka na atomovou bombu ho nikdy předtím nenapadla. Nyní měl však také ihned jasno a byl vyděšen. </a:t>
            </a:r>
            <a:r>
              <a:rPr kumimoji="0" lang="cs-CZ" sz="2400" b="0" i="0" u="sng" strike="noStrike" kern="1200" cap="none" spc="-1" normalizeH="0" baseline="0" noProof="0" dirty="0">
                <a:ln>
                  <a:noFill/>
                </a:ln>
                <a:solidFill>
                  <a:srgbClr val="000000"/>
                </a:solidFill>
                <a:effectLst/>
                <a:uLnTx/>
                <a:uFillTx/>
                <a:latin typeface="Calibri"/>
              </a:rPr>
              <a:t>Podepsal proto </a:t>
            </a:r>
            <a:r>
              <a:rPr kumimoji="0" lang="cs-CZ" sz="2400" b="0" i="0" u="sng" strike="noStrike" kern="1200" cap="none" spc="-1" normalizeH="0" baseline="0" noProof="0" dirty="0" err="1">
                <a:ln>
                  <a:noFill/>
                </a:ln>
                <a:solidFill>
                  <a:srgbClr val="000000"/>
                </a:solidFill>
                <a:effectLst/>
                <a:uLnTx/>
                <a:uFillTx/>
                <a:latin typeface="Calibri"/>
              </a:rPr>
              <a:t>Szilardův</a:t>
            </a:r>
            <a:r>
              <a:rPr kumimoji="0" lang="cs-CZ" sz="2400" b="0" i="0" u="sng" strike="noStrike" kern="1200" cap="none" spc="-1" normalizeH="0" baseline="0" noProof="0" dirty="0">
                <a:ln>
                  <a:noFill/>
                </a:ln>
                <a:solidFill>
                  <a:srgbClr val="000000"/>
                </a:solidFill>
                <a:effectLst/>
                <a:uLnTx/>
                <a:uFillTx/>
                <a:latin typeface="Calibri"/>
              </a:rPr>
              <a:t> dopis </a:t>
            </a:r>
            <a:r>
              <a:rPr kumimoji="0" lang="cs-CZ" sz="2400" b="0" i="0" u="sng" strike="noStrike" kern="1200" cap="none" spc="-1" normalizeH="0" baseline="0" noProof="0" dirty="0" err="1">
                <a:ln>
                  <a:noFill/>
                </a:ln>
                <a:solidFill>
                  <a:srgbClr val="000000"/>
                </a:solidFill>
                <a:effectLst/>
                <a:uLnTx/>
                <a:uFillTx/>
                <a:latin typeface="Calibri"/>
              </a:rPr>
              <a:t>Roosveltovi</a:t>
            </a:r>
            <a:r>
              <a:rPr kumimoji="0" lang="cs-CZ" sz="2400" b="0" i="0" u="sng" strike="noStrike" kern="1200" cap="none" spc="-1" normalizeH="0" baseline="0" noProof="0" dirty="0">
                <a:ln>
                  <a:noFill/>
                </a:ln>
                <a:solidFill>
                  <a:srgbClr val="000000"/>
                </a:solidFill>
                <a:effectLst/>
                <a:uLnTx/>
                <a:uFillTx/>
                <a:latin typeface="Calibri"/>
              </a:rPr>
              <a:t>, kde ho varovali, že Německo patrně vyvíjí uranovou bombu</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2400" b="1" i="0" u="none" strike="noStrike" kern="1200" cap="none" spc="-1" normalizeH="0" baseline="0" noProof="0" dirty="0" err="1">
                <a:ln>
                  <a:noFill/>
                </a:ln>
                <a:solidFill>
                  <a:srgbClr val="FF0000"/>
                </a:solidFill>
                <a:effectLst/>
                <a:uLnTx/>
                <a:uFillTx/>
                <a:latin typeface="Calibri"/>
              </a:rPr>
              <a:t>Roosvelt</a:t>
            </a:r>
            <a:r>
              <a:rPr kumimoji="0" lang="cs-CZ" sz="2400" b="1" i="0" u="none" strike="noStrike" kern="1200" cap="none" spc="-1" normalizeH="0" baseline="0" noProof="0" dirty="0">
                <a:ln>
                  <a:noFill/>
                </a:ln>
                <a:solidFill>
                  <a:srgbClr val="FF0000"/>
                </a:solidFill>
                <a:effectLst/>
                <a:uLnTx/>
                <a:uFillTx/>
                <a:latin typeface="Calibri"/>
              </a:rPr>
              <a:t> ihned nařídil aby USA začaly urychleně pracovat na uranové bombě</a:t>
            </a:r>
          </a:p>
          <a:p>
            <a:pPr marL="228600" marR="0" lvl="0" indent="-228240" algn="l" defTabSz="914400" rtl="0" eaLnBrk="1" fontAlgn="auto" latinLnBrk="0" hangingPunct="1">
              <a:lnSpc>
                <a:spcPct val="90000"/>
              </a:lnSpc>
              <a:spcBef>
                <a:spcPts val="1001"/>
              </a:spcBef>
              <a:spcAft>
                <a:spcPts val="0"/>
              </a:spcAft>
              <a:buClr>
                <a:srgbClr val="000000"/>
              </a:buClr>
              <a:buSzTx/>
              <a:buFont typeface="Arial"/>
              <a:buChar char="•"/>
              <a:tabLst/>
              <a:defRPr/>
            </a:pPr>
            <a:r>
              <a:rPr kumimoji="0" lang="cs-CZ" sz="3600" b="1" i="0" u="none" strike="noStrike" kern="1200" cap="none" spc="-1" normalizeH="0" baseline="0" noProof="0" dirty="0">
                <a:ln>
                  <a:noFill/>
                </a:ln>
                <a:solidFill>
                  <a:srgbClr val="FF0000"/>
                </a:solidFill>
                <a:effectLst/>
                <a:uLnTx/>
                <a:uFillTx/>
                <a:latin typeface="Calibri"/>
                <a:sym typeface="Wingdings" panose="05000000000000000000" pitchFamily="2" charset="2"/>
              </a:rPr>
              <a:t> PROJECT MANHATTAN</a:t>
            </a:r>
            <a:endParaRPr kumimoji="0" lang="cs-CZ" sz="3600" b="1" i="0" u="none" strike="noStrike" kern="1200" cap="none" spc="-1" normalizeH="0" baseline="0" noProof="0" dirty="0">
              <a:ln>
                <a:noFill/>
              </a:ln>
              <a:solidFill>
                <a:srgbClr val="FF0000"/>
              </a:solidFill>
              <a:effectLst/>
              <a:uLnTx/>
              <a:uFillTx/>
              <a:latin typeface="Calibri"/>
            </a:endParaRPr>
          </a:p>
        </p:txBody>
      </p:sp>
    </p:spTree>
    <p:extLst>
      <p:ext uri="{BB962C8B-B14F-4D97-AF65-F5344CB8AC3E}">
        <p14:creationId xmlns:p14="http://schemas.microsoft.com/office/powerpoint/2010/main" val="1884842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11600" t="7654" r="3107" b="1286"/>
          <a:stretch/>
        </p:blipFill>
        <p:spPr>
          <a:xfrm>
            <a:off x="669638" y="333041"/>
            <a:ext cx="10606091" cy="6208295"/>
          </a:xfrm>
          <a:prstGeom prst="rect">
            <a:avLst/>
          </a:prstGeom>
        </p:spPr>
      </p:pic>
    </p:spTree>
    <p:extLst>
      <p:ext uri="{BB962C8B-B14F-4D97-AF65-F5344CB8AC3E}">
        <p14:creationId xmlns:p14="http://schemas.microsoft.com/office/powerpoint/2010/main" val="128452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ustomShape 2"/>
          <p:cNvSpPr/>
          <p:nvPr/>
        </p:nvSpPr>
        <p:spPr>
          <a:xfrm>
            <a:off x="2564816" y="6106874"/>
            <a:ext cx="3651466" cy="59871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1" normalizeH="0" baseline="0" noProof="0" dirty="0">
                <a:ln>
                  <a:noFill/>
                </a:ln>
                <a:solidFill>
                  <a:prstClr val="white"/>
                </a:solidFill>
                <a:effectLst/>
                <a:uLnTx/>
                <a:uFillTx/>
                <a:latin typeface="Arial"/>
              </a:rPr>
              <a:t>Miss X-Ray</a:t>
            </a:r>
          </a:p>
        </p:txBody>
      </p:sp>
      <p:pic>
        <p:nvPicPr>
          <p:cNvPr id="4" name="Obrázek 3"/>
          <p:cNvPicPr/>
          <p:nvPr/>
        </p:nvPicPr>
        <p:blipFill rotWithShape="1">
          <a:blip r:embed="rId2" cstate="print"/>
          <a:srcRect r="11616" b="-2"/>
          <a:stretch/>
        </p:blipFill>
        <p:spPr>
          <a:xfrm>
            <a:off x="544286" y="0"/>
            <a:ext cx="6411686" cy="6106874"/>
          </a:xfrm>
          <a:prstGeom prst="rect">
            <a:avLst/>
          </a:prstGeom>
          <a:ln>
            <a:solidFill>
              <a:schemeClr val="bg1"/>
            </a:solidFill>
          </a:ln>
          <a:effectLst/>
        </p:spPr>
      </p:pic>
      <p:pic>
        <p:nvPicPr>
          <p:cNvPr id="3" name="Obrázek 2" descr="Obsah obrázku text, osoba, žena&#10;&#10;Popis byl vytvořen automaticky">
            <a:extLst>
              <a:ext uri="{FF2B5EF4-FFF2-40B4-BE49-F238E27FC236}">
                <a16:creationId xmlns:a16="http://schemas.microsoft.com/office/drawing/2014/main" id="{92A2855F-0864-476B-8CF7-83ABE3D18B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500" y="0"/>
            <a:ext cx="4508500" cy="68580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6" name="Rectangle 8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88" name="Freeform: Shape 8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398" name="TextShape 1"/>
          <p:cNvSpPr txBox="1"/>
          <p:nvPr/>
        </p:nvSpPr>
        <p:spPr>
          <a:xfrm>
            <a:off x="804672" y="640263"/>
            <a:ext cx="5157216" cy="242950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1" normalizeH="0" baseline="0" noProof="0" dirty="0">
                <a:ln>
                  <a:noFill/>
                </a:ln>
                <a:solidFill>
                  <a:prstClr val="white"/>
                </a:solidFill>
                <a:effectLst/>
                <a:uLnTx/>
                <a:uFillTx/>
                <a:latin typeface="Arial"/>
                <a:ea typeface="+mj-ea"/>
                <a:cs typeface="+mj-cs"/>
              </a:rPr>
              <a:t>ATOMOVÝ DŽIN BYL VYPUŠTĚN Z LÁHVE</a:t>
            </a:r>
            <a:br>
              <a:rPr kumimoji="0" lang="en-US" sz="3600" b="0" i="0" u="none" strike="noStrike" kern="1200" cap="none" spc="0" normalizeH="0" baseline="0" noProof="0" dirty="0">
                <a:ln>
                  <a:noFill/>
                </a:ln>
                <a:solidFill>
                  <a:prstClr val="white"/>
                </a:solidFill>
                <a:effectLst/>
                <a:uLnTx/>
                <a:uFillTx/>
                <a:latin typeface="Arial"/>
                <a:ea typeface="+mj-ea"/>
                <a:cs typeface="+mj-cs"/>
              </a:rPr>
            </a:br>
            <a:r>
              <a:rPr kumimoji="0" lang="en-US" sz="3600" b="1" i="0" u="none" strike="noStrike" kern="1200" cap="none" spc="-1" normalizeH="0" baseline="0" noProof="0" dirty="0">
                <a:ln>
                  <a:noFill/>
                </a:ln>
                <a:solidFill>
                  <a:prstClr val="white"/>
                </a:solidFill>
                <a:effectLst/>
                <a:uLnTx/>
                <a:uFillTx/>
                <a:latin typeface="Arial"/>
                <a:ea typeface="+mj-ea"/>
                <a:cs typeface="+mj-cs"/>
              </a:rPr>
              <a:t>a </a:t>
            </a:r>
            <a:r>
              <a:rPr kumimoji="0" lang="en-US" sz="3600" b="1" i="0" u="none" strike="noStrike" kern="1200" cap="none" spc="-1" normalizeH="0" baseline="0" noProof="0" dirty="0" err="1">
                <a:ln>
                  <a:noFill/>
                </a:ln>
                <a:solidFill>
                  <a:prstClr val="white"/>
                </a:solidFill>
                <a:effectLst/>
                <a:uLnTx/>
                <a:uFillTx/>
                <a:latin typeface="Arial"/>
                <a:ea typeface="+mj-ea"/>
                <a:cs typeface="+mj-cs"/>
              </a:rPr>
              <a:t>už</a:t>
            </a:r>
            <a:r>
              <a:rPr kumimoji="0" lang="en-US" sz="3600" b="1" i="0" u="none" strike="noStrike" kern="1200" cap="none" spc="-1" normalizeH="0" baseline="0" noProof="0" dirty="0">
                <a:ln>
                  <a:noFill/>
                </a:ln>
                <a:solidFill>
                  <a:prstClr val="white"/>
                </a:solidFill>
                <a:effectLst/>
                <a:uLnTx/>
                <a:uFillTx/>
                <a:latin typeface="Arial"/>
                <a:ea typeface="+mj-ea"/>
                <a:cs typeface="+mj-cs"/>
              </a:rPr>
              <a:t> se do </a:t>
            </a:r>
            <a:r>
              <a:rPr kumimoji="0" lang="en-US" sz="3600" b="1" i="0" u="none" strike="noStrike" kern="1200" cap="none" spc="-1" normalizeH="0" baseline="0" noProof="0" dirty="0" err="1">
                <a:ln>
                  <a:noFill/>
                </a:ln>
                <a:solidFill>
                  <a:prstClr val="white"/>
                </a:solidFill>
                <a:effectLst/>
                <a:uLnTx/>
                <a:uFillTx/>
                <a:latin typeface="Arial"/>
                <a:ea typeface="+mj-ea"/>
                <a:cs typeface="+mj-cs"/>
              </a:rPr>
              <a:t>ní</a:t>
            </a:r>
            <a:r>
              <a:rPr kumimoji="0" lang="en-US" sz="3600" b="1" i="0" u="none" strike="noStrike" kern="1200" cap="none" spc="-1" normalizeH="0" baseline="0" noProof="0" dirty="0">
                <a:ln>
                  <a:noFill/>
                </a:ln>
                <a:solidFill>
                  <a:prstClr val="white"/>
                </a:solidFill>
                <a:effectLst/>
                <a:uLnTx/>
                <a:uFillTx/>
                <a:latin typeface="Arial"/>
                <a:ea typeface="+mj-ea"/>
                <a:cs typeface="+mj-cs"/>
              </a:rPr>
              <a:t> </a:t>
            </a:r>
            <a:r>
              <a:rPr kumimoji="0" lang="en-US" sz="3600" b="1" i="0" u="none" strike="noStrike" kern="1200" cap="none" spc="-1" normalizeH="0" baseline="0" noProof="0" dirty="0" err="1">
                <a:ln>
                  <a:noFill/>
                </a:ln>
                <a:solidFill>
                  <a:prstClr val="white"/>
                </a:solidFill>
                <a:effectLst/>
                <a:uLnTx/>
                <a:uFillTx/>
                <a:latin typeface="Arial"/>
                <a:ea typeface="+mj-ea"/>
                <a:cs typeface="+mj-cs"/>
              </a:rPr>
              <a:t>nikdy</a:t>
            </a:r>
            <a:r>
              <a:rPr kumimoji="0" lang="en-US" sz="3600" b="1" i="0" u="none" strike="noStrike" kern="1200" cap="none" spc="-1" normalizeH="0" baseline="0" noProof="0" dirty="0">
                <a:ln>
                  <a:noFill/>
                </a:ln>
                <a:solidFill>
                  <a:prstClr val="white"/>
                </a:solidFill>
                <a:effectLst/>
                <a:uLnTx/>
                <a:uFillTx/>
                <a:latin typeface="Arial"/>
                <a:ea typeface="+mj-ea"/>
                <a:cs typeface="+mj-cs"/>
              </a:rPr>
              <a:t> </a:t>
            </a:r>
            <a:r>
              <a:rPr kumimoji="0" lang="en-US" sz="3600" b="1" i="0" u="none" strike="noStrike" kern="1200" cap="none" spc="-1" normalizeH="0" baseline="0" noProof="0" dirty="0" err="1">
                <a:ln>
                  <a:noFill/>
                </a:ln>
                <a:solidFill>
                  <a:prstClr val="white"/>
                </a:solidFill>
                <a:effectLst/>
                <a:uLnTx/>
                <a:uFillTx/>
                <a:latin typeface="Arial"/>
                <a:ea typeface="+mj-ea"/>
                <a:cs typeface="+mj-cs"/>
              </a:rPr>
              <a:t>nevrátí</a:t>
            </a:r>
            <a:r>
              <a:rPr kumimoji="0" lang="en-US" sz="3600" b="1" i="0" u="none" strike="noStrike" kern="1200" cap="none" spc="-1" normalizeH="0" baseline="0" noProof="0" dirty="0">
                <a:ln>
                  <a:noFill/>
                </a:ln>
                <a:solidFill>
                  <a:prstClr val="white"/>
                </a:solidFill>
                <a:effectLst/>
                <a:uLnTx/>
                <a:uFillTx/>
                <a:latin typeface="Arial"/>
                <a:ea typeface="+mj-ea"/>
                <a:cs typeface="+mj-cs"/>
              </a:rPr>
              <a:t>…</a:t>
            </a:r>
            <a:endParaRPr kumimoji="0" lang="en-US" sz="3600" b="0" i="0" u="none" strike="noStrike" kern="1200" cap="none" spc="-1" normalizeH="0" baseline="0" noProof="0" dirty="0">
              <a:ln>
                <a:noFill/>
              </a:ln>
              <a:solidFill>
                <a:prstClr val="white"/>
              </a:solidFill>
              <a:effectLst/>
              <a:uLnTx/>
              <a:uFillTx/>
              <a:latin typeface="Arial"/>
              <a:ea typeface="+mj-ea"/>
              <a:cs typeface="+mj-cs"/>
            </a:endParaRPr>
          </a:p>
        </p:txBody>
      </p:sp>
      <p:sp>
        <p:nvSpPr>
          <p:cNvPr id="4" name="Obdélník 3"/>
          <p:cNvSpPr/>
          <p:nvPr/>
        </p:nvSpPr>
        <p:spPr>
          <a:xfrm>
            <a:off x="804672" y="3429000"/>
            <a:ext cx="5157216" cy="2156323"/>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1"/>
              </a:spcBef>
              <a:spcAft>
                <a:spcPts val="0"/>
              </a:spcAft>
              <a:buClr>
                <a:srgbClr val="000000"/>
              </a:buClr>
              <a:buSzTx/>
              <a:buFontTx/>
              <a:buNone/>
              <a:tabLst/>
              <a:defRPr/>
            </a:pPr>
            <a:r>
              <a:rPr kumimoji="0" lang="en-US" sz="3200" b="0" i="0" u="none" strike="noStrike" kern="1200" cap="none" spc="-1" normalizeH="0" baseline="0" noProof="0" dirty="0" err="1">
                <a:ln>
                  <a:noFill/>
                </a:ln>
                <a:solidFill>
                  <a:prstClr val="white"/>
                </a:solidFill>
                <a:effectLst/>
                <a:uLnTx/>
                <a:uFillTx/>
                <a:latin typeface="Arial"/>
              </a:rPr>
              <a:t>Radioaktivita</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není</a:t>
            </a:r>
            <a:r>
              <a:rPr kumimoji="0" lang="en-US" sz="3200" b="0" i="0" u="none" strike="noStrike" kern="1200" cap="none" spc="-1" normalizeH="0" baseline="0" noProof="0" dirty="0">
                <a:ln>
                  <a:noFill/>
                </a:ln>
                <a:solidFill>
                  <a:prstClr val="white"/>
                </a:solidFill>
                <a:effectLst/>
                <a:uLnTx/>
                <a:uFillTx/>
                <a:latin typeface="Arial"/>
              </a:rPr>
              <a:t> z </a:t>
            </a:r>
            <a:r>
              <a:rPr kumimoji="0" lang="en-US" sz="3200" b="0" i="0" u="none" strike="noStrike" kern="1200" cap="none" spc="-1" normalizeH="0" baseline="0" noProof="0" dirty="0" err="1">
                <a:ln>
                  <a:noFill/>
                </a:ln>
                <a:solidFill>
                  <a:prstClr val="white"/>
                </a:solidFill>
                <a:effectLst/>
                <a:uLnTx/>
                <a:uFillTx/>
                <a:latin typeface="Arial"/>
              </a:rPr>
              <a:t>těch</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džinů</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které</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jde</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snadno</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vyvolat</a:t>
            </a:r>
            <a:r>
              <a:rPr kumimoji="0" lang="en-US" sz="3200" b="0" i="0" u="none" strike="noStrike" kern="1200" cap="none" spc="-1" normalizeH="0" baseline="0" noProof="0" dirty="0">
                <a:ln>
                  <a:noFill/>
                </a:ln>
                <a:solidFill>
                  <a:prstClr val="white"/>
                </a:solidFill>
                <a:effectLst/>
                <a:uLnTx/>
                <a:uFillTx/>
                <a:latin typeface="Arial"/>
              </a:rPr>
              <a:t> a </a:t>
            </a:r>
            <a:r>
              <a:rPr kumimoji="0" lang="en-US" sz="3200" b="0" i="0" u="none" strike="noStrike" kern="1200" cap="none" spc="-1" normalizeH="0" baseline="0" noProof="0" dirty="0" err="1">
                <a:ln>
                  <a:noFill/>
                </a:ln>
                <a:solidFill>
                  <a:prstClr val="white"/>
                </a:solidFill>
                <a:effectLst/>
                <a:uLnTx/>
                <a:uFillTx/>
                <a:latin typeface="Arial"/>
              </a:rPr>
              <a:t>stejně</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snadno</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také</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zapudit</a:t>
            </a:r>
            <a:r>
              <a:rPr kumimoji="0" lang="en-US" sz="3200" b="0" i="0" u="none" strike="noStrike" kern="1200" cap="none" spc="-1" normalizeH="0" baseline="0" noProof="0" dirty="0">
                <a:ln>
                  <a:noFill/>
                </a:ln>
                <a:solidFill>
                  <a:prstClr val="white"/>
                </a:solidFill>
                <a:effectLst/>
                <a:uLnTx/>
                <a:uFillTx/>
                <a:latin typeface="Arial"/>
              </a:rPr>
              <a:t> </a:t>
            </a:r>
            <a:r>
              <a:rPr kumimoji="0" lang="en-US" sz="3200" b="0" i="0" u="none" strike="noStrike" kern="1200" cap="none" spc="-1" normalizeH="0" baseline="0" noProof="0" dirty="0" err="1">
                <a:ln>
                  <a:noFill/>
                </a:ln>
                <a:solidFill>
                  <a:prstClr val="white"/>
                </a:solidFill>
                <a:effectLst/>
                <a:uLnTx/>
                <a:uFillTx/>
                <a:latin typeface="Arial"/>
              </a:rPr>
              <a:t>zpět</a:t>
            </a:r>
            <a:r>
              <a:rPr kumimoji="0" lang="en-US" sz="3200" b="0" i="0" u="none" strike="noStrike" kern="1200" cap="none" spc="-1" normalizeH="0" baseline="0" noProof="0" dirty="0">
                <a:ln>
                  <a:noFill/>
                </a:ln>
                <a:solidFill>
                  <a:prstClr val="white"/>
                </a:solidFill>
                <a:effectLst/>
                <a:uLnTx/>
                <a:uFillTx/>
                <a:latin typeface="Arial"/>
              </a:rPr>
              <a:t> do </a:t>
            </a:r>
            <a:r>
              <a:rPr kumimoji="0" lang="en-US" sz="3200" b="0" i="0" u="none" strike="noStrike" kern="1200" cap="none" spc="-1" normalizeH="0" baseline="0" noProof="0" dirty="0" err="1">
                <a:ln>
                  <a:noFill/>
                </a:ln>
                <a:solidFill>
                  <a:prstClr val="white"/>
                </a:solidFill>
                <a:effectLst/>
                <a:uLnTx/>
                <a:uFillTx/>
                <a:latin typeface="Arial"/>
              </a:rPr>
              <a:t>láhve</a:t>
            </a:r>
            <a:r>
              <a:rPr kumimoji="0" lang="en-US" sz="3200" b="0" i="0" u="none" strike="noStrike" kern="1200" cap="none" spc="-1" normalizeH="0" baseline="0" noProof="0" dirty="0">
                <a:ln>
                  <a:noFill/>
                </a:ln>
                <a:solidFill>
                  <a:prstClr val="white"/>
                </a:solidFill>
                <a:effectLst/>
                <a:uLnTx/>
                <a:uFillTx/>
                <a:latin typeface="Arial"/>
              </a:rPr>
              <a:t>. </a:t>
            </a:r>
          </a:p>
        </p:txBody>
      </p:sp>
      <p:pic>
        <p:nvPicPr>
          <p:cNvPr id="399" name="Zástupný symbol pro obsah 4"/>
          <p:cNvPicPr/>
          <p:nvPr/>
        </p:nvPicPr>
        <p:blipFill>
          <a:blip r:embed="rId2" cstate="print"/>
          <a:stretch/>
        </p:blipFill>
        <p:spPr>
          <a:xfrm>
            <a:off x="7904802" y="484632"/>
            <a:ext cx="2866643" cy="5733287"/>
          </a:xfrm>
          <a:prstGeom prst="rect">
            <a:avLst/>
          </a:prstGeom>
        </p:spPr>
      </p:pic>
    </p:spTree>
    <p:extLst>
      <p:ext uri="{BB962C8B-B14F-4D97-AF65-F5344CB8AC3E}">
        <p14:creationId xmlns:p14="http://schemas.microsoft.com/office/powerpoint/2010/main" val="321339204"/>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5" name="Rectangle 87">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0" name="TextShape 1"/>
          <p:cNvSpPr txBox="1"/>
          <p:nvPr/>
        </p:nvSpPr>
        <p:spPr>
          <a:xfrm>
            <a:off x="6303638" y="188559"/>
            <a:ext cx="4929556" cy="745219"/>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1" normalizeH="0" baseline="0" noProof="0" dirty="0">
                <a:ln>
                  <a:noFill/>
                </a:ln>
                <a:solidFill>
                  <a:prstClr val="white"/>
                </a:solidFill>
                <a:effectLst/>
                <a:uLnTx/>
                <a:uFillTx/>
                <a:latin typeface="Arial"/>
                <a:ea typeface="+mj-ea"/>
                <a:cs typeface="+mj-cs"/>
              </a:rPr>
              <a:t>Project Manhattan</a:t>
            </a:r>
            <a:endParaRPr kumimoji="0" lang="en-US" sz="4000" b="0" i="0" u="none" strike="noStrike" kern="1200" cap="none" spc="-1" normalizeH="0" baseline="0" noProof="0" dirty="0">
              <a:ln>
                <a:noFill/>
              </a:ln>
              <a:solidFill>
                <a:prstClr val="white"/>
              </a:solidFill>
              <a:effectLst/>
              <a:uLnTx/>
              <a:uFillTx/>
              <a:latin typeface="Arial"/>
              <a:ea typeface="+mj-ea"/>
              <a:cs typeface="+mj-cs"/>
            </a:endParaRPr>
          </a:p>
        </p:txBody>
      </p:sp>
      <p:pic>
        <p:nvPicPr>
          <p:cNvPr id="402" name="Picture 22" descr="https://upload.wikimedia.org/wikipedia/commons/5/50/Exercise_Desert_Rock_I_%28Buster-Jangle_Dog%29_002.jpg"/>
          <p:cNvPicPr/>
          <p:nvPr/>
        </p:nvPicPr>
        <p:blipFill rotWithShape="1">
          <a:blip r:embed="rId2" cstate="print"/>
          <a:srcRect t="24675" r="-2" b="-2"/>
          <a:stretch/>
        </p:blipFill>
        <p:spPr>
          <a:xfrm>
            <a:off x="491148" y="343454"/>
            <a:ext cx="4853685" cy="2934000"/>
          </a:xfrm>
          <a:prstGeom prst="rect">
            <a:avLst/>
          </a:prstGeom>
        </p:spPr>
      </p:pic>
      <p:pic>
        <p:nvPicPr>
          <p:cNvPr id="401" name="Zástupný symbol pro obsah 5"/>
          <p:cNvPicPr/>
          <p:nvPr/>
        </p:nvPicPr>
        <p:blipFill rotWithShape="1">
          <a:blip r:embed="rId3" cstate="print"/>
          <a:srcRect t="650" r="-2" b="8705"/>
          <a:stretch/>
        </p:blipFill>
        <p:spPr>
          <a:xfrm>
            <a:off x="491148" y="3597883"/>
            <a:ext cx="4853685" cy="2936699"/>
          </a:xfrm>
          <a:prstGeom prst="rect">
            <a:avLst/>
          </a:prstGeom>
        </p:spPr>
      </p:pic>
      <p:cxnSp>
        <p:nvCxnSpPr>
          <p:cNvPr id="406" name="Straight Connector 89">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03" name="CustomShape 2"/>
          <p:cNvSpPr/>
          <p:nvPr/>
        </p:nvSpPr>
        <p:spPr>
          <a:xfrm>
            <a:off x="6095999" y="1110343"/>
            <a:ext cx="5932713" cy="353809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Vybudováno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městečko</a:t>
            </a:r>
            <a:r>
              <a:rPr kumimoji="0" lang="en-US" sz="2000" b="0" i="0" u="none" strike="noStrike" kern="1200" cap="none" spc="-1" normalizeH="0" baseline="0" noProof="0" dirty="0">
                <a:ln>
                  <a:noFill/>
                </a:ln>
                <a:solidFill>
                  <a:prstClr val="white"/>
                </a:solidFill>
                <a:effectLst/>
                <a:uLnTx/>
                <a:uFillTx/>
                <a:latin typeface="Arial"/>
              </a:rPr>
              <a:t> v </a:t>
            </a:r>
            <a:r>
              <a:rPr kumimoji="0" lang="en-US" sz="2000" b="0" i="0" u="none" strike="noStrike" kern="1200" cap="none" spc="-1" normalizeH="0" baseline="0" noProof="0" dirty="0" err="1">
                <a:ln>
                  <a:noFill/>
                </a:ln>
                <a:solidFill>
                  <a:prstClr val="white"/>
                </a:solidFill>
                <a:effectLst/>
                <a:uLnTx/>
                <a:uFillTx/>
                <a:latin typeface="Arial"/>
              </a:rPr>
              <a:t>poušti</a:t>
            </a:r>
            <a:r>
              <a:rPr kumimoji="0" lang="en-US" sz="2000" b="0" i="0" u="none" strike="noStrike" kern="1200" cap="none" spc="-1" normalizeH="0" baseline="0" noProof="0" dirty="0">
                <a:ln>
                  <a:noFill/>
                </a:ln>
                <a:solidFill>
                  <a:prstClr val="white"/>
                </a:solidFill>
                <a:effectLst/>
                <a:uLnTx/>
                <a:uFillTx/>
                <a:latin typeface="Arial"/>
              </a:rPr>
              <a:t> v </a:t>
            </a:r>
            <a:r>
              <a:rPr kumimoji="0" lang="en-US" sz="2000" b="0" i="0" u="none" strike="noStrike" kern="1200" cap="none" spc="-1" normalizeH="0" baseline="0" noProof="0" dirty="0" err="1">
                <a:ln>
                  <a:noFill/>
                </a:ln>
                <a:solidFill>
                  <a:prstClr val="white"/>
                </a:solidFill>
                <a:effectLst/>
                <a:uLnTx/>
                <a:uFillTx/>
                <a:latin typeface="Arial"/>
              </a:rPr>
              <a:t>Novém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Mexiku</a:t>
            </a:r>
            <a:r>
              <a:rPr kumimoji="0" lang="en-US" sz="2000" b="0" i="0" u="none" strike="noStrike" kern="1200" cap="none" spc="-1" normalizeH="0" baseline="0" noProof="0" dirty="0">
                <a:ln>
                  <a:noFill/>
                </a:ln>
                <a:solidFill>
                  <a:prstClr val="white"/>
                </a:solidFill>
                <a:effectLst/>
                <a:uLnTx/>
                <a:uFillTx/>
                <a:latin typeface="Arial"/>
              </a:rPr>
              <a:t>               - </a:t>
            </a:r>
            <a:r>
              <a:rPr kumimoji="0" lang="en-US" sz="2000" b="1" i="0" u="none" strike="noStrike" kern="1200" cap="none" spc="-1" normalizeH="0" baseline="0" noProof="0" dirty="0">
                <a:ln>
                  <a:noFill/>
                </a:ln>
                <a:solidFill>
                  <a:prstClr val="white"/>
                </a:solidFill>
                <a:effectLst/>
                <a:uLnTx/>
                <a:uFillTx/>
                <a:latin typeface="Arial"/>
              </a:rPr>
              <a:t>Los Alamos</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Vynaloženy</a:t>
            </a:r>
            <a:r>
              <a:rPr kumimoji="0" lang="en-US" sz="2000" b="0" i="0" u="none" strike="noStrike" kern="1200" cap="none" spc="-1" normalizeH="0" baseline="0" noProof="0" dirty="0">
                <a:ln>
                  <a:noFill/>
                </a:ln>
                <a:solidFill>
                  <a:prstClr val="white"/>
                </a:solidFill>
                <a:effectLst/>
                <a:uLnTx/>
                <a:uFillTx/>
                <a:latin typeface="Arial"/>
              </a:rPr>
              <a:t> 2 </a:t>
            </a:r>
            <a:r>
              <a:rPr kumimoji="0" lang="en-US" sz="2000" b="0" i="0" u="none" strike="noStrike" kern="1200" cap="none" spc="-1" normalizeH="0" baseline="0" noProof="0" dirty="0" err="1">
                <a:ln>
                  <a:noFill/>
                </a:ln>
                <a:solidFill>
                  <a:prstClr val="white"/>
                </a:solidFill>
                <a:effectLst/>
                <a:uLnTx/>
                <a:uFillTx/>
                <a:latin typeface="Arial"/>
              </a:rPr>
              <a:t>mld</a:t>
            </a:r>
            <a:r>
              <a:rPr kumimoji="0" lang="en-US" sz="2000" b="0" i="0" u="none" strike="noStrike" kern="1200" cap="none" spc="-1" normalizeH="0" baseline="0" noProof="0" dirty="0">
                <a:ln>
                  <a:noFill/>
                </a:ln>
                <a:solidFill>
                  <a:prstClr val="white"/>
                </a:solidFill>
                <a:effectLst/>
                <a:uLnTx/>
                <a:uFillTx/>
                <a:latin typeface="Arial"/>
              </a:rPr>
              <a:t> USD a </a:t>
            </a:r>
            <a:r>
              <a:rPr kumimoji="0" lang="en-US" sz="2000" b="0" i="0" u="none" strike="noStrike" kern="1200" cap="none" spc="-1" normalizeH="0" baseline="0" noProof="0" dirty="0" err="1">
                <a:ln>
                  <a:noFill/>
                </a:ln>
                <a:solidFill>
                  <a:prstClr val="white"/>
                </a:solidFill>
                <a:effectLst/>
                <a:uLnTx/>
                <a:uFillTx/>
                <a:latin typeface="Arial"/>
              </a:rPr>
              <a:t>povoláni</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nejvýznamnější</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vědci</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Tenkrát</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zde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největší</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koncentrace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nositelů</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Nobelovy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ceny</a:t>
            </a:r>
            <a:r>
              <a:rPr kumimoji="0" lang="en-US" sz="2000" b="0" i="0" u="none" strike="noStrike" kern="1200" cap="none" spc="-1" normalizeH="0" baseline="0" noProof="0" dirty="0">
                <a:ln>
                  <a:noFill/>
                </a:ln>
                <a:solidFill>
                  <a:prstClr val="white"/>
                </a:solidFill>
                <a:effectLst/>
                <a:uLnTx/>
                <a:uFillTx/>
                <a:latin typeface="Arial"/>
              </a:rPr>
              <a:t>.</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srgbClr val="FF0000"/>
                </a:solidFill>
                <a:effectLst/>
                <a:uLnTx/>
                <a:uFillTx/>
                <a:latin typeface="Arial"/>
              </a:rPr>
              <a:t>1921 Robert Oppenheimer </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navštívil</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Jáchymovské</a:t>
            </a:r>
            <a:r>
              <a:rPr kumimoji="0" lang="en-US" sz="2000" b="0" i="0" u="none" strike="noStrike" kern="1200" cap="none" spc="-1" normalizeH="0" baseline="0" noProof="0" dirty="0">
                <a:ln>
                  <a:noFill/>
                </a:ln>
                <a:solidFill>
                  <a:srgbClr val="FF0000"/>
                </a:solidFill>
                <a:effectLst/>
                <a:uLnTx/>
                <a:uFillTx/>
                <a:latin typeface="Arial"/>
              </a:rPr>
              <a:t> </a:t>
            </a:r>
            <a:r>
              <a:rPr kumimoji="0" lang="en-US" sz="2000" b="0" i="0" u="none" strike="noStrike" kern="1200" cap="none" spc="-1" normalizeH="0" baseline="0" noProof="0" dirty="0" err="1">
                <a:ln>
                  <a:noFill/>
                </a:ln>
                <a:solidFill>
                  <a:srgbClr val="FF0000"/>
                </a:solidFill>
                <a:effectLst/>
                <a:uLnTx/>
                <a:uFillTx/>
                <a:latin typeface="Arial"/>
              </a:rPr>
              <a:t>lázně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sng" strike="noStrike" kern="1200" cap="none" spc="-1" normalizeH="0" baseline="0" noProof="0" dirty="0" err="1">
                <a:ln>
                  <a:noFill/>
                </a:ln>
                <a:solidFill>
                  <a:prstClr val="white"/>
                </a:solidFill>
                <a:effectLst/>
                <a:uLnTx/>
                <a:uFillTx/>
                <a:latin typeface="Arial"/>
              </a:rPr>
              <a:t>fascinovala</a:t>
            </a:r>
            <a:r>
              <a:rPr kumimoji="0" lang="en-US" sz="2000" b="0" i="0" u="sng" strike="noStrike" kern="1200" cap="none" spc="-1" normalizeH="0" baseline="0" noProof="0" dirty="0">
                <a:ln>
                  <a:noFill/>
                </a:ln>
                <a:solidFill>
                  <a:prstClr val="white"/>
                </a:solidFill>
                <a:effectLst/>
                <a:uLnTx/>
                <a:uFillTx/>
                <a:latin typeface="Arial"/>
              </a:rPr>
              <a:t> ho </a:t>
            </a:r>
            <a:r>
              <a:rPr kumimoji="0" lang="en-US" sz="2000" b="0" i="0" u="sng" strike="noStrike" kern="1200" cap="none" spc="-1" normalizeH="0" baseline="0" noProof="0" dirty="0" err="1">
                <a:ln>
                  <a:noFill/>
                </a:ln>
                <a:solidFill>
                  <a:prstClr val="white"/>
                </a:solidFill>
                <a:effectLst/>
                <a:uLnTx/>
                <a:uFillTx/>
                <a:latin typeface="Arial"/>
              </a:rPr>
              <a:t>uranová</a:t>
            </a:r>
            <a:r>
              <a:rPr kumimoji="0" lang="en-US" sz="2000" b="0" i="0" u="sng" strike="noStrike" kern="1200" cap="none" spc="-1" normalizeH="0" baseline="0" noProof="0" dirty="0">
                <a:ln>
                  <a:noFill/>
                </a:ln>
                <a:solidFill>
                  <a:prstClr val="white"/>
                </a:solidFill>
                <a:effectLst/>
                <a:uLnTx/>
                <a:uFillTx/>
                <a:latin typeface="Arial"/>
              </a:rPr>
              <a:t> </a:t>
            </a:r>
            <a:r>
              <a:rPr kumimoji="0" lang="en-US" sz="2000" b="0" i="0" u="sng" strike="noStrike" kern="1200" cap="none" spc="-1" normalizeH="0" baseline="0" noProof="0" dirty="0" err="1">
                <a:ln>
                  <a:noFill/>
                </a:ln>
                <a:solidFill>
                  <a:prstClr val="white"/>
                </a:solidFill>
                <a:effectLst/>
                <a:uLnTx/>
                <a:uFillTx/>
                <a:latin typeface="Arial"/>
              </a:rPr>
              <a:t>ruda</a:t>
            </a:r>
            <a:endParaRPr kumimoji="0" lang="en-US" sz="2000" b="0" i="0" u="sng" strike="noStrike" kern="1200" cap="none" spc="-1" normalizeH="0" baseline="0" noProof="0" dirty="0">
              <a:ln>
                <a:noFill/>
              </a:ln>
              <a:solidFill>
                <a:prstClr val="white"/>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1" normalizeH="0" baseline="0" noProof="0" dirty="0">
                <a:ln>
                  <a:noFill/>
                </a:ln>
                <a:solidFill>
                  <a:srgbClr val="FF0000"/>
                </a:solidFill>
                <a:effectLst/>
                <a:uLnTx/>
                <a:uFillTx/>
                <a:latin typeface="Arial"/>
              </a:rPr>
              <a:t>O 21 let (1942) </a:t>
            </a:r>
            <a:r>
              <a:rPr kumimoji="0" lang="en-US" sz="2000" b="1" i="0" u="none" strike="noStrike" kern="1200" cap="none" spc="-1" normalizeH="0" baseline="0" noProof="0" dirty="0" err="1">
                <a:ln>
                  <a:noFill/>
                </a:ln>
                <a:solidFill>
                  <a:srgbClr val="FF0000"/>
                </a:solidFill>
                <a:effectLst/>
                <a:uLnTx/>
                <a:uFillTx/>
                <a:latin typeface="Arial"/>
              </a:rPr>
              <a:t>později</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učinil</a:t>
            </a:r>
            <a:r>
              <a:rPr kumimoji="0" lang="en-US" sz="2000" b="1" i="0" u="none" strike="noStrike" kern="1200" cap="none" spc="-1" normalizeH="0" baseline="0" noProof="0" dirty="0">
                <a:ln>
                  <a:noFill/>
                </a:ln>
                <a:solidFill>
                  <a:srgbClr val="FF0000"/>
                </a:solidFill>
                <a:effectLst/>
                <a:uLnTx/>
                <a:uFillTx/>
                <a:latin typeface="Arial"/>
              </a:rPr>
              <a:t> z </a:t>
            </a:r>
            <a:r>
              <a:rPr kumimoji="0" lang="en-US" sz="2000" b="1" i="0" u="none" strike="noStrike" kern="1200" cap="none" spc="-1" normalizeH="0" baseline="0" noProof="0" dirty="0" err="1">
                <a:ln>
                  <a:noFill/>
                </a:ln>
                <a:solidFill>
                  <a:srgbClr val="FF0000"/>
                </a:solidFill>
                <a:effectLst/>
                <a:uLnTx/>
                <a:uFillTx/>
                <a:latin typeface="Arial"/>
              </a:rPr>
              <a:t>uranu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nejděsivější</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horninu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na</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světě</a:t>
            </a:r>
            <a:r>
              <a:rPr kumimoji="0" lang="en-US" sz="2000" b="1" i="0" u="none" strike="noStrike" kern="1200" cap="none" spc="-1" normalizeH="0" baseline="0" noProof="0" dirty="0">
                <a:ln>
                  <a:noFill/>
                </a:ln>
                <a:solidFill>
                  <a:srgbClr val="FF0000"/>
                </a:solidFill>
                <a:effectLst/>
                <a:uLnTx/>
                <a:uFillTx/>
                <a:latin typeface="Arial"/>
              </a:rPr>
              <a:t> – </a:t>
            </a:r>
            <a:r>
              <a:rPr kumimoji="0" lang="en-US" sz="2000" b="1" i="0" u="none" strike="noStrike" kern="1200" cap="none" spc="-1" normalizeH="0" baseline="0" noProof="0" dirty="0" err="1">
                <a:ln>
                  <a:noFill/>
                </a:ln>
                <a:solidFill>
                  <a:srgbClr val="FF0000"/>
                </a:solidFill>
                <a:effectLst/>
                <a:uLnTx/>
                <a:uFillTx/>
                <a:latin typeface="Arial"/>
              </a:rPr>
              <a:t>udělal</a:t>
            </a:r>
            <a:r>
              <a:rPr kumimoji="0" lang="en-US" sz="2000" b="1" i="0" u="none" strike="noStrike" kern="1200" cap="none" spc="-1" normalizeH="0" baseline="0" noProof="0" dirty="0">
                <a:ln>
                  <a:noFill/>
                </a:ln>
                <a:solidFill>
                  <a:srgbClr val="FF0000"/>
                </a:solidFill>
                <a:effectLst/>
                <a:uLnTx/>
                <a:uFillTx/>
                <a:latin typeface="Arial"/>
              </a:rPr>
              <a:t> z </a:t>
            </a:r>
            <a:r>
              <a:rPr kumimoji="0" lang="en-US" sz="2000" b="1" i="0" u="none" strike="noStrike" kern="1200" cap="none" spc="-1" normalizeH="0" baseline="0" noProof="0" dirty="0" err="1">
                <a:ln>
                  <a:noFill/>
                </a:ln>
                <a:solidFill>
                  <a:srgbClr val="FF0000"/>
                </a:solidFill>
                <a:effectLst/>
                <a:uLnTx/>
                <a:uFillTx/>
                <a:latin typeface="Arial"/>
              </a:rPr>
              <a:t>něj</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atomovou</a:t>
            </a:r>
            <a:r>
              <a:rPr kumimoji="0" lang="en-US" sz="2000" b="1" i="0" u="none" strike="noStrike" kern="1200" cap="none" spc="-1" normalizeH="0" baseline="0" noProof="0" dirty="0">
                <a:ln>
                  <a:noFill/>
                </a:ln>
                <a:solidFill>
                  <a:srgbClr val="FF0000"/>
                </a:solidFill>
                <a:effectLst/>
                <a:uLnTx/>
                <a:uFillTx/>
                <a:latin typeface="Arial"/>
              </a:rPr>
              <a:t> </a:t>
            </a:r>
            <a:r>
              <a:rPr kumimoji="0" lang="en-US" sz="2000" b="1" i="0" u="none" strike="noStrike" kern="1200" cap="none" spc="-1" normalizeH="0" baseline="0" noProof="0" dirty="0" err="1">
                <a:ln>
                  <a:noFill/>
                </a:ln>
                <a:solidFill>
                  <a:srgbClr val="FF0000"/>
                </a:solidFill>
                <a:effectLst/>
                <a:uLnTx/>
                <a:uFillTx/>
                <a:latin typeface="Arial"/>
              </a:rPr>
              <a:t>bombu</a:t>
            </a:r>
            <a:endParaRPr kumimoji="0" lang="en-US" sz="2000" b="1" i="0" u="none" strike="noStrike" kern="1200" cap="none" spc="-1" normalizeH="0" baseline="0" noProof="0" dirty="0">
              <a:ln>
                <a:noFill/>
              </a:ln>
              <a:solidFill>
                <a:srgbClr val="FF0000"/>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Byl</a:t>
            </a:r>
            <a:r>
              <a:rPr kumimoji="0" lang="en-US" sz="2000" b="0" i="0" u="none" strike="noStrike" kern="1200" cap="none" spc="-1" normalizeH="0" baseline="0" noProof="0" dirty="0">
                <a:ln>
                  <a:noFill/>
                </a:ln>
                <a:solidFill>
                  <a:prstClr val="white"/>
                </a:solidFill>
                <a:effectLst/>
                <a:uLnTx/>
                <a:uFillTx/>
                <a:latin typeface="Arial"/>
              </a:rPr>
              <a:t> to </a:t>
            </a:r>
            <a:r>
              <a:rPr kumimoji="0" lang="en-US" sz="2000" b="0" i="0" u="none" strike="noStrike" kern="1200" cap="none" spc="-1" normalizeH="0" baseline="0" noProof="0" dirty="0" err="1">
                <a:ln>
                  <a:noFill/>
                </a:ln>
                <a:solidFill>
                  <a:prstClr val="white"/>
                </a:solidFill>
                <a:effectLst/>
                <a:uLnTx/>
                <a:uFillTx/>
                <a:latin typeface="Arial"/>
              </a:rPr>
              <a:t>fyzik</a:t>
            </a:r>
            <a:r>
              <a:rPr kumimoji="0" lang="en-US" sz="2000" b="0" i="0" u="none" strike="noStrike" kern="1200" cap="none" spc="-1" normalizeH="0" baseline="0" noProof="0" dirty="0">
                <a:ln>
                  <a:noFill/>
                </a:ln>
                <a:solidFill>
                  <a:prstClr val="white"/>
                </a:solidFill>
                <a:effectLst/>
                <a:uLnTx/>
                <a:uFillTx/>
                <a:latin typeface="Arial"/>
              </a:rPr>
              <a:t> se </a:t>
            </a:r>
            <a:r>
              <a:rPr kumimoji="0" lang="en-US" sz="2000" b="0" i="0" u="none" strike="noStrike" kern="1200" cap="none" spc="-1" normalizeH="0" baseline="0" noProof="0" dirty="0" err="1">
                <a:ln>
                  <a:noFill/>
                </a:ln>
                <a:solidFill>
                  <a:prstClr val="white"/>
                </a:solidFill>
                <a:effectLst/>
                <a:uLnTx/>
                <a:uFillTx/>
                <a:latin typeface="Arial"/>
              </a:rPr>
              <a:t>slabostí</a:t>
            </a:r>
            <a:r>
              <a:rPr kumimoji="0" lang="en-US" sz="2000" b="0" i="0" u="none" strike="noStrike" kern="1200" cap="none" spc="-1" normalizeH="0" baseline="0" noProof="0" dirty="0">
                <a:ln>
                  <a:noFill/>
                </a:ln>
                <a:solidFill>
                  <a:prstClr val="white"/>
                </a:solidFill>
                <a:effectLst/>
                <a:uLnTx/>
                <a:uFillTx/>
                <a:latin typeface="Arial"/>
              </a:rPr>
              <a:t> pro Martini, </a:t>
            </a:r>
            <a:r>
              <a:rPr kumimoji="0" lang="en-US" sz="2000" b="0" i="0" u="none" strike="noStrike" kern="1200" cap="none" spc="-1" normalizeH="0" baseline="0" noProof="0" dirty="0" err="1">
                <a:ln>
                  <a:noFill/>
                </a:ln>
                <a:solidFill>
                  <a:prstClr val="white"/>
                </a:solidFill>
                <a:effectLst/>
                <a:uLnTx/>
                <a:uFillTx/>
                <a:latin typeface="Arial"/>
              </a:rPr>
              <a:t>ženy</a:t>
            </a:r>
            <a:r>
              <a:rPr kumimoji="0" lang="en-US" sz="2000" b="0" i="0" u="none" strike="noStrike" kern="1200" cap="none" spc="-1" normalizeH="0" baseline="0" noProof="0" dirty="0">
                <a:ln>
                  <a:noFill/>
                </a:ln>
                <a:solidFill>
                  <a:prstClr val="white"/>
                </a:solidFill>
                <a:effectLst/>
                <a:uLnTx/>
                <a:uFillTx/>
                <a:latin typeface="Arial"/>
              </a:rPr>
              <a:t> a </a:t>
            </a:r>
            <a:r>
              <a:rPr kumimoji="0" lang="en-US" sz="2000" b="0" i="0" u="none" strike="noStrike" kern="1200" cap="none" spc="-1" normalizeH="0" baseline="0" noProof="0" dirty="0" err="1">
                <a:ln>
                  <a:noFill/>
                </a:ln>
                <a:solidFill>
                  <a:prstClr val="white"/>
                </a:solidFill>
                <a:effectLst/>
                <a:uLnTx/>
                <a:uFillTx/>
                <a:latin typeface="Arial"/>
              </a:rPr>
              <a:t>dávnou</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indickou</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poezii</a:t>
            </a:r>
            <a:endParaRPr kumimoji="0" lang="en-US" sz="2000" b="0" i="0" u="none" strike="noStrike" kern="1200" cap="none" spc="-1" normalizeH="0" baseline="0" noProof="0" dirty="0">
              <a:ln>
                <a:noFill/>
              </a:ln>
              <a:solidFill>
                <a:prstClr val="white"/>
              </a:solidFill>
              <a:effectLst/>
              <a:uLnTx/>
              <a:uFillTx/>
              <a:latin typeface="Arial"/>
            </a:endParaRP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Německo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kapitulovalo</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ještě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před</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dokončením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bomby</a:t>
            </a:r>
            <a:r>
              <a:rPr kumimoji="0" lang="en-US" sz="2000" b="0" i="0" u="none" strike="noStrike" kern="1200" cap="none" spc="-1" normalizeH="0" baseline="0" noProof="0" dirty="0">
                <a:ln>
                  <a:noFill/>
                </a:ln>
                <a:solidFill>
                  <a:prstClr val="white"/>
                </a:solidFill>
                <a:effectLst/>
                <a:uLnTx/>
                <a:uFillTx/>
                <a:latin typeface="Arial"/>
              </a:rPr>
              <a:t> – USA </a:t>
            </a:r>
            <a:r>
              <a:rPr kumimoji="0" lang="en-US" sz="2000" b="0" i="0" u="none" strike="noStrike" kern="1200" cap="none" spc="-1" normalizeH="0" baseline="0" noProof="0" dirty="0" err="1">
                <a:ln>
                  <a:noFill/>
                </a:ln>
                <a:solidFill>
                  <a:prstClr val="white"/>
                </a:solidFill>
                <a:effectLst/>
                <a:uLnTx/>
                <a:uFillTx/>
                <a:latin typeface="Arial"/>
              </a:rPr>
              <a:t>zadržely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německé</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fyziky</a:t>
            </a:r>
            <a:r>
              <a:rPr kumimoji="0" lang="en-US" sz="2000" b="0" i="0" u="none" strike="noStrike" kern="1200" cap="none" spc="-1" normalizeH="0" baseline="0" noProof="0" dirty="0">
                <a:ln>
                  <a:noFill/>
                </a:ln>
                <a:solidFill>
                  <a:prstClr val="white"/>
                </a:solidFill>
                <a:effectLst/>
                <a:uLnTx/>
                <a:uFillTx/>
                <a:latin typeface="Arial"/>
              </a:rPr>
              <a:t> – </a:t>
            </a:r>
            <a:r>
              <a:rPr kumimoji="0" lang="en-US" sz="2000" b="0" i="0" u="none" strike="noStrike" kern="1200" cap="none" spc="-1" normalizeH="0" baseline="0" noProof="0" dirty="0" err="1">
                <a:ln>
                  <a:noFill/>
                </a:ln>
                <a:solidFill>
                  <a:prstClr val="white"/>
                </a:solidFill>
                <a:effectLst/>
                <a:uLnTx/>
                <a:uFillTx/>
                <a:latin typeface="Arial"/>
              </a:rPr>
              <a:t>též</a:t>
            </a:r>
            <a:r>
              <a:rPr kumimoji="0" lang="en-US" sz="2000" b="0" i="0" u="none" strike="noStrike" kern="1200" cap="none" spc="-1" normalizeH="0" baseline="0" noProof="0" dirty="0">
                <a:ln>
                  <a:noFill/>
                </a:ln>
                <a:solidFill>
                  <a:prstClr val="white"/>
                </a:solidFill>
                <a:effectLst/>
                <a:uLnTx/>
                <a:uFillTx/>
                <a:latin typeface="Arial"/>
              </a:rPr>
              <a:t> Otto </a:t>
            </a:r>
            <a:r>
              <a:rPr kumimoji="0" lang="en-US" sz="2000" b="0" i="0" u="none" strike="noStrike" kern="1200" cap="none" spc="-1" normalizeH="0" baseline="0" noProof="0" dirty="0" err="1">
                <a:ln>
                  <a:noFill/>
                </a:ln>
                <a:solidFill>
                  <a:prstClr val="white"/>
                </a:solidFill>
                <a:effectLst/>
                <a:uLnTx/>
                <a:uFillTx/>
                <a:latin typeface="Arial"/>
              </a:rPr>
              <a:t>Hahna</a:t>
            </a:r>
            <a:r>
              <a:rPr kumimoji="0" lang="en-US" sz="2000" b="0" i="0" u="none" strike="noStrike" kern="1200" cap="none" spc="-1" normalizeH="0" baseline="0" noProof="0" dirty="0">
                <a:ln>
                  <a:noFill/>
                </a:ln>
                <a:solidFill>
                  <a:prstClr val="white"/>
                </a:solidFill>
                <a:effectLst/>
                <a:uLnTx/>
                <a:uFillTx/>
                <a:latin typeface="Arial"/>
              </a:rPr>
              <a:t>.</a:t>
            </a:r>
          </a:p>
          <a:p>
            <a:pPr marL="179388"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1" normalizeH="0" baseline="0" noProof="0" dirty="0" err="1">
                <a:ln>
                  <a:noFill/>
                </a:ln>
                <a:solidFill>
                  <a:prstClr val="white"/>
                </a:solidFill>
                <a:effectLst/>
                <a:uLnTx/>
                <a:uFillTx/>
                <a:latin typeface="Arial"/>
              </a:rPr>
              <a:t>Zjistilo</a:t>
            </a:r>
            <a:r>
              <a:rPr kumimoji="0" lang="en-US" sz="2000" b="0" i="0" u="none" strike="noStrike" kern="1200" cap="none" spc="-1" normalizeH="0" baseline="0" noProof="0" dirty="0">
                <a:ln>
                  <a:noFill/>
                </a:ln>
                <a:solidFill>
                  <a:prstClr val="white"/>
                </a:solidFill>
                <a:effectLst/>
                <a:uLnTx/>
                <a:uFillTx/>
                <a:latin typeface="Arial"/>
              </a:rPr>
              <a:t> se, </a:t>
            </a:r>
            <a:r>
              <a:rPr kumimoji="0" lang="en-US" sz="2000" b="0" i="0" u="none" strike="noStrike" kern="1200" cap="none" spc="-1" normalizeH="0" baseline="0" noProof="0" dirty="0" err="1">
                <a:ln>
                  <a:noFill/>
                </a:ln>
                <a:solidFill>
                  <a:prstClr val="white"/>
                </a:solidFill>
                <a:effectLst/>
                <a:uLnTx/>
                <a:uFillTx/>
                <a:latin typeface="Arial"/>
              </a:rPr>
              <a:t>že</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Německo</a:t>
            </a:r>
            <a:r>
              <a:rPr kumimoji="0" lang="en-US" sz="2000" b="0" i="0" u="none" strike="noStrike" kern="1200" cap="none" spc="-1" normalizeH="0" baseline="0" noProof="0" dirty="0">
                <a:ln>
                  <a:noFill/>
                </a:ln>
                <a:solidFill>
                  <a:prstClr val="white"/>
                </a:solidFill>
                <a:effectLst/>
                <a:uLnTx/>
                <a:uFillTx/>
                <a:latin typeface="Arial"/>
              </a:rPr>
              <a:t> s </a:t>
            </a:r>
            <a:r>
              <a:rPr kumimoji="0" lang="en-US" sz="2000" b="0" i="0" u="none" strike="noStrike" kern="1200" cap="none" spc="-1" normalizeH="0" baseline="0" noProof="0" dirty="0" err="1">
                <a:ln>
                  <a:noFill/>
                </a:ln>
                <a:solidFill>
                  <a:prstClr val="white"/>
                </a:solidFill>
                <a:effectLst/>
                <a:uLnTx/>
                <a:uFillTx/>
                <a:latin typeface="Arial"/>
              </a:rPr>
              <a:t>vývojem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bomby</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vlastně</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nikam</a:t>
            </a:r>
            <a:r>
              <a:rPr kumimoji="0" lang="en-US" sz="2000" b="0" i="0" u="none" strike="noStrike" kern="1200" cap="none" spc="-1" normalizeH="0" baseline="0" noProof="0" dirty="0">
                <a:ln>
                  <a:noFill/>
                </a:ln>
                <a:solidFill>
                  <a:prstClr val="white"/>
                </a:solidFill>
                <a:effectLst/>
                <a:uLnTx/>
                <a:uFillTx/>
                <a:latin typeface="Arial"/>
              </a:rPr>
              <a:t> </a:t>
            </a:r>
            <a:r>
              <a:rPr kumimoji="0" lang="en-US" sz="2000" b="0" i="0" u="none" strike="noStrike" kern="1200" cap="none" spc="-1" normalizeH="0" baseline="0" noProof="0" dirty="0" err="1">
                <a:ln>
                  <a:noFill/>
                </a:ln>
                <a:solidFill>
                  <a:prstClr val="white"/>
                </a:solidFill>
                <a:effectLst/>
                <a:uLnTx/>
                <a:uFillTx/>
                <a:latin typeface="Arial"/>
              </a:rPr>
              <a:t>nepokročilo</a:t>
            </a:r>
            <a:endParaRPr kumimoji="0" lang="en-US" sz="2000" b="0" i="0" u="none" strike="noStrike" kern="1200" cap="none" spc="-1" normalizeH="0" baseline="0" noProof="0" dirty="0">
              <a:ln>
                <a:noFill/>
              </a:ln>
              <a:solidFill>
                <a:prstClr val="white"/>
              </a:solidFill>
              <a:effectLst/>
              <a:uLnTx/>
              <a:uFillTx/>
              <a:latin typeface="Arial"/>
            </a:endParaRPr>
          </a:p>
        </p:txBody>
      </p:sp>
    </p:spTree>
    <p:extLst>
      <p:ext uri="{BB962C8B-B14F-4D97-AF65-F5344CB8AC3E}">
        <p14:creationId xmlns:p14="http://schemas.microsoft.com/office/powerpoint/2010/main" val="3046456574"/>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ndParaRPr>
          </a:p>
        </p:txBody>
      </p:sp>
      <p:sp>
        <p:nvSpPr>
          <p:cNvPr id="404" name="TextShape 1"/>
          <p:cNvSpPr txBox="1"/>
          <p:nvPr/>
        </p:nvSpPr>
        <p:spPr>
          <a:xfrm>
            <a:off x="838200" y="4669978"/>
            <a:ext cx="4391024" cy="117370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1" normalizeH="0" baseline="0" noProof="0">
                <a:ln>
                  <a:noFill/>
                </a:ln>
                <a:solidFill>
                  <a:prstClr val="white"/>
                </a:solidFill>
                <a:effectLst/>
                <a:uLnTx/>
                <a:uFillTx/>
                <a:latin typeface="Arial"/>
                <a:ea typeface="+mj-ea"/>
                <a:cs typeface="+mj-cs"/>
              </a:rPr>
              <a:t>Louis Slotin</a:t>
            </a:r>
            <a:br>
              <a:rPr kumimoji="0" lang="en-US" sz="2500" b="0" i="0" u="none" strike="noStrike" kern="1200" cap="none" spc="0" normalizeH="0" baseline="0" noProof="0">
                <a:ln>
                  <a:noFill/>
                </a:ln>
                <a:solidFill>
                  <a:prstClr val="white"/>
                </a:solidFill>
                <a:effectLst/>
                <a:uLnTx/>
                <a:uFillTx/>
                <a:latin typeface="Arial"/>
                <a:ea typeface="+mj-ea"/>
                <a:cs typeface="+mj-cs"/>
              </a:rPr>
            </a:br>
            <a:r>
              <a:rPr kumimoji="0" lang="en-US" sz="2500" b="0" i="0" u="none" strike="noStrike" kern="1200" cap="none" spc="-1" normalizeH="0" baseline="0" noProof="0">
                <a:ln>
                  <a:noFill/>
                </a:ln>
                <a:solidFill>
                  <a:prstClr val="white"/>
                </a:solidFill>
                <a:effectLst/>
                <a:uLnTx/>
                <a:uFillTx/>
                <a:latin typeface="Arial"/>
                <a:ea typeface="+mj-ea"/>
                <a:cs typeface="+mj-cs"/>
              </a:rPr>
              <a:t>Tahání draka za ocas "tickling the dragon's tail"</a:t>
            </a:r>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25104" r="6512"/>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405" name="Zástupný symbol pro obsah 7"/>
          <p:cNvPicPr/>
          <p:nvPr/>
        </p:nvPicPr>
        <p:blipFill rotWithShape="1">
          <a:blip r:embed="rId3" cstate="print"/>
          <a:srcRect t="12831" r="-4" b="-4"/>
          <a:stretch/>
        </p:blipFill>
        <p:spPr>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406" name="Obrázek 9"/>
          <p:cNvPicPr/>
          <p:nvPr/>
        </p:nvPicPr>
        <p:blipFill rotWithShape="1">
          <a:blip r:embed="rId4" cstate="print"/>
          <a:srcRect l="26645"/>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94" name="Group 93">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95" name="Freeform: Shape 94">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6" name="Freeform: Shape 95">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sp>
        <p:nvSpPr>
          <p:cNvPr id="407" name="CustomShape 2"/>
          <p:cNvSpPr/>
          <p:nvPr/>
        </p:nvSpPr>
        <p:spPr>
          <a:xfrm>
            <a:off x="5495698" y="4286159"/>
            <a:ext cx="6429828" cy="224526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o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 normalizeH="0" baseline="0" noProof="0" dirty="0">
                <a:ln>
                  <a:noFill/>
                </a:ln>
                <a:solidFill>
                  <a:prstClr val="white">
                    <a:alpha val="80000"/>
                  </a:prstClr>
                </a:solidFill>
                <a:effectLst/>
                <a:uLnTx/>
                <a:uFillTx/>
                <a:latin typeface="Arial"/>
              </a:rPr>
              <a:t>Na </a:t>
            </a:r>
            <a:r>
              <a:rPr kumimoji="0" lang="en-US" sz="2200" b="0" i="0" u="none" strike="noStrike" kern="1200" cap="none" spc="-1" normalizeH="0" baseline="0" noProof="0" dirty="0" err="1">
                <a:ln>
                  <a:noFill/>
                </a:ln>
                <a:solidFill>
                  <a:prstClr val="white">
                    <a:alpha val="80000"/>
                  </a:prstClr>
                </a:solidFill>
                <a:effectLst/>
                <a:uLnTx/>
                <a:uFillTx/>
                <a:latin typeface="Arial"/>
              </a:rPr>
              <a:t>projektu</a:t>
            </a:r>
            <a:r>
              <a:rPr kumimoji="0" lang="en-US" sz="2200" b="0" i="0" u="none" strike="noStrike" kern="1200" cap="none" spc="-1" normalizeH="0" baseline="0" noProof="0" dirty="0">
                <a:ln>
                  <a:noFill/>
                </a:ln>
                <a:solidFill>
                  <a:prstClr val="white">
                    <a:alpha val="80000"/>
                  </a:prstClr>
                </a:solidFill>
                <a:effectLst/>
                <a:uLnTx/>
                <a:uFillTx/>
                <a:latin typeface="Arial"/>
              </a:rPr>
              <a:t> se </a:t>
            </a:r>
            <a:r>
              <a:rPr kumimoji="0" lang="en-US" sz="2200" b="0" i="0" u="none" strike="noStrike" kern="1200" cap="none" spc="-1" normalizeH="0" baseline="0" noProof="0" dirty="0" err="1">
                <a:ln>
                  <a:noFill/>
                </a:ln>
                <a:solidFill>
                  <a:prstClr val="white">
                    <a:alpha val="80000"/>
                  </a:prstClr>
                </a:solidFill>
                <a:effectLst/>
                <a:uLnTx/>
                <a:uFillTx/>
                <a:latin typeface="Arial"/>
              </a:rPr>
              <a:t>podílel</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i</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mladý</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vědec</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1" i="0" u="none" strike="noStrike" kern="1200" cap="none" spc="-1" normalizeH="0" baseline="0" noProof="0" dirty="0">
                <a:ln>
                  <a:noFill/>
                </a:ln>
                <a:solidFill>
                  <a:prstClr val="white">
                    <a:alpha val="80000"/>
                  </a:prstClr>
                </a:solidFill>
                <a:effectLst/>
                <a:uLnTx/>
                <a:uFillTx/>
                <a:latin typeface="Arial"/>
              </a:rPr>
              <a:t>Louis </a:t>
            </a:r>
            <a:r>
              <a:rPr kumimoji="0" lang="en-US" sz="2200" b="1" i="0" u="none" strike="noStrike" kern="1200" cap="none" spc="-1" normalizeH="0" baseline="0" noProof="0" dirty="0" err="1">
                <a:ln>
                  <a:noFill/>
                </a:ln>
                <a:solidFill>
                  <a:prstClr val="white">
                    <a:alpha val="80000"/>
                  </a:prstClr>
                </a:solidFill>
                <a:effectLst/>
                <a:uLnTx/>
                <a:uFillTx/>
                <a:latin typeface="Arial"/>
              </a:rPr>
              <a:t>Slotin</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Již</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předtím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pracoval</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na</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stavbě</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prvního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funkčního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jaderného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reaktoru</a:t>
            </a:r>
            <a:r>
              <a:rPr kumimoji="0" lang="en-US" sz="2200" b="0" i="0" u="none" strike="noStrike" kern="1200" cap="none" spc="-1" normalizeH="0" baseline="0" noProof="0" dirty="0">
                <a:ln>
                  <a:noFill/>
                </a:ln>
                <a:solidFill>
                  <a:prstClr val="white">
                    <a:alpha val="80000"/>
                  </a:prstClr>
                </a:solidFill>
                <a:effectLst/>
                <a:uLnTx/>
                <a:uFillTx/>
                <a:latin typeface="Arial"/>
              </a:rPr>
              <a:t>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 normalizeH="0" baseline="0" noProof="0" dirty="0" err="1">
                <a:ln>
                  <a:noFill/>
                </a:ln>
                <a:solidFill>
                  <a:prstClr val="white">
                    <a:alpha val="80000"/>
                  </a:prstClr>
                </a:solidFill>
                <a:effectLst/>
                <a:uLnTx/>
                <a:uFillTx/>
                <a:latin typeface="Arial"/>
              </a:rPr>
              <a:t>Hledání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kritického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množství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jaderného</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materiálu</a:t>
            </a:r>
            <a:r>
              <a:rPr kumimoji="0" lang="en-US" sz="2200" b="0" i="0" u="none" strike="noStrike" kern="1200" cap="none" spc="-1" normalizeH="0" baseline="0" noProof="0" dirty="0">
                <a:ln>
                  <a:noFill/>
                </a:ln>
                <a:solidFill>
                  <a:prstClr val="white">
                    <a:alpha val="80000"/>
                  </a:prstClr>
                </a:solidFill>
                <a:effectLst/>
                <a:uLnTx/>
                <a:uFillTx/>
                <a:latin typeface="Arial"/>
              </a:rPr>
              <a:t> a </a:t>
            </a:r>
            <a:r>
              <a:rPr kumimoji="0" lang="en-US" sz="2200" b="0" i="0" u="none" strike="noStrike" kern="1200" cap="none" spc="-1" normalizeH="0" baseline="0" noProof="0" dirty="0" err="1">
                <a:ln>
                  <a:noFill/>
                </a:ln>
                <a:solidFill>
                  <a:prstClr val="white">
                    <a:alpha val="80000"/>
                  </a:prstClr>
                </a:solidFill>
                <a:effectLst/>
                <a:uLnTx/>
                <a:uFillTx/>
                <a:latin typeface="Arial"/>
              </a:rPr>
              <a:t>studování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reakcí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přibližováním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hemisfér</a:t>
            </a:r>
            <a:r>
              <a:rPr kumimoji="0" lang="en-US" sz="2200" b="0" i="0" u="none" strike="noStrike" kern="1200" cap="none" spc="-1" normalizeH="0" baseline="0" noProof="0" dirty="0">
                <a:ln>
                  <a:noFill/>
                </a:ln>
                <a:solidFill>
                  <a:prstClr val="white">
                    <a:alpha val="80000"/>
                  </a:prstClr>
                </a:solidFill>
                <a:effectLst/>
                <a:uLnTx/>
                <a:uFillTx/>
                <a:latin typeface="Arial"/>
              </a:rPr>
              <a:t> s </a:t>
            </a:r>
            <a:r>
              <a:rPr kumimoji="0" lang="en-US" sz="2200" b="0" i="0" u="none" strike="noStrike" kern="1200" cap="none" spc="-1" normalizeH="0" baseline="0" noProof="0" dirty="0" err="1">
                <a:ln>
                  <a:noFill/>
                </a:ln>
                <a:solidFill>
                  <a:prstClr val="white">
                    <a:alpha val="80000"/>
                  </a:prstClr>
                </a:solidFill>
                <a:effectLst/>
                <a:uLnTx/>
                <a:uFillTx/>
                <a:latin typeface="Arial"/>
              </a:rPr>
              <a:t>podkritickým</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množstvím</a:t>
            </a:r>
            <a:r>
              <a:rPr kumimoji="0" lang="en-US" sz="2200" b="0" i="0" u="none" strike="noStrike" kern="1200" cap="none" spc="-1" normalizeH="0" baseline="0" noProof="0" dirty="0">
                <a:ln>
                  <a:noFill/>
                </a:ln>
                <a:solidFill>
                  <a:prstClr val="white">
                    <a:alpha val="80000"/>
                  </a:prstClr>
                </a:solidFill>
                <a:effectLst/>
                <a:uLnTx/>
                <a:uFillTx/>
                <a:latin typeface="Arial"/>
              </a:rPr>
              <a:t> k </a:t>
            </a:r>
            <a:r>
              <a:rPr kumimoji="0" lang="en-US" sz="2200" b="0" i="0" u="none" strike="noStrike" kern="1200" cap="none" spc="-1" normalizeH="0" baseline="0" noProof="0" dirty="0" err="1">
                <a:ln>
                  <a:noFill/>
                </a:ln>
                <a:solidFill>
                  <a:prstClr val="white">
                    <a:alpha val="80000"/>
                  </a:prstClr>
                </a:solidFill>
                <a:effectLst/>
                <a:uLnTx/>
                <a:uFillTx/>
                <a:latin typeface="Arial"/>
              </a:rPr>
              <a:t>sobě</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cs-CZ"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a:ln>
                  <a:noFill/>
                </a:ln>
                <a:solidFill>
                  <a:prstClr val="white">
                    <a:alpha val="80000"/>
                  </a:prstClr>
                </a:solidFill>
                <a:effectLst/>
                <a:uLnTx/>
                <a:uFillTx/>
                <a:latin typeface="Arial"/>
              </a:rPr>
              <a:t>s </a:t>
            </a:r>
            <a:r>
              <a:rPr kumimoji="0" lang="en-US" sz="2200" b="0" i="0" u="none" strike="noStrike" kern="1200" cap="none" spc="-1" normalizeH="0" baseline="0" noProof="0" dirty="0" err="1">
                <a:ln>
                  <a:noFill/>
                </a:ln>
                <a:solidFill>
                  <a:prstClr val="white">
                    <a:alpha val="80000"/>
                  </a:prstClr>
                </a:solidFill>
                <a:effectLst/>
                <a:uLnTx/>
                <a:uFillTx/>
                <a:latin typeface="Arial"/>
              </a:rPr>
              <a:t>pomocí</a:t>
            </a:r>
            <a:r>
              <a:rPr kumimoji="0" lang="en-US" sz="2200" b="0" i="0" u="none" strike="noStrike" kern="1200" cap="none" spc="-1" normalizeH="0" baseline="0" noProof="0" dirty="0">
                <a:ln>
                  <a:noFill/>
                </a:ln>
                <a:solidFill>
                  <a:prstClr val="white">
                    <a:alpha val="80000"/>
                  </a:prstClr>
                </a:solidFill>
                <a:effectLst/>
                <a:uLnTx/>
                <a:uFillTx/>
                <a:latin typeface="Arial"/>
              </a:rPr>
              <a:t> </a:t>
            </a:r>
            <a:r>
              <a:rPr kumimoji="0" lang="en-US" sz="2200" b="0" i="0" u="none" strike="noStrike" kern="1200" cap="none" spc="-1" normalizeH="0" baseline="0" noProof="0" dirty="0" err="1">
                <a:ln>
                  <a:noFill/>
                </a:ln>
                <a:solidFill>
                  <a:prstClr val="white">
                    <a:alpha val="80000"/>
                  </a:prstClr>
                </a:solidFill>
                <a:effectLst/>
                <a:uLnTx/>
                <a:uFillTx/>
                <a:latin typeface="Arial"/>
              </a:rPr>
              <a:t>šroubováku</a:t>
            </a:r>
            <a:endParaRPr kumimoji="0" lang="en-US" sz="2200" b="0" i="0" u="none" strike="noStrike" kern="1200" cap="none" spc="-1" normalizeH="0" baseline="0" noProof="0" dirty="0">
              <a:ln>
                <a:noFill/>
              </a:ln>
              <a:solidFill>
                <a:prstClr val="white">
                  <a:alpha val="80000"/>
                </a:prstClr>
              </a:solidFill>
              <a:effectLst/>
              <a:uLnTx/>
              <a:uFillTx/>
              <a:latin typeface="Arial"/>
            </a:endParaRPr>
          </a:p>
        </p:txBody>
      </p:sp>
    </p:spTree>
    <p:extLst>
      <p:ext uri="{BB962C8B-B14F-4D97-AF65-F5344CB8AC3E}">
        <p14:creationId xmlns:p14="http://schemas.microsoft.com/office/powerpoint/2010/main" val="1095388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Rectangle 9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7" name="Rectangle 9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99" name="Freeform: Shape 9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410" name="TextShape 2"/>
          <p:cNvSpPr txBox="1"/>
          <p:nvPr/>
        </p:nvSpPr>
        <p:spPr>
          <a:xfrm>
            <a:off x="510396" y="150406"/>
            <a:ext cx="5451492" cy="13449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1" normalizeH="0" baseline="0" noProof="0" dirty="0">
                <a:ln>
                  <a:noFill/>
                </a:ln>
                <a:solidFill>
                  <a:prstClr val="white"/>
                </a:solidFill>
                <a:effectLst/>
                <a:uLnTx/>
                <a:uFillTx/>
                <a:latin typeface="Arial"/>
                <a:ea typeface="+mj-ea"/>
                <a:cs typeface="+mj-cs"/>
              </a:rPr>
              <a:t>Louis </a:t>
            </a:r>
            <a:r>
              <a:rPr kumimoji="0" lang="en-US" sz="2800" b="1" i="0" u="none" strike="noStrike" kern="1200" cap="none" spc="-1" normalizeH="0" baseline="0" noProof="0" dirty="0" err="1">
                <a:ln>
                  <a:noFill/>
                </a:ln>
                <a:solidFill>
                  <a:prstClr val="white"/>
                </a:solidFill>
                <a:effectLst/>
                <a:uLnTx/>
                <a:uFillTx/>
                <a:latin typeface="Arial"/>
                <a:ea typeface="+mj-ea"/>
                <a:cs typeface="+mj-cs"/>
              </a:rPr>
              <a:t>Slotin</a:t>
            </a:r>
            <a:br>
              <a:rPr kumimoji="0" lang="en-US" sz="2800" b="1" i="0" u="none" strike="noStrike" kern="1200" cap="none" spc="0" normalizeH="0" baseline="0" noProof="0" dirty="0">
                <a:ln>
                  <a:noFill/>
                </a:ln>
                <a:solidFill>
                  <a:prstClr val="white"/>
                </a:solidFill>
                <a:effectLst/>
                <a:uLnTx/>
                <a:uFillTx/>
                <a:latin typeface="Arial"/>
                <a:ea typeface="+mj-ea"/>
                <a:cs typeface="+mj-cs"/>
              </a:rPr>
            </a:br>
            <a:r>
              <a:rPr kumimoji="0" lang="en-US" sz="2800" b="1" i="0" u="none" strike="noStrike" kern="1200" cap="none" spc="-1" normalizeH="0" baseline="0" noProof="0" dirty="0" err="1">
                <a:ln>
                  <a:noFill/>
                </a:ln>
                <a:solidFill>
                  <a:prstClr val="white"/>
                </a:solidFill>
                <a:effectLst/>
                <a:uLnTx/>
                <a:uFillTx/>
                <a:latin typeface="Arial"/>
                <a:ea typeface="+mj-ea"/>
                <a:cs typeface="+mj-cs"/>
              </a:rPr>
              <a:t>Tahání</a:t>
            </a:r>
            <a:r>
              <a:rPr kumimoji="0" lang="en-US" sz="2800" b="1" i="0" u="none" strike="noStrike" kern="1200" cap="none" spc="-1" normalizeH="0" baseline="0" noProof="0" dirty="0">
                <a:ln>
                  <a:noFill/>
                </a:ln>
                <a:solidFill>
                  <a:prstClr val="white"/>
                </a:solidFill>
                <a:effectLst/>
                <a:uLnTx/>
                <a:uFillTx/>
                <a:latin typeface="Arial"/>
                <a:ea typeface="+mj-ea"/>
                <a:cs typeface="+mj-cs"/>
              </a:rPr>
              <a:t> </a:t>
            </a:r>
            <a:r>
              <a:rPr kumimoji="0" lang="en-US" sz="2800" b="1" i="0" u="none" strike="noStrike" kern="1200" cap="none" spc="-1" normalizeH="0" baseline="0" noProof="0" dirty="0" err="1">
                <a:ln>
                  <a:noFill/>
                </a:ln>
                <a:solidFill>
                  <a:prstClr val="white"/>
                </a:solidFill>
                <a:effectLst/>
                <a:uLnTx/>
                <a:uFillTx/>
                <a:latin typeface="Arial"/>
                <a:ea typeface="+mj-ea"/>
                <a:cs typeface="+mj-cs"/>
              </a:rPr>
              <a:t>draka</a:t>
            </a:r>
            <a:r>
              <a:rPr kumimoji="0" lang="en-US" sz="2800" b="1" i="0" u="none" strike="noStrike" kern="1200" cap="none" spc="-1" normalizeH="0" baseline="0" noProof="0" dirty="0">
                <a:ln>
                  <a:noFill/>
                </a:ln>
                <a:solidFill>
                  <a:prstClr val="white"/>
                </a:solidFill>
                <a:effectLst/>
                <a:uLnTx/>
                <a:uFillTx/>
                <a:latin typeface="Arial"/>
                <a:ea typeface="+mj-ea"/>
                <a:cs typeface="+mj-cs"/>
              </a:rPr>
              <a:t> za ocas "tickling the dragon's tail"</a:t>
            </a:r>
          </a:p>
        </p:txBody>
      </p:sp>
      <p:sp>
        <p:nvSpPr>
          <p:cNvPr id="408" name="TextShape 1"/>
          <p:cNvSpPr txBox="1"/>
          <p:nvPr/>
        </p:nvSpPr>
        <p:spPr>
          <a:xfrm>
            <a:off x="238614" y="1542494"/>
            <a:ext cx="5857385" cy="4869191"/>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Jednou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Louisovi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Slotinovi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šroubovák</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sklouzl</a:t>
            </a:r>
            <a:r>
              <a:rPr kumimoji="0" lang="en-US" sz="1800" b="0" i="0" u="none" strike="noStrike" kern="1200" cap="none" spc="-1" normalizeH="0" baseline="0" noProof="0" dirty="0">
                <a:ln>
                  <a:noFill/>
                </a:ln>
                <a:solidFill>
                  <a:srgbClr val="FF0000"/>
                </a:solidFill>
                <a:effectLst/>
                <a:uLnTx/>
                <a:uFillTx/>
                <a:latin typeface="Arial"/>
              </a:rPr>
              <a:t> a </a:t>
            </a:r>
            <a:r>
              <a:rPr kumimoji="0" lang="en-US" sz="1800" b="0" i="0" u="none" strike="noStrike" kern="1200" cap="none" spc="-1" normalizeH="0" baseline="0" noProof="0" dirty="0" err="1">
                <a:ln>
                  <a:noFill/>
                </a:ln>
                <a:solidFill>
                  <a:srgbClr val="FF0000"/>
                </a:solidFill>
                <a:effectLst/>
                <a:uLnTx/>
                <a:uFillTx/>
                <a:latin typeface="Arial"/>
              </a:rPr>
              <a:t>obě</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hemisféry</a:t>
            </a:r>
            <a:r>
              <a:rPr kumimoji="0" lang="en-US" sz="1800" b="0" i="0" u="none" strike="noStrike" kern="1200" cap="none" spc="-1" normalizeH="0" baseline="0" noProof="0" dirty="0">
                <a:ln>
                  <a:noFill/>
                </a:ln>
                <a:solidFill>
                  <a:srgbClr val="FF0000"/>
                </a:solidFill>
                <a:effectLst/>
                <a:uLnTx/>
                <a:uFillTx/>
                <a:latin typeface="Arial"/>
              </a:rPr>
              <a:t> se </a:t>
            </a:r>
            <a:r>
              <a:rPr kumimoji="0" lang="en-US" sz="1800" b="0" i="0" u="none" strike="noStrike" kern="1200" cap="none" spc="-1" normalizeH="0" baseline="0" noProof="0" dirty="0" err="1">
                <a:ln>
                  <a:noFill/>
                </a:ln>
                <a:solidFill>
                  <a:srgbClr val="FF0000"/>
                </a:solidFill>
                <a:effectLst/>
                <a:uLnTx/>
                <a:uFillTx/>
                <a:latin typeface="Arial"/>
              </a:rPr>
              <a:t>na</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chvíli</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zcela</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spojily</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než</a:t>
            </a:r>
            <a:r>
              <a:rPr kumimoji="0" lang="en-US" sz="1800" b="0" i="0" u="none" strike="noStrike" kern="1200" cap="none" spc="-1" normalizeH="0" baseline="0" noProof="0" dirty="0">
                <a:ln>
                  <a:noFill/>
                </a:ln>
                <a:solidFill>
                  <a:prstClr val="white"/>
                </a:solidFill>
                <a:effectLst/>
                <a:uLnTx/>
                <a:uFillTx/>
                <a:latin typeface="Arial"/>
              </a:rPr>
              <a:t> je </a:t>
            </a:r>
            <a:r>
              <a:rPr kumimoji="0" lang="en-US" sz="1800" b="0" i="0" u="none" strike="noStrike" kern="1200" cap="none" spc="-1" normalizeH="0" baseline="0" noProof="0" dirty="0" err="1">
                <a:ln>
                  <a:noFill/>
                </a:ln>
                <a:solidFill>
                  <a:prstClr val="white"/>
                </a:solidFill>
                <a:effectLst/>
                <a:uLnTx/>
                <a:uFillTx/>
                <a:latin typeface="Arial"/>
              </a:rPr>
              <a:t>Slotin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rychle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odtrhl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Tím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zachránil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spoustu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lidí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sám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však</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exponován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smrtelné</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dávce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neutronů</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záření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gama</a:t>
            </a:r>
            <a:endParaRPr kumimoji="0" lang="en-US" sz="18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a:ln>
                  <a:noFill/>
                </a:ln>
                <a:solidFill>
                  <a:prstClr val="white"/>
                </a:solidFill>
                <a:effectLst/>
                <a:uLnTx/>
                <a:uFillTx/>
                <a:latin typeface="Arial"/>
              </a:rPr>
              <a:t>Po </a:t>
            </a:r>
            <a:r>
              <a:rPr kumimoji="0" lang="en-US" sz="1800" b="0" i="0" u="none" strike="noStrike" kern="1200" cap="none" spc="-1" normalizeH="0" baseline="0" noProof="0" dirty="0" err="1">
                <a:ln>
                  <a:noFill/>
                </a:ln>
                <a:solidFill>
                  <a:prstClr val="white"/>
                </a:solidFill>
                <a:effectLst/>
                <a:uLnTx/>
                <a:uFillTx/>
                <a:latin typeface="Arial"/>
              </a:rPr>
              <a:t>přílišném</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přiblížení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kovových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hemisfér</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jejichž</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středu</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byla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umístěna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podkritická</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množství</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plutonia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došlo</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ke</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krátké</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řetězové</a:t>
            </a:r>
            <a:r>
              <a:rPr kumimoji="0" lang="en-US" sz="1800" b="0" i="0" u="none" strike="noStrike" kern="1200" cap="none" spc="-1" normalizeH="0" baseline="0" noProof="0" dirty="0">
                <a:ln>
                  <a:noFill/>
                </a:ln>
                <a:solidFill>
                  <a:srgbClr val="FF0000"/>
                </a:solidFill>
                <a:effectLst/>
                <a:uLnTx/>
                <a:uFillTx/>
                <a:latin typeface="Arial"/>
              </a:rPr>
              <a:t> </a:t>
            </a:r>
            <a:r>
              <a:rPr kumimoji="0" lang="en-US" sz="1800" b="0" i="0" u="none" strike="noStrike" kern="1200" cap="none" spc="-1" normalizeH="0" baseline="0" noProof="0" dirty="0" err="1">
                <a:ln>
                  <a:noFill/>
                </a:ln>
                <a:solidFill>
                  <a:srgbClr val="FF0000"/>
                </a:solidFill>
                <a:effectLst/>
                <a:uLnTx/>
                <a:uFillTx/>
                <a:latin typeface="Arial"/>
              </a:rPr>
              <a:t>reakci</a:t>
            </a:r>
            <a:endParaRPr kumimoji="0" lang="en-US" sz="1800" b="0" i="0" u="none" strike="noStrike" kern="1200" cap="none" spc="-1" normalizeH="0" baseline="0" noProof="0" dirty="0">
              <a:ln>
                <a:noFill/>
              </a:ln>
              <a:solidFill>
                <a:srgbClr val="FF0000"/>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Laboratoř</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osvítil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modrý</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záblesk</a:t>
            </a:r>
            <a:r>
              <a:rPr kumimoji="0" lang="en-US" sz="1800" b="0" i="0" u="none" strike="noStrike" kern="1200" cap="none" spc="-1" normalizeH="0" baseline="0" noProof="0" dirty="0">
                <a:ln>
                  <a:noFill/>
                </a:ln>
                <a:solidFill>
                  <a:prstClr val="white"/>
                </a:solidFill>
                <a:effectLst/>
                <a:uLnTx/>
                <a:uFillTx/>
                <a:latin typeface="Arial"/>
              </a:rPr>
              <a:t> a </a:t>
            </a:r>
            <a:r>
              <a:rPr kumimoji="0" lang="en-US" sz="1800" b="0" i="0" u="none" strike="noStrike" kern="1200" cap="none" spc="-1" normalizeH="0" baseline="0" noProof="0" dirty="0" err="1">
                <a:ln>
                  <a:noFill/>
                </a:ln>
                <a:solidFill>
                  <a:prstClr val="white"/>
                </a:solidFill>
                <a:effectLst/>
                <a:uLnTx/>
                <a:uFillTx/>
                <a:latin typeface="Arial"/>
              </a:rPr>
              <a:t>radiace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vystoupala</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nad</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kritické</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hodnoty</a:t>
            </a:r>
            <a:r>
              <a:rPr kumimoji="0" lang="en-US" sz="1800" b="0" i="0" u="none" strike="noStrike" kern="1200" cap="none" spc="-1" normalizeH="0" baseline="0" noProof="0" dirty="0">
                <a:ln>
                  <a:noFill/>
                </a:ln>
                <a:solidFill>
                  <a:prstClr val="white"/>
                </a:solidFill>
                <a:effectLst/>
                <a:uLnTx/>
                <a:uFillTx/>
                <a:latin typeface="Arial"/>
              </a:rPr>
              <a:t>. </a:t>
            </a: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0" u="none" strike="noStrike" kern="1200" cap="none" spc="-1" normalizeH="0" baseline="0" noProof="0" dirty="0" err="1">
                <a:ln>
                  <a:noFill/>
                </a:ln>
                <a:solidFill>
                  <a:prstClr val="white"/>
                </a:solidFill>
                <a:effectLst/>
                <a:uLnTx/>
                <a:uFillTx/>
                <a:latin typeface="Arial"/>
              </a:rPr>
              <a:t>Slotin</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následně</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zakreslil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pozice</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jednotlivých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pracovníků</a:t>
            </a:r>
            <a:r>
              <a:rPr kumimoji="0" lang="en-US" sz="1800" b="0" i="0" u="none" strike="noStrike" kern="1200" cap="none" spc="-1" normalizeH="0" baseline="0" noProof="0" dirty="0">
                <a:ln>
                  <a:noFill/>
                </a:ln>
                <a:solidFill>
                  <a:prstClr val="white"/>
                </a:solidFill>
                <a:effectLst/>
                <a:uLnTx/>
                <a:uFillTx/>
                <a:latin typeface="Arial"/>
              </a:rPr>
              <a:t> pro </a:t>
            </a:r>
            <a:r>
              <a:rPr kumimoji="0" lang="en-US" sz="1800" b="0" i="0" u="none" strike="noStrike" kern="1200" cap="none" spc="-1" normalizeH="0" baseline="0" noProof="0" dirty="0" err="1">
                <a:ln>
                  <a:noFill/>
                </a:ln>
                <a:solidFill>
                  <a:prstClr val="white"/>
                </a:solidFill>
                <a:effectLst/>
                <a:uLnTx/>
                <a:uFillTx/>
                <a:latin typeface="Arial"/>
              </a:rPr>
              <a:t>odhad</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jejich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ozáření</a:t>
            </a:r>
            <a:endParaRPr kumimoji="0" lang="en-US" sz="1800" b="0" i="0" u="none" strike="noStrike" kern="1200" cap="none" spc="-1" normalizeH="0" baseline="0" noProof="0" dirty="0">
              <a:ln>
                <a:noFill/>
              </a:ln>
              <a:solidFill>
                <a:prstClr val="white"/>
              </a:solidFill>
              <a:effectLst/>
              <a:uLnTx/>
              <a:uFillTx/>
              <a:latin typeface="Arial"/>
            </a:endParaRPr>
          </a:p>
          <a:p>
            <a:pPr marL="228600" marR="0" lvl="0" indent="-228600" algn="l" defTabSz="914400" rtl="0" eaLnBrk="1" fontAlgn="auto" latinLnBrk="0" hangingPunct="1">
              <a:lnSpc>
                <a:spcPct val="100000"/>
              </a:lnSpc>
              <a:spcBef>
                <a:spcPts val="1200"/>
              </a:spcBef>
              <a:spcAft>
                <a:spcPts val="0"/>
              </a:spcAft>
              <a:buClr>
                <a:srgbClr val="FF0000"/>
              </a:buClr>
              <a:buSzTx/>
              <a:buFont typeface="Arial" panose="020B0604020202020204" pitchFamily="34" charset="0"/>
              <a:buChar char="•"/>
              <a:tabLst/>
              <a:defRPr/>
            </a:pPr>
            <a:r>
              <a:rPr kumimoji="0" lang="en-US" sz="1800" b="0" i="1" u="none" strike="noStrike" kern="1200" cap="none" spc="-1" normalizeH="0" baseline="0" noProof="0" dirty="0">
                <a:ln>
                  <a:noFill/>
                </a:ln>
                <a:solidFill>
                  <a:srgbClr val="FF0000"/>
                </a:solidFill>
                <a:effectLst/>
                <a:uLnTx/>
                <a:uFillTx/>
                <a:latin typeface="Arial"/>
              </a:rPr>
              <a:t>„</a:t>
            </a:r>
            <a:r>
              <a:rPr kumimoji="0" lang="en-US" sz="1800" b="0" i="1" u="none" strike="noStrike" kern="1200" cap="none" spc="-1" normalizeH="0" baseline="0" noProof="0" dirty="0" err="1">
                <a:ln>
                  <a:noFill/>
                </a:ln>
                <a:solidFill>
                  <a:srgbClr val="FF0000"/>
                </a:solidFill>
                <a:effectLst/>
                <a:uLnTx/>
                <a:uFillTx/>
                <a:latin typeface="Arial"/>
              </a:rPr>
              <a:t>Vy</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budete</a:t>
            </a:r>
            <a:r>
              <a:rPr kumimoji="0" lang="en-US" sz="1800" b="0" i="1" u="none" strike="noStrike" kern="1200" cap="none" spc="-1" normalizeH="0" baseline="0" noProof="0" dirty="0">
                <a:ln>
                  <a:noFill/>
                </a:ln>
                <a:solidFill>
                  <a:srgbClr val="FF0000"/>
                </a:solidFill>
                <a:effectLst/>
                <a:uLnTx/>
                <a:uFillTx/>
                <a:latin typeface="Arial"/>
              </a:rPr>
              <a:t> O. K., ale </a:t>
            </a:r>
            <a:r>
              <a:rPr kumimoji="0" lang="en-US" sz="1800" b="0" i="1" u="none" strike="noStrike" kern="1200" cap="none" spc="-1" normalizeH="0" baseline="0" noProof="0" dirty="0" err="1">
                <a:ln>
                  <a:noFill/>
                </a:ln>
                <a:solidFill>
                  <a:srgbClr val="FF0000"/>
                </a:solidFill>
                <a:effectLst/>
                <a:uLnTx/>
                <a:uFillTx/>
                <a:latin typeface="Arial"/>
              </a:rPr>
              <a:t>já</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jsem</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nejspíš</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srgbClr val="FF0000"/>
                </a:solidFill>
                <a:effectLst/>
                <a:uLnTx/>
                <a:uFillTx/>
                <a:latin typeface="Arial"/>
              </a:rPr>
              <a:t>vyřízený</a:t>
            </a:r>
            <a:r>
              <a:rPr kumimoji="0" lang="en-US" sz="1800" b="0" i="1" u="none" strike="noStrike" kern="1200" cap="none" spc="-1" normalizeH="0" baseline="0" noProof="0" dirty="0">
                <a:ln>
                  <a:noFill/>
                </a:ln>
                <a:solidFill>
                  <a:srgbClr val="FF0000"/>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řekl</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obraceje</a:t>
            </a:r>
            <a:r>
              <a:rPr kumimoji="0" lang="en-US" sz="1800" b="0" i="1" u="none" strike="noStrike" kern="1200" cap="none" spc="-1" normalizeH="0" baseline="0" noProof="0" dirty="0">
                <a:ln>
                  <a:noFill/>
                </a:ln>
                <a:solidFill>
                  <a:prstClr val="white"/>
                </a:solidFill>
                <a:effectLst/>
                <a:uLnTx/>
                <a:uFillTx/>
                <a:latin typeface="Arial"/>
              </a:rPr>
              <a:t> se k </a:t>
            </a:r>
            <a:r>
              <a:rPr kumimoji="0" lang="en-US" sz="1800" b="0" i="1" u="none" strike="noStrike" kern="1200" cap="none" spc="-1" normalizeH="0" baseline="0" noProof="0" dirty="0" err="1">
                <a:ln>
                  <a:noFill/>
                </a:ln>
                <a:solidFill>
                  <a:prstClr val="white"/>
                </a:solidFill>
                <a:effectLst/>
                <a:uLnTx/>
                <a:uFillTx/>
                <a:latin typeface="Arial"/>
              </a:rPr>
              <a:t>ostatním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vyděšeným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1" u="none" strike="noStrike" kern="1200" cap="none" spc="-1" normalizeH="0" baseline="0" noProof="0" dirty="0" err="1">
                <a:ln>
                  <a:noFill/>
                </a:ln>
                <a:solidFill>
                  <a:prstClr val="white"/>
                </a:solidFill>
                <a:effectLst/>
                <a:uLnTx/>
                <a:uFillTx/>
                <a:latin typeface="Arial"/>
              </a:rPr>
              <a:t>vědcům</a:t>
            </a:r>
            <a:r>
              <a:rPr kumimoji="0" lang="en-US" sz="1800" b="0" i="1"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Měl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bohužel</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pravdu</a:t>
            </a:r>
            <a:r>
              <a:rPr kumimoji="0" lang="en-US" sz="1800" b="0" i="0" u="none" strike="noStrike" kern="1200" cap="none" spc="-1" normalizeH="0" baseline="0" noProof="0" dirty="0">
                <a:ln>
                  <a:noFill/>
                </a:ln>
                <a:solidFill>
                  <a:prstClr val="white"/>
                </a:solidFill>
                <a:effectLst/>
                <a:uLnTx/>
                <a:uFillTx/>
                <a:latin typeface="Arial"/>
              </a:rPr>
              <a:t>, za </a:t>
            </a:r>
            <a:r>
              <a:rPr kumimoji="0" lang="en-US" sz="1800" b="0" i="0" u="none" strike="noStrike" kern="1200" cap="none" spc="-1" normalizeH="0" baseline="0" noProof="0" dirty="0" err="1">
                <a:ln>
                  <a:noFill/>
                </a:ln>
                <a:solidFill>
                  <a:prstClr val="white"/>
                </a:solidFill>
                <a:effectLst/>
                <a:uLnTx/>
                <a:uFillTx/>
                <a:latin typeface="Arial"/>
              </a:rPr>
              <a:t>pouhých</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devět</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dní</a:t>
            </a:r>
            <a:r>
              <a:rPr kumimoji="0" lang="en-US" sz="1800" b="0" i="0" u="none" strike="noStrike" kern="1200" cap="none" spc="-1" normalizeH="0" baseline="0" noProof="0" dirty="0">
                <a:ln>
                  <a:noFill/>
                </a:ln>
                <a:solidFill>
                  <a:prstClr val="white"/>
                </a:solidFill>
                <a:effectLst/>
                <a:uLnTx/>
                <a:uFillTx/>
                <a:latin typeface="Arial"/>
              </a:rPr>
              <a:t> v </a:t>
            </a:r>
            <a:r>
              <a:rPr kumimoji="0" lang="en-US" sz="1800" b="0" i="0" u="none" strike="noStrike" kern="1200" cap="none" spc="-1" normalizeH="0" baseline="0" noProof="0" dirty="0" err="1">
                <a:ln>
                  <a:noFill/>
                </a:ln>
                <a:solidFill>
                  <a:prstClr val="white"/>
                </a:solidFill>
                <a:effectLst/>
                <a:uLnTx/>
                <a:uFillTx/>
                <a:latin typeface="Arial"/>
              </a:rPr>
              <a:t>nemocnici</a:t>
            </a:r>
            <a:r>
              <a:rPr kumimoji="0" lang="en-US" sz="1800" b="0" i="0" u="none" strike="noStrike" kern="1200" cap="none" spc="-1" normalizeH="0" baseline="0" noProof="0" dirty="0">
                <a:ln>
                  <a:noFill/>
                </a:ln>
                <a:solidFill>
                  <a:prstClr val="white"/>
                </a:solidFill>
                <a:effectLst/>
                <a:uLnTx/>
                <a:uFillTx/>
                <a:latin typeface="Arial"/>
              </a:rPr>
              <a:t> </a:t>
            </a:r>
            <a:r>
              <a:rPr kumimoji="0" lang="en-US" sz="1800" b="0" i="0" u="none" strike="noStrike" kern="1200" cap="none" spc="-1" normalizeH="0" baseline="0" noProof="0" dirty="0" err="1">
                <a:ln>
                  <a:noFill/>
                </a:ln>
                <a:solidFill>
                  <a:prstClr val="white"/>
                </a:solidFill>
                <a:effectLst/>
                <a:uLnTx/>
                <a:uFillTx/>
                <a:latin typeface="Arial"/>
              </a:rPr>
              <a:t>zemřel</a:t>
            </a:r>
            <a:r>
              <a:rPr kumimoji="0" lang="en-US" sz="1800" b="0" i="0" u="none" strike="noStrike" kern="1200" cap="none" spc="-1" normalizeH="0" baseline="0" noProof="0" dirty="0">
                <a:ln>
                  <a:noFill/>
                </a:ln>
                <a:solidFill>
                  <a:prstClr val="white"/>
                </a:solidFill>
                <a:effectLst/>
                <a:uLnTx/>
                <a:uFillTx/>
                <a:latin typeface="Arial"/>
              </a:rPr>
              <a:t>.</a:t>
            </a:r>
          </a:p>
        </p:txBody>
      </p:sp>
      <p:pic>
        <p:nvPicPr>
          <p:cNvPr id="409" name="Obrázek 3"/>
          <p:cNvPicPr/>
          <p:nvPr/>
        </p:nvPicPr>
        <p:blipFill>
          <a:blip r:embed="rId2" cstate="print"/>
          <a:stretch/>
        </p:blipFill>
        <p:spPr>
          <a:xfrm>
            <a:off x="6994643" y="484632"/>
            <a:ext cx="4686961" cy="5733287"/>
          </a:xfrm>
          <a:prstGeom prst="rect">
            <a:avLst/>
          </a:prstGeom>
        </p:spPr>
      </p:pic>
    </p:spTree>
    <p:extLst>
      <p:ext uri="{BB962C8B-B14F-4D97-AF65-F5344CB8AC3E}">
        <p14:creationId xmlns:p14="http://schemas.microsoft.com/office/powerpoint/2010/main" val="2712687463"/>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Obrázek 6"/>
          <p:cNvPicPr/>
          <p:nvPr/>
        </p:nvPicPr>
        <p:blipFill>
          <a:blip r:embed="rId2" cstate="print"/>
          <a:srcRect l="33068" t="10336" r="3079" b="29690"/>
          <a:stretch/>
        </p:blipFill>
        <p:spPr>
          <a:xfrm>
            <a:off x="2372160" y="365040"/>
            <a:ext cx="7706520" cy="6058800"/>
          </a:xfrm>
          <a:prstGeom prst="rect">
            <a:avLst/>
          </a:prstGeom>
          <a:ln>
            <a:noFill/>
          </a:ln>
        </p:spPr>
      </p:pic>
      <p:sp>
        <p:nvSpPr>
          <p:cNvPr id="391" name="TextShape 1"/>
          <p:cNvSpPr txBox="1"/>
          <p:nvPr/>
        </p:nvSpPr>
        <p:spPr>
          <a:xfrm>
            <a:off x="1984800" y="225000"/>
            <a:ext cx="7886520" cy="1325160"/>
          </a:xfrm>
          <a:prstGeom prst="rect">
            <a:avLst/>
          </a:prstGeom>
          <a:noFill/>
          <a:ln>
            <a:noFill/>
          </a:ln>
        </p:spPr>
        <p:txBody>
          <a:bodyPr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cs-CZ" sz="4400" b="0" i="0" u="none" strike="noStrike" kern="1200" cap="none" spc="-1" normalizeH="0" baseline="0" noProof="0">
                <a:ln>
                  <a:noFill/>
                </a:ln>
                <a:solidFill>
                  <a:srgbClr val="000000"/>
                </a:solidFill>
                <a:effectLst/>
                <a:uLnTx/>
                <a:uFillTx/>
                <a:latin typeface="Calibri Light"/>
              </a:rPr>
              <a:t>Řetězová štěpná reakce</a:t>
            </a:r>
            <a:endParaRPr kumimoji="0" lang="cs-CZ" sz="4400" b="0" i="0" u="none" strike="noStrike" kern="1200" cap="none" spc="-1" normalizeH="0" baseline="0" noProof="0">
              <a:ln>
                <a:noFill/>
              </a:ln>
              <a:solidFill>
                <a:srgbClr val="000000"/>
              </a:solidFill>
              <a:effectLst/>
              <a:uLnTx/>
              <a:uFillTx/>
              <a:latin typeface="Calibri"/>
            </a:endParaRPr>
          </a:p>
        </p:txBody>
      </p:sp>
    </p:spTree>
    <p:extLst>
      <p:ext uri="{BB962C8B-B14F-4D97-AF65-F5344CB8AC3E}">
        <p14:creationId xmlns:p14="http://schemas.microsoft.com/office/powerpoint/2010/main" val="7267229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EE2E89B-C06B-0A25-AB1B-094BA9943168}"/>
              </a:ext>
            </a:extLst>
          </p:cNvPr>
          <p:cNvSpPr>
            <a:spLocks noGrp="1"/>
          </p:cNvSpPr>
          <p:nvPr>
            <p:ph type="title"/>
          </p:nvPr>
        </p:nvSpPr>
        <p:spPr>
          <a:xfrm>
            <a:off x="612648" y="1078992"/>
            <a:ext cx="6268770" cy="1536192"/>
          </a:xfrm>
        </p:spPr>
        <p:txBody>
          <a:bodyPr vert="horz" lIns="91440" tIns="45720" rIns="91440" bIns="45720" rtlCol="0" anchor="b">
            <a:normAutofit/>
          </a:bodyPr>
          <a:lstStyle/>
          <a:p>
            <a:pPr marL="0" marR="0" lvl="0" indent="0" algn="l" rtl="0" fontAlgn="auto">
              <a:lnSpc>
                <a:spcPct val="90000"/>
              </a:lnSpc>
              <a:spcBef>
                <a:spcPct val="0"/>
              </a:spcBef>
              <a:spcAft>
                <a:spcPts val="0"/>
              </a:spcAft>
              <a:tabLst/>
              <a:defRPr/>
            </a:pPr>
            <a:r>
              <a:rPr kumimoji="0" lang="en-US" sz="4000" b="1" i="0" u="none" strike="noStrike" kern="1200" cap="none" spc="0" normalizeH="0" baseline="0" noProof="0">
                <a:ln>
                  <a:noFill/>
                </a:ln>
                <a:solidFill>
                  <a:schemeClr val="tx1"/>
                </a:solidFill>
                <a:effectLst/>
                <a:uLnTx/>
                <a:uFillTx/>
                <a:latin typeface="+mj-lt"/>
                <a:ea typeface="+mj-ea"/>
                <a:cs typeface="+mj-cs"/>
              </a:rPr>
              <a:t>Einstein: A Security Risk</a:t>
            </a:r>
            <a:br>
              <a:rPr kumimoji="0" lang="en-US" sz="4000" b="1" i="0" u="none" strike="noStrike" kern="1200" cap="none" spc="0" normalizeH="0" baseline="0" noProof="0">
                <a:ln>
                  <a:noFill/>
                </a:ln>
                <a:solidFill>
                  <a:schemeClr val="tx1"/>
                </a:solidFill>
                <a:effectLst/>
                <a:uLnTx/>
                <a:uFillTx/>
                <a:latin typeface="+mj-lt"/>
                <a:ea typeface="+mj-ea"/>
                <a:cs typeface="+mj-cs"/>
              </a:rPr>
            </a:br>
            <a:endParaRPr lang="en-US" sz="4000" kern="1200">
              <a:solidFill>
                <a:schemeClr val="tx1"/>
              </a:solidFill>
              <a:latin typeface="+mj-lt"/>
              <a:ea typeface="+mj-ea"/>
              <a:cs typeface="+mj-cs"/>
            </a:endParaRPr>
          </a:p>
        </p:txBody>
      </p:sp>
      <p:sp>
        <p:nvSpPr>
          <p:cNvPr id="14" name="Rectangle 1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Podnadpis 2">
            <a:extLst>
              <a:ext uri="{FF2B5EF4-FFF2-40B4-BE49-F238E27FC236}">
                <a16:creationId xmlns:a16="http://schemas.microsoft.com/office/drawing/2014/main" id="{3C59F6A3-EED1-FBF7-2A2E-F13C82C68AF4}"/>
              </a:ext>
            </a:extLst>
          </p:cNvPr>
          <p:cNvSpPr>
            <a:spLocks noGrp="1"/>
          </p:cNvSpPr>
          <p:nvPr>
            <p:ph type="subTitle"/>
          </p:nvPr>
        </p:nvSpPr>
        <p:spPr>
          <a:xfrm>
            <a:off x="639270" y="3355848"/>
            <a:ext cx="6244957" cy="2825496"/>
          </a:xfrm>
        </p:spPr>
        <p:txBody>
          <a:bodyPr vert="horz" lIns="91440" tIns="45720" rIns="91440" bIns="45720" rtlCol="0">
            <a:normAutofit/>
          </a:bodyPr>
          <a:lstStyle/>
          <a:p>
            <a:pPr indent="-228600" algn="l" rt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In July 1940, the U.S. Army Intelligence office denied Einstein the security clearance needed to work on the Manhattan Project. The hundreds of scientists on the project were forbidden from consulting with Einstein, because the left-leaning political activist was deemed a potential security risk.</a:t>
            </a:r>
          </a:p>
          <a:p>
            <a:pPr indent="-228600" algn="l" rtl="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"Woe is me."—Albert Einstein, upon hearing the news of the Hiroshima bombing</a:t>
            </a:r>
          </a:p>
          <a:p>
            <a:pPr indent="-228600" algn="l" rtl="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p:txBody>
      </p:sp>
      <p:pic>
        <p:nvPicPr>
          <p:cNvPr id="7" name="Obrázek 6" descr="Obsah obrázku exteriér, vodíková bomba, oheň, zbraň&#10;&#10;Popis byl vytvořen automaticky">
            <a:extLst>
              <a:ext uri="{FF2B5EF4-FFF2-40B4-BE49-F238E27FC236}">
                <a16:creationId xmlns:a16="http://schemas.microsoft.com/office/drawing/2014/main" id="{A43B7C75-D192-9AF1-E4CA-0830B297C591}"/>
              </a:ext>
            </a:extLst>
          </p:cNvPr>
          <p:cNvPicPr>
            <a:picLocks noChangeAspect="1"/>
          </p:cNvPicPr>
          <p:nvPr/>
        </p:nvPicPr>
        <p:blipFill rotWithShape="1">
          <a:blip r:embed="rId2">
            <a:extLst>
              <a:ext uri="{28A0092B-C50C-407E-A947-70E740481C1C}">
                <a14:useLocalDpi xmlns:a14="http://schemas.microsoft.com/office/drawing/2010/main" val="0"/>
              </a:ext>
            </a:extLst>
          </a:blip>
          <a:srcRect l="2606" r="8829" b="-1"/>
          <a:stretch/>
        </p:blipFill>
        <p:spPr>
          <a:xfrm>
            <a:off x="7684007" y="603504"/>
            <a:ext cx="4050792" cy="5577840"/>
          </a:xfrm>
          <a:prstGeom prst="rect">
            <a:avLst/>
          </a:prstGeom>
        </p:spPr>
      </p:pic>
    </p:spTree>
    <p:extLst>
      <p:ext uri="{BB962C8B-B14F-4D97-AF65-F5344CB8AC3E}">
        <p14:creationId xmlns:p14="http://schemas.microsoft.com/office/powerpoint/2010/main" val="423615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3430684-EF20-420A-B5BB-9FA3A595A227}"/>
              </a:ext>
            </a:extLst>
          </p:cNvPr>
          <p:cNvPicPr>
            <a:picLocks noChangeAspect="1"/>
          </p:cNvPicPr>
          <p:nvPr/>
        </p:nvPicPr>
        <p:blipFill rotWithShape="1">
          <a:blip r:embed="rId2"/>
          <a:srcRect l="28571" t="26076" r="29375" b="18981"/>
          <a:stretch/>
        </p:blipFill>
        <p:spPr>
          <a:xfrm>
            <a:off x="1469571" y="158086"/>
            <a:ext cx="9252857" cy="6541828"/>
          </a:xfrm>
          <a:prstGeom prst="rect">
            <a:avLst/>
          </a:prstGeom>
          <a:ln>
            <a:solidFill>
              <a:schemeClr val="bg1"/>
            </a:solidFill>
          </a:ln>
        </p:spPr>
      </p:pic>
      <p:sp>
        <p:nvSpPr>
          <p:cNvPr id="2" name="TextovéPole 1">
            <a:extLst>
              <a:ext uri="{FF2B5EF4-FFF2-40B4-BE49-F238E27FC236}">
                <a16:creationId xmlns:a16="http://schemas.microsoft.com/office/drawing/2014/main" id="{B377F937-265C-444C-A3FE-F6A07ECBE9A9}"/>
              </a:ext>
            </a:extLst>
          </p:cNvPr>
          <p:cNvSpPr txBox="1"/>
          <p:nvPr/>
        </p:nvSpPr>
        <p:spPr>
          <a:xfrm>
            <a:off x="1816768" y="3961731"/>
            <a:ext cx="37117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rPr>
              <a:t>California`s health show and future Hollywood actress selection</a:t>
            </a:r>
          </a:p>
        </p:txBody>
      </p:sp>
    </p:spTree>
    <p:extLst>
      <p:ext uri="{BB962C8B-B14F-4D97-AF65-F5344CB8AC3E}">
        <p14:creationId xmlns:p14="http://schemas.microsoft.com/office/powerpoint/2010/main" val="25657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5" name="Obdélník 4"/>
          <p:cNvSpPr/>
          <p:nvPr/>
        </p:nvSpPr>
        <p:spPr>
          <a:xfrm>
            <a:off x="533454" y="849084"/>
            <a:ext cx="3881280" cy="561702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‘Human Telescopes’ –a crude form of fluoroscope, became fun party toys among the elite, where they offered a new use for those Crooke’s tubes which were ever-so popular novelties back then.</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Carnivals set up displays allowing people to see inside the human body.</a:t>
            </a:r>
            <a:endParaRPr kumimoji="0" lang="cs-CZ" sz="2400" b="0" i="0" u="none" strike="noStrike" kern="1200" cap="none" spc="0" normalizeH="0" baseline="0" noProof="0" dirty="0">
              <a:ln>
                <a:noFill/>
              </a:ln>
              <a:solidFill>
                <a:prstClr val="black"/>
              </a:solidFill>
              <a:effectLst/>
              <a:uLnTx/>
              <a:uFillTx/>
              <a:latin typeface="Arial"/>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rPr>
              <a:t>And well-to-do parents even rented x-ray machines for birthday parties.</a:t>
            </a:r>
          </a:p>
        </p:txBody>
      </p:sp>
      <p:pic>
        <p:nvPicPr>
          <p:cNvPr id="4" name="Zástupný symbol pro obsah 3"/>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13800" r="5397"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Tree>
    <p:extLst>
      <p:ext uri="{BB962C8B-B14F-4D97-AF65-F5344CB8AC3E}">
        <p14:creationId xmlns:p14="http://schemas.microsoft.com/office/powerpoint/2010/main" val="858944772"/>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25940</TotalTime>
  <Words>5104</Words>
  <Application>Microsoft Office PowerPoint</Application>
  <PresentationFormat>Širokoúhlá obrazovka</PresentationFormat>
  <Paragraphs>324</Paragraphs>
  <Slides>75</Slides>
  <Notes>0</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75</vt:i4>
      </vt:variant>
    </vt:vector>
  </HeadingPairs>
  <TitlesOfParts>
    <vt:vector size="84" baseType="lpstr">
      <vt:lpstr>Arial</vt:lpstr>
      <vt:lpstr>Calibri</vt:lpstr>
      <vt:lpstr>Calibri Light</vt:lpstr>
      <vt:lpstr>Symbol</vt:lpstr>
      <vt:lpstr>Times New Roman</vt:lpstr>
      <vt:lpstr>Tw Cen MT</vt:lpstr>
      <vt:lpstr>Wingdings</vt:lpstr>
      <vt:lpstr>Motiv Office</vt:lpstr>
      <vt:lpstr>Office Theme</vt:lpstr>
      <vt:lpstr>Radiační biofyzika</vt:lpstr>
      <vt:lpstr>Prezentace aplikace PowerPoint</vt:lpstr>
      <vt:lpstr>Prezentace aplikace PowerPoint</vt:lpstr>
      <vt:lpstr>DOBA BEZUZDNÉHO OPOJENÍ RADIOADTIVITOU </vt:lpstr>
      <vt:lpstr>X-rays:  KURIOSITY DOBY </vt:lpstr>
      <vt:lpstr>X-rays: KURIOSITY DOBY </vt:lpstr>
      <vt:lpstr>Prezentace aplikace PowerPoint</vt:lpstr>
      <vt:lpstr>Prezentace aplikace PowerPoint</vt:lpstr>
      <vt:lpstr>Prezentace aplikace PowerPoint</vt:lpstr>
      <vt:lpstr>JAMES BOND X-RAY GLASSES</vt:lpstr>
      <vt:lpstr>RADITHOR: léčebné radioaktivní kapky</vt:lpstr>
      <vt:lpstr>REVIGATOR:  levnější cesta k léčebné radioaktivní vodě</vt:lpstr>
      <vt:lpstr>Prezentace aplikace PowerPoint</vt:lpstr>
      <vt:lpstr>Prezentace aplikace PowerPoint</vt:lpstr>
      <vt:lpstr>Prezentace aplikace PowerPoint</vt:lpstr>
      <vt:lpstr>Doramad – radioaktivní zubní pasta s příměsí thoria</vt:lpstr>
      <vt:lpstr>ZDRAVÍ - Radione energy pills</vt:lpstr>
      <vt:lpstr>Vita Radium Suppositories – Radioaktivní čípky </vt:lpstr>
      <vt:lpstr>Radiendocrinator</vt:lpstr>
      <vt:lpstr>Prezentace aplikace PowerPoint</vt:lpstr>
      <vt:lpstr>Radium Hand Cleaner – všemocná léčící a čistící pasta na vše živé i neživé </vt:lpstr>
      <vt:lpstr>Tho-Radia Beauty Products </vt:lpstr>
      <vt:lpstr>Prezentace aplikace PowerPoint</vt:lpstr>
      <vt:lpstr>Korzety a spodní prádlo s příměsí rádia / thória</vt:lpstr>
      <vt:lpstr>Prezentace aplikace PowerPoint</vt:lpstr>
      <vt:lpstr>Prezentace aplikace PowerPoint</vt:lpstr>
      <vt:lpstr>Prezentace aplikace PowerPoint</vt:lpstr>
      <vt:lpstr>Prezentace aplikace PowerPoint</vt:lpstr>
      <vt:lpstr>Batschari Radium Cigarettes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První procitnutí (nebezpečí IZ) Předčasná úmrtí prvních badatelů </vt:lpstr>
      <vt:lpstr>Prezentace aplikace PowerPoint</vt:lpstr>
      <vt:lpstr>RADIUM GIRLS</vt:lpstr>
      <vt:lpstr>Prezentace aplikace PowerPoint</vt:lpstr>
      <vt:lpstr>Prezentace aplikace PowerPoint</vt:lpstr>
      <vt:lpstr>Prezentace aplikace PowerPoint</vt:lpstr>
      <vt:lpstr>Prezentace aplikace PowerPoint</vt:lpstr>
      <vt:lpstr>Prezentace aplikace PowerPoint</vt:lpstr>
      <vt:lpstr>Další mezníky: objev p+ a n0</vt:lpstr>
      <vt:lpstr>Prezentace aplikace PowerPoint</vt:lpstr>
      <vt:lpstr>Prezentace aplikace PowerPoint</vt:lpstr>
      <vt:lpstr>Aurora borealis</vt:lpstr>
      <vt:lpstr>Rutherford's Experiment to Understand β-Rays </vt:lpstr>
      <vt:lpstr>Rutherford – tři druhy radioaktivního záření</vt:lpstr>
      <vt:lpstr>Prezentace aplikace PowerPoint</vt:lpstr>
      <vt:lpstr>Záření alfa = jádra hélia</vt:lpstr>
      <vt:lpstr>Rutherford: alpha-particles and radioactive decay half-time (Tm)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Iréne Joliot-Curie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Einstein: A Security Risk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 Falk</dc:creator>
  <cp:lastModifiedBy>Martin Falk</cp:lastModifiedBy>
  <cp:revision>634</cp:revision>
  <cp:lastPrinted>2023-05-12T13:50:31Z</cp:lastPrinted>
  <dcterms:created xsi:type="dcterms:W3CDTF">2019-03-03T09:56:32Z</dcterms:created>
  <dcterms:modified xsi:type="dcterms:W3CDTF">2023-05-13T22:09:54Z</dcterms:modified>
</cp:coreProperties>
</file>