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22" r:id="rId2"/>
    <p:sldId id="623" r:id="rId3"/>
    <p:sldId id="257" r:id="rId4"/>
    <p:sldId id="258" r:id="rId5"/>
    <p:sldId id="259" r:id="rId6"/>
    <p:sldId id="261" r:id="rId7"/>
    <p:sldId id="260" r:id="rId8"/>
    <p:sldId id="610" r:id="rId9"/>
    <p:sldId id="271" r:id="rId10"/>
    <p:sldId id="262" r:id="rId11"/>
    <p:sldId id="263" r:id="rId12"/>
    <p:sldId id="613" r:id="rId13"/>
    <p:sldId id="611" r:id="rId14"/>
    <p:sldId id="304" r:id="rId15"/>
    <p:sldId id="267" r:id="rId16"/>
    <p:sldId id="640" r:id="rId17"/>
    <p:sldId id="272" r:id="rId18"/>
    <p:sldId id="265" r:id="rId19"/>
    <p:sldId id="266" r:id="rId20"/>
    <p:sldId id="639" r:id="rId21"/>
    <p:sldId id="305" r:id="rId22"/>
    <p:sldId id="268" r:id="rId23"/>
    <p:sldId id="269" r:id="rId24"/>
    <p:sldId id="273" r:id="rId25"/>
    <p:sldId id="417" r:id="rId26"/>
    <p:sldId id="641" r:id="rId27"/>
    <p:sldId id="441" r:id="rId28"/>
    <p:sldId id="275" r:id="rId29"/>
    <p:sldId id="627" r:id="rId30"/>
    <p:sldId id="624" r:id="rId31"/>
    <p:sldId id="616" r:id="rId32"/>
    <p:sldId id="440" r:id="rId33"/>
    <p:sldId id="625" r:id="rId34"/>
    <p:sldId id="276" r:id="rId35"/>
    <p:sldId id="628" r:id="rId36"/>
    <p:sldId id="296" r:id="rId37"/>
    <p:sldId id="302" r:id="rId38"/>
    <p:sldId id="451" r:id="rId39"/>
    <p:sldId id="297" r:id="rId40"/>
    <p:sldId id="281" r:id="rId41"/>
    <p:sldId id="444" r:id="rId42"/>
    <p:sldId id="443" r:id="rId43"/>
    <p:sldId id="277" r:id="rId44"/>
    <p:sldId id="282" r:id="rId45"/>
    <p:sldId id="427" r:id="rId46"/>
    <p:sldId id="452" r:id="rId47"/>
    <p:sldId id="620" r:id="rId48"/>
    <p:sldId id="283" r:id="rId49"/>
    <p:sldId id="287" r:id="rId50"/>
    <p:sldId id="447" r:id="rId51"/>
    <p:sldId id="626" r:id="rId52"/>
    <p:sldId id="448" r:id="rId53"/>
    <p:sldId id="454" r:id="rId54"/>
    <p:sldId id="289" r:id="rId55"/>
    <p:sldId id="290" r:id="rId56"/>
    <p:sldId id="449" r:id="rId57"/>
    <p:sldId id="614" r:id="rId58"/>
    <p:sldId id="615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91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35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03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0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1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0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3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6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7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38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12A1-7B5F-49FC-9C84-A5E8254F5BF5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8A3F9-E7E0-4F05-B383-CB9A70493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26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lk@ibp.cz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martin.falk@kip.uni-heidelberg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f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jpg"/><Relationship Id="rId7" Type="http://schemas.openxmlformats.org/officeDocument/2006/relationships/image" Target="../media/image56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11" Type="http://schemas.openxmlformats.org/officeDocument/2006/relationships/image" Target="../media/image41.jfif"/><Relationship Id="rId5" Type="http://schemas.openxmlformats.org/officeDocument/2006/relationships/image" Target="../media/image54.gif"/><Relationship Id="rId10" Type="http://schemas.openxmlformats.org/officeDocument/2006/relationships/image" Target="../media/image59.jp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nielsbohr.webnode.cz/zahada-sterbinoveho-experimentu/" TargetMode="External"/><Relationship Id="rId2" Type="http://schemas.openxmlformats.org/officeDocument/2006/relationships/hyperlink" Target="https://www.youtube.com/watch?v=JlsPC2BW_U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FPKwu5vug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f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f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nielsbohr.webnode.cz/zahada-sterbinoveho-experimentu/?utm_source=copy&amp;utm_medium=paste&amp;utm_campaign=copypaste&amp;utm_content=https://nielsbohr.webnode.cz/zahada-sterbinoveho-experimentu/" TargetMode="External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10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Radiační biofyzika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557" y="1808449"/>
            <a:ext cx="7356543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4000" dirty="0"/>
              <a:t>Přednáška 4 2023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C00000"/>
                </a:solidFill>
              </a:rPr>
              <a:t>Další fundamentální objevy a modely atomu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C00000"/>
                </a:solidFill>
              </a:rPr>
              <a:t>Podivuhodnosti kvantového světa              v kostce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004" y="1541978"/>
            <a:ext cx="3739609" cy="4735569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26E32EC4-0588-97F7-F44A-C6AE89DC10AD}"/>
              </a:ext>
            </a:extLst>
          </p:cNvPr>
          <p:cNvSpPr txBox="1">
            <a:spLocks/>
          </p:cNvSpPr>
          <p:nvPr/>
        </p:nvSpPr>
        <p:spPr>
          <a:xfrm>
            <a:off x="1686347" y="4745930"/>
            <a:ext cx="4863830" cy="1663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Falk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falk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@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ibp.cz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martin.falk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@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kip.uni-heidelberg.de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 descr="Obsah obrázku Písmo, symbol, logo, text&#10;&#10;Popis byl vytvořen automaticky">
            <a:extLst>
              <a:ext uri="{FF2B5EF4-FFF2-40B4-BE49-F238E27FC236}">
                <a16:creationId xmlns:a16="http://schemas.microsoft.com/office/drawing/2014/main" id="{0044C4A4-F865-6F3A-C714-4B1D59E71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27" y="165260"/>
            <a:ext cx="1571480" cy="1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6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245"/>
            <a:ext cx="12192000" cy="822406"/>
          </a:xfrm>
        </p:spPr>
        <p:txBody>
          <a:bodyPr/>
          <a:lstStyle/>
          <a:p>
            <a:pPr algn="ctr"/>
            <a:r>
              <a:rPr lang="cs-CZ" altLang="cs-CZ" sz="3600" b="1" dirty="0"/>
              <a:t>THOMSONŮV PUDINKOVÝ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42801"/>
            <a:ext cx="7957275" cy="5700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u="sng" dirty="0">
                <a:sym typeface="Wingdings" panose="05000000000000000000" pitchFamily="2" charset="2"/>
              </a:rPr>
              <a:t>Thomsonovy představy o struktuře </a:t>
            </a:r>
            <a:r>
              <a:rPr lang="cs-CZ" altLang="cs-CZ" sz="2000" dirty="0">
                <a:sym typeface="Wingdings" panose="05000000000000000000" pitchFamily="2" charset="2"/>
              </a:rPr>
              <a:t>(1897)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sym typeface="Wingdings" panose="05000000000000000000" pitchFamily="2" charset="2"/>
              </a:rPr>
              <a:t>hlavní část hmotnosti atomu představuje látka s kladným elektrickým nábojem; </a:t>
            </a:r>
            <a:r>
              <a:rPr lang="cs-CZ" altLang="cs-CZ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hmotnost a kladný elektrický náboj </a:t>
            </a:r>
            <a:r>
              <a:rPr lang="cs-CZ" altLang="cs-CZ" sz="2000" b="1" dirty="0">
                <a:sym typeface="Wingdings" panose="05000000000000000000" pitchFamily="2" charset="2"/>
              </a:rPr>
              <a:t>jsou </a:t>
            </a:r>
            <a:r>
              <a:rPr lang="cs-CZ" altLang="cs-CZ" sz="2000" b="1" u="sng" dirty="0">
                <a:sym typeface="Wingdings" panose="05000000000000000000" pitchFamily="2" charset="2"/>
              </a:rPr>
              <a:t>spojitě rozloženy v celém objemu atomu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b="1" dirty="0">
                <a:sym typeface="Wingdings" panose="05000000000000000000" pitchFamily="2" charset="2"/>
              </a:rPr>
              <a:t>velmi lehké </a:t>
            </a:r>
            <a:r>
              <a:rPr lang="cs-CZ" altLang="cs-CZ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elektrony</a:t>
            </a:r>
            <a:r>
              <a:rPr lang="cs-CZ" altLang="cs-CZ" sz="2000" b="1" dirty="0">
                <a:sym typeface="Wingdings" panose="05000000000000000000" pitchFamily="2" charset="2"/>
              </a:rPr>
              <a:t>  </a:t>
            </a:r>
            <a:r>
              <a:rPr lang="cs-CZ" altLang="cs-CZ" sz="2000" b="1" u="sng" dirty="0">
                <a:sym typeface="Wingdings" panose="05000000000000000000" pitchFamily="2" charset="2"/>
              </a:rPr>
              <a:t>jsou rozprostřeny </a:t>
            </a:r>
            <a:r>
              <a:rPr lang="cs-CZ" altLang="cs-CZ" sz="2000" b="1" dirty="0">
                <a:sym typeface="Wingdings" panose="05000000000000000000" pitchFamily="2" charset="2"/>
              </a:rPr>
              <a:t>uvnitř kladně nabité látky v rovnovážných polohách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celkový elektrický náboj je nulový,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cs-CZ" altLang="cs-CZ" sz="20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u="sng" dirty="0">
                <a:sym typeface="Wingdings" panose="05000000000000000000" pitchFamily="2" charset="2"/>
              </a:rPr>
              <a:t>nedostatky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sym typeface="Wingdings" panose="05000000000000000000" pitchFamily="2" charset="2"/>
              </a:rPr>
              <a:t>počet elektronů není přesně určen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sym typeface="Wingdings" panose="05000000000000000000" pitchFamily="2" charset="2"/>
              </a:rPr>
              <a:t>nevysvětluje původ kladného náboje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sym typeface="Wingdings" panose="05000000000000000000" pitchFamily="2" charset="2"/>
              </a:rPr>
              <a:t>nevysvětluje soudržnost kladného náboje i přes Coulombovy elektrické síly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sym typeface="Wingdings" panose="05000000000000000000" pitchFamily="2" charset="2"/>
              </a:rPr>
              <a:t>frekvence elektromagnetického záření vypočtené dle modelu nesouhlasí s experimenty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410" y="3607733"/>
            <a:ext cx="3175133" cy="297842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32" y="1135100"/>
            <a:ext cx="3293035" cy="219535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61339" y="3099902"/>
            <a:ext cx="3476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velikost náboje elektronu byla přitom přirozeně nazvána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elementárním nábojem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967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15618"/>
          </a:xfrm>
        </p:spPr>
        <p:txBody>
          <a:bodyPr/>
          <a:lstStyle/>
          <a:p>
            <a:r>
              <a:rPr lang="cs-CZ" b="1" dirty="0"/>
              <a:t>Další mezníky: objev p</a:t>
            </a:r>
            <a:r>
              <a:rPr lang="cs-CZ" b="1" baseline="30000" dirty="0"/>
              <a:t>+</a:t>
            </a:r>
            <a:r>
              <a:rPr lang="cs-CZ" b="1" dirty="0"/>
              <a:t> a n</a:t>
            </a:r>
            <a:r>
              <a:rPr lang="cs-CZ" b="1" baseline="30000" dirty="0"/>
              <a:t>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679" y="1500631"/>
            <a:ext cx="8695196" cy="22944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b="1" dirty="0"/>
              <a:t>Ernst </a:t>
            </a:r>
            <a:r>
              <a:rPr lang="cs-CZ" sz="2400" b="1" dirty="0" err="1"/>
              <a:t>Rutherford</a:t>
            </a:r>
            <a:r>
              <a:rPr lang="cs-CZ" sz="2400" dirty="0"/>
              <a:t>, novozélandský fyzik, 1871 – 1937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1897/98 </a:t>
            </a:r>
            <a:r>
              <a:rPr lang="cs-CZ" sz="2400" b="1" dirty="0"/>
              <a:t>rozlišil podle pronikavosti dva druhy radioaktivního záření</a:t>
            </a:r>
            <a:r>
              <a:rPr lang="cs-CZ" sz="2400" dirty="0"/>
              <a:t>, 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snadněji absorbovatelné záření </a:t>
            </a:r>
            <a:r>
              <a:rPr lang="cs-CZ" sz="2400" b="1" dirty="0">
                <a:solidFill>
                  <a:srgbClr val="FF0000"/>
                </a:solidFill>
              </a:rPr>
              <a:t>alfa</a:t>
            </a:r>
            <a:r>
              <a:rPr lang="cs-CZ" sz="2400" dirty="0"/>
              <a:t> 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a pronikavější záření </a:t>
            </a:r>
            <a:r>
              <a:rPr lang="cs-CZ" sz="2400" b="1" dirty="0">
                <a:solidFill>
                  <a:srgbClr val="FF0000"/>
                </a:solidFill>
              </a:rPr>
              <a:t>beta</a:t>
            </a:r>
            <a:r>
              <a:rPr lang="cs-CZ" sz="2400" dirty="0"/>
              <a:t>. 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Zjistil </a:t>
            </a:r>
            <a:r>
              <a:rPr lang="cs-CZ" sz="2400" b="1" dirty="0"/>
              <a:t>odklon záření alfa a beta v magnetickém a elektrickém poli</a:t>
            </a:r>
            <a:r>
              <a:rPr lang="cs-CZ" sz="24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72" y="474977"/>
            <a:ext cx="1868029" cy="2564295"/>
          </a:xfrm>
          <a:prstGeom prst="rect">
            <a:avLst/>
          </a:prstGeom>
        </p:spPr>
      </p:pic>
      <p:pic>
        <p:nvPicPr>
          <p:cNvPr id="10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60" y="4335312"/>
            <a:ext cx="4964140" cy="2216134"/>
          </a:xfrm>
          <a:prstGeom prst="rect">
            <a:avLst/>
          </a:prstGeom>
        </p:spPr>
      </p:pic>
      <p:pic>
        <p:nvPicPr>
          <p:cNvPr id="11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56" y="4142987"/>
            <a:ext cx="4784166" cy="2100126"/>
          </a:xfrm>
          <a:prstGeom prst="rect">
            <a:avLst/>
          </a:prstGeom>
        </p:spPr>
      </p:pic>
      <p:sp>
        <p:nvSpPr>
          <p:cNvPr id="13" name="Zaoblený obdélník 12"/>
          <p:cNvSpPr/>
          <p:nvPr/>
        </p:nvSpPr>
        <p:spPr>
          <a:xfrm>
            <a:off x="6449545" y="4059332"/>
            <a:ext cx="5336989" cy="23965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656956" y="3570114"/>
            <a:ext cx="92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vakuum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582275" y="3850155"/>
            <a:ext cx="233082" cy="485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10582275" y="3773030"/>
            <a:ext cx="0" cy="286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10815357" y="3773030"/>
            <a:ext cx="0" cy="286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10698816" y="3611345"/>
            <a:ext cx="0" cy="28687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3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/>
              <a:t>Rutherford</a:t>
            </a:r>
            <a:r>
              <a:rPr lang="cs-CZ" sz="3200" b="1" dirty="0"/>
              <a:t> – tři druhy radioaktivního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6" y="1075957"/>
            <a:ext cx="10734674" cy="20678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400" dirty="0">
                <a:latin typeface="+mj-lt"/>
              </a:rPr>
              <a:t>V roce 1903 si uvědomil, že typ radiace objevený (ale nepojmenovaný) francouzským chemikem </a:t>
            </a:r>
            <a:r>
              <a:rPr lang="cs-CZ" sz="2400" b="1" dirty="0">
                <a:latin typeface="+mj-lt"/>
              </a:rPr>
              <a:t>Paulem </a:t>
            </a:r>
            <a:r>
              <a:rPr lang="cs-CZ" sz="2400" b="1" dirty="0" err="1">
                <a:latin typeface="+mj-lt"/>
              </a:rPr>
              <a:t>Villardem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při pokusech s radiem v roce 1900, </a:t>
            </a:r>
            <a:r>
              <a:rPr lang="cs-CZ" sz="2400" u="sng" dirty="0">
                <a:latin typeface="+mj-lt"/>
              </a:rPr>
              <a:t>nemůže být alfa či beta zářením, protože je mnohem pronikavější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cs-CZ" sz="2400" dirty="0">
                <a:latin typeface="+mj-lt"/>
              </a:rPr>
              <a:t>pojmenoval tento nový druh záření jako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paprsky gama</a:t>
            </a:r>
            <a:r>
              <a:rPr lang="cs-CZ" sz="2400" dirty="0">
                <a:latin typeface="+mj-lt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cs-CZ" sz="24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cs-CZ" sz="2400" dirty="0">
              <a:latin typeface="+mj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10843" y="3812989"/>
            <a:ext cx="5033817" cy="410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81" y="2401520"/>
            <a:ext cx="8127369" cy="4096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1" y="2972364"/>
            <a:ext cx="1964694" cy="267305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96880" y="5814118"/>
            <a:ext cx="1985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Paulem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Villardem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studoval paprsky X </a:t>
            </a:r>
          </a:p>
        </p:txBody>
      </p:sp>
    </p:spTree>
    <p:extLst>
      <p:ext uri="{BB962C8B-B14F-4D97-AF65-F5344CB8AC3E}">
        <p14:creationId xmlns:p14="http://schemas.microsoft.com/office/powerpoint/2010/main" val="266614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1026" y="381986"/>
            <a:ext cx="787717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1900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Rutherford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zjistil, že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nejaktivnější prvek není samotné rádium, ale radioaktivní plyn vznikající v důsledku rozpadu rádia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Spolu s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Fredericem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Soddym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přezkoumali vlastnosti tohoto plynu a zjistili, že se podobá vzácným plynům.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 byla poprvé objevena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samovolná přeměna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jednoho chemického prvku v jiný, a byl objeven nestálý prvek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radon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Když v roce 1904 William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Ramsay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Frederic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Soddy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zpozorovali nápadný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výskyt helia kolem radioaktivních sloučeninách rádia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domnívali se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že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helium se tvoří z rádia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Spolu s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Thomasem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Roydsem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provedli pokusy (1909), kterými určili, že hélium v okolí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-zářičů vzniká z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alfa částic, jež představují jádra hélia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tedy </a:t>
            </a:r>
            <a:r>
              <a:rPr kumimoji="0" lang="cs-CZ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cs-CZ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</a:t>
            </a:r>
            <a:r>
              <a:rPr kumimoji="0" lang="cs-CZ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2+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76" y="4804730"/>
            <a:ext cx="3461285" cy="17306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1026" y="5023006"/>
            <a:ext cx="33229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Dále určil, že elektrický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náboj alfa částice je 2+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84" y="658211"/>
            <a:ext cx="3668117" cy="5161564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9058275" y="2114550"/>
            <a:ext cx="1838325" cy="1400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61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169184"/>
            <a:ext cx="7886700" cy="810531"/>
          </a:xfrm>
        </p:spPr>
        <p:txBody>
          <a:bodyPr/>
          <a:lstStyle/>
          <a:p>
            <a:pPr algn="ctr"/>
            <a:r>
              <a:rPr lang="cs-CZ" b="1" dirty="0"/>
              <a:t>Záření alfa = jádra hélia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3" y="1326558"/>
            <a:ext cx="3058193" cy="5016510"/>
          </a:xfrm>
        </p:spPr>
      </p:pic>
      <p:sp>
        <p:nvSpPr>
          <p:cNvPr id="6" name="TextovéPole 5"/>
          <p:cNvSpPr txBox="1"/>
          <p:nvPr/>
        </p:nvSpPr>
        <p:spPr>
          <a:xfrm>
            <a:off x="4492340" y="1138705"/>
            <a:ext cx="74615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Skleněnou trubičku 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z tenkých stěn naplnili radonem, jako zdrojem částic alfa. Tloušťka stěn byla asi 0,01 mm, takže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většina částic alfa jimi prošla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Naopak atomy radonu s menší kinetickou energií stěnami difundovat nemohly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Trubička A byla obklopena ještě širší trubicí 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ke které přitavili výbojovou trubici s elektrodami 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Částice alfa hromadící se v širší trubici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(případně ve rtuti) 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neutralizovaly na atomy helia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které difundovaly do evakuovaného prostoru stlačením se přemístily do kapilární výbojové trubice 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šesti dnech při elektrickém výboji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zjistili spektrální čáry helia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Tím bylo dokázáno, že částice alfa jsou ionty, tj. jádra helia.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– ventil pro napojení pumpy pro evakuaci trubice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– dřevěné uhlí pro dokončení evakuace trubice V (chlazené vzduchem)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– zásobník rtuti – rtuť se přiváděla do trubice T až po spodek trubice 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9" y="2156219"/>
            <a:ext cx="1341173" cy="18410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5" y="677072"/>
            <a:ext cx="2443678" cy="1221839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2718547" y="3668857"/>
            <a:ext cx="609600" cy="268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348393" y="3299524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435317" y="2837860"/>
            <a:ext cx="78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(bez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3345692" y="3484191"/>
            <a:ext cx="407121" cy="172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415154" y="241538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3607913" y="2731575"/>
            <a:ext cx="7423" cy="212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885888" y="2614572"/>
            <a:ext cx="594608" cy="13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029990" y="2245754"/>
            <a:ext cx="100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Spektrální čáry 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 výboji</a:t>
            </a:r>
          </a:p>
        </p:txBody>
      </p:sp>
    </p:spTree>
    <p:extLst>
      <p:ext uri="{BB962C8B-B14F-4D97-AF65-F5344CB8AC3E}">
        <p14:creationId xmlns:p14="http://schemas.microsoft.com/office/powerpoint/2010/main" val="363463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64181"/>
            <a:ext cx="9144000" cy="106295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Rutherfordův</a:t>
            </a:r>
            <a:r>
              <a:rPr lang="cs-CZ" b="1" dirty="0"/>
              <a:t> (Geigerův-</a:t>
            </a:r>
            <a:r>
              <a:rPr lang="cs-CZ" b="1" dirty="0" err="1"/>
              <a:t>Marsdenův</a:t>
            </a:r>
            <a:r>
              <a:rPr lang="cs-CZ" b="1" dirty="0"/>
              <a:t>) experiment, 1909, </a:t>
            </a:r>
            <a:r>
              <a:rPr lang="cs-CZ" b="1" dirty="0">
                <a:solidFill>
                  <a:srgbClr val="FF0000"/>
                </a:solidFill>
              </a:rPr>
              <a:t>objev atomového jádra</a:t>
            </a:r>
          </a:p>
        </p:txBody>
      </p:sp>
      <p:sp>
        <p:nvSpPr>
          <p:cNvPr id="6" name="AutoShape 4" descr="Výsledek obrázku pro rutherford experiment"/>
          <p:cNvSpPr>
            <a:spLocks noChangeAspect="1" noChangeArrowheads="1"/>
          </p:cNvSpPr>
          <p:nvPr/>
        </p:nvSpPr>
        <p:spPr bwMode="auto">
          <a:xfrm>
            <a:off x="1679575" y="-1608138"/>
            <a:ext cx="51816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49" y="2365143"/>
            <a:ext cx="4954863" cy="32132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7640" y="3363430"/>
            <a:ext cx="3144058" cy="106518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8625" y="5943601"/>
            <a:ext cx="700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schematics for the original two meter long tube that Geiger constructed and used to first detect the scattering of alpha particles by the atomic nucleus. At the point labeled R is the radon particle emission source, and Z the detector screen. (Source: Wikimedia Commons)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625" y="1416923"/>
            <a:ext cx="1138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Alfa částice vystřelované proti tenké Au fólii: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8000 částic prošlo : 1 se odrazila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Odraz možný pouze při interakcí s něčím mnohem masívnějším, co zabírá pouze malou část objemu atomu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77441" y="4660091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25000 km/s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592974" y="434740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7.7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MeV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9"/>
          <a:stretch/>
        </p:blipFill>
        <p:spPr>
          <a:xfrm>
            <a:off x="9034757" y="4532068"/>
            <a:ext cx="2125566" cy="20926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2"/>
          <a:stretch/>
        </p:blipFill>
        <p:spPr>
          <a:xfrm>
            <a:off x="8912281" y="2302014"/>
            <a:ext cx="2248043" cy="209260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482664" y="202756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Thomson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491695" y="4475425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Rutherford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1D024-AD67-4F76-B6CC-D262B3DD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871"/>
            <a:ext cx="12192000" cy="1325563"/>
          </a:xfrm>
        </p:spPr>
        <p:txBody>
          <a:bodyPr/>
          <a:lstStyle/>
          <a:p>
            <a:pPr algn="ctr"/>
            <a:r>
              <a:rPr lang="cs-CZ" b="1" dirty="0" err="1"/>
              <a:t>Rutherford</a:t>
            </a:r>
            <a:r>
              <a:rPr lang="cs-CZ" b="1" dirty="0"/>
              <a:t> v jeho laboratoři</a:t>
            </a:r>
            <a:endParaRPr lang="cs-CZ" dirty="0"/>
          </a:p>
        </p:txBody>
      </p:sp>
      <p:pic>
        <p:nvPicPr>
          <p:cNvPr id="5" name="Zástupný obsah 4" descr="Obsah obrázku staré, nábytek, přeplněné&#10;&#10;Popis byl vytvořen automaticky">
            <a:extLst>
              <a:ext uri="{FF2B5EF4-FFF2-40B4-BE49-F238E27FC236}">
                <a16:creationId xmlns:a16="http://schemas.microsoft.com/office/drawing/2014/main" id="{070C2898-9C96-454D-82D8-1B98B1E23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15" y="1260014"/>
            <a:ext cx="7025951" cy="5111655"/>
          </a:xfrm>
        </p:spPr>
      </p:pic>
    </p:spTree>
    <p:extLst>
      <p:ext uri="{BB962C8B-B14F-4D97-AF65-F5344CB8AC3E}">
        <p14:creationId xmlns:p14="http://schemas.microsoft.com/office/powerpoint/2010/main" val="391653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" y="12738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/>
              <a:t>Ernest </a:t>
            </a:r>
            <a:r>
              <a:rPr lang="cs-CZ" altLang="cs-CZ" sz="4000" b="1" dirty="0" err="1"/>
              <a:t>Rutherford</a:t>
            </a:r>
            <a:r>
              <a:rPr lang="cs-CZ" altLang="cs-CZ" sz="4000" b="1" dirty="0"/>
              <a:t> – „první“ planetární model atomu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93278" y="4442186"/>
            <a:ext cx="75670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 separaci  +  a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–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náboje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rámci atomu musí jádro nutně elektrostaticky přitahovat záporné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elektrony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e-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již nemohou být statické „hrozinky v pudinku“,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musí se pohybovat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150" y="1364658"/>
            <a:ext cx="11315699" cy="2715768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2600" dirty="0"/>
              <a:t>1911 </a:t>
            </a:r>
            <a:r>
              <a:rPr lang="pt-BR" sz="2600" u="sng" dirty="0"/>
              <a:t>Atom se skládá ze dvou částí:</a:t>
            </a:r>
            <a:endParaRPr lang="cs-CZ" sz="2600" u="sng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cs-CZ" sz="2600" dirty="0"/>
              <a:t>a) Velice malé </a:t>
            </a:r>
            <a:r>
              <a:rPr lang="cs-CZ" sz="2600" b="1" dirty="0"/>
              <a:t>jádro (100 000x menší než atom)</a:t>
            </a:r>
            <a:r>
              <a:rPr lang="cs-CZ" sz="2600" dirty="0"/>
              <a:t>, kde je uložena kladně nabitá hmota atomu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600" dirty="0"/>
              <a:t>b) </a:t>
            </a:r>
            <a:r>
              <a:rPr lang="pl-PL" sz="2600" b="1" dirty="0"/>
              <a:t>obal</a:t>
            </a:r>
            <a:r>
              <a:rPr lang="pl-PL" sz="2600" dirty="0"/>
              <a:t>, tvořený elektrony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2445974" y="4500626"/>
            <a:ext cx="350648" cy="350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013392" y="4500626"/>
            <a:ext cx="350648" cy="3506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1090" y="3918965"/>
            <a:ext cx="284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 nový problém: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3278" t="11186" r="11877" b="9154"/>
          <a:stretch/>
        </p:blipFill>
        <p:spPr>
          <a:xfrm>
            <a:off x="8080454" y="2977950"/>
            <a:ext cx="2874682" cy="2928470"/>
          </a:xfrm>
          <a:prstGeom prst="rect">
            <a:avLst/>
          </a:prstGeom>
        </p:spPr>
      </p:pic>
      <p:sp>
        <p:nvSpPr>
          <p:cNvPr id="7" name="Rovnoramenný trojúhelník 6"/>
          <p:cNvSpPr/>
          <p:nvPr/>
        </p:nvSpPr>
        <p:spPr>
          <a:xfrm rot="19659595">
            <a:off x="8313571" y="4998122"/>
            <a:ext cx="213460" cy="2928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99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51916"/>
            <a:ext cx="9144001" cy="49106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6853" y="6253"/>
            <a:ext cx="8957594" cy="1003772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>
                <a:solidFill>
                  <a:schemeClr val="bg1"/>
                </a:solidFill>
              </a:rPr>
              <a:t>Ernest </a:t>
            </a:r>
            <a:r>
              <a:rPr lang="cs-CZ" altLang="cs-CZ" sz="3600" b="1" dirty="0" err="1">
                <a:solidFill>
                  <a:schemeClr val="bg1"/>
                </a:solidFill>
              </a:rPr>
              <a:t>Rutherford</a:t>
            </a:r>
            <a:r>
              <a:rPr lang="cs-CZ" altLang="cs-CZ" sz="3600" b="1" dirty="0">
                <a:solidFill>
                  <a:schemeClr val="bg1"/>
                </a:solidFill>
              </a:rPr>
              <a:t> – První planetární model atomu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30667" y="5124525"/>
            <a:ext cx="819187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Elektrony se pohybují na stabilních drahách (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orbitách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kde jsou v rovnováze elektrostatické a odstředivé síly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pro tuto podobnost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bývá často označován jako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planetární model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4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119001"/>
            <a:ext cx="7886700" cy="1325563"/>
          </a:xfrm>
        </p:spPr>
        <p:txBody>
          <a:bodyPr/>
          <a:lstStyle/>
          <a:p>
            <a:r>
              <a:rPr lang="cs-CZ" b="1" dirty="0"/>
              <a:t>A zase ten </a:t>
            </a:r>
            <a:r>
              <a:rPr lang="cs-CZ" b="1" dirty="0" err="1"/>
              <a:t>Rutherford</a:t>
            </a:r>
            <a:r>
              <a:rPr lang="cs-CZ" b="1" dirty="0"/>
              <a:t> - </a:t>
            </a:r>
            <a:r>
              <a:rPr lang="cs-CZ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207770"/>
            <a:ext cx="11229975" cy="5257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100" dirty="0"/>
              <a:t>Až do roku </a:t>
            </a:r>
            <a:r>
              <a:rPr lang="cs-CZ" sz="2100" b="1" dirty="0"/>
              <a:t>1918</a:t>
            </a:r>
            <a:r>
              <a:rPr lang="cs-CZ" sz="2100" dirty="0"/>
              <a:t> se hovořilo pouze o elektronu a kladně nabitém jádru.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100" dirty="0"/>
              <a:t>Pak ale </a:t>
            </a:r>
            <a:r>
              <a:rPr lang="cs-CZ" sz="2100" b="1" dirty="0"/>
              <a:t>E </a:t>
            </a:r>
            <a:r>
              <a:rPr lang="cs-CZ" sz="2100" b="1" dirty="0" err="1"/>
              <a:t>Rutherford</a:t>
            </a:r>
            <a:r>
              <a:rPr lang="cs-CZ" sz="2100" b="1" dirty="0"/>
              <a:t> objevil p+,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100" dirty="0"/>
              <a:t>Vstřeloval </a:t>
            </a:r>
            <a:r>
              <a:rPr lang="cs-CZ" sz="2100" b="1" u="sng" dirty="0">
                <a:solidFill>
                  <a:srgbClr val="FF0000"/>
                </a:solidFill>
              </a:rPr>
              <a:t>alfa částice do plynného dusíku </a:t>
            </a:r>
            <a:r>
              <a:rPr lang="cs-CZ" sz="2100" dirty="0"/>
              <a:t>a ty se ve scintilačním detektoru jevily jako jádra vodíku.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100" dirty="0"/>
              <a:t>Myslel si, že </a:t>
            </a:r>
            <a:r>
              <a:rPr lang="cs-CZ" sz="2100" b="1" dirty="0"/>
              <a:t>jádra vodíku, o nichž věděl, že mají atomové číslo 1 </a:t>
            </a:r>
            <a:r>
              <a:rPr lang="cs-CZ" sz="2100" dirty="0"/>
              <a:t>, jsou hledané elementární částice. Pojmenoval je tedy </a:t>
            </a:r>
            <a:r>
              <a:rPr lang="cs-CZ" sz="2100" b="1" dirty="0"/>
              <a:t>PROTON</a:t>
            </a:r>
            <a:r>
              <a:rPr lang="cs-CZ" sz="2100" dirty="0"/>
              <a:t>, z řeckého </a:t>
            </a:r>
            <a:r>
              <a:rPr lang="cs-CZ" sz="2100" dirty="0" err="1"/>
              <a:t>protos</a:t>
            </a:r>
            <a:r>
              <a:rPr lang="cs-CZ" sz="2100" dirty="0"/>
              <a:t>, první.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100" dirty="0"/>
          </a:p>
        </p:txBody>
      </p:sp>
      <p:sp>
        <p:nvSpPr>
          <p:cNvPr id="10" name="Obdélník 9"/>
          <p:cNvSpPr/>
          <p:nvPr/>
        </p:nvSpPr>
        <p:spPr>
          <a:xfrm>
            <a:off x="619125" y="5265242"/>
            <a:ext cx="11096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Následné analogické experimenty provedené s bórem, fluórem, neonem, draslíkem a dalšími prvky daly podobné výsledky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 důsledku nárazu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α-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částice se zasažené jádro ostřelovaného atomu přeměnilo v jádro jeho pravostranného souseda v periodické tabulce za současné emise vodíkového iontu +H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protonu).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7834211" y="3297479"/>
            <a:ext cx="4097366" cy="1531695"/>
            <a:chOff x="7834211" y="3297480"/>
            <a:chExt cx="3113741" cy="1163992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8" b="77894"/>
            <a:stretch/>
          </p:blipFill>
          <p:spPr>
            <a:xfrm>
              <a:off x="7834211" y="3297480"/>
              <a:ext cx="3113741" cy="1163992"/>
            </a:xfrm>
            <a:prstGeom prst="rect">
              <a:avLst/>
            </a:prstGeom>
          </p:spPr>
        </p:pic>
        <p:sp>
          <p:nvSpPr>
            <p:cNvPr id="14" name="Volný tvar 13"/>
            <p:cNvSpPr/>
            <p:nvPr/>
          </p:nvSpPr>
          <p:spPr>
            <a:xfrm>
              <a:off x="7955057" y="3393425"/>
              <a:ext cx="603623" cy="502023"/>
            </a:xfrm>
            <a:custGeom>
              <a:avLst/>
              <a:gdLst>
                <a:gd name="connsiteX0" fmla="*/ 0 w 603623"/>
                <a:gd name="connsiteY0" fmla="*/ 478117 h 502023"/>
                <a:gd name="connsiteX1" fmla="*/ 340659 w 603623"/>
                <a:gd name="connsiteY1" fmla="*/ 0 h 502023"/>
                <a:gd name="connsiteX2" fmla="*/ 597647 w 603623"/>
                <a:gd name="connsiteY2" fmla="*/ 478117 h 502023"/>
                <a:gd name="connsiteX3" fmla="*/ 597647 w 603623"/>
                <a:gd name="connsiteY3" fmla="*/ 478117 h 502023"/>
                <a:gd name="connsiteX4" fmla="*/ 603623 w 603623"/>
                <a:gd name="connsiteY4" fmla="*/ 502023 h 50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623" h="502023">
                  <a:moveTo>
                    <a:pt x="0" y="478117"/>
                  </a:moveTo>
                  <a:cubicBezTo>
                    <a:pt x="120525" y="239058"/>
                    <a:pt x="241051" y="0"/>
                    <a:pt x="340659" y="0"/>
                  </a:cubicBezTo>
                  <a:cubicBezTo>
                    <a:pt x="440267" y="0"/>
                    <a:pt x="597647" y="478117"/>
                    <a:pt x="597647" y="478117"/>
                  </a:cubicBezTo>
                  <a:lnTo>
                    <a:pt x="597647" y="478117"/>
                  </a:lnTo>
                  <a:lnTo>
                    <a:pt x="603623" y="502023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932210" y="3393425"/>
              <a:ext cx="603623" cy="502023"/>
            </a:xfrm>
            <a:custGeom>
              <a:avLst/>
              <a:gdLst>
                <a:gd name="connsiteX0" fmla="*/ 0 w 603623"/>
                <a:gd name="connsiteY0" fmla="*/ 478117 h 502023"/>
                <a:gd name="connsiteX1" fmla="*/ 340659 w 603623"/>
                <a:gd name="connsiteY1" fmla="*/ 0 h 502023"/>
                <a:gd name="connsiteX2" fmla="*/ 597647 w 603623"/>
                <a:gd name="connsiteY2" fmla="*/ 478117 h 502023"/>
                <a:gd name="connsiteX3" fmla="*/ 597647 w 603623"/>
                <a:gd name="connsiteY3" fmla="*/ 478117 h 502023"/>
                <a:gd name="connsiteX4" fmla="*/ 603623 w 603623"/>
                <a:gd name="connsiteY4" fmla="*/ 502023 h 50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623" h="502023">
                  <a:moveTo>
                    <a:pt x="0" y="478117"/>
                  </a:moveTo>
                  <a:cubicBezTo>
                    <a:pt x="120525" y="239058"/>
                    <a:pt x="241051" y="0"/>
                    <a:pt x="340659" y="0"/>
                  </a:cubicBezTo>
                  <a:cubicBezTo>
                    <a:pt x="440267" y="0"/>
                    <a:pt x="597647" y="478117"/>
                    <a:pt x="597647" y="478117"/>
                  </a:cubicBezTo>
                  <a:lnTo>
                    <a:pt x="597647" y="478117"/>
                  </a:lnTo>
                  <a:lnTo>
                    <a:pt x="603623" y="502023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9909363" y="3393425"/>
              <a:ext cx="603623" cy="502023"/>
            </a:xfrm>
            <a:custGeom>
              <a:avLst/>
              <a:gdLst>
                <a:gd name="connsiteX0" fmla="*/ 0 w 603623"/>
                <a:gd name="connsiteY0" fmla="*/ 478117 h 502023"/>
                <a:gd name="connsiteX1" fmla="*/ 340659 w 603623"/>
                <a:gd name="connsiteY1" fmla="*/ 0 h 502023"/>
                <a:gd name="connsiteX2" fmla="*/ 597647 w 603623"/>
                <a:gd name="connsiteY2" fmla="*/ 478117 h 502023"/>
                <a:gd name="connsiteX3" fmla="*/ 597647 w 603623"/>
                <a:gd name="connsiteY3" fmla="*/ 478117 h 502023"/>
                <a:gd name="connsiteX4" fmla="*/ 603623 w 603623"/>
                <a:gd name="connsiteY4" fmla="*/ 502023 h 50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623" h="502023">
                  <a:moveTo>
                    <a:pt x="0" y="478117"/>
                  </a:moveTo>
                  <a:cubicBezTo>
                    <a:pt x="120525" y="239058"/>
                    <a:pt x="241051" y="0"/>
                    <a:pt x="340659" y="0"/>
                  </a:cubicBezTo>
                  <a:cubicBezTo>
                    <a:pt x="440267" y="0"/>
                    <a:pt x="597647" y="478117"/>
                    <a:pt x="597647" y="478117"/>
                  </a:cubicBezTo>
                  <a:lnTo>
                    <a:pt x="597647" y="478117"/>
                  </a:lnTo>
                  <a:lnTo>
                    <a:pt x="603623" y="502023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52650" y="3602616"/>
            <a:ext cx="5001462" cy="1105287"/>
            <a:chOff x="2738441" y="3507366"/>
            <a:chExt cx="5001462" cy="1105287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2738441" y="3507366"/>
              <a:ext cx="500146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</a:t>
              </a:r>
              <a:r>
                <a:rPr kumimoji="0" lang="cs-CZ" altLang="cs-CZ" sz="2800" b="0" i="0" u="none" strike="noStrike" kern="1200" cap="none" spc="0" normalizeH="0" baseline="-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 + </a:t>
              </a:r>
              <a:r>
                <a:rPr kumimoji="0" lang="cs-CZ" altLang="cs-CZ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r>
                <a:rPr kumimoji="0" lang="cs-CZ" altLang="cs-CZ" sz="2800" b="0" i="0" u="none" strike="noStrike" kern="1200" cap="none" spc="0" normalizeH="0" baseline="-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He → </a:t>
              </a:r>
              <a:r>
                <a:rPr kumimoji="0" lang="cs-CZ" altLang="cs-CZ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</a:t>
              </a:r>
              <a:r>
                <a:rPr kumimoji="0" lang="cs-CZ" altLang="cs-CZ" sz="2800" b="0" i="0" u="none" strike="noStrike" kern="1200" cap="none" spc="0" normalizeH="0" baseline="-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 + </a:t>
              </a:r>
              <a:r>
                <a:rPr kumimoji="0" lang="cs-CZ" altLang="cs-CZ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kumimoji="0" lang="cs-CZ" altLang="cs-CZ" sz="2800" b="0" i="0" u="none" strike="noStrike" kern="1200" cap="none" spc="0" normalizeH="0" baseline="-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" name="Volný tvar 3"/>
            <p:cNvSpPr/>
            <p:nvPr/>
          </p:nvSpPr>
          <p:spPr>
            <a:xfrm>
              <a:off x="4542492" y="3715736"/>
              <a:ext cx="1159435" cy="490488"/>
            </a:xfrm>
            <a:custGeom>
              <a:avLst/>
              <a:gdLst>
                <a:gd name="connsiteX0" fmla="*/ 0 w 1159435"/>
                <a:gd name="connsiteY0" fmla="*/ 490488 h 490488"/>
                <a:gd name="connsiteX1" fmla="*/ 699247 w 1159435"/>
                <a:gd name="connsiteY1" fmla="*/ 6394 h 490488"/>
                <a:gd name="connsiteX2" fmla="*/ 1159435 w 1159435"/>
                <a:gd name="connsiteY2" fmla="*/ 257405 h 4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435" h="490488">
                  <a:moveTo>
                    <a:pt x="0" y="490488"/>
                  </a:moveTo>
                  <a:cubicBezTo>
                    <a:pt x="253004" y="267864"/>
                    <a:pt x="506008" y="45241"/>
                    <a:pt x="699247" y="6394"/>
                  </a:cubicBezTo>
                  <a:cubicBezTo>
                    <a:pt x="892486" y="-32453"/>
                    <a:pt x="1025960" y="112476"/>
                    <a:pt x="1159435" y="25740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Volný tvar 4"/>
            <p:cNvSpPr/>
            <p:nvPr/>
          </p:nvSpPr>
          <p:spPr>
            <a:xfrm>
              <a:off x="4632138" y="4403447"/>
              <a:ext cx="2103718" cy="209206"/>
            </a:xfrm>
            <a:custGeom>
              <a:avLst/>
              <a:gdLst>
                <a:gd name="connsiteX0" fmla="*/ 0 w 2103718"/>
                <a:gd name="connsiteY0" fmla="*/ 11953 h 209206"/>
                <a:gd name="connsiteX1" fmla="*/ 1356659 w 2103718"/>
                <a:gd name="connsiteY1" fmla="*/ 209177 h 209206"/>
                <a:gd name="connsiteX2" fmla="*/ 2103718 w 2103718"/>
                <a:gd name="connsiteY2" fmla="*/ 0 h 209206"/>
                <a:gd name="connsiteX3" fmla="*/ 2103718 w 2103718"/>
                <a:gd name="connsiteY3" fmla="*/ 0 h 20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3718" h="209206">
                  <a:moveTo>
                    <a:pt x="0" y="11953"/>
                  </a:moveTo>
                  <a:cubicBezTo>
                    <a:pt x="503019" y="111561"/>
                    <a:pt x="1006039" y="211169"/>
                    <a:pt x="1356659" y="209177"/>
                  </a:cubicBezTo>
                  <a:cubicBezTo>
                    <a:pt x="1707279" y="207185"/>
                    <a:pt x="2103718" y="0"/>
                    <a:pt x="2103718" y="0"/>
                  </a:cubicBezTo>
                  <a:lnTo>
                    <a:pt x="2103718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ál 6"/>
            <p:cNvSpPr/>
            <p:nvPr/>
          </p:nvSpPr>
          <p:spPr>
            <a:xfrm>
              <a:off x="6598398" y="3912680"/>
              <a:ext cx="633505" cy="6335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20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35522"/>
          </a:xfrm>
        </p:spPr>
        <p:txBody>
          <a:bodyPr/>
          <a:lstStyle/>
          <a:p>
            <a:pPr algn="ctr"/>
            <a:r>
              <a:rPr lang="cs-CZ" b="1" dirty="0"/>
              <a:t>ŘEČTÍ FILOSOFOVÉ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0" r="55259" b="13605"/>
          <a:stretch/>
        </p:blipFill>
        <p:spPr>
          <a:xfrm>
            <a:off x="7188606" y="1868556"/>
            <a:ext cx="3796144" cy="4840357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9" t="8872" b="14364"/>
          <a:stretch/>
        </p:blipFill>
        <p:spPr>
          <a:xfrm>
            <a:off x="2942713" y="1676710"/>
            <a:ext cx="4315394" cy="48900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7757" t="37449" r="34740" b="24576"/>
          <a:stretch/>
        </p:blipFill>
        <p:spPr>
          <a:xfrm>
            <a:off x="1687775" y="2128626"/>
            <a:ext cx="1712413" cy="199310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956483" y="1417055"/>
            <a:ext cx="369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Leukippos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Démokritos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6747" t="37267" r="63655" b="24576"/>
          <a:stretch/>
        </p:blipFill>
        <p:spPr>
          <a:xfrm>
            <a:off x="282702" y="4288734"/>
            <a:ext cx="2895600" cy="200263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804147" y="1690690"/>
            <a:ext cx="1553408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089158" y="1822707"/>
            <a:ext cx="1315632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 descr="democritu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4"/>
          <a:stretch/>
        </p:blipFill>
        <p:spPr bwMode="auto">
          <a:xfrm>
            <a:off x="10443762" y="2896550"/>
            <a:ext cx="120504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l="35079" t="37449" r="50977" b="24576"/>
          <a:stretch/>
        </p:blipFill>
        <p:spPr>
          <a:xfrm>
            <a:off x="514525" y="2128627"/>
            <a:ext cx="1364183" cy="199310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0320690" y="2171562"/>
            <a:ext cx="1328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96000" y="4477283"/>
            <a:ext cx="1971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versus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3190" y="1091019"/>
            <a:ext cx="300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Vše je dělitelné do nekonečna</a:t>
            </a:r>
          </a:p>
        </p:txBody>
      </p:sp>
    </p:spTree>
    <p:extLst>
      <p:ext uri="{BB962C8B-B14F-4D97-AF65-F5344CB8AC3E}">
        <p14:creationId xmlns:p14="http://schemas.microsoft.com/office/powerpoint/2010/main" val="419452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73A29-3511-4DFE-86D4-A4656AFD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Discovery of the Proton</a:t>
            </a:r>
            <a:br>
              <a:rPr lang="en-US" b="1" dirty="0"/>
            </a:br>
            <a:endParaRPr lang="cs-CZ" dirty="0"/>
          </a:p>
        </p:txBody>
      </p:sp>
      <p:pic>
        <p:nvPicPr>
          <p:cNvPr id="4" name="Zástupný obsah 6">
            <a:extLst>
              <a:ext uri="{FF2B5EF4-FFF2-40B4-BE49-F238E27FC236}">
                <a16:creationId xmlns:a16="http://schemas.microsoft.com/office/drawing/2014/main" id="{E6F5A753-4B96-47B6-8526-621E05DA5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263" y="1588566"/>
            <a:ext cx="7735712" cy="4351338"/>
          </a:xfrm>
          <a:ln>
            <a:solidFill>
              <a:schemeClr val="bg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11669A-08D5-4F95-B7D0-8557C5B6320C}"/>
              </a:ext>
            </a:extLst>
          </p:cNvPr>
          <p:cNvSpPr txBox="1"/>
          <p:nvPr/>
        </p:nvSpPr>
        <p:spPr>
          <a:xfrm>
            <a:off x="717624" y="1409745"/>
            <a:ext cx="289404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1886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Eugene Goldstein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(1850–1930) discovered evidence for the existence of this positively charged particle. Using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cathode ray tube with holes in the cathode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 noticed that there were rays traveling in the opposite direction from the cathode rays. He called these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canal rays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showed that they were composed of positively charged particles. </a:t>
            </a:r>
          </a:p>
        </p:txBody>
      </p:sp>
    </p:spTree>
    <p:extLst>
      <p:ext uri="{BB962C8B-B14F-4D97-AF65-F5344CB8AC3E}">
        <p14:creationId xmlns:p14="http://schemas.microsoft.com/office/powerpoint/2010/main" val="166392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904" y="196806"/>
            <a:ext cx="7886700" cy="927898"/>
          </a:xfrm>
        </p:spPr>
        <p:txBody>
          <a:bodyPr/>
          <a:lstStyle/>
          <a:p>
            <a:r>
              <a:rPr lang="cs-CZ" b="1" dirty="0"/>
              <a:t>Další mezníky: </a:t>
            </a:r>
            <a:r>
              <a:rPr lang="cs-CZ" b="1" dirty="0" err="1"/>
              <a:t>Rutherford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610" y="2256431"/>
            <a:ext cx="7076840" cy="1413626"/>
          </a:xfrm>
        </p:spPr>
        <p:txBody>
          <a:bodyPr>
            <a:normAutofit/>
          </a:bodyPr>
          <a:lstStyle/>
          <a:p>
            <a:r>
              <a:rPr lang="cs-CZ" sz="2000" dirty="0"/>
              <a:t>1919 ostřelování dusíku částicemi </a:t>
            </a:r>
            <a:r>
              <a:rPr lang="cs-CZ" sz="2000" dirty="0">
                <a:latin typeface="Symbol" panose="05050102010706020507" pitchFamily="18" charset="2"/>
              </a:rPr>
              <a:t>a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>
                <a:solidFill>
                  <a:srgbClr val="FF0000"/>
                </a:solidFill>
                <a:sym typeface="Wingdings" panose="05000000000000000000" pitchFamily="2" charset="2"/>
              </a:rPr>
              <a:t>zároveň </a:t>
            </a:r>
            <a:r>
              <a:rPr lang="cs-CZ" sz="2000" b="1" dirty="0">
                <a:solidFill>
                  <a:srgbClr val="FF0000"/>
                </a:solidFill>
              </a:rPr>
              <a:t>první transmutace </a:t>
            </a:r>
            <a:r>
              <a:rPr lang="cs-CZ" sz="2000" dirty="0"/>
              <a:t>(převedl dusík na kyslík)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b="1" dirty="0"/>
          </a:p>
          <a:p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350755" y="1186797"/>
            <a:ext cx="68596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 lvl="0" indent="-2476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UPŘESNĚNÝ RUTHERFORDŮV MODEL ATOMU: </a:t>
            </a:r>
            <a:r>
              <a:rPr kumimoji="0" lang="cs-CZ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jádro vodíku obsahuje jedinou kladně nabitou částici – proton – která je přítomna i v jádrech jiných atomů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7351868" y="432822"/>
            <a:ext cx="2227259" cy="2104165"/>
            <a:chOff x="6885432" y="603624"/>
            <a:chExt cx="1663763" cy="157181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56" r="45688" b="6930"/>
            <a:stretch/>
          </p:blipFill>
          <p:spPr>
            <a:xfrm>
              <a:off x="6885432" y="603624"/>
              <a:ext cx="1663763" cy="1571812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>
            <a:xfrm>
              <a:off x="7473429" y="1128043"/>
              <a:ext cx="519954" cy="5199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574824" y="1236123"/>
              <a:ext cx="315167" cy="275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p+</a:t>
              </a:r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64" y="424808"/>
            <a:ext cx="2227259" cy="2171157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54520" y="3294397"/>
            <a:ext cx="5001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r>
              <a:rPr kumimoji="0" lang="cs-CZ" altLang="cs-CZ" sz="2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+ </a:t>
            </a:r>
            <a:r>
              <a:rPr kumimoji="0" lang="cs-CZ" alt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cs-CZ" altLang="cs-CZ" sz="2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→ </a:t>
            </a:r>
            <a:r>
              <a:rPr kumimoji="0" lang="cs-CZ" alt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  <a:r>
              <a:rPr kumimoji="0" lang="cs-CZ" altLang="cs-CZ" sz="2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+ </a:t>
            </a:r>
            <a:r>
              <a:rPr kumimoji="0" lang="cs-CZ" alt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2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350755" y="4269162"/>
            <a:ext cx="7400727" cy="143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Pokračoval ve výzkumu záření alfa, spolu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Hansem Geigerem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objevili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metodu detekce alfa záření pomocí záblesků na stínítku ze sulfidu zinečnatého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ionizační komoru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která umožňuje počítat alfa částice.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350755" y="5637604"/>
            <a:ext cx="7400727" cy="835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Zavedl pojem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poločas rozpadu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navrhl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metodiku radioaktivního datování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6" y="2879933"/>
            <a:ext cx="2116044" cy="2116044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1932642" y="3135859"/>
            <a:ext cx="803100" cy="80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4260477" y="3147648"/>
            <a:ext cx="803100" cy="80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2655794" y="3777761"/>
            <a:ext cx="1643530" cy="185303"/>
          </a:xfrm>
          <a:custGeom>
            <a:avLst/>
            <a:gdLst>
              <a:gd name="connsiteX0" fmla="*/ 0 w 1643530"/>
              <a:gd name="connsiteY0" fmla="*/ 11953 h 185303"/>
              <a:gd name="connsiteX1" fmla="*/ 693271 w 1643530"/>
              <a:gd name="connsiteY1" fmla="*/ 185270 h 185303"/>
              <a:gd name="connsiteX2" fmla="*/ 1643530 w 1643530"/>
              <a:gd name="connsiteY2" fmla="*/ 0 h 185303"/>
              <a:gd name="connsiteX3" fmla="*/ 1643530 w 1643530"/>
              <a:gd name="connsiteY3" fmla="*/ 0 h 1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530" h="185303">
                <a:moveTo>
                  <a:pt x="0" y="11953"/>
                </a:moveTo>
                <a:cubicBezTo>
                  <a:pt x="209674" y="99607"/>
                  <a:pt x="419349" y="187262"/>
                  <a:pt x="693271" y="185270"/>
                </a:cubicBezTo>
                <a:cubicBezTo>
                  <a:pt x="967193" y="183278"/>
                  <a:pt x="1643530" y="0"/>
                  <a:pt x="1643530" y="0"/>
                </a:cubicBezTo>
                <a:lnTo>
                  <a:pt x="164353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10301" y="5053390"/>
            <a:ext cx="3667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1908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Nobelova cena za chemii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za výzkum rozpadu prvků a chemii radioaktivních látek</a:t>
            </a:r>
          </a:p>
        </p:txBody>
      </p:sp>
    </p:spTree>
    <p:extLst>
      <p:ext uri="{BB962C8B-B14F-4D97-AF65-F5344CB8AC3E}">
        <p14:creationId xmlns:p14="http://schemas.microsoft.com/office/powerpoint/2010/main" val="545904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r="16032"/>
          <a:stretch/>
        </p:blipFill>
        <p:spPr>
          <a:xfrm rot="3758987">
            <a:off x="2829999" y="397160"/>
            <a:ext cx="1803158" cy="16984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4418" y="597985"/>
            <a:ext cx="5540332" cy="1325563"/>
          </a:xfrm>
        </p:spPr>
        <p:txBody>
          <a:bodyPr>
            <a:normAutofit fontScale="90000"/>
          </a:bodyPr>
          <a:lstStyle/>
          <a:p>
            <a:pPr algn="r"/>
            <a:r>
              <a:rPr lang="cs-CZ" altLang="cs-CZ" b="1" dirty="0"/>
              <a:t>Planetární model atomu –        </a:t>
            </a:r>
            <a:br>
              <a:rPr lang="cs-CZ" altLang="cs-CZ" b="1" dirty="0"/>
            </a:br>
            <a:r>
              <a:rPr lang="cs-CZ" altLang="cs-CZ" b="1" dirty="0"/>
              <a:t>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3083" y="2531160"/>
            <a:ext cx="9162192" cy="39404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FF0000"/>
                </a:solidFill>
              </a:rPr>
              <a:t>e- má náboj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FF0000"/>
                </a:solidFill>
              </a:rPr>
              <a:t>Kdyby se nehýbal, přitáhne ho jádro (viz dříve) </a:t>
            </a:r>
            <a:r>
              <a:rPr lang="cs-CZ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obíhá</a:t>
            </a: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Když se náboj pohybuje (oběh + rotace), generuje magnetické pole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Magnetické pole se ovšem také pohybuje (mění), takže generuje elektrické pole, to zase magnetické pole atd.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vyzařování el-</a:t>
            </a:r>
            <a:r>
              <a:rPr lang="cs-CZ" sz="2400" dirty="0" err="1"/>
              <a:t>mag</a:t>
            </a:r>
            <a:r>
              <a:rPr lang="cs-CZ" sz="2400" dirty="0"/>
              <a:t>. vln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FF0000"/>
                </a:solidFill>
              </a:rPr>
              <a:t>Vyzařováním el-</a:t>
            </a:r>
            <a:r>
              <a:rPr lang="cs-CZ" sz="2400" b="1" dirty="0" err="1">
                <a:solidFill>
                  <a:srgbClr val="FF0000"/>
                </a:solidFill>
              </a:rPr>
              <a:t>mag</a:t>
            </a:r>
            <a:r>
              <a:rPr lang="cs-CZ" sz="2400" b="1" dirty="0">
                <a:solidFill>
                  <a:srgbClr val="FF0000"/>
                </a:solidFill>
              </a:rPr>
              <a:t>. vln ztrácí e- kinetickou </a:t>
            </a:r>
            <a:r>
              <a:rPr lang="cs-CZ" sz="2400" dirty="0"/>
              <a:t>energii a měl by tedy postupně </a:t>
            </a:r>
            <a:r>
              <a:rPr lang="cs-CZ" sz="2400" u="sng" dirty="0"/>
              <a:t>spirálně padat do jádra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u="sng" dirty="0"/>
              <a:t>z modelu navíc vyplývá spojité spektrum</a:t>
            </a:r>
            <a:r>
              <a:rPr lang="cs-CZ" altLang="cs-CZ" sz="2400" dirty="0"/>
              <a:t>, zatímco experimentálně získaná </a:t>
            </a:r>
            <a:r>
              <a:rPr lang="cs-CZ" altLang="cs-CZ" sz="2400" b="1" dirty="0">
                <a:solidFill>
                  <a:srgbClr val="FF0000"/>
                </a:solidFill>
              </a:rPr>
              <a:t>spektra atomů jsou čárová</a:t>
            </a: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400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r="16032"/>
          <a:stretch/>
        </p:blipFill>
        <p:spPr>
          <a:xfrm>
            <a:off x="694183" y="1571356"/>
            <a:ext cx="1803158" cy="1698429"/>
          </a:xfrm>
          <a:prstGeom prst="rect">
            <a:avLst/>
          </a:prstGeom>
        </p:spPr>
      </p:pic>
      <p:sp>
        <p:nvSpPr>
          <p:cNvPr id="6" name="Oblouk 5"/>
          <p:cNvSpPr/>
          <p:nvPr/>
        </p:nvSpPr>
        <p:spPr>
          <a:xfrm rot="16654611">
            <a:off x="593551" y="1102373"/>
            <a:ext cx="8193123" cy="8193123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033756" y="1457913"/>
            <a:ext cx="3474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další problémy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04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/>
              <a:t>Planetární model atomu – Problémy       </a:t>
            </a:r>
            <a:br>
              <a:rPr lang="cs-CZ" altLang="cs-CZ" b="1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85" y="1376966"/>
            <a:ext cx="7293973" cy="32163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95325" y="4901184"/>
            <a:ext cx="10925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Spočítáno, jak rychle by k tomu elektrickému kolapsu atomu došlo – kdyby to bylo např. 20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let, nemusel by to být ještě problém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jenže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vyšlo 10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-10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–10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-8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což evidentně odporuje skutečnosti (atomy tu stále jsou)</a:t>
            </a:r>
          </a:p>
        </p:txBody>
      </p:sp>
    </p:spTree>
    <p:extLst>
      <p:ext uri="{BB962C8B-B14F-4D97-AF65-F5344CB8AC3E}">
        <p14:creationId xmlns:p14="http://schemas.microsoft.com/office/powerpoint/2010/main" val="131790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0" y="68241"/>
            <a:ext cx="12192000" cy="1067099"/>
          </a:xfrm>
        </p:spPr>
        <p:txBody>
          <a:bodyPr/>
          <a:lstStyle/>
          <a:p>
            <a:pPr algn="ctr"/>
            <a:r>
              <a:rPr lang="cs-CZ" altLang="cs-CZ" b="1" dirty="0"/>
              <a:t>Bohrův „kvantový“ planetární model atomu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324" y="1026600"/>
            <a:ext cx="7416276" cy="2369127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2000" b="1" dirty="0"/>
              <a:t>Niels </a:t>
            </a:r>
            <a:r>
              <a:rPr lang="cs-CZ" altLang="cs-CZ" sz="2000" b="1" dirty="0" err="1"/>
              <a:t>Bohr</a:t>
            </a:r>
            <a:r>
              <a:rPr lang="cs-CZ" altLang="cs-CZ" sz="2000" b="1" dirty="0"/>
              <a:t> </a:t>
            </a:r>
            <a:r>
              <a:rPr lang="cs-CZ" sz="2000" dirty="0"/>
              <a:t>dánský fyzik, rok 1913. (1922 NC za fyziku)</a:t>
            </a:r>
          </a:p>
          <a:p>
            <a:pPr>
              <a:lnSpc>
                <a:spcPct val="120000"/>
              </a:lnSpc>
              <a:defRPr/>
            </a:pPr>
            <a:r>
              <a:rPr lang="cs-CZ" sz="2000" u="sng" dirty="0"/>
              <a:t>PROBLÉM</a:t>
            </a:r>
            <a:r>
              <a:rPr lang="cs-CZ" sz="2000" dirty="0"/>
              <a:t>: </a:t>
            </a:r>
            <a:r>
              <a:rPr lang="cs-CZ" sz="2000" dirty="0" err="1"/>
              <a:t>Rutherfordův</a:t>
            </a:r>
            <a:r>
              <a:rPr lang="cs-CZ" sz="2000" dirty="0"/>
              <a:t> planetární model atomu není stabilní podle klasických zákonů fyziky (Maxwellova elektrodynamika). </a:t>
            </a:r>
          </a:p>
          <a:p>
            <a:pPr>
              <a:lnSpc>
                <a:spcPct val="120000"/>
              </a:lnSpc>
              <a:defRPr/>
            </a:pPr>
            <a:r>
              <a:rPr lang="cs-CZ" sz="2000" u="sng" dirty="0"/>
              <a:t>CO S TÍM</a:t>
            </a:r>
            <a:r>
              <a:rPr lang="cs-CZ" sz="2000" dirty="0"/>
              <a:t>: 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/>
              <a:t>MAX PLANCK: Již v roce 1900 objevil, že </a:t>
            </a:r>
            <a:r>
              <a:rPr lang="cs-CZ" sz="2000" u="sng" dirty="0"/>
              <a:t>záření absorbované nebo vydávané atomy nemůže mít libovolnou energii, ale je vždy pohlcováno nebo vydáváno v určitých kvantech</a:t>
            </a:r>
            <a:r>
              <a:rPr lang="cs-CZ" sz="2000" dirty="0"/>
              <a:t>, tato </a:t>
            </a:r>
            <a:r>
              <a:rPr lang="cs-CZ" sz="2000" b="1" dirty="0">
                <a:solidFill>
                  <a:srgbClr val="FF0000"/>
                </a:solidFill>
              </a:rPr>
              <a:t>energie je úměrná frekvenci a tzv. Planckově konstantě</a:t>
            </a:r>
          </a:p>
          <a:p>
            <a:pPr>
              <a:lnSpc>
                <a:spcPct val="120000"/>
              </a:lnSpc>
              <a:defRPr/>
            </a:pPr>
            <a:r>
              <a:rPr lang="cs-CZ" sz="2000" b="1" dirty="0">
                <a:solidFill>
                  <a:srgbClr val="FF0000"/>
                </a:solidFill>
              </a:rPr>
              <a:t>N. </a:t>
            </a:r>
            <a:r>
              <a:rPr lang="cs-CZ" sz="2000" b="1" dirty="0" err="1">
                <a:solidFill>
                  <a:srgbClr val="FF0000"/>
                </a:solidFill>
              </a:rPr>
              <a:t>Bohr</a:t>
            </a:r>
            <a:r>
              <a:rPr lang="cs-CZ" sz="2000" b="1" dirty="0">
                <a:solidFill>
                  <a:srgbClr val="FF0000"/>
                </a:solidFill>
              </a:rPr>
              <a:t> vylepšil </a:t>
            </a:r>
            <a:r>
              <a:rPr lang="cs-CZ" sz="2000" b="1" dirty="0" err="1">
                <a:solidFill>
                  <a:srgbClr val="FF0000"/>
                </a:solidFill>
              </a:rPr>
              <a:t>Rutherfordův</a:t>
            </a:r>
            <a:r>
              <a:rPr lang="cs-CZ" sz="2000" b="1" dirty="0">
                <a:solidFill>
                  <a:srgbClr val="FF0000"/>
                </a:solidFill>
              </a:rPr>
              <a:t> model tím, že do něj začlenil Planckovu teorii o kvantování energie</a:t>
            </a:r>
            <a:r>
              <a:rPr lang="cs-CZ" sz="2000" dirty="0"/>
              <a:t>. </a:t>
            </a:r>
            <a:r>
              <a:rPr lang="cs-CZ" sz="2000" u="sng" dirty="0"/>
              <a:t>Prohlásil, že elektromagnetické zákony uvnitř atomů neplatí</a:t>
            </a:r>
            <a:r>
              <a:rPr lang="cs-CZ" sz="2000" dirty="0"/>
              <a:t>, tj. že známé fyzikální zákony nejsou aplikovatelné v oblasti mikrosvěta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první kvantový model atomu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2324" y="5079169"/>
            <a:ext cx="7461663" cy="1594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07" y="1041621"/>
            <a:ext cx="3237969" cy="26796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79" y="2516050"/>
            <a:ext cx="1507004" cy="15070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85" y="996587"/>
            <a:ext cx="1267427" cy="1485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8691306" y="4097036"/>
                <a:ext cx="2167773" cy="543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𝒉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r>
                      <m:rPr>
                        <m:nor/>
                      </m:rPr>
                      <a: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n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𝒉𝒄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cs-CZ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ymbol" panose="05050102010706020507" pitchFamily="18" charset="2"/>
                            <a:ea typeface="+mn-ea"/>
                            <a:cs typeface="+mn-cs"/>
                          </a:rPr>
                          <m:t>l</m:t>
                        </m:r>
                      </m:den>
                    </m:f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</m:oMath>
                </a14:m>
                <a:endPara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306" y="4097036"/>
                <a:ext cx="2167773" cy="543162"/>
              </a:xfrm>
              <a:prstGeom prst="rect">
                <a:avLst/>
              </a:prstGeom>
              <a:blipFill>
                <a:blip r:embed="rId5"/>
                <a:stretch>
                  <a:fillRect l="-5634" t="-2247" b="-168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8625259" y="4788163"/>
                <a:ext cx="2592376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n</m:t>
                    </m:r>
                  </m:oMath>
                </a14:m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[</a:t>
                </a:r>
                <a:r>
                  <a:rPr kumimoji="0" lang="cs-CZ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ny</a:t>
                </a: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]</a:t>
                </a: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= frekvence záření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𝒉</m:t>
                    </m:r>
                  </m:oMath>
                </a14:m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Planckova</m:t>
                    </m:r>
                    <m:r>
                      <a: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konstanta</m:t>
                    </m:r>
                  </m:oMath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6.626 . 10</a:t>
                </a:r>
                <a:r>
                  <a:rPr kumimoji="0" lang="cs-CZ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-34</a:t>
                </a: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cs-CZ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J.s</a:t>
                </a: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= rychlost světla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= vlnová délka záření</a:t>
                </a: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259" y="4788163"/>
                <a:ext cx="2592376" cy="1477328"/>
              </a:xfrm>
              <a:prstGeom prst="rect">
                <a:avLst/>
              </a:prstGeom>
              <a:blipFill>
                <a:blip r:embed="rId6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2"/>
          <p:cNvCxnSpPr/>
          <p:nvPr/>
        </p:nvCxnSpPr>
        <p:spPr>
          <a:xfrm>
            <a:off x="7733553" y="5528235"/>
            <a:ext cx="49604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1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0871"/>
            <a:ext cx="12191999" cy="896746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/>
              <a:t>Bohrův „kvantový“ planetární model atomu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928" y="4277810"/>
            <a:ext cx="2607071" cy="1012885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61976" y="1573298"/>
            <a:ext cx="7257255" cy="168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základě experimentů a s tehdy vznikající kvantovou mechanikou   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doplnil planetární model o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zásadní (Bohrovy) postuláty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které jsou v rozporu s klasickou mechanikou tak i s elektrodynamikou):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34" y="1567305"/>
            <a:ext cx="4783015" cy="201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07038" y="3514675"/>
            <a:ext cx="730306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elektrony obíhají atomové jádro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 na pevně daných dovolených kvantových drahách s přesně určenými diskrétními hodnotami poloměru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Možné jsou pouze takové dráhy, kde moment hybnosti obíhajícího elektronu odpovídá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celistvým násobkům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h/2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(moment hybnosti elektronu je kvantován v násobcích redukované Planckovy konstanty)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7565666" y="4440247"/>
            <a:ext cx="800847" cy="179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cxnSpLocks/>
          </p:cNvCxnSpPr>
          <p:nvPr/>
        </p:nvCxnSpPr>
        <p:spPr>
          <a:xfrm>
            <a:off x="6161042" y="3040234"/>
            <a:ext cx="11039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52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CCDDA90-C903-48C7-869B-75904587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4" y="776030"/>
            <a:ext cx="6464394" cy="5197026"/>
          </a:xfrm>
        </p:spPr>
        <p:txBody>
          <a:bodyPr>
            <a:noAutofit/>
          </a:bodyPr>
          <a:lstStyle/>
          <a:p>
            <a:pPr marL="285750" indent="-285750">
              <a:lnSpc>
                <a:spcPts val="3800"/>
              </a:lnSpc>
              <a:spcBef>
                <a:spcPts val="600"/>
              </a:spcBef>
              <a:buFont typeface="+mj-lt"/>
              <a:buAutoNum type="arabicParenR" startAt="2"/>
              <a:tabLst>
                <a:tab pos="266700" algn="l"/>
              </a:tabLst>
              <a:defRPr/>
            </a:pPr>
            <a:r>
              <a:rPr lang="cs-CZ" u="sng" dirty="0"/>
              <a:t>Dráhy (elektronové orbitaly), na nichž je splněn první postulát, </a:t>
            </a:r>
            <a:r>
              <a:rPr lang="cs-CZ" b="1" u="sng" dirty="0"/>
              <a:t>jsou stacionární</a:t>
            </a:r>
            <a:r>
              <a:rPr lang="cs-CZ" u="sng" dirty="0"/>
              <a:t>. </a:t>
            </a:r>
            <a:r>
              <a:rPr lang="cs-CZ" b="1" u="sng" dirty="0"/>
              <a:t>Elektron při pohybu na těchto drahách </a:t>
            </a:r>
            <a:r>
              <a:rPr lang="cs-CZ" b="1" u="sng" dirty="0">
                <a:solidFill>
                  <a:srgbClr val="FF0000"/>
                </a:solidFill>
              </a:rPr>
              <a:t>nevyzařuje elektromagnetické vlny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a jeho energie je stálá.</a:t>
            </a:r>
          </a:p>
          <a:p>
            <a:pPr marL="295275" indent="-295275">
              <a:lnSpc>
                <a:spcPts val="3800"/>
              </a:lnSpc>
              <a:spcBef>
                <a:spcPts val="600"/>
              </a:spcBef>
              <a:buFont typeface="+mj-lt"/>
              <a:buAutoNum type="arabicParenR" startAt="3"/>
              <a:defRPr/>
            </a:pPr>
            <a:r>
              <a:rPr lang="cs-CZ" u="sng" dirty="0"/>
              <a:t>Energie může být vyzářena nebo přijata pouze při přechodu na jinou kvantovou dráhu</a:t>
            </a:r>
            <a:r>
              <a:rPr lang="cs-CZ" dirty="0"/>
              <a:t>. Přejde-li e- na dráhu na níž bude mít nižší energii, je atomem </a:t>
            </a:r>
            <a:r>
              <a:rPr lang="cs-CZ" b="1" dirty="0"/>
              <a:t>vyzářena přebývající energie v podobě fotonu</a:t>
            </a:r>
            <a:r>
              <a:rPr lang="cs-CZ" dirty="0"/>
              <a:t>.</a:t>
            </a:r>
          </a:p>
          <a:p>
            <a:pPr>
              <a:lnSpc>
                <a:spcPts val="3800"/>
              </a:lnSpc>
              <a:spcBef>
                <a:spcPts val="600"/>
              </a:spcBef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017778-3C46-4C0E-B1C6-3B611BE84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88" y="3235569"/>
            <a:ext cx="3730187" cy="3087049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9FC5F28-F435-4619-8F41-E9F102299879}"/>
              </a:ext>
            </a:extLst>
          </p:cNvPr>
          <p:cNvCxnSpPr/>
          <p:nvPr/>
        </p:nvCxnSpPr>
        <p:spPr>
          <a:xfrm flipV="1">
            <a:off x="7354346" y="4022682"/>
            <a:ext cx="800847" cy="179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0BF1D9-6628-42CB-9D37-BE4AF61488CA}"/>
              </a:ext>
            </a:extLst>
          </p:cNvPr>
          <p:cNvSpPr txBox="1"/>
          <p:nvPr/>
        </p:nvSpPr>
        <p:spPr>
          <a:xfrm>
            <a:off x="7945291" y="1195754"/>
            <a:ext cx="3308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cs-CZ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hmotnost elektronu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poloměr kruhové dráhy 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= rychlost 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kvantové číslo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= Planckova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79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8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Hlavní kvantové číslo </a:t>
            </a:r>
            <a:r>
              <a:rPr lang="en-US">
                <a:solidFill>
                  <a:srgbClr val="FFFFFF"/>
                </a:solidFill>
              </a:rPr>
              <a:t>(n)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2431301"/>
            <a:ext cx="6389472" cy="41028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Bohr</a:t>
            </a:r>
            <a:r>
              <a:rPr lang="cs-CZ" dirty="0">
                <a:solidFill>
                  <a:srgbClr val="FFFFFF"/>
                </a:solidFill>
              </a:rPr>
              <a:t> označil energetické hladiny       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cs-CZ" dirty="0">
                <a:solidFill>
                  <a:srgbClr val="FFFFFF"/>
                </a:solidFill>
              </a:rPr>
              <a:t>tj.</a:t>
            </a:r>
            <a:r>
              <a:rPr lang="en-US" dirty="0">
                <a:solidFill>
                  <a:srgbClr val="FFFFFF"/>
                </a:solidFill>
              </a:rPr>
              <a:t> orbit</a:t>
            </a:r>
            <a:r>
              <a:rPr lang="cs-CZ" dirty="0">
                <a:solidFill>
                  <a:srgbClr val="FFFFFF"/>
                </a:solidFill>
              </a:rPr>
              <a:t>y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cs-CZ" dirty="0">
                <a:solidFill>
                  <a:srgbClr val="FFFFFF"/>
                </a:solidFill>
              </a:rPr>
              <a:t>slupky</a:t>
            </a:r>
            <a:r>
              <a:rPr lang="en-US" dirty="0">
                <a:solidFill>
                  <a:srgbClr val="FFFFFF"/>
                </a:solidFill>
              </a:rPr>
              <a:t>) </a:t>
            </a:r>
            <a:r>
              <a:rPr lang="cs-CZ" dirty="0">
                <a:solidFill>
                  <a:srgbClr val="FFFFFF"/>
                </a:solidFill>
              </a:rPr>
              <a:t>písmenem </a:t>
            </a:r>
            <a:r>
              <a:rPr lang="en-US" b="1" i="1" dirty="0">
                <a:solidFill>
                  <a:srgbClr val="FFFFFF"/>
                </a:solidFill>
              </a:rPr>
              <a:t>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i="1" dirty="0">
                <a:solidFill>
                  <a:srgbClr val="FF0000"/>
                </a:solidFill>
              </a:rPr>
              <a:t>n </a:t>
            </a: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b="1" dirty="0">
                <a:solidFill>
                  <a:srgbClr val="FF0000"/>
                </a:solidFill>
              </a:rPr>
              <a:t>hlavní kvantové číslo </a:t>
            </a:r>
            <a:r>
              <a:rPr lang="cs-CZ" dirty="0">
                <a:solidFill>
                  <a:srgbClr val="FFFFFF"/>
                </a:solidFill>
              </a:rPr>
              <a:t>– zásadním způsobem určuje energii elektronu           v atomu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Může nabývat hodnot </a:t>
            </a:r>
            <a:r>
              <a:rPr lang="en-US" dirty="0">
                <a:solidFill>
                  <a:srgbClr val="FFFFFF"/>
                </a:solidFill>
              </a:rPr>
              <a:t>n = 1, 2, 3, 4, </a:t>
            </a:r>
            <a:r>
              <a:rPr lang="en-US" dirty="0" err="1">
                <a:solidFill>
                  <a:srgbClr val="FFFFFF"/>
                </a:solidFill>
              </a:rPr>
              <a:t>etc</a:t>
            </a:r>
            <a:r>
              <a:rPr lang="en-US" dirty="0">
                <a:solidFill>
                  <a:srgbClr val="FFFFFF"/>
                </a:solidFill>
              </a:rPr>
              <a:t>…</a:t>
            </a:r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44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499" y="155650"/>
            <a:ext cx="5597856" cy="905664"/>
          </a:xfrm>
        </p:spPr>
        <p:txBody>
          <a:bodyPr/>
          <a:lstStyle/>
          <a:p>
            <a:pPr algn="ctr"/>
            <a:r>
              <a:rPr lang="cs-CZ" altLang="cs-CZ" b="1" dirty="0"/>
              <a:t>Bohrův model atomu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380" y="993056"/>
            <a:ext cx="6403985" cy="50158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Bohrovy </a:t>
            </a:r>
            <a:r>
              <a:rPr lang="cs-CZ" u="sng" dirty="0"/>
              <a:t>postuláty úspěšně popisují nejdůležitější kvantové vlastnosti stavby atomu</a:t>
            </a:r>
            <a:r>
              <a:rPr lang="cs-CZ" dirty="0"/>
              <a:t>,                                 </a:t>
            </a:r>
            <a:r>
              <a:rPr lang="cs-CZ" b="1" dirty="0">
                <a:solidFill>
                  <a:srgbClr val="FF0000"/>
                </a:solidFill>
              </a:rPr>
              <a:t>mj. diskrétní (nespojitá) čárová spektra </a:t>
            </a:r>
            <a:r>
              <a:rPr lang="cs-CZ" dirty="0"/>
              <a:t>záření vysílaného atomy </a:t>
            </a:r>
          </a:p>
          <a:p>
            <a:pPr>
              <a:lnSpc>
                <a:spcPct val="120000"/>
              </a:lnSpc>
            </a:pPr>
            <a:r>
              <a:rPr lang="cs-CZ" dirty="0"/>
              <a:t>Model je tedy </a:t>
            </a:r>
            <a:r>
              <a:rPr lang="cs-CZ" u="sng" dirty="0"/>
              <a:t>víceméně v souladu s tím, co pozorujeme v přírodě, ale není v pořádku</a:t>
            </a:r>
            <a:r>
              <a:rPr lang="cs-CZ" dirty="0"/>
              <a:t> –          </a:t>
            </a:r>
            <a:r>
              <a:rPr lang="cs-CZ" b="1" dirty="0">
                <a:solidFill>
                  <a:srgbClr val="FF0000"/>
                </a:solidFill>
              </a:rPr>
              <a:t>chybí vysvětlení </a:t>
            </a:r>
            <a:r>
              <a:rPr lang="cs-CZ" dirty="0"/>
              <a:t>– to až za 25 let. </a:t>
            </a:r>
          </a:p>
          <a:p>
            <a:pPr>
              <a:lnSpc>
                <a:spcPct val="120000"/>
              </a:lnSpc>
            </a:pPr>
            <a:r>
              <a:rPr lang="cs-CZ" dirty="0"/>
              <a:t>Další problémy: </a:t>
            </a:r>
          </a:p>
          <a:p>
            <a:pPr lvl="1">
              <a:lnSpc>
                <a:spcPct val="120000"/>
              </a:lnSpc>
            </a:pPr>
            <a:r>
              <a:rPr lang="cs-CZ" sz="2800" dirty="0"/>
              <a:t>je to ale model </a:t>
            </a:r>
            <a:r>
              <a:rPr lang="cs-CZ" sz="2800" b="1" dirty="0">
                <a:solidFill>
                  <a:srgbClr val="FF0000"/>
                </a:solidFill>
              </a:rPr>
              <a:t>plošný </a:t>
            </a:r>
          </a:p>
          <a:p>
            <a:pPr lvl="1">
              <a:lnSpc>
                <a:spcPct val="120000"/>
              </a:lnSpc>
            </a:pPr>
            <a:r>
              <a:rPr lang="cs-CZ" sz="2800" dirty="0"/>
              <a:t>a </a:t>
            </a:r>
            <a:r>
              <a:rPr lang="cs-CZ" altLang="cs-CZ" sz="2800" b="1" dirty="0">
                <a:solidFill>
                  <a:srgbClr val="FF0000"/>
                </a:solidFill>
              </a:rPr>
              <a:t>nevysvětluje štěpení spektrálních čar</a:t>
            </a:r>
          </a:p>
          <a:p>
            <a:pPr marL="2667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100" dirty="0"/>
              <a:t>	(viz. přednáška 1 – spektra RTG záření)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65" y="223908"/>
            <a:ext cx="4396035" cy="42676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9886" y="5838980"/>
            <a:ext cx="11405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 vyšším rozlišení je ale pozorováno „štěpení“ spektrálních čar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jemná struktura spektra (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skupiny blízkých čar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tzv.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multiplety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865794" y="5463348"/>
            <a:ext cx="190006" cy="3859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knowledgerush.com/wiki_image/4/43/Emission_spectrum-F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65" y="4364779"/>
            <a:ext cx="4808269" cy="1020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Přímá spojnice 9"/>
          <p:cNvCxnSpPr/>
          <p:nvPr/>
        </p:nvCxnSpPr>
        <p:spPr>
          <a:xfrm>
            <a:off x="8277225" y="3581400"/>
            <a:ext cx="0" cy="7048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782050" y="3581400"/>
            <a:ext cx="0" cy="7048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0363200" y="3581400"/>
            <a:ext cx="0" cy="7048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39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02" y="3091897"/>
            <a:ext cx="3415149" cy="25613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687" y="159230"/>
            <a:ext cx="7270288" cy="1017504"/>
          </a:xfrm>
        </p:spPr>
        <p:txBody>
          <a:bodyPr>
            <a:normAutofit/>
          </a:bodyPr>
          <a:lstStyle/>
          <a:p>
            <a:r>
              <a:rPr lang="cs-CZ" sz="3200" dirty="0"/>
              <a:t>Potvrzení kvantového charakteru e- hladin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7461" r="52164" b="75068"/>
          <a:stretch/>
        </p:blipFill>
        <p:spPr>
          <a:xfrm>
            <a:off x="320511" y="1129551"/>
            <a:ext cx="3168949" cy="90917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211881" y="3511228"/>
            <a:ext cx="4754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elektrony jsou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urychloványmezi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a 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brzdné napětí U´ mezi M a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brání elektronům s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´ doletět na 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04" y="1120493"/>
            <a:ext cx="2952381" cy="157142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547907" y="6378059"/>
            <a:ext cx="1001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dokonalém souladu v absorpčním spektru rtuťových par spektroskopicky potvrzena čára o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=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253,6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nm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(což odpovídá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=4,89 eV).</a:t>
            </a:r>
          </a:p>
        </p:txBody>
      </p:sp>
      <p:pic>
        <p:nvPicPr>
          <p:cNvPr id="11274" name="Picture 10" descr="http://artemis.osu.cz/mmfyz/am/am_1_5_2_soubory/image00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99" y="4013338"/>
            <a:ext cx="647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artemis.osu.cz/mmfyz/am/am_1_5_2_soubory/image01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21" y="3690084"/>
            <a:ext cx="6572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artemis.osu.cz/mmfyz/am/am_1_5_2_soubory/image01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68" y="3361434"/>
            <a:ext cx="7334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artemis.osu.cz/mmfyz/am/am_1_5_2_soubory/image01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1" y="2910922"/>
            <a:ext cx="7239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85" y="217157"/>
            <a:ext cx="1364684" cy="3108809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55" y="226062"/>
            <a:ext cx="1817170" cy="3091001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38458" r="57732" b="20903"/>
          <a:stretch/>
        </p:blipFill>
        <p:spPr>
          <a:xfrm>
            <a:off x="320512" y="2129969"/>
            <a:ext cx="3161038" cy="1943858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8579" r="11498" b="49971"/>
          <a:stretch/>
        </p:blipFill>
        <p:spPr>
          <a:xfrm>
            <a:off x="320511" y="4074138"/>
            <a:ext cx="3168949" cy="16925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6" y="5554625"/>
            <a:ext cx="1109219" cy="1109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182519" y="4117392"/>
            <a:ext cx="478350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pozorovány velké poklesy anodového proudu I</a:t>
            </a:r>
            <a:r>
              <a:rPr kumimoji="0" lang="cs-CZ" altLang="cs-CZ" sz="1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 U=n*4.89 V </a:t>
            </a:r>
            <a:b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altLang="cs-CZ" sz="1400" b="1" i="0" u="none" strike="noStrike" kern="1200" cap="none" spc="0" normalizeH="0" baseline="-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&lt;4.89 eV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=&gt; srážky elektronů s atomy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jsou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pružné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elektron doletí k A </a:t>
            </a:r>
            <a:b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altLang="cs-CZ" sz="1400" b="1" i="0" u="none" strike="noStrike" kern="1200" cap="none" spc="0" normalizeH="0" baseline="-30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=4.89 eV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=&gt; tato E odpovídá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exctiační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energii elektronového obalu atomů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e- z katody tudíž předá energii atomu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(neelastické srážky) a excituje ho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547907" y="5854714"/>
            <a:ext cx="10375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Díky ztrátě energie už není schopen překonat brzdné napětí a je zachycen mřížkou; nedoletí tak na anodu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pokles anodového proudu I</a:t>
            </a:r>
            <a:r>
              <a:rPr kumimoji="0" lang="cs-CZ" altLang="cs-CZ" sz="1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atom následně vyzáří přijatou energii ve formě fotonu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734907" y="4792663"/>
            <a:ext cx="1136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Ex. v 1/2 dráhy + před mřížkou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65323" y="4017645"/>
            <a:ext cx="68694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Ex. v 1/3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+ 2/3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dráhy + před mřížkou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750216" y="4915699"/>
            <a:ext cx="136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Excitace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před mřížkou</a:t>
            </a:r>
          </a:p>
        </p:txBody>
      </p:sp>
    </p:spTree>
    <p:extLst>
      <p:ext uri="{BB962C8B-B14F-4D97-AF65-F5344CB8AC3E}">
        <p14:creationId xmlns:p14="http://schemas.microsoft.com/office/powerpoint/2010/main" val="68113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54" y="1573546"/>
            <a:ext cx="3812662" cy="408394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33556"/>
            <a:ext cx="9144000" cy="1325563"/>
          </a:xfrm>
        </p:spPr>
        <p:txBody>
          <a:bodyPr/>
          <a:lstStyle/>
          <a:p>
            <a:pPr algn="ctr"/>
            <a:r>
              <a:rPr lang="cs-CZ" dirty="0"/>
              <a:t>Antické Řecko - ATOMISMUS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72344" y="4494335"/>
            <a:ext cx="8194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Leukippos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500 - 440 př. n. l.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Zakladatel ATOMISMU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Již dále nedělitelné = ATOMOS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Učitel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Démokrita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22" y="1690689"/>
            <a:ext cx="1988190" cy="24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11" y="72154"/>
            <a:ext cx="3306064" cy="2424447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8321" y="2496601"/>
            <a:ext cx="11515725" cy="4214975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Sommerfeld </a:t>
            </a:r>
            <a:r>
              <a:rPr lang="cs-CZ" sz="2200" b="1" dirty="0">
                <a:solidFill>
                  <a:srgbClr val="FF0000"/>
                </a:solidFill>
              </a:rPr>
              <a:t>zobecnil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původní jednoduchou Bohrovu </a:t>
            </a:r>
            <a:r>
              <a:rPr lang="cs-CZ" sz="2200" dirty="0" err="1"/>
              <a:t>kvantovací</a:t>
            </a:r>
            <a:r>
              <a:rPr lang="cs-CZ" sz="2200" dirty="0"/>
              <a:t> podmínku pro moment hybnosti elektronu </a:t>
            </a:r>
            <a:r>
              <a:rPr lang="cs-CZ" sz="2200" b="1" dirty="0">
                <a:solidFill>
                  <a:srgbClr val="FF0000"/>
                </a:solidFill>
              </a:rPr>
              <a:t>pro případ jeho pohybu </a:t>
            </a:r>
            <a:r>
              <a:rPr lang="cs-CZ" sz="2200" b="1" u="sng" dirty="0">
                <a:solidFill>
                  <a:srgbClr val="FF0000"/>
                </a:solidFill>
              </a:rPr>
              <a:t>po libovolné uzavřené dráze</a:t>
            </a:r>
          </a:p>
          <a:p>
            <a:r>
              <a:rPr lang="cs-CZ" sz="2200" dirty="0"/>
              <a:t>Namísto jediné trajektorie e- (kružnice) pro každou energii zavedl Sommerfeld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400" b="1" u="sng" dirty="0">
                <a:solidFill>
                  <a:srgbClr val="FF0000"/>
                </a:solidFill>
              </a:rPr>
              <a:t>soustavu elips navzájem se lišících hodnotou vedlejšího kvantového čísla (l) 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Hlavním kvantovým číslem je určena </a:t>
            </a:r>
            <a:r>
              <a:rPr lang="cs-CZ" sz="2400" u="sng" dirty="0"/>
              <a:t>velká poloosa </a:t>
            </a:r>
            <a:r>
              <a:rPr lang="cs-CZ" sz="2400" dirty="0"/>
              <a:t>a = n</a:t>
            </a:r>
            <a:r>
              <a:rPr lang="cs-CZ" sz="2400" baseline="30000" dirty="0"/>
              <a:t>2</a:t>
            </a:r>
            <a:r>
              <a:rPr lang="cs-CZ" sz="2400" dirty="0"/>
              <a:t>r</a:t>
            </a:r>
            <a:r>
              <a:rPr lang="cs-CZ" sz="2400" baseline="-25000" dirty="0"/>
              <a:t>1</a:t>
            </a:r>
            <a:r>
              <a:rPr lang="cs-CZ" sz="2400" i="1" dirty="0"/>
              <a:t> </a:t>
            </a:r>
            <a:r>
              <a:rPr lang="cs-CZ" sz="2400" dirty="0"/>
              <a:t>a vedlejším kvantovým číslem </a:t>
            </a:r>
            <a:r>
              <a:rPr lang="cs-CZ" sz="2400" u="sng" dirty="0"/>
              <a:t>malá poloosa</a:t>
            </a:r>
            <a:r>
              <a:rPr lang="cs-CZ" sz="2400" dirty="0"/>
              <a:t> a´ = n (l + 1)r</a:t>
            </a:r>
            <a:r>
              <a:rPr lang="cs-CZ" sz="2400" baseline="-25000" dirty="0"/>
              <a:t>1</a:t>
            </a:r>
            <a:r>
              <a:rPr lang="cs-CZ" sz="2400" dirty="0"/>
              <a:t>. 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Pokud </a:t>
            </a:r>
            <a:r>
              <a:rPr lang="cs-CZ" sz="2400" b="1" i="1" dirty="0"/>
              <a:t>n = l</a:t>
            </a:r>
            <a:r>
              <a:rPr lang="cs-CZ" sz="2400" b="1" dirty="0"/>
              <a:t> + 1</a:t>
            </a:r>
            <a:r>
              <a:rPr lang="cs-CZ" sz="2400" dirty="0"/>
              <a:t>, přechází elipsa v kružnici – vedlejší kvantové číslo proto může nabývat maximální hodnoty </a:t>
            </a:r>
            <a:r>
              <a:rPr lang="cs-CZ" sz="2400" b="1" i="1" dirty="0"/>
              <a:t>n</a:t>
            </a:r>
            <a:r>
              <a:rPr lang="cs-CZ" sz="2400" b="1" dirty="0"/>
              <a:t> - 1</a:t>
            </a:r>
            <a:r>
              <a:rPr lang="cs-CZ" sz="2400" dirty="0"/>
              <a:t>. Nejmenší možná hodnota je </a:t>
            </a:r>
            <a:r>
              <a:rPr lang="cs-CZ" sz="2400" b="1" dirty="0"/>
              <a:t>0</a:t>
            </a:r>
            <a:r>
              <a:rPr lang="cs-CZ" sz="2400" dirty="0"/>
              <a:t>.</a:t>
            </a:r>
          </a:p>
          <a:p>
            <a:pPr>
              <a:lnSpc>
                <a:spcPct val="12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Sommerfeld předpokládal, že energie bude záviset na obou kvantových číslech, což by mohlo objasnit pozorované multiplety.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35800" y="720452"/>
            <a:ext cx="6366249" cy="131127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err="1"/>
              <a:t>Sommerfeldův</a:t>
            </a:r>
            <a:r>
              <a:rPr lang="cs-CZ" sz="3600" b="1" dirty="0"/>
              <a:t> model atomu </a:t>
            </a:r>
            <a:br>
              <a:rPr lang="cs-CZ" sz="3600" b="1" dirty="0"/>
            </a:br>
            <a:r>
              <a:rPr lang="cs-CZ" sz="3600" b="1" dirty="0"/>
              <a:t>= zobecnění Bohrova modelu</a:t>
            </a:r>
            <a:br>
              <a:rPr lang="cs-CZ" sz="3600" b="1" dirty="0"/>
            </a:br>
            <a:endParaRPr lang="cs-CZ" sz="36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221" y="106020"/>
            <a:ext cx="1527108" cy="22517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536" y="1935622"/>
            <a:ext cx="3346439" cy="2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7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7" y="1412474"/>
            <a:ext cx="4572000" cy="3352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5" y="2989230"/>
            <a:ext cx="5202972" cy="329553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923" y="561974"/>
            <a:ext cx="11078402" cy="2960407"/>
          </a:xfrm>
        </p:spPr>
        <p:txBody>
          <a:bodyPr>
            <a:normAutofit/>
          </a:bodyPr>
          <a:lstStyle/>
          <a:p>
            <a:pPr>
              <a:tabLst>
                <a:tab pos="3406775" algn="l"/>
              </a:tabLst>
            </a:pPr>
            <a:r>
              <a:rPr lang="cs-CZ" sz="2200" b="1" dirty="0">
                <a:solidFill>
                  <a:srgbClr val="FF0000"/>
                </a:solidFill>
              </a:rPr>
              <a:t>Pro </a:t>
            </a:r>
            <a:r>
              <a:rPr lang="cs-CZ" sz="2200" b="1" i="1" dirty="0">
                <a:solidFill>
                  <a:srgbClr val="FF0000"/>
                </a:solidFill>
              </a:rPr>
              <a:t>n</a:t>
            </a:r>
            <a:r>
              <a:rPr lang="cs-CZ" sz="2200" b="1" dirty="0">
                <a:solidFill>
                  <a:srgbClr val="FF0000"/>
                </a:solidFill>
              </a:rPr>
              <a:t> existuje </a:t>
            </a:r>
            <a:r>
              <a:rPr lang="cs-CZ" sz="2200" b="1" i="1" dirty="0">
                <a:solidFill>
                  <a:srgbClr val="FF0000"/>
                </a:solidFill>
              </a:rPr>
              <a:t>n</a:t>
            </a:r>
            <a:r>
              <a:rPr lang="cs-CZ" sz="2200" b="1" dirty="0">
                <a:solidFill>
                  <a:srgbClr val="FF0000"/>
                </a:solidFill>
              </a:rPr>
              <a:t> kvantových drah</a:t>
            </a:r>
            <a:r>
              <a:rPr lang="cs-CZ" sz="2200" dirty="0">
                <a:solidFill>
                  <a:srgbClr val="FF0000"/>
                </a:solidFill>
              </a:rPr>
              <a:t>, lišících se </a:t>
            </a:r>
            <a:r>
              <a:rPr lang="cs-CZ" sz="2200" i="1" dirty="0">
                <a:solidFill>
                  <a:srgbClr val="FF0000"/>
                </a:solidFill>
              </a:rPr>
              <a:t>l</a:t>
            </a:r>
            <a:r>
              <a:rPr lang="cs-CZ" sz="2200" dirty="0">
                <a:solidFill>
                  <a:srgbClr val="FF0000"/>
                </a:solidFill>
              </a:rPr>
              <a:t>, a tedy i tvarem dráhy e-.</a:t>
            </a:r>
          </a:p>
          <a:p>
            <a:r>
              <a:rPr lang="cs-CZ" sz="2200" dirty="0"/>
              <a:t>Dráhy se stejným vedlejším kvantovým číslem se pak označují písmeny podle schématu</a:t>
            </a:r>
          </a:p>
          <a:p>
            <a:r>
              <a:rPr lang="cs-CZ" sz="2200" i="1" dirty="0"/>
              <a:t>l</a:t>
            </a:r>
            <a:r>
              <a:rPr lang="cs-CZ" sz="2200" dirty="0"/>
              <a:t>: 0, 1, 2, 3, …</a:t>
            </a:r>
            <a:br>
              <a:rPr lang="cs-CZ" sz="2200" dirty="0"/>
            </a:br>
            <a:r>
              <a:rPr lang="cs-CZ" sz="2200" dirty="0"/>
              <a:t>písmeno: </a:t>
            </a:r>
            <a:r>
              <a:rPr lang="cs-CZ" sz="2200" i="1" dirty="0"/>
              <a:t>s, p, d, f</a:t>
            </a:r>
            <a:r>
              <a:rPr lang="cs-CZ" sz="2200" dirty="0"/>
              <a:t>, …</a:t>
            </a:r>
          </a:p>
          <a:p>
            <a:endParaRPr lang="cs-CZ" sz="2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829" y="4856010"/>
            <a:ext cx="5895975" cy="14287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5923" y="2123994"/>
            <a:ext cx="88035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marR="0" lvl="0" indent="-2508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každý e- je celkem charakterizován 4 kvantovými čísly</a:t>
            </a:r>
          </a:p>
          <a:p>
            <a:pPr marL="239713" marR="0" lvl="0" indent="-239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e- se řídí Pauliho vylučovacím principem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4DA61AA-5035-4B56-AA93-C4F74EEE6023}"/>
              </a:ext>
            </a:extLst>
          </p:cNvPr>
          <p:cNvCxnSpPr/>
          <p:nvPr/>
        </p:nvCxnSpPr>
        <p:spPr>
          <a:xfrm>
            <a:off x="9867481" y="1412474"/>
            <a:ext cx="0" cy="4364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85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56796" t="46921"/>
          <a:stretch/>
        </p:blipFill>
        <p:spPr>
          <a:xfrm>
            <a:off x="8386111" y="275956"/>
            <a:ext cx="3682064" cy="3436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382053" y="199814"/>
            <a:ext cx="796184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Zavedení vedlejšího kvantového čísla ale nepostačuje k vysvětlení jemné struktury spektrálních čar: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Sommerfeld nicméně přihlédl k 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měnící se rychlosti na eliptické dráze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v bodě nejbližším jádru je největší a v bodě nejbližším jádru je nejmenší.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Protože se elektron po své dráze pohybuje velkou rychlostí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blížící se rychlosti světla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tak Sommerfeld ve svém modelu změnil hmotnost elektronu v souladu s teorií relativity. Elektron má tedy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největší hmotnost nejblíž u jádra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nejmenší hmotnost nejdál od jádra.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Vlivem změn hmotnosti elektronu se dráha v nejbližším bodě víc zakřivuje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to vede k 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přemisťování celé dráhy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která nabývá tvar růžice.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 se poněkud liší energie elektronu na drahách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stejným hlavním kvantovým číslem a s odlišným vedlejším kvantovým číslem.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Rozdíl energií elektronu na jednotlivých drahách vede k rozštěpení spektrálních čar.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11" y="3432269"/>
            <a:ext cx="3682063" cy="3138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386111" y="275956"/>
            <a:ext cx="1872314" cy="60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967136" y="281626"/>
            <a:ext cx="1872314" cy="25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http://artemis.osu.cz/mmfyz/am/am_1_6_soubory/image0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47" y="380007"/>
            <a:ext cx="1365063" cy="8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3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4245" y="3469593"/>
            <a:ext cx="10515600" cy="2852738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bg1"/>
                </a:solidFill>
              </a:rPr>
              <a:t>Uvedený model </a:t>
            </a:r>
            <a:r>
              <a:rPr lang="cs-CZ" dirty="0">
                <a:solidFill>
                  <a:srgbClr val="FF0000"/>
                </a:solidFill>
              </a:rPr>
              <a:t>dokázal objasnit jemnou strukturu spekter pouze částečně</a:t>
            </a:r>
            <a:r>
              <a:rPr lang="cs-CZ" dirty="0">
                <a:solidFill>
                  <a:schemeClr val="bg1"/>
                </a:solidFill>
              </a:rPr>
              <a:t>, nedokázal např. objasnit dublety (dvojice blízkých čar), které souvisí              s existencí spinu elektronu. </a:t>
            </a:r>
          </a:p>
          <a:p>
            <a:r>
              <a:rPr lang="cs-CZ" dirty="0">
                <a:solidFill>
                  <a:schemeClr val="bg1"/>
                </a:solidFill>
              </a:rPr>
              <a:t>Ukázalo se, že </a:t>
            </a:r>
            <a:r>
              <a:rPr lang="cs-CZ" b="1" dirty="0">
                <a:solidFill>
                  <a:srgbClr val="FF0000"/>
                </a:solidFill>
              </a:rPr>
              <a:t>představa pohybu elektronu s určitou hybností po určité dráze je neudržitelná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r>
              <a:rPr lang="cs-CZ" dirty="0">
                <a:solidFill>
                  <a:schemeClr val="bg1"/>
                </a:solidFill>
              </a:rPr>
              <a:t>Energetické spektrum získané na základě </a:t>
            </a:r>
            <a:r>
              <a:rPr lang="cs-CZ" dirty="0" err="1">
                <a:solidFill>
                  <a:schemeClr val="bg1"/>
                </a:solidFill>
              </a:rPr>
              <a:t>Sommerfeldova</a:t>
            </a:r>
            <a:r>
              <a:rPr lang="cs-CZ" dirty="0">
                <a:solidFill>
                  <a:schemeClr val="bg1"/>
                </a:solidFill>
              </a:rPr>
              <a:t> modelu zahrnuje z relativistických korekcí pouze relativistickou hmotnostní korekci.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2493" b="41279"/>
          <a:stretch/>
        </p:blipFill>
        <p:spPr>
          <a:xfrm>
            <a:off x="2088522" y="261937"/>
            <a:ext cx="8014955" cy="2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27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724" y="229855"/>
            <a:ext cx="10515600" cy="1325563"/>
          </a:xfrm>
        </p:spPr>
        <p:txBody>
          <a:bodyPr/>
          <a:lstStyle/>
          <a:p>
            <a:r>
              <a:rPr lang="fr-FR" sz="3600" b="1" dirty="0"/>
              <a:t>Louis Victor Pierre Raymond vévod de Broglie</a:t>
            </a:r>
            <a:br>
              <a:rPr lang="cs-CZ" sz="3600" dirty="0"/>
            </a:br>
            <a:r>
              <a:rPr lang="fr-FR" sz="3600" dirty="0"/>
              <a:t> </a:t>
            </a:r>
            <a:r>
              <a:rPr lang="cs-CZ" b="1" dirty="0"/>
              <a:t>– revoluční hypotéza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856" y="1534726"/>
            <a:ext cx="8275667" cy="206057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vysvětlil, proč se elektrony pohybují právě na kvantových drahách</a:t>
            </a:r>
          </a:p>
          <a:p>
            <a:r>
              <a:rPr lang="cs-CZ" sz="2400" b="1" dirty="0"/>
              <a:t>Roku 1923 prohlásil</a:t>
            </a:r>
            <a:r>
              <a:rPr lang="cs-CZ" sz="2400" dirty="0"/>
              <a:t>, nejenže se světelné vlny mohou chovat jako částice, ale </a:t>
            </a:r>
            <a:r>
              <a:rPr lang="cs-CZ" sz="2400" b="1" dirty="0">
                <a:solidFill>
                  <a:srgbClr val="FF0000"/>
                </a:solidFill>
              </a:rPr>
              <a:t>také obráceně, částice se mohou chovat jako vlny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59" y="415741"/>
            <a:ext cx="21431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087135" y="4788197"/>
                <a:ext cx="2135885" cy="1255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l</a:t>
                </a:r>
                <a:r>
                  <a:rPr kumimoji="0" lang="cs-CZ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cs-CZ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num>
                      <m:den>
                        <m:r>
                          <a:rPr kumimoji="0" lang="cs-CZ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den>
                    </m:f>
                    <m:r>
                      <a:rPr kumimoji="0" lang="cs-CZ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num>
                      <m:den>
                        <m:r>
                          <a:rPr kumimoji="0" lang="cs-CZ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𝑚𝑣</m:t>
                        </m:r>
                      </m:den>
                    </m:f>
                    <m:r>
                      <a:rPr kumimoji="0" lang="cs-CZ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</m:oMath>
                </a14:m>
                <a:endParaRPr kumimoji="0" lang="cs-CZ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135" y="4788197"/>
                <a:ext cx="2135885" cy="1255857"/>
              </a:xfrm>
              <a:prstGeom prst="rect">
                <a:avLst/>
              </a:prstGeom>
              <a:blipFill>
                <a:blip r:embed="rId3"/>
                <a:stretch>
                  <a:fillRect l="-11714" t="-1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716724" y="3587868"/>
            <a:ext cx="9637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zavedení pojmu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hmotné vlny (vlna místo obíhajícího elektronu)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Vztah mezi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vlnovou délkou hmotné vlny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příslušející tělesu o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hmotnosti </a:t>
            </a:r>
            <a:r>
              <a:rPr kumimoji="0" lang="cs-CZ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pohybujícímu se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rychlostí </a:t>
            </a:r>
            <a:r>
              <a:rPr kumimoji="0" lang="cs-CZ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716724" y="5748944"/>
                <a:ext cx="10515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 = hybnost částice,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cs-CZ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cs-CZ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cs-CZ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Planckova</m:t>
                    </m:r>
                    <m:r>
                      <a:rPr kumimoji="0" lang="cs-CZ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cs-CZ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konstanta</m:t>
                    </m:r>
                    <m:r>
                      <a:rPr kumimoji="0" lang="cs-CZ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Přítomnost Planckovy konstanty říká, že hmotné </a:t>
                </a:r>
                <a:r>
                  <a:rPr kumimoji="0" lang="cs-CZ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vlny jsou kvantové povahy</a:t>
                </a: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24" y="5748944"/>
                <a:ext cx="10515600" cy="830997"/>
              </a:xfrm>
              <a:prstGeom prst="rect">
                <a:avLst/>
              </a:prstGeom>
              <a:blipFill>
                <a:blip r:embed="rId4"/>
                <a:stretch>
                  <a:fillRect l="-928" t="-5882" b="-161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7556364" y="4909749"/>
            <a:ext cx="290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= 6.626 . 10</a:t>
            </a:r>
            <a:r>
              <a:rPr kumimoji="0" 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-34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62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Stojatá hmotná vlna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137" y="1735978"/>
            <a:ext cx="5084483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FF0000"/>
                </a:solidFill>
              </a:rPr>
              <a:t>Vlna má omezený prostor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je vázána na určité frekvence kmitání</a:t>
            </a: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FF0000"/>
                </a:solidFill>
              </a:rPr>
              <a:t>nemůže tedy kmitat libovolně</a:t>
            </a:r>
            <a:r>
              <a:rPr lang="cs-CZ" dirty="0"/>
              <a:t>, ale pouze tak, jak je určeno rozměrem a tvarem daného prostoru. </a:t>
            </a:r>
          </a:p>
          <a:p>
            <a:pPr>
              <a:lnSpc>
                <a:spcPct val="110000"/>
              </a:lnSpc>
            </a:pPr>
            <a:r>
              <a:rPr lang="cs-CZ" dirty="0"/>
              <a:t>Vlna příslušného e- v určitém atomu je </a:t>
            </a:r>
            <a:r>
              <a:rPr lang="cs-CZ" b="1" dirty="0">
                <a:solidFill>
                  <a:srgbClr val="FF0000"/>
                </a:solidFill>
              </a:rPr>
              <a:t>poutána elektrickou silou k jádru </a:t>
            </a:r>
            <a:r>
              <a:rPr lang="cs-CZ" dirty="0"/>
              <a:t>a dle de </a:t>
            </a:r>
            <a:r>
              <a:rPr lang="cs-CZ" dirty="0" err="1"/>
              <a:t>Broglieho</a:t>
            </a:r>
            <a:r>
              <a:rPr lang="cs-CZ" dirty="0"/>
              <a:t> je tak omezena na nejbližší okolí kladně nabitého jádra.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40" y="365127"/>
            <a:ext cx="4378231" cy="3196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9"/>
          <a:stretch/>
        </p:blipFill>
        <p:spPr>
          <a:xfrm>
            <a:off x="8935801" y="4041697"/>
            <a:ext cx="2417999" cy="21531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9"/>
          <a:stretch/>
        </p:blipFill>
        <p:spPr>
          <a:xfrm>
            <a:off x="6232864" y="4019215"/>
            <a:ext cx="2417999" cy="247504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39111" y="3496235"/>
            <a:ext cx="563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celé kladné číslo (zde obecně, nejde o kvantové číslo n</a:t>
            </a:r>
          </a:p>
        </p:txBody>
      </p:sp>
    </p:spTree>
    <p:extLst>
      <p:ext uri="{BB962C8B-B14F-4D97-AF65-F5344CB8AC3E}">
        <p14:creationId xmlns:p14="http://schemas.microsoft.com/office/powerpoint/2010/main" val="1034434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476250" y="1481921"/>
                <a:ext cx="8158734" cy="2060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Aby mohla podle </a:t>
                </a:r>
                <a:r>
                  <a:rPr kumimoji="0" lang="cs-CZ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Brogliho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hmotná vlna elektronu </a:t>
                </a:r>
                <a:r>
                  <a:rPr kumimoji="0" lang="cs-CZ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stabilně „obíhat“ 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kolem jádra </a:t>
                </a:r>
                <a:r>
                  <a:rPr kumimoji="0" lang="cs-CZ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 dráze o poloměru </a:t>
                </a:r>
                <a:r>
                  <a:rPr kumimoji="0" lang="cs-CZ" sz="20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musí se na dráhu (obvod) </a:t>
                </a:r>
                <a:r>
                  <a:rPr kumimoji="0" lang="cs-CZ" sz="20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cs-CZ" sz="20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p</a:t>
                </a:r>
                <a:r>
                  <a:rPr kumimoji="0" lang="cs-CZ" sz="20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</a:t>
                </a:r>
                <a:r>
                  <a:rPr kumimoji="0" lang="cs-CZ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vejít </a:t>
                </a:r>
                <a:r>
                  <a:rPr kumimoji="0" lang="cs-CZ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celý počet vlnových délek elektronu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tj. buď jedna celá vlna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nebo </a:t>
                </a:r>
                <a:r>
                  <a:rPr kumimoji="0" 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atd.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Pokud by počet vlnových délek nebyl celý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došlo by k interferenci a dráha nebude stabilní.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Tato </a:t>
                </a:r>
                <a:r>
                  <a:rPr kumimoji="0" 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nestabilita se „zformuje“ do kvanta el-</a:t>
                </a:r>
                <a:r>
                  <a:rPr kumimoji="0" lang="cs-CZ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mag</a:t>
                </a:r>
                <a:r>
                  <a:rPr kumimoji="0" 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záření 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cs-CZ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atom vyzáří foton</a:t>
                </a: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který odnese příslušné množství energie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 e- zároveň přejde na nejbližší stabilní dráhu s celočíselným počtem vlnových délek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elektronu. Podmínka stability dráhy má tvar: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481921"/>
                <a:ext cx="8158734" cy="2060575"/>
              </a:xfrm>
              <a:prstGeom prst="rect">
                <a:avLst/>
              </a:prstGeom>
              <a:blipFill>
                <a:blip r:embed="rId2"/>
                <a:stretch>
                  <a:fillRect l="-672" t="-2959" b="-674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148874" y="4955224"/>
                <a:ext cx="36411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2 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p </a:t>
                </a:r>
                <a:r>
                  <a:rPr kumimoji="0" lang="cs-CZ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r</a:t>
                </a:r>
                <a:r>
                  <a:rPr kumimoji="0" lang="cs-CZ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n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m:rPr>
                        <m:nor/>
                      </m:rPr>
                      <a: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  <m:r>
                      <a:rPr kumimoji="0" lang="cs-CZ" sz="24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𝒆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cs-CZ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 </m:t>
                    </m:r>
                  </m:oMath>
                </a14:m>
                <a:endPara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874" y="4955224"/>
                <a:ext cx="3641125" cy="369332"/>
              </a:xfrm>
              <a:prstGeom prst="rect">
                <a:avLst/>
              </a:prstGeom>
              <a:blipFill>
                <a:blip r:embed="rId3"/>
                <a:stretch>
                  <a:fillRect l="-3350" t="-30000" b="-4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476250" y="5628921"/>
            <a:ext cx="829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hlavní kvantové číslo,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určuje nejen pořadí „dovolené“ kvantové dráhy, ale také energii elektronu na této dráze (viz dříve)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545763" y="169041"/>
            <a:ext cx="7886700" cy="1325563"/>
          </a:xfrm>
        </p:spPr>
        <p:txBody>
          <a:bodyPr/>
          <a:lstStyle/>
          <a:p>
            <a:r>
              <a:rPr lang="cs-CZ" b="1" dirty="0"/>
              <a:t>Luis de </a:t>
            </a:r>
            <a:r>
              <a:rPr lang="cs-CZ" b="1" dirty="0" err="1"/>
              <a:t>Broglie</a:t>
            </a:r>
            <a:endParaRPr lang="cs-CZ" b="1" dirty="0"/>
          </a:p>
        </p:txBody>
      </p:sp>
      <p:pic>
        <p:nvPicPr>
          <p:cNvPr id="9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 t="21728" r="8014" b="19729"/>
          <a:stretch/>
        </p:blipFill>
        <p:spPr>
          <a:xfrm>
            <a:off x="8432463" y="288337"/>
            <a:ext cx="3492837" cy="3648075"/>
          </a:xfrm>
        </p:spPr>
      </p:pic>
      <p:pic>
        <p:nvPicPr>
          <p:cNvPr id="10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24913" r="54876" b="37166"/>
          <a:stretch/>
        </p:blipFill>
        <p:spPr>
          <a:xfrm>
            <a:off x="8454856" y="3834965"/>
            <a:ext cx="34480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92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80" y="1406211"/>
            <a:ext cx="8043282" cy="4416552"/>
          </a:xfrm>
        </p:spPr>
      </p:pic>
      <p:sp>
        <p:nvSpPr>
          <p:cNvPr id="2" name="TextovéPole 1"/>
          <p:cNvSpPr txBox="1"/>
          <p:nvPr/>
        </p:nvSpPr>
        <p:spPr>
          <a:xfrm>
            <a:off x="428624" y="6066054"/>
            <a:ext cx="11353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Pokud je vlna kratší nebo delší, dojde k rušivé interferenci a vyzáření „nestability“ ve formě fotonu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66725" y="461643"/>
                <a:ext cx="113157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 dráhu (obvod) </a:t>
                </a:r>
                <a:r>
                  <a:rPr kumimoji="0" lang="cs-CZ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cs-CZ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p</a:t>
                </a:r>
                <a:r>
                  <a:rPr kumimoji="0" lang="cs-CZ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</a:t>
                </a:r>
                <a:r>
                  <a:rPr kumimoji="0" lang="cs-CZ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 musí vejít </a:t>
                </a:r>
                <a:r>
                  <a:rPr kumimoji="0" lang="cs-CZ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celý počet vlnových délek elektronu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                            tj. buď jedna celá vlna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nebo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m:t>l</m:t>
                    </m:r>
                  </m:oMath>
                </a14:m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atd.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461643"/>
                <a:ext cx="11315700" cy="830997"/>
              </a:xfrm>
              <a:prstGeom prst="rect">
                <a:avLst/>
              </a:prstGeom>
              <a:blipFill>
                <a:blip r:embed="rId3"/>
                <a:stretch>
                  <a:fillRect l="-862" t="-7353" b="-161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28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151370"/>
            <a:ext cx="7886700" cy="1325563"/>
          </a:xfrm>
        </p:spPr>
        <p:txBody>
          <a:bodyPr/>
          <a:lstStyle/>
          <a:p>
            <a:r>
              <a:rPr lang="cs-CZ" b="1" dirty="0"/>
              <a:t>Luis de </a:t>
            </a:r>
            <a:r>
              <a:rPr lang="cs-CZ" b="1" dirty="0" err="1"/>
              <a:t>Broglie</a:t>
            </a:r>
            <a:r>
              <a:rPr lang="cs-CZ" b="1" dirty="0"/>
              <a:t> – hmotná vlna</a:t>
            </a:r>
            <a:endParaRPr lang="cs-CZ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4375" y="5052739"/>
            <a:ext cx="11125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a photon, or a free moving electron, can be thought of as a wave packet, having both wave-like properties and also the single position and size we associate with a particle. There are some slight problems, such as the wave packet doesn't really stop at a finite distance from its peak, it also goes on for every and every. Does this mean an electron exists at all places in its trajectory?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75" y="1745479"/>
            <a:ext cx="3686485" cy="146830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335046" y="1328059"/>
            <a:ext cx="7980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Normální vlna: nemá začátek a konec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69" y="3948126"/>
            <a:ext cx="4090891" cy="1102666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5046" y="3446534"/>
            <a:ext cx="95219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Interakcí různých vln o různé vlnové délce může nicméně vzniknout „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wave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packet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“, viz níže: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kumimoji="0" lang="cs-CZ" alt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18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Luis de </a:t>
            </a:r>
            <a:r>
              <a:rPr lang="cs-CZ" b="1" dirty="0" err="1"/>
              <a:t>Broglie</a:t>
            </a:r>
            <a:r>
              <a:rPr lang="cs-CZ" b="1" dirty="0"/>
              <a:t> – „relativistický planetární“ model atomu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999" y="1715897"/>
            <a:ext cx="1079182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Obíhá-li e- na nejnižší kvantové dráze </a:t>
            </a:r>
            <a:r>
              <a:rPr lang="cs-CZ" sz="2400" dirty="0">
                <a:sym typeface="Wingdings" panose="05000000000000000000" pitchFamily="2" charset="2"/>
              </a:rPr>
              <a:t> je </a:t>
            </a:r>
            <a:r>
              <a:rPr lang="cs-CZ" sz="2400" b="1" dirty="0">
                <a:sym typeface="Wingdings" panose="05000000000000000000" pitchFamily="2" charset="2"/>
              </a:rPr>
              <a:t>v základním stavu</a:t>
            </a:r>
            <a:r>
              <a:rPr lang="cs-CZ" sz="2400" dirty="0">
                <a:sym typeface="Wingdings" panose="05000000000000000000" pitchFamily="2" charset="2"/>
              </a:rPr>
              <a:t> (nevzbuzeném)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ym typeface="Wingdings" panose="05000000000000000000" pitchFamily="2" charset="2"/>
              </a:rPr>
              <a:t>Přechod na vyšší energetickou dráhu je možný pouze po dodání E: </a:t>
            </a:r>
          </a:p>
          <a:p>
            <a:pPr lvl="1">
              <a:lnSpc>
                <a:spcPct val="100000"/>
              </a:lnSpc>
            </a:pPr>
            <a:r>
              <a:rPr lang="cs-CZ" dirty="0" err="1">
                <a:sym typeface="Wingdings" panose="05000000000000000000" pitchFamily="2" charset="2"/>
              </a:rPr>
              <a:t>absorbce</a:t>
            </a:r>
            <a:r>
              <a:rPr lang="cs-CZ" dirty="0">
                <a:sym typeface="Wingdings" panose="05000000000000000000" pitchFamily="2" charset="2"/>
              </a:rPr>
              <a:t> fotonu, 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sym typeface="Wingdings" panose="05000000000000000000" pitchFamily="2" charset="2"/>
              </a:rPr>
              <a:t>působením el-</a:t>
            </a:r>
            <a:r>
              <a:rPr lang="cs-CZ" dirty="0" err="1">
                <a:sym typeface="Wingdings" panose="05000000000000000000" pitchFamily="2" charset="2"/>
              </a:rPr>
              <a:t>mag</a:t>
            </a:r>
            <a:r>
              <a:rPr lang="cs-CZ" dirty="0">
                <a:sym typeface="Wingdings" panose="05000000000000000000" pitchFamily="2" charset="2"/>
              </a:rPr>
              <a:t> sil při průletu                                                                                            nabité částice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sym typeface="Wingdings" panose="05000000000000000000" pitchFamily="2" charset="2"/>
              </a:rPr>
              <a:t> či při nárazu dalšího atomu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1999" y="4750993"/>
            <a:ext cx="4227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Je-li dodána vyšší energie než je energie vazbová |En|, uvolní se elektron z pole jádra 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ionizace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2972542"/>
            <a:ext cx="5493658" cy="34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92" y="1220993"/>
            <a:ext cx="3461147" cy="476337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248897" y="1151287"/>
            <a:ext cx="1609107" cy="1977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6" y="1220993"/>
            <a:ext cx="6518316" cy="53395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b="1" dirty="0" err="1"/>
              <a:t>Démokritos</a:t>
            </a:r>
            <a:r>
              <a:rPr lang="cs-CZ" sz="2400" dirty="0"/>
              <a:t> </a:t>
            </a:r>
            <a:r>
              <a:rPr lang="es-ES" sz="2400" dirty="0"/>
              <a:t>460 - 370 př. n. l.</a:t>
            </a:r>
            <a:r>
              <a:rPr lang="cs-CZ" sz="2400" dirty="0"/>
              <a:t>, žák </a:t>
            </a:r>
            <a:r>
              <a:rPr lang="cs-CZ" sz="2400" dirty="0" err="1"/>
              <a:t>Leukippose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u="sng" dirty="0"/>
              <a:t>Hmotu nelze dělit do nekonečna</a:t>
            </a:r>
            <a:r>
              <a:rPr lang="cs-CZ" sz="2400" dirty="0"/>
              <a:t>. Nejmenší částice nazval </a:t>
            </a:r>
            <a:r>
              <a:rPr lang="cs-CZ" sz="2400" dirty="0" err="1"/>
              <a:t>átomos</a:t>
            </a:r>
            <a:r>
              <a:rPr lang="cs-CZ" sz="2400" dirty="0"/>
              <a:t> (</a:t>
            </a:r>
            <a:r>
              <a:rPr lang="el-GR" sz="2400" dirty="0"/>
              <a:t>ἄτομος) – </a:t>
            </a:r>
            <a:r>
              <a:rPr lang="cs-CZ" sz="2400" dirty="0"/>
              <a:t>z řečtiny nedělitelné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u="sng" dirty="0"/>
              <a:t>Existuje bytí a nebytí</a:t>
            </a:r>
            <a:r>
              <a:rPr lang="cs-CZ" sz="2400" dirty="0"/>
              <a:t>. Svět je tak nekonečné prázdno (nebytí), v němž se pohybuje nekonečné množství </a:t>
            </a:r>
            <a:r>
              <a:rPr lang="cs-CZ" sz="2400" u="sng" dirty="0"/>
              <a:t>neviditelných atomů tvořících hmotu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Různá hmota (např. kameny vs. zářivé hvězdy, ale třeba i bohové) je tvořena </a:t>
            </a:r>
            <a:r>
              <a:rPr lang="cs-CZ" sz="2400" u="sng" dirty="0"/>
              <a:t>nestejnými atomy</a:t>
            </a:r>
            <a:r>
              <a:rPr lang="cs-CZ" sz="2400" dirty="0"/>
              <a:t>, které se liší tvary, polohou i uspořádáním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Atomy </a:t>
            </a:r>
            <a:r>
              <a:rPr lang="cs-CZ" sz="2400" u="sng" dirty="0"/>
              <a:t>nezanikají a nepodléhají žádným vlivům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… jsou </a:t>
            </a:r>
            <a:r>
              <a:rPr lang="cs-CZ" sz="2400" u="sng" dirty="0"/>
              <a:t>nedělitelné</a:t>
            </a:r>
            <a:r>
              <a:rPr lang="cs-CZ" sz="2400" dirty="0"/>
              <a:t>, </a:t>
            </a:r>
            <a:r>
              <a:rPr lang="cs-CZ" sz="2400" u="sng" dirty="0"/>
              <a:t>nezničitelné</a:t>
            </a:r>
            <a:r>
              <a:rPr lang="cs-CZ" sz="2400" dirty="0"/>
              <a:t> a </a:t>
            </a:r>
            <a:r>
              <a:rPr lang="cs-CZ" sz="2400" u="sng" dirty="0"/>
              <a:t>neměnné</a:t>
            </a:r>
            <a:r>
              <a:rPr lang="cs-CZ" sz="2400" dirty="0"/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… pohybují se a střetávají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524000" y="133556"/>
            <a:ext cx="9144000" cy="1325563"/>
          </a:xfrm>
        </p:spPr>
        <p:txBody>
          <a:bodyPr/>
          <a:lstStyle/>
          <a:p>
            <a:pPr algn="ctr"/>
            <a:r>
              <a:rPr lang="cs-CZ" dirty="0"/>
              <a:t>Antické Řecko - ATOMISMUS</a:t>
            </a:r>
          </a:p>
        </p:txBody>
      </p:sp>
      <p:pic>
        <p:nvPicPr>
          <p:cNvPr id="6" name="Picture 5" descr="democrit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51" y="1220992"/>
            <a:ext cx="1205048" cy="18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682162" y="1582970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átomos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7457457" y="6134231"/>
            <a:ext cx="4228358" cy="85222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</a:t>
            </a:r>
            <a:r>
              <a:rPr kumimoji="0" lang="cs-CZ" alt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Není nic než atomy a prostor</a:t>
            </a:r>
            <a:r>
              <a:rPr kumimoji="0" lang="en-US" alt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cs-CZ" alt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všechno ostatní jsou jen domněnky</a:t>
            </a:r>
            <a:r>
              <a:rPr kumimoji="0" lang="en-US" alt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</a:t>
            </a:r>
            <a:br>
              <a:rPr kumimoji="0" lang="en-US" alt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25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265732"/>
            <a:ext cx="7886700" cy="1325563"/>
          </a:xfrm>
        </p:spPr>
        <p:txBody>
          <a:bodyPr/>
          <a:lstStyle/>
          <a:p>
            <a:r>
              <a:rPr lang="cs-CZ" b="1" dirty="0"/>
              <a:t>Problémy člověka s mikrosvětem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424479"/>
            <a:ext cx="7886700" cy="3011551"/>
          </a:xfrm>
        </p:spPr>
        <p:txBody>
          <a:bodyPr>
            <a:normAutofit/>
          </a:bodyPr>
          <a:lstStyle/>
          <a:p>
            <a:r>
              <a:rPr lang="cs-CZ" sz="2400" dirty="0"/>
              <a:t>Evoluce člověka – zaměření na makrosvět </a:t>
            </a:r>
          </a:p>
          <a:p>
            <a:r>
              <a:rPr lang="cs-CZ" sz="2400" dirty="0"/>
              <a:t>Náš mozek nemá receptory pro mikrosvět</a:t>
            </a:r>
          </a:p>
          <a:p>
            <a:r>
              <a:rPr lang="cs-CZ" sz="2400" dirty="0"/>
              <a:t>Nedokážeme mikrosvět vnímat, a tudíž si ho ani představit </a:t>
            </a:r>
            <a:r>
              <a:rPr lang="cs-CZ" sz="2400" dirty="0">
                <a:sym typeface="Wingdings" panose="05000000000000000000" pitchFamily="2" charset="2"/>
              </a:rPr>
              <a:t> umíme ho pouze (matematicky) popsat </a:t>
            </a:r>
          </a:p>
          <a:p>
            <a:r>
              <a:rPr lang="cs-CZ" sz="2400" dirty="0"/>
              <a:t>Kvantové teorii nerozumí vůbec nikdo (</a:t>
            </a:r>
            <a:r>
              <a:rPr lang="cs-CZ" sz="2400" dirty="0" err="1"/>
              <a:t>Faymann</a:t>
            </a:r>
            <a:r>
              <a:rPr lang="cs-CZ" sz="2400" dirty="0"/>
              <a:t>)</a:t>
            </a:r>
            <a:endParaRPr lang="cs-CZ" sz="2400" dirty="0">
              <a:sym typeface="Wingdings" panose="05000000000000000000" pitchFamily="2" charset="2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52" y="4155375"/>
            <a:ext cx="6166261" cy="20554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76" y="4155376"/>
            <a:ext cx="1247651" cy="1247651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7604166" y="4155375"/>
            <a:ext cx="777834" cy="1909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7604167" y="4364182"/>
            <a:ext cx="789709" cy="1038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921045" y="4273197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61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281998"/>
            <a:ext cx="7886700" cy="863970"/>
          </a:xfrm>
        </p:spPr>
        <p:txBody>
          <a:bodyPr/>
          <a:lstStyle/>
          <a:p>
            <a:r>
              <a:rPr lang="cs-CZ" b="1" dirty="0"/>
              <a:t>Záhadné vlastnosti mikrosvěta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775" y="1341916"/>
            <a:ext cx="10677525" cy="539733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Diskrétní oddělené hladiny - </a:t>
            </a:r>
            <a:r>
              <a:rPr lang="cs-CZ" b="1" dirty="0"/>
              <a:t>Energie a ostatní veličiny mohou a nemusí být kvantovány</a:t>
            </a:r>
          </a:p>
          <a:p>
            <a:pPr>
              <a:lnSpc>
                <a:spcPct val="120000"/>
              </a:lnSpc>
            </a:pPr>
            <a:r>
              <a:rPr lang="cs-CZ" dirty="0"/>
              <a:t>Našimi smysly ani přístroji nejsme schopni rozdíly mezi energetickými hladinami detekovat </a:t>
            </a:r>
            <a:r>
              <a:rPr lang="cs-CZ" dirty="0">
                <a:sym typeface="Wingdings" panose="05000000000000000000" pitchFamily="2" charset="2"/>
              </a:rPr>
              <a:t> zdá se nám to kontinuální</a:t>
            </a:r>
            <a:r>
              <a:rPr lang="cs-CZ" dirty="0"/>
              <a:t>  - projeví se ale např. ve spektru atomu (díky přeskokům e- mezi hladinami).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Již bylo zmíněno - Kvantování objevil </a:t>
            </a:r>
            <a:r>
              <a:rPr lang="cs-CZ" altLang="cs-CZ" b="1" dirty="0"/>
              <a:t>M. Planck </a:t>
            </a:r>
            <a:r>
              <a:rPr lang="cs-CZ" altLang="cs-CZ" dirty="0"/>
              <a:t>při studiu vlastností záření absolutně černého tělesa.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altLang="cs-CZ" dirty="0"/>
              <a:t>	Planck studoval vyzařování černého tělesa na jeho teplotě a </a:t>
            </a:r>
            <a:r>
              <a:rPr lang="cs-CZ" altLang="cs-CZ" b="1" dirty="0"/>
              <a:t>zjistil, že těleso vyzařuje jen </a:t>
            </a:r>
            <a:r>
              <a:rPr lang="cs-CZ" altLang="cs-CZ" b="1" dirty="0" err="1"/>
              <a:t>elmag</a:t>
            </a:r>
            <a:r>
              <a:rPr lang="cs-CZ" altLang="cs-CZ" b="1" dirty="0"/>
              <a:t>. záření určitých vlnových délek</a:t>
            </a:r>
            <a:r>
              <a:rPr lang="cs-CZ" altLang="cs-CZ" dirty="0"/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altLang="cs-CZ" dirty="0"/>
              <a:t>	Pro energii tohoto záření odvodil vztah: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altLang="cs-CZ" dirty="0"/>
              <a:t>		</a:t>
            </a:r>
            <a:r>
              <a:rPr lang="cs-CZ" altLang="cs-CZ" b="1" dirty="0"/>
              <a:t>E = </a:t>
            </a:r>
            <a:r>
              <a:rPr lang="cs-CZ" altLang="cs-CZ" b="1" dirty="0" err="1"/>
              <a:t>h</a:t>
            </a:r>
            <a:r>
              <a:rPr lang="cs-CZ" altLang="cs-CZ" b="1" dirty="0" err="1">
                <a:latin typeface="Symbol" panose="05050102010706020507" pitchFamily="18" charset="2"/>
              </a:rPr>
              <a:t>n</a:t>
            </a:r>
            <a:r>
              <a:rPr lang="cs-CZ" altLang="cs-CZ" dirty="0"/>
              <a:t>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altLang="cs-CZ" dirty="0"/>
              <a:t>	kde </a:t>
            </a:r>
            <a:r>
              <a:rPr lang="cs-CZ" altLang="cs-CZ" b="1" dirty="0">
                <a:latin typeface="Symbol" panose="05050102010706020507" pitchFamily="18" charset="2"/>
              </a:rPr>
              <a:t>n</a:t>
            </a:r>
            <a:r>
              <a:rPr lang="cs-CZ" altLang="cs-CZ" dirty="0"/>
              <a:t> je frekvence záření a </a:t>
            </a:r>
            <a:r>
              <a:rPr lang="cs-CZ" altLang="cs-CZ" b="1" dirty="0"/>
              <a:t>h</a:t>
            </a:r>
            <a:r>
              <a:rPr lang="cs-CZ" altLang="cs-CZ" dirty="0"/>
              <a:t> je Planckova konstanta (h = 6,626.10</a:t>
            </a:r>
            <a:r>
              <a:rPr lang="cs-CZ" altLang="cs-CZ" baseline="30000" dirty="0"/>
              <a:t>-34</a:t>
            </a:r>
            <a:r>
              <a:rPr lang="cs-CZ" altLang="cs-CZ" dirty="0"/>
              <a:t> </a:t>
            </a:r>
            <a:r>
              <a:rPr lang="cs-CZ" altLang="cs-CZ" dirty="0" err="1"/>
              <a:t>J.s</a:t>
            </a:r>
            <a:r>
              <a:rPr lang="cs-CZ" altLang="cs-CZ" dirty="0"/>
              <a:t>*)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altLang="cs-CZ" dirty="0"/>
              <a:t>		* </a:t>
            </a:r>
            <a:r>
              <a:rPr lang="cs-CZ" altLang="cs-CZ" dirty="0" err="1"/>
              <a:t>J.s</a:t>
            </a:r>
            <a:r>
              <a:rPr lang="cs-CZ" altLang="cs-CZ" dirty="0"/>
              <a:t> = kg . m</a:t>
            </a:r>
            <a:r>
              <a:rPr lang="cs-CZ" altLang="cs-CZ" baseline="30000" dirty="0"/>
              <a:t>2</a:t>
            </a:r>
            <a:r>
              <a:rPr lang="cs-CZ" altLang="cs-CZ" dirty="0"/>
              <a:t> .s</a:t>
            </a:r>
            <a:r>
              <a:rPr lang="cs-CZ" altLang="cs-CZ" baseline="30000" dirty="0"/>
              <a:t>-1</a:t>
            </a:r>
            <a:r>
              <a:rPr lang="cs-CZ" altLang="cs-CZ" dirty="0"/>
              <a:t> </a:t>
            </a:r>
            <a:endParaRPr lang="cs-CZ" altLang="cs-CZ" dirty="0">
              <a:latin typeface="Times New Roman CE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90900" y="972584"/>
            <a:ext cx="484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https://www.youtube.com/watch?v=p-MNSLsjjdo</a:t>
            </a:r>
          </a:p>
        </p:txBody>
      </p:sp>
    </p:spTree>
    <p:extLst>
      <p:ext uri="{BB962C8B-B14F-4D97-AF65-F5344CB8AC3E}">
        <p14:creationId xmlns:p14="http://schemas.microsoft.com/office/powerpoint/2010/main" val="3486212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I. Duální povaha elektronu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52650" y="2047933"/>
            <a:ext cx="7886700" cy="112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–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částicově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vlnový dualismus (též fotoelektrický jev)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77" y="3091438"/>
            <a:ext cx="4264126" cy="22566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093274" y="3091438"/>
            <a:ext cx="3218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Není to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ani částice ani vlna, náš mozek tomu dává interpretaci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– jednou vnímáme jako částici jindy jako vlnění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67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Zástupný symbol pro obsah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Částicově-vlnový dualismus – příklad 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4FE212-10E2-4B35-B0A4-7FD00187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2000" b="1">
                <a:solidFill>
                  <a:srgbClr val="FFFFFF"/>
                </a:solidFill>
              </a:rPr>
              <a:t>Dle: Prof. Petr Kulhánek - MatFyz</a:t>
            </a:r>
          </a:p>
        </p:txBody>
      </p:sp>
    </p:spTree>
    <p:extLst>
      <p:ext uri="{BB962C8B-B14F-4D97-AF65-F5344CB8AC3E}">
        <p14:creationId xmlns:p14="http://schemas.microsoft.com/office/powerpoint/2010/main" val="32147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200374"/>
            <a:ext cx="10953750" cy="2563495"/>
          </a:xfrm>
        </p:spPr>
        <p:txBody>
          <a:bodyPr/>
          <a:lstStyle/>
          <a:p>
            <a:r>
              <a:rPr lang="cs-CZ" dirty="0"/>
              <a:t>Obdobně demonstrující dav – vidíme-li z dálky, pozorujeme jakési vlnění</a:t>
            </a:r>
          </a:p>
          <a:p>
            <a:r>
              <a:rPr lang="cs-CZ" dirty="0"/>
              <a:t>Pokud se ale objeví nějaký plamenný řečník, všichni se kolem něho shluknou a vytvoří se jakási částice</a:t>
            </a:r>
          </a:p>
          <a:p>
            <a:r>
              <a:rPr lang="cs-CZ" dirty="0"/>
              <a:t>Dav opět není ani vlnění ani částice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20455" y="6154150"/>
            <a:ext cx="438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Dle: Prof. Petr Kulhánek -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MatFyz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09" y="2538575"/>
            <a:ext cx="4922513" cy="3366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7" y="3461639"/>
            <a:ext cx="4659796" cy="2443861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24000" y="17655"/>
            <a:ext cx="9144000" cy="1325563"/>
          </a:xfrm>
        </p:spPr>
        <p:txBody>
          <a:bodyPr/>
          <a:lstStyle/>
          <a:p>
            <a:pPr algn="ctr"/>
            <a:r>
              <a:rPr lang="cs-CZ" b="1" dirty="0" err="1"/>
              <a:t>Částicově</a:t>
            </a:r>
            <a:r>
              <a:rPr lang="cs-CZ" b="1" dirty="0"/>
              <a:t>-vlnový dualismus – příklad 2</a:t>
            </a:r>
          </a:p>
        </p:txBody>
      </p:sp>
    </p:spTree>
    <p:extLst>
      <p:ext uri="{BB962C8B-B14F-4D97-AF65-F5344CB8AC3E}">
        <p14:creationId xmlns:p14="http://schemas.microsoft.com/office/powerpoint/2010/main" val="1605938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b="1">
                <a:solidFill>
                  <a:srgbClr val="FFFFFF"/>
                </a:solidFill>
              </a:rPr>
              <a:t>Částicově-vlnový dualismus – experimenty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5875" y="742786"/>
            <a:ext cx="6915019" cy="5546047"/>
          </a:xfrm>
        </p:spPr>
        <p:txBody>
          <a:bodyPr anchor="ctr">
            <a:normAutofit lnSpcReduction="10000"/>
          </a:bodyPr>
          <a:lstStyle/>
          <a:p>
            <a:pPr>
              <a:buFontTx/>
              <a:buNone/>
            </a:pPr>
            <a:r>
              <a:rPr lang="cs-CZ" altLang="cs-CZ" sz="2400" b="1" u="sng" dirty="0">
                <a:solidFill>
                  <a:srgbClr val="FF0000"/>
                </a:solidFill>
              </a:rPr>
              <a:t>Experiment potvrzující vlnový charakter e-</a:t>
            </a:r>
            <a:r>
              <a:rPr lang="cs-CZ" altLang="cs-CZ" sz="2400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</a:pPr>
            <a:r>
              <a:rPr lang="cs-CZ" altLang="cs-CZ" sz="2400" dirty="0"/>
              <a:t>	Interference proudu elektronů na krystalech, </a:t>
            </a:r>
            <a:r>
              <a:rPr lang="cs-CZ" altLang="cs-CZ" sz="2400" b="1" dirty="0"/>
              <a:t>štěrbinový experiment </a:t>
            </a:r>
          </a:p>
          <a:p>
            <a:pPr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400" dirty="0">
                <a:hlinkClick r:id="rId2"/>
              </a:rPr>
              <a:t>https://www.youtube.com/</a:t>
            </a:r>
            <a:r>
              <a:rPr lang="cs-CZ" altLang="cs-CZ" sz="2400" dirty="0" err="1">
                <a:hlinkClick r:id="rId2"/>
              </a:rPr>
              <a:t>watch?v</a:t>
            </a:r>
            <a:r>
              <a:rPr lang="cs-CZ" altLang="cs-CZ" sz="2400" dirty="0">
                <a:hlinkClick r:id="rId2"/>
              </a:rPr>
              <a:t>=JlsPC2BW_UI</a:t>
            </a:r>
            <a:r>
              <a:rPr lang="cs-CZ" altLang="cs-CZ" sz="2400" dirty="0"/>
              <a:t>.</a:t>
            </a:r>
          </a:p>
          <a:p>
            <a:pPr>
              <a:buFontTx/>
              <a:buNone/>
            </a:pPr>
            <a:r>
              <a:rPr lang="cs-CZ" altLang="cs-CZ" sz="2400" dirty="0"/>
              <a:t> </a:t>
            </a:r>
          </a:p>
          <a:p>
            <a:pPr>
              <a:buFontTx/>
              <a:buNone/>
            </a:pPr>
            <a:r>
              <a:rPr lang="cs-CZ" altLang="cs-CZ" sz="2400" dirty="0"/>
              <a:t>	Zajímavý článek + „vědecký“ komiks: </a:t>
            </a:r>
            <a:r>
              <a:rPr lang="cs-CZ" altLang="cs-CZ" sz="2400" dirty="0">
                <a:hlinkClick r:id="rId3"/>
              </a:rPr>
              <a:t>https://nielsbohr.webnode.cz/zahada-sterbinoveho-experimentu/</a:t>
            </a:r>
            <a:endParaRPr lang="cs-CZ" altLang="cs-CZ" sz="2400" dirty="0"/>
          </a:p>
          <a:p>
            <a:pPr>
              <a:buFontTx/>
              <a:buNone/>
            </a:pPr>
            <a:endParaRPr lang="cs-CZ" altLang="cs-CZ" sz="2400" dirty="0"/>
          </a:p>
          <a:p>
            <a:pPr>
              <a:buFontTx/>
              <a:buNone/>
            </a:pPr>
            <a:r>
              <a:rPr lang="cs-CZ" altLang="cs-CZ" sz="2400" b="1" u="sng" dirty="0">
                <a:solidFill>
                  <a:srgbClr val="FF0000"/>
                </a:solidFill>
              </a:rPr>
              <a:t>Experiment potvrzující korpuskulární charakter e-</a:t>
            </a:r>
            <a:r>
              <a:rPr lang="cs-CZ" altLang="cs-CZ" sz="2400" b="1" dirty="0">
                <a:solidFill>
                  <a:srgbClr val="FF0000"/>
                </a:solidFill>
              </a:rPr>
              <a:t>: </a:t>
            </a:r>
          </a:p>
          <a:p>
            <a:pPr>
              <a:buFontTx/>
              <a:buNone/>
            </a:pPr>
            <a:r>
              <a:rPr lang="cs-CZ" altLang="cs-CZ" sz="2400" dirty="0"/>
              <a:t>	Tok elektromagnetických vln při dopadu na tuhou podložku předává této podložce měřitelnou hybnost (pohyb nebo </a:t>
            </a:r>
            <a:r>
              <a:rPr lang="cs-CZ" altLang="cs-CZ" sz="2400" b="1" dirty="0"/>
              <a:t>fotoelektrický jev</a:t>
            </a:r>
            <a:r>
              <a:rPr lang="cs-CZ" altLang="cs-CZ" sz="2400" dirty="0"/>
              <a:t>). </a:t>
            </a:r>
          </a:p>
          <a:p>
            <a:pPr marL="266700" indent="0">
              <a:buNone/>
            </a:pPr>
            <a:r>
              <a:rPr lang="cs-CZ" altLang="cs-CZ" sz="2400" dirty="0">
                <a:hlinkClick r:id="rId4"/>
              </a:rPr>
              <a:t>https://www.youtube.com/watch?v=MFPKwu5vugg</a:t>
            </a:r>
            <a:r>
              <a:rPr lang="cs-CZ" altLang="cs-CZ" sz="2400" dirty="0"/>
              <a:t>	</a:t>
            </a:r>
          </a:p>
          <a:p>
            <a:pPr>
              <a:buFontTx/>
              <a:buNone/>
            </a:pPr>
            <a:endParaRPr lang="cs-CZ" altLang="cs-CZ" sz="2400" dirty="0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3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Dvouštěrbinový experiment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3"/>
          <a:stretch/>
        </p:blipFill>
        <p:spPr>
          <a:xfrm>
            <a:off x="1387087" y="2426818"/>
            <a:ext cx="3344877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0"/>
          <a:stretch/>
        </p:blipFill>
        <p:spPr>
          <a:xfrm>
            <a:off x="6445073" y="2690302"/>
            <a:ext cx="5455917" cy="34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04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Fotoefekt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6749" y="3899292"/>
            <a:ext cx="109061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Dopadající záření uvolňuje z kovu elektrony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 každý kov existuje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určitá minimální frekvence </a:t>
            </a:r>
            <a:r>
              <a:rPr kumimoji="0" lang="cs-CZ" altLang="cs-CZ" sz="24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cs-CZ" altLang="cs-CZ" sz="2400" b="0" i="0" u="sng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dopadajícího světla, od které počínaje dochází k fotoelektrickému jevu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(záření s frekvencí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menší než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cs-CZ" altLang="cs-CZ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není schopno uvolnit elektrony z kovu).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Kinetická energie vystupujících elektronů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nezávisí na intenzitě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dopadajícího světla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Kinetická energie elektronů uvolněných z materiálu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 zvětšuje s rostoucí frekvencí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dopadajícího záření.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7"/>
          <a:stretch/>
        </p:blipFill>
        <p:spPr>
          <a:xfrm>
            <a:off x="3438866" y="708766"/>
            <a:ext cx="2081261" cy="297042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4" y="365127"/>
            <a:ext cx="4681539" cy="380563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2133"/>
            <a:ext cx="2116044" cy="211604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658114" y="2032722"/>
            <a:ext cx="2093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h.f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=E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+1/2.mv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202725" y="2568975"/>
            <a:ext cx="280108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vazebná E elektronu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je Planckova konstanta (6.62 x 10</a:t>
            </a:r>
            <a:r>
              <a:rPr kumimoji="0" lang="cs-CZ" altLang="cs-CZ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-34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J.s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frekvence, </a:t>
            </a:r>
          </a:p>
        </p:txBody>
      </p:sp>
    </p:spTree>
    <p:extLst>
      <p:ext uri="{BB962C8B-B14F-4D97-AF65-F5344CB8AC3E}">
        <p14:creationId xmlns:p14="http://schemas.microsoft.com/office/powerpoint/2010/main" val="3046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II. SUPERPOZICE STAVU: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240410"/>
            <a:ext cx="7886700" cy="2874391"/>
          </a:xfrm>
        </p:spPr>
        <p:txBody>
          <a:bodyPr/>
          <a:lstStyle/>
          <a:p>
            <a:r>
              <a:rPr lang="cs-CZ" dirty="0"/>
              <a:t>V mikrosvětě můžete sedět zde na přednášce           a zároveň popíjet svůj drink v oblíbené hospůdce</a:t>
            </a:r>
          </a:p>
          <a:p>
            <a:r>
              <a:rPr lang="cs-CZ" dirty="0"/>
              <a:t>Makro-objekty nemohou být zároveň na více místech najednou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112620"/>
            <a:ext cx="3026664" cy="3277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2" y="2702372"/>
            <a:ext cx="5093208" cy="3794440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4111752" y="5376672"/>
            <a:ext cx="868680" cy="749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4916424" y="5751576"/>
            <a:ext cx="1499616" cy="3749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356354" y="6153319"/>
            <a:ext cx="14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Právě teď ;-) </a:t>
            </a:r>
          </a:p>
        </p:txBody>
      </p:sp>
    </p:spTree>
    <p:extLst>
      <p:ext uri="{BB962C8B-B14F-4D97-AF65-F5344CB8AC3E}">
        <p14:creationId xmlns:p14="http://schemas.microsoft.com/office/powerpoint/2010/main" val="1811043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151365"/>
            <a:ext cx="7886700" cy="858032"/>
          </a:xfrm>
        </p:spPr>
        <p:txBody>
          <a:bodyPr/>
          <a:lstStyle/>
          <a:p>
            <a:r>
              <a:rPr lang="cs-CZ" b="1" dirty="0"/>
              <a:t>II. SUPERPOZICE STAVU: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243106"/>
            <a:ext cx="7060640" cy="5329880"/>
          </a:xfrm>
        </p:spPr>
        <p:txBody>
          <a:bodyPr>
            <a:noAutofit/>
          </a:bodyPr>
          <a:lstStyle/>
          <a:p>
            <a:r>
              <a:rPr lang="cs-CZ" sz="2400" dirty="0"/>
              <a:t>Elektron prochází oběma otvory naráz</a:t>
            </a:r>
          </a:p>
          <a:p>
            <a:r>
              <a:rPr lang="cs-CZ" sz="2400" dirty="0"/>
              <a:t>Zároveň se jeví jako částice a vlna </a:t>
            </a:r>
            <a:r>
              <a:rPr lang="cs-CZ" sz="2400" dirty="0">
                <a:sym typeface="Wingdings" panose="05000000000000000000" pitchFamily="2" charset="2"/>
              </a:rPr>
              <a:t> interference  sama se sebou (charakteristický dopadový obrazec)</a:t>
            </a:r>
            <a:endParaRPr lang="cs-CZ" sz="2400" dirty="0"/>
          </a:p>
          <a:p>
            <a:r>
              <a:rPr lang="cs-CZ" sz="2400" dirty="0"/>
              <a:t>Platí superpozice stavu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br>
              <a:rPr lang="cs-CZ" sz="2400" dirty="0"/>
            </a:br>
            <a:br>
              <a:rPr lang="cs-CZ" sz="2400" dirty="0"/>
            </a:b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52650" y="4429026"/>
            <a:ext cx="8099714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283268"/>
            <a:ext cx="7547984" cy="32897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65" y="421495"/>
            <a:ext cx="3860174" cy="25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99" y="1564253"/>
            <a:ext cx="4482935" cy="40440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365127"/>
            <a:ext cx="9144000" cy="953035"/>
          </a:xfrm>
        </p:spPr>
        <p:txBody>
          <a:bodyPr/>
          <a:lstStyle/>
          <a:p>
            <a:pPr algn="ctr"/>
            <a:r>
              <a:rPr lang="cs-CZ" dirty="0"/>
              <a:t>DALTON, 1801 – ATOMOVÁ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5404747"/>
            <a:ext cx="7945334" cy="1276051"/>
          </a:xfrm>
        </p:spPr>
        <p:txBody>
          <a:bodyPr>
            <a:normAutofit/>
          </a:bodyPr>
          <a:lstStyle/>
          <a:p>
            <a:r>
              <a:rPr lang="cs-CZ" sz="2000" dirty="0"/>
              <a:t>Vzkříšení myšlenky atomistů teprve počátkem 19. st</a:t>
            </a:r>
          </a:p>
          <a:p>
            <a:r>
              <a:rPr lang="cs-CZ" sz="2000" b="1" dirty="0"/>
              <a:t>Jon Dalton </a:t>
            </a:r>
            <a:r>
              <a:rPr lang="cs-CZ" sz="2000" dirty="0"/>
              <a:t>1766 – 1844: všechny prvky se skládají z neviditelných atomů</a:t>
            </a:r>
          </a:p>
          <a:p>
            <a:r>
              <a:rPr lang="cs-CZ" sz="2000" dirty="0"/>
              <a:t>Jejich kombinací vznikají chemické sloučeniny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16" y="1564253"/>
            <a:ext cx="2564325" cy="345248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16853" y="1255783"/>
            <a:ext cx="265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Dalton (1766 – 1844)</a:t>
            </a:r>
          </a:p>
        </p:txBody>
      </p:sp>
    </p:spTree>
    <p:extLst>
      <p:ext uri="{BB962C8B-B14F-4D97-AF65-F5344CB8AC3E}">
        <p14:creationId xmlns:p14="http://schemas.microsoft.com/office/powerpoint/2010/main" val="3527338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446542"/>
            <a:ext cx="6391275" cy="822406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Záhadné vlastnosti mikrosvěta</a:t>
            </a:r>
            <a:br>
              <a:rPr lang="cs-CZ" b="1" dirty="0"/>
            </a:br>
            <a:r>
              <a:rPr lang="cs-CZ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III. Heisenbergův princip neurčitosti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" y="1323840"/>
            <a:ext cx="6448823" cy="4987090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500" y="95002"/>
            <a:ext cx="5686425" cy="6620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kanonicky sdružené veličiny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[poloha a hybnost atd.]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můžeme současně určit pouze s určitou minimální nepřesností.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Více např. zde: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https://nielsbohr.webnode.cz/zahada-sterbinoveho-experimentu/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Velký otvor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kterým pouštím světlo – prošlo hodně částic, znám dobře rychlost částice, ale nevím, kudy přesně prošla (poloha)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 naopak, použiji-li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velmi malý otvor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budu přesně vědět, kudy částice prošla (pozici), ale nebudu moci změřit její rychlost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Malá štěrbina totiž vlnu ohne – zpřesnění jednoho měření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znepřesní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měření jiné -&gt; Heisenbergovy rovnice neurčitosti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Nemožnost měření pozice a rychlosti zároveň (např. rčení W. Pauliho „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Člověk může vidět svět       s p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okem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[okem hybnosti]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může jej vidět                s q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okem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[okem polohy]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avšak pokud bude chtít otevřít obě oči současně, potom bude zmatený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10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7" y="649131"/>
            <a:ext cx="7724775" cy="580461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05" y="2246500"/>
            <a:ext cx="3372130" cy="14900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305" y="4379182"/>
            <a:ext cx="3375863" cy="207456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807823" y="1048870"/>
            <a:ext cx="287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Způsob interakce (měření) má zásadní vliv na výsledek</a:t>
            </a:r>
          </a:p>
        </p:txBody>
      </p:sp>
    </p:spTree>
    <p:extLst>
      <p:ext uri="{BB962C8B-B14F-4D97-AF65-F5344CB8AC3E}">
        <p14:creationId xmlns:p14="http://schemas.microsoft.com/office/powerpoint/2010/main" val="770190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Záhadné vlastnosti mikrosvěta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1" y="1000286"/>
            <a:ext cx="7648451" cy="34588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FF0000"/>
                </a:solidFill>
              </a:rPr>
              <a:t>VI. </a:t>
            </a:r>
            <a:r>
              <a:rPr lang="cs-CZ" b="1" dirty="0" err="1">
                <a:solidFill>
                  <a:srgbClr val="FF0000"/>
                </a:solidFill>
              </a:rPr>
              <a:t>Nedeterminismus</a:t>
            </a:r>
            <a:r>
              <a:rPr lang="cs-CZ" dirty="0"/>
              <a:t> kvantové teorie (mikrosvěta) – Experimenty v </a:t>
            </a:r>
            <a:r>
              <a:rPr lang="cs-CZ" dirty="0" err="1"/>
              <a:t>kv</a:t>
            </a:r>
            <a:r>
              <a:rPr lang="cs-CZ" dirty="0"/>
              <a:t>. teorii nejsou opakovatelné </a:t>
            </a:r>
            <a:r>
              <a:rPr lang="cs-CZ" dirty="0">
                <a:sym typeface="Wingdings" panose="05000000000000000000" pitchFamily="2" charset="2"/>
              </a:rPr>
              <a:t> statistika, nelze předpovědět, jak experiment dopadne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FF0000"/>
                </a:solidFill>
              </a:rPr>
              <a:t>V. Princip nerozlišitelnosti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dvě stejné částice nelze rozlišit (označit) </a:t>
            </a:r>
          </a:p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FF0000"/>
                </a:solidFill>
              </a:rPr>
              <a:t>VI. Kvantová provázanost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určením stavu jedné částice je ovlivněn stav druhé částice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8"/>
          <a:stretch/>
        </p:blipFill>
        <p:spPr>
          <a:xfrm>
            <a:off x="2260580" y="4583012"/>
            <a:ext cx="1561912" cy="17940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1"/>
          <a:stretch/>
        </p:blipFill>
        <p:spPr>
          <a:xfrm>
            <a:off x="8079179" y="4583012"/>
            <a:ext cx="1605202" cy="1794039"/>
          </a:xfrm>
          <a:prstGeom prst="rect">
            <a:avLst/>
          </a:prstGeom>
        </p:spPr>
      </p:pic>
      <p:cxnSp>
        <p:nvCxnSpPr>
          <p:cNvPr id="7" name="Přímá spojnice 6"/>
          <p:cNvCxnSpPr>
            <a:stCxn id="4" idx="3"/>
            <a:endCxn id="5" idx="1"/>
          </p:cNvCxnSpPr>
          <p:nvPr/>
        </p:nvCxnSpPr>
        <p:spPr>
          <a:xfrm>
            <a:off x="3822493" y="5480031"/>
            <a:ext cx="4256687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67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018" y="327813"/>
            <a:ext cx="6738006" cy="1325563"/>
          </a:xfrm>
        </p:spPr>
        <p:txBody>
          <a:bodyPr/>
          <a:lstStyle/>
          <a:p>
            <a:r>
              <a:rPr lang="cs-CZ" b="1" dirty="0"/>
              <a:t>Záhadné vlastnosti mikrosvěta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900" y="1819274"/>
            <a:ext cx="5423557" cy="400347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TUNELOVÝ EFEKT</a:t>
            </a:r>
          </a:p>
          <a:p>
            <a:r>
              <a:rPr lang="pl-PL" dirty="0"/>
              <a:t>častice mohou prostupovat zakazanymi oblastmi </a:t>
            </a:r>
            <a:r>
              <a:rPr lang="cs-CZ" dirty="0"/>
              <a:t>(přes překážku, na kterou nemají energii) – tunelový jev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3448570"/>
            <a:ext cx="3614737" cy="303773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48617" y="4025619"/>
            <a:ext cx="704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imagine the wall as the "wall of potential", in that any particle must have an energy, greater than a certain amount, for going through it and appearing on the other side. But even when the particle has a lower energy than that, it can go through the wall, just as a wave can appear on the other side (since its oscillation can go through the wall). Since particles as well as light have particle-wave duality, matter (with an appropriate energy) can go through the wall according to quantum mechanics. This can explain the spontaneous disintegration of radioactive substances (such as radium); even though the strong interaction within the nucleus forms a high wall of potential, alpha-disintegration can occur because of the tunnel effect.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37" y="359869"/>
            <a:ext cx="6115050" cy="291880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24864" y="3006596"/>
            <a:ext cx="254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Emise alfa částic</a:t>
            </a:r>
          </a:p>
        </p:txBody>
      </p:sp>
    </p:spTree>
    <p:extLst>
      <p:ext uri="{BB962C8B-B14F-4D97-AF65-F5344CB8AC3E}">
        <p14:creationId xmlns:p14="http://schemas.microsoft.com/office/powerpoint/2010/main" val="2127918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-62387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FF0000"/>
                </a:solidFill>
              </a:rPr>
              <a:t>MĚŘENÍ SE STÁVÁ SOUČÁSTÍ VÝSLEDKU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799" y="1078675"/>
            <a:ext cx="6176407" cy="55576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Asi nejpodivnější: </a:t>
            </a:r>
            <a:r>
              <a:rPr lang="cs-CZ" u="sng" dirty="0"/>
              <a:t>Sami se stáváme součástí experimentu</a:t>
            </a:r>
          </a:p>
          <a:p>
            <a:r>
              <a:rPr lang="cs-CZ" u="sng" dirty="0"/>
              <a:t>Měříme-li stůl</a:t>
            </a:r>
            <a:r>
              <a:rPr lang="cs-CZ" dirty="0"/>
              <a:t>, měření mu neublíží. Musí na něj ale dopadat fotony, abychom ho mohli změřit – alespoň jeden foton se od stolu musí odrazit, aby bylo možné zjistit jeho polohu</a:t>
            </a:r>
          </a:p>
          <a:p>
            <a:r>
              <a:rPr lang="cs-CZ" u="sng" dirty="0"/>
              <a:t>V mikrosvětě </a:t>
            </a:r>
            <a:r>
              <a:rPr lang="cs-CZ" dirty="0"/>
              <a:t>ale foton měřenému systému ublíží</a:t>
            </a:r>
          </a:p>
          <a:p>
            <a:r>
              <a:rPr lang="cs-CZ" b="1" dirty="0">
                <a:solidFill>
                  <a:srgbClr val="FF0000"/>
                </a:solidFill>
              </a:rPr>
              <a:t>Akt měření objekt velmi silně naruší, většinou úplně zlikviduje</a:t>
            </a:r>
            <a:r>
              <a:rPr lang="cs-CZ" dirty="0"/>
              <a:t>.</a:t>
            </a:r>
          </a:p>
          <a:p>
            <a:r>
              <a:rPr lang="cs-CZ" dirty="0"/>
              <a:t>Změřím-li polohu elektronu na základě fotonu, co se od něj odrazil, změnil jsem stav elektronu. </a:t>
            </a:r>
            <a:r>
              <a:rPr lang="cs-CZ" u="sng" dirty="0">
                <a:solidFill>
                  <a:srgbClr val="FF0000"/>
                </a:solidFill>
              </a:rPr>
              <a:t>Pokud pak změřím jeho rychlost, dostanu něco zcela jiného, než pokud bych rychlost měřil jako první a pak až jeho pozici</a:t>
            </a:r>
            <a:r>
              <a:rPr lang="cs-CZ" dirty="0"/>
              <a:t>!!!</a:t>
            </a:r>
          </a:p>
          <a:p>
            <a:r>
              <a:rPr lang="cs-CZ" dirty="0">
                <a:solidFill>
                  <a:srgbClr val="FF0000"/>
                </a:solidFill>
              </a:rPr>
              <a:t>MĚŘENÍ JE SOUČÁSTÍ KVANTOVÉ TEORIE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078675"/>
            <a:ext cx="4062751" cy="51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6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0"/>
          <a:stretch/>
        </p:blipFill>
        <p:spPr>
          <a:xfrm>
            <a:off x="4290855" y="3192483"/>
            <a:ext cx="2795619" cy="32928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54231"/>
            <a:ext cx="78867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MĚŘENÍ SE STÁVÁ SOUČÁSTÍ VÝSLEDKU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449" y="1056133"/>
            <a:ext cx="11172825" cy="23865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Sekera – štípu dříví, odštěpky jsou pokaždé menší než byl původní celek – ve všech smyslech – menší bude hmotnost třísek, jejich objem, počet atomů v nich atd.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V mikrosvětě ale k rozbití nějaké částice můžeme použít pouze jinou urychlenou elementární částici, tzn. </a:t>
            </a:r>
            <a:r>
              <a:rPr lang="cs-CZ" b="1" u="sng" dirty="0">
                <a:solidFill>
                  <a:srgbClr val="FF0000"/>
                </a:solidFill>
              </a:rPr>
              <a:t>musíme do systému dodat hmotnost a energii </a:t>
            </a:r>
            <a:r>
              <a:rPr lang="cs-CZ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 zlomky, které z toho vylétnou budou mít tak větší hmotnost než měl původní celek</a:t>
            </a:r>
            <a:endParaRPr lang="cs-CZ" b="1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0"/>
          <a:stretch/>
        </p:blipFill>
        <p:spPr>
          <a:xfrm>
            <a:off x="1616501" y="3735802"/>
            <a:ext cx="2405966" cy="27495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27" y="3443373"/>
            <a:ext cx="2952876" cy="3126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76375" y="3443373"/>
            <a:ext cx="9044228" cy="3126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43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58" y="315076"/>
            <a:ext cx="6352047" cy="34685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21" y="3720590"/>
            <a:ext cx="4600506" cy="28214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7" y="315076"/>
            <a:ext cx="2824719" cy="282471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3363153" y="1887387"/>
            <a:ext cx="1771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versus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6" y="3720590"/>
            <a:ext cx="2425933" cy="2843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51938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"/>
          <p:cNvSpPr txBox="1">
            <a:spLocks/>
          </p:cNvSpPr>
          <p:nvPr/>
        </p:nvSpPr>
        <p:spPr>
          <a:xfrm>
            <a:off x="638175" y="1011564"/>
            <a:ext cx="10610850" cy="584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 roce 1930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bombardovali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Walter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Bothe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H.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Becker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berylium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Be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částicemi </a:t>
            </a:r>
            <a:r>
              <a:rPr kumimoji="0" lang="el-GR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pozorovali emisi energetického </a:t>
            </a:r>
            <a:r>
              <a:rPr kumimoji="0" lang="cs-CZ" alt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záření, které se nezahýbalo v magnetickém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poli.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Zprvu se domnívali, že se jedné o záření </a:t>
            </a:r>
            <a:r>
              <a:rPr kumimoji="0" lang="el-GR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γ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Později manželé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Iréne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Fréderick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Joliot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Curieovi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zjistili, že toto záření </a:t>
            </a:r>
            <a:r>
              <a:rPr kumimoji="0" lang="cs-CZ" alt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vyráží protony z parafínu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Chadwick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pochopil, že probíhají reakce (níže).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H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motnost neutronu určil z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e znalosti hmotností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 </a:t>
            </a:r>
            <a:r>
              <a:rPr kumimoji="0" lang="cs-CZ" altLang="cs-CZ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11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5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B a </a:t>
            </a:r>
            <a:r>
              <a:rPr kumimoji="0" lang="cs-CZ" altLang="cs-CZ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14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7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ZapfDingbats" pitchFamily="82" charset="2"/>
              </a:rPr>
              <a:t>N.</a:t>
            </a:r>
            <a:endParaRPr kumimoji="0" lang="el-GR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-56451"/>
            <a:ext cx="7886700" cy="1325563"/>
          </a:xfrm>
        </p:spPr>
        <p:txBody>
          <a:bodyPr/>
          <a:lstStyle/>
          <a:p>
            <a:r>
              <a:rPr lang="cs-CZ" b="1" dirty="0"/>
              <a:t>Objev neutronu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2"/>
          <a:srcRect r="57254"/>
          <a:stretch/>
        </p:blipFill>
        <p:spPr>
          <a:xfrm>
            <a:off x="7786221" y="1575061"/>
            <a:ext cx="2600823" cy="7620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8" name="Picture 15" descr="neutron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359" y="3114095"/>
            <a:ext cx="5178666" cy="335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58905"/>
          <a:stretch/>
        </p:blipFill>
        <p:spPr>
          <a:xfrm>
            <a:off x="2342801" y="4941757"/>
            <a:ext cx="2500383" cy="76206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880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-56451"/>
            <a:ext cx="7886700" cy="1325563"/>
          </a:xfrm>
        </p:spPr>
        <p:txBody>
          <a:bodyPr/>
          <a:lstStyle/>
          <a:p>
            <a:r>
              <a:rPr lang="cs-CZ" b="1" dirty="0"/>
              <a:t>Objev neutronu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476" y="1033245"/>
            <a:ext cx="7428358" cy="21538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1932 </a:t>
            </a:r>
            <a:r>
              <a:rPr lang="cs-CZ" sz="2400" b="1" dirty="0"/>
              <a:t>James </a:t>
            </a:r>
            <a:r>
              <a:rPr lang="cs-CZ" sz="2400" b="1" dirty="0" err="1"/>
              <a:t>Chadwick</a:t>
            </a:r>
            <a:r>
              <a:rPr lang="cs-CZ" sz="2400" b="1" dirty="0"/>
              <a:t> </a:t>
            </a:r>
            <a:r>
              <a:rPr lang="cs-CZ" sz="2400" dirty="0"/>
              <a:t>(1935 </a:t>
            </a:r>
            <a:r>
              <a:rPr lang="cs-CZ" sz="2400" dirty="0" err="1"/>
              <a:t>Nebelova</a:t>
            </a:r>
            <a:r>
              <a:rPr lang="cs-CZ" sz="2400" dirty="0"/>
              <a:t> cena za fyziku) – pracoval s </a:t>
            </a:r>
            <a:r>
              <a:rPr lang="cs-CZ" sz="2400" dirty="0" err="1"/>
              <a:t>Rutherfordem</a:t>
            </a:r>
            <a:r>
              <a:rPr lang="cs-CZ" sz="2400" dirty="0"/>
              <a:t>, objev neutronu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Později vyšlo najevo, že němečtí vědci objevili neutron ve stejnou dobu. Ale objevitel </a:t>
            </a:r>
            <a:r>
              <a:rPr lang="cs-CZ" sz="2400" b="1" dirty="0"/>
              <a:t>Hans </a:t>
            </a:r>
            <a:r>
              <a:rPr lang="cs-CZ" sz="2400" b="1" dirty="0" err="1"/>
              <a:t>Falkenhagen</a:t>
            </a:r>
            <a:r>
              <a:rPr lang="cs-CZ" sz="2400" b="1" dirty="0"/>
              <a:t> </a:t>
            </a:r>
            <a:r>
              <a:rPr lang="cs-CZ" sz="2400" dirty="0"/>
              <a:t>se obával zveřejnění svých výzkumů.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4" name="Picture 12" descr="chadw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7265" y="806355"/>
            <a:ext cx="1333500" cy="1885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007" y="883431"/>
            <a:ext cx="1759958" cy="173179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01" y="5228334"/>
            <a:ext cx="7236442" cy="906368"/>
          </a:xfrm>
          <a:prstGeom prst="rect">
            <a:avLst/>
          </a:prstGeom>
        </p:spPr>
      </p:pic>
      <p:sp>
        <p:nvSpPr>
          <p:cNvPr id="29" name="Zástupný symbol pro obsah 2"/>
          <p:cNvSpPr txBox="1">
            <a:spLocks/>
          </p:cNvSpPr>
          <p:nvPr/>
        </p:nvSpPr>
        <p:spPr>
          <a:xfrm>
            <a:off x="666750" y="3602395"/>
            <a:ext cx="7290327" cy="144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Když se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Chadwick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dozvěděl o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Falkenhagenovu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objevu, nabídl mu, že se o Nobelovu cenu podělí.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Falkenhagen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 skromně odmítl.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337" y="3457575"/>
            <a:ext cx="1724025" cy="26479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059273" y="6134702"/>
            <a:ext cx="1960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Hans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Falkenhagen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074015" y="2744146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Chadwick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67" y="289333"/>
            <a:ext cx="2297936" cy="28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194" y="144251"/>
            <a:ext cx="7105864" cy="1325563"/>
          </a:xfrm>
        </p:spPr>
        <p:txBody>
          <a:bodyPr/>
          <a:lstStyle/>
          <a:p>
            <a:pPr algn="ctr"/>
            <a:r>
              <a:rPr lang="cs-CZ" altLang="cs-CZ" sz="3600" b="1" dirty="0"/>
              <a:t>DALTONOVA ATOMOVÁ HYPOTÉZA</a:t>
            </a:r>
            <a:r>
              <a:rPr lang="cs-CZ" altLang="cs-CZ" dirty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0329" y="1368302"/>
            <a:ext cx="7074497" cy="34484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		postuláty</a:t>
            </a:r>
          </a:p>
          <a:p>
            <a:pPr marL="990600" lvl="1" indent="-5334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Tahoma" panose="020B0604030504040204" pitchFamily="34" charset="0"/>
              </a:rPr>
              <a:t>prvky se skládají z velmi malých </a:t>
            </a:r>
            <a:r>
              <a:rPr lang="cs-CZ" altLang="cs-CZ" sz="1800" b="1" dirty="0">
                <a:latin typeface="Tahoma" panose="020B0604030504040204" pitchFamily="34" charset="0"/>
              </a:rPr>
              <a:t>dále nedělitelných</a:t>
            </a:r>
            <a:r>
              <a:rPr lang="cs-CZ" altLang="cs-CZ" sz="1800" dirty="0">
                <a:latin typeface="Tahoma" panose="020B0604030504040204" pitchFamily="34" charset="0"/>
              </a:rPr>
              <a:t> částic – atomů</a:t>
            </a:r>
          </a:p>
          <a:p>
            <a:pPr marL="990600" lvl="1" indent="-5334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atomy téhož prvku jsou stejné</a:t>
            </a:r>
            <a:r>
              <a:rPr lang="cs-CZ" altLang="cs-CZ" sz="1800" dirty="0">
                <a:latin typeface="Tahoma" panose="020B0604030504040204" pitchFamily="34" charset="0"/>
              </a:rPr>
              <a:t>, atomy různých prvků se liší svými vlastnostmi (hmotností, velikostí,…)</a:t>
            </a:r>
          </a:p>
          <a:p>
            <a:pPr marL="990600" lvl="1" indent="-5334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1800" u="sng" dirty="0">
                <a:latin typeface="Tahoma" panose="020B0604030504040204" pitchFamily="34" charset="0"/>
              </a:rPr>
              <a:t>v průběhu chemických dějů se atomy spojují, oddělují nebo přeskupují</a:t>
            </a:r>
            <a:r>
              <a:rPr lang="cs-CZ" altLang="cs-CZ" sz="1800" dirty="0">
                <a:latin typeface="Tahoma" panose="020B0604030504040204" pitchFamily="34" charset="0"/>
              </a:rPr>
              <a:t>, </a:t>
            </a:r>
            <a:r>
              <a:rPr lang="cs-CZ" altLang="cs-CZ" sz="1800" b="1" dirty="0">
                <a:latin typeface="Tahoma" panose="020B0604030504040204" pitchFamily="34" charset="0"/>
              </a:rPr>
              <a:t>nemohou však vznikat a zanikat</a:t>
            </a:r>
          </a:p>
          <a:p>
            <a:pPr marL="990600" lvl="1" indent="-5334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Tahoma" panose="020B0604030504040204" pitchFamily="34" charset="0"/>
              </a:rPr>
              <a:t>sloučením dvou či více prvků vznikají chemické sloučeniny</a:t>
            </a:r>
            <a:r>
              <a:rPr lang="cs-CZ" altLang="cs-CZ" sz="1800" dirty="0">
                <a:latin typeface="Tahoma" panose="020B0604030504040204" pitchFamily="34" charset="0"/>
              </a:rPr>
              <a:t>, slučování probíhá jako spojování celistvých počtů atomů těchto prvků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0" y="365377"/>
            <a:ext cx="2107788" cy="28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81640" y="3396887"/>
            <a:ext cx="17858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DALTON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9796613" y="3361708"/>
            <a:ext cx="1461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AMEDEO AVOGADRO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33054" y="382337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1766-1844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48773" y="5008098"/>
            <a:ext cx="11317331" cy="165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Amedeo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Avogadro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(1811) později nazval složitější částice skládající se              z atomů pojmem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MOLEKULA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nedělitelnost atomů (dnes platí pouze z chemického hlediska) </a:t>
            </a:r>
          </a:p>
        </p:txBody>
      </p:sp>
    </p:spTree>
    <p:extLst>
      <p:ext uri="{BB962C8B-B14F-4D97-AF65-F5344CB8AC3E}">
        <p14:creationId xmlns:p14="http://schemas.microsoft.com/office/powerpoint/2010/main" val="37190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7"/>
            <a:ext cx="10906125" cy="1325563"/>
          </a:xfrm>
        </p:spPr>
        <p:txBody>
          <a:bodyPr/>
          <a:lstStyle/>
          <a:p>
            <a:r>
              <a:rPr lang="cs-CZ" b="1" dirty="0"/>
              <a:t>Objev elektronu – první částice menší než 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888565"/>
            <a:ext cx="6320023" cy="4720052"/>
          </a:xfrm>
        </p:spPr>
        <p:txBody>
          <a:bodyPr>
            <a:normAutofit/>
          </a:bodyPr>
          <a:lstStyle/>
          <a:p>
            <a:r>
              <a:rPr lang="cs-CZ" sz="2400" b="1" dirty="0"/>
              <a:t>Josef Jon Thomson, anglický fyzik</a:t>
            </a:r>
            <a:endParaRPr lang="cs-CZ" sz="2400" dirty="0"/>
          </a:p>
          <a:p>
            <a:r>
              <a:rPr lang="cs-CZ" sz="2400" dirty="0"/>
              <a:t>1897 - </a:t>
            </a:r>
            <a:r>
              <a:rPr lang="cs-CZ" sz="2400" b="1" dirty="0">
                <a:solidFill>
                  <a:srgbClr val="FF0000"/>
                </a:solidFill>
              </a:rPr>
              <a:t>Objev elektronu </a:t>
            </a:r>
            <a:r>
              <a:rPr lang="cs-CZ" sz="2400" dirty="0"/>
              <a:t>při                      experimentech s katodovou trubicí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První subatomární částice </a:t>
            </a:r>
            <a:r>
              <a:rPr lang="cs-CZ" sz="2400" dirty="0">
                <a:sym typeface="Wingdings" panose="05000000000000000000" pitchFamily="2" charset="2"/>
              </a:rPr>
              <a:t> (1897)      </a:t>
            </a:r>
            <a:r>
              <a:rPr lang="cs-CZ" sz="2400" b="1" dirty="0">
                <a:solidFill>
                  <a:srgbClr val="FF0000"/>
                </a:solidFill>
              </a:rPr>
              <a:t>vyvrácena teorie o nedělitelnosti atomu </a:t>
            </a:r>
            <a:r>
              <a:rPr lang="cs-CZ" sz="2400" dirty="0"/>
              <a:t>(dále už platí jen z chemického pohledu)</a:t>
            </a:r>
          </a:p>
          <a:p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spuštění debat o stavbě atomu, počátek částicové fyziky, první model atomu (1903)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/>
              <a:t>Nobelova cena za fyziku 1906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5"/>
          <a:stretch/>
        </p:blipFill>
        <p:spPr>
          <a:xfrm>
            <a:off x="7921150" y="1690690"/>
            <a:ext cx="1422875" cy="18098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690689"/>
            <a:ext cx="1994303" cy="18098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47" y="1417850"/>
            <a:ext cx="2026741" cy="202674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926847" y="1367346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46" y="3543529"/>
            <a:ext cx="5118697" cy="30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94592" y="2420768"/>
            <a:ext cx="709985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Náboj nelze oddělit od katodového záření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elektroměr měřil signál pouze tehdy, když jeho směrem Thomson odklonil paprsky pomocí magnetu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základě odklonu záření v el/</a:t>
            </a:r>
            <a:r>
              <a:rPr kumimoji="0" lang="cs-CZ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poli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Katodové paprsky jsou partikule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cca.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1000-2000 x lehčí než atom vodíku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jsou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záporně nabité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mají vysoký poměr náboje k hmotnosti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Tyto vlastnosti (elektronu) </a:t>
            </a: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nezáleží na materiálu katody ani anody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což je rozdíl od anodových paprsků (tvořených různými kationty)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Thomson tak usoudil, že objevené částice se musí vyskytovat uvnitř atomu a nazval je elektrony -&gt;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objevil tak první subatomární částice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9" y="3929905"/>
            <a:ext cx="3893039" cy="24974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48" y="276794"/>
            <a:ext cx="2747230" cy="34340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2" y="276794"/>
            <a:ext cx="6804575" cy="18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42405"/>
            <a:ext cx="9144000" cy="1325563"/>
          </a:xfrm>
        </p:spPr>
        <p:txBody>
          <a:bodyPr/>
          <a:lstStyle/>
          <a:p>
            <a:pPr algn="ctr"/>
            <a:r>
              <a:rPr lang="cs-CZ" b="1" dirty="0"/>
              <a:t>Elektron a první naivní modely atomu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50" y="1862287"/>
            <a:ext cx="5828553" cy="31875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2400" dirty="0"/>
              <a:t>elektron byl </a:t>
            </a:r>
            <a:r>
              <a:rPr lang="pl-PL" sz="2400" dirty="0"/>
              <a:t>na přelomu 19. a 20. století </a:t>
            </a:r>
            <a:r>
              <a:rPr lang="cs-CZ" sz="2400" dirty="0"/>
              <a:t>jediná známá </a:t>
            </a:r>
            <a:r>
              <a:rPr lang="pl-PL" sz="2400" dirty="0"/>
              <a:t>elementární částice,</a:t>
            </a:r>
          </a:p>
          <a:p>
            <a:pPr>
              <a:lnSpc>
                <a:spcPct val="10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elektrony nesou jen velmi malou část hmotnosti atomu</a:t>
            </a:r>
            <a:r>
              <a:rPr lang="cs-CZ" sz="2400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např. nejjednodušší atom, (tj. atom vodíku s jedním e-) je o tři řády těžší než elektron,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hmota je běžně </a:t>
            </a:r>
            <a:r>
              <a:rPr lang="cs-CZ" sz="2400" b="1" dirty="0">
                <a:solidFill>
                  <a:srgbClr val="FF0000"/>
                </a:solidFill>
              </a:rPr>
              <a:t>elektricky neutrální</a:t>
            </a:r>
            <a:r>
              <a:rPr lang="cs-CZ" sz="2400" dirty="0"/>
              <a:t>, </a:t>
            </a:r>
          </a:p>
          <a:p>
            <a:pPr>
              <a:lnSpc>
                <a:spcPct val="100000"/>
              </a:lnSpc>
              <a:defRPr/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57" y="1367968"/>
            <a:ext cx="4415369" cy="36125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3412" y="5544168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vedou k myšlence, že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musí existovat kladně nabitá složka, jež dodává atomu téměř veškerou jeho hmotu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5051" y="1294653"/>
            <a:ext cx="216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Skutečnosti, že:</a:t>
            </a:r>
          </a:p>
        </p:txBody>
      </p:sp>
    </p:spTree>
    <p:extLst>
      <p:ext uri="{BB962C8B-B14F-4D97-AF65-F5344CB8AC3E}">
        <p14:creationId xmlns:p14="http://schemas.microsoft.com/office/powerpoint/2010/main" val="332745749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4624</Words>
  <Application>Microsoft Office PowerPoint</Application>
  <PresentationFormat>Širokoúhlá obrazovka</PresentationFormat>
  <Paragraphs>372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Times New Roman CE</vt:lpstr>
      <vt:lpstr>Wingdings</vt:lpstr>
      <vt:lpstr>1_Motiv Office</vt:lpstr>
      <vt:lpstr>Radiační biofyzika</vt:lpstr>
      <vt:lpstr>ŘEČTÍ FILOSOFOVÉ</vt:lpstr>
      <vt:lpstr>Antické Řecko - ATOMISMUS</vt:lpstr>
      <vt:lpstr>Antické Řecko - ATOMISMUS</vt:lpstr>
      <vt:lpstr>DALTON, 1801 – ATOMOVÁ TEORIE</vt:lpstr>
      <vt:lpstr>DALTONOVA ATOMOVÁ HYPOTÉZA </vt:lpstr>
      <vt:lpstr>Objev elektronu – první částice menší než atom</vt:lpstr>
      <vt:lpstr>Prezentace aplikace PowerPoint</vt:lpstr>
      <vt:lpstr>Elektron a první naivní modely atomu</vt:lpstr>
      <vt:lpstr>THOMSONŮV PUDINKOVÝ MODEL</vt:lpstr>
      <vt:lpstr>Další mezníky: objev p+ a n0</vt:lpstr>
      <vt:lpstr>Rutherford – tři druhy radioaktivního záření</vt:lpstr>
      <vt:lpstr>Prezentace aplikace PowerPoint</vt:lpstr>
      <vt:lpstr>Záření alfa = jádra hélia</vt:lpstr>
      <vt:lpstr>Rutherfordův (Geigerův-Marsdenův) experiment, 1909, objev atomového jádra</vt:lpstr>
      <vt:lpstr>Rutherford v jeho laboratoři</vt:lpstr>
      <vt:lpstr>Ernest Rutherford – „první“ planetární model atomu</vt:lpstr>
      <vt:lpstr>Ernest Rutherford – První planetární model atomu</vt:lpstr>
      <vt:lpstr>A zase ten Rutherford - PROTON</vt:lpstr>
      <vt:lpstr>Discovery of the Proton </vt:lpstr>
      <vt:lpstr>Další mezníky: Rutherford</vt:lpstr>
      <vt:lpstr>Planetární model atomu –            </vt:lpstr>
      <vt:lpstr>Planetární model atomu – Problémy        </vt:lpstr>
      <vt:lpstr>Bohrův „kvantový“ planetární model atomu </vt:lpstr>
      <vt:lpstr>Bohrův „kvantový“ planetární model atomu </vt:lpstr>
      <vt:lpstr>Prezentace aplikace PowerPoint</vt:lpstr>
      <vt:lpstr>Hlavní kvantové číslo (n)</vt:lpstr>
      <vt:lpstr>Bohrův model atomu </vt:lpstr>
      <vt:lpstr>Potvrzení kvantového charakteru e- hladin</vt:lpstr>
      <vt:lpstr>Sommerfeldův model atomu  = zobecnění Bohrova modelu </vt:lpstr>
      <vt:lpstr>Prezentace aplikace PowerPoint</vt:lpstr>
      <vt:lpstr>Prezentace aplikace PowerPoint</vt:lpstr>
      <vt:lpstr>Prezentace aplikace PowerPoint</vt:lpstr>
      <vt:lpstr>Louis Victor Pierre Raymond vévod de Broglie  – revoluční hypotéza</vt:lpstr>
      <vt:lpstr>Stojatá hmotná vlna</vt:lpstr>
      <vt:lpstr>Luis de Broglie</vt:lpstr>
      <vt:lpstr>Prezentace aplikace PowerPoint</vt:lpstr>
      <vt:lpstr>Luis de Broglie – hmotná vlna</vt:lpstr>
      <vt:lpstr>Luis de Broglie – „relativistický planetární“ model atomu</vt:lpstr>
      <vt:lpstr>Problémy člověka s mikrosvětem</vt:lpstr>
      <vt:lpstr>Záhadné vlastnosti mikrosvěta</vt:lpstr>
      <vt:lpstr>I. Duální povaha elektronu</vt:lpstr>
      <vt:lpstr>Částicově-vlnový dualismus – příklad 1</vt:lpstr>
      <vt:lpstr>Částicově-vlnový dualismus – příklad 2</vt:lpstr>
      <vt:lpstr>Částicově-vlnový dualismus – experimenty</vt:lpstr>
      <vt:lpstr>Dvouštěrbinový experiment</vt:lpstr>
      <vt:lpstr>Fotoefekt</vt:lpstr>
      <vt:lpstr>II. SUPERPOZICE STAVU:  </vt:lpstr>
      <vt:lpstr>II. SUPERPOZICE STAVU:</vt:lpstr>
      <vt:lpstr>Záhadné vlastnosti mikrosvěta III. Heisenbergův princip neurčitosti</vt:lpstr>
      <vt:lpstr>Prezentace aplikace PowerPoint</vt:lpstr>
      <vt:lpstr>Záhadné vlastnosti mikrosvěta</vt:lpstr>
      <vt:lpstr>Záhadné vlastnosti mikrosvěta</vt:lpstr>
      <vt:lpstr>MĚŘENÍ SE STÁVÁ SOUČÁSTÍ VÝSLEDKU</vt:lpstr>
      <vt:lpstr>MĚŘENÍ SE STÁVÁ SOUČÁSTÍ VÝSLEDKU</vt:lpstr>
      <vt:lpstr>Prezentace aplikace PowerPoint</vt:lpstr>
      <vt:lpstr>Objev neutronu</vt:lpstr>
      <vt:lpstr>Objev neutronu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Radiační biofyzika</dc:title>
  <dc:creator>Martin Falk</dc:creator>
  <cp:lastModifiedBy>Martin Falk</cp:lastModifiedBy>
  <cp:revision>3</cp:revision>
  <dcterms:created xsi:type="dcterms:W3CDTF">2023-05-13T21:25:44Z</dcterms:created>
  <dcterms:modified xsi:type="dcterms:W3CDTF">2023-05-14T16:16:30Z</dcterms:modified>
</cp:coreProperties>
</file>