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9"/>
  </p:notesMasterIdLst>
  <p:handoutMasterIdLst>
    <p:handoutMasterId r:id="rId60"/>
  </p:handoutMasterIdLst>
  <p:sldIdLst>
    <p:sldId id="622" r:id="rId2"/>
    <p:sldId id="831" r:id="rId3"/>
    <p:sldId id="440" r:id="rId4"/>
    <p:sldId id="442" r:id="rId5"/>
    <p:sldId id="443" r:id="rId6"/>
    <p:sldId id="844" r:id="rId7"/>
    <p:sldId id="843" r:id="rId8"/>
    <p:sldId id="441" r:id="rId9"/>
    <p:sldId id="845" r:id="rId10"/>
    <p:sldId id="444" r:id="rId11"/>
    <p:sldId id="842" r:id="rId12"/>
    <p:sldId id="834" r:id="rId13"/>
    <p:sldId id="835" r:id="rId14"/>
    <p:sldId id="832" r:id="rId15"/>
    <p:sldId id="838" r:id="rId16"/>
    <p:sldId id="837" r:id="rId17"/>
    <p:sldId id="854" r:id="rId18"/>
    <p:sldId id="853" r:id="rId19"/>
    <p:sldId id="836" r:id="rId20"/>
    <p:sldId id="851" r:id="rId21"/>
    <p:sldId id="409" r:id="rId22"/>
    <p:sldId id="413" r:id="rId23"/>
    <p:sldId id="412" r:id="rId24"/>
    <p:sldId id="414" r:id="rId25"/>
    <p:sldId id="846" r:id="rId26"/>
    <p:sldId id="855" r:id="rId27"/>
    <p:sldId id="450" r:id="rId28"/>
    <p:sldId id="453" r:id="rId29"/>
    <p:sldId id="856" r:id="rId30"/>
    <p:sldId id="426" r:id="rId31"/>
    <p:sldId id="424" r:id="rId32"/>
    <p:sldId id="848" r:id="rId33"/>
    <p:sldId id="849" r:id="rId34"/>
    <p:sldId id="427" r:id="rId35"/>
    <p:sldId id="431" r:id="rId36"/>
    <p:sldId id="428" r:id="rId37"/>
    <p:sldId id="429" r:id="rId38"/>
    <p:sldId id="430" r:id="rId39"/>
    <p:sldId id="432" r:id="rId40"/>
    <p:sldId id="438" r:id="rId41"/>
    <p:sldId id="257" r:id="rId42"/>
    <p:sldId id="434" r:id="rId43"/>
    <p:sldId id="857" r:id="rId44"/>
    <p:sldId id="436" r:id="rId45"/>
    <p:sldId id="437" r:id="rId46"/>
    <p:sldId id="367" r:id="rId47"/>
    <p:sldId id="265" r:id="rId48"/>
    <p:sldId id="382" r:id="rId49"/>
    <p:sldId id="369" r:id="rId50"/>
    <p:sldId id="279" r:id="rId51"/>
    <p:sldId id="368" r:id="rId52"/>
    <p:sldId id="403" r:id="rId53"/>
    <p:sldId id="372" r:id="rId54"/>
    <p:sldId id="377" r:id="rId55"/>
    <p:sldId id="373" r:id="rId56"/>
    <p:sldId id="280" r:id="rId57"/>
    <p:sldId id="374" r:id="rId58"/>
  </p:sldIdLst>
  <p:sldSz cx="12192000" cy="6858000"/>
  <p:notesSz cx="6797675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60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BD3DFB-B08D-4FE2-9F34-02DC8C6EA6DD}" type="doc">
      <dgm:prSet loTypeId="urn:microsoft.com/office/officeart/2005/8/layout/list1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131A8149-EDF7-4786-9C18-8D35714F61A7}">
      <dgm:prSet/>
      <dgm:spPr/>
      <dgm:t>
        <a:bodyPr/>
        <a:lstStyle/>
        <a:p>
          <a:r>
            <a:rPr lang="cs-CZ" b="1"/>
            <a:t>Zákony klasické fyziky</a:t>
          </a:r>
          <a:endParaRPr lang="en-US"/>
        </a:p>
      </dgm:t>
    </dgm:pt>
    <dgm:pt modelId="{C74F0FEA-3E54-4D2D-AA96-EB49E0897FED}" type="parTrans" cxnId="{2C2A94F3-E469-4440-9A2B-59591C89B9CD}">
      <dgm:prSet/>
      <dgm:spPr/>
      <dgm:t>
        <a:bodyPr/>
        <a:lstStyle/>
        <a:p>
          <a:endParaRPr lang="en-US"/>
        </a:p>
      </dgm:t>
    </dgm:pt>
    <dgm:pt modelId="{78488C50-9273-4FCF-B01D-17DD6D4499F0}" type="sibTrans" cxnId="{2C2A94F3-E469-4440-9A2B-59591C89B9CD}">
      <dgm:prSet/>
      <dgm:spPr/>
      <dgm:t>
        <a:bodyPr/>
        <a:lstStyle/>
        <a:p>
          <a:endParaRPr lang="en-US"/>
        </a:p>
      </dgm:t>
    </dgm:pt>
    <dgm:pt modelId="{74876ED0-67B6-40FB-8DA7-0836F7CF5B84}">
      <dgm:prSet/>
      <dgm:spPr/>
      <dgm:t>
        <a:bodyPr/>
        <a:lstStyle/>
        <a:p>
          <a:r>
            <a:rPr lang="cs-CZ"/>
            <a:t>ZZM, ZZE</a:t>
          </a:r>
          <a:endParaRPr lang="en-US"/>
        </a:p>
      </dgm:t>
    </dgm:pt>
    <dgm:pt modelId="{D6C58A1C-5CD1-480D-852A-947B2831B0CD}" type="parTrans" cxnId="{9EEDF7FC-2932-43FE-BD27-A4BFE473AC2A}">
      <dgm:prSet/>
      <dgm:spPr/>
      <dgm:t>
        <a:bodyPr/>
        <a:lstStyle/>
        <a:p>
          <a:endParaRPr lang="en-US"/>
        </a:p>
      </dgm:t>
    </dgm:pt>
    <dgm:pt modelId="{16E81488-88F6-43F4-A398-5B5FE482E517}" type="sibTrans" cxnId="{9EEDF7FC-2932-43FE-BD27-A4BFE473AC2A}">
      <dgm:prSet/>
      <dgm:spPr/>
      <dgm:t>
        <a:bodyPr/>
        <a:lstStyle/>
        <a:p>
          <a:endParaRPr lang="en-US"/>
        </a:p>
      </dgm:t>
    </dgm:pt>
    <dgm:pt modelId="{2CABBB5E-0CF7-492A-87E9-877A5A880AE3}">
      <dgm:prSet/>
      <dgm:spPr/>
      <dgm:t>
        <a:bodyPr/>
        <a:lstStyle/>
        <a:p>
          <a:r>
            <a:rPr lang="cs-CZ"/>
            <a:t>Zákon zachování hybnosti</a:t>
          </a:r>
          <a:endParaRPr lang="en-US"/>
        </a:p>
      </dgm:t>
    </dgm:pt>
    <dgm:pt modelId="{4A2701DF-1487-4B31-B4A4-8D0360F45B7C}" type="parTrans" cxnId="{CF211037-06E5-49B9-9ADE-48B030B9FF50}">
      <dgm:prSet/>
      <dgm:spPr/>
      <dgm:t>
        <a:bodyPr/>
        <a:lstStyle/>
        <a:p>
          <a:endParaRPr lang="en-US"/>
        </a:p>
      </dgm:t>
    </dgm:pt>
    <dgm:pt modelId="{B696AA5E-29CD-4C60-9922-39627E4A1B92}" type="sibTrans" cxnId="{CF211037-06E5-49B9-9ADE-48B030B9FF50}">
      <dgm:prSet/>
      <dgm:spPr/>
      <dgm:t>
        <a:bodyPr/>
        <a:lstStyle/>
        <a:p>
          <a:endParaRPr lang="en-US"/>
        </a:p>
      </dgm:t>
    </dgm:pt>
    <dgm:pt modelId="{1451ED4F-7607-4479-B1DD-1E202E550A85}">
      <dgm:prSet/>
      <dgm:spPr/>
      <dgm:t>
        <a:bodyPr/>
        <a:lstStyle/>
        <a:p>
          <a:r>
            <a:rPr lang="cs-CZ"/>
            <a:t>Zákon zachování elektrického náboje</a:t>
          </a:r>
          <a:endParaRPr lang="en-US"/>
        </a:p>
      </dgm:t>
    </dgm:pt>
    <dgm:pt modelId="{5F0F9E58-C09F-4B05-A507-91D9FB53F9F0}" type="parTrans" cxnId="{9F3B2C4D-0F26-4D6E-B6AA-1E2752CAE481}">
      <dgm:prSet/>
      <dgm:spPr/>
      <dgm:t>
        <a:bodyPr/>
        <a:lstStyle/>
        <a:p>
          <a:endParaRPr lang="en-US"/>
        </a:p>
      </dgm:t>
    </dgm:pt>
    <dgm:pt modelId="{0A2B1528-0CAC-4FB5-8D22-C82D1595B79F}" type="sibTrans" cxnId="{9F3B2C4D-0F26-4D6E-B6AA-1E2752CAE481}">
      <dgm:prSet/>
      <dgm:spPr/>
      <dgm:t>
        <a:bodyPr/>
        <a:lstStyle/>
        <a:p>
          <a:endParaRPr lang="en-US"/>
        </a:p>
      </dgm:t>
    </dgm:pt>
    <dgm:pt modelId="{84F87CFE-8695-4AD3-9F75-6EAFFE6CD366}">
      <dgm:prSet/>
      <dgm:spPr/>
      <dgm:t>
        <a:bodyPr/>
        <a:lstStyle/>
        <a:p>
          <a:r>
            <a:rPr lang="cs-CZ" b="1"/>
            <a:t>Specifické zákony</a:t>
          </a:r>
          <a:endParaRPr lang="en-US"/>
        </a:p>
      </dgm:t>
    </dgm:pt>
    <dgm:pt modelId="{5C9611C2-A287-411E-B58A-AE1C7A7F98F7}" type="parTrans" cxnId="{5138CFE9-AE50-4C6B-87CA-7A88797E4140}">
      <dgm:prSet/>
      <dgm:spPr/>
      <dgm:t>
        <a:bodyPr/>
        <a:lstStyle/>
        <a:p>
          <a:endParaRPr lang="en-US"/>
        </a:p>
      </dgm:t>
    </dgm:pt>
    <dgm:pt modelId="{83212258-FC62-4C94-8C2F-3823C5D3ACF1}" type="sibTrans" cxnId="{5138CFE9-AE50-4C6B-87CA-7A88797E4140}">
      <dgm:prSet/>
      <dgm:spPr/>
      <dgm:t>
        <a:bodyPr/>
        <a:lstStyle/>
        <a:p>
          <a:endParaRPr lang="en-US"/>
        </a:p>
      </dgm:t>
    </dgm:pt>
    <dgm:pt modelId="{E0FB3248-911D-414F-9948-840B62ADA539}">
      <dgm:prSet/>
      <dgm:spPr/>
      <dgm:t>
        <a:bodyPr/>
        <a:lstStyle/>
        <a:p>
          <a:r>
            <a:rPr lang="cs-CZ"/>
            <a:t>Zákon zachování nukleonového a protonového čísla: A=A1+A2; Z=Z1+Z2 </a:t>
          </a:r>
          <a:endParaRPr lang="en-US"/>
        </a:p>
      </dgm:t>
    </dgm:pt>
    <dgm:pt modelId="{031F34F9-0859-4348-80F7-F20D4AB4E714}" type="parTrans" cxnId="{0557CD9F-81DD-49F4-B5D3-CE5702FF1FF3}">
      <dgm:prSet/>
      <dgm:spPr/>
      <dgm:t>
        <a:bodyPr/>
        <a:lstStyle/>
        <a:p>
          <a:endParaRPr lang="en-US"/>
        </a:p>
      </dgm:t>
    </dgm:pt>
    <dgm:pt modelId="{8D65EF82-3B55-4055-AE93-8B77B5694B2C}" type="sibTrans" cxnId="{0557CD9F-81DD-49F4-B5D3-CE5702FF1FF3}">
      <dgm:prSet/>
      <dgm:spPr/>
      <dgm:t>
        <a:bodyPr/>
        <a:lstStyle/>
        <a:p>
          <a:endParaRPr lang="en-US"/>
        </a:p>
      </dgm:t>
    </dgm:pt>
    <dgm:pt modelId="{8792E617-42DC-4837-A106-EAF8C80941B0}">
      <dgm:prSet/>
      <dgm:spPr/>
      <dgm:t>
        <a:bodyPr/>
        <a:lstStyle/>
        <a:p>
          <a:r>
            <a:rPr lang="cs-CZ"/>
            <a:t>Zákon zachování baryonového čísla</a:t>
          </a:r>
          <a:endParaRPr lang="en-US"/>
        </a:p>
      </dgm:t>
    </dgm:pt>
    <dgm:pt modelId="{80FE49D7-545D-4B72-B378-108D44A5152A}" type="parTrans" cxnId="{19C80549-0F38-4DC8-8FA7-82A89781D475}">
      <dgm:prSet/>
      <dgm:spPr/>
      <dgm:t>
        <a:bodyPr/>
        <a:lstStyle/>
        <a:p>
          <a:endParaRPr lang="en-US"/>
        </a:p>
      </dgm:t>
    </dgm:pt>
    <dgm:pt modelId="{3BA05E76-3397-45C1-8528-7B281BAB69E3}" type="sibTrans" cxnId="{19C80549-0F38-4DC8-8FA7-82A89781D475}">
      <dgm:prSet/>
      <dgm:spPr/>
      <dgm:t>
        <a:bodyPr/>
        <a:lstStyle/>
        <a:p>
          <a:endParaRPr lang="en-US"/>
        </a:p>
      </dgm:t>
    </dgm:pt>
    <dgm:pt modelId="{CEE1945A-187A-4CF8-B5AF-6C8A906E2FA0}">
      <dgm:prSet/>
      <dgm:spPr/>
      <dgm:t>
        <a:bodyPr/>
        <a:lstStyle/>
        <a:p>
          <a:r>
            <a:rPr lang="cs-CZ"/>
            <a:t>Zákon zachování leptonového čísla</a:t>
          </a:r>
          <a:endParaRPr lang="en-US"/>
        </a:p>
      </dgm:t>
    </dgm:pt>
    <dgm:pt modelId="{C5068D80-242E-4A2F-AA22-A14CDFC2290B}" type="parTrans" cxnId="{992E6601-7FDC-4099-B957-9A2C2764925B}">
      <dgm:prSet/>
      <dgm:spPr/>
      <dgm:t>
        <a:bodyPr/>
        <a:lstStyle/>
        <a:p>
          <a:endParaRPr lang="en-US"/>
        </a:p>
      </dgm:t>
    </dgm:pt>
    <dgm:pt modelId="{4668CC6B-0461-46F7-98AB-D7036776388B}" type="sibTrans" cxnId="{992E6601-7FDC-4099-B957-9A2C2764925B}">
      <dgm:prSet/>
      <dgm:spPr/>
      <dgm:t>
        <a:bodyPr/>
        <a:lstStyle/>
        <a:p>
          <a:endParaRPr lang="en-US"/>
        </a:p>
      </dgm:t>
    </dgm:pt>
    <dgm:pt modelId="{4CB19769-D758-4987-A60B-6270646ACBEA}" type="pres">
      <dgm:prSet presAssocID="{2CBD3DFB-B08D-4FE2-9F34-02DC8C6EA6DD}" presName="linear" presStyleCnt="0">
        <dgm:presLayoutVars>
          <dgm:dir/>
          <dgm:animLvl val="lvl"/>
          <dgm:resizeHandles val="exact"/>
        </dgm:presLayoutVars>
      </dgm:prSet>
      <dgm:spPr/>
    </dgm:pt>
    <dgm:pt modelId="{423D332C-4EB4-49AD-99FC-48CBEF9C8195}" type="pres">
      <dgm:prSet presAssocID="{131A8149-EDF7-4786-9C18-8D35714F61A7}" presName="parentLin" presStyleCnt="0"/>
      <dgm:spPr/>
    </dgm:pt>
    <dgm:pt modelId="{2E479E7C-4A77-4F98-9742-7D75580E461E}" type="pres">
      <dgm:prSet presAssocID="{131A8149-EDF7-4786-9C18-8D35714F61A7}" presName="parentLeftMargin" presStyleLbl="node1" presStyleIdx="0" presStyleCnt="2"/>
      <dgm:spPr/>
    </dgm:pt>
    <dgm:pt modelId="{B8F997D9-BC7D-4322-81B1-D09D0A4B1A12}" type="pres">
      <dgm:prSet presAssocID="{131A8149-EDF7-4786-9C18-8D35714F61A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47004FD-2B4C-41A7-BA9C-27D9FC31CE2E}" type="pres">
      <dgm:prSet presAssocID="{131A8149-EDF7-4786-9C18-8D35714F61A7}" presName="negativeSpace" presStyleCnt="0"/>
      <dgm:spPr/>
    </dgm:pt>
    <dgm:pt modelId="{4B613CDB-92CE-4971-8F08-EBB14A6FE5E0}" type="pres">
      <dgm:prSet presAssocID="{131A8149-EDF7-4786-9C18-8D35714F61A7}" presName="childText" presStyleLbl="conFgAcc1" presStyleIdx="0" presStyleCnt="2">
        <dgm:presLayoutVars>
          <dgm:bulletEnabled val="1"/>
        </dgm:presLayoutVars>
      </dgm:prSet>
      <dgm:spPr/>
    </dgm:pt>
    <dgm:pt modelId="{06F8B380-8A6B-4EA9-8093-E5B5A0A3E3E9}" type="pres">
      <dgm:prSet presAssocID="{78488C50-9273-4FCF-B01D-17DD6D4499F0}" presName="spaceBetweenRectangles" presStyleCnt="0"/>
      <dgm:spPr/>
    </dgm:pt>
    <dgm:pt modelId="{B1D6A5EC-5180-45A1-B716-2A550B757DC4}" type="pres">
      <dgm:prSet presAssocID="{84F87CFE-8695-4AD3-9F75-6EAFFE6CD366}" presName="parentLin" presStyleCnt="0"/>
      <dgm:spPr/>
    </dgm:pt>
    <dgm:pt modelId="{E5505284-96DE-4727-A60F-3E8EE424845D}" type="pres">
      <dgm:prSet presAssocID="{84F87CFE-8695-4AD3-9F75-6EAFFE6CD366}" presName="parentLeftMargin" presStyleLbl="node1" presStyleIdx="0" presStyleCnt="2"/>
      <dgm:spPr/>
    </dgm:pt>
    <dgm:pt modelId="{6EC3CCC0-F4AD-4A76-9804-2F76BFE4C09B}" type="pres">
      <dgm:prSet presAssocID="{84F87CFE-8695-4AD3-9F75-6EAFFE6CD366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4888904B-FEF4-4119-9789-5B262438C3C6}" type="pres">
      <dgm:prSet presAssocID="{84F87CFE-8695-4AD3-9F75-6EAFFE6CD366}" presName="negativeSpace" presStyleCnt="0"/>
      <dgm:spPr/>
    </dgm:pt>
    <dgm:pt modelId="{62CC2A35-EA20-42AA-9F25-F276999932E4}" type="pres">
      <dgm:prSet presAssocID="{84F87CFE-8695-4AD3-9F75-6EAFFE6CD366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992E6601-7FDC-4099-B957-9A2C2764925B}" srcId="{84F87CFE-8695-4AD3-9F75-6EAFFE6CD366}" destId="{CEE1945A-187A-4CF8-B5AF-6C8A906E2FA0}" srcOrd="2" destOrd="0" parTransId="{C5068D80-242E-4A2F-AA22-A14CDFC2290B}" sibTransId="{4668CC6B-0461-46F7-98AB-D7036776388B}"/>
    <dgm:cxn modelId="{A2FCA20D-C62E-42D0-864F-B305CC5E090D}" type="presOf" srcId="{CEE1945A-187A-4CF8-B5AF-6C8A906E2FA0}" destId="{62CC2A35-EA20-42AA-9F25-F276999932E4}" srcOrd="0" destOrd="2" presId="urn:microsoft.com/office/officeart/2005/8/layout/list1"/>
    <dgm:cxn modelId="{9E195528-7F32-4994-B6D8-4FFC1F3E8D4B}" type="presOf" srcId="{1451ED4F-7607-4479-B1DD-1E202E550A85}" destId="{4B613CDB-92CE-4971-8F08-EBB14A6FE5E0}" srcOrd="0" destOrd="2" presId="urn:microsoft.com/office/officeart/2005/8/layout/list1"/>
    <dgm:cxn modelId="{CF211037-06E5-49B9-9ADE-48B030B9FF50}" srcId="{131A8149-EDF7-4786-9C18-8D35714F61A7}" destId="{2CABBB5E-0CF7-492A-87E9-877A5A880AE3}" srcOrd="1" destOrd="0" parTransId="{4A2701DF-1487-4B31-B4A4-8D0360F45B7C}" sibTransId="{B696AA5E-29CD-4C60-9922-39627E4A1B92}"/>
    <dgm:cxn modelId="{19C80549-0F38-4DC8-8FA7-82A89781D475}" srcId="{84F87CFE-8695-4AD3-9F75-6EAFFE6CD366}" destId="{8792E617-42DC-4837-A106-EAF8C80941B0}" srcOrd="1" destOrd="0" parTransId="{80FE49D7-545D-4B72-B378-108D44A5152A}" sibTransId="{3BA05E76-3397-45C1-8528-7B281BAB69E3}"/>
    <dgm:cxn modelId="{9F3B2C4D-0F26-4D6E-B6AA-1E2752CAE481}" srcId="{131A8149-EDF7-4786-9C18-8D35714F61A7}" destId="{1451ED4F-7607-4479-B1DD-1E202E550A85}" srcOrd="2" destOrd="0" parTransId="{5F0F9E58-C09F-4B05-A507-91D9FB53F9F0}" sibTransId="{0A2B1528-0CAC-4FB5-8D22-C82D1595B79F}"/>
    <dgm:cxn modelId="{168BE052-5939-4478-A47C-BB6B866C37E2}" type="presOf" srcId="{84F87CFE-8695-4AD3-9F75-6EAFFE6CD366}" destId="{6EC3CCC0-F4AD-4A76-9804-2F76BFE4C09B}" srcOrd="1" destOrd="0" presId="urn:microsoft.com/office/officeart/2005/8/layout/list1"/>
    <dgm:cxn modelId="{CB8E817A-AE05-474A-9560-CCDA17C8618B}" type="presOf" srcId="{E0FB3248-911D-414F-9948-840B62ADA539}" destId="{62CC2A35-EA20-42AA-9F25-F276999932E4}" srcOrd="0" destOrd="0" presId="urn:microsoft.com/office/officeart/2005/8/layout/list1"/>
    <dgm:cxn modelId="{FE9D5582-86FC-4EB6-B248-15A66C8F8FD3}" type="presOf" srcId="{84F87CFE-8695-4AD3-9F75-6EAFFE6CD366}" destId="{E5505284-96DE-4727-A60F-3E8EE424845D}" srcOrd="0" destOrd="0" presId="urn:microsoft.com/office/officeart/2005/8/layout/list1"/>
    <dgm:cxn modelId="{0557CD9F-81DD-49F4-B5D3-CE5702FF1FF3}" srcId="{84F87CFE-8695-4AD3-9F75-6EAFFE6CD366}" destId="{E0FB3248-911D-414F-9948-840B62ADA539}" srcOrd="0" destOrd="0" parTransId="{031F34F9-0859-4348-80F7-F20D4AB4E714}" sibTransId="{8D65EF82-3B55-4055-AE93-8B77B5694B2C}"/>
    <dgm:cxn modelId="{87FB77B3-EB1B-487D-AE35-A53379E1DD7E}" type="presOf" srcId="{131A8149-EDF7-4786-9C18-8D35714F61A7}" destId="{2E479E7C-4A77-4F98-9742-7D75580E461E}" srcOrd="0" destOrd="0" presId="urn:microsoft.com/office/officeart/2005/8/layout/list1"/>
    <dgm:cxn modelId="{DF00FAE7-ADBD-4B8A-8788-97EC182CCA07}" type="presOf" srcId="{2CBD3DFB-B08D-4FE2-9F34-02DC8C6EA6DD}" destId="{4CB19769-D758-4987-A60B-6270646ACBEA}" srcOrd="0" destOrd="0" presId="urn:microsoft.com/office/officeart/2005/8/layout/list1"/>
    <dgm:cxn modelId="{59791CE8-11EC-4B86-8577-88BC73214AD8}" type="presOf" srcId="{74876ED0-67B6-40FB-8DA7-0836F7CF5B84}" destId="{4B613CDB-92CE-4971-8F08-EBB14A6FE5E0}" srcOrd="0" destOrd="0" presId="urn:microsoft.com/office/officeart/2005/8/layout/list1"/>
    <dgm:cxn modelId="{5138CFE9-AE50-4C6B-87CA-7A88797E4140}" srcId="{2CBD3DFB-B08D-4FE2-9F34-02DC8C6EA6DD}" destId="{84F87CFE-8695-4AD3-9F75-6EAFFE6CD366}" srcOrd="1" destOrd="0" parTransId="{5C9611C2-A287-411E-B58A-AE1C7A7F98F7}" sibTransId="{83212258-FC62-4C94-8C2F-3823C5D3ACF1}"/>
    <dgm:cxn modelId="{49533DEA-7533-4025-BC17-2CF4AC67601F}" type="presOf" srcId="{131A8149-EDF7-4786-9C18-8D35714F61A7}" destId="{B8F997D9-BC7D-4322-81B1-D09D0A4B1A12}" srcOrd="1" destOrd="0" presId="urn:microsoft.com/office/officeart/2005/8/layout/list1"/>
    <dgm:cxn modelId="{2C2A94F3-E469-4440-9A2B-59591C89B9CD}" srcId="{2CBD3DFB-B08D-4FE2-9F34-02DC8C6EA6DD}" destId="{131A8149-EDF7-4786-9C18-8D35714F61A7}" srcOrd="0" destOrd="0" parTransId="{C74F0FEA-3E54-4D2D-AA96-EB49E0897FED}" sibTransId="{78488C50-9273-4FCF-B01D-17DD6D4499F0}"/>
    <dgm:cxn modelId="{8D7CE8F5-9EB6-4ECA-9EBC-4773A84C9E0C}" type="presOf" srcId="{8792E617-42DC-4837-A106-EAF8C80941B0}" destId="{62CC2A35-EA20-42AA-9F25-F276999932E4}" srcOrd="0" destOrd="1" presId="urn:microsoft.com/office/officeart/2005/8/layout/list1"/>
    <dgm:cxn modelId="{1F852EF9-C3DF-47D5-B3A8-2138E68C9CB8}" type="presOf" srcId="{2CABBB5E-0CF7-492A-87E9-877A5A880AE3}" destId="{4B613CDB-92CE-4971-8F08-EBB14A6FE5E0}" srcOrd="0" destOrd="1" presId="urn:microsoft.com/office/officeart/2005/8/layout/list1"/>
    <dgm:cxn modelId="{9EEDF7FC-2932-43FE-BD27-A4BFE473AC2A}" srcId="{131A8149-EDF7-4786-9C18-8D35714F61A7}" destId="{74876ED0-67B6-40FB-8DA7-0836F7CF5B84}" srcOrd="0" destOrd="0" parTransId="{D6C58A1C-5CD1-480D-852A-947B2831B0CD}" sibTransId="{16E81488-88F6-43F4-A398-5B5FE482E517}"/>
    <dgm:cxn modelId="{D83DA91C-4821-4B9F-A61D-903839DCD70A}" type="presParOf" srcId="{4CB19769-D758-4987-A60B-6270646ACBEA}" destId="{423D332C-4EB4-49AD-99FC-48CBEF9C8195}" srcOrd="0" destOrd="0" presId="urn:microsoft.com/office/officeart/2005/8/layout/list1"/>
    <dgm:cxn modelId="{FD84639D-5AF9-4794-ADAD-DC3245F68637}" type="presParOf" srcId="{423D332C-4EB4-49AD-99FC-48CBEF9C8195}" destId="{2E479E7C-4A77-4F98-9742-7D75580E461E}" srcOrd="0" destOrd="0" presId="urn:microsoft.com/office/officeart/2005/8/layout/list1"/>
    <dgm:cxn modelId="{CBA1615B-EF2D-45E9-A077-F0F5C9CAB34E}" type="presParOf" srcId="{423D332C-4EB4-49AD-99FC-48CBEF9C8195}" destId="{B8F997D9-BC7D-4322-81B1-D09D0A4B1A12}" srcOrd="1" destOrd="0" presId="urn:microsoft.com/office/officeart/2005/8/layout/list1"/>
    <dgm:cxn modelId="{AA71942F-475B-4920-B498-0003F1CA7E65}" type="presParOf" srcId="{4CB19769-D758-4987-A60B-6270646ACBEA}" destId="{A47004FD-2B4C-41A7-BA9C-27D9FC31CE2E}" srcOrd="1" destOrd="0" presId="urn:microsoft.com/office/officeart/2005/8/layout/list1"/>
    <dgm:cxn modelId="{E68C31DD-BCBB-44DC-8897-70A22A8B4CB4}" type="presParOf" srcId="{4CB19769-D758-4987-A60B-6270646ACBEA}" destId="{4B613CDB-92CE-4971-8F08-EBB14A6FE5E0}" srcOrd="2" destOrd="0" presId="urn:microsoft.com/office/officeart/2005/8/layout/list1"/>
    <dgm:cxn modelId="{598690AC-AE8F-4F8E-B0B9-73A14E608D65}" type="presParOf" srcId="{4CB19769-D758-4987-A60B-6270646ACBEA}" destId="{06F8B380-8A6B-4EA9-8093-E5B5A0A3E3E9}" srcOrd="3" destOrd="0" presId="urn:microsoft.com/office/officeart/2005/8/layout/list1"/>
    <dgm:cxn modelId="{67D0DDBF-9033-41A2-BC31-58F9C21E37FD}" type="presParOf" srcId="{4CB19769-D758-4987-A60B-6270646ACBEA}" destId="{B1D6A5EC-5180-45A1-B716-2A550B757DC4}" srcOrd="4" destOrd="0" presId="urn:microsoft.com/office/officeart/2005/8/layout/list1"/>
    <dgm:cxn modelId="{D93085C9-E554-4A65-AA9B-444A59C8ACA5}" type="presParOf" srcId="{B1D6A5EC-5180-45A1-B716-2A550B757DC4}" destId="{E5505284-96DE-4727-A60F-3E8EE424845D}" srcOrd="0" destOrd="0" presId="urn:microsoft.com/office/officeart/2005/8/layout/list1"/>
    <dgm:cxn modelId="{C96F4D15-7212-4561-8D35-E04A4DB8DE9C}" type="presParOf" srcId="{B1D6A5EC-5180-45A1-B716-2A550B757DC4}" destId="{6EC3CCC0-F4AD-4A76-9804-2F76BFE4C09B}" srcOrd="1" destOrd="0" presId="urn:microsoft.com/office/officeart/2005/8/layout/list1"/>
    <dgm:cxn modelId="{B7648A2C-3530-4C50-9312-4EDC30D6DDA5}" type="presParOf" srcId="{4CB19769-D758-4987-A60B-6270646ACBEA}" destId="{4888904B-FEF4-4119-9789-5B262438C3C6}" srcOrd="5" destOrd="0" presId="urn:microsoft.com/office/officeart/2005/8/layout/list1"/>
    <dgm:cxn modelId="{89F91FDA-DC49-426C-95A7-39E1138B2227}" type="presParOf" srcId="{4CB19769-D758-4987-A60B-6270646ACBEA}" destId="{62CC2A35-EA20-42AA-9F25-F276999932E4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613CDB-92CE-4971-8F08-EBB14A6FE5E0}">
      <dsp:nvSpPr>
        <dsp:cNvPr id="0" name=""/>
        <dsp:cNvSpPr/>
      </dsp:nvSpPr>
      <dsp:spPr>
        <a:xfrm>
          <a:off x="0" y="421497"/>
          <a:ext cx="6666833" cy="204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562356" rIns="517420" bIns="192024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700" kern="1200"/>
            <a:t>ZZM, ZZE</a:t>
          </a:r>
          <a:endParaRPr lang="en-US" sz="2700" kern="120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700" kern="1200"/>
            <a:t>Zákon zachování hybnosti</a:t>
          </a:r>
          <a:endParaRPr lang="en-US" sz="2700" kern="120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700" kern="1200"/>
            <a:t>Zákon zachování elektrického náboje</a:t>
          </a:r>
          <a:endParaRPr lang="en-US" sz="2700" kern="1200"/>
        </a:p>
      </dsp:txBody>
      <dsp:txXfrm>
        <a:off x="0" y="421497"/>
        <a:ext cx="6666833" cy="2041200"/>
      </dsp:txXfrm>
    </dsp:sp>
    <dsp:sp modelId="{B8F997D9-BC7D-4322-81B1-D09D0A4B1A12}">
      <dsp:nvSpPr>
        <dsp:cNvPr id="0" name=""/>
        <dsp:cNvSpPr/>
      </dsp:nvSpPr>
      <dsp:spPr>
        <a:xfrm>
          <a:off x="333341" y="22977"/>
          <a:ext cx="4666783" cy="7970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b="1" kern="1200"/>
            <a:t>Zákony klasické fyziky</a:t>
          </a:r>
          <a:endParaRPr lang="en-US" sz="2700" kern="1200"/>
        </a:p>
      </dsp:txBody>
      <dsp:txXfrm>
        <a:off x="372249" y="61885"/>
        <a:ext cx="4588967" cy="719224"/>
      </dsp:txXfrm>
    </dsp:sp>
    <dsp:sp modelId="{62CC2A35-EA20-42AA-9F25-F276999932E4}">
      <dsp:nvSpPr>
        <dsp:cNvPr id="0" name=""/>
        <dsp:cNvSpPr/>
      </dsp:nvSpPr>
      <dsp:spPr>
        <a:xfrm>
          <a:off x="0" y="3007017"/>
          <a:ext cx="6666833" cy="24239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562356" rIns="517420" bIns="192024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700" kern="1200"/>
            <a:t>Zákon zachování nukleonového a protonového čísla: A=A1+A2; Z=Z1+Z2 </a:t>
          </a:r>
          <a:endParaRPr lang="en-US" sz="2700" kern="120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700" kern="1200"/>
            <a:t>Zákon zachování baryonového čísla</a:t>
          </a:r>
          <a:endParaRPr lang="en-US" sz="2700" kern="120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700" kern="1200"/>
            <a:t>Zákon zachování leptonového čísla</a:t>
          </a:r>
          <a:endParaRPr lang="en-US" sz="2700" kern="1200"/>
        </a:p>
      </dsp:txBody>
      <dsp:txXfrm>
        <a:off x="0" y="3007017"/>
        <a:ext cx="6666833" cy="2423925"/>
      </dsp:txXfrm>
    </dsp:sp>
    <dsp:sp modelId="{6EC3CCC0-F4AD-4A76-9804-2F76BFE4C09B}">
      <dsp:nvSpPr>
        <dsp:cNvPr id="0" name=""/>
        <dsp:cNvSpPr/>
      </dsp:nvSpPr>
      <dsp:spPr>
        <a:xfrm>
          <a:off x="333341" y="2608497"/>
          <a:ext cx="4666783" cy="797040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b="1" kern="1200"/>
            <a:t>Specifické zákony</a:t>
          </a:r>
          <a:endParaRPr lang="en-US" sz="2700" kern="1200"/>
        </a:p>
      </dsp:txBody>
      <dsp:txXfrm>
        <a:off x="372249" y="2647405"/>
        <a:ext cx="4588967" cy="7192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BB45D0-30F4-4ACB-AB16-91AD1417D2E7}" type="datetimeFigureOut">
              <a:rPr lang="cs-CZ" smtClean="0"/>
              <a:t>12.05.2023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31258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49688" y="9431258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447439-4D1F-4596-BDEC-8E99E71470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42506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429DA2-6E74-4D4C-8D9E-27CBD2705229}" type="datetimeFigureOut">
              <a:rPr lang="cs-CZ" smtClean="0"/>
              <a:t>12.05.2023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450" y="4777552"/>
            <a:ext cx="5438775" cy="3909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31258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49688" y="9431258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E07960-F3C8-4423-B3EE-CE7A595D56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8829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noFill/>
          <a:ln/>
        </p:spPr>
      </p:sp>
      <p:sp>
        <p:nvSpPr>
          <p:cNvPr id="44035" name="Zástupný symbol pro poznámky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44036" name="Zástupný symbol pro číslo snímk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883F8D11-CBC8-4696-BB5C-B6A14BB7F336}" type="slidenum">
              <a:rPr lang="cs-CZ" altLang="cs-CZ" sz="1200"/>
              <a:pPr algn="r" eaLnBrk="1" hangingPunct="1"/>
              <a:t>3</a:t>
            </a:fld>
            <a:endParaRPr lang="cs-CZ" altLang="cs-CZ" sz="1200"/>
          </a:p>
        </p:txBody>
      </p:sp>
    </p:spTree>
    <p:extLst>
      <p:ext uri="{BB962C8B-B14F-4D97-AF65-F5344CB8AC3E}">
        <p14:creationId xmlns:p14="http://schemas.microsoft.com/office/powerpoint/2010/main" val="3764949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noFill/>
          <a:ln/>
        </p:spPr>
      </p:sp>
      <p:sp>
        <p:nvSpPr>
          <p:cNvPr id="48131" name="Zástupný symbol pro poznámky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48132" name="Zástupný symbol pro číslo snímk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E12DCAAB-A3CD-450E-AD5F-BC730C4995BF}" type="slidenum">
              <a:rPr lang="cs-CZ" altLang="cs-CZ" sz="1200"/>
              <a:pPr algn="r" eaLnBrk="1" hangingPunct="1"/>
              <a:t>4</a:t>
            </a:fld>
            <a:endParaRPr lang="cs-CZ" altLang="cs-CZ" sz="1200"/>
          </a:p>
        </p:txBody>
      </p:sp>
    </p:spTree>
    <p:extLst>
      <p:ext uri="{BB962C8B-B14F-4D97-AF65-F5344CB8AC3E}">
        <p14:creationId xmlns:p14="http://schemas.microsoft.com/office/powerpoint/2010/main" val="1524827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noFill/>
          <a:ln/>
        </p:spPr>
      </p:sp>
      <p:sp>
        <p:nvSpPr>
          <p:cNvPr id="46083" name="Zástupný symbol pro poznámky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46084" name="Zástupný symbol pro číslo snímk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521979E9-1A51-48E1-A906-C301AEDF7E72}" type="slidenum">
              <a:rPr lang="cs-CZ" altLang="cs-CZ" sz="1200"/>
              <a:pPr algn="r" eaLnBrk="1" hangingPunct="1"/>
              <a:t>8</a:t>
            </a:fld>
            <a:endParaRPr lang="cs-CZ" altLang="cs-CZ" sz="1200"/>
          </a:p>
        </p:txBody>
      </p:sp>
    </p:spTree>
    <p:extLst>
      <p:ext uri="{BB962C8B-B14F-4D97-AF65-F5344CB8AC3E}">
        <p14:creationId xmlns:p14="http://schemas.microsoft.com/office/powerpoint/2010/main" val="3801305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noFill/>
          <a:ln/>
        </p:spPr>
      </p:sp>
      <p:sp>
        <p:nvSpPr>
          <p:cNvPr id="70659" name="Zástupný symbol pro poznámky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70660" name="Zástupný symbol pro číslo snímk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F2614BC9-1A18-453C-A7A8-AF067F0674D9}" type="slidenum">
              <a:rPr lang="cs-CZ" altLang="cs-CZ" sz="1200"/>
              <a:pPr algn="r" eaLnBrk="1" hangingPunct="1"/>
              <a:t>10</a:t>
            </a:fld>
            <a:endParaRPr lang="cs-CZ" altLang="cs-CZ" sz="1200"/>
          </a:p>
        </p:txBody>
      </p:sp>
    </p:spTree>
    <p:extLst>
      <p:ext uri="{BB962C8B-B14F-4D97-AF65-F5344CB8AC3E}">
        <p14:creationId xmlns:p14="http://schemas.microsoft.com/office/powerpoint/2010/main" val="591163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noFill/>
          <a:ln/>
        </p:spPr>
      </p:sp>
      <p:sp>
        <p:nvSpPr>
          <p:cNvPr id="66563" name="Zástupný symbol pro poznámky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66564" name="Zástupný symbol pro číslo snímk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03A0E61C-1009-4BB8-9272-56670BBF476F}" type="slidenum">
              <a:rPr lang="cs-CZ" altLang="cs-CZ" sz="1200"/>
              <a:pPr algn="r" eaLnBrk="1" hangingPunct="1"/>
              <a:t>31</a:t>
            </a:fld>
            <a:endParaRPr lang="cs-CZ" altLang="cs-CZ" sz="1200"/>
          </a:p>
        </p:txBody>
      </p:sp>
    </p:spTree>
    <p:extLst>
      <p:ext uri="{BB962C8B-B14F-4D97-AF65-F5344CB8AC3E}">
        <p14:creationId xmlns:p14="http://schemas.microsoft.com/office/powerpoint/2010/main" val="29273787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A3FA5E-79A9-4A6A-AB5A-83F96971B169}" type="slidenum">
              <a:rPr lang="cs-CZ"/>
              <a:pPr>
                <a:defRPr/>
              </a:pPr>
              <a:t>45</a:t>
            </a:fld>
            <a:endParaRPr lang="cs-CZ" dirty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35184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1024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E15D080-561A-47FA-9939-B0022E7F39BA}" type="slidenum">
              <a:rPr lang="cs-CZ" altLang="cs-CZ" sz="1200" smtClean="0">
                <a:solidFill>
                  <a:srgbClr val="000000"/>
                </a:solidFill>
              </a:rPr>
              <a:pPr/>
              <a:t>48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2A1-7B5F-49FC-9C84-A5E8254F5BF5}" type="datetimeFigureOut">
              <a:rPr lang="cs-CZ" smtClean="0"/>
              <a:t>12.05.2023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8A3F9-E7E0-4F05-B383-CB9A704931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6205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2A1-7B5F-49FC-9C84-A5E8254F5BF5}" type="datetimeFigureOut">
              <a:rPr lang="cs-CZ" smtClean="0"/>
              <a:t>12.05.2023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8A3F9-E7E0-4F05-B383-CB9A704931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6130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2A1-7B5F-49FC-9C84-A5E8254F5BF5}" type="datetimeFigureOut">
              <a:rPr lang="cs-CZ" smtClean="0"/>
              <a:t>12.05.2023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8A3F9-E7E0-4F05-B383-CB9A704931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97290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47E0A3-84D8-4884-B1C4-616BC22CD2D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31755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2A1-7B5F-49FC-9C84-A5E8254F5BF5}" type="datetimeFigureOut">
              <a:rPr lang="cs-CZ" smtClean="0"/>
              <a:t>12.05.2023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8A3F9-E7E0-4F05-B383-CB9A704931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4592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2A1-7B5F-49FC-9C84-A5E8254F5BF5}" type="datetimeFigureOut">
              <a:rPr lang="cs-CZ" smtClean="0"/>
              <a:t>12.05.2023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8A3F9-E7E0-4F05-B383-CB9A704931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866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2A1-7B5F-49FC-9C84-A5E8254F5BF5}" type="datetimeFigureOut">
              <a:rPr lang="cs-CZ" smtClean="0"/>
              <a:t>12.05.2023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8A3F9-E7E0-4F05-B383-CB9A704931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6166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2A1-7B5F-49FC-9C84-A5E8254F5BF5}" type="datetimeFigureOut">
              <a:rPr lang="cs-CZ" smtClean="0"/>
              <a:t>12.05.2023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8A3F9-E7E0-4F05-B383-CB9A704931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5736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2A1-7B5F-49FC-9C84-A5E8254F5BF5}" type="datetimeFigureOut">
              <a:rPr lang="cs-CZ" smtClean="0"/>
              <a:t>12.05.2023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8A3F9-E7E0-4F05-B383-CB9A704931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0004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2A1-7B5F-49FC-9C84-A5E8254F5BF5}" type="datetimeFigureOut">
              <a:rPr lang="cs-CZ" smtClean="0"/>
              <a:t>12.05.2023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8A3F9-E7E0-4F05-B383-CB9A704931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7116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2A1-7B5F-49FC-9C84-A5E8254F5BF5}" type="datetimeFigureOut">
              <a:rPr lang="cs-CZ" smtClean="0"/>
              <a:t>12.05.2023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8A3F9-E7E0-4F05-B383-CB9A704931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959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2A1-7B5F-49FC-9C84-A5E8254F5BF5}" type="datetimeFigureOut">
              <a:rPr lang="cs-CZ" smtClean="0"/>
              <a:t>12.05.2023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8A3F9-E7E0-4F05-B383-CB9A704931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577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812A1-7B5F-49FC-9C84-A5E8254F5BF5}" type="datetimeFigureOut">
              <a:rPr lang="cs-CZ" smtClean="0"/>
              <a:t>12.05.2023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8A3F9-E7E0-4F05-B383-CB9A704931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8478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gif"/><Relationship Id="rId4" Type="http://schemas.openxmlformats.org/officeDocument/2006/relationships/image" Target="../media/image3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s.wikipedia.org/wiki/Curie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7" Type="http://schemas.openxmlformats.org/officeDocument/2006/relationships/image" Target="../media/image43.w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42.wmf"/><Relationship Id="rId4" Type="http://schemas.openxmlformats.org/officeDocument/2006/relationships/oleObject" Target="../embeddings/oleObject13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7.png"/><Relationship Id="rId4" Type="http://schemas.openxmlformats.org/officeDocument/2006/relationships/image" Target="../media/image3.wmf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2.w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61.wmf"/><Relationship Id="rId4" Type="http://schemas.openxmlformats.org/officeDocument/2006/relationships/oleObject" Target="../embeddings/oleObject16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wmf"/><Relationship Id="rId4" Type="http://schemas.openxmlformats.org/officeDocument/2006/relationships/oleObject" Target="../embeddings/oleObject19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wmf"/><Relationship Id="rId11" Type="http://schemas.openxmlformats.org/officeDocument/2006/relationships/image" Target="../media/image12.emf"/><Relationship Id="rId5" Type="http://schemas.openxmlformats.org/officeDocument/2006/relationships/oleObject" Target="../embeddings/oleObject5.bin"/><Relationship Id="rId10" Type="http://schemas.openxmlformats.org/officeDocument/2006/relationships/image" Target="../media/image11.wmf"/><Relationship Id="rId4" Type="http://schemas.openxmlformats.org/officeDocument/2006/relationships/image" Target="../media/image8.wmf"/><Relationship Id="rId9" Type="http://schemas.openxmlformats.org/officeDocument/2006/relationships/oleObject" Target="../embeddings/oleObject7.bin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7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9.pn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9.png"/><Relationship Id="rId4" Type="http://schemas.openxmlformats.org/officeDocument/2006/relationships/image" Target="../media/image85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9.png"/><Relationship Id="rId4" Type="http://schemas.openxmlformats.org/officeDocument/2006/relationships/image" Target="../media/image8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7.png"/><Relationship Id="rId5" Type="http://schemas.openxmlformats.org/officeDocument/2006/relationships/image" Target="../media/image79.png"/><Relationship Id="rId4" Type="http://schemas.openxmlformats.org/officeDocument/2006/relationships/notesSlide" Target="../notesSlides/notesSlide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9.png"/><Relationship Id="rId4" Type="http://schemas.openxmlformats.org/officeDocument/2006/relationships/image" Target="../media/image8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7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79.png"/><Relationship Id="rId4" Type="http://schemas.openxmlformats.org/officeDocument/2006/relationships/image" Target="../media/image8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7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79.png"/><Relationship Id="rId4" Type="http://schemas.openxmlformats.org/officeDocument/2006/relationships/image" Target="../media/image9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79.png"/><Relationship Id="rId4" Type="http://schemas.openxmlformats.org/officeDocument/2006/relationships/image" Target="../media/image9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79.png"/><Relationship Id="rId4" Type="http://schemas.openxmlformats.org/officeDocument/2006/relationships/image" Target="../media/image91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9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79.pn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wmf"/><Relationship Id="rId11" Type="http://schemas.openxmlformats.org/officeDocument/2006/relationships/image" Target="../media/image12.emf"/><Relationship Id="rId5" Type="http://schemas.openxmlformats.org/officeDocument/2006/relationships/oleObject" Target="../embeddings/oleObject9.bin"/><Relationship Id="rId10" Type="http://schemas.openxmlformats.org/officeDocument/2006/relationships/image" Target="../media/image5.wmf"/><Relationship Id="rId4" Type="http://schemas.openxmlformats.org/officeDocument/2006/relationships/image" Target="../media/image19.wmf"/><Relationship Id="rId9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22.emf"/><Relationship Id="rId12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wmf"/><Relationship Id="rId11" Type="http://schemas.openxmlformats.org/officeDocument/2006/relationships/image" Target="../media/image25.png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24.png"/><Relationship Id="rId4" Type="http://schemas.openxmlformats.org/officeDocument/2006/relationships/image" Target="../media/image23.emf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Radiační biofyzika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69080" y="1501642"/>
            <a:ext cx="4526920" cy="435133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cs-CZ" sz="4000" dirty="0"/>
              <a:t>Přednáška 6 2022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cs-CZ" sz="3200" b="1" dirty="0"/>
              <a:t>Radioaktivní přeměny,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cs-CZ" sz="3200" b="1" dirty="0"/>
              <a:t>Interakce IZ</a:t>
            </a:r>
            <a:endParaRPr lang="cs-CZ" sz="3200" dirty="0"/>
          </a:p>
          <a:p>
            <a:pPr marL="0" indent="0" algn="ctr">
              <a:lnSpc>
                <a:spcPct val="150000"/>
              </a:lnSpc>
              <a:buNone/>
            </a:pPr>
            <a:endParaRPr lang="cs-CZ" sz="32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21004" y="1541978"/>
            <a:ext cx="3739609" cy="4735569"/>
          </a:xfrm>
          <a:prstGeom prst="rect">
            <a:avLst/>
          </a:prstGeom>
        </p:spPr>
      </p:pic>
      <p:sp>
        <p:nvSpPr>
          <p:cNvPr id="6" name="Podnadpis 2"/>
          <p:cNvSpPr txBox="1">
            <a:spLocks/>
          </p:cNvSpPr>
          <p:nvPr/>
        </p:nvSpPr>
        <p:spPr>
          <a:xfrm>
            <a:off x="2894559" y="5769140"/>
            <a:ext cx="2581275" cy="644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/>
              <a:t>Martin Falk</a:t>
            </a:r>
          </a:p>
        </p:txBody>
      </p:sp>
    </p:spTree>
    <p:extLst>
      <p:ext uri="{BB962C8B-B14F-4D97-AF65-F5344CB8AC3E}">
        <p14:creationId xmlns:p14="http://schemas.microsoft.com/office/powerpoint/2010/main" val="11279690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2"/>
          <p:cNvSpPr>
            <a:spLocks noChangeArrowheads="1"/>
          </p:cNvSpPr>
          <p:nvPr/>
        </p:nvSpPr>
        <p:spPr bwMode="auto">
          <a:xfrm>
            <a:off x="916408" y="3118059"/>
            <a:ext cx="424784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A) během dostatečně dlouhé doby se mateřský prvek </a:t>
            </a:r>
            <a:r>
              <a:rPr lang="cs-CZ" altLang="cs-CZ" sz="1800" b="1" dirty="0">
                <a:solidFill>
                  <a:srgbClr val="0000FF"/>
                </a:solidFill>
              </a:rPr>
              <a:t>přemění úplně</a:t>
            </a:r>
            <a:r>
              <a:rPr lang="cs-CZ" altLang="cs-CZ" sz="1800" dirty="0">
                <a:solidFill>
                  <a:srgbClr val="0000FF"/>
                </a:solidFill>
              </a:rPr>
              <a:t> </a:t>
            </a:r>
            <a:r>
              <a:rPr lang="cs-CZ" altLang="cs-CZ" sz="1800" dirty="0"/>
              <a:t>v prvek </a:t>
            </a:r>
            <a:r>
              <a:rPr lang="cs-CZ" altLang="cs-CZ" sz="1800" dirty="0" err="1"/>
              <a:t>dceřinný</a:t>
            </a:r>
            <a:r>
              <a:rPr lang="cs-CZ" altLang="cs-CZ" sz="1800" dirty="0"/>
              <a:t> (pokud ten není dále radioaktivní)</a:t>
            </a:r>
          </a:p>
        </p:txBody>
      </p:sp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1061537" y="1161048"/>
            <a:ext cx="3429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1800"/>
              <a:t> exponenciální přeměnový zákon platí pro </a:t>
            </a:r>
            <a:r>
              <a:rPr lang="cs-CZ" altLang="cs-CZ" sz="1800" b="1">
                <a:solidFill>
                  <a:srgbClr val="0000FF"/>
                </a:solidFill>
              </a:rPr>
              <a:t>všechny druhy záření</a:t>
            </a:r>
          </a:p>
        </p:txBody>
      </p:sp>
      <p:graphicFrame>
        <p:nvGraphicFramePr>
          <p:cNvPr id="6963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588536"/>
              </p:ext>
            </p:extLst>
          </p:nvPr>
        </p:nvGraphicFramePr>
        <p:xfrm>
          <a:off x="2204538" y="2018298"/>
          <a:ext cx="120967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3" imgW="940208" imgH="304932" progId="Equation.3">
                  <p:embed/>
                </p:oleObj>
              </mc:Choice>
              <mc:Fallback>
                <p:oleObj name="Rovnice" r:id="rId3" imgW="940208" imgH="304932" progId="Equation.3">
                  <p:embed/>
                  <p:pic>
                    <p:nvPicPr>
                      <p:cNvPr id="6963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4538" y="2018298"/>
                        <a:ext cx="1209675" cy="390525"/>
                      </a:xfrm>
                      <a:prstGeom prst="rect">
                        <a:avLst/>
                      </a:prstGeom>
                      <a:solidFill>
                        <a:srgbClr val="00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40" name="Obdélník 10"/>
          <p:cNvSpPr>
            <a:spLocks noChangeArrowheads="1"/>
          </p:cNvSpPr>
          <p:nvPr/>
        </p:nvSpPr>
        <p:spPr bwMode="auto">
          <a:xfrm>
            <a:off x="3595688" y="285751"/>
            <a:ext cx="5632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u="sng">
                <a:solidFill>
                  <a:srgbClr val="FF0000"/>
                </a:solidFill>
              </a:rPr>
              <a:t>PRŮBĚH RADIOAKTIVNÍ PŘEMĚNY</a:t>
            </a:r>
            <a:endParaRPr lang="cs-CZ" altLang="cs-CZ" sz="2400">
              <a:solidFill>
                <a:srgbClr val="FF0000"/>
              </a:solidFill>
            </a:endParaRPr>
          </a:p>
        </p:txBody>
      </p:sp>
      <p:sp>
        <p:nvSpPr>
          <p:cNvPr id="69641" name="Rectangle 3"/>
          <p:cNvSpPr>
            <a:spLocks noChangeArrowheads="1"/>
          </p:cNvSpPr>
          <p:nvPr/>
        </p:nvSpPr>
        <p:spPr bwMode="auto">
          <a:xfrm>
            <a:off x="885786" y="4276359"/>
            <a:ext cx="434139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cs typeface="Times New Roman" panose="02020603050405020304" pitchFamily="18" charset="0"/>
              </a:rPr>
              <a:t>B) je-li </a:t>
            </a:r>
            <a:r>
              <a:rPr lang="cs-CZ" altLang="cs-CZ" sz="1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dceřinný</a:t>
            </a:r>
            <a:r>
              <a:rPr lang="cs-CZ" altLang="cs-CZ" sz="1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prvek dále radioaktivní </a:t>
            </a:r>
            <a:r>
              <a:rPr lang="cs-CZ" altLang="cs-CZ" sz="1800" b="1" dirty="0">
                <a:cs typeface="Times New Roman" panose="02020603050405020304" pitchFamily="18" charset="0"/>
              </a:rPr>
              <a:t>(</a:t>
            </a:r>
            <a:r>
              <a:rPr lang="cs-CZ" altLang="cs-CZ" sz="1800" b="1" dirty="0"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cs-CZ" altLang="cs-CZ" sz="1800" b="1" baseline="30000" dirty="0">
                <a:cs typeface="Times New Roman" panose="02020603050405020304" pitchFamily="18" charset="0"/>
                <a:sym typeface="Symbol" panose="05050102010706020507" pitchFamily="18" charset="2"/>
              </a:rPr>
              <a:t>/</a:t>
            </a:r>
            <a:r>
              <a:rPr lang="cs-CZ" altLang="cs-CZ" sz="1800" b="1" dirty="0"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  <a:r>
              <a:rPr lang="cs-CZ" altLang="cs-CZ" sz="1800" dirty="0">
                <a:cs typeface="Times New Roman" panose="02020603050405020304" pitchFamily="18" charset="0"/>
                <a:sym typeface="Symbol" panose="05050102010706020507" pitchFamily="18" charset="2"/>
              </a:rPr>
              <a:t>, </a:t>
            </a:r>
            <a:r>
              <a:rPr lang="cs-CZ" altLang="cs-CZ" sz="1800" dirty="0">
                <a:cs typeface="Times New Roman" panose="02020603050405020304" pitchFamily="18" charset="0"/>
              </a:rPr>
              <a:t>produkty radioaktivního rozpadu vytvářejí </a:t>
            </a:r>
            <a:r>
              <a:rPr lang="cs-CZ" altLang="cs-CZ" sz="1800" b="1" dirty="0">
                <a:cs typeface="Times New Roman" panose="02020603050405020304" pitchFamily="18" charset="0"/>
              </a:rPr>
              <a:t>radioaktivní </a:t>
            </a:r>
            <a:r>
              <a:rPr lang="cs-CZ" altLang="cs-CZ" sz="1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přeměnové</a:t>
            </a:r>
            <a:r>
              <a:rPr lang="cs-CZ" altLang="cs-CZ" sz="1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řady</a:t>
            </a:r>
            <a:r>
              <a:rPr lang="cs-CZ" altLang="cs-CZ" sz="1800" b="1" dirty="0">
                <a:solidFill>
                  <a:srgbClr val="0000FF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endParaRPr lang="cs-CZ" altLang="cs-CZ" sz="1800" b="1" dirty="0">
              <a:solidFill>
                <a:srgbClr val="0000FF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EEEB456-2DEF-4110-B261-DD13709C01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48"/>
          <a:stretch/>
        </p:blipFill>
        <p:spPr>
          <a:xfrm>
            <a:off x="7140199" y="861096"/>
            <a:ext cx="2627080" cy="175168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EEABB079-C6E8-489A-A5F5-2F82B3E523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68"/>
          <a:stretch/>
        </p:blipFill>
        <p:spPr>
          <a:xfrm>
            <a:off x="6344294" y="3165643"/>
            <a:ext cx="4057005" cy="305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066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F0432431-C497-424A-B4ED-871DD9025FAC}"/>
              </a:ext>
            </a:extLst>
          </p:cNvPr>
          <p:cNvSpPr txBox="1"/>
          <p:nvPr/>
        </p:nvSpPr>
        <p:spPr>
          <a:xfrm>
            <a:off x="687921" y="269696"/>
            <a:ext cx="84055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600" b="1" dirty="0">
                <a:solidFill>
                  <a:srgbClr val="FF0000"/>
                </a:solidFill>
              </a:rPr>
              <a:t>Měrná aktivita</a:t>
            </a:r>
          </a:p>
        </p:txBody>
      </p:sp>
      <p:pic>
        <p:nvPicPr>
          <p:cNvPr id="17" name="Grafický objekt 16">
            <a:extLst>
              <a:ext uri="{FF2B5EF4-FFF2-40B4-BE49-F238E27FC236}">
                <a16:creationId xmlns:a16="http://schemas.microsoft.com/office/drawing/2014/main" id="{1BFE743D-2E2D-446B-BECF-43FC25802A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8474"/>
          <a:stretch/>
        </p:blipFill>
        <p:spPr>
          <a:xfrm>
            <a:off x="2326847" y="3253506"/>
            <a:ext cx="1639553" cy="1022360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F83E60C7-754E-43EB-AB76-33B30C8FEC4D}"/>
              </a:ext>
            </a:extLst>
          </p:cNvPr>
          <p:cNvSpPr txBox="1"/>
          <p:nvPr/>
        </p:nvSpPr>
        <p:spPr>
          <a:xfrm>
            <a:off x="2666738" y="417460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Tato hodnota měrné aktivity radia-226 je definována jako jednotka aktivity 1 </a:t>
            </a:r>
            <a:r>
              <a:rPr lang="cs-CZ" dirty="0">
                <a:hlinkClick r:id="rId4" tooltip="Curie"/>
              </a:rPr>
              <a:t>curie</a:t>
            </a:r>
            <a:endParaRPr lang="cs-CZ" dirty="0"/>
          </a:p>
        </p:txBody>
      </p:sp>
      <p:sp>
        <p:nvSpPr>
          <p:cNvPr id="20" name="Rectangle 3">
            <a:extLst>
              <a:ext uri="{FF2B5EF4-FFF2-40B4-BE49-F238E27FC236}">
                <a16:creationId xmlns:a16="http://schemas.microsoft.com/office/drawing/2014/main" id="{5941200F-D075-416C-8DBC-FD953E394A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6813" y="5234781"/>
            <a:ext cx="44767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000FF"/>
                </a:solidFill>
              </a:rPr>
              <a:t>současná jednotka</a:t>
            </a:r>
            <a:r>
              <a:rPr lang="cs-CZ" altLang="cs-CZ" sz="1800" dirty="0"/>
              <a:t> (dle objevitele) </a:t>
            </a:r>
            <a:r>
              <a:rPr lang="cs-CZ" altLang="cs-CZ" sz="1800" b="1" dirty="0">
                <a:solidFill>
                  <a:srgbClr val="FF0000"/>
                </a:solidFill>
              </a:rPr>
              <a:t>becquerel</a:t>
            </a:r>
            <a:endParaRPr lang="cs-CZ" altLang="cs-CZ" sz="18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1 becquerel = 1 </a:t>
            </a:r>
            <a:r>
              <a:rPr lang="cs-CZ" altLang="cs-CZ" sz="1800" dirty="0" err="1"/>
              <a:t>Bq</a:t>
            </a:r>
            <a:r>
              <a:rPr lang="cs-CZ" altLang="cs-CZ" sz="1800" dirty="0"/>
              <a:t> = 1 rozpad za sekundu</a:t>
            </a:r>
          </a:p>
        </p:txBody>
      </p:sp>
      <p:sp>
        <p:nvSpPr>
          <p:cNvPr id="21" name="Rectangle 4">
            <a:extLst>
              <a:ext uri="{FF2B5EF4-FFF2-40B4-BE49-F238E27FC236}">
                <a16:creationId xmlns:a16="http://schemas.microsoft.com/office/drawing/2014/main" id="{E7481718-BB11-4125-9037-CF4C821CD9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5376" y="5234780"/>
            <a:ext cx="36353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</a:rPr>
              <a:t>starší jednotka </a:t>
            </a:r>
            <a:r>
              <a:rPr lang="cs-CZ" altLang="cs-CZ" sz="1800"/>
              <a:t>(stále užívaná) </a:t>
            </a:r>
            <a:r>
              <a:rPr lang="cs-CZ" altLang="cs-CZ" sz="1800" b="1">
                <a:solidFill>
                  <a:srgbClr val="FF0000"/>
                </a:solidFill>
              </a:rPr>
              <a:t>curie</a:t>
            </a:r>
            <a:endParaRPr lang="cs-CZ" altLang="cs-CZ" sz="180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1 curie = 1Ci = 3,7.10</a:t>
            </a:r>
            <a:r>
              <a:rPr lang="cs-CZ" altLang="cs-CZ" sz="1800" baseline="30000"/>
              <a:t>10</a:t>
            </a:r>
            <a:r>
              <a:rPr lang="cs-CZ" altLang="cs-CZ" sz="1800"/>
              <a:t> Bq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A732C278-67A0-46F3-9FE9-389DAF408314}"/>
              </a:ext>
            </a:extLst>
          </p:cNvPr>
          <p:cNvSpPr txBox="1"/>
          <p:nvPr/>
        </p:nvSpPr>
        <p:spPr>
          <a:xfrm>
            <a:off x="1991226" y="1253770"/>
            <a:ext cx="9025188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</a:pPr>
            <a:r>
              <a:rPr lang="cs-CZ" sz="1800" b="0" i="0" u="none" strike="noStrike" baseline="0" dirty="0">
                <a:latin typeface="Verdana" panose="020B0604030504040204" pitchFamily="34" charset="0"/>
              </a:rPr>
              <a:t>Aktivita se často vztahuje na:</a:t>
            </a:r>
          </a:p>
          <a:p>
            <a:pPr algn="l">
              <a:spcBef>
                <a:spcPts val="1200"/>
              </a:spcBef>
            </a:pPr>
            <a:r>
              <a:rPr lang="cs-CZ" sz="1800" b="0" i="0" u="none" strike="noStrike" baseline="0" dirty="0">
                <a:latin typeface="Wingdings" panose="05000000000000000000" pitchFamily="2" charset="2"/>
              </a:rPr>
              <a:t> </a:t>
            </a:r>
            <a:r>
              <a:rPr lang="cs-CZ" sz="1800" b="0" i="0" u="none" strike="noStrike" baseline="0" dirty="0">
                <a:latin typeface="Verdana" panose="020B0604030504040204" pitchFamily="34" charset="0"/>
              </a:rPr>
              <a:t>hmotnostní jednotku (hmotnostní měrná aktivita)...</a:t>
            </a:r>
            <a:r>
              <a:rPr lang="cs-CZ" sz="1800" b="0" i="0" u="none" strike="noStrike" baseline="0" dirty="0" err="1">
                <a:latin typeface="Verdana" panose="020B0604030504040204" pitchFamily="34" charset="0"/>
              </a:rPr>
              <a:t>Bq</a:t>
            </a:r>
            <a:r>
              <a:rPr lang="cs-CZ" sz="1800" b="0" i="0" u="none" strike="noStrike" baseline="0" dirty="0">
                <a:latin typeface="Verdana" panose="020B0604030504040204" pitchFamily="34" charset="0"/>
              </a:rPr>
              <a:t>/kg</a:t>
            </a:r>
          </a:p>
          <a:p>
            <a:pPr algn="l">
              <a:spcBef>
                <a:spcPts val="1200"/>
              </a:spcBef>
            </a:pPr>
            <a:r>
              <a:rPr lang="cs-CZ" sz="1800" b="0" i="0" u="none" strike="noStrike" baseline="0" dirty="0">
                <a:latin typeface="Wingdings" panose="05000000000000000000" pitchFamily="2" charset="2"/>
              </a:rPr>
              <a:t> </a:t>
            </a:r>
            <a:r>
              <a:rPr lang="cs-CZ" sz="1800" b="0" i="0" u="none" strike="noStrike" baseline="0" dirty="0">
                <a:latin typeface="Verdana" panose="020B0604030504040204" pitchFamily="34" charset="0"/>
              </a:rPr>
              <a:t>objemovou jednotku (objemová měrná aktivita).....</a:t>
            </a:r>
            <a:r>
              <a:rPr lang="cs-CZ" sz="1800" b="0" i="0" u="none" strike="noStrike" baseline="0" dirty="0" err="1">
                <a:latin typeface="Verdana" panose="020B0604030504040204" pitchFamily="34" charset="0"/>
              </a:rPr>
              <a:t>Bq</a:t>
            </a:r>
            <a:r>
              <a:rPr lang="cs-CZ" sz="1800" b="0" i="0" u="none" strike="noStrike" baseline="0" dirty="0">
                <a:latin typeface="Verdana" panose="020B0604030504040204" pitchFamily="34" charset="0"/>
              </a:rPr>
              <a:t>/l</a:t>
            </a:r>
          </a:p>
          <a:p>
            <a:pPr algn="l">
              <a:spcBef>
                <a:spcPts val="1200"/>
              </a:spcBef>
            </a:pPr>
            <a:r>
              <a:rPr lang="cs-CZ" sz="1800" b="0" i="0" u="none" strike="noStrike" baseline="0" dirty="0">
                <a:latin typeface="Wingdings" panose="05000000000000000000" pitchFamily="2" charset="2"/>
              </a:rPr>
              <a:t> </a:t>
            </a:r>
            <a:r>
              <a:rPr lang="cs-CZ" sz="1800" b="0" i="0" u="none" strike="noStrike" baseline="0" dirty="0">
                <a:latin typeface="Verdana" panose="020B0604030504040204" pitchFamily="34" charset="0"/>
              </a:rPr>
              <a:t>látkové množství (molární měrná aktivita).......</a:t>
            </a:r>
            <a:r>
              <a:rPr lang="cs-CZ" sz="1800" b="0" i="0" u="none" strike="noStrike" baseline="0" dirty="0" err="1">
                <a:latin typeface="Verdana" panose="020B0604030504040204" pitchFamily="34" charset="0"/>
              </a:rPr>
              <a:t>Bq</a:t>
            </a:r>
            <a:r>
              <a:rPr lang="cs-CZ" sz="1800" b="0" i="0" u="none" strike="noStrike" baseline="0" dirty="0">
                <a:latin typeface="Verdana" panose="020B0604030504040204" pitchFamily="34" charset="0"/>
              </a:rPr>
              <a:t>/mol</a:t>
            </a:r>
            <a:endParaRPr lang="cs-CZ" dirty="0"/>
          </a:p>
        </p:txBody>
      </p:sp>
      <p:pic>
        <p:nvPicPr>
          <p:cNvPr id="26" name="Grafický objekt 25">
            <a:extLst>
              <a:ext uri="{FF2B5EF4-FFF2-40B4-BE49-F238E27FC236}">
                <a16:creationId xmlns:a16="http://schemas.microsoft.com/office/drawing/2014/main" id="{FC9A13F0-CE41-4296-8A5E-2D697A4716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0639"/>
          <a:stretch/>
        </p:blipFill>
        <p:spPr>
          <a:xfrm>
            <a:off x="3976688" y="3253506"/>
            <a:ext cx="2997947" cy="102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09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99247" y="136527"/>
            <a:ext cx="10843708" cy="723010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Základní typy přeměn (8 typů + 3 procesy </a:t>
            </a:r>
            <a:r>
              <a:rPr lang="cs-CZ" b="1" dirty="0" err="1"/>
              <a:t>deexcitace</a:t>
            </a:r>
            <a:r>
              <a:rPr lang="cs-CZ" b="1" dirty="0"/>
              <a:t>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/>
          <a:srcRect b="41472"/>
          <a:stretch/>
        </p:blipFill>
        <p:spPr>
          <a:xfrm>
            <a:off x="2235002" y="859538"/>
            <a:ext cx="7804348" cy="5760719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0069158" y="4243332"/>
            <a:ext cx="1896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obdoba </a:t>
            </a:r>
            <a:r>
              <a:rPr lang="cs-CZ" dirty="0">
                <a:latin typeface="Symbol" pitchFamily="18" charset="2"/>
              </a:rPr>
              <a:t>b</a:t>
            </a:r>
            <a:r>
              <a:rPr lang="cs-CZ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678265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1969219" y="1033273"/>
            <a:ext cx="8253563" cy="5422391"/>
            <a:chOff x="1910503" y="2325583"/>
            <a:chExt cx="5437788" cy="3572495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 rotWithShape="1">
            <a:blip r:embed="rId2" cstate="print"/>
            <a:srcRect b="90130"/>
            <a:stretch/>
          </p:blipFill>
          <p:spPr>
            <a:xfrm>
              <a:off x="1910503" y="2325583"/>
              <a:ext cx="5437787" cy="676894"/>
            </a:xfrm>
            <a:prstGeom prst="rect">
              <a:avLst/>
            </a:prstGeom>
          </p:spPr>
        </p:pic>
        <p:pic>
          <p:nvPicPr>
            <p:cNvPr id="6" name="Obrázek 5"/>
            <p:cNvPicPr>
              <a:picLocks noChangeAspect="1"/>
            </p:cNvPicPr>
            <p:nvPr/>
          </p:nvPicPr>
          <p:blipFill rotWithShape="1">
            <a:blip r:embed="rId2" cstate="print"/>
            <a:srcRect t="57778"/>
            <a:stretch/>
          </p:blipFill>
          <p:spPr>
            <a:xfrm>
              <a:off x="1910504" y="3002477"/>
              <a:ext cx="5437787" cy="2895601"/>
            </a:xfrm>
            <a:prstGeom prst="rect">
              <a:avLst/>
            </a:prstGeom>
          </p:spPr>
        </p:pic>
      </p:grpSp>
      <p:cxnSp>
        <p:nvCxnSpPr>
          <p:cNvPr id="9" name="Přímá spojovací čára 8"/>
          <p:cNvCxnSpPr/>
          <p:nvPr/>
        </p:nvCxnSpPr>
        <p:spPr>
          <a:xfrm>
            <a:off x="806824" y="3883510"/>
            <a:ext cx="106823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10338099" y="4335332"/>
            <a:ext cx="13662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Procesy </a:t>
            </a:r>
            <a:r>
              <a:rPr lang="cs-CZ" dirty="0" err="1"/>
              <a:t>deexcitace</a:t>
            </a:r>
            <a:r>
              <a:rPr lang="cs-CZ" dirty="0"/>
              <a:t> jader po předchozím rozpadu</a:t>
            </a:r>
          </a:p>
        </p:txBody>
      </p:sp>
      <p:sp>
        <p:nvSpPr>
          <p:cNvPr id="13" name="Nadpis 1"/>
          <p:cNvSpPr>
            <a:spLocks noGrp="1"/>
          </p:cNvSpPr>
          <p:nvPr>
            <p:ph type="title"/>
          </p:nvPr>
        </p:nvSpPr>
        <p:spPr>
          <a:xfrm>
            <a:off x="699247" y="136527"/>
            <a:ext cx="10843708" cy="723010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Základní typy přeměn (8 typů + 3 procesy </a:t>
            </a:r>
            <a:r>
              <a:rPr lang="cs-CZ" b="1" dirty="0" err="1"/>
              <a:t>deexcitace</a:t>
            </a:r>
            <a:r>
              <a:rPr lang="cs-CZ" b="1" dirty="0"/>
              <a:t>)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10165976" y="3016960"/>
            <a:ext cx="1896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+ rozpady s emisí více částic (p+, ...)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563413" y="3108088"/>
            <a:ext cx="1498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= obdoba emise </a:t>
            </a:r>
            <a:r>
              <a:rPr lang="cs-CZ" dirty="0">
                <a:latin typeface="Symbol" pitchFamily="18" charset="2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654576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Skupiny radioaktivních přeměn: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82833" y="1470616"/>
            <a:ext cx="4581637" cy="3553198"/>
          </a:xfrm>
        </p:spPr>
        <p:txBody>
          <a:bodyPr/>
          <a:lstStyle/>
          <a:p>
            <a:pPr marL="0" indent="0">
              <a:buNone/>
            </a:pPr>
            <a:r>
              <a:rPr lang="cs-CZ" b="1" dirty="0">
                <a:solidFill>
                  <a:srgbClr val="FF0000"/>
                </a:solidFill>
              </a:rPr>
              <a:t>2.měni se Z i A</a:t>
            </a:r>
          </a:p>
          <a:p>
            <a:pPr marL="268288" indent="-268288"/>
            <a:r>
              <a:rPr lang="el-GR" dirty="0"/>
              <a:t>α, </a:t>
            </a:r>
            <a:endParaRPr lang="cs-CZ" dirty="0"/>
          </a:p>
          <a:p>
            <a:pPr marL="268288" indent="-268288"/>
            <a:r>
              <a:rPr lang="cs-CZ" dirty="0"/>
              <a:t>emise nukleonů</a:t>
            </a:r>
          </a:p>
          <a:p>
            <a:pPr marL="268288" indent="-268288"/>
            <a:r>
              <a:rPr lang="cs-CZ" dirty="0"/>
              <a:t>emise těžších jader </a:t>
            </a:r>
            <a:r>
              <a:rPr lang="cs-CZ" baseline="30000" dirty="0"/>
              <a:t>14</a:t>
            </a:r>
            <a:r>
              <a:rPr lang="cs-CZ" dirty="0"/>
              <a:t>C, </a:t>
            </a:r>
            <a:r>
              <a:rPr lang="cs-CZ" baseline="30000" dirty="0"/>
              <a:t>24</a:t>
            </a:r>
            <a:r>
              <a:rPr lang="cs-CZ" dirty="0"/>
              <a:t>Ne, </a:t>
            </a:r>
          </a:p>
          <a:p>
            <a:pPr marL="268288" indent="-268288"/>
            <a:r>
              <a:rPr lang="cs-CZ" dirty="0"/>
              <a:t>SŠ = samovolné štěpení</a:t>
            </a: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992188" y="1483164"/>
            <a:ext cx="4580274" cy="2195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1.měni se Z 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při konstantnim A </a:t>
            </a:r>
          </a:p>
          <a:p>
            <a:pPr marL="182563" marR="0" lvl="0" indent="-18256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β-</a:t>
            </a:r>
          </a:p>
          <a:p>
            <a:pPr marL="182563" marR="0" lvl="0" indent="-18256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β+</a:t>
            </a:r>
          </a:p>
          <a:p>
            <a:pPr marL="182563" marR="0" lvl="0" indent="-18256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EZ = elektronový záchyt)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1904533" y="4312435"/>
            <a:ext cx="8295894" cy="2357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3.deexcitace jádra 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(A</a:t>
            </a:r>
            <a:r>
              <a:rPr kumimoji="0" lang="cs-CZ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 Z </a:t>
            </a:r>
            <a:r>
              <a:rPr kumimoji="0" lang="cs-CZ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konst</a:t>
            </a:r>
            <a:r>
              <a:rPr kumimoji="0" lang="cs-CZ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.)</a:t>
            </a: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563" marR="0" lvl="0" indent="-18256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γ 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emise okamžitá </a:t>
            </a:r>
          </a:p>
          <a:p>
            <a:pPr marL="182563" indent="-182563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el-GR" sz="2800" dirty="0"/>
              <a:t>γ </a:t>
            </a:r>
            <a:r>
              <a:rPr lang="cs-CZ" sz="2800" dirty="0"/>
              <a:t>emise 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zpožděná (izomerický přechod), </a:t>
            </a:r>
          </a:p>
          <a:p>
            <a:pPr marL="182563" marR="0" lvl="0" indent="-18256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vnitřní konverze</a:t>
            </a:r>
          </a:p>
        </p:txBody>
      </p:sp>
    </p:spTree>
    <p:extLst>
      <p:ext uri="{BB962C8B-B14F-4D97-AF65-F5344CB8AC3E}">
        <p14:creationId xmlns:p14="http://schemas.microsoft.com/office/powerpoint/2010/main" val="2494115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52650" y="68244"/>
            <a:ext cx="7886700" cy="1325563"/>
          </a:xfrm>
        </p:spPr>
        <p:txBody>
          <a:bodyPr/>
          <a:lstStyle/>
          <a:p>
            <a:r>
              <a:rPr lang="cs-CZ" dirty="0"/>
              <a:t>8 základních přeměn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98271" y="1047791"/>
            <a:ext cx="7886700" cy="4351338"/>
          </a:xfrm>
        </p:spPr>
        <p:txBody>
          <a:bodyPr/>
          <a:lstStyle/>
          <a:p>
            <a:r>
              <a:rPr lang="cs-CZ" dirty="0"/>
              <a:t>Všechny jsou doprovázeny emisí elementárních částic, které jsou schopny ionizovat okolní látku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3983" y="1980989"/>
            <a:ext cx="7383873" cy="468700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980290" y="6088829"/>
            <a:ext cx="1539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(doprovází </a:t>
            </a:r>
            <a:r>
              <a:rPr lang="cs-CZ" dirty="0">
                <a:latin typeface="Symbol" pitchFamily="18" charset="2"/>
              </a:rPr>
              <a:t>b</a:t>
            </a:r>
            <a:r>
              <a:rPr lang="cs-CZ" dirty="0"/>
              <a:t>+)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304811" y="5724863"/>
            <a:ext cx="2866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viz přednáška 1 – RTG záření</a:t>
            </a:r>
          </a:p>
        </p:txBody>
      </p:sp>
      <p:pic>
        <p:nvPicPr>
          <p:cNvPr id="411650" name="Picture 2" descr="https://www.wikiskripta.eu/images/c/cb/VnitrniKonverz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3359" y="3121249"/>
            <a:ext cx="3257550" cy="2514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95946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0030" y="1024170"/>
            <a:ext cx="10305778" cy="154673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/>
          <a:srcRect b="74183"/>
          <a:stretch/>
        </p:blipFill>
        <p:spPr>
          <a:xfrm>
            <a:off x="742693" y="2748782"/>
            <a:ext cx="10463115" cy="2429042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255491" y="190717"/>
            <a:ext cx="28109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Větvené přeměny</a:t>
            </a:r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3EE71952-FFE0-48D6-B0DD-4E760C5E6EA1}"/>
              </a:ext>
            </a:extLst>
          </p:cNvPr>
          <p:cNvCxnSpPr>
            <a:stCxn id="5" idx="2"/>
          </p:cNvCxnSpPr>
          <p:nvPr/>
        </p:nvCxnSpPr>
        <p:spPr>
          <a:xfrm flipH="1">
            <a:off x="5955632" y="5177824"/>
            <a:ext cx="18619" cy="88608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>
            <a:extLst>
              <a:ext uri="{FF2B5EF4-FFF2-40B4-BE49-F238E27FC236}">
                <a16:creationId xmlns:a16="http://schemas.microsoft.com/office/drawing/2014/main" id="{DC9D7EC1-B625-47D1-9DD0-8791B776EE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1566" y="4837177"/>
            <a:ext cx="3283127" cy="185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0467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82CCB654-07B4-4DB6-8D17-87E038C797E9}"/>
              </a:ext>
            </a:extLst>
          </p:cNvPr>
          <p:cNvSpPr txBox="1"/>
          <p:nvPr/>
        </p:nvSpPr>
        <p:spPr>
          <a:xfrm>
            <a:off x="1243460" y="341112"/>
            <a:ext cx="61774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Větvené přeměny - Rozpadové diagramy</a:t>
            </a:r>
          </a:p>
          <a:p>
            <a:endParaRPr lang="cs-CZ" sz="2800" b="1" dirty="0">
              <a:solidFill>
                <a:srgbClr val="FF0000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66E25ED-7AD8-4AF7-8895-5AE86CB58E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30691" r="6265"/>
          <a:stretch/>
        </p:blipFill>
        <p:spPr>
          <a:xfrm>
            <a:off x="1714100" y="894411"/>
            <a:ext cx="8326830" cy="553646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4BBD19D2-7F83-4FC4-9BF5-98E361E8EC29}"/>
              </a:ext>
            </a:extLst>
          </p:cNvPr>
          <p:cNvSpPr txBox="1"/>
          <p:nvPr/>
        </p:nvSpPr>
        <p:spPr>
          <a:xfrm>
            <a:off x="7778415" y="5981637"/>
            <a:ext cx="2413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/>
              <a:t>ce</a:t>
            </a:r>
            <a:r>
              <a:rPr lang="cs-CZ" dirty="0"/>
              <a:t>: </a:t>
            </a:r>
            <a:r>
              <a:rPr lang="cs-CZ" dirty="0" err="1"/>
              <a:t>conversion</a:t>
            </a:r>
            <a:r>
              <a:rPr lang="cs-CZ" dirty="0"/>
              <a:t> </a:t>
            </a:r>
            <a:r>
              <a:rPr lang="cs-CZ" dirty="0" err="1"/>
              <a:t>electron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59756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EF92DF3-86F1-4F33-BF6D-11B5E901B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975" y="1451799"/>
            <a:ext cx="8194848" cy="251681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CE1DDCA-B3F6-4A9E-9A42-8164B047B916}"/>
              </a:ext>
            </a:extLst>
          </p:cNvPr>
          <p:cNvSpPr txBox="1"/>
          <p:nvPr/>
        </p:nvSpPr>
        <p:spPr>
          <a:xfrm>
            <a:off x="676755" y="563928"/>
            <a:ext cx="28109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Větvené přeměny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D3F05C78-71E1-4D75-B789-05701EA2A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030" y="4239643"/>
            <a:ext cx="3283127" cy="185614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EF011E3A-9801-43CD-A6AA-468F10C75256}"/>
              </a:ext>
            </a:extLst>
          </p:cNvPr>
          <p:cNvSpPr txBox="1"/>
          <p:nvPr/>
        </p:nvSpPr>
        <p:spPr>
          <a:xfrm>
            <a:off x="1126203" y="4667537"/>
            <a:ext cx="582805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indent="-180975" algn="l">
              <a:tabLst>
                <a:tab pos="0" algn="l"/>
              </a:tabLst>
            </a:pPr>
            <a:r>
              <a:rPr lang="cs-CZ" sz="1800" b="0" i="0" u="none" strike="noStrike" baseline="0" dirty="0">
                <a:latin typeface="Symbol" panose="05050102010706020507" pitchFamily="18" charset="2"/>
              </a:rPr>
              <a:t> </a:t>
            </a:r>
            <a:r>
              <a:rPr lang="cs-CZ" sz="1800" b="0" i="0" u="none" strike="noStrike" baseline="0" dirty="0">
                <a:latin typeface="Verdana" panose="020B0604030504040204" pitchFamily="34" charset="0"/>
              </a:rPr>
              <a:t>probíhají najednou v různém zastoupení</a:t>
            </a:r>
          </a:p>
          <a:p>
            <a:pPr marL="180975" indent="-180975" algn="l">
              <a:tabLst>
                <a:tab pos="0" algn="l"/>
              </a:tabLst>
            </a:pPr>
            <a:r>
              <a:rPr lang="cs-CZ" sz="1800" b="0" i="0" u="none" strike="noStrike" baseline="0" dirty="0">
                <a:latin typeface="Symbol" panose="05050102010706020507" pitchFamily="18" charset="2"/>
              </a:rPr>
              <a:t> </a:t>
            </a:r>
            <a:r>
              <a:rPr lang="cs-CZ" sz="1800" b="0" i="0" u="none" strike="noStrike" baseline="0" dirty="0">
                <a:latin typeface="Verdana" panose="020B0604030504040204" pitchFamily="34" charset="0"/>
              </a:rPr>
              <a:t>hmotnostní podmínka přeměny umožňuje dva či více typů přeměny</a:t>
            </a:r>
          </a:p>
          <a:p>
            <a:pPr marL="180975" indent="-180975" algn="l">
              <a:tabLst>
                <a:tab pos="0" algn="l"/>
              </a:tabLst>
            </a:pPr>
            <a:r>
              <a:rPr lang="cs-CZ" sz="1800" b="0" i="0" u="none" strike="noStrike" baseline="0" dirty="0">
                <a:latin typeface="Symbol" panose="05050102010706020507" pitchFamily="18" charset="2"/>
              </a:rPr>
              <a:t> </a:t>
            </a:r>
            <a:r>
              <a:rPr lang="cs-CZ" sz="1800" b="0" i="0" u="none" strike="noStrike" baseline="0" dirty="0">
                <a:latin typeface="Verdana" panose="020B0604030504040204" pitchFamily="34" charset="0"/>
              </a:rPr>
              <a:t>každá dílčí přeměna má svou pravděpodobnost a energii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89798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BD4CA373-AAC3-40DF-9E6F-CC788ACC8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058" y="1758174"/>
            <a:ext cx="3916500" cy="334165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4000" dirty="0"/>
              <a:t>ZASTOUPENÍ JEDNOTLIVÝCH TYPŮ </a:t>
            </a:r>
            <a:r>
              <a:rPr lang="cs-CZ" sz="4000" dirty="0"/>
              <a:t>RADIOAKTIVNÍCH </a:t>
            </a:r>
            <a:r>
              <a:rPr lang="en-US" sz="4000" dirty="0"/>
              <a:t>PŘEMĚN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98372" y="407849"/>
            <a:ext cx="6250769" cy="4821260"/>
          </a:xfrm>
          <a:prstGeom prst="rect">
            <a:avLst/>
          </a:prstGeom>
        </p:spPr>
      </p:pic>
      <p:sp>
        <p:nvSpPr>
          <p:cNvPr id="19" name="Zástupný symbol pro obsah 2">
            <a:extLst>
              <a:ext uri="{FF2B5EF4-FFF2-40B4-BE49-F238E27FC236}">
                <a16:creationId xmlns:a16="http://schemas.microsoft.com/office/drawing/2014/main" id="{58D22287-0AD9-47D8-80B8-3413487BF227}"/>
              </a:ext>
            </a:extLst>
          </p:cNvPr>
          <p:cNvSpPr txBox="1">
            <a:spLocks/>
          </p:cNvSpPr>
          <p:nvPr/>
        </p:nvSpPr>
        <p:spPr>
          <a:xfrm>
            <a:off x="5089357" y="5589631"/>
            <a:ext cx="7255044" cy="92806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b="1" dirty="0">
                <a:solidFill>
                  <a:schemeClr val="bg1"/>
                </a:solidFill>
              </a:rPr>
              <a:t>IT</a:t>
            </a:r>
            <a:r>
              <a:rPr lang="cs-CZ" dirty="0">
                <a:solidFill>
                  <a:schemeClr val="bg1"/>
                </a:solidFill>
              </a:rPr>
              <a:t> – vnitřní konverze, </a:t>
            </a:r>
            <a:r>
              <a:rPr lang="cs-CZ" b="1" dirty="0" err="1">
                <a:solidFill>
                  <a:schemeClr val="bg1"/>
                </a:solidFill>
              </a:rPr>
              <a:t>ec</a:t>
            </a:r>
            <a:r>
              <a:rPr lang="cs-CZ" dirty="0">
                <a:solidFill>
                  <a:schemeClr val="bg1"/>
                </a:solidFill>
              </a:rPr>
              <a:t> –elektronový záchyt, </a:t>
            </a:r>
            <a:r>
              <a:rPr lang="cs-CZ" b="1" dirty="0">
                <a:solidFill>
                  <a:schemeClr val="bg1"/>
                </a:solidFill>
              </a:rPr>
              <a:t>SF</a:t>
            </a:r>
            <a:r>
              <a:rPr lang="cs-CZ" dirty="0">
                <a:solidFill>
                  <a:schemeClr val="bg1"/>
                </a:solidFill>
              </a:rPr>
              <a:t> – spontánní štěpení, </a:t>
            </a:r>
            <a:r>
              <a:rPr lang="cs-CZ" b="1" dirty="0">
                <a:solidFill>
                  <a:schemeClr val="bg1"/>
                </a:solidFill>
              </a:rPr>
              <a:t>CE</a:t>
            </a:r>
            <a:r>
              <a:rPr lang="cs-CZ" dirty="0">
                <a:solidFill>
                  <a:schemeClr val="bg1"/>
                </a:solidFill>
              </a:rPr>
              <a:t> – emise těžkých jader (cluster </a:t>
            </a:r>
            <a:r>
              <a:rPr lang="cs-CZ" dirty="0" err="1">
                <a:solidFill>
                  <a:schemeClr val="bg1"/>
                </a:solidFill>
              </a:rPr>
              <a:t>emission</a:t>
            </a:r>
            <a:r>
              <a:rPr lang="cs-CZ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0996CEE8-71CB-4793-9DA4-A8DE1DB163D8}"/>
              </a:ext>
            </a:extLst>
          </p:cNvPr>
          <p:cNvSpPr/>
          <p:nvPr/>
        </p:nvSpPr>
        <p:spPr>
          <a:xfrm>
            <a:off x="5048948" y="2171700"/>
            <a:ext cx="6549615" cy="7323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57421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id="{8045BF01-625E-4022-91E5-488DB3FCB7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0658" cy="685800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7362" y="760526"/>
            <a:ext cx="3703320" cy="1366528"/>
          </a:xfrm>
          <a:solidFill>
            <a:schemeClr val="tx1">
              <a:alpha val="50000"/>
            </a:schemeClr>
          </a:solidFill>
          <a:ln w="25400" cap="sq" cmpd="sng">
            <a:solidFill>
              <a:schemeClr val="bg1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RADIOAKTIVITA</a:t>
            </a:r>
          </a:p>
        </p:txBody>
      </p:sp>
      <p:sp useBgFill="1">
        <p:nvSpPr>
          <p:cNvPr id="15" name="Rectangle 11">
            <a:extLst>
              <a:ext uri="{FF2B5EF4-FFF2-40B4-BE49-F238E27FC236}">
                <a16:creationId xmlns:a16="http://schemas.microsoft.com/office/drawing/2014/main" id="{0E442549-290E-4B7E-892E-F2DB911DD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7" y="-2"/>
            <a:ext cx="7537704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17268" y="332002"/>
            <a:ext cx="5418778" cy="326712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dirty="0"/>
              <a:t>X → Y + n </a:t>
            </a:r>
            <a:r>
              <a:rPr lang="en-US" sz="2000" dirty="0" err="1"/>
              <a:t>částic</a:t>
            </a:r>
            <a:r>
              <a:rPr lang="en-US" sz="2000" dirty="0"/>
              <a:t> (+E)</a:t>
            </a:r>
          </a:p>
          <a:p>
            <a:endParaRPr lang="en-US" sz="800" dirty="0"/>
          </a:p>
          <a:p>
            <a:r>
              <a:rPr lang="en-US" sz="2000" b="1" dirty="0" err="1"/>
              <a:t>Základní</a:t>
            </a:r>
            <a:r>
              <a:rPr lang="en-US" sz="2000" b="1" dirty="0"/>
              <a:t> </a:t>
            </a:r>
            <a:r>
              <a:rPr lang="en-US" sz="2000" b="1" dirty="0" err="1"/>
              <a:t>hmotnostní</a:t>
            </a:r>
            <a:r>
              <a:rPr lang="en-US" sz="2000" b="1" dirty="0"/>
              <a:t> </a:t>
            </a:r>
            <a:r>
              <a:rPr lang="en-US" sz="2000" b="1" dirty="0" err="1"/>
              <a:t>podmínka</a:t>
            </a:r>
            <a:r>
              <a:rPr lang="en-US" sz="2000" b="1" dirty="0"/>
              <a:t> </a:t>
            </a:r>
            <a:r>
              <a:rPr lang="en-US" sz="2000" b="1" dirty="0" err="1"/>
              <a:t>radioaktivity</a:t>
            </a:r>
            <a:r>
              <a:rPr lang="en-US" sz="2000" b="1" dirty="0"/>
              <a:t>:</a:t>
            </a:r>
          </a:p>
          <a:p>
            <a:pPr marL="0" indent="0">
              <a:buNone/>
            </a:pPr>
            <a:r>
              <a:rPr lang="cs-CZ" sz="2000" dirty="0"/>
              <a:t>	</a:t>
            </a:r>
            <a:r>
              <a:rPr lang="en-US" sz="2000" dirty="0"/>
              <a:t>M(X) &gt; M(Y) + M(ČASTIC)</a:t>
            </a:r>
          </a:p>
          <a:p>
            <a:endParaRPr lang="en-US" sz="800" dirty="0"/>
          </a:p>
          <a:p>
            <a:r>
              <a:rPr lang="en-US" sz="2000" b="1" dirty="0" err="1"/>
              <a:t>Energie</a:t>
            </a:r>
            <a:r>
              <a:rPr lang="en-US" sz="2000" b="1" dirty="0"/>
              <a:t> </a:t>
            </a:r>
            <a:r>
              <a:rPr lang="en-US" sz="2000" b="1" dirty="0" err="1"/>
              <a:t>uvolněna</a:t>
            </a:r>
            <a:r>
              <a:rPr lang="en-US" sz="2000" b="1" dirty="0"/>
              <a:t> </a:t>
            </a:r>
            <a:r>
              <a:rPr lang="en-US" sz="2000" b="1" dirty="0" err="1"/>
              <a:t>při</a:t>
            </a:r>
            <a:r>
              <a:rPr lang="en-US" sz="2000" b="1" dirty="0"/>
              <a:t> </a:t>
            </a:r>
            <a:r>
              <a:rPr lang="en-US" sz="2000" b="1" dirty="0" err="1"/>
              <a:t>radioaktivní</a:t>
            </a:r>
            <a:r>
              <a:rPr lang="en-US" sz="2000" b="1" dirty="0"/>
              <a:t> </a:t>
            </a:r>
            <a:r>
              <a:rPr lang="en-US" sz="2000" b="1" dirty="0" err="1"/>
              <a:t>přeměně</a:t>
            </a:r>
            <a:r>
              <a:rPr lang="en-US" sz="2000" b="1" dirty="0"/>
              <a:t>:</a:t>
            </a:r>
            <a:endParaRPr lang="en-US" sz="2000" dirty="0"/>
          </a:p>
          <a:p>
            <a:pPr marL="0" indent="0">
              <a:buNone/>
            </a:pPr>
            <a:r>
              <a:rPr lang="cs-CZ" sz="2000" dirty="0"/>
              <a:t>	</a:t>
            </a:r>
            <a:r>
              <a:rPr lang="en-US" sz="2000" dirty="0" err="1"/>
              <a:t>E</a:t>
            </a:r>
            <a:r>
              <a:rPr lang="en-US" sz="2000" baseline="-25000" dirty="0" err="1"/>
              <a:t>přeměny</a:t>
            </a:r>
            <a:r>
              <a:rPr lang="en-US" sz="2000" dirty="0"/>
              <a:t> = </a:t>
            </a:r>
            <a:r>
              <a:rPr lang="en-US" sz="2000" dirty="0" err="1"/>
              <a:t>E</a:t>
            </a:r>
            <a:r>
              <a:rPr lang="en-US" sz="2000" baseline="-25000" dirty="0" err="1"/>
              <a:t>kin</a:t>
            </a:r>
            <a:r>
              <a:rPr lang="en-US" sz="2000" dirty="0"/>
              <a:t>(Y) + </a:t>
            </a:r>
            <a:r>
              <a:rPr lang="en-US" sz="2000" dirty="0" err="1"/>
              <a:t>E</a:t>
            </a:r>
            <a:r>
              <a:rPr lang="en-US" sz="2000" baseline="-25000" dirty="0" err="1"/>
              <a:t>kin</a:t>
            </a:r>
            <a:r>
              <a:rPr lang="en-US" sz="2000" dirty="0"/>
              <a:t>(ČASTIC) + </a:t>
            </a:r>
            <a:r>
              <a:rPr lang="en-US" sz="2000" dirty="0" err="1"/>
              <a:t>E</a:t>
            </a:r>
            <a:r>
              <a:rPr lang="en-US" sz="2000" baseline="-25000" dirty="0" err="1"/>
              <a:t>γ</a:t>
            </a:r>
            <a:endParaRPr lang="en-US" sz="2000" baseline="-25000" dirty="0"/>
          </a:p>
          <a:p>
            <a:endParaRPr lang="en-US" sz="17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C741E90-35DF-4125-AB1F-2AC6693665D9}"/>
              </a:ext>
            </a:extLst>
          </p:cNvPr>
          <p:cNvSpPr txBox="1"/>
          <p:nvPr/>
        </p:nvSpPr>
        <p:spPr>
          <a:xfrm>
            <a:off x="5126147" y="3671317"/>
            <a:ext cx="6741176" cy="25056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Aby k </a:t>
            </a:r>
            <a:r>
              <a:rPr lang="en-US" dirty="0" err="1"/>
              <a:t>radioaktivní</a:t>
            </a:r>
            <a:r>
              <a:rPr lang="en-US" dirty="0"/>
              <a:t> </a:t>
            </a:r>
            <a:r>
              <a:rPr lang="en-US" dirty="0" err="1"/>
              <a:t>přeměně</a:t>
            </a:r>
            <a:r>
              <a:rPr lang="en-US" dirty="0"/>
              <a:t> </a:t>
            </a:r>
            <a:r>
              <a:rPr lang="en-US" dirty="0" err="1"/>
              <a:t>mohlo</a:t>
            </a:r>
            <a:r>
              <a:rPr lang="en-US" dirty="0"/>
              <a:t> </a:t>
            </a:r>
            <a:r>
              <a:rPr lang="en-US" dirty="0" err="1"/>
              <a:t>dojít</a:t>
            </a:r>
            <a:r>
              <a:rPr lang="en-US" dirty="0"/>
              <a:t>, </a:t>
            </a:r>
            <a:r>
              <a:rPr lang="en-US" dirty="0" err="1"/>
              <a:t>musí</a:t>
            </a:r>
            <a:r>
              <a:rPr lang="en-US" dirty="0"/>
              <a:t> </a:t>
            </a:r>
            <a:r>
              <a:rPr lang="en-US" dirty="0" err="1"/>
              <a:t>být</a:t>
            </a:r>
            <a:r>
              <a:rPr lang="en-US" dirty="0"/>
              <a:t> </a:t>
            </a:r>
            <a:r>
              <a:rPr lang="en-US" dirty="0" err="1"/>
              <a:t>podle</a:t>
            </a:r>
            <a:r>
              <a:rPr lang="en-US" dirty="0"/>
              <a:t> </a:t>
            </a:r>
            <a:r>
              <a:rPr lang="en-US" dirty="0" err="1"/>
              <a:t>zákona</a:t>
            </a:r>
            <a:r>
              <a:rPr lang="en-US" dirty="0"/>
              <a:t> </a:t>
            </a:r>
            <a:r>
              <a:rPr lang="en-US" dirty="0" err="1"/>
              <a:t>zachování</a:t>
            </a:r>
            <a:r>
              <a:rPr lang="en-US" dirty="0"/>
              <a:t> </a:t>
            </a:r>
            <a:r>
              <a:rPr lang="en-US" dirty="0" err="1"/>
              <a:t>energie</a:t>
            </a:r>
            <a:r>
              <a:rPr lang="en-US" dirty="0"/>
              <a:t> </a:t>
            </a:r>
            <a:r>
              <a:rPr lang="en-US" dirty="0" err="1"/>
              <a:t>splněna</a:t>
            </a:r>
            <a:r>
              <a:rPr lang="en-US" dirty="0"/>
              <a:t> </a:t>
            </a:r>
            <a:r>
              <a:rPr lang="en-US" b="1" dirty="0" err="1"/>
              <a:t>hmotnostně~energetická</a:t>
            </a:r>
            <a:r>
              <a:rPr lang="en-US" dirty="0"/>
              <a:t> </a:t>
            </a:r>
            <a:r>
              <a:rPr lang="en-US" dirty="0" err="1"/>
              <a:t>podmínka</a:t>
            </a:r>
            <a:r>
              <a:rPr lang="en-US" dirty="0"/>
              <a:t> m(Y) + m(č) &lt; m(X), </a:t>
            </a:r>
            <a:r>
              <a:rPr lang="en-US" dirty="0" err="1"/>
              <a:t>kde</a:t>
            </a:r>
            <a:r>
              <a:rPr lang="en-US" dirty="0"/>
              <a:t> m(X) je </a:t>
            </a:r>
            <a:r>
              <a:rPr lang="en-US" dirty="0" err="1"/>
              <a:t>hmotnost</a:t>
            </a:r>
            <a:r>
              <a:rPr lang="en-US" dirty="0"/>
              <a:t> </a:t>
            </a:r>
            <a:r>
              <a:rPr lang="en-US" dirty="0" err="1"/>
              <a:t>mateřského</a:t>
            </a:r>
            <a:r>
              <a:rPr lang="en-US" dirty="0"/>
              <a:t> </a:t>
            </a:r>
            <a:r>
              <a:rPr lang="en-US" dirty="0" err="1"/>
              <a:t>jádra</a:t>
            </a:r>
            <a:r>
              <a:rPr lang="en-US" dirty="0"/>
              <a:t> </a:t>
            </a:r>
            <a:r>
              <a:rPr lang="en-US" u="sng" dirty="0"/>
              <a:t>X</a:t>
            </a:r>
            <a:r>
              <a:rPr lang="en-US" dirty="0"/>
              <a:t> (</a:t>
            </a:r>
            <a:r>
              <a:rPr lang="en-US" dirty="0" err="1"/>
              <a:t>analogicky</a:t>
            </a:r>
            <a:r>
              <a:rPr lang="en-US" dirty="0"/>
              <a:t> </a:t>
            </a:r>
            <a:r>
              <a:rPr lang="cs-CZ" dirty="0"/>
              <a:t>         </a:t>
            </a:r>
            <a:r>
              <a:rPr lang="en-US" dirty="0"/>
              <a:t>u </a:t>
            </a:r>
            <a:r>
              <a:rPr lang="en-US" dirty="0" err="1"/>
              <a:t>dceřinného</a:t>
            </a:r>
            <a:r>
              <a:rPr lang="en-US" dirty="0"/>
              <a:t> </a:t>
            </a:r>
            <a:r>
              <a:rPr lang="en-US" dirty="0" err="1"/>
              <a:t>jádra</a:t>
            </a:r>
            <a:r>
              <a:rPr lang="en-US" dirty="0"/>
              <a:t> Y) a m(č) je </a:t>
            </a:r>
            <a:r>
              <a:rPr lang="en-US" dirty="0" err="1"/>
              <a:t>klidová</a:t>
            </a:r>
            <a:r>
              <a:rPr lang="en-US" dirty="0"/>
              <a:t> </a:t>
            </a:r>
            <a:r>
              <a:rPr lang="en-US" dirty="0" err="1"/>
              <a:t>hmotnost</a:t>
            </a:r>
            <a:r>
              <a:rPr lang="en-US" dirty="0"/>
              <a:t> </a:t>
            </a:r>
            <a:r>
              <a:rPr lang="en-US" dirty="0" err="1"/>
              <a:t>emitované</a:t>
            </a:r>
            <a:r>
              <a:rPr lang="en-US" dirty="0"/>
              <a:t> </a:t>
            </a:r>
            <a:r>
              <a:rPr lang="en-US" dirty="0" err="1"/>
              <a:t>částice</a:t>
            </a:r>
            <a:r>
              <a:rPr lang="en-US" dirty="0"/>
              <a:t> </a:t>
            </a:r>
            <a:r>
              <a:rPr lang="en-US" u="sng" dirty="0"/>
              <a:t>č</a:t>
            </a:r>
            <a:r>
              <a:rPr lang="en-US" dirty="0"/>
              <a:t>. </a:t>
            </a:r>
          </a:p>
          <a:p>
            <a:pPr indent="-228600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jaderné</a:t>
            </a:r>
            <a:r>
              <a:rPr lang="en-US" dirty="0"/>
              <a:t> </a:t>
            </a:r>
            <a:r>
              <a:rPr lang="en-US" dirty="0" err="1"/>
              <a:t>přeměně</a:t>
            </a:r>
            <a:r>
              <a:rPr lang="en-US" dirty="0"/>
              <a:t> se </a:t>
            </a:r>
            <a:r>
              <a:rPr lang="en-US" dirty="0" err="1"/>
              <a:t>uvolňuje</a:t>
            </a:r>
            <a:r>
              <a:rPr lang="en-US" dirty="0"/>
              <a:t> </a:t>
            </a:r>
            <a:r>
              <a:rPr lang="en-US" b="1" dirty="0" err="1"/>
              <a:t>kinetická</a:t>
            </a:r>
            <a:r>
              <a:rPr lang="en-US" b="1" dirty="0"/>
              <a:t> </a:t>
            </a:r>
            <a:r>
              <a:rPr lang="en-US" b="1" dirty="0" err="1"/>
              <a:t>energie</a:t>
            </a:r>
            <a:r>
              <a:rPr lang="en-US" dirty="0"/>
              <a:t> </a:t>
            </a:r>
            <a:r>
              <a:rPr lang="en-US" dirty="0">
                <a:latin typeface="Symbol" panose="05050102010706020507" pitchFamily="18" charset="2"/>
              </a:rPr>
              <a:t>D</a:t>
            </a:r>
            <a:r>
              <a:rPr lang="en-US" dirty="0"/>
              <a:t>E = [m(X)-m(Y)-m(č</a:t>
            </a:r>
            <a:r>
              <a:rPr lang="cs-CZ" dirty="0" err="1"/>
              <a:t>ástic</a:t>
            </a:r>
            <a:r>
              <a:rPr lang="en-US" dirty="0"/>
              <a:t>)].c</a:t>
            </a:r>
            <a:r>
              <a:rPr lang="en-US" baseline="30000" dirty="0"/>
              <a:t>2</a:t>
            </a:r>
            <a:r>
              <a:rPr lang="en-US" dirty="0"/>
              <a:t>, </a:t>
            </a:r>
            <a:r>
              <a:rPr lang="en-US" dirty="0" err="1"/>
              <a:t>jejíž</a:t>
            </a:r>
            <a:r>
              <a:rPr lang="en-US" dirty="0"/>
              <a:t> </a:t>
            </a:r>
            <a:r>
              <a:rPr lang="en-US" dirty="0" err="1"/>
              <a:t>většinu</a:t>
            </a:r>
            <a:r>
              <a:rPr lang="en-US" dirty="0"/>
              <a:t> </a:t>
            </a:r>
            <a:r>
              <a:rPr lang="en-US" dirty="0" err="1"/>
              <a:t>odnáší</a:t>
            </a:r>
            <a:r>
              <a:rPr lang="en-US" dirty="0"/>
              <a:t> </a:t>
            </a:r>
            <a:r>
              <a:rPr lang="en-US" dirty="0" err="1"/>
              <a:t>emitovaná</a:t>
            </a:r>
            <a:r>
              <a:rPr lang="en-US" dirty="0"/>
              <a:t> </a:t>
            </a:r>
            <a:r>
              <a:rPr lang="en-US" dirty="0" err="1"/>
              <a:t>částice</a:t>
            </a:r>
            <a:r>
              <a:rPr lang="en-US" dirty="0"/>
              <a:t>, </a:t>
            </a:r>
            <a:r>
              <a:rPr lang="en-US" dirty="0" err="1"/>
              <a:t>malou</a:t>
            </a:r>
            <a:r>
              <a:rPr lang="en-US" dirty="0"/>
              <a:t> </a:t>
            </a:r>
            <a:r>
              <a:rPr lang="en-US" dirty="0" err="1"/>
              <a:t>část</a:t>
            </a:r>
            <a:r>
              <a:rPr lang="en-US" dirty="0"/>
              <a:t> </a:t>
            </a:r>
            <a:r>
              <a:rPr lang="en-US" dirty="0" err="1"/>
              <a:t>též</a:t>
            </a:r>
            <a:r>
              <a:rPr lang="en-US" dirty="0"/>
              <a:t> </a:t>
            </a:r>
            <a:r>
              <a:rPr lang="en-US" dirty="0" err="1"/>
              <a:t>výsledné</a:t>
            </a:r>
            <a:r>
              <a:rPr lang="en-US" dirty="0"/>
              <a:t> </a:t>
            </a:r>
            <a:r>
              <a:rPr lang="en-US" dirty="0" err="1"/>
              <a:t>jádro</a:t>
            </a:r>
            <a:r>
              <a:rPr lang="en-US" dirty="0"/>
              <a:t> </a:t>
            </a:r>
            <a:r>
              <a:rPr lang="en-US" u="sng" dirty="0"/>
              <a:t>Y</a:t>
            </a:r>
            <a:r>
              <a:rPr lang="en-US" dirty="0"/>
              <a:t>, </a:t>
            </a:r>
            <a:r>
              <a:rPr lang="en-US" dirty="0" err="1"/>
              <a:t>odražené</a:t>
            </a:r>
            <a:r>
              <a:rPr lang="en-US" dirty="0"/>
              <a:t> v </a:t>
            </a:r>
            <a:r>
              <a:rPr lang="en-US" dirty="0" err="1"/>
              <a:t>důsledku</a:t>
            </a:r>
            <a:r>
              <a:rPr lang="en-US" dirty="0"/>
              <a:t> </a:t>
            </a:r>
            <a:r>
              <a:rPr lang="en-US" dirty="0" err="1"/>
              <a:t>zákona</a:t>
            </a:r>
            <a:r>
              <a:rPr lang="en-US" dirty="0"/>
              <a:t> </a:t>
            </a:r>
            <a:r>
              <a:rPr lang="en-US" dirty="0" err="1"/>
              <a:t>akce</a:t>
            </a:r>
            <a:r>
              <a:rPr lang="en-US" dirty="0"/>
              <a:t> a </a:t>
            </a:r>
            <a:r>
              <a:rPr lang="en-US" dirty="0" err="1"/>
              <a:t>reakce</a:t>
            </a:r>
            <a:r>
              <a:rPr lang="en-US" dirty="0"/>
              <a:t>.</a:t>
            </a:r>
          </a:p>
          <a:p>
            <a:pPr indent="-228600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Energetický</a:t>
            </a:r>
            <a:r>
              <a:rPr lang="en-US" dirty="0"/>
              <a:t> </a:t>
            </a:r>
            <a:r>
              <a:rPr lang="en-US" dirty="0" err="1"/>
              <a:t>rozdíl</a:t>
            </a:r>
            <a:r>
              <a:rPr lang="en-US" dirty="0"/>
              <a:t> </a:t>
            </a:r>
            <a:r>
              <a:rPr lang="en-US" dirty="0" err="1"/>
              <a:t>mezi</a:t>
            </a:r>
            <a:r>
              <a:rPr lang="en-US" dirty="0"/>
              <a:t> </a:t>
            </a:r>
            <a:r>
              <a:rPr lang="en-US" dirty="0" err="1"/>
              <a:t>základními</a:t>
            </a:r>
            <a:r>
              <a:rPr lang="en-US" dirty="0"/>
              <a:t> </a:t>
            </a:r>
            <a:r>
              <a:rPr lang="en-US" dirty="0" err="1"/>
              <a:t>stavy</a:t>
            </a:r>
            <a:r>
              <a:rPr lang="en-US" dirty="0"/>
              <a:t> </a:t>
            </a:r>
            <a:r>
              <a:rPr lang="en-US" dirty="0" err="1"/>
              <a:t>rodičovského</a:t>
            </a:r>
            <a:r>
              <a:rPr lang="en-US" dirty="0"/>
              <a:t> a </a:t>
            </a:r>
            <a:r>
              <a:rPr lang="en-US" dirty="0" err="1"/>
              <a:t>dceřinného</a:t>
            </a:r>
            <a:r>
              <a:rPr lang="en-US" dirty="0"/>
              <a:t> </a:t>
            </a:r>
            <a:r>
              <a:rPr lang="en-US" dirty="0" err="1"/>
              <a:t>systému</a:t>
            </a:r>
            <a:r>
              <a:rPr lang="en-US" dirty="0"/>
              <a:t> se </a:t>
            </a:r>
            <a:r>
              <a:rPr lang="en-US" dirty="0" err="1"/>
              <a:t>nazývá</a:t>
            </a:r>
            <a:r>
              <a:rPr lang="en-US" dirty="0"/>
              <a:t> </a:t>
            </a:r>
            <a:r>
              <a:rPr lang="en-US" b="1" dirty="0" err="1"/>
              <a:t>energie</a:t>
            </a:r>
            <a:r>
              <a:rPr lang="en-US" b="1" dirty="0"/>
              <a:t> </a:t>
            </a:r>
            <a:r>
              <a:rPr lang="en-US" b="1" dirty="0" err="1"/>
              <a:t>přeměny</a:t>
            </a:r>
            <a:r>
              <a:rPr lang="en-US" dirty="0"/>
              <a:t> Q.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80805FE-B374-4973-8901-B36700E4E8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90" y="2803358"/>
            <a:ext cx="3777302" cy="347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3165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54E3DAA-1FC7-400E-80ED-BDB25D47E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cs-CZ" sz="3100" b="1">
                <a:solidFill>
                  <a:srgbClr val="FFFFFF"/>
                </a:solidFill>
              </a:rPr>
              <a:t>ZÁKONY PLATNÉ PŘI RADIOAKTIVNÍCH PŘEMĚNÁCH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3D2401B1-C9E8-D4B1-5D23-8559E41399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5289861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733159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508" y="746913"/>
            <a:ext cx="6279695" cy="31752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198" y="4173739"/>
            <a:ext cx="5373001" cy="2310000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3A7852A2-2D39-4162-B997-F14672ED4B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2280" y="485303"/>
            <a:ext cx="43672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u="sng" dirty="0">
                <a:solidFill>
                  <a:srgbClr val="FF0000"/>
                </a:solidFill>
              </a:rPr>
              <a:t>VLASTNOSTI ZÁŘENÍ </a:t>
            </a:r>
            <a:r>
              <a:rPr lang="cs-CZ" altLang="cs-CZ" sz="2000" b="1" u="sng" dirty="0">
                <a:solidFill>
                  <a:srgbClr val="FF0000"/>
                </a:solidFill>
                <a:sym typeface="Symbol" panose="05050102010706020507" pitchFamily="18" charset="2"/>
              </a:rPr>
              <a:t></a:t>
            </a:r>
            <a:r>
              <a:rPr lang="cs-CZ" altLang="cs-CZ" sz="2000" b="1" u="sng" dirty="0">
                <a:solidFill>
                  <a:srgbClr val="FF0000"/>
                </a:solidFill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800" b="1" dirty="0">
              <a:sym typeface="Symbol" panose="05050102010706020507" pitchFamily="18" charset="2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536AF23-EE84-406F-B15D-6B2017A236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2203" y="4308453"/>
            <a:ext cx="512344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spcBef>
                <a:spcPct val="20000"/>
              </a:spcBef>
              <a:buChar char="»"/>
              <a:tabLst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u="sng" dirty="0">
                <a:solidFill>
                  <a:srgbClr val="FF0000"/>
                </a:solidFill>
              </a:rPr>
              <a:t>Dolet částic </a:t>
            </a:r>
            <a:r>
              <a:rPr lang="cs-CZ" altLang="cs-CZ" sz="2000" b="1" u="sng" dirty="0">
                <a:solidFill>
                  <a:srgbClr val="FF0000"/>
                </a:solidFill>
                <a:sym typeface="Symbol" panose="05050102010706020507" pitchFamily="18" charset="2"/>
              </a:rPr>
              <a:t></a:t>
            </a:r>
            <a:r>
              <a:rPr lang="cs-CZ" altLang="cs-CZ" sz="2000" b="1" u="sng" dirty="0">
                <a:solidFill>
                  <a:srgbClr val="FF0000"/>
                </a:solidFill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ym typeface="Symbol" panose="05050102010706020507" pitchFamily="18" charset="2"/>
              </a:rPr>
              <a:t>= dráha, na které ztratí částice veškerou svou energii</a:t>
            </a:r>
          </a:p>
          <a:p>
            <a:pPr marL="1085850" lvl="1" indent="-342900">
              <a:spcBef>
                <a:spcPct val="0"/>
              </a:spcBef>
            </a:pPr>
            <a:r>
              <a:rPr lang="cs-CZ" altLang="cs-CZ" sz="2000" b="1" dirty="0">
                <a:sym typeface="Symbol" panose="05050102010706020507" pitchFamily="18" charset="2"/>
              </a:rPr>
              <a:t>v plynech</a:t>
            </a:r>
            <a:r>
              <a:rPr lang="cs-CZ" altLang="cs-CZ" sz="2000" dirty="0">
                <a:sym typeface="Symbol" panose="05050102010706020507" pitchFamily="18" charset="2"/>
              </a:rPr>
              <a:t> řádově centimetry</a:t>
            </a:r>
            <a:endParaRPr lang="cs-CZ" altLang="cs-CZ" sz="2000" b="1" dirty="0">
              <a:sym typeface="Symbol" panose="05050102010706020507" pitchFamily="18" charset="2"/>
            </a:endParaRPr>
          </a:p>
          <a:p>
            <a:pPr marL="1085850" lvl="1" indent="-342900">
              <a:spcBef>
                <a:spcPct val="0"/>
              </a:spcBef>
            </a:pPr>
            <a:r>
              <a:rPr lang="cs-CZ" altLang="cs-CZ" sz="2000" b="1" dirty="0">
                <a:sym typeface="Symbol" panose="05050102010706020507" pitchFamily="18" charset="2"/>
              </a:rPr>
              <a:t>v kapalinách</a:t>
            </a:r>
            <a:r>
              <a:rPr lang="cs-CZ" altLang="cs-CZ" sz="2000" dirty="0">
                <a:sym typeface="Symbol" panose="05050102010706020507" pitchFamily="18" charset="2"/>
              </a:rPr>
              <a:t> a </a:t>
            </a:r>
            <a:r>
              <a:rPr lang="cs-CZ" altLang="cs-CZ" sz="2000" b="1" dirty="0">
                <a:sym typeface="Symbol" panose="05050102010706020507" pitchFamily="18" charset="2"/>
              </a:rPr>
              <a:t>pevných</a:t>
            </a:r>
            <a:r>
              <a:rPr lang="cs-CZ" altLang="cs-CZ" sz="2000" dirty="0">
                <a:sym typeface="Symbol" panose="05050102010706020507" pitchFamily="18" charset="2"/>
              </a:rPr>
              <a:t> látkách setiny milimetrů</a:t>
            </a:r>
          </a:p>
        </p:txBody>
      </p:sp>
      <p:sp>
        <p:nvSpPr>
          <p:cNvPr id="7" name="TextovéPole 3">
            <a:extLst>
              <a:ext uri="{FF2B5EF4-FFF2-40B4-BE49-F238E27FC236}">
                <a16:creationId xmlns:a16="http://schemas.microsoft.com/office/drawing/2014/main" id="{9FA66536-91BD-4C66-AA18-DA03C59DF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4636" y="100582"/>
            <a:ext cx="27317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u="sng" dirty="0">
                <a:solidFill>
                  <a:srgbClr val="FF0000"/>
                </a:solidFill>
              </a:rPr>
              <a:t>ROZPAD  </a:t>
            </a:r>
            <a:r>
              <a:rPr lang="el-GR" altLang="cs-CZ" sz="3600" b="1" u="sng" dirty="0">
                <a:solidFill>
                  <a:srgbClr val="FF0000"/>
                </a:solidFill>
              </a:rPr>
              <a:t>α</a:t>
            </a:r>
            <a:endParaRPr lang="cs-CZ" altLang="cs-CZ" sz="3600" b="1" u="sng" dirty="0">
              <a:solidFill>
                <a:srgbClr val="FF0000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365CF00-0905-49F1-A2F6-53815DF262C8}"/>
              </a:ext>
            </a:extLst>
          </p:cNvPr>
          <p:cNvSpPr txBox="1"/>
          <p:nvPr/>
        </p:nvSpPr>
        <p:spPr>
          <a:xfrm>
            <a:off x="7147370" y="984466"/>
            <a:ext cx="4799065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spcBef>
                <a:spcPts val="600"/>
              </a:spcBef>
              <a:buFont typeface="Symbol" panose="05050102010706020507" pitchFamily="18" charset="2"/>
              <a:buChar char="·"/>
            </a:pPr>
            <a:r>
              <a:rPr lang="cs-CZ" sz="1800" b="0" i="0" u="none" strike="noStrike" baseline="0" dirty="0">
                <a:solidFill>
                  <a:srgbClr val="000000"/>
                </a:solidFill>
                <a:latin typeface="Symbol" panose="05050102010706020507" pitchFamily="18" charset="2"/>
              </a:rPr>
              <a:t>a-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Verdana" panose="020B0604030504040204" pitchFamily="34" charset="0"/>
              </a:rPr>
              <a:t>částice: </a:t>
            </a:r>
          </a:p>
          <a:p>
            <a:pPr marL="742950" lvl="1" indent="-285750">
              <a:spcBef>
                <a:spcPts val="600"/>
              </a:spcBef>
              <a:buFont typeface="Symbol" panose="05050102010706020507" pitchFamily="18" charset="2"/>
              <a:buChar char="·"/>
            </a:pPr>
            <a:r>
              <a:rPr lang="cs-CZ" b="0" i="0" u="none" strike="noStrike" baseline="0" dirty="0">
                <a:solidFill>
                  <a:srgbClr val="000000"/>
                </a:solidFill>
                <a:latin typeface="Verdana" panose="020B0604030504040204" pitchFamily="34" charset="0"/>
              </a:rPr>
              <a:t>má relativně nízkou hmotnost</a:t>
            </a:r>
          </a:p>
          <a:p>
            <a:pPr marL="739775" lvl="1" indent="-285750">
              <a:spcBef>
                <a:spcPts val="600"/>
              </a:spcBef>
              <a:buFont typeface="Symbol" panose="05050102010706020507" pitchFamily="18" charset="2"/>
              <a:buChar char="·"/>
              <a:tabLst>
                <a:tab pos="466725" algn="l"/>
              </a:tabLst>
            </a:pPr>
            <a:r>
              <a:rPr lang="cs-CZ" b="0" i="0" u="none" strike="noStrike" baseline="0" dirty="0">
                <a:solidFill>
                  <a:srgbClr val="000000"/>
                </a:solidFill>
                <a:latin typeface="Verdana" panose="020B0604030504040204" pitchFamily="34" charset="0"/>
              </a:rPr>
              <a:t>a dostatečně velkou vazebnou energii (stabilní částice)</a:t>
            </a:r>
          </a:p>
          <a:p>
            <a:pPr marL="282575" indent="-285750">
              <a:spcBef>
                <a:spcPts val="600"/>
              </a:spcBef>
              <a:buFont typeface="Symbol" panose="05050102010706020507" pitchFamily="18" charset="2"/>
              <a:buChar char="·"/>
              <a:tabLst>
                <a:tab pos="466725" algn="l"/>
              </a:tabLst>
            </a:pPr>
            <a:r>
              <a:rPr lang="cs-CZ" b="0" i="0" u="none" strike="noStrike" baseline="0" dirty="0">
                <a:solidFill>
                  <a:srgbClr val="000000"/>
                </a:solidFill>
                <a:latin typeface="Verdana" panose="020B0604030504040204" pitchFamily="34" charset="0"/>
              </a:rPr>
              <a:t>Její tvorba </a:t>
            </a:r>
            <a:r>
              <a:rPr lang="cs-CZ" b="1" i="0" u="none" strike="noStrike" baseline="0" dirty="0">
                <a:solidFill>
                  <a:srgbClr val="FF0000"/>
                </a:solidFill>
                <a:latin typeface="Verdana,Bold"/>
              </a:rPr>
              <a:t>je energeticky výhodnější jako „samostatný“ shluk nukleonů</a:t>
            </a:r>
          </a:p>
          <a:p>
            <a:pPr marL="82550" indent="-184150">
              <a:spcBef>
                <a:spcPts val="600"/>
              </a:spcBef>
              <a:buFontTx/>
              <a:buChar char="•"/>
              <a:tabLst>
                <a:tab pos="539750" algn="l"/>
              </a:tabLst>
            </a:pPr>
            <a:r>
              <a:rPr lang="cs-CZ" altLang="cs-CZ" dirty="0">
                <a:solidFill>
                  <a:srgbClr val="000000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Přímo ionizující záření</a:t>
            </a:r>
          </a:p>
          <a:p>
            <a:pPr marL="82550" indent="-184150">
              <a:spcBef>
                <a:spcPts val="600"/>
              </a:spcBef>
              <a:buFontTx/>
              <a:buChar char="•"/>
              <a:tabLst>
                <a:tab pos="539750" algn="l"/>
              </a:tabLst>
            </a:pPr>
            <a:r>
              <a:rPr lang="cs-CZ" altLang="cs-CZ" dirty="0">
                <a:solidFill>
                  <a:srgbClr val="000000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„částicového“ charakteru</a:t>
            </a:r>
          </a:p>
          <a:p>
            <a:pPr marL="285750" indent="-285750" algn="l">
              <a:spcBef>
                <a:spcPts val="600"/>
              </a:spcBef>
              <a:buFont typeface="Symbol" panose="05050102010706020507" pitchFamily="18" charset="2"/>
              <a:buChar char="Þ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667060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333376"/>
            <a:ext cx="7772400" cy="609600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Spontánní</a:t>
            </a:r>
            <a:r>
              <a:rPr lang="en-US" altLang="cs-CZ" sz="3200" b="1" dirty="0">
                <a:cs typeface="Times New Roman" panose="02020603050405020304" pitchFamily="18" charset="0"/>
              </a:rPr>
              <a:t> </a:t>
            </a:r>
            <a:r>
              <a:rPr lang="cs-CZ" altLang="cs-CZ" sz="3200" b="1" dirty="0">
                <a:cs typeface="Times New Roman" panose="02020603050405020304" pitchFamily="18" charset="0"/>
              </a:rPr>
              <a:t>α</a:t>
            </a:r>
            <a:r>
              <a:rPr lang="en-US" altLang="cs-CZ" sz="3200" b="1" dirty="0">
                <a:cs typeface="Times New Roman" panose="02020603050405020304" pitchFamily="18" charset="0"/>
              </a:rPr>
              <a:t> </a:t>
            </a:r>
            <a:r>
              <a:rPr lang="en-US" altLang="cs-CZ" sz="3200" b="1" dirty="0" err="1">
                <a:cs typeface="Times New Roman" panose="02020603050405020304" pitchFamily="18" charset="0"/>
              </a:rPr>
              <a:t>rozpad</a:t>
            </a:r>
            <a:r>
              <a:rPr lang="en-US" altLang="cs-CZ" sz="3200" b="1" dirty="0">
                <a:cs typeface="Times New Roman" panose="02020603050405020304" pitchFamily="18" charset="0"/>
              </a:rPr>
              <a:t> </a:t>
            </a:r>
            <a:r>
              <a:rPr lang="en-US" altLang="cs-CZ" sz="3200" b="1" dirty="0" err="1">
                <a:cs typeface="Times New Roman" panose="02020603050405020304" pitchFamily="18" charset="0"/>
              </a:rPr>
              <a:t>uranu</a:t>
            </a:r>
            <a:endParaRPr lang="cs-CZ" altLang="cs-CZ" sz="3200" b="1" dirty="0"/>
          </a:p>
        </p:txBody>
      </p:sp>
      <p:graphicFrame>
        <p:nvGraphicFramePr>
          <p:cNvPr id="28675" name="Object 3"/>
          <p:cNvGraphicFramePr>
            <a:graphicFrameLocks noChangeAspect="1"/>
          </p:cNvGraphicFramePr>
          <p:nvPr/>
        </p:nvGraphicFramePr>
        <p:xfrm>
          <a:off x="1785939" y="1295401"/>
          <a:ext cx="8620125" cy="80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0604500" imgH="990600" progId="Equation.DSMT4">
                  <p:embed/>
                </p:oleObj>
              </mc:Choice>
              <mc:Fallback>
                <p:oleObj name="Equation" r:id="rId2" imgW="10604500" imgH="990600" progId="Equation.DSMT4">
                  <p:embed/>
                  <p:pic>
                    <p:nvPicPr>
                      <p:cNvPr id="2867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5939" y="1295401"/>
                        <a:ext cx="8620125" cy="804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6" name="Object 43"/>
          <p:cNvGraphicFramePr>
            <a:graphicFrameLocks noChangeAspect="1"/>
          </p:cNvGraphicFramePr>
          <p:nvPr/>
        </p:nvGraphicFramePr>
        <p:xfrm>
          <a:off x="1676400" y="2805114"/>
          <a:ext cx="4222750" cy="124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194300" imgH="1536700" progId="Equation.DSMT4">
                  <p:embed/>
                </p:oleObj>
              </mc:Choice>
              <mc:Fallback>
                <p:oleObj name="Equation" r:id="rId4" imgW="5194300" imgH="1536700" progId="Equation.DSMT4">
                  <p:embed/>
                  <p:pic>
                    <p:nvPicPr>
                      <p:cNvPr id="28676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2805114"/>
                        <a:ext cx="4222750" cy="1247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7" name="Object 44"/>
          <p:cNvGraphicFramePr>
            <a:graphicFrameLocks noChangeAspect="1"/>
          </p:cNvGraphicFramePr>
          <p:nvPr/>
        </p:nvGraphicFramePr>
        <p:xfrm>
          <a:off x="6257926" y="2971801"/>
          <a:ext cx="4202113" cy="124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168900" imgH="1536700" progId="Equation.DSMT4">
                  <p:embed/>
                </p:oleObj>
              </mc:Choice>
              <mc:Fallback>
                <p:oleObj name="Equation" r:id="rId6" imgW="5168900" imgH="1536700" progId="Equation.DSMT4">
                  <p:embed/>
                  <p:pic>
                    <p:nvPicPr>
                      <p:cNvPr id="28677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7926" y="2971801"/>
                        <a:ext cx="4202113" cy="1247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8" name="Text Box 45"/>
          <p:cNvSpPr txBox="1">
            <a:spLocks noChangeArrowheads="1"/>
          </p:cNvSpPr>
          <p:nvPr/>
        </p:nvSpPr>
        <p:spPr bwMode="auto">
          <a:xfrm>
            <a:off x="1524001" y="4495801"/>
            <a:ext cx="443743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>
                <a:solidFill>
                  <a:srgbClr val="6600FF"/>
                </a:solidFill>
              </a:rPr>
              <a:t>Spontánní rozpad nastává, poločas</a:t>
            </a:r>
          </a:p>
          <a:p>
            <a:pPr eaLnBrk="1" hangingPunct="1"/>
            <a:r>
              <a:rPr lang="cs-CZ" altLang="cs-CZ">
                <a:solidFill>
                  <a:srgbClr val="6600FF"/>
                </a:solidFill>
              </a:rPr>
              <a:t>rozpadu je 4,47.10</a:t>
            </a:r>
            <a:r>
              <a:rPr lang="cs-CZ" altLang="cs-CZ" baseline="30000">
                <a:solidFill>
                  <a:srgbClr val="6600FF"/>
                </a:solidFill>
              </a:rPr>
              <a:t>9</a:t>
            </a:r>
            <a:r>
              <a:rPr lang="cs-CZ" altLang="cs-CZ">
                <a:solidFill>
                  <a:srgbClr val="6600FF"/>
                </a:solidFill>
              </a:rPr>
              <a:t> let.</a:t>
            </a:r>
          </a:p>
        </p:txBody>
      </p:sp>
      <p:sp>
        <p:nvSpPr>
          <p:cNvPr id="28679" name="Text Box 46"/>
          <p:cNvSpPr txBox="1">
            <a:spLocks noChangeArrowheads="1"/>
          </p:cNvSpPr>
          <p:nvPr/>
        </p:nvSpPr>
        <p:spPr bwMode="auto">
          <a:xfrm>
            <a:off x="6248401" y="4495800"/>
            <a:ext cx="42084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>
                <a:solidFill>
                  <a:srgbClr val="FF0000"/>
                </a:solidFill>
              </a:rPr>
              <a:t>Spontánní rozpad nemůže nastat.</a:t>
            </a:r>
          </a:p>
        </p:txBody>
      </p:sp>
    </p:spTree>
    <p:extLst>
      <p:ext uri="{BB962C8B-B14F-4D97-AF65-F5344CB8AC3E}">
        <p14:creationId xmlns:p14="http://schemas.microsoft.com/office/powerpoint/2010/main" val="14357268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381000"/>
            <a:ext cx="7772400" cy="609600"/>
          </a:xfrm>
        </p:spPr>
        <p:txBody>
          <a:bodyPr/>
          <a:lstStyle/>
          <a:p>
            <a:pPr eaLnBrk="1" hangingPunct="1"/>
            <a:r>
              <a:rPr lang="cs-CZ" altLang="cs-CZ" sz="3200" b="1"/>
              <a:t>Hmotnostní přebytek nuklidu</a:t>
            </a:r>
          </a:p>
        </p:txBody>
      </p:sp>
      <p:graphicFrame>
        <p:nvGraphicFramePr>
          <p:cNvPr id="26627" name="Object 5"/>
          <p:cNvGraphicFramePr>
            <a:graphicFrameLocks noChangeAspect="1"/>
          </p:cNvGraphicFramePr>
          <p:nvPr/>
        </p:nvGraphicFramePr>
        <p:xfrm>
          <a:off x="4117975" y="1052514"/>
          <a:ext cx="2724150" cy="127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352800" imgH="1574800" progId="Equation.DSMT4">
                  <p:embed/>
                </p:oleObj>
              </mc:Choice>
              <mc:Fallback>
                <p:oleObj name="Equation" r:id="rId2" imgW="3352800" imgH="1574800" progId="Equation.DSMT4">
                  <p:embed/>
                  <p:pic>
                    <p:nvPicPr>
                      <p:cNvPr id="2662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7975" y="1052514"/>
                        <a:ext cx="2724150" cy="1279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60" name="Group 60"/>
          <p:cNvGraphicFramePr>
            <a:graphicFrameLocks noGrp="1"/>
          </p:cNvGraphicFramePr>
          <p:nvPr/>
        </p:nvGraphicFramePr>
        <p:xfrm>
          <a:off x="2032000" y="2514601"/>
          <a:ext cx="8128000" cy="4064001"/>
        </p:xfrm>
        <a:graphic>
          <a:graphicData uri="http://schemas.openxmlformats.org/drawingml/2006/table">
            <a:tbl>
              <a:tblPr/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1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</a:t>
                      </a:r>
                      <a:r>
                        <a:rPr kumimoji="0" lang="en-US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/u</a:t>
                      </a:r>
                      <a:endParaRPr kumimoji="0" lang="cs-CZ" alt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4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proton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kumimoji="0" lang="cs-CZ" alt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kumimoji="0" lang="cs-CZ" alt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0,007 276</a:t>
                      </a:r>
                      <a:endParaRPr kumimoji="0" lang="cs-CZ" alt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1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neutron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kumimoji="0" lang="cs-CZ" alt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kumimoji="0" lang="cs-CZ" alt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0,008 665</a:t>
                      </a:r>
                      <a:endParaRPr kumimoji="0" lang="cs-CZ" alt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1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deuteron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kumimoji="0" lang="cs-CZ" alt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kumimoji="0" lang="cs-CZ" alt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0,013 553</a:t>
                      </a:r>
                      <a:endParaRPr kumimoji="0" lang="cs-CZ" alt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1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triton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kumimoji="0" lang="cs-CZ" alt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kumimoji="0" lang="cs-CZ" alt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0,015 501</a:t>
                      </a:r>
                      <a:endParaRPr kumimoji="0" lang="cs-CZ" alt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94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helion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kumimoji="0" lang="cs-CZ" alt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kumimoji="0" lang="cs-CZ" alt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0,014 932</a:t>
                      </a:r>
                      <a:endParaRPr kumimoji="0" lang="cs-CZ" alt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1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kumimoji="0" lang="en-US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částice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kumimoji="0" lang="cs-CZ" alt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kumimoji="0" lang="cs-CZ" alt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0,001 506</a:t>
                      </a:r>
                      <a:endParaRPr kumimoji="0" lang="cs-CZ" alt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39109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722" y="1700515"/>
            <a:ext cx="5574488" cy="40908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017" y="1700515"/>
            <a:ext cx="2663042" cy="355072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076A07F-59B9-4379-A5C2-13B892123342}"/>
              </a:ext>
            </a:extLst>
          </p:cNvPr>
          <p:cNvSpPr txBox="1"/>
          <p:nvPr/>
        </p:nvSpPr>
        <p:spPr>
          <a:xfrm>
            <a:off x="676755" y="563928"/>
            <a:ext cx="4181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Tunelový efekt – </a:t>
            </a:r>
            <a:r>
              <a:rPr lang="cs-CZ" sz="2800" b="1" dirty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cs-CZ" sz="2800" b="1" dirty="0">
                <a:solidFill>
                  <a:srgbClr val="FF0000"/>
                </a:solidFill>
              </a:rPr>
              <a:t>-částice</a:t>
            </a:r>
          </a:p>
        </p:txBody>
      </p:sp>
    </p:spTree>
    <p:extLst>
      <p:ext uri="{BB962C8B-B14F-4D97-AF65-F5344CB8AC3E}">
        <p14:creationId xmlns:p14="http://schemas.microsoft.com/office/powerpoint/2010/main" val="30010059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id="{4E8E58E2-2FC4-4779-AF7C-497BE4A48A38}"/>
              </a:ext>
            </a:extLst>
          </p:cNvPr>
          <p:cNvSpPr/>
          <p:nvPr/>
        </p:nvSpPr>
        <p:spPr>
          <a:xfrm>
            <a:off x="365460" y="5343571"/>
            <a:ext cx="5311878" cy="10331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43C774B-8F26-4842-A743-D499912A1DAC}"/>
              </a:ext>
            </a:extLst>
          </p:cNvPr>
          <p:cNvSpPr txBox="1"/>
          <p:nvPr/>
        </p:nvSpPr>
        <p:spPr>
          <a:xfrm>
            <a:off x="6033837" y="261539"/>
            <a:ext cx="564407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b="0" i="0" u="none" strike="noStrike" baseline="0" dirty="0">
                <a:latin typeface="TimesNewRomanPSMT"/>
              </a:rPr>
              <a:t>Potenciální energie při emisi </a:t>
            </a:r>
            <a:r>
              <a:rPr lang="cs-CZ" sz="1800" b="0" i="0" u="none" strike="noStrike" baseline="0" dirty="0">
                <a:latin typeface="Symbol" panose="05050102010706020507" pitchFamily="18" charset="2"/>
              </a:rPr>
              <a:t>a</a:t>
            </a:r>
            <a:r>
              <a:rPr lang="el-GR" sz="1800" b="0" i="0" u="none" strike="noStrike" baseline="0" dirty="0">
                <a:latin typeface="Symbol" panose="05050102010706020507" pitchFamily="18" charset="2"/>
              </a:rPr>
              <a:t> </a:t>
            </a:r>
            <a:r>
              <a:rPr lang="el-GR" sz="1800" b="0" i="0" u="none" strike="noStrike" baseline="0" dirty="0">
                <a:latin typeface="TimesNewRomanPSMT"/>
              </a:rPr>
              <a:t>- </a:t>
            </a:r>
            <a:r>
              <a:rPr lang="cs-CZ" sz="1800" b="0" i="0" u="none" strike="noStrike" baseline="0" dirty="0">
                <a:latin typeface="TimesNewRomanPSMT"/>
              </a:rPr>
              <a:t>částice jádrem </a:t>
            </a:r>
            <a:r>
              <a:rPr lang="cs-CZ" b="1" baseline="30000" dirty="0">
                <a:solidFill>
                  <a:srgbClr val="FF0000"/>
                </a:solidFill>
                <a:latin typeface="TimesNewRomanPSMT"/>
              </a:rPr>
              <a:t>238</a:t>
            </a:r>
            <a:r>
              <a:rPr lang="cs-CZ" sz="1800" b="1" i="0" u="none" strike="noStrike" baseline="0" dirty="0">
                <a:solidFill>
                  <a:srgbClr val="FF0000"/>
                </a:solidFill>
                <a:latin typeface="TimesNewRomanPSMT"/>
              </a:rPr>
              <a:t>U     </a:t>
            </a:r>
            <a:r>
              <a:rPr lang="cs-CZ" sz="1800" b="0" i="0" u="none" strike="noStrike" baseline="0" dirty="0">
                <a:latin typeface="TimesNewRomanPSMT"/>
              </a:rPr>
              <a:t> </a:t>
            </a:r>
            <a:r>
              <a:rPr lang="cs-CZ" sz="1800" b="1" i="0" u="none" strike="noStrike" baseline="0" dirty="0">
                <a:latin typeface="TimesNewRomanPSMT"/>
              </a:rPr>
              <a:t>Q = 4,25 </a:t>
            </a:r>
            <a:r>
              <a:rPr lang="cs-CZ" sz="1800" b="1" i="0" u="none" strike="noStrike" baseline="0" dirty="0" err="1">
                <a:latin typeface="TimesNewRomanPSMT"/>
              </a:rPr>
              <a:t>MeV</a:t>
            </a:r>
            <a:endParaRPr lang="cs-CZ" sz="1800" b="1" i="0" u="none" strike="noStrike" baseline="0" dirty="0">
              <a:latin typeface="TimesNewRomanPSM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b="0" i="0" u="none" strike="noStrike" baseline="0" dirty="0">
                <a:latin typeface="TimesNewRomanPSMT"/>
              </a:rPr>
              <a:t>(ukazuje energii rozpadu)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b="0" i="0" u="none" strike="noStrike" baseline="0" dirty="0">
                <a:latin typeface="TimesNewRomanPSMT"/>
              </a:rPr>
              <a:t>Tlustá šedá část této přímky ukazuje vzdálenosti </a:t>
            </a:r>
            <a:r>
              <a:rPr lang="cs-CZ" sz="1800" b="0" i="1" u="none" strike="noStrike" baseline="0" dirty="0">
                <a:latin typeface="TimesNewRomanPS-ItalicMT"/>
              </a:rPr>
              <a:t>r</a:t>
            </a:r>
            <a:r>
              <a:rPr lang="cs-CZ" sz="1800" b="0" i="0" u="none" strike="noStrike" baseline="0" dirty="0">
                <a:latin typeface="TimesNewRomanPSMT"/>
              </a:rPr>
              <a:t>, které jsou pro   </a:t>
            </a:r>
            <a:r>
              <a:rPr lang="cs-CZ" sz="1800" b="0" i="0" u="none" strike="noStrike" baseline="0" dirty="0">
                <a:latin typeface="Symbol" panose="05050102010706020507" pitchFamily="18" charset="2"/>
              </a:rPr>
              <a:t>a</a:t>
            </a:r>
            <a:r>
              <a:rPr lang="el-GR" sz="1800" b="0" i="0" u="none" strike="noStrike" baseline="0" dirty="0">
                <a:latin typeface="TimesNewRomanPSMT"/>
              </a:rPr>
              <a:t>-</a:t>
            </a:r>
            <a:r>
              <a:rPr lang="cs-CZ" sz="1800" b="0" i="0" u="none" strike="noStrike" baseline="0" dirty="0">
                <a:latin typeface="TimesNewRomanPSMT"/>
              </a:rPr>
              <a:t>částici klasicky zakázané.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b="0" i="0" u="none" strike="noStrike" baseline="0" dirty="0">
                <a:latin typeface="TimesNewRomanPSMT"/>
              </a:rPr>
              <a:t>Částice </a:t>
            </a:r>
            <a:r>
              <a:rPr lang="cs-CZ" sz="1800" b="0" i="0" u="none" strike="noStrike" baseline="0" dirty="0">
                <a:latin typeface="Symbol" panose="05050102010706020507" pitchFamily="18" charset="2"/>
              </a:rPr>
              <a:t>a</a:t>
            </a:r>
            <a:r>
              <a:rPr lang="el-GR" sz="1800" b="0" i="0" u="none" strike="noStrike" baseline="0" dirty="0">
                <a:latin typeface="Symbol" panose="05050102010706020507" pitchFamily="18" charset="2"/>
              </a:rPr>
              <a:t> </a:t>
            </a:r>
            <a:r>
              <a:rPr lang="cs-CZ" sz="1800" b="0" i="0" u="none" strike="noStrike" baseline="0" dirty="0">
                <a:latin typeface="TimesNewRomanPSMT"/>
              </a:rPr>
              <a:t>je znázorněna jako bod, jak uvnitř potenciálové jámy (nalevo), tak vně (napravo) poté, co </a:t>
            </a:r>
            <a:r>
              <a:rPr lang="cs-CZ" sz="1800" b="0" i="0" u="none" strike="noStrike" baseline="0" dirty="0" err="1">
                <a:latin typeface="TimesNewRomanPSMT"/>
              </a:rPr>
              <a:t>protunelovala</a:t>
            </a:r>
            <a:r>
              <a:rPr lang="cs-CZ" sz="1800" b="0" i="0" u="none" strike="noStrike" baseline="0" dirty="0">
                <a:latin typeface="TimesNewRomanPSMT"/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b="0" i="0" u="none" strike="noStrike" baseline="0" dirty="0">
                <a:latin typeface="TimesNewRomanPSMT"/>
              </a:rPr>
              <a:t>Potenciální energie při emisi </a:t>
            </a:r>
            <a:r>
              <a:rPr lang="cs-CZ" sz="1800" b="0" i="0" u="none" strike="noStrike" baseline="0" dirty="0">
                <a:latin typeface="Symbol" panose="05050102010706020507" pitchFamily="18" charset="2"/>
              </a:rPr>
              <a:t>a</a:t>
            </a:r>
            <a:r>
              <a:rPr lang="el-GR" sz="1800" b="0" i="0" u="none" strike="noStrike" baseline="0" dirty="0">
                <a:latin typeface="Symbol" panose="05050102010706020507" pitchFamily="18" charset="2"/>
              </a:rPr>
              <a:t> </a:t>
            </a:r>
            <a:r>
              <a:rPr lang="el-GR" sz="1800" b="0" i="0" u="none" strike="noStrike" baseline="0" dirty="0">
                <a:latin typeface="TimesNewRomanPSMT"/>
              </a:rPr>
              <a:t>- </a:t>
            </a:r>
            <a:r>
              <a:rPr lang="cs-CZ" sz="1800" b="0" i="0" u="none" strike="noStrike" baseline="0" dirty="0">
                <a:latin typeface="TimesNewRomanPSMT"/>
              </a:rPr>
              <a:t>částice jádrem </a:t>
            </a:r>
            <a:r>
              <a:rPr lang="cs-CZ" b="1" baseline="30000" dirty="0">
                <a:solidFill>
                  <a:srgbClr val="FF0000"/>
                </a:solidFill>
                <a:latin typeface="TimesNewRomanPSMT"/>
              </a:rPr>
              <a:t>228</a:t>
            </a:r>
            <a:r>
              <a:rPr lang="cs-CZ" sz="1800" b="1" i="0" u="none" strike="noStrike" baseline="0" dirty="0">
                <a:solidFill>
                  <a:srgbClr val="FF0000"/>
                </a:solidFill>
                <a:latin typeface="TimesNewRomanPSMT"/>
              </a:rPr>
              <a:t>U</a:t>
            </a:r>
            <a:r>
              <a:rPr lang="cs-CZ" sz="1800" b="0" i="0" u="none" strike="noStrike" baseline="0" dirty="0">
                <a:latin typeface="TimesNewRomanPSMT"/>
              </a:rPr>
              <a:t>     </a:t>
            </a:r>
            <a:r>
              <a:rPr lang="cs-CZ" sz="1800" b="1" i="0" u="none" strike="noStrike" baseline="0" dirty="0">
                <a:latin typeface="TimesNewRomanPSMT"/>
              </a:rPr>
              <a:t>Q = 6,81 </a:t>
            </a:r>
            <a:r>
              <a:rPr lang="cs-CZ" sz="1800" b="1" i="0" u="none" strike="noStrike" baseline="0" dirty="0" err="1">
                <a:latin typeface="TimesNewRomanPSMT"/>
              </a:rPr>
              <a:t>MeV</a:t>
            </a:r>
            <a:r>
              <a:rPr lang="cs-CZ" sz="1800" b="1" i="0" u="none" strike="noStrike" baseline="0" dirty="0">
                <a:latin typeface="TimesNewRomanPSMT"/>
              </a:rPr>
              <a:t> (zhruba o 60% vyšší než </a:t>
            </a:r>
            <a:r>
              <a:rPr lang="cs-CZ" b="1" baseline="30000" dirty="0">
                <a:latin typeface="TimesNewRomanPSMT"/>
              </a:rPr>
              <a:t>238</a:t>
            </a:r>
            <a:r>
              <a:rPr lang="cs-CZ" sz="1800" b="1" i="0" u="none" strike="noStrike" baseline="0" dirty="0">
                <a:latin typeface="TimesNewRomanPSMT"/>
              </a:rPr>
              <a:t>U)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TimesNewRomanPSMT"/>
              </a:rPr>
              <a:t>O</a:t>
            </a:r>
            <a:r>
              <a:rPr lang="cs-CZ" sz="1800" b="0" i="0" u="none" strike="noStrike" baseline="0" dirty="0">
                <a:latin typeface="TimesNewRomanPSMT"/>
              </a:rPr>
              <a:t>ba izotopy mají stejnou křivku potenciální energie, protože mají stejný náboj jádra.</a:t>
            </a:r>
            <a:endParaRPr lang="cs-CZ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5872674E-1551-42F4-82CC-1A71421B2E17}"/>
              </a:ext>
            </a:extLst>
          </p:cNvPr>
          <p:cNvSpPr txBox="1"/>
          <p:nvPr/>
        </p:nvSpPr>
        <p:spPr>
          <a:xfrm>
            <a:off x="6033837" y="3846236"/>
            <a:ext cx="583531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b="0" i="0" u="none" strike="noStrike" baseline="0" dirty="0">
                <a:latin typeface="TimesNewRomanPSMT"/>
              </a:rPr>
              <a:t>Poněvadž poločas rozpadu </a:t>
            </a:r>
            <a:r>
              <a:rPr lang="cs-CZ" sz="800" b="0" i="0" u="none" strike="noStrike" baseline="0" dirty="0">
                <a:latin typeface="TimesNewRomanPSMT"/>
              </a:rPr>
              <a:t>238</a:t>
            </a:r>
            <a:r>
              <a:rPr lang="cs-CZ" sz="1800" b="0" i="0" u="none" strike="noStrike" baseline="0" dirty="0">
                <a:latin typeface="TimesNewRomanPSMT"/>
              </a:rPr>
              <a:t>U je velmi dlouhý nemůže být potenciálová bariéra příliš </a:t>
            </a:r>
            <a:r>
              <a:rPr lang="cs-CZ" sz="800" b="0" i="1" u="none" strike="noStrike" baseline="0" dirty="0">
                <a:latin typeface="TimesNewRomanPS-ItalicMT"/>
              </a:rPr>
              <a:t>„</a:t>
            </a:r>
            <a:r>
              <a:rPr lang="cs-CZ" sz="1800" b="0" i="1" u="none" strike="noStrike" baseline="0" dirty="0">
                <a:latin typeface="TimesNewRomanPS-ItalicMT"/>
              </a:rPr>
              <a:t>prostupná“</a:t>
            </a:r>
            <a:r>
              <a:rPr lang="cs-CZ" sz="1800" b="0" i="0" u="none" strike="noStrike" baseline="0" dirty="0">
                <a:latin typeface="TimesNewRomanPSMT"/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b="0" i="0" u="none" strike="noStrike" baseline="0" dirty="0">
                <a:latin typeface="TimesNewRomanPSMT"/>
              </a:rPr>
              <a:t>Částice</a:t>
            </a:r>
            <a:r>
              <a:rPr lang="cs-CZ" dirty="0">
                <a:latin typeface="TimesNewRomanPSMT"/>
              </a:rPr>
              <a:t> </a:t>
            </a:r>
            <a:r>
              <a:rPr lang="cs-CZ" sz="1800" b="0" i="0" u="none" strike="noStrike" baseline="0" dirty="0">
                <a:latin typeface="Symbol" panose="05050102010706020507" pitchFamily="18" charset="2"/>
              </a:rPr>
              <a:t>a</a:t>
            </a:r>
            <a:r>
              <a:rPr lang="el-GR" sz="1800" b="0" i="0" u="none" strike="noStrike" baseline="0" dirty="0">
                <a:latin typeface="TimesNewRomanPSMT"/>
              </a:rPr>
              <a:t>,</a:t>
            </a:r>
            <a:r>
              <a:rPr lang="cs-CZ" sz="1800" b="0" i="0" u="none" strike="noStrike" baseline="0" dirty="0">
                <a:latin typeface="TimesNewRomanPSMT"/>
              </a:rPr>
              <a:t>která poskakuje sem a tam uvnitř jádra, musí narazit na vnitřní stěnu bariéry zhruba </a:t>
            </a:r>
            <a:r>
              <a:rPr lang="cs-CZ" sz="1800" b="1" i="0" u="none" strike="noStrike" baseline="0" dirty="0">
                <a:latin typeface="TimesNewRomanPSMT"/>
              </a:rPr>
              <a:t>10</a:t>
            </a:r>
            <a:r>
              <a:rPr lang="cs-CZ" b="1" baseline="30000" dirty="0">
                <a:latin typeface="TimesNewRomanPSMT"/>
              </a:rPr>
              <a:t>38</a:t>
            </a:r>
            <a:r>
              <a:rPr lang="cs-CZ" b="1" dirty="0">
                <a:latin typeface="TimesNewRomanPSMT"/>
              </a:rPr>
              <a:t> </a:t>
            </a:r>
            <a:r>
              <a:rPr lang="cs-CZ" sz="1800" b="1" i="0" u="none" strike="noStrike" baseline="0" dirty="0">
                <a:latin typeface="TimesNewRomanPSMT"/>
              </a:rPr>
              <a:t>krát</a:t>
            </a:r>
            <a:r>
              <a:rPr lang="cs-CZ" sz="1800" b="0" i="0" u="none" strike="noStrike" baseline="0" dirty="0">
                <a:latin typeface="TimesNewRomanPSMT"/>
              </a:rPr>
              <a:t>, než se jí podaří uniknout tunelováním.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b="0" i="0" u="none" strike="noStrike" baseline="0" dirty="0">
                <a:latin typeface="TimesNewRomanPSMT"/>
              </a:rPr>
              <a:t>Toto číslo </a:t>
            </a:r>
            <a:r>
              <a:rPr lang="cs-CZ" sz="1800" b="0" i="0" u="sng" strike="noStrike" baseline="0" dirty="0">
                <a:latin typeface="TimesNewRomanPSMT"/>
              </a:rPr>
              <a:t>odpovídá 10</a:t>
            </a:r>
            <a:r>
              <a:rPr kumimoji="0" lang="cs-CZ" sz="1800" b="0" i="0" u="sng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21</a:t>
            </a:r>
            <a:r>
              <a:rPr lang="cs-CZ" sz="800" b="0" i="0" u="sng" strike="noStrike" baseline="0" dirty="0">
                <a:latin typeface="TimesNewRomanPSMT"/>
              </a:rPr>
              <a:t> </a:t>
            </a:r>
            <a:r>
              <a:rPr lang="cs-CZ" sz="1800" b="0" i="0" u="sng" strike="noStrike" baseline="0" dirty="0">
                <a:latin typeface="TimesNewRomanPSMT"/>
              </a:rPr>
              <a:t>nárazům za sekundu po dobu      4 .10</a:t>
            </a:r>
            <a:r>
              <a:rPr kumimoji="0" lang="cs-CZ" sz="1800" b="0" i="0" u="sng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9 </a:t>
            </a:r>
            <a:r>
              <a:rPr lang="cs-CZ" sz="1800" b="0" i="0" u="sng" strike="noStrike" baseline="0" dirty="0">
                <a:latin typeface="TimesNewRomanPSMT"/>
              </a:rPr>
              <a:t>let</a:t>
            </a:r>
            <a:r>
              <a:rPr lang="cs-CZ" sz="1800" b="0" i="0" u="none" strike="noStrike" baseline="0" dirty="0">
                <a:latin typeface="TimesNewRomanPSMT"/>
              </a:rPr>
              <a:t>. My ovšem čekáme na vnější straně a můžeme zaznamenat jen ty </a:t>
            </a:r>
            <a:r>
              <a:rPr lang="cs-CZ" sz="1800" b="0" i="0" u="none" strike="noStrike" baseline="0" dirty="0">
                <a:latin typeface="Symbol" panose="05050102010706020507" pitchFamily="18" charset="2"/>
              </a:rPr>
              <a:t>a</a:t>
            </a:r>
            <a:r>
              <a:rPr lang="el-GR" sz="1800" b="0" i="0" u="none" strike="noStrike" baseline="0" dirty="0">
                <a:latin typeface="TimesNewRomanPSMT"/>
              </a:rPr>
              <a:t>-</a:t>
            </a:r>
            <a:r>
              <a:rPr lang="cs-CZ" sz="1800" b="0" i="0" u="none" strike="noStrike" baseline="0" dirty="0">
                <a:latin typeface="TimesNewRomanPSMT"/>
              </a:rPr>
              <a:t>částice, kterým se </a:t>
            </a:r>
            <a:r>
              <a:rPr lang="cs-CZ" sz="1800" b="0" i="1" u="none" strike="noStrike" baseline="0" dirty="0">
                <a:latin typeface="TimesNewRomanPS-ItalicMT"/>
              </a:rPr>
              <a:t>podařilo </a:t>
            </a:r>
            <a:r>
              <a:rPr lang="cs-CZ" sz="1800" b="0" i="0" u="none" strike="noStrike" baseline="0" dirty="0">
                <a:latin typeface="TimesNewRomanPSMT"/>
              </a:rPr>
              <a:t>uniknout.</a:t>
            </a:r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70008B27-9BBF-4282-B07C-5973F2B86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934" y="261539"/>
            <a:ext cx="5205404" cy="4930807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DDAD30C6-994E-4CBA-B637-A025BC0D66A7}"/>
              </a:ext>
            </a:extLst>
          </p:cNvPr>
          <p:cNvSpPr txBox="1"/>
          <p:nvPr/>
        </p:nvSpPr>
        <p:spPr>
          <a:xfrm>
            <a:off x="365460" y="5343571"/>
            <a:ext cx="60970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1800" b="0" i="0" u="none" strike="noStrike" baseline="0" dirty="0">
                <a:latin typeface="TimesNewRomanPSMT"/>
              </a:rPr>
              <a:t>Radionuklid 	Q 		Poločas rozpadu</a:t>
            </a:r>
          </a:p>
          <a:p>
            <a:pPr algn="l"/>
            <a:r>
              <a:rPr lang="pl-PL" sz="800" b="0" i="0" u="none" strike="noStrike" baseline="0" dirty="0">
                <a:latin typeface="TimesNewRomanPSMT"/>
              </a:rPr>
              <a:t>238</a:t>
            </a:r>
            <a:r>
              <a:rPr lang="pl-PL" sz="1800" b="0" i="0" u="none" strike="noStrike" baseline="0" dirty="0">
                <a:latin typeface="TimesNewRomanPSMT"/>
              </a:rPr>
              <a:t>U 		4,25 MeV 	4,5 . 10</a:t>
            </a:r>
            <a:r>
              <a:rPr lang="pl-PL" sz="800" b="0" i="0" u="none" strike="noStrike" baseline="0" dirty="0">
                <a:latin typeface="TimesNewRomanPSMT"/>
              </a:rPr>
              <a:t>9 </a:t>
            </a:r>
            <a:r>
              <a:rPr lang="pl-PL" sz="1800" b="0" i="0" u="none" strike="noStrike" baseline="0" dirty="0">
                <a:latin typeface="TimesNewRomanPSMT"/>
              </a:rPr>
              <a:t>roku</a:t>
            </a:r>
          </a:p>
          <a:p>
            <a:pPr algn="l"/>
            <a:r>
              <a:rPr lang="cs-CZ" sz="800" b="0" i="0" u="none" strike="noStrike" baseline="0" dirty="0">
                <a:latin typeface="TimesNewRomanPSMT"/>
              </a:rPr>
              <a:t>228</a:t>
            </a:r>
            <a:r>
              <a:rPr lang="cs-CZ" sz="1800" b="0" i="0" u="none" strike="noStrike" baseline="0" dirty="0">
                <a:latin typeface="TimesNewRomanPSMT"/>
              </a:rPr>
              <a:t>U 		6,81 </a:t>
            </a:r>
            <a:r>
              <a:rPr lang="cs-CZ" sz="1800" b="0" i="0" u="none" strike="noStrike" baseline="0" dirty="0" err="1">
                <a:latin typeface="TimesNewRomanPSMT"/>
              </a:rPr>
              <a:t>MeV</a:t>
            </a:r>
            <a:r>
              <a:rPr lang="cs-CZ" sz="1800" b="0" i="0" u="none" strike="noStrike" baseline="0" dirty="0">
                <a:latin typeface="TimesNewRomanPSMT"/>
              </a:rPr>
              <a:t> 	9.1 min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26223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59744D8-A471-44BF-BACF-42C3F8388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631" y="1859265"/>
            <a:ext cx="3624044" cy="354854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F63C503-EC6E-42B6-98D7-355B13265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245" y="1579786"/>
            <a:ext cx="6658124" cy="4011247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DD1779E-B658-4D2A-B639-D4851F18AA4E}"/>
              </a:ext>
            </a:extLst>
          </p:cNvPr>
          <p:cNvSpPr txBox="1"/>
          <p:nvPr/>
        </p:nvSpPr>
        <p:spPr>
          <a:xfrm>
            <a:off x="1412709" y="335346"/>
            <a:ext cx="904273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800" b="0" i="0" u="none" strike="noStrike" baseline="0" dirty="0">
                <a:solidFill>
                  <a:srgbClr val="000000"/>
                </a:solidFill>
                <a:latin typeface="Verdana" panose="020B0604030504040204" pitchFamily="34" charset="0"/>
              </a:rPr>
              <a:t>Přeměna </a:t>
            </a:r>
            <a:r>
              <a:rPr lang="cs-CZ" sz="2400" b="0" i="0" u="none" strike="noStrike" baseline="0" dirty="0">
                <a:latin typeface="Symbol" panose="05050102010706020507" pitchFamily="18" charset="2"/>
              </a:rPr>
              <a:t></a:t>
            </a:r>
            <a:r>
              <a:rPr lang="cs-CZ" sz="2400" b="0" i="0" u="none" strike="noStrike" baseline="0" dirty="0">
                <a:solidFill>
                  <a:srgbClr val="0000FF"/>
                </a:solidFill>
                <a:latin typeface="Symbol" panose="05050102010706020507" pitchFamily="18" charset="2"/>
              </a:rPr>
              <a:t> 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Verdana" panose="020B0604030504040204" pitchFamily="34" charset="0"/>
              </a:rPr>
              <a:t>může probíhat za vzniku dceřiného jádra </a:t>
            </a:r>
            <a:r>
              <a:rPr lang="cs-CZ" sz="1800" b="1" i="0" u="none" strike="noStrike" baseline="0" dirty="0">
                <a:solidFill>
                  <a:srgbClr val="FF0000"/>
                </a:solidFill>
                <a:latin typeface="Verdana" panose="020B0604030504040204" pitchFamily="34" charset="0"/>
              </a:rPr>
              <a:t>v základním (a) 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Verdana" panose="020B0604030504040204" pitchFamily="34" charset="0"/>
              </a:rPr>
              <a:t>nebo </a:t>
            </a:r>
            <a:r>
              <a:rPr lang="cs-CZ" sz="1800" b="1" i="0" u="none" strike="noStrike" baseline="0" dirty="0">
                <a:solidFill>
                  <a:srgbClr val="FF0000"/>
                </a:solidFill>
                <a:latin typeface="Verdana" panose="020B0604030504040204" pitchFamily="34" charset="0"/>
              </a:rPr>
              <a:t>vzbuzeném stavu (b)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28E6C645-6996-4C09-AE98-84A6B240E936}"/>
              </a:ext>
            </a:extLst>
          </p:cNvPr>
          <p:cNvSpPr txBox="1"/>
          <p:nvPr/>
        </p:nvSpPr>
        <p:spPr>
          <a:xfrm>
            <a:off x="810627" y="6000821"/>
            <a:ext cx="109432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1400" b="1" i="0" u="none" strike="noStrike" baseline="0" dirty="0">
                <a:latin typeface="Verdana,Bold"/>
              </a:rPr>
              <a:t>Často se pozoruje emise více skupin </a:t>
            </a:r>
            <a:r>
              <a:rPr lang="cs-CZ" sz="1800" b="0" i="0" u="none" strike="noStrike" baseline="0" dirty="0">
                <a:latin typeface="Symbol" panose="05050102010706020507" pitchFamily="18" charset="2"/>
              </a:rPr>
              <a:t> </a:t>
            </a:r>
            <a:r>
              <a:rPr lang="cs-CZ" sz="1400" b="1" i="0" u="none" strike="noStrike" baseline="0" dirty="0">
                <a:latin typeface="Verdana,Bold"/>
              </a:rPr>
              <a:t>částic </a:t>
            </a:r>
            <a:r>
              <a:rPr lang="cs-CZ" sz="1400" b="0" i="0" u="none" strike="noStrike" baseline="0" dirty="0">
                <a:latin typeface="Symbol" panose="05050102010706020507" pitchFamily="18" charset="2"/>
              </a:rPr>
              <a:t> </a:t>
            </a:r>
            <a:r>
              <a:rPr lang="cs-CZ" sz="1400" b="1" i="0" u="none" strike="noStrike" baseline="0" dirty="0">
                <a:latin typeface="Verdana,Bold"/>
              </a:rPr>
              <a:t>musí existovat více excitovaných stavů dceřiných jader.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665101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42695"/>
            <a:ext cx="8522368" cy="280366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323" y="3316333"/>
            <a:ext cx="7866647" cy="62261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7020" y="3669375"/>
            <a:ext cx="3888032" cy="304713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374" y="4064453"/>
            <a:ext cx="2634910" cy="2523853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3562227" y="1531620"/>
            <a:ext cx="530352" cy="4754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4248913" y="1194581"/>
            <a:ext cx="6022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elektronové anti-neutrino (zákon zachování leptonového čísla)</a:t>
            </a:r>
          </a:p>
        </p:txBody>
      </p:sp>
      <p:cxnSp>
        <p:nvCxnSpPr>
          <p:cNvPr id="11" name="Přímá spojnice se šipkou 10"/>
          <p:cNvCxnSpPr>
            <a:cxnSpLocks/>
            <a:stCxn id="9" idx="1"/>
          </p:cNvCxnSpPr>
          <p:nvPr/>
        </p:nvCxnSpPr>
        <p:spPr>
          <a:xfrm flipH="1">
            <a:off x="4023373" y="1379247"/>
            <a:ext cx="225540" cy="1907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bdélník 9">
            <a:extLst>
              <a:ext uri="{FF2B5EF4-FFF2-40B4-BE49-F238E27FC236}">
                <a16:creationId xmlns:a16="http://schemas.microsoft.com/office/drawing/2014/main" id="{4D86052A-ADB3-4220-AD18-41A747DD4B1D}"/>
              </a:ext>
            </a:extLst>
          </p:cNvPr>
          <p:cNvSpPr/>
          <p:nvPr/>
        </p:nvSpPr>
        <p:spPr>
          <a:xfrm>
            <a:off x="5666874" y="3612502"/>
            <a:ext cx="4301289" cy="31492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71F1D8D-8C80-4852-B7DE-E40F997A03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5033" y="3798341"/>
            <a:ext cx="7024970" cy="2777565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988A2082-610F-42EF-8F29-5CBF2E62C79F}"/>
              </a:ext>
            </a:extLst>
          </p:cNvPr>
          <p:cNvSpPr txBox="1"/>
          <p:nvPr/>
        </p:nvSpPr>
        <p:spPr>
          <a:xfrm>
            <a:off x="6667942" y="191098"/>
            <a:ext cx="49957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ZÁŘENÍ </a:t>
            </a:r>
            <a:r>
              <a:rPr lang="cs-CZ" sz="3200" b="1" dirty="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cs-CZ" sz="3200" b="1" dirty="0">
                <a:solidFill>
                  <a:srgbClr val="FF0000"/>
                </a:solidFill>
              </a:rPr>
              <a:t>- </a:t>
            </a:r>
            <a:r>
              <a:rPr lang="cs-CZ" sz="2400" b="1" dirty="0">
                <a:solidFill>
                  <a:srgbClr val="FF0000"/>
                </a:solidFill>
              </a:rPr>
              <a:t>(</a:t>
            </a:r>
            <a:r>
              <a:rPr lang="cs-CZ" sz="2400" b="1" dirty="0" err="1">
                <a:solidFill>
                  <a:srgbClr val="FF0000"/>
                </a:solidFill>
              </a:rPr>
              <a:t>negatronová</a:t>
            </a:r>
            <a:r>
              <a:rPr lang="cs-CZ" sz="2400" b="1" dirty="0">
                <a:solidFill>
                  <a:srgbClr val="FF0000"/>
                </a:solidFill>
              </a:rPr>
              <a:t> přeměna)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E81F5EF0-669D-4259-888B-40976EF090B6}"/>
              </a:ext>
            </a:extLst>
          </p:cNvPr>
          <p:cNvSpPr txBox="1"/>
          <p:nvPr/>
        </p:nvSpPr>
        <p:spPr>
          <a:xfrm>
            <a:off x="6952397" y="857692"/>
            <a:ext cx="3799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 i="0" u="none" strike="noStrike" baseline="0" dirty="0">
                <a:solidFill>
                  <a:srgbClr val="C10000"/>
                </a:solidFill>
                <a:latin typeface="Verdana,Bold"/>
              </a:rPr>
              <a:t>M(A, Z) &gt; M(A, Z+1) + m</a:t>
            </a:r>
            <a:r>
              <a:rPr lang="pl-PL" sz="1000" b="1" i="0" u="none" strike="noStrike" baseline="0" dirty="0">
                <a:solidFill>
                  <a:srgbClr val="C10000"/>
                </a:solidFill>
                <a:latin typeface="Verdana,Bold"/>
              </a:rPr>
              <a:t>e</a:t>
            </a:r>
            <a:endParaRPr lang="cs-CZ" dirty="0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0AEF0498-D986-456F-9F78-A0913EB7BB08}"/>
              </a:ext>
            </a:extLst>
          </p:cNvPr>
          <p:cNvSpPr txBox="1"/>
          <p:nvPr/>
        </p:nvSpPr>
        <p:spPr>
          <a:xfrm>
            <a:off x="3943350" y="870217"/>
            <a:ext cx="31913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i="0" u="none" strike="noStrike" baseline="0" dirty="0">
                <a:latin typeface="Verdana,Bold"/>
              </a:rPr>
              <a:t>Hmotnostní podmínka:</a:t>
            </a:r>
            <a:endParaRPr lang="cs-CZ" dirty="0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13135CFA-66EC-44E7-9F25-A6D854CA3DBA}"/>
              </a:ext>
            </a:extLst>
          </p:cNvPr>
          <p:cNvSpPr txBox="1"/>
          <p:nvPr/>
        </p:nvSpPr>
        <p:spPr>
          <a:xfrm>
            <a:off x="8717849" y="3119129"/>
            <a:ext cx="325719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1600" b="1" i="0" u="none" strike="noStrike" baseline="0" dirty="0">
                <a:solidFill>
                  <a:srgbClr val="0070C1"/>
                </a:solidFill>
                <a:latin typeface="Calibri,Bold"/>
              </a:rPr>
              <a:t>Maximální energie beta záření </a:t>
            </a:r>
            <a:r>
              <a:rPr lang="cs-CZ" sz="1600" b="1" i="0" u="none" strike="noStrike" baseline="0" dirty="0">
                <a:solidFill>
                  <a:srgbClr val="000000"/>
                </a:solidFill>
                <a:latin typeface="Calibri,Bold"/>
              </a:rPr>
              <a:t>je pro danou přeměnu charakteristická a slouží k identifikaci přeměňujícího se radionuklidu.</a:t>
            </a:r>
            <a:endParaRPr lang="cs-CZ" sz="1600" dirty="0"/>
          </a:p>
        </p:txBody>
      </p:sp>
      <p:sp>
        <p:nvSpPr>
          <p:cNvPr id="20" name="Řečová bublina: obdélníkový bublinový popisek se zakulacenými rohy 19">
            <a:extLst>
              <a:ext uri="{FF2B5EF4-FFF2-40B4-BE49-F238E27FC236}">
                <a16:creationId xmlns:a16="http://schemas.microsoft.com/office/drawing/2014/main" id="{B9AE06CA-F5A9-4C42-8B78-9D5356212976}"/>
              </a:ext>
            </a:extLst>
          </p:cNvPr>
          <p:cNvSpPr/>
          <p:nvPr/>
        </p:nvSpPr>
        <p:spPr>
          <a:xfrm>
            <a:off x="8706252" y="3007655"/>
            <a:ext cx="3223906" cy="1269773"/>
          </a:xfrm>
          <a:prstGeom prst="wedgeRoundRectCallout">
            <a:avLst>
              <a:gd name="adj1" fmla="val -846"/>
              <a:gd name="adj2" fmla="val 61533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59853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181" y="280775"/>
            <a:ext cx="7594012" cy="2701178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EF2CD4A0-D64A-49F1-A95E-9AE964C23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181" y="3876047"/>
            <a:ext cx="11545579" cy="27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20000"/>
              </a:spcBef>
              <a:buChar char="•"/>
              <a:tabLst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cs-CZ" altLang="cs-CZ" sz="2400" b="1" dirty="0"/>
              <a:t>  </a:t>
            </a:r>
            <a:r>
              <a:rPr lang="cs-CZ" altLang="cs-CZ" sz="2400" b="1" dirty="0">
                <a:solidFill>
                  <a:srgbClr val="0000FF"/>
                </a:solidFill>
              </a:rPr>
              <a:t>elektromagnetické záření</a:t>
            </a:r>
            <a:r>
              <a:rPr lang="cs-CZ" altLang="cs-CZ" sz="2400" dirty="0">
                <a:solidFill>
                  <a:srgbClr val="0000FF"/>
                </a:solidFill>
              </a:rPr>
              <a:t>                                                                                                     	</a:t>
            </a:r>
            <a:r>
              <a:rPr lang="cs-CZ" altLang="cs-CZ" sz="2400" dirty="0"/>
              <a:t>o velmi krátkých 									vlnových délkách, řádově 10</a:t>
            </a:r>
            <a:r>
              <a:rPr lang="cs-CZ" altLang="cs-CZ" sz="2400" baseline="30000" dirty="0"/>
              <a:t>-11</a:t>
            </a:r>
            <a:r>
              <a:rPr lang="cs-CZ" altLang="cs-CZ" sz="2400" dirty="0"/>
              <a:t> – 10</a:t>
            </a:r>
            <a:r>
              <a:rPr lang="cs-CZ" altLang="cs-CZ" sz="2400" baseline="30000" dirty="0"/>
              <a:t>-13</a:t>
            </a:r>
            <a:r>
              <a:rPr lang="cs-CZ" altLang="cs-CZ" sz="2400" dirty="0"/>
              <a:t> m</a:t>
            </a:r>
            <a:endParaRPr lang="cs-CZ" altLang="cs-CZ" sz="2400" baseline="30000" dirty="0"/>
          </a:p>
          <a:p>
            <a:pPr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cs-CZ" altLang="cs-CZ" sz="2400" dirty="0"/>
              <a:t>  vzniká v jádrech některých radioaktivních prvků</a:t>
            </a:r>
          </a:p>
          <a:p>
            <a:pPr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cs-CZ" altLang="cs-CZ" sz="2400" dirty="0"/>
              <a:t>  zpravidla </a:t>
            </a:r>
            <a:r>
              <a:rPr lang="cs-CZ" altLang="cs-CZ" sz="2400" b="1" dirty="0">
                <a:solidFill>
                  <a:srgbClr val="0000FF"/>
                </a:solidFill>
              </a:rPr>
              <a:t>doprovází</a:t>
            </a:r>
            <a:r>
              <a:rPr lang="cs-CZ" altLang="cs-CZ" sz="2400" dirty="0"/>
              <a:t> záření </a:t>
            </a:r>
            <a:r>
              <a:rPr lang="cs-CZ" altLang="cs-CZ" sz="2400" dirty="0">
                <a:sym typeface="Symbol" panose="05050102010706020507" pitchFamily="18" charset="2"/>
              </a:rPr>
              <a:t></a:t>
            </a:r>
            <a:r>
              <a:rPr lang="cs-CZ" altLang="cs-CZ" sz="2400" dirty="0"/>
              <a:t> i záření </a:t>
            </a:r>
            <a:r>
              <a:rPr lang="cs-CZ" altLang="cs-CZ" sz="2400" dirty="0">
                <a:sym typeface="Symbol" panose="05050102010706020507" pitchFamily="18" charset="2"/>
              </a:rPr>
              <a:t></a:t>
            </a:r>
          </a:p>
          <a:p>
            <a:pPr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cs-CZ" altLang="cs-CZ" sz="2400" dirty="0">
                <a:sym typeface="Symbol" panose="05050102010706020507" pitchFamily="18" charset="2"/>
              </a:rPr>
              <a:t>  některé prvky vysílají </a:t>
            </a:r>
            <a:r>
              <a:rPr lang="cs-CZ" altLang="cs-CZ" sz="2400" b="1" dirty="0" err="1">
                <a:sym typeface="Symbol" panose="05050102010706020507" pitchFamily="18" charset="2"/>
              </a:rPr>
              <a:t>monofrekvenční</a:t>
            </a:r>
            <a:r>
              <a:rPr lang="cs-CZ" altLang="cs-CZ" sz="2400" dirty="0">
                <a:sym typeface="Symbol" panose="05050102010706020507" pitchFamily="18" charset="2"/>
              </a:rPr>
              <a:t> záření jediné vlnové délky, jiné prvky (</a:t>
            </a:r>
            <a:r>
              <a:rPr lang="cs-CZ" altLang="cs-CZ" sz="2400" dirty="0" err="1">
                <a:sym typeface="Symbol" panose="05050102010706020507" pitchFamily="18" charset="2"/>
              </a:rPr>
              <a:t>Bi</a:t>
            </a:r>
            <a:r>
              <a:rPr lang="cs-CZ" altLang="cs-CZ" sz="2400" dirty="0">
                <a:sym typeface="Symbol" panose="05050102010706020507" pitchFamily="18" charset="2"/>
              </a:rPr>
              <a:t>, </a:t>
            </a:r>
            <a:r>
              <a:rPr lang="cs-CZ" altLang="cs-CZ" sz="2400" dirty="0" err="1">
                <a:sym typeface="Symbol" panose="05050102010706020507" pitchFamily="18" charset="2"/>
              </a:rPr>
              <a:t>Th</a:t>
            </a:r>
            <a:r>
              <a:rPr lang="cs-CZ" altLang="cs-CZ" sz="2400" dirty="0">
                <a:sym typeface="Symbol" panose="05050102010706020507" pitchFamily="18" charset="2"/>
              </a:rPr>
              <a:t>, 	</a:t>
            </a:r>
            <a:r>
              <a:rPr lang="cs-CZ" altLang="cs-CZ" sz="2400" dirty="0" err="1">
                <a:sym typeface="Symbol" panose="05050102010706020507" pitchFamily="18" charset="2"/>
              </a:rPr>
              <a:t>Ac</a:t>
            </a:r>
            <a:r>
              <a:rPr lang="cs-CZ" altLang="cs-CZ" sz="2400" dirty="0">
                <a:sym typeface="Symbol" panose="05050102010706020507" pitchFamily="18" charset="2"/>
              </a:rPr>
              <a:t>) vysílají celé spektrum záření </a:t>
            </a:r>
            <a:r>
              <a:rPr lang="cs-CZ" altLang="cs-CZ" sz="2400" dirty="0"/>
              <a:t> </a:t>
            </a:r>
            <a:r>
              <a:rPr lang="cs-CZ" altLang="cs-CZ" sz="2400" b="1" dirty="0">
                <a:sym typeface="Symbol" panose="05050102010706020507" pitchFamily="18" charset="2"/>
              </a:rPr>
              <a:t>složené z jednotlivých čar.</a:t>
            </a:r>
          </a:p>
        </p:txBody>
      </p:sp>
      <p:pic>
        <p:nvPicPr>
          <p:cNvPr id="41986" name="obrázek 41" descr="http://astronuklfyzika.cz/Radioaktivita.gif">
            <a:extLst>
              <a:ext uri="{FF2B5EF4-FFF2-40B4-BE49-F238E27FC236}">
                <a16:creationId xmlns:a16="http://schemas.microsoft.com/office/drawing/2014/main" id="{EB8F3005-A5E9-48CF-8681-9DFC437DB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535" y="2248489"/>
            <a:ext cx="5871661" cy="236102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E20FCA1-F98E-4A7B-B77A-FA53914327A8}"/>
              </a:ext>
            </a:extLst>
          </p:cNvPr>
          <p:cNvSpPr txBox="1"/>
          <p:nvPr/>
        </p:nvSpPr>
        <p:spPr>
          <a:xfrm>
            <a:off x="501181" y="3205008"/>
            <a:ext cx="16982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ZÁŘENÍ </a:t>
            </a:r>
            <a:r>
              <a:rPr lang="cs-CZ" sz="3200" b="1" dirty="0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endParaRPr lang="cs-CZ" sz="3200" b="1" dirty="0">
              <a:solidFill>
                <a:srgbClr val="FF0000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2BC3428-2DE1-4B59-A8B4-715D0C2CE7A2}"/>
              </a:ext>
            </a:extLst>
          </p:cNvPr>
          <p:cNvSpPr txBox="1"/>
          <p:nvPr/>
        </p:nvSpPr>
        <p:spPr>
          <a:xfrm>
            <a:off x="2865962" y="227353"/>
            <a:ext cx="2144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(po rozpadu </a:t>
            </a:r>
            <a:r>
              <a:rPr lang="cs-CZ" sz="2400" b="1" dirty="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cs-CZ" sz="2400" b="1" dirty="0">
                <a:solidFill>
                  <a:srgbClr val="FF0000"/>
                </a:solidFill>
              </a:rPr>
              <a:t>-)</a:t>
            </a:r>
          </a:p>
        </p:txBody>
      </p:sp>
    </p:spTree>
    <p:extLst>
      <p:ext uri="{BB962C8B-B14F-4D97-AF65-F5344CB8AC3E}">
        <p14:creationId xmlns:p14="http://schemas.microsoft.com/office/powerpoint/2010/main" val="2848780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F283EA3-5FBF-46E5-A200-9E08AFFB75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55" y="1885850"/>
            <a:ext cx="5482168" cy="37717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9DCF178-94CA-434E-BD36-B72480480A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161" y="1885850"/>
            <a:ext cx="5615284" cy="37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534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2166938" y="3286125"/>
            <a:ext cx="1460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>
                <a:solidFill>
                  <a:srgbClr val="0000FF"/>
                </a:solidFill>
              </a:rPr>
              <a:t>integrace       </a:t>
            </a:r>
          </a:p>
        </p:txBody>
      </p:sp>
      <p:graphicFrame>
        <p:nvGraphicFramePr>
          <p:cNvPr id="43011" name="Object 3"/>
          <p:cNvGraphicFramePr>
            <a:graphicFrameLocks noChangeAspect="1"/>
          </p:cNvGraphicFramePr>
          <p:nvPr/>
        </p:nvGraphicFramePr>
        <p:xfrm>
          <a:off x="2952750" y="4000501"/>
          <a:ext cx="1549400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3" imgW="940208" imgH="304932" progId="Equation.3">
                  <p:embed/>
                </p:oleObj>
              </mc:Choice>
              <mc:Fallback>
                <p:oleObj name="Rovnice" r:id="rId3" imgW="940208" imgH="304932" progId="Equation.3">
                  <p:embed/>
                  <p:pic>
                    <p:nvPicPr>
                      <p:cNvPr id="4301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2750" y="4000501"/>
                        <a:ext cx="1549400" cy="500063"/>
                      </a:xfrm>
                      <a:prstGeom prst="rect">
                        <a:avLst/>
                      </a:prstGeom>
                      <a:solidFill>
                        <a:srgbClr val="00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2" name="Rectangle 8"/>
          <p:cNvSpPr>
            <a:spLocks noChangeArrowheads="1"/>
          </p:cNvSpPr>
          <p:nvPr/>
        </p:nvSpPr>
        <p:spPr bwMode="auto">
          <a:xfrm>
            <a:off x="553453" y="4665245"/>
            <a:ext cx="3873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 dirty="0">
                <a:cs typeface="Times New Roman" panose="02020603050405020304" pitchFamily="18" charset="0"/>
              </a:rPr>
              <a:t>N</a:t>
            </a:r>
            <a:r>
              <a:rPr lang="cs-CZ" altLang="cs-CZ" sz="1800" b="1" i="1" baseline="-25000" dirty="0">
                <a:cs typeface="Times New Roman" panose="02020603050405020304" pitchFamily="18" charset="0"/>
              </a:rPr>
              <a:t>0</a:t>
            </a:r>
            <a:r>
              <a:rPr lang="cs-CZ" altLang="cs-CZ" sz="1800" i="1" dirty="0">
                <a:cs typeface="Times New Roman" panose="02020603050405020304" pitchFamily="18" charset="0"/>
              </a:rPr>
              <a:t> </a:t>
            </a:r>
            <a:r>
              <a:rPr lang="cs-CZ" altLang="cs-CZ" sz="1800" dirty="0">
                <a:cs typeface="Times New Roman" panose="02020603050405020304" pitchFamily="18" charset="0"/>
              </a:rPr>
              <a:t> je počet jader ve vzorku v čase </a:t>
            </a:r>
            <a:r>
              <a:rPr lang="cs-CZ" altLang="cs-CZ" sz="1800" i="1" dirty="0">
                <a:cs typeface="Times New Roman" panose="02020603050405020304" pitchFamily="18" charset="0"/>
              </a:rPr>
              <a:t>t</a:t>
            </a:r>
            <a:r>
              <a:rPr lang="cs-CZ" altLang="cs-CZ" sz="1800" dirty="0">
                <a:cs typeface="Times New Roman" panose="02020603050405020304" pitchFamily="18" charset="0"/>
              </a:rPr>
              <a:t> = 0</a:t>
            </a:r>
            <a:endParaRPr lang="cs-CZ" altLang="cs-CZ" sz="1800" dirty="0"/>
          </a:p>
        </p:txBody>
      </p:sp>
      <p:sp>
        <p:nvSpPr>
          <p:cNvPr id="43013" name="Rectangle 10"/>
          <p:cNvSpPr>
            <a:spLocks noChangeArrowheads="1"/>
          </p:cNvSpPr>
          <p:nvPr/>
        </p:nvSpPr>
        <p:spPr bwMode="auto">
          <a:xfrm>
            <a:off x="553453" y="5004892"/>
            <a:ext cx="62203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 dirty="0">
                <a:cs typeface="Times New Roman" panose="02020603050405020304" pitchFamily="18" charset="0"/>
              </a:rPr>
              <a:t>N</a:t>
            </a:r>
            <a:r>
              <a:rPr lang="cs-CZ" altLang="cs-CZ" sz="1800" dirty="0">
                <a:cs typeface="Times New Roman" panose="02020603050405020304" pitchFamily="18" charset="0"/>
              </a:rPr>
              <a:t> je počet zbylých (nerozpadlých) jader v libovolném následujícím okamžiku </a:t>
            </a:r>
            <a:r>
              <a:rPr lang="cs-CZ" altLang="cs-CZ" sz="1800" i="1" dirty="0">
                <a:cs typeface="Times New Roman" panose="02020603050405020304" pitchFamily="18" charset="0"/>
              </a:rPr>
              <a:t>t</a:t>
            </a:r>
            <a:r>
              <a:rPr lang="cs-CZ" altLang="cs-CZ" sz="1600" dirty="0">
                <a:cs typeface="Times New Roman" panose="02020603050405020304" pitchFamily="18" charset="0"/>
              </a:rPr>
              <a:t> </a:t>
            </a:r>
          </a:p>
          <a:p>
            <a:pPr algn="just">
              <a:spcBef>
                <a:spcPct val="0"/>
              </a:spcBef>
              <a:buNone/>
            </a:pPr>
            <a:r>
              <a:rPr lang="cs-CZ" altLang="cs-CZ" sz="1600" b="1" dirty="0">
                <a:cs typeface="Times New Roman" panose="02020603050405020304" pitchFamily="18" charset="0"/>
              </a:rPr>
              <a:t>e</a:t>
            </a:r>
            <a:r>
              <a:rPr lang="cs-CZ" altLang="cs-CZ" sz="1600" dirty="0">
                <a:cs typeface="Times New Roman" panose="02020603050405020304" pitchFamily="18" charset="0"/>
              </a:rPr>
              <a:t> – Eulerovo číslo, </a:t>
            </a:r>
            <a:r>
              <a:rPr lang="cs-CZ" sz="1800" dirty="0"/>
              <a:t>2,71828…..</a:t>
            </a:r>
            <a:endParaRPr lang="cs-CZ" altLang="cs-CZ" sz="1800" dirty="0"/>
          </a:p>
        </p:txBody>
      </p:sp>
      <p:sp>
        <p:nvSpPr>
          <p:cNvPr id="43014" name="Rectangle 11"/>
          <p:cNvSpPr>
            <a:spLocks noChangeArrowheads="1"/>
          </p:cNvSpPr>
          <p:nvPr/>
        </p:nvSpPr>
        <p:spPr bwMode="auto">
          <a:xfrm>
            <a:off x="260268" y="6055521"/>
            <a:ext cx="65754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………PŘEMĚNOVÝ (ROZPADOVÝ) ZÁKON</a:t>
            </a:r>
            <a:endParaRPr lang="cs-CZ" altLang="cs-CZ" sz="2400" dirty="0">
              <a:solidFill>
                <a:srgbClr val="FF0000"/>
              </a:solidFill>
            </a:endParaRPr>
          </a:p>
        </p:txBody>
      </p:sp>
      <p:sp>
        <p:nvSpPr>
          <p:cNvPr id="43016" name="Rectangle 5"/>
          <p:cNvSpPr>
            <a:spLocks noChangeArrowheads="1"/>
          </p:cNvSpPr>
          <p:nvPr/>
        </p:nvSpPr>
        <p:spPr bwMode="auto">
          <a:xfrm>
            <a:off x="326858" y="1264431"/>
            <a:ext cx="11903242" cy="72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cs-CZ" altLang="cs-CZ" sz="1800" dirty="0"/>
              <a:t> radionuklid s </a:t>
            </a:r>
            <a:r>
              <a:rPr lang="cs-CZ" altLang="cs-CZ" sz="1800" i="1" dirty="0"/>
              <a:t>N</a:t>
            </a:r>
            <a:r>
              <a:rPr lang="cs-CZ" altLang="cs-CZ" sz="1800" dirty="0"/>
              <a:t> radioaktivními jádry: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cs-CZ" altLang="cs-CZ" sz="1800" dirty="0"/>
              <a:t> </a:t>
            </a:r>
            <a:r>
              <a:rPr lang="cs-CZ" altLang="cs-CZ" sz="1800" b="1" dirty="0">
                <a:solidFill>
                  <a:srgbClr val="0000FF"/>
                </a:solidFill>
              </a:rPr>
              <a:t>pravděpodobnost rozpadu </a:t>
            </a:r>
            <a:r>
              <a:rPr lang="cs-CZ" altLang="cs-CZ" sz="1800" dirty="0"/>
              <a:t>každého jádra daného nuklidu za pevně zvolený časový interval je v každém okamžiku </a:t>
            </a:r>
            <a:r>
              <a:rPr lang="cs-CZ" altLang="cs-CZ" sz="1800" b="1" dirty="0">
                <a:solidFill>
                  <a:srgbClr val="0000FF"/>
                </a:solidFill>
              </a:rPr>
              <a:t>stejná</a:t>
            </a:r>
            <a:r>
              <a:rPr lang="cs-CZ" altLang="cs-CZ" sz="1800" dirty="0"/>
              <a:t>    </a:t>
            </a:r>
          </a:p>
        </p:txBody>
      </p:sp>
      <p:grpSp>
        <p:nvGrpSpPr>
          <p:cNvPr id="43017" name="Skupina 43"/>
          <p:cNvGrpSpPr>
            <a:grpSpLocks/>
          </p:cNvGrpSpPr>
          <p:nvPr/>
        </p:nvGrpSpPr>
        <p:grpSpPr bwMode="auto">
          <a:xfrm>
            <a:off x="2689225" y="2320217"/>
            <a:ext cx="9222468" cy="654615"/>
            <a:chOff x="539750" y="2539284"/>
            <a:chExt cx="6761527" cy="654615"/>
          </a:xfrm>
        </p:grpSpPr>
        <p:sp>
          <p:nvSpPr>
            <p:cNvPr id="43024" name="Rectangle 9"/>
            <p:cNvSpPr>
              <a:spLocks noChangeArrowheads="1"/>
            </p:cNvSpPr>
            <p:nvPr/>
          </p:nvSpPr>
          <p:spPr bwMode="auto">
            <a:xfrm>
              <a:off x="539750" y="2571744"/>
              <a:ext cx="146417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 dirty="0">
                  <a:solidFill>
                    <a:srgbClr val="0000FF"/>
                  </a:solidFill>
                </a:rPr>
                <a:t>úbytek</a:t>
              </a:r>
              <a:r>
                <a:rPr lang="cs-CZ" altLang="cs-CZ" sz="1800" dirty="0"/>
                <a:t> jader v čase </a:t>
              </a:r>
            </a:p>
          </p:txBody>
        </p:sp>
        <p:graphicFrame>
          <p:nvGraphicFramePr>
            <p:cNvPr id="43025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70451155"/>
                </p:ext>
              </p:extLst>
            </p:nvPr>
          </p:nvGraphicFramePr>
          <p:xfrm>
            <a:off x="2003922" y="2539284"/>
            <a:ext cx="466725" cy="504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Rovnice" r:id="rId5" imgW="469900" imgH="508000" progId="Equation.3">
                    <p:embed/>
                  </p:oleObj>
                </mc:Choice>
                <mc:Fallback>
                  <p:oleObj name="Rovnice" r:id="rId5" imgW="469900" imgH="508000" progId="Equation.3">
                    <p:embed/>
                    <p:pic>
                      <p:nvPicPr>
                        <p:cNvPr id="43025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03922" y="2539284"/>
                          <a:ext cx="466725" cy="5048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3026" name="Rectangle 12"/>
            <p:cNvSpPr>
              <a:spLocks noChangeArrowheads="1"/>
            </p:cNvSpPr>
            <p:nvPr/>
          </p:nvSpPr>
          <p:spPr bwMode="auto">
            <a:xfrm>
              <a:off x="2507037" y="2547568"/>
              <a:ext cx="479424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cs-CZ" altLang="cs-CZ" sz="1800" dirty="0">
                  <a:cs typeface="Times New Roman" panose="02020603050405020304" pitchFamily="18" charset="0"/>
                </a:rPr>
                <a:t>je úměrný jejich </a:t>
              </a:r>
              <a:r>
                <a:rPr lang="en-US" altLang="cs-CZ" sz="1800" dirty="0">
                  <a:cs typeface="Times New Roman" panose="02020603050405020304" pitchFamily="18" charset="0"/>
                </a:rPr>
                <a:t>v</a:t>
              </a:r>
              <a:r>
                <a:rPr lang="cs-CZ" altLang="cs-CZ" sz="1800" dirty="0" err="1">
                  <a:cs typeface="Times New Roman" panose="02020603050405020304" pitchFamily="18" charset="0"/>
                </a:rPr>
                <a:t>ýchozímu</a:t>
              </a:r>
              <a:r>
                <a:rPr lang="cs-CZ" altLang="cs-CZ" sz="1800" dirty="0">
                  <a:cs typeface="Times New Roman" panose="02020603050405020304" pitchFamily="18" charset="0"/>
                </a:rPr>
                <a:t> počtu </a:t>
              </a:r>
              <a:r>
                <a:rPr lang="cs-CZ" altLang="cs-CZ" sz="1800" i="1" dirty="0">
                  <a:cs typeface="Times New Roman" panose="02020603050405020304" pitchFamily="18" charset="0"/>
                </a:rPr>
                <a:t>N</a:t>
              </a:r>
              <a:r>
                <a:rPr lang="cs-CZ" altLang="cs-CZ" sz="1800" dirty="0">
                  <a:cs typeface="Times New Roman" panose="02020603050405020304" pitchFamily="18" charset="0"/>
                </a:rPr>
                <a:t>a závisí na </a:t>
              </a:r>
              <a:r>
                <a:rPr lang="cs-CZ" altLang="cs-CZ" sz="1800" b="1" dirty="0" err="1">
                  <a:solidFill>
                    <a:srgbClr val="0000FF"/>
                  </a:solidFill>
                </a:rPr>
                <a:t>přeměnové</a:t>
              </a:r>
              <a:r>
                <a:rPr lang="cs-CZ" altLang="cs-CZ" sz="1800" b="1" dirty="0">
                  <a:solidFill>
                    <a:srgbClr val="0000FF"/>
                  </a:solidFill>
                </a:rPr>
                <a:t>  (rozpadové) konstantě </a:t>
              </a:r>
              <a:r>
                <a:rPr lang="en-US" altLang="cs-CZ" sz="1800" dirty="0"/>
                <a:t>[</a:t>
              </a:r>
              <a:r>
                <a:rPr lang="cs-CZ" altLang="cs-CZ" sz="1800" dirty="0"/>
                <a:t>s</a:t>
              </a:r>
              <a:r>
                <a:rPr lang="cs-CZ" altLang="cs-CZ" sz="1800" baseline="30000" dirty="0"/>
                <a:t>-1</a:t>
              </a:r>
              <a:r>
                <a:rPr lang="en-US" altLang="cs-CZ" sz="1800" dirty="0"/>
                <a:t>]</a:t>
              </a:r>
              <a:r>
                <a:rPr lang="cs-CZ" altLang="cs-CZ" sz="1800" dirty="0">
                  <a:cs typeface="Times New Roman" panose="02020603050405020304" pitchFamily="18" charset="0"/>
                </a:rPr>
                <a:t> </a:t>
              </a:r>
              <a:endParaRPr lang="cs-CZ" altLang="cs-CZ" sz="1800" dirty="0"/>
            </a:p>
          </p:txBody>
        </p:sp>
      </p:grpSp>
      <p:graphicFrame>
        <p:nvGraphicFramePr>
          <p:cNvPr id="43018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1269707"/>
              </p:ext>
            </p:extLst>
          </p:nvPr>
        </p:nvGraphicFramePr>
        <p:xfrm>
          <a:off x="8297222" y="2755654"/>
          <a:ext cx="1212850" cy="64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7" imgW="952500" imgH="508000" progId="Equation.3">
                  <p:embed/>
                </p:oleObj>
              </mc:Choice>
              <mc:Fallback>
                <p:oleObj name="Rovnice" r:id="rId7" imgW="952500" imgH="508000" progId="Equation.3">
                  <p:embed/>
                  <p:pic>
                    <p:nvPicPr>
                      <p:cNvPr id="43018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97222" y="2755654"/>
                        <a:ext cx="1212850" cy="642937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20" name="Obdélník 42"/>
          <p:cNvSpPr>
            <a:spLocks noChangeArrowheads="1"/>
          </p:cNvSpPr>
          <p:nvPr/>
        </p:nvSpPr>
        <p:spPr bwMode="auto">
          <a:xfrm>
            <a:off x="2095501" y="214313"/>
            <a:ext cx="8215313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2800" b="1" u="sng" dirty="0">
                <a:solidFill>
                  <a:srgbClr val="FF0000"/>
                </a:solidFill>
                <a:sym typeface="Symbol" panose="05050102010706020507" pitchFamily="18" charset="2"/>
              </a:rPr>
              <a:t>PROCES ROZPADU RADIOAKTIVNÍCH JADER</a:t>
            </a:r>
            <a:endParaRPr lang="cs-CZ" altLang="cs-CZ" sz="2800" dirty="0">
              <a:solidFill>
                <a:srgbClr val="FF0000"/>
              </a:solidFill>
              <a:sym typeface="Symbol" panose="05050102010706020507" pitchFamily="18" charset="2"/>
            </a:endParaRPr>
          </a:p>
          <a:p>
            <a:pPr algn="just">
              <a:spcBef>
                <a:spcPct val="0"/>
              </a:spcBef>
              <a:buNone/>
            </a:pPr>
            <a:r>
              <a:rPr lang="cs-CZ" altLang="cs-CZ" sz="1800" dirty="0">
                <a:sym typeface="Symbol" panose="05050102010706020507" pitchFamily="18" charset="2"/>
              </a:rPr>
              <a:t>		 – radioaktivní jádra nemají paměť</a:t>
            </a:r>
          </a:p>
          <a:p>
            <a:pPr algn="just">
              <a:spcBef>
                <a:spcPct val="0"/>
              </a:spcBef>
              <a:buNone/>
            </a:pPr>
            <a:r>
              <a:rPr lang="cs-CZ" altLang="cs-CZ" sz="1800" dirty="0">
                <a:sym typeface="Symbol" panose="05050102010706020507" pitchFamily="18" charset="2"/>
              </a:rPr>
              <a:t>		– MÁ STATISTICKOU PODSTATU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sym typeface="Symbol" panose="05050102010706020507" pitchFamily="18" charset="2"/>
            </a:endParaRPr>
          </a:p>
        </p:txBody>
      </p:sp>
      <p:sp>
        <p:nvSpPr>
          <p:cNvPr id="47" name="Zahnutá šipka doprava 46"/>
          <p:cNvSpPr/>
          <p:nvPr/>
        </p:nvSpPr>
        <p:spPr>
          <a:xfrm>
            <a:off x="2024063" y="2786063"/>
            <a:ext cx="500062" cy="1357312"/>
          </a:xfrm>
          <a:prstGeom prst="curved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tx1"/>
              </a:solidFill>
            </a:endParaRPr>
          </a:p>
        </p:txBody>
      </p:sp>
      <p:sp>
        <p:nvSpPr>
          <p:cNvPr id="49" name="Šipka dolů 48"/>
          <p:cNvSpPr/>
          <p:nvPr/>
        </p:nvSpPr>
        <p:spPr>
          <a:xfrm>
            <a:off x="2881314" y="2071689"/>
            <a:ext cx="142875" cy="357187"/>
          </a:xfrm>
          <a:prstGeom prst="downArrow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D2A339B2-4ABF-4E5E-BBB5-A26DEE92B146}"/>
              </a:ext>
            </a:extLst>
          </p:cNvPr>
          <p:cNvSpPr txBox="1"/>
          <p:nvPr/>
        </p:nvSpPr>
        <p:spPr>
          <a:xfrm>
            <a:off x="4919396" y="3809234"/>
            <a:ext cx="67556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1400" b="0" i="0" u="none" strike="noStrike" baseline="0" dirty="0">
                <a:latin typeface="Verdana" panose="020B0604030504040204" pitchFamily="34" charset="0"/>
              </a:rPr>
              <a:t>Př.:</a:t>
            </a:r>
            <a:r>
              <a:rPr lang="cs-CZ" sz="1400" dirty="0">
                <a:latin typeface="Symbol" panose="05050102010706020507" pitchFamily="18" charset="2"/>
              </a:rPr>
              <a:t> l </a:t>
            </a:r>
            <a:r>
              <a:rPr lang="pl-PL" sz="1400" b="0" i="0" u="none" strike="noStrike" baseline="0" dirty="0">
                <a:latin typeface="Verdana" panose="020B0604030504040204" pitchFamily="34" charset="0"/>
              </a:rPr>
              <a:t>= 1.10</a:t>
            </a:r>
            <a:r>
              <a:rPr lang="en-US" sz="1400" b="0" i="0" u="none" strike="noStrike" baseline="30000" dirty="0">
                <a:latin typeface="Verdana" panose="020B0604030504040204" pitchFamily="34" charset="0"/>
              </a:rPr>
              <a:t>-3</a:t>
            </a:r>
            <a:r>
              <a:rPr lang="pl-PL" sz="900" b="0" i="0" u="none" strike="noStrike" baseline="0" dirty="0">
                <a:latin typeface="Verdana" panose="020B0604030504040204" pitchFamily="34" charset="0"/>
              </a:rPr>
              <a:t> </a:t>
            </a:r>
            <a:r>
              <a:rPr lang="pl-PL" sz="1400" b="0" i="0" u="none" strike="noStrike" baseline="0" dirty="0">
                <a:latin typeface="Verdana" panose="020B0604030504040204" pitchFamily="34" charset="0"/>
              </a:rPr>
              <a:t>s</a:t>
            </a:r>
            <a:r>
              <a:rPr lang="en-US" sz="1400" b="0" i="0" u="none" strike="noStrike" baseline="30000" dirty="0">
                <a:latin typeface="Verdana" panose="020B0604030504040204" pitchFamily="34" charset="0"/>
              </a:rPr>
              <a:t>-1</a:t>
            </a:r>
            <a:r>
              <a:rPr lang="pl-PL" sz="900" b="0" i="0" u="none" strike="noStrike" baseline="0" dirty="0">
                <a:latin typeface="Verdana" panose="020B0604030504040204" pitchFamily="34" charset="0"/>
              </a:rPr>
              <a:t> </a:t>
            </a:r>
            <a:r>
              <a:rPr lang="en-US" sz="900" b="0" i="0" u="none" strike="noStrike" baseline="0" dirty="0">
                <a:latin typeface="Verdan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pl-PL" sz="1400" b="0" i="0" u="none" strike="noStrike" baseline="0" dirty="0">
                <a:latin typeface="Verdana" panose="020B0604030504040204" pitchFamily="34" charset="0"/>
              </a:rPr>
              <a:t>za 1 s se rozpadne 1/1000 z</a:t>
            </a:r>
            <a:r>
              <a:rPr lang="en-US" sz="1400" b="0" i="0" u="none" strike="noStrike" baseline="0" dirty="0">
                <a:latin typeface="Verdana" panose="020B0604030504040204" pitchFamily="34" charset="0"/>
              </a:rPr>
              <a:t> </a:t>
            </a:r>
            <a:r>
              <a:rPr lang="cs-CZ" sz="1400" b="0" i="0" u="none" strike="noStrike" baseline="0" dirty="0">
                <a:latin typeface="Verdana" panose="020B0604030504040204" pitchFamily="34" charset="0"/>
              </a:rPr>
              <a:t>přítomného počtu jader</a:t>
            </a:r>
            <a:endParaRPr lang="cs-CZ" dirty="0"/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E77F2323-B659-488B-9CC6-6A87458C9D00}"/>
              </a:ext>
            </a:extLst>
          </p:cNvPr>
          <p:cNvSpPr txBox="1"/>
          <p:nvPr/>
        </p:nvSpPr>
        <p:spPr>
          <a:xfrm>
            <a:off x="4959218" y="3441244"/>
            <a:ext cx="73391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dirty="0">
                <a:latin typeface="Symbol" panose="05050102010706020507" pitchFamily="18" charset="2"/>
              </a:rPr>
              <a:t>l</a:t>
            </a:r>
            <a:r>
              <a:rPr lang="cs-CZ" sz="1800" b="0" i="0" u="none" strike="noStrike" baseline="0" dirty="0">
                <a:latin typeface="Verdana" panose="020B0604030504040204" pitchFamily="34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 charakteristickou konstantou daného nuklidu</a:t>
            </a:r>
            <a:endParaRPr lang="cs-CZ" dirty="0"/>
          </a:p>
        </p:txBody>
      </p:sp>
      <p:pic>
        <p:nvPicPr>
          <p:cNvPr id="34" name="Obrázek 33">
            <a:extLst>
              <a:ext uri="{FF2B5EF4-FFF2-40B4-BE49-F238E27FC236}">
                <a16:creationId xmlns:a16="http://schemas.microsoft.com/office/drawing/2014/main" id="{C4FA8046-5B6A-4B56-8B95-63392E3F0D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842" y="4143375"/>
            <a:ext cx="4214765" cy="2602617"/>
          </a:xfrm>
          <a:prstGeom prst="rect">
            <a:avLst/>
          </a:prstGeom>
        </p:spPr>
      </p:pic>
      <p:sp>
        <p:nvSpPr>
          <p:cNvPr id="35" name="TextovéPole 34">
            <a:extLst>
              <a:ext uri="{FF2B5EF4-FFF2-40B4-BE49-F238E27FC236}">
                <a16:creationId xmlns:a16="http://schemas.microsoft.com/office/drawing/2014/main" id="{9337F624-86FF-4F4D-AB3A-2222BC50A7E9}"/>
              </a:ext>
            </a:extLst>
          </p:cNvPr>
          <p:cNvSpPr txBox="1"/>
          <p:nvPr/>
        </p:nvSpPr>
        <p:spPr>
          <a:xfrm>
            <a:off x="9597567" y="2775645"/>
            <a:ext cx="790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= </a:t>
            </a:r>
            <a:r>
              <a:rPr lang="en-US" sz="2400" dirty="0"/>
              <a:t>A</a:t>
            </a:r>
            <a:endParaRPr lang="cs-CZ" sz="24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E946DE7-2407-4157-AF88-EAC7CA405C09}"/>
              </a:ext>
            </a:extLst>
          </p:cNvPr>
          <p:cNvSpPr txBox="1"/>
          <p:nvPr/>
        </p:nvSpPr>
        <p:spPr>
          <a:xfrm>
            <a:off x="566073" y="2802519"/>
            <a:ext cx="125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dN</a:t>
            </a:r>
            <a:r>
              <a:rPr lang="cs-CZ" dirty="0"/>
              <a:t> = -</a:t>
            </a:r>
            <a:r>
              <a:rPr lang="cs-CZ" dirty="0" err="1">
                <a:latin typeface="Symbol" panose="05050102010706020507" pitchFamily="18" charset="2"/>
              </a:rPr>
              <a:t>l</a:t>
            </a:r>
            <a:r>
              <a:rPr lang="cs-CZ" dirty="0" err="1"/>
              <a:t>Ndt</a:t>
            </a: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E67B79C-1A26-00A3-44B9-795DECB68137}"/>
              </a:ext>
            </a:extLst>
          </p:cNvPr>
          <p:cNvSpPr txBox="1"/>
          <p:nvPr/>
        </p:nvSpPr>
        <p:spPr>
          <a:xfrm>
            <a:off x="512394" y="3126967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dN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A205096-AE4E-369D-3E18-C31652BF6F9C}"/>
              </a:ext>
            </a:extLst>
          </p:cNvPr>
          <p:cNvSpPr txBox="1"/>
          <p:nvPr/>
        </p:nvSpPr>
        <p:spPr>
          <a:xfrm>
            <a:off x="578365" y="3408517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</a:t>
            </a:r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B0F95844-8BEC-5A1C-1389-C43EB164E2BF}"/>
              </a:ext>
            </a:extLst>
          </p:cNvPr>
          <p:cNvCxnSpPr/>
          <p:nvPr/>
        </p:nvCxnSpPr>
        <p:spPr>
          <a:xfrm>
            <a:off x="553453" y="3456312"/>
            <a:ext cx="31883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>
            <a:extLst>
              <a:ext uri="{FF2B5EF4-FFF2-40B4-BE49-F238E27FC236}">
                <a16:creationId xmlns:a16="http://schemas.microsoft.com/office/drawing/2014/main" id="{80330D7F-4E69-1C82-E364-D3CA144564DA}"/>
              </a:ext>
            </a:extLst>
          </p:cNvPr>
          <p:cNvSpPr txBox="1"/>
          <p:nvPr/>
        </p:nvSpPr>
        <p:spPr>
          <a:xfrm>
            <a:off x="872289" y="3267742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= -</a:t>
            </a:r>
            <a:r>
              <a:rPr lang="cs-CZ" dirty="0" err="1">
                <a:latin typeface="Symbol" panose="05050102010706020507" pitchFamily="18" charset="2"/>
              </a:rPr>
              <a:t>l</a:t>
            </a:r>
            <a:r>
              <a:rPr lang="cs-CZ" dirty="0" err="1"/>
              <a:t>dt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308ACD7C-AFE4-E85B-5DAE-5F24BE1786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6213" y="3694411"/>
            <a:ext cx="1847850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1749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/>
          <a:srcRect t="347"/>
          <a:stretch/>
        </p:blipFill>
        <p:spPr>
          <a:xfrm>
            <a:off x="502438" y="793234"/>
            <a:ext cx="11187123" cy="373018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5D58777-D3D0-4FA6-B8B9-3FD116CAB493}"/>
              </a:ext>
            </a:extLst>
          </p:cNvPr>
          <p:cNvSpPr txBox="1"/>
          <p:nvPr/>
        </p:nvSpPr>
        <p:spPr>
          <a:xfrm>
            <a:off x="2758021" y="208459"/>
            <a:ext cx="75650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ELEKTRONOVÝ ZÁCHYT (K - ZÁCHYT)</a:t>
            </a:r>
            <a:endParaRPr kumimoji="0" lang="cs-CZ" altLang="cs-CZ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69F975DE-4E6F-4109-B27B-5B6C7022A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669" y="4263375"/>
            <a:ext cx="4543425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10">
            <a:extLst>
              <a:ext uri="{FF2B5EF4-FFF2-40B4-BE49-F238E27FC236}">
                <a16:creationId xmlns:a16="http://schemas.microsoft.com/office/drawing/2014/main" id="{12765FB2-EC3A-4BC2-80FB-76099F2B6B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5427545"/>
              </p:ext>
            </p:extLst>
          </p:nvPr>
        </p:nvGraphicFramePr>
        <p:xfrm>
          <a:off x="1218704" y="4968550"/>
          <a:ext cx="4094395" cy="6983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4" imgW="1409088" imgH="241195" progId="Equation.3">
                  <p:embed/>
                </p:oleObj>
              </mc:Choice>
              <mc:Fallback>
                <p:oleObj name="Rovnice" r:id="rId4" imgW="1409088" imgH="241195" progId="Equation.3">
                  <p:embed/>
                  <p:pic>
                    <p:nvPicPr>
                      <p:cNvPr id="65545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8704" y="4968550"/>
                        <a:ext cx="4094395" cy="698349"/>
                      </a:xfrm>
                      <a:prstGeom prst="rect">
                        <a:avLst/>
                      </a:prstGeom>
                      <a:solidFill>
                        <a:srgbClr val="00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3">
            <a:extLst>
              <a:ext uri="{FF2B5EF4-FFF2-40B4-BE49-F238E27FC236}">
                <a16:creationId xmlns:a16="http://schemas.microsoft.com/office/drawing/2014/main" id="{965A94F5-5A01-425B-B406-62DC80DFD7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1301930"/>
              </p:ext>
            </p:extLst>
          </p:nvPr>
        </p:nvGraphicFramePr>
        <p:xfrm>
          <a:off x="1218704" y="5886586"/>
          <a:ext cx="3727281" cy="6265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739900" imgH="292100" progId="Equation.DSMT4">
                  <p:embed/>
                </p:oleObj>
              </mc:Choice>
              <mc:Fallback>
                <p:oleObj name="Equation" r:id="rId6" imgW="1739900" imgH="292100" progId="Equation.DSMT4">
                  <p:embed/>
                  <p:pic>
                    <p:nvPicPr>
                      <p:cNvPr id="1741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8704" y="5886586"/>
                        <a:ext cx="3727281" cy="6265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342327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388238" y="1041321"/>
            <a:ext cx="6587290" cy="381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60363" indent="-360363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2200" dirty="0"/>
              <a:t>při </a:t>
            </a:r>
            <a:r>
              <a:rPr lang="cs-CZ" altLang="cs-CZ" sz="2200" b="1" dirty="0"/>
              <a:t>porušení stability jádra </a:t>
            </a:r>
            <a:r>
              <a:rPr lang="cs-CZ" altLang="cs-CZ" sz="2200" dirty="0"/>
              <a:t>(obsahuje-li o jeden proton více)</a:t>
            </a:r>
          </a:p>
          <a:p>
            <a:pPr marL="360363" indent="-360363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rgbClr val="FF0000"/>
                </a:solidFill>
              </a:rPr>
              <a:t>jádro absorbuje nejbližší elektron</a:t>
            </a:r>
            <a:r>
              <a:rPr lang="cs-CZ" altLang="cs-CZ" sz="2200" b="1" dirty="0">
                <a:solidFill>
                  <a:srgbClr val="0000FF"/>
                </a:solidFill>
              </a:rPr>
              <a:t> </a:t>
            </a:r>
            <a:r>
              <a:rPr lang="cs-CZ" altLang="cs-CZ" sz="2200" dirty="0"/>
              <a:t>(z vnitřní slupky K)</a:t>
            </a:r>
          </a:p>
          <a:p>
            <a:pPr marL="360363" indent="-360363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rgbClr val="FF0000"/>
                </a:solidFill>
              </a:rPr>
              <a:t>e</a:t>
            </a:r>
            <a:r>
              <a:rPr lang="cs-CZ" altLang="cs-CZ" sz="2200" b="1" baseline="30000" dirty="0">
                <a:solidFill>
                  <a:srgbClr val="FF0000"/>
                </a:solidFill>
              </a:rPr>
              <a:t>-</a:t>
            </a:r>
            <a:r>
              <a:rPr lang="cs-CZ" altLang="cs-CZ" sz="2200" b="1" dirty="0">
                <a:solidFill>
                  <a:srgbClr val="FF0000"/>
                </a:solidFill>
              </a:rPr>
              <a:t> </a:t>
            </a:r>
            <a:r>
              <a:rPr lang="cs-CZ" altLang="cs-CZ" sz="2200" dirty="0"/>
              <a:t>„se sloučí“ s </a:t>
            </a:r>
            <a:r>
              <a:rPr lang="cs-CZ" altLang="cs-CZ" sz="2200" b="1" dirty="0">
                <a:solidFill>
                  <a:srgbClr val="FF0000"/>
                </a:solidFill>
              </a:rPr>
              <a:t>p</a:t>
            </a:r>
            <a:r>
              <a:rPr lang="cs-CZ" altLang="cs-CZ" sz="2200" b="1" baseline="30000" dirty="0">
                <a:solidFill>
                  <a:srgbClr val="FF0000"/>
                </a:solidFill>
              </a:rPr>
              <a:t>+</a:t>
            </a:r>
            <a:r>
              <a:rPr lang="cs-CZ" altLang="cs-CZ" sz="2200" b="1" dirty="0">
                <a:solidFill>
                  <a:srgbClr val="FF0000"/>
                </a:solidFill>
              </a:rPr>
              <a:t> </a:t>
            </a:r>
            <a:r>
              <a:rPr lang="cs-CZ" altLang="cs-CZ" sz="2200" dirty="0"/>
              <a:t>v jádře a </a:t>
            </a:r>
            <a:r>
              <a:rPr lang="cs-CZ" altLang="cs-CZ" sz="2200" b="1" dirty="0">
                <a:solidFill>
                  <a:srgbClr val="FF0000"/>
                </a:solidFill>
              </a:rPr>
              <a:t>p</a:t>
            </a:r>
            <a:r>
              <a:rPr lang="cs-CZ" altLang="cs-CZ" sz="2200" b="1" baseline="30000" dirty="0">
                <a:solidFill>
                  <a:srgbClr val="FF0000"/>
                </a:solidFill>
              </a:rPr>
              <a:t>+</a:t>
            </a:r>
            <a:r>
              <a:rPr lang="cs-CZ" altLang="cs-CZ" sz="2200" b="1" dirty="0">
                <a:solidFill>
                  <a:srgbClr val="FF0000"/>
                </a:solidFill>
              </a:rPr>
              <a:t> </a:t>
            </a:r>
            <a:r>
              <a:rPr lang="cs-CZ" altLang="cs-CZ" sz="2200" dirty="0"/>
              <a:t>se přemění na </a:t>
            </a:r>
            <a:r>
              <a:rPr lang="cs-CZ" altLang="cs-CZ" sz="2200" b="1" dirty="0">
                <a:solidFill>
                  <a:srgbClr val="FF0000"/>
                </a:solidFill>
              </a:rPr>
              <a:t>n</a:t>
            </a:r>
            <a:r>
              <a:rPr lang="cs-CZ" altLang="cs-CZ" sz="2200" b="1" baseline="30000" dirty="0">
                <a:solidFill>
                  <a:srgbClr val="FF0000"/>
                </a:solidFill>
              </a:rPr>
              <a:t>0  </a:t>
            </a:r>
            <a:r>
              <a:rPr lang="cs-CZ" altLang="cs-CZ" sz="2200" dirty="0"/>
              <a:t>za </a:t>
            </a:r>
            <a:r>
              <a:rPr lang="cs-CZ" altLang="cs-CZ" sz="2200" b="1" dirty="0">
                <a:solidFill>
                  <a:srgbClr val="FF0000"/>
                </a:solidFill>
              </a:rPr>
              <a:t>emise neutrina</a:t>
            </a:r>
          </a:p>
          <a:p>
            <a:pPr marL="360363" indent="-360363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2200" dirty="0"/>
              <a:t>na prázdné místo K – orbitu přejde </a:t>
            </a:r>
            <a:r>
              <a:rPr lang="cs-CZ" altLang="cs-CZ" sz="2200" b="1" dirty="0">
                <a:solidFill>
                  <a:srgbClr val="FF0000"/>
                </a:solidFill>
              </a:rPr>
              <a:t>elektron z vyšší   hladiny</a:t>
            </a:r>
            <a:r>
              <a:rPr lang="cs-CZ" altLang="cs-CZ" sz="2200" dirty="0">
                <a:solidFill>
                  <a:srgbClr val="FF0000"/>
                </a:solidFill>
              </a:rPr>
              <a:t> </a:t>
            </a:r>
          </a:p>
          <a:p>
            <a:pPr marL="360363" indent="-360363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2200" dirty="0"/>
              <a:t>dojde k </a:t>
            </a:r>
            <a:r>
              <a:rPr lang="cs-CZ" altLang="cs-CZ" sz="2200" b="1" dirty="0">
                <a:solidFill>
                  <a:srgbClr val="FF0000"/>
                </a:solidFill>
              </a:rPr>
              <a:t>vyzáření energie (fotonu)</a:t>
            </a:r>
            <a:endParaRPr lang="en-GB" altLang="cs-CZ" sz="2200" b="1" i="1" dirty="0">
              <a:solidFill>
                <a:srgbClr val="FF0000"/>
              </a:solidFill>
            </a:endParaRPr>
          </a:p>
          <a:p>
            <a:pPr marL="360363" indent="-360363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GB" altLang="cs-CZ" sz="2200" i="1" dirty="0" err="1"/>
              <a:t>nezmění</a:t>
            </a:r>
            <a:r>
              <a:rPr lang="en-GB" altLang="cs-CZ" sz="2200" i="1" dirty="0"/>
              <a:t> se </a:t>
            </a:r>
            <a:r>
              <a:rPr lang="en-GB" altLang="cs-CZ" sz="2200" i="1" dirty="0" err="1"/>
              <a:t>hmotnostní</a:t>
            </a:r>
            <a:r>
              <a:rPr lang="en-GB" altLang="cs-CZ" sz="2200" i="1" dirty="0"/>
              <a:t> </a:t>
            </a:r>
            <a:r>
              <a:rPr lang="en-GB" altLang="cs-CZ" sz="2200" i="1" dirty="0" err="1"/>
              <a:t>číslo</a:t>
            </a:r>
            <a:r>
              <a:rPr lang="en-GB" altLang="cs-CZ" sz="2200" i="1" dirty="0"/>
              <a:t>, </a:t>
            </a:r>
            <a:r>
              <a:rPr lang="en-GB" altLang="cs-CZ" sz="2200" b="1" i="1" dirty="0" err="1"/>
              <a:t>změní</a:t>
            </a:r>
            <a:r>
              <a:rPr lang="en-GB" altLang="cs-CZ" sz="2200" b="1" i="1" dirty="0"/>
              <a:t> se </a:t>
            </a:r>
            <a:r>
              <a:rPr lang="en-GB" altLang="cs-CZ" sz="2200" b="1" i="1" dirty="0" err="1"/>
              <a:t>protonové</a:t>
            </a:r>
            <a:r>
              <a:rPr lang="en-GB" altLang="cs-CZ" sz="2200" b="1" i="1" dirty="0"/>
              <a:t> </a:t>
            </a:r>
            <a:r>
              <a:rPr lang="en-GB" altLang="cs-CZ" sz="2200" b="1" i="1" dirty="0" err="1"/>
              <a:t>číslo</a:t>
            </a:r>
            <a:r>
              <a:rPr lang="en-GB" altLang="cs-CZ" sz="2200" i="1" dirty="0"/>
              <a:t> </a:t>
            </a:r>
            <a:r>
              <a:rPr lang="en-GB" altLang="cs-CZ" sz="2200" i="1" dirty="0" err="1"/>
              <a:t>prvku</a:t>
            </a:r>
            <a:r>
              <a:rPr lang="cs-CZ" altLang="cs-CZ" sz="2200" dirty="0"/>
              <a:t> </a:t>
            </a:r>
          </a:p>
        </p:txBody>
      </p:sp>
      <p:sp>
        <p:nvSpPr>
          <p:cNvPr id="65540" name="Rectangle 5"/>
          <p:cNvSpPr>
            <a:spLocks noChangeArrowheads="1"/>
          </p:cNvSpPr>
          <p:nvPr/>
        </p:nvSpPr>
        <p:spPr bwMode="auto">
          <a:xfrm>
            <a:off x="1524001" y="320548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5541" name="Rectangle 10"/>
          <p:cNvSpPr>
            <a:spLocks noChangeArrowheads="1"/>
          </p:cNvSpPr>
          <p:nvPr/>
        </p:nvSpPr>
        <p:spPr bwMode="auto">
          <a:xfrm>
            <a:off x="1524001" y="-28252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" name="TextovéPole 1"/>
          <p:cNvSpPr txBox="1"/>
          <p:nvPr/>
        </p:nvSpPr>
        <p:spPr>
          <a:xfrm>
            <a:off x="379810" y="4861359"/>
            <a:ext cx="1119256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sz="2200" b="1" dirty="0"/>
              <a:t>Elektronový záchyt je jediným druhem radioaktivní přeměny jádra, na kterém </a:t>
            </a:r>
            <a:r>
              <a:rPr lang="cs-CZ" sz="2200" b="1" dirty="0">
                <a:solidFill>
                  <a:srgbClr val="FF0000"/>
                </a:solidFill>
              </a:rPr>
              <a:t>se podílí                 i elektronový obal atomu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Z toho plyne i určitá </a:t>
            </a:r>
            <a:r>
              <a:rPr lang="cs-CZ" sz="2200" b="1" dirty="0">
                <a:solidFill>
                  <a:srgbClr val="FF0000"/>
                </a:solidFill>
              </a:rPr>
              <a:t>možnost porušení dogmatu o neovlivnitelnosti T</a:t>
            </a:r>
            <a:r>
              <a:rPr lang="cs-CZ" sz="2200" b="1" baseline="-25000" dirty="0">
                <a:solidFill>
                  <a:srgbClr val="FF0000"/>
                </a:solidFill>
              </a:rPr>
              <a:t>1/2</a:t>
            </a:r>
            <a:r>
              <a:rPr lang="cs-CZ" sz="2200" b="1" dirty="0"/>
              <a:t> </a:t>
            </a:r>
            <a:r>
              <a:rPr lang="cs-CZ" sz="2200" dirty="0"/>
              <a:t>– chemický stav atomu zde T</a:t>
            </a:r>
            <a:r>
              <a:rPr lang="cs-CZ" sz="2200" baseline="-25000" dirty="0"/>
              <a:t>1/2</a:t>
            </a:r>
            <a:r>
              <a:rPr lang="cs-CZ" sz="2200" dirty="0"/>
              <a:t> nepatrně mění</a:t>
            </a:r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0D8EDF8C-2F40-4E86-9790-18C032E7C808}"/>
              </a:ext>
            </a:extLst>
          </p:cNvPr>
          <p:cNvGrpSpPr/>
          <p:nvPr/>
        </p:nvGrpSpPr>
        <p:grpSpPr>
          <a:xfrm>
            <a:off x="7109522" y="1041321"/>
            <a:ext cx="4694240" cy="3257773"/>
            <a:chOff x="3365686" y="956594"/>
            <a:chExt cx="5892800" cy="4511675"/>
          </a:xfrm>
        </p:grpSpPr>
        <p:pic>
          <p:nvPicPr>
            <p:cNvPr id="10" name="Obrázek 3" descr="21.jpg">
              <a:extLst>
                <a:ext uri="{FF2B5EF4-FFF2-40B4-BE49-F238E27FC236}">
                  <a16:creationId xmlns:a16="http://schemas.microsoft.com/office/drawing/2014/main" id="{A00BD541-1ADF-434A-AC30-0A90B36F1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5686" y="956594"/>
              <a:ext cx="5892800" cy="451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Obrázek 10">
              <a:extLst>
                <a:ext uri="{FF2B5EF4-FFF2-40B4-BE49-F238E27FC236}">
                  <a16:creationId xmlns:a16="http://schemas.microsoft.com/office/drawing/2014/main" id="{4D03F458-1698-43FD-8F69-F1B44B917A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3870" t="46181" r="44444" b="35646"/>
            <a:stretch/>
          </p:blipFill>
          <p:spPr>
            <a:xfrm>
              <a:off x="5433312" y="2458193"/>
              <a:ext cx="1757548" cy="492826"/>
            </a:xfrm>
            <a:prstGeom prst="rect">
              <a:avLst/>
            </a:prstGeom>
          </p:spPr>
        </p:pic>
      </p:grp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18D5AF27-7BCB-4AB4-B58F-B0699F92C723}"/>
              </a:ext>
            </a:extLst>
          </p:cNvPr>
          <p:cNvSpPr txBox="1"/>
          <p:nvPr/>
        </p:nvSpPr>
        <p:spPr>
          <a:xfrm>
            <a:off x="748748" y="249432"/>
            <a:ext cx="60970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ELEKTRONOVÝ ZÁCHYT (K - ZÁCHYT)</a:t>
            </a: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5C243A1C-9A09-4FD0-9144-4CE044E54C5B}"/>
              </a:ext>
            </a:extLst>
          </p:cNvPr>
          <p:cNvSpPr txBox="1"/>
          <p:nvPr/>
        </p:nvSpPr>
        <p:spPr>
          <a:xfrm>
            <a:off x="7628022" y="539216"/>
            <a:ext cx="42407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 i="0" u="none" strike="noStrike" baseline="0" dirty="0">
                <a:solidFill>
                  <a:srgbClr val="C10000"/>
                </a:solidFill>
                <a:latin typeface="Verdana,Bold"/>
              </a:rPr>
              <a:t>M(A, Z) + m</a:t>
            </a:r>
            <a:r>
              <a:rPr lang="pl-PL" sz="1050" b="1" i="0" u="none" strike="noStrike" baseline="0" dirty="0">
                <a:solidFill>
                  <a:srgbClr val="C10000"/>
                </a:solidFill>
                <a:latin typeface="Verdana,Bold"/>
              </a:rPr>
              <a:t>e </a:t>
            </a:r>
            <a:r>
              <a:rPr lang="pl-PL" sz="1800" b="1" i="0" u="none" strike="noStrike" baseline="0" dirty="0">
                <a:solidFill>
                  <a:srgbClr val="C10000"/>
                </a:solidFill>
                <a:latin typeface="Verdana,Bold"/>
              </a:rPr>
              <a:t>&gt; M(A, Z-1)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130873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03B754D-21A3-4BA9-B5E9-8455DC90C8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49" y="284777"/>
            <a:ext cx="11012437" cy="5763429"/>
          </a:xfrm>
          <a:prstGeom prst="rect">
            <a:avLst/>
          </a:prstGeom>
        </p:spPr>
      </p:pic>
      <p:sp>
        <p:nvSpPr>
          <p:cNvPr id="5" name="Volný tvar: obrazec 4">
            <a:extLst>
              <a:ext uri="{FF2B5EF4-FFF2-40B4-BE49-F238E27FC236}">
                <a16:creationId xmlns:a16="http://schemas.microsoft.com/office/drawing/2014/main" id="{C69AD049-2A24-42DF-A759-3B8BB22E9543}"/>
              </a:ext>
            </a:extLst>
          </p:cNvPr>
          <p:cNvSpPr/>
          <p:nvPr/>
        </p:nvSpPr>
        <p:spPr>
          <a:xfrm>
            <a:off x="2632574" y="2994659"/>
            <a:ext cx="439153" cy="236749"/>
          </a:xfrm>
          <a:custGeom>
            <a:avLst/>
            <a:gdLst>
              <a:gd name="connsiteX0" fmla="*/ 439153 w 439153"/>
              <a:gd name="connsiteY0" fmla="*/ 236749 h 236749"/>
              <a:gd name="connsiteX1" fmla="*/ 216568 w 439153"/>
              <a:gd name="connsiteY1" fmla="*/ 2133 h 236749"/>
              <a:gd name="connsiteX2" fmla="*/ 0 w 439153"/>
              <a:gd name="connsiteY2" fmla="*/ 140496 h 236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153" h="236749">
                <a:moveTo>
                  <a:pt x="439153" y="236749"/>
                </a:moveTo>
                <a:cubicBezTo>
                  <a:pt x="364456" y="127462"/>
                  <a:pt x="289760" y="18175"/>
                  <a:pt x="216568" y="2133"/>
                </a:cubicBezTo>
                <a:cubicBezTo>
                  <a:pt x="143376" y="-13909"/>
                  <a:pt x="71688" y="63293"/>
                  <a:pt x="0" y="140496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DF832ED-A6A5-49DB-8124-DBC428F309E0}"/>
              </a:ext>
            </a:extLst>
          </p:cNvPr>
          <p:cNvSpPr txBox="1"/>
          <p:nvPr/>
        </p:nvSpPr>
        <p:spPr>
          <a:xfrm>
            <a:off x="1002998" y="5009978"/>
            <a:ext cx="609702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1800" b="1" i="0" u="none" strike="noStrike" baseline="0" dirty="0">
                <a:solidFill>
                  <a:srgbClr val="000000"/>
                </a:solidFill>
                <a:latin typeface="Verdana,Bold"/>
              </a:rPr>
              <a:t>Při EZ pozorujeme současně vznik: </a:t>
            </a:r>
            <a:r>
              <a:rPr lang="cs-CZ" sz="1800" b="1" i="0" u="none" strike="noStrike" baseline="0" dirty="0">
                <a:solidFill>
                  <a:srgbClr val="FF0000"/>
                </a:solidFill>
                <a:latin typeface="Verdana,Bold"/>
              </a:rPr>
              <a:t>charakteristického </a:t>
            </a:r>
            <a:r>
              <a:rPr lang="cs-CZ" sz="1800" b="1" i="0" u="none" strike="noStrike" baseline="0" dirty="0" err="1">
                <a:solidFill>
                  <a:srgbClr val="FF0000"/>
                </a:solidFill>
                <a:latin typeface="Verdana,Bold"/>
              </a:rPr>
              <a:t>rentgenova</a:t>
            </a:r>
            <a:r>
              <a:rPr lang="cs-CZ" sz="1800" b="1" i="0" u="none" strike="noStrike" baseline="0" dirty="0">
                <a:solidFill>
                  <a:srgbClr val="FF0000"/>
                </a:solidFill>
                <a:latin typeface="Verdana,Bold"/>
              </a:rPr>
              <a:t> záření             </a:t>
            </a:r>
            <a:r>
              <a:rPr lang="cs-CZ" sz="1800" i="0" u="none" strike="noStrike" baseline="0" dirty="0">
                <a:latin typeface="Verdana,Bold"/>
              </a:rPr>
              <a:t>a </a:t>
            </a:r>
            <a:r>
              <a:rPr lang="cs-CZ" sz="1800" b="1" i="0" u="none" strike="noStrike" baseline="0" dirty="0" err="1">
                <a:solidFill>
                  <a:srgbClr val="FF0000"/>
                </a:solidFill>
                <a:latin typeface="Verdana,Bold"/>
              </a:rPr>
              <a:t>Augerových</a:t>
            </a:r>
            <a:r>
              <a:rPr lang="cs-CZ" sz="1800" b="1" i="0" u="none" strike="noStrike" baseline="0" dirty="0">
                <a:solidFill>
                  <a:srgbClr val="FF0000"/>
                </a:solidFill>
                <a:latin typeface="Verdana,Bold"/>
              </a:rPr>
              <a:t> elektronů 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Verdana" panose="020B0604030504040204" pitchFamily="34" charset="0"/>
              </a:rPr>
              <a:t>(vznikají při průchodu 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latin typeface="Verdana" panose="020B0604030504040204" pitchFamily="34" charset="0"/>
              </a:rPr>
              <a:t>rtg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Verdana" panose="020B0604030504040204" pitchFamily="34" charset="0"/>
              </a:rPr>
              <a:t> záření vyššími elektronovými slupkami</a:t>
            </a:r>
          </a:p>
          <a:p>
            <a:pPr algn="l"/>
            <a:r>
              <a:rPr lang="cs-CZ" sz="1800" b="0" i="0" u="none" strike="noStrike" baseline="0" dirty="0">
                <a:solidFill>
                  <a:srgbClr val="000000"/>
                </a:solidFill>
                <a:latin typeface="Symbol" panose="05050102010706020507" pitchFamily="18" charset="2"/>
              </a:rPr>
              <a:t> </a:t>
            </a:r>
            <a:r>
              <a:rPr lang="cs-CZ" sz="1800" b="1" i="0" u="none" strike="noStrike" baseline="0" dirty="0">
                <a:solidFill>
                  <a:srgbClr val="0000FF"/>
                </a:solidFill>
                <a:latin typeface="Verdana,Bold"/>
              </a:rPr>
              <a:t>mají diskrétní energii.</a:t>
            </a:r>
            <a:endParaRPr lang="cs-CZ" dirty="0"/>
          </a:p>
        </p:txBody>
      </p: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9A14720F-93A0-4101-A84E-1290100C6756}"/>
              </a:ext>
            </a:extLst>
          </p:cNvPr>
          <p:cNvCxnSpPr>
            <a:cxnSpLocks/>
          </p:cNvCxnSpPr>
          <p:nvPr/>
        </p:nvCxnSpPr>
        <p:spPr>
          <a:xfrm flipV="1">
            <a:off x="8837154" y="4105595"/>
            <a:ext cx="325257" cy="294571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25649DCF-0D49-43BB-BC86-BE5A98189B11}"/>
              </a:ext>
            </a:extLst>
          </p:cNvPr>
          <p:cNvCxnSpPr>
            <a:cxnSpLocks/>
          </p:cNvCxnSpPr>
          <p:nvPr/>
        </p:nvCxnSpPr>
        <p:spPr>
          <a:xfrm flipH="1" flipV="1">
            <a:off x="8939463" y="4400166"/>
            <a:ext cx="1045294" cy="13484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32A0B3A2-6E44-4BE9-998C-40E5EC5B51D5}"/>
              </a:ext>
            </a:extLst>
          </p:cNvPr>
          <p:cNvSpPr txBox="1"/>
          <p:nvPr/>
        </p:nvSpPr>
        <p:spPr>
          <a:xfrm>
            <a:off x="9284583" y="5649893"/>
            <a:ext cx="20732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Přenos energie přes vyzářený virtuální foton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89B03163-E1B6-46D5-9993-D1EDA215009C}"/>
              </a:ext>
            </a:extLst>
          </p:cNvPr>
          <p:cNvSpPr txBox="1"/>
          <p:nvPr/>
        </p:nvSpPr>
        <p:spPr>
          <a:xfrm>
            <a:off x="748748" y="249432"/>
            <a:ext cx="41541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ELEKTRONOVÝ ZÁCHYT (K - ZÁCHYT)</a:t>
            </a:r>
            <a:endParaRPr kumimoji="0" lang="cs-CZ" altLang="cs-CZ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1982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obrázek 46" descr="http://astronuklfyzika.cz/VnitrniKonverze.gif">
            <a:extLst>
              <a:ext uri="{FF2B5EF4-FFF2-40B4-BE49-F238E27FC236}">
                <a16:creationId xmlns:a16="http://schemas.microsoft.com/office/drawing/2014/main" id="{E51C45A4-46E6-4AC2-98E1-55FEA8EF81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65"/>
          <a:stretch/>
        </p:blipFill>
        <p:spPr bwMode="auto">
          <a:xfrm>
            <a:off x="824755" y="348100"/>
            <a:ext cx="5022201" cy="393514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9952054-D4A5-49FA-A24A-F1332072A19F}"/>
              </a:ext>
            </a:extLst>
          </p:cNvPr>
          <p:cNvSpPr txBox="1"/>
          <p:nvPr/>
        </p:nvSpPr>
        <p:spPr>
          <a:xfrm>
            <a:off x="583533" y="4283242"/>
            <a:ext cx="11231479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>
              <a:spcBef>
                <a:spcPts val="1200"/>
              </a:spcBef>
              <a:tabLst>
                <a:tab pos="4400550" algn="l"/>
              </a:tabLst>
            </a:pPr>
            <a:r>
              <a:rPr lang="cs-CZ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cs-CZ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Bef>
                <a:spcPts val="1200"/>
              </a:spcBef>
              <a:buFont typeface="Wingdings" panose="05000000000000000000" pitchFamily="2" charset="2"/>
              <a:buChar char=""/>
              <a:tabLst>
                <a:tab pos="457200" algn="l"/>
                <a:tab pos="4400550" algn="l"/>
              </a:tabLst>
            </a:pPr>
            <a:r>
              <a:rPr lang="cs-CZ" sz="20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po uvolnění </a:t>
            </a:r>
            <a:r>
              <a:rPr lang="cs-CZ" sz="20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konvertovaného elektronu </a:t>
            </a:r>
            <a:r>
              <a:rPr lang="cs-CZ" sz="20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se </a:t>
            </a:r>
            <a:r>
              <a:rPr lang="cs-CZ" sz="20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vakance</a:t>
            </a:r>
            <a:r>
              <a:rPr lang="cs-CZ" sz="20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v elektronovém orbitalu zaplňuje elektronem z vyšší hladiny a dochází ke </a:t>
            </a:r>
            <a:r>
              <a:rPr lang="cs-CZ" sz="20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vzniku charakteristického rtg. záření</a:t>
            </a:r>
            <a:r>
              <a:rPr lang="cs-CZ" sz="20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příp. i </a:t>
            </a:r>
            <a:r>
              <a:rPr lang="cs-CZ" sz="2000" b="1" dirty="0" err="1">
                <a:solidFill>
                  <a:srgbClr val="FF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Augerova</a:t>
            </a:r>
            <a:r>
              <a:rPr lang="cs-CZ" sz="20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elektronu</a:t>
            </a:r>
            <a:r>
              <a:rPr lang="cs-CZ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20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(jako u EZ)</a:t>
            </a:r>
          </a:p>
          <a:p>
            <a:pPr marL="342900" lvl="0" indent="-342900">
              <a:spcBef>
                <a:spcPts val="1200"/>
              </a:spcBef>
              <a:buFont typeface="Wingdings" panose="05000000000000000000" pitchFamily="2" charset="2"/>
              <a:buChar char=""/>
              <a:tabLst>
                <a:tab pos="457200" algn="l"/>
                <a:tab pos="4400550" algn="l"/>
              </a:tabLst>
            </a:pPr>
            <a:r>
              <a:rPr lang="cs-CZ" altLang="cs-CZ" sz="2000" b="1" u="sng" dirty="0">
                <a:solidFill>
                  <a:srgbClr val="FF0000"/>
                </a:solidFill>
                <a:latin typeface="Verdana" panose="020B0604030504040204" pitchFamily="34" charset="0"/>
              </a:rPr>
              <a:t>Konverzní koeficient </a:t>
            </a:r>
            <a:r>
              <a:rPr lang="cs-CZ" altLang="cs-CZ" sz="2000" dirty="0">
                <a:latin typeface="Verdana" panose="020B0604030504040204" pitchFamily="34" charset="0"/>
              </a:rPr>
              <a:t>= je relativní pravděpodobnost vnitřní konverze vůči rozpadu, roste s </a:t>
            </a:r>
            <a:r>
              <a:rPr kumimoji="0" lang="cs-CZ" altLang="cs-CZ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</a:t>
            </a:r>
            <a:r>
              <a:rPr kumimoji="0" lang="cs-CZ" altLang="cs-CZ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Symbol" panose="05050102010706020507" pitchFamily="18" charset="2"/>
              </a:rPr>
              <a:t>g</a:t>
            </a:r>
            <a:r>
              <a:rPr kumimoji="0" lang="cs-CZ" altLang="cs-CZ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altLang="cs-CZ" sz="2000" dirty="0">
                <a:latin typeface="Verdana" panose="020B0604030504040204" pitchFamily="34" charset="0"/>
              </a:rPr>
              <a:t>(energie záření </a:t>
            </a:r>
            <a:r>
              <a:rPr kumimoji="0" lang="cs-CZ" altLang="cs-CZ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Symbol" panose="05050102010706020507" pitchFamily="18" charset="2"/>
              </a:rPr>
              <a:t>g</a:t>
            </a:r>
            <a:r>
              <a:rPr lang="cs-CZ" altLang="cs-CZ" sz="2000" dirty="0">
                <a:latin typeface="Verdana" panose="020B0604030504040204" pitchFamily="34" charset="0"/>
              </a:rPr>
              <a:t>) a se Z jádra.</a:t>
            </a:r>
          </a:p>
          <a:p>
            <a:pPr marL="342900" lvl="0" indent="-342900">
              <a:spcBef>
                <a:spcPts val="1200"/>
              </a:spcBef>
              <a:buFont typeface="Wingdings" panose="05000000000000000000" pitchFamily="2" charset="2"/>
              <a:buChar char=""/>
              <a:tabLst>
                <a:tab pos="457200" algn="l"/>
                <a:tab pos="4400550" algn="l"/>
              </a:tabLst>
            </a:pPr>
            <a:endParaRPr lang="cs-CZ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FBF4DEB-8C52-4767-BE26-F8E81207CD8E}"/>
              </a:ext>
            </a:extLst>
          </p:cNvPr>
          <p:cNvSpPr txBox="1"/>
          <p:nvPr/>
        </p:nvSpPr>
        <p:spPr>
          <a:xfrm>
            <a:off x="6951025" y="348100"/>
            <a:ext cx="39587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u="sng" dirty="0">
                <a:solidFill>
                  <a:srgbClr val="FF0000"/>
                </a:solidFill>
                <a:latin typeface="Calibri" panose="020F0502020204030204"/>
              </a:rPr>
              <a:t>VNITŘNÍ KONVERZE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A0EDAA8-91D7-47D7-A590-0822C02A8AB9}"/>
              </a:ext>
            </a:extLst>
          </p:cNvPr>
          <p:cNvSpPr txBox="1"/>
          <p:nvPr/>
        </p:nvSpPr>
        <p:spPr>
          <a:xfrm>
            <a:off x="6307753" y="1390426"/>
            <a:ext cx="5660858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"/>
              <a:tabLst>
                <a:tab pos="457200" algn="l"/>
                <a:tab pos="4400550" algn="l"/>
              </a:tabLst>
            </a:pPr>
            <a:r>
              <a:rPr lang="cs-CZ" sz="20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je alternativním způsobem </a:t>
            </a:r>
            <a:r>
              <a:rPr lang="cs-CZ" sz="20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deexcitace</a:t>
            </a:r>
            <a:r>
              <a:rPr lang="cs-CZ" sz="20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jádra (nezářivý přenos energie na orbitální elektron)</a:t>
            </a:r>
          </a:p>
          <a:p>
            <a:pPr marL="342900" lvl="0" indent="-342900">
              <a:spcBef>
                <a:spcPts val="1200"/>
              </a:spcBef>
              <a:buFont typeface="Wingdings" panose="05000000000000000000" pitchFamily="2" charset="2"/>
              <a:buChar char=""/>
              <a:tabLst>
                <a:tab pos="457200" algn="l"/>
                <a:tab pos="4400550" algn="l"/>
              </a:tabLst>
            </a:pPr>
            <a:r>
              <a:rPr lang="cs-CZ" sz="20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proces je umožněn překryvem vlnových funkcí orbitálního elektronu                     a excitovaného jádra</a:t>
            </a:r>
            <a:endParaRPr lang="cs-CZ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>
              <a:spcBef>
                <a:spcPts val="1200"/>
              </a:spcBef>
              <a:tabLst>
                <a:tab pos="4400550" algn="l"/>
              </a:tabLst>
            </a:pPr>
            <a:r>
              <a:rPr lang="cs-CZ" sz="20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 uvolňuj se tzv. </a:t>
            </a:r>
            <a:r>
              <a:rPr lang="cs-CZ" sz="20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konvertovaný elektron</a:t>
            </a:r>
            <a:r>
              <a:rPr lang="cs-CZ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20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(má diskrétní energii)</a:t>
            </a:r>
            <a:endParaRPr lang="cs-CZ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>
              <a:spcBef>
                <a:spcPts val="1200"/>
              </a:spcBef>
              <a:tabLst>
                <a:tab pos="4400550" algn="l"/>
              </a:tabLst>
            </a:pPr>
            <a:r>
              <a:rPr lang="cs-CZ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cs-CZ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7239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97795" y="1172158"/>
            <a:ext cx="6030727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tabLst>
                <a:tab pos="914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har char="–"/>
              <a:tabLst>
                <a:tab pos="914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914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dirty="0"/>
              <a:t>  jádro přechází ze stavu o </a:t>
            </a:r>
            <a:r>
              <a:rPr lang="cs-CZ" altLang="cs-CZ" b="1" dirty="0">
                <a:solidFill>
                  <a:srgbClr val="0000FF"/>
                </a:solidFill>
              </a:rPr>
              <a:t>vyšší energii na nižší úroveň</a:t>
            </a:r>
            <a:endParaRPr lang="cs-CZ" altLang="cs-CZ" dirty="0">
              <a:solidFill>
                <a:srgbClr val="0000FF"/>
              </a:solidFill>
            </a:endParaRP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dirty="0"/>
              <a:t>  přebytek energie je vyzářen v podobě </a:t>
            </a:r>
            <a:r>
              <a:rPr lang="cs-CZ" altLang="cs-CZ" b="1" dirty="0">
                <a:solidFill>
                  <a:srgbClr val="0000FF"/>
                </a:solidFill>
              </a:rPr>
              <a:t>záření </a:t>
            </a:r>
            <a:r>
              <a:rPr lang="cs-CZ" altLang="cs-CZ" b="1" dirty="0">
                <a:solidFill>
                  <a:srgbClr val="0000FF"/>
                </a:solidFill>
                <a:sym typeface="Symbol" panose="05050102010706020507" pitchFamily="18" charset="2"/>
              </a:rPr>
              <a:t></a:t>
            </a:r>
            <a:r>
              <a:rPr lang="cs-CZ" altLang="cs-CZ" dirty="0">
                <a:solidFill>
                  <a:srgbClr val="0000FF"/>
                </a:solidFill>
              </a:rPr>
              <a:t> </a:t>
            </a:r>
            <a:endParaRPr lang="cs-CZ" altLang="cs-CZ" b="1" dirty="0">
              <a:solidFill>
                <a:srgbClr val="0000FF"/>
              </a:solidFill>
              <a:sym typeface="Symbol" panose="05050102010706020507" pitchFamily="18" charset="2"/>
            </a:endParaRP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b="1" dirty="0">
                <a:sym typeface="Symbol" panose="05050102010706020507" pitchFamily="18" charset="2"/>
              </a:rPr>
              <a:t>  </a:t>
            </a:r>
            <a:r>
              <a:rPr lang="cs-CZ" altLang="cs-CZ" b="1" dirty="0">
                <a:solidFill>
                  <a:srgbClr val="0000FF"/>
                </a:solidFill>
                <a:sym typeface="Symbol" panose="05050102010706020507" pitchFamily="18" charset="2"/>
              </a:rPr>
              <a:t>hmotnost ani protonové číslo se nemění</a:t>
            </a:r>
            <a:endParaRPr lang="cs-CZ" altLang="cs-CZ" b="1" dirty="0">
              <a:solidFill>
                <a:srgbClr val="0000FF"/>
              </a:solidFill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1A9D125-1595-4237-BFD9-864CB72669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49" y="3931686"/>
            <a:ext cx="5716573" cy="262813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87988EC-5CA6-414B-85F6-04134205C9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177" y="0"/>
            <a:ext cx="5546968" cy="6858000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7FD9A26A-7F59-42B0-BA85-4403EC3C7ACF}"/>
              </a:ext>
            </a:extLst>
          </p:cNvPr>
          <p:cNvSpPr txBox="1"/>
          <p:nvPr/>
        </p:nvSpPr>
        <p:spPr>
          <a:xfrm>
            <a:off x="662868" y="390947"/>
            <a:ext cx="4117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u="sng" dirty="0">
                <a:solidFill>
                  <a:srgbClr val="FF0000"/>
                </a:solidFill>
                <a:latin typeface="Calibri" panose="020F0502020204030204"/>
              </a:rPr>
              <a:t>IZOMERNÍ PŘECHOD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2219003-81A2-B27B-A306-6C2C7871E582}"/>
              </a:ext>
            </a:extLst>
          </p:cNvPr>
          <p:cNvSpPr txBox="1"/>
          <p:nvPr/>
        </p:nvSpPr>
        <p:spPr>
          <a:xfrm>
            <a:off x="7204734" y="3033726"/>
            <a:ext cx="241180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If the atomic number changes (isobaric transition), the transition line will slant to the right or left. </a:t>
            </a:r>
            <a:r>
              <a:rPr lang="cs-CZ" sz="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ince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the mass number, or total number of neutrons and protons, is not changed, the transition is isobaric.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9205343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096048" y="215602"/>
            <a:ext cx="7772400" cy="685800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Další typy přechodů</a:t>
            </a:r>
          </a:p>
        </p:txBody>
      </p:sp>
      <p:graphicFrame>
        <p:nvGraphicFramePr>
          <p:cNvPr id="18435" name="Object 3"/>
          <p:cNvGraphicFramePr>
            <a:graphicFrameLocks noChangeAspect="1"/>
          </p:cNvGraphicFramePr>
          <p:nvPr/>
        </p:nvGraphicFramePr>
        <p:xfrm>
          <a:off x="3505200" y="4824971"/>
          <a:ext cx="5029200" cy="90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25600" imgH="292100" progId="Equation.DSMT4">
                  <p:embed/>
                </p:oleObj>
              </mc:Choice>
              <mc:Fallback>
                <p:oleObj name="Equation" r:id="rId2" imgW="1625600" imgH="292100" progId="Equation.DSMT4">
                  <p:embed/>
                  <p:pic>
                    <p:nvPicPr>
                      <p:cNvPr id="1843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4824971"/>
                        <a:ext cx="5029200" cy="904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2021774" y="4291570"/>
            <a:ext cx="864622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2000" dirty="0"/>
              <a:t>Tellur z nabuzeného stavu přejde do jedenkrát ionizovaného stavu při emisi elektronu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2096048" y="1593596"/>
            <a:ext cx="8915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2000" dirty="0"/>
              <a:t>Prvek uvolní energii nabuzeného stavu </a:t>
            </a:r>
            <a:r>
              <a:rPr lang="cs-CZ" altLang="cs-CZ" sz="2000" b="1" dirty="0"/>
              <a:t>emisí vnitřního elektronu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2096048" y="1074483"/>
            <a:ext cx="1981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2800" dirty="0">
                <a:solidFill>
                  <a:schemeClr val="accent2"/>
                </a:solidFill>
              </a:rPr>
              <a:t>obecně</a:t>
            </a:r>
          </a:p>
        </p:txBody>
      </p:sp>
      <p:graphicFrame>
        <p:nvGraphicFramePr>
          <p:cNvPr id="18439" name="Object 7"/>
          <p:cNvGraphicFramePr>
            <a:graphicFrameLocks noChangeAspect="1"/>
          </p:cNvGraphicFramePr>
          <p:nvPr/>
        </p:nvGraphicFramePr>
        <p:xfrm>
          <a:off x="4280449" y="2465133"/>
          <a:ext cx="3770313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69449" imgH="291973" progId="Equation.DSMT4">
                  <p:embed/>
                </p:oleObj>
              </mc:Choice>
              <mc:Fallback>
                <p:oleObj name="Equation" r:id="rId4" imgW="1269449" imgH="291973" progId="Equation.DSMT4">
                  <p:embed/>
                  <p:pic>
                    <p:nvPicPr>
                      <p:cNvPr id="1843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0449" y="2465133"/>
                        <a:ext cx="3770313" cy="866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2018805" y="3678071"/>
            <a:ext cx="3276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2800" b="1" dirty="0">
                <a:solidFill>
                  <a:schemeClr val="accent2"/>
                </a:solidFill>
              </a:rPr>
              <a:t>Vnitřní konverse</a:t>
            </a:r>
          </a:p>
        </p:txBody>
      </p:sp>
    </p:spTree>
    <p:extLst>
      <p:ext uri="{BB962C8B-B14F-4D97-AF65-F5344CB8AC3E}">
        <p14:creationId xmlns:p14="http://schemas.microsoft.com/office/powerpoint/2010/main" val="7765712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SAMOVOLNÉ ŠTĚPENÍ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634458"/>
            <a:ext cx="5705061" cy="91739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990" y="5326141"/>
            <a:ext cx="3795479" cy="116673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D67A184-7059-4E97-BA82-444B7230EBBB}"/>
              </a:ext>
            </a:extLst>
          </p:cNvPr>
          <p:cNvSpPr txBox="1"/>
          <p:nvPr/>
        </p:nvSpPr>
        <p:spPr>
          <a:xfrm>
            <a:off x="6818243" y="705177"/>
            <a:ext cx="4916557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cs-CZ" sz="24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SF (</a:t>
            </a:r>
            <a:r>
              <a:rPr lang="cs-CZ" sz="24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Spontaneous</a:t>
            </a:r>
            <a:r>
              <a:rPr lang="cs-CZ" sz="24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24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Fission</a:t>
            </a:r>
            <a:r>
              <a:rPr lang="cs-CZ" sz="24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) se vyskytuje u jader:</a:t>
            </a:r>
            <a:endParaRPr lang="cs-CZ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r>
              <a:rPr lang="cs-CZ" sz="24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cs-CZ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Bef>
                <a:spcPts val="1200"/>
              </a:spcBef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cs-CZ" sz="24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 vysokým počtem protonů</a:t>
            </a:r>
            <a:endParaRPr lang="cs-CZ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Bef>
                <a:spcPts val="1200"/>
              </a:spcBef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cs-CZ" sz="24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 elipsoidním tvarem jádra</a:t>
            </a:r>
            <a:endParaRPr lang="cs-CZ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Bef>
                <a:spcPts val="1200"/>
              </a:spcBef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cs-CZ" sz="24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musí platit hmotnostní podmínka</a:t>
            </a:r>
            <a:endParaRPr lang="cs-CZ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Bef>
                <a:spcPts val="1200"/>
              </a:spcBef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cs-CZ" sz="24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vznikají přitom </a:t>
            </a:r>
            <a:r>
              <a:rPr lang="cs-CZ" sz="24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2</a:t>
            </a:r>
            <a:r>
              <a:rPr lang="cs-CZ" sz="24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tzv. </a:t>
            </a:r>
            <a:r>
              <a:rPr lang="cs-CZ" sz="24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trosky </a:t>
            </a:r>
            <a:r>
              <a:rPr lang="cs-CZ" sz="24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 zpravidla </a:t>
            </a:r>
            <a:r>
              <a:rPr lang="cs-CZ" sz="24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2-3 neutrony</a:t>
            </a:r>
            <a:endParaRPr lang="cs-CZ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Bef>
                <a:spcPts val="1200"/>
              </a:spcBef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cs-CZ" sz="24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jde zpravidla o konkurenční reakci k procesu </a:t>
            </a:r>
            <a:r>
              <a:rPr lang="cs-CZ" sz="24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sym typeface="Symbol" panose="05050102010706020507" pitchFamily="18" charset="2"/>
              </a:rPr>
              <a:t></a:t>
            </a:r>
            <a:endParaRPr lang="cs-CZ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3009" name="Picture 1">
            <a:extLst>
              <a:ext uri="{FF2B5EF4-FFF2-40B4-BE49-F238E27FC236}">
                <a16:creationId xmlns:a16="http://schemas.microsoft.com/office/drawing/2014/main" id="{AFE46003-9568-40F6-AABB-510EA7089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4713919"/>
            <a:ext cx="4274013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1" name="Picture 3">
            <a:extLst>
              <a:ext uri="{FF2B5EF4-FFF2-40B4-BE49-F238E27FC236}">
                <a16:creationId xmlns:a16="http://schemas.microsoft.com/office/drawing/2014/main" id="{38405DC8-AF66-400C-8446-424B07045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97" y="1699094"/>
            <a:ext cx="6382482" cy="186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04612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38B1E8D-ABD1-4FF3-ADD5-341EB78A46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CD1EA40-7116-4FCB-9369-70F29FAA9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401626" cy="32339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6648" y="679927"/>
            <a:ext cx="4685512" cy="21031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/>
              <a:t>SAMOVOLNÉ ŠTĚPENÍ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647E38-F93D-4661-8D77-CE13EEB65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3A4721F-AAFC-4D23-AE73-EFE60B518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7" name="Rectangle 64">
              <a:extLst>
                <a:ext uri="{FF2B5EF4-FFF2-40B4-BE49-F238E27FC236}">
                  <a16:creationId xmlns:a16="http://schemas.microsoft.com/office/drawing/2014/main" id="{9D344419-63C8-4E11-A45F-B99472229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66">
              <a:extLst>
                <a:ext uri="{FF2B5EF4-FFF2-40B4-BE49-F238E27FC236}">
                  <a16:creationId xmlns:a16="http://schemas.microsoft.com/office/drawing/2014/main" id="{FF9F1968-AC54-4318-AAF7-096C782767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64">
              <a:extLst>
                <a:ext uri="{FF2B5EF4-FFF2-40B4-BE49-F238E27FC236}">
                  <a16:creationId xmlns:a16="http://schemas.microsoft.com/office/drawing/2014/main" id="{E7012065-266F-4029-B4B7-FD7BC2432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66">
              <a:extLst>
                <a:ext uri="{FF2B5EF4-FFF2-40B4-BE49-F238E27FC236}">
                  <a16:creationId xmlns:a16="http://schemas.microsoft.com/office/drawing/2014/main" id="{1B3FB1FF-9294-4753-A701-5F1A60DAA2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64">
              <a:extLst>
                <a:ext uri="{FF2B5EF4-FFF2-40B4-BE49-F238E27FC236}">
                  <a16:creationId xmlns:a16="http://schemas.microsoft.com/office/drawing/2014/main" id="{47BF0361-A460-41A8-B8AB-AA8CB2977E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66">
              <a:extLst>
                <a:ext uri="{FF2B5EF4-FFF2-40B4-BE49-F238E27FC236}">
                  <a16:creationId xmlns:a16="http://schemas.microsoft.com/office/drawing/2014/main" id="{D142FDE5-66C9-4994-8FE9-C38138C1EB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68C08111-D16C-4AF8-8239-E0193D23EE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6">
              <a:extLst>
                <a:ext uri="{FF2B5EF4-FFF2-40B4-BE49-F238E27FC236}">
                  <a16:creationId xmlns:a16="http://schemas.microsoft.com/office/drawing/2014/main" id="{75650E11-87AF-4EE8-A42B-B909954F3B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4">
              <a:extLst>
                <a:ext uri="{FF2B5EF4-FFF2-40B4-BE49-F238E27FC236}">
                  <a16:creationId xmlns:a16="http://schemas.microsoft.com/office/drawing/2014/main" id="{9E0A44C1-AC53-45E1-A8E0-8A0387A19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6">
              <a:extLst>
                <a:ext uri="{FF2B5EF4-FFF2-40B4-BE49-F238E27FC236}">
                  <a16:creationId xmlns:a16="http://schemas.microsoft.com/office/drawing/2014/main" id="{F68D9D35-80B3-48D4-AF42-576CE1CBC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4">
              <a:extLst>
                <a:ext uri="{FF2B5EF4-FFF2-40B4-BE49-F238E27FC236}">
                  <a16:creationId xmlns:a16="http://schemas.microsoft.com/office/drawing/2014/main" id="{EB86BBF3-73C2-48FA-814D-63DAC0A629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66">
              <a:extLst>
                <a:ext uri="{FF2B5EF4-FFF2-40B4-BE49-F238E27FC236}">
                  <a16:creationId xmlns:a16="http://schemas.microsoft.com/office/drawing/2014/main" id="{D5377DFB-9945-4165-89F7-F81A63E26F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64">
              <a:extLst>
                <a:ext uri="{FF2B5EF4-FFF2-40B4-BE49-F238E27FC236}">
                  <a16:creationId xmlns:a16="http://schemas.microsoft.com/office/drawing/2014/main" id="{F43006E3-CBDD-4372-AEB8-ED4A061BA6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66">
              <a:extLst>
                <a:ext uri="{FF2B5EF4-FFF2-40B4-BE49-F238E27FC236}">
                  <a16:creationId xmlns:a16="http://schemas.microsoft.com/office/drawing/2014/main" id="{73DE5F40-81CC-4D38-B274-E3A814ACD0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64">
              <a:extLst>
                <a:ext uri="{FF2B5EF4-FFF2-40B4-BE49-F238E27FC236}">
                  <a16:creationId xmlns:a16="http://schemas.microsoft.com/office/drawing/2014/main" id="{6CA7898E-913F-4C9B-B6ED-EE888B0B3A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66">
              <a:extLst>
                <a:ext uri="{FF2B5EF4-FFF2-40B4-BE49-F238E27FC236}">
                  <a16:creationId xmlns:a16="http://schemas.microsoft.com/office/drawing/2014/main" id="{46864CF9-17C6-4128-8D51-654698352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64">
              <a:extLst>
                <a:ext uri="{FF2B5EF4-FFF2-40B4-BE49-F238E27FC236}">
                  <a16:creationId xmlns:a16="http://schemas.microsoft.com/office/drawing/2014/main" id="{1EE990D4-BCBB-42D6-98B2-BCE926B51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66">
              <a:extLst>
                <a:ext uri="{FF2B5EF4-FFF2-40B4-BE49-F238E27FC236}">
                  <a16:creationId xmlns:a16="http://schemas.microsoft.com/office/drawing/2014/main" id="{119FAE8A-261B-4451-BBDF-B75E89B102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64">
              <a:extLst>
                <a:ext uri="{FF2B5EF4-FFF2-40B4-BE49-F238E27FC236}">
                  <a16:creationId xmlns:a16="http://schemas.microsoft.com/office/drawing/2014/main" id="{5533D948-166C-481D-B8EC-B825029378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66">
              <a:extLst>
                <a:ext uri="{FF2B5EF4-FFF2-40B4-BE49-F238E27FC236}">
                  <a16:creationId xmlns:a16="http://schemas.microsoft.com/office/drawing/2014/main" id="{0A2CD0AD-F324-43BF-B854-F23D445E9D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ovéPole 3">
            <a:extLst>
              <a:ext uri="{FF2B5EF4-FFF2-40B4-BE49-F238E27FC236}">
                <a16:creationId xmlns:a16="http://schemas.microsoft.com/office/drawing/2014/main" id="{6535AAE4-DFC7-4E09-A6D2-E95504F02669}"/>
              </a:ext>
            </a:extLst>
          </p:cNvPr>
          <p:cNvSpPr txBox="1"/>
          <p:nvPr/>
        </p:nvSpPr>
        <p:spPr>
          <a:xfrm>
            <a:off x="6816885" y="456030"/>
            <a:ext cx="4956806" cy="26093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effectLst/>
              </a:rPr>
              <a:t>Zavádí</a:t>
            </a:r>
            <a:r>
              <a:rPr lang="en-US" sz="2000" dirty="0">
                <a:effectLst/>
              </a:rPr>
              <a:t> se </a:t>
            </a:r>
            <a:r>
              <a:rPr lang="en-US" sz="2000" dirty="0" err="1">
                <a:effectLst/>
              </a:rPr>
              <a:t>tzv</a:t>
            </a:r>
            <a:r>
              <a:rPr lang="en-US" sz="2000" dirty="0">
                <a:effectLst/>
              </a:rPr>
              <a:t>.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parametr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štěpení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Z</a:t>
            </a:r>
            <a:r>
              <a:rPr lang="en-US" sz="2000" b="1" baseline="30000" dirty="0">
                <a:solidFill>
                  <a:srgbClr val="FF0000"/>
                </a:solidFill>
                <a:effectLst/>
              </a:rPr>
              <a:t>2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/A</a:t>
            </a:r>
            <a:endParaRPr lang="en-US" sz="2000" dirty="0">
              <a:solidFill>
                <a:srgbClr val="FF0000"/>
              </a:solidFill>
              <a:effectLst/>
            </a:endParaRPr>
          </a:p>
          <a:p>
            <a:pPr indent="-228600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effectLst/>
              </a:rPr>
              <a:t>vychází</a:t>
            </a:r>
            <a:r>
              <a:rPr lang="en-US" sz="2000" dirty="0">
                <a:effectLst/>
              </a:rPr>
              <a:t> z </a:t>
            </a:r>
            <a:r>
              <a:rPr lang="en-US" sz="2000" dirty="0" err="1">
                <a:effectLst/>
              </a:rPr>
              <a:t>kapkového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modelu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jádra</a:t>
            </a:r>
            <a:r>
              <a:rPr lang="en-US" sz="2000" dirty="0">
                <a:effectLst/>
              </a:rPr>
              <a:t> – </a:t>
            </a:r>
            <a:r>
              <a:rPr lang="en-US" sz="2000" dirty="0" err="1">
                <a:effectLst/>
              </a:rPr>
              <a:t>jde</a:t>
            </a:r>
            <a:r>
              <a:rPr lang="en-US" sz="2000" dirty="0">
                <a:effectLst/>
              </a:rPr>
              <a:t> </a:t>
            </a:r>
            <a:r>
              <a:rPr lang="cs-CZ" sz="2000" dirty="0">
                <a:effectLst/>
              </a:rPr>
              <a:t>      </a:t>
            </a:r>
            <a:r>
              <a:rPr lang="en-US" sz="2000" dirty="0">
                <a:effectLst/>
              </a:rPr>
              <a:t>o </a:t>
            </a:r>
            <a:r>
              <a:rPr lang="en-US" sz="2000" dirty="0" err="1">
                <a:effectLst/>
              </a:rPr>
              <a:t>poměr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energie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odpuzování</a:t>
            </a:r>
            <a:r>
              <a:rPr lang="en-US" sz="2000" dirty="0">
                <a:effectLst/>
              </a:rPr>
              <a:t> a </a:t>
            </a:r>
            <a:r>
              <a:rPr lang="en-US" sz="2000" dirty="0" err="1">
                <a:effectLst/>
              </a:rPr>
              <a:t>energie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povrchové</a:t>
            </a:r>
            <a:r>
              <a:rPr lang="en-US" sz="2000" b="1" dirty="0">
                <a:effectLst/>
              </a:rPr>
              <a:t> </a:t>
            </a:r>
            <a:endParaRPr lang="en-US" sz="2000" dirty="0">
              <a:effectLst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000" dirty="0">
                <a:effectLst/>
              </a:rPr>
              <a:t> </a:t>
            </a:r>
            <a:r>
              <a:rPr lang="en-US" sz="2000" b="1" dirty="0">
                <a:effectLst/>
              </a:rPr>
              <a:t>S </a:t>
            </a:r>
            <a:r>
              <a:rPr lang="en-US" sz="2000" b="1" dirty="0" err="1">
                <a:effectLst/>
              </a:rPr>
              <a:t>rostoucím</a:t>
            </a:r>
            <a:r>
              <a:rPr lang="en-US" sz="2000" b="1" dirty="0">
                <a:effectLst/>
              </a:rPr>
              <a:t> </a:t>
            </a:r>
            <a:r>
              <a:rPr lang="en-US" sz="2000" b="1" dirty="0" err="1">
                <a:effectLst/>
              </a:rPr>
              <a:t>parametrem</a:t>
            </a:r>
            <a:r>
              <a:rPr lang="en-US" sz="2000" b="1" dirty="0">
                <a:effectLst/>
              </a:rPr>
              <a:t> </a:t>
            </a:r>
            <a:r>
              <a:rPr lang="en-US" sz="2000" b="1" dirty="0" err="1">
                <a:effectLst/>
              </a:rPr>
              <a:t>štěpení</a:t>
            </a:r>
            <a:r>
              <a:rPr lang="en-US" sz="2000" b="1" dirty="0">
                <a:effectLst/>
              </a:rPr>
              <a:t> </a:t>
            </a:r>
            <a:r>
              <a:rPr lang="en-US" sz="2000" b="1" dirty="0" err="1">
                <a:effectLst/>
              </a:rPr>
              <a:t>klesá</a:t>
            </a:r>
            <a:r>
              <a:rPr lang="en-US" sz="2000" b="1" dirty="0">
                <a:effectLst/>
              </a:rPr>
              <a:t> </a:t>
            </a:r>
            <a:r>
              <a:rPr lang="en-US" sz="2000" b="1" dirty="0" err="1">
                <a:effectLst/>
              </a:rPr>
              <a:t>poločas</a:t>
            </a:r>
            <a:r>
              <a:rPr lang="en-US" sz="2000" b="1" dirty="0">
                <a:effectLst/>
              </a:rPr>
              <a:t> </a:t>
            </a:r>
            <a:r>
              <a:rPr lang="en-US" sz="2000" b="1" dirty="0" err="1">
                <a:effectLst/>
              </a:rPr>
              <a:t>rozpadu</a:t>
            </a:r>
            <a:r>
              <a:rPr lang="en-US" sz="2000" b="1" dirty="0">
                <a:effectLst/>
              </a:rPr>
              <a:t> </a:t>
            </a:r>
            <a:r>
              <a:rPr lang="en-US" sz="2000" b="1" dirty="0" err="1">
                <a:effectLst/>
              </a:rPr>
              <a:t>samovolného</a:t>
            </a:r>
            <a:r>
              <a:rPr lang="en-US" sz="2000" b="1" dirty="0">
                <a:effectLst/>
              </a:rPr>
              <a:t> </a:t>
            </a:r>
            <a:r>
              <a:rPr lang="en-US" sz="2000" b="1" dirty="0" err="1">
                <a:effectLst/>
              </a:rPr>
              <a:t>štěpení</a:t>
            </a:r>
            <a:r>
              <a:rPr lang="en-US" sz="2000" b="1" dirty="0">
                <a:effectLst/>
              </a:rPr>
              <a:t> </a:t>
            </a:r>
            <a:r>
              <a:rPr lang="en-US" sz="2000" b="1" dirty="0" err="1">
                <a:effectLst/>
              </a:rPr>
              <a:t>nuklidu</a:t>
            </a:r>
            <a:r>
              <a:rPr lang="en-US" sz="2000" b="1" dirty="0">
                <a:effectLst/>
              </a:rPr>
              <a:t>:</a:t>
            </a:r>
            <a:endParaRPr lang="en-US" sz="2000" dirty="0">
              <a:effectLst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6C80E47-971C-437F-B030-191115B01D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D588529-65D8-4D75-9A9C-E49A054A5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09828" y="3429000"/>
            <a:ext cx="5320145" cy="306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922" y="3298803"/>
            <a:ext cx="5176460" cy="332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1460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007" y="1433595"/>
            <a:ext cx="7876994" cy="5059278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7E65E0D1-3BD7-4DF4-AD02-FF8D89E17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SAMOVOLNÉ ŠTĚPENÍ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963A2820-2F3A-47B1-8F69-BCF1E2B172E1}"/>
              </a:ext>
            </a:extLst>
          </p:cNvPr>
          <p:cNvSpPr/>
          <p:nvPr/>
        </p:nvSpPr>
        <p:spPr>
          <a:xfrm>
            <a:off x="8139363" y="1828800"/>
            <a:ext cx="848226" cy="1600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rgbClr val="FF0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6507987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573" y="1123085"/>
            <a:ext cx="6794970" cy="531647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9175D0F-4BC3-439F-B752-8647D2C105A5}"/>
              </a:ext>
            </a:extLst>
          </p:cNvPr>
          <p:cNvSpPr txBox="1"/>
          <p:nvPr/>
        </p:nvSpPr>
        <p:spPr>
          <a:xfrm>
            <a:off x="2176211" y="314644"/>
            <a:ext cx="84476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b="1" i="0" u="none" strike="noStrike" baseline="0" dirty="0" err="1">
                <a:solidFill>
                  <a:srgbClr val="FF0000"/>
                </a:solidFill>
                <a:latin typeface="Verdana,Bold"/>
              </a:rPr>
              <a:t>Fajans-Soddyho</a:t>
            </a:r>
            <a:r>
              <a:rPr lang="cs-CZ" sz="2800" b="1" i="0" u="none" strike="noStrike" baseline="0" dirty="0">
                <a:solidFill>
                  <a:srgbClr val="FF0000"/>
                </a:solidFill>
                <a:latin typeface="Verdana,Bold"/>
              </a:rPr>
              <a:t> posunová pravidla</a:t>
            </a:r>
            <a:endParaRPr lang="cs-CZ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488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5"/>
          <p:cNvSpPr>
            <a:spLocks noChangeArrowheads="1"/>
          </p:cNvSpPr>
          <p:nvPr/>
        </p:nvSpPr>
        <p:spPr bwMode="auto">
          <a:xfrm>
            <a:off x="3289695" y="2131772"/>
            <a:ext cx="52770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2400" b="1" u="sng" dirty="0">
                <a:solidFill>
                  <a:srgbClr val="FF0000"/>
                </a:solidFill>
              </a:rPr>
              <a:t>(FYZIKÁLNÍ) POLOČAS ROZPADU</a:t>
            </a:r>
          </a:p>
        </p:txBody>
      </p:sp>
      <p:sp>
        <p:nvSpPr>
          <p:cNvPr id="47107" name="Rectangle 6"/>
          <p:cNvSpPr>
            <a:spLocks noChangeArrowheads="1"/>
          </p:cNvSpPr>
          <p:nvPr/>
        </p:nvSpPr>
        <p:spPr bwMode="auto">
          <a:xfrm>
            <a:off x="2038035" y="2631686"/>
            <a:ext cx="7600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doba </a:t>
            </a:r>
            <a:r>
              <a:rPr lang="cs-CZ" altLang="cs-CZ" sz="1800" i="1" dirty="0"/>
              <a:t>T</a:t>
            </a:r>
            <a:r>
              <a:rPr lang="cs-CZ" altLang="cs-CZ" sz="1800" dirty="0"/>
              <a:t>, za kterou se samovolně přemění </a:t>
            </a:r>
            <a:r>
              <a:rPr lang="cs-CZ" altLang="cs-CZ" sz="1800" dirty="0">
                <a:solidFill>
                  <a:srgbClr val="0000FF"/>
                </a:solidFill>
              </a:rPr>
              <a:t>přesně </a:t>
            </a:r>
            <a:r>
              <a:rPr lang="cs-CZ" altLang="cs-CZ" sz="1800" b="1" dirty="0">
                <a:solidFill>
                  <a:srgbClr val="0000FF"/>
                </a:solidFill>
              </a:rPr>
              <a:t>polovina</a:t>
            </a:r>
            <a:r>
              <a:rPr lang="cs-CZ" altLang="cs-CZ" sz="1800" dirty="0">
                <a:solidFill>
                  <a:srgbClr val="0000FF"/>
                </a:solidFill>
              </a:rPr>
              <a:t> </a:t>
            </a:r>
            <a:r>
              <a:rPr lang="cs-CZ" altLang="cs-CZ" sz="1800" dirty="0"/>
              <a:t>původního počtu jader</a:t>
            </a:r>
          </a:p>
        </p:txBody>
      </p:sp>
      <p:graphicFrame>
        <p:nvGraphicFramePr>
          <p:cNvPr id="4710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1075960"/>
              </p:ext>
            </p:extLst>
          </p:nvPr>
        </p:nvGraphicFramePr>
        <p:xfrm>
          <a:off x="2742885" y="3915974"/>
          <a:ext cx="1009650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3" imgW="787400" imgH="508000" progId="Equation.3">
                  <p:embed/>
                </p:oleObj>
              </mc:Choice>
              <mc:Fallback>
                <p:oleObj name="Rovnice" r:id="rId3" imgW="787400" imgH="508000" progId="Equation.3">
                  <p:embed/>
                  <p:pic>
                    <p:nvPicPr>
                      <p:cNvPr id="4710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2885" y="3915974"/>
                        <a:ext cx="1009650" cy="644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09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2916060"/>
              </p:ext>
            </p:extLst>
          </p:nvPr>
        </p:nvGraphicFramePr>
        <p:xfrm>
          <a:off x="5038411" y="5274875"/>
          <a:ext cx="1152525" cy="604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5" imgW="965200" imgH="508000" progId="Equation.3">
                  <p:embed/>
                </p:oleObj>
              </mc:Choice>
              <mc:Fallback>
                <p:oleObj name="Rovnice" r:id="rId5" imgW="965200" imgH="508000" progId="Equation.3">
                  <p:embed/>
                  <p:pic>
                    <p:nvPicPr>
                      <p:cNvPr id="47109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8411" y="5274875"/>
                        <a:ext cx="1152525" cy="604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0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8557631"/>
              </p:ext>
            </p:extLst>
          </p:nvPr>
        </p:nvGraphicFramePr>
        <p:xfrm>
          <a:off x="7467286" y="5274875"/>
          <a:ext cx="928687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7" imgW="685800" imgH="508000" progId="Equation.3">
                  <p:embed/>
                </p:oleObj>
              </mc:Choice>
              <mc:Fallback>
                <p:oleObj name="Rovnice" r:id="rId7" imgW="685800" imgH="508000" progId="Equation.3">
                  <p:embed/>
                  <p:pic>
                    <p:nvPicPr>
                      <p:cNvPr id="4711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286" y="5274875"/>
                        <a:ext cx="928687" cy="682625"/>
                      </a:xfrm>
                      <a:prstGeom prst="rect">
                        <a:avLst/>
                      </a:prstGeom>
                      <a:solidFill>
                        <a:srgbClr val="00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912214"/>
              </p:ext>
            </p:extLst>
          </p:nvPr>
        </p:nvGraphicFramePr>
        <p:xfrm>
          <a:off x="4752660" y="3131750"/>
          <a:ext cx="1643062" cy="1938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9" imgW="889000" imgH="1054100" progId="Equation.3">
                  <p:embed/>
                </p:oleObj>
              </mc:Choice>
              <mc:Fallback>
                <p:oleObj name="Rovnice" r:id="rId9" imgW="889000" imgH="1054100" progId="Equation.3">
                  <p:embed/>
                  <p:pic>
                    <p:nvPicPr>
                      <p:cNvPr id="4711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2660" y="3131750"/>
                        <a:ext cx="1643062" cy="1938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Zahnutá šipka doprava 16"/>
          <p:cNvSpPr/>
          <p:nvPr/>
        </p:nvSpPr>
        <p:spPr>
          <a:xfrm>
            <a:off x="4038285" y="3203186"/>
            <a:ext cx="571500" cy="928688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tx1"/>
              </a:solidFill>
            </a:endParaRPr>
          </a:p>
        </p:txBody>
      </p:sp>
      <p:sp>
        <p:nvSpPr>
          <p:cNvPr id="47114" name="TextovéPole 17"/>
          <p:cNvSpPr txBox="1">
            <a:spLocks noChangeArrowheads="1"/>
          </p:cNvSpPr>
          <p:nvPr/>
        </p:nvSpPr>
        <p:spPr bwMode="auto">
          <a:xfrm>
            <a:off x="1537972" y="3560375"/>
            <a:ext cx="1714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>
                <a:solidFill>
                  <a:srgbClr val="0000FF"/>
                </a:solidFill>
              </a:rPr>
              <a:t>dosadíme:</a:t>
            </a:r>
          </a:p>
        </p:txBody>
      </p:sp>
      <p:sp>
        <p:nvSpPr>
          <p:cNvPr id="19" name="Zahnutá šipka doleva 18"/>
          <p:cNvSpPr/>
          <p:nvPr/>
        </p:nvSpPr>
        <p:spPr>
          <a:xfrm>
            <a:off x="6780735" y="3917561"/>
            <a:ext cx="428625" cy="928688"/>
          </a:xfrm>
          <a:prstGeom prst="curvedLef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tx1"/>
              </a:solidFill>
            </a:endParaRPr>
          </a:p>
        </p:txBody>
      </p:sp>
      <p:cxnSp>
        <p:nvCxnSpPr>
          <p:cNvPr id="21" name="Přímá spojovací čára 20"/>
          <p:cNvCxnSpPr/>
          <p:nvPr/>
        </p:nvCxnSpPr>
        <p:spPr>
          <a:xfrm rot="16200000" flipH="1">
            <a:off x="4931254" y="3810406"/>
            <a:ext cx="571500" cy="357187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čára 21"/>
          <p:cNvCxnSpPr/>
          <p:nvPr/>
        </p:nvCxnSpPr>
        <p:spPr>
          <a:xfrm rot="16200000" flipH="1">
            <a:off x="5502754" y="3810406"/>
            <a:ext cx="571500" cy="357187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ahnutá šipka doprava 22"/>
          <p:cNvSpPr/>
          <p:nvPr/>
        </p:nvSpPr>
        <p:spPr>
          <a:xfrm>
            <a:off x="4395472" y="4703375"/>
            <a:ext cx="571500" cy="928687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tx1"/>
              </a:solidFill>
            </a:endParaRPr>
          </a:p>
        </p:txBody>
      </p:sp>
      <p:sp>
        <p:nvSpPr>
          <p:cNvPr id="47119" name="TextovéPole 23"/>
          <p:cNvSpPr txBox="1">
            <a:spLocks noChangeArrowheads="1"/>
          </p:cNvSpPr>
          <p:nvPr/>
        </p:nvSpPr>
        <p:spPr bwMode="auto">
          <a:xfrm>
            <a:off x="2823848" y="4989125"/>
            <a:ext cx="1857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>
                <a:solidFill>
                  <a:srgbClr val="0000FF"/>
                </a:solidFill>
              </a:rPr>
              <a:t>logaritmujeme</a:t>
            </a:r>
          </a:p>
        </p:txBody>
      </p:sp>
      <p:sp>
        <p:nvSpPr>
          <p:cNvPr id="25" name="Šipka doprava 24"/>
          <p:cNvSpPr/>
          <p:nvPr/>
        </p:nvSpPr>
        <p:spPr>
          <a:xfrm>
            <a:off x="6324285" y="5489187"/>
            <a:ext cx="857250" cy="214313"/>
          </a:xfrm>
          <a:prstGeom prst="rightArrow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F96FE1C-B95F-48F3-A98F-80429CA99E5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0662" t="9042" r="3398" b="6826"/>
          <a:stretch/>
        </p:blipFill>
        <p:spPr>
          <a:xfrm>
            <a:off x="8560405" y="5274875"/>
            <a:ext cx="1078580" cy="752171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0269286-B844-419A-8FA2-F23C1A0ACE48}"/>
              </a:ext>
            </a:extLst>
          </p:cNvPr>
          <p:cNvSpPr txBox="1"/>
          <p:nvPr/>
        </p:nvSpPr>
        <p:spPr>
          <a:xfrm>
            <a:off x="2709916" y="3353394"/>
            <a:ext cx="1043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i="1" dirty="0"/>
              <a:t>t= t</a:t>
            </a:r>
            <a:r>
              <a:rPr lang="cs-CZ" sz="2800" i="1" baseline="-25000" dirty="0"/>
              <a:t>1/2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B2C748E0-FF61-4FBC-9749-D70A68308B9D}"/>
              </a:ext>
            </a:extLst>
          </p:cNvPr>
          <p:cNvSpPr txBox="1"/>
          <p:nvPr/>
        </p:nvSpPr>
        <p:spPr>
          <a:xfrm>
            <a:off x="6237806" y="3733538"/>
            <a:ext cx="4346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b="1" i="1" baseline="-25000" dirty="0"/>
              <a:t>1/2</a:t>
            </a:r>
            <a:endParaRPr lang="cs-CZ" sz="1200" b="1" dirty="0"/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975B9FB0-A410-400E-932E-D5A76A31FE9F}"/>
              </a:ext>
            </a:extLst>
          </p:cNvPr>
          <p:cNvSpPr txBox="1"/>
          <p:nvPr/>
        </p:nvSpPr>
        <p:spPr>
          <a:xfrm>
            <a:off x="5916901" y="4493823"/>
            <a:ext cx="4346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b="1" i="1" baseline="-25000" dirty="0"/>
              <a:t>1/2</a:t>
            </a:r>
            <a:endParaRPr lang="cs-CZ" sz="1200" b="1" dirty="0"/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487A3463-8E02-4CDA-B7B5-73D73A73855B}"/>
              </a:ext>
            </a:extLst>
          </p:cNvPr>
          <p:cNvSpPr txBox="1"/>
          <p:nvPr/>
        </p:nvSpPr>
        <p:spPr>
          <a:xfrm>
            <a:off x="538986" y="464475"/>
            <a:ext cx="1129875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2000" b="0" i="0" u="none" strike="noStrike" baseline="0" dirty="0">
                <a:solidFill>
                  <a:srgbClr val="000000"/>
                </a:solidFill>
                <a:latin typeface="Wingdings" panose="05000000000000000000" pitchFamily="2" charset="2"/>
              </a:rPr>
              <a:t> </a:t>
            </a:r>
            <a:r>
              <a:rPr lang="cs-CZ" sz="2000" b="0" i="0" u="none" strike="noStrike" baseline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rozpad není ovlivněn tlakem a teplotou</a:t>
            </a:r>
          </a:p>
          <a:p>
            <a:pPr algn="l"/>
            <a:r>
              <a:rPr lang="cs-CZ" sz="2000" b="0" i="0" u="none" strike="noStrike" baseline="0" dirty="0">
                <a:solidFill>
                  <a:srgbClr val="000000"/>
                </a:solidFill>
                <a:latin typeface="Wingdings" panose="05000000000000000000" pitchFamily="2" charset="2"/>
              </a:rPr>
              <a:t> </a:t>
            </a:r>
            <a:r>
              <a:rPr lang="cs-CZ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přeměnová</a:t>
            </a:r>
            <a:r>
              <a:rPr lang="cs-CZ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konstanta nezávisí na chemickém stavu atomu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000" b="0" i="0" u="sng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vyjma rozpadů, které jsou spojeny                   </a:t>
            </a:r>
            <a:r>
              <a:rPr lang="cs-CZ" sz="2000" b="0" i="0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	</a:t>
            </a:r>
            <a:r>
              <a:rPr lang="cs-CZ" sz="2000" b="0" i="0" u="sng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interakcí obalového elektronu (EZ, vnitřní konverze)</a:t>
            </a:r>
          </a:p>
          <a:p>
            <a:pPr algn="l"/>
            <a:r>
              <a:rPr lang="cs-CZ" sz="2000" b="0" i="0" u="none" strike="noStrike" baseline="0" dirty="0">
                <a:solidFill>
                  <a:srgbClr val="000000"/>
                </a:solidFill>
                <a:latin typeface="Wingdings" panose="05000000000000000000" pitchFamily="2" charset="2"/>
              </a:rPr>
              <a:t> </a:t>
            </a:r>
            <a:r>
              <a:rPr lang="cs-CZ" sz="2000" b="0" i="0" u="none" strike="noStrike" baseline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větvené přeměny je celková pravděpodobnost dána součtem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8105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3"/>
          <a:stretch/>
        </p:blipFill>
        <p:spPr>
          <a:xfrm>
            <a:off x="1979220" y="960730"/>
            <a:ext cx="8233559" cy="5716798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C92A6B1F-6BD5-4686-B0B1-B35D00F70C0F}"/>
              </a:ext>
            </a:extLst>
          </p:cNvPr>
          <p:cNvSpPr txBox="1"/>
          <p:nvPr/>
        </p:nvSpPr>
        <p:spPr>
          <a:xfrm>
            <a:off x="926432" y="302612"/>
            <a:ext cx="10744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b="1" i="0" u="none" strike="noStrike" baseline="0" dirty="0">
                <a:solidFill>
                  <a:srgbClr val="FF0000"/>
                </a:solidFill>
                <a:latin typeface="Verdana,Bold"/>
              </a:rPr>
              <a:t>TYPY IONIZUJÍCÍHO ZÁŘENÍ A JEHO INTERAKCE</a:t>
            </a:r>
            <a:endParaRPr lang="cs-CZ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9657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904" y="874885"/>
            <a:ext cx="8218487" cy="1785937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dirty="0">
                <a:solidFill>
                  <a:srgbClr val="C00000"/>
                </a:solidFill>
              </a:rPr>
              <a:t>Interakce ionizujícího záření                 s hmotou a biologickými systémy</a:t>
            </a:r>
            <a:endParaRPr lang="cs-CZ" altLang="cs-CZ" sz="4000" dirty="0">
              <a:solidFill>
                <a:srgbClr val="C00000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3645024"/>
            <a:ext cx="8229600" cy="1137529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cs-CZ" altLang="cs-CZ" dirty="0"/>
              <a:t>vysvětlení základních procesů v neživé a živé hmotě, které jsou vyvolány interakcí s ionizujícím zářením (IZ)</a:t>
            </a: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21"/>
    </mc:Choice>
    <mc:Fallback xmlns="">
      <p:transition spd="slow" advTm="32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PRONIKAVOST IZ</a:t>
            </a:r>
          </a:p>
        </p:txBody>
      </p:sp>
      <p:sp>
        <p:nvSpPr>
          <p:cNvPr id="96259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96260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388" y="1276124"/>
            <a:ext cx="7921625" cy="529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57490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339" y="2489133"/>
            <a:ext cx="5714082" cy="3805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35" y="2489133"/>
            <a:ext cx="5802204" cy="3802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ovéPole 3"/>
          <p:cNvSpPr txBox="1">
            <a:spLocks noChangeArrowheads="1"/>
          </p:cNvSpPr>
          <p:nvPr/>
        </p:nvSpPr>
        <p:spPr bwMode="auto">
          <a:xfrm>
            <a:off x="1475875" y="344502"/>
            <a:ext cx="914399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cs-CZ" altLang="cs-CZ" sz="3600" b="1" dirty="0">
                <a:solidFill>
                  <a:srgbClr val="000000"/>
                </a:solidFill>
              </a:rPr>
              <a:t>ROZDÍLNÉ VLASTNOSTI ZÁŘENÍ VZTAHU K LET –                  </a:t>
            </a:r>
            <a:r>
              <a:rPr lang="cs-CZ" altLang="cs-CZ" sz="3600" b="1" dirty="0">
                <a:solidFill>
                  <a:srgbClr val="FF0000"/>
                </a:solidFill>
              </a:rPr>
              <a:t>KLIDOVÁ HMOTNOST </a:t>
            </a:r>
            <a:r>
              <a:rPr lang="cs-CZ" altLang="cs-CZ" sz="3600" b="1" dirty="0">
                <a:solidFill>
                  <a:srgbClr val="000000"/>
                </a:solidFill>
              </a:rPr>
              <a:t>A </a:t>
            </a:r>
            <a:r>
              <a:rPr lang="cs-CZ" altLang="cs-CZ" sz="3600" b="1" dirty="0">
                <a:solidFill>
                  <a:srgbClr val="FF0000"/>
                </a:solidFill>
              </a:rPr>
              <a:t>NÁBOJ</a:t>
            </a:r>
          </a:p>
        </p:txBody>
      </p:sp>
      <p:sp>
        <p:nvSpPr>
          <p:cNvPr id="36871" name="TextovéPole 7"/>
          <p:cNvSpPr txBox="1">
            <a:spLocks noChangeArrowheads="1"/>
          </p:cNvSpPr>
          <p:nvPr/>
        </p:nvSpPr>
        <p:spPr bwMode="auto">
          <a:xfrm>
            <a:off x="5742195" y="1381058"/>
            <a:ext cx="10302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6600" dirty="0">
                <a:latin typeface="Arial" panose="020B0604020202020204" pitchFamily="34" charset="0"/>
              </a:rPr>
              <a:t>vs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  <p:sp>
        <p:nvSpPr>
          <p:cNvPr id="10" name="TextovéPole 7">
            <a:extLst>
              <a:ext uri="{FF2B5EF4-FFF2-40B4-BE49-F238E27FC236}">
                <a16:creationId xmlns:a16="http://schemas.microsoft.com/office/drawing/2014/main" id="{26B61CE2-B7A6-4D54-BCDF-80A63701F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2853" y="1835912"/>
            <a:ext cx="26645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dirty="0">
                <a:latin typeface="Arial" panose="020B0604020202020204" pitchFamily="34" charset="0"/>
              </a:rPr>
              <a:t>fotonové záření</a:t>
            </a:r>
          </a:p>
        </p:txBody>
      </p:sp>
      <p:sp>
        <p:nvSpPr>
          <p:cNvPr id="11" name="TextovéPole 7">
            <a:extLst>
              <a:ext uri="{FF2B5EF4-FFF2-40B4-BE49-F238E27FC236}">
                <a16:creationId xmlns:a16="http://schemas.microsoft.com/office/drawing/2014/main" id="{C0E73190-990D-4BFD-9FB6-F00AE478AA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2124" y="1830837"/>
            <a:ext cx="24432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dirty="0">
                <a:latin typeface="Arial" panose="020B0604020202020204" pitchFamily="34" charset="0"/>
              </a:rPr>
              <a:t>nabité částice</a:t>
            </a:r>
          </a:p>
        </p:txBody>
      </p:sp>
    </p:spTree>
    <p:extLst>
      <p:ext uri="{BB962C8B-B14F-4D97-AF65-F5344CB8AC3E}">
        <p14:creationId xmlns:p14="http://schemas.microsoft.com/office/powerpoint/2010/main" val="85973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34"/>
    </mc:Choice>
    <mc:Fallback xmlns="">
      <p:transition spd="slow" advTm="170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858" x="177800" y="5257800"/>
          <p14:tracePt t="40126" x="184150" y="5257800"/>
          <p14:tracePt t="40134" x="203200" y="5264150"/>
          <p14:tracePt t="40143" x="209550" y="5264150"/>
          <p14:tracePt t="40160" x="254000" y="5264150"/>
          <p14:tracePt t="40176" x="361950" y="5270500"/>
          <p14:tracePt t="40193" x="488950" y="5270500"/>
          <p14:tracePt t="40209" x="723900" y="5264150"/>
          <p14:tracePt t="40242" x="1295400" y="5194300"/>
          <p14:tracePt t="40276" x="2019300" y="5041900"/>
          <p14:tracePt t="40309" x="2730500" y="4851400"/>
          <p14:tracePt t="40326" x="3314700" y="4654550"/>
          <p14:tracePt t="40343" x="3676650" y="4502150"/>
          <p14:tracePt t="40359" x="4019550" y="4356100"/>
          <p14:tracePt t="40376" x="4368800" y="4184650"/>
          <p14:tracePt t="40393" x="4686300" y="4038600"/>
          <p14:tracePt t="40409" x="4984750" y="3892550"/>
          <p14:tracePt t="40426" x="5302250" y="3733800"/>
          <p14:tracePt t="40443" x="5537200" y="3600450"/>
          <p14:tracePt t="40459" x="5765800" y="3454400"/>
          <p14:tracePt t="40476" x="5937250" y="3340100"/>
          <p14:tracePt t="40492" x="6108700" y="3200400"/>
          <p14:tracePt t="40511" x="6235700" y="3073400"/>
          <p14:tracePt t="40526" x="6337300" y="2940050"/>
          <p14:tracePt t="40544" x="6470650" y="2711450"/>
          <p14:tracePt t="40559" x="6534150" y="2578100"/>
          <p14:tracePt t="40576" x="6584950" y="2495550"/>
          <p14:tracePt t="40592" x="6629400" y="2406650"/>
          <p14:tracePt t="40609" x="6680200" y="2330450"/>
          <p14:tracePt t="40626" x="6724650" y="2247900"/>
          <p14:tracePt t="40643" x="6775450" y="2152650"/>
          <p14:tracePt t="40659" x="6813550" y="2076450"/>
          <p14:tracePt t="40676" x="6845300" y="2012950"/>
          <p14:tracePt t="40693" x="6870700" y="1962150"/>
          <p14:tracePt t="40709" x="6889750" y="1911350"/>
          <p14:tracePt t="40726" x="6934200" y="1835150"/>
          <p14:tracePt t="40742" x="6972300" y="1784350"/>
          <p14:tracePt t="40761" x="7016750" y="1701800"/>
          <p14:tracePt t="40776" x="7048500" y="1657350"/>
          <p14:tracePt t="40794" x="7131050" y="1568450"/>
          <p14:tracePt t="40809" x="7194550" y="1511300"/>
          <p14:tracePt t="40826" x="7258050" y="1454150"/>
          <p14:tracePt t="40842" x="7321550" y="1403350"/>
          <p14:tracePt t="40859" x="7410450" y="1320800"/>
          <p14:tracePt t="40876" x="7473950" y="1282700"/>
          <p14:tracePt t="40892" x="7524750" y="1250950"/>
          <p14:tracePt t="40909" x="7575550" y="1219200"/>
          <p14:tracePt t="40926" x="7632700" y="1193800"/>
          <p14:tracePt t="40942" x="7683500" y="1168400"/>
          <p14:tracePt t="40960" x="7740650" y="1136650"/>
          <p14:tracePt t="40976" x="7778750" y="1117600"/>
          <p14:tracePt t="40992" x="7797800" y="1098550"/>
          <p14:tracePt t="41051" x="7797800" y="1092200"/>
          <p14:tracePt t="41067" x="7797800" y="1085850"/>
          <p14:tracePt t="41076" x="7804150" y="1073150"/>
          <p14:tracePt t="41083" x="7804150" y="1060450"/>
          <p14:tracePt t="41092" x="7804150" y="1041400"/>
          <p14:tracePt t="41109" x="7804150" y="1028700"/>
          <p14:tracePt t="41126" x="7804150" y="1022350"/>
          <p14:tracePt t="41142" x="7804150" y="1003300"/>
          <p14:tracePt t="41159" x="7804150" y="996950"/>
          <p14:tracePt t="41192" x="7804150" y="990600"/>
          <p14:tracePt t="41209" x="7804150" y="977900"/>
          <p14:tracePt t="41226" x="7791450" y="965200"/>
          <p14:tracePt t="41242" x="7778750" y="939800"/>
          <p14:tracePt t="41261" x="7753350" y="908050"/>
          <p14:tracePt t="41276" x="7740650" y="901700"/>
          <p14:tracePt t="41294" x="7708900" y="869950"/>
          <p14:tracePt t="41309" x="7664450" y="850900"/>
          <p14:tracePt t="41326" x="7620000" y="844550"/>
          <p14:tracePt t="41342" x="7531100" y="838200"/>
          <p14:tracePt t="41359" x="7461250" y="838200"/>
          <p14:tracePt t="41376" x="7372350" y="850900"/>
          <p14:tracePt t="41393" x="7296150" y="857250"/>
          <p14:tracePt t="41410" x="7213600" y="882650"/>
          <p14:tracePt t="41426" x="7143750" y="895350"/>
          <p14:tracePt t="41442" x="7054850" y="927100"/>
          <p14:tracePt t="41459" x="6991350" y="958850"/>
          <p14:tracePt t="41476" x="6921500" y="984250"/>
          <p14:tracePt t="41492" x="6851650" y="1016000"/>
          <p14:tracePt t="41511" x="6756400" y="1054100"/>
          <p14:tracePt t="41526" x="6699250" y="1085850"/>
          <p14:tracePt t="41544" x="6635750" y="1111250"/>
          <p14:tracePt t="41559" x="6553200" y="1168400"/>
          <p14:tracePt t="41576" x="6508750" y="1206500"/>
          <p14:tracePt t="41592" x="6451600" y="1263650"/>
          <p14:tracePt t="41609" x="6394450" y="1314450"/>
          <p14:tracePt t="41626" x="6356350" y="1377950"/>
          <p14:tracePt t="41642" x="6318250" y="1441450"/>
          <p14:tracePt t="41659" x="6286500" y="1498600"/>
          <p14:tracePt t="41676" x="6235700" y="1593850"/>
          <p14:tracePt t="41692" x="6223000" y="1657350"/>
          <p14:tracePt t="41709" x="6197600" y="1720850"/>
          <p14:tracePt t="41726" x="6184900" y="1778000"/>
          <p14:tracePt t="41742" x="6172200" y="1841500"/>
          <p14:tracePt t="41761" x="6159500" y="1943100"/>
          <p14:tracePt t="41777" x="6140450" y="2057400"/>
          <p14:tracePt t="41792" x="6140450" y="2120900"/>
          <p14:tracePt t="41811" x="6140450" y="2184400"/>
          <p14:tracePt t="41826" x="6140450" y="2235200"/>
          <p14:tracePt t="41842" x="6140450" y="2292350"/>
          <p14:tracePt t="41859" x="6153150" y="2355850"/>
          <p14:tracePt t="41876" x="6172200" y="2413000"/>
          <p14:tracePt t="41892" x="6203950" y="2501900"/>
          <p14:tracePt t="41909" x="6235700" y="2565400"/>
          <p14:tracePt t="41926" x="6267450" y="2628900"/>
          <p14:tracePt t="41942" x="6305550" y="2679700"/>
          <p14:tracePt t="41959" x="6343650" y="2743200"/>
          <p14:tracePt t="41976" x="6394450" y="2800350"/>
          <p14:tracePt t="41992" x="6432550" y="2857500"/>
          <p14:tracePt t="42011" x="6521450" y="2946400"/>
          <p14:tracePt t="42026" x="6559550" y="2978150"/>
          <p14:tracePt t="42042" x="6604000" y="3009900"/>
          <p14:tracePt t="42059" x="6654800" y="3041650"/>
          <p14:tracePt t="42076" x="6718300" y="3073400"/>
          <p14:tracePt t="42092" x="6775450" y="3105150"/>
          <p14:tracePt t="42109" x="6870700" y="3149600"/>
          <p14:tracePt t="42126" x="6940550" y="3181350"/>
          <p14:tracePt t="42142" x="7016750" y="3213100"/>
          <p14:tracePt t="42159" x="7105650" y="3238500"/>
          <p14:tracePt t="42176" x="7188200" y="3263900"/>
          <p14:tracePt t="42192" x="7283450" y="3276600"/>
          <p14:tracePt t="42209" x="7366000" y="3282950"/>
          <p14:tracePt t="42226" x="7493000" y="3282950"/>
          <p14:tracePt t="42242" x="7569200" y="3282950"/>
          <p14:tracePt t="42260" x="7677150" y="3276600"/>
          <p14:tracePt t="42276" x="7747000" y="3251200"/>
          <p14:tracePt t="42292" x="7835900" y="3232150"/>
          <p14:tracePt t="42309" x="7924800" y="3200400"/>
          <p14:tracePt t="42326" x="8032750" y="3155950"/>
          <p14:tracePt t="42342" x="8108950" y="3124200"/>
          <p14:tracePt t="42359" x="8172450" y="3092450"/>
          <p14:tracePt t="42376" x="8235950" y="3054350"/>
          <p14:tracePt t="42392" x="8299450" y="3009900"/>
          <p14:tracePt t="42409" x="8350250" y="2965450"/>
          <p14:tracePt t="42426" x="8407400" y="2908300"/>
          <p14:tracePt t="42442" x="8477250" y="2832100"/>
          <p14:tracePt t="42459" x="8521700" y="2774950"/>
          <p14:tracePt t="42476" x="8553450" y="2711450"/>
          <p14:tracePt t="42492" x="8572500" y="2641600"/>
          <p14:tracePt t="42511" x="8604250" y="2520950"/>
          <p14:tracePt t="42526" x="8623300" y="2432050"/>
          <p14:tracePt t="42544" x="8648700" y="2311400"/>
          <p14:tracePt t="42559" x="8655050" y="2235200"/>
          <p14:tracePt t="42575" x="8661400" y="2171700"/>
          <p14:tracePt t="42592" x="8661400" y="2108200"/>
          <p14:tracePt t="42609" x="8667750" y="2051050"/>
          <p14:tracePt t="42626" x="8667750" y="1987550"/>
          <p14:tracePt t="42642" x="8667750" y="1930400"/>
          <p14:tracePt t="42659" x="8667750" y="1860550"/>
          <p14:tracePt t="42675" x="8648700" y="1816100"/>
          <p14:tracePt t="42692" x="8642350" y="1765300"/>
          <p14:tracePt t="42709" x="8629650" y="1727200"/>
          <p14:tracePt t="42727" x="8616950" y="1676400"/>
          <p14:tracePt t="42742" x="8610600" y="1638300"/>
          <p14:tracePt t="42762" x="8578850" y="1562100"/>
          <p14:tracePt t="42777" x="8553450" y="1511300"/>
          <p14:tracePt t="42792" x="8534400" y="1466850"/>
          <p14:tracePt t="42809" x="8502650" y="1416050"/>
          <p14:tracePt t="42826" x="8470900" y="1377950"/>
          <p14:tracePt t="42842" x="8439150" y="1339850"/>
          <p14:tracePt t="42859" x="8413750" y="1295400"/>
          <p14:tracePt t="42876" x="8375650" y="1257300"/>
          <p14:tracePt t="42892" x="8312150" y="1200150"/>
          <p14:tracePt t="42909" x="8267700" y="1162050"/>
          <p14:tracePt t="42926" x="8229600" y="1136650"/>
          <p14:tracePt t="42942" x="8191500" y="1123950"/>
          <p14:tracePt t="42959" x="8153400" y="1098550"/>
          <p14:tracePt t="42976" x="8108950" y="1085850"/>
          <p14:tracePt t="42992" x="8039100" y="1060450"/>
          <p14:tracePt t="43011" x="7981950" y="1041400"/>
          <p14:tracePt t="43025" x="7931150" y="1028700"/>
          <p14:tracePt t="43043" x="7874000" y="1022350"/>
          <p14:tracePt t="43059" x="7804150" y="1003300"/>
          <p14:tracePt t="43076" x="7721600" y="1003300"/>
          <p14:tracePt t="43092" x="7645400" y="1003300"/>
          <p14:tracePt t="43109" x="7562850" y="1003300"/>
          <p14:tracePt t="43126" x="7499350" y="1003300"/>
          <p14:tracePt t="43142" x="7429500" y="1009650"/>
          <p14:tracePt t="43159" x="7359650" y="1022350"/>
          <p14:tracePt t="43175" x="7296150" y="1028700"/>
          <p14:tracePt t="43193" x="7239000" y="1041400"/>
          <p14:tracePt t="43209" x="7188200" y="1054100"/>
          <p14:tracePt t="43226" x="7086600" y="1079500"/>
          <p14:tracePt t="43242" x="7042150" y="1085850"/>
          <p14:tracePt t="43261" x="6985000" y="1111250"/>
          <p14:tracePt t="43275" x="6927850" y="1123950"/>
          <p14:tracePt t="43293" x="6883400" y="1149350"/>
          <p14:tracePt t="43309" x="6832600" y="1174750"/>
          <p14:tracePt t="43326" x="6775450" y="1206500"/>
          <p14:tracePt t="43342" x="6724650" y="1244600"/>
          <p14:tracePt t="43359" x="6667500" y="1276350"/>
          <p14:tracePt t="43376" x="6629400" y="1308100"/>
          <p14:tracePt t="43392" x="6597650" y="1339850"/>
          <p14:tracePt t="43409" x="6565900" y="1365250"/>
          <p14:tracePt t="43426" x="6534150" y="1390650"/>
          <p14:tracePt t="43442" x="6502400" y="1409700"/>
          <p14:tracePt t="43459" x="6457950" y="1454150"/>
          <p14:tracePt t="43475" x="6407150" y="1517650"/>
          <p14:tracePt t="43492" x="6362700" y="1562100"/>
          <p14:tracePt t="43511" x="6318250" y="1612900"/>
          <p14:tracePt t="43527" x="6286500" y="1644650"/>
          <p14:tracePt t="43543" x="6261100" y="1676400"/>
          <p14:tracePt t="43559" x="6235700" y="1695450"/>
          <p14:tracePt t="43575" x="6216650" y="1739900"/>
          <p14:tracePt t="43592" x="6184900" y="1778000"/>
          <p14:tracePt t="43609" x="6153150" y="1816100"/>
          <p14:tracePt t="43625" x="6127750" y="1854200"/>
          <p14:tracePt t="43642" x="6096000" y="1905000"/>
          <p14:tracePt t="43659" x="6076950" y="1943100"/>
          <p14:tracePt t="43676" x="6070600" y="1962150"/>
          <p14:tracePt t="43692" x="6045200" y="2006600"/>
          <p14:tracePt t="43709" x="6032500" y="2063750"/>
          <p14:tracePt t="43725" x="6007100" y="2159000"/>
          <p14:tracePt t="43742" x="6000750" y="2216150"/>
          <p14:tracePt t="43759" x="6000750" y="2247900"/>
          <p14:tracePt t="43775" x="6000750" y="2298700"/>
          <p14:tracePt t="43793" x="6000750" y="2362200"/>
          <p14:tracePt t="43809" x="6000750" y="2444750"/>
          <p14:tracePt t="43825" x="6000750" y="2514600"/>
          <p14:tracePt t="43842" x="6013450" y="2552700"/>
          <p14:tracePt t="43859" x="6032500" y="2616200"/>
          <p14:tracePt t="43875" x="6051550" y="2679700"/>
          <p14:tracePt t="43892" x="6076950" y="2736850"/>
          <p14:tracePt t="43909" x="6108700" y="2800350"/>
          <p14:tracePt t="43925" x="6121400" y="2825750"/>
          <p14:tracePt t="43942" x="6159500" y="2882900"/>
          <p14:tracePt t="43959" x="6216650" y="2978150"/>
          <p14:tracePt t="43975" x="6254750" y="3028950"/>
          <p14:tracePt t="43992" x="6299200" y="3086100"/>
          <p14:tracePt t="44011" x="6318250" y="3111500"/>
          <p14:tracePt t="44026" x="6369050" y="3155950"/>
          <p14:tracePt t="44044" x="6426200" y="3187700"/>
          <p14:tracePt t="44059" x="6477000" y="3219450"/>
          <p14:tracePt t="44076" x="6534150" y="3244850"/>
          <p14:tracePt t="44092" x="6565900" y="3251200"/>
          <p14:tracePt t="44109" x="6648450" y="3270250"/>
          <p14:tracePt t="44126" x="6731000" y="3282950"/>
          <p14:tracePt t="44142" x="6838950" y="3308350"/>
          <p14:tracePt t="44159" x="6921500" y="3314700"/>
          <p14:tracePt t="44175" x="7016750" y="3314700"/>
          <p14:tracePt t="44192" x="7124700" y="3314700"/>
          <p14:tracePt t="44210" x="7264400" y="3314700"/>
          <p14:tracePt t="44225" x="7346950" y="3314700"/>
          <p14:tracePt t="44242" x="7423150" y="3314700"/>
          <p14:tracePt t="44259" x="7493000" y="3308350"/>
          <p14:tracePt t="44275" x="7575550" y="3289300"/>
          <p14:tracePt t="44292" x="7645400" y="3263900"/>
          <p14:tracePt t="44310" x="7715250" y="3244850"/>
          <p14:tracePt t="44326" x="7778750" y="3213100"/>
          <p14:tracePt t="44342" x="7835900" y="3168650"/>
          <p14:tracePt t="44359" x="7937500" y="3092450"/>
          <p14:tracePt t="44376" x="8013700" y="3009900"/>
          <p14:tracePt t="44392" x="8089900" y="2933700"/>
          <p14:tracePt t="44409" x="8178800" y="2851150"/>
          <p14:tracePt t="44425" x="8248650" y="2787650"/>
          <p14:tracePt t="44442" x="8305800" y="2724150"/>
          <p14:tracePt t="44459" x="8413750" y="2597150"/>
          <p14:tracePt t="44476" x="8470900" y="2514600"/>
          <p14:tracePt t="44492" x="8534400" y="2425700"/>
          <p14:tracePt t="44510" x="8585200" y="2336800"/>
          <p14:tracePt t="44526" x="8629650" y="2235200"/>
          <p14:tracePt t="44542" x="8680450" y="2120900"/>
          <p14:tracePt t="44559" x="8731250" y="1974850"/>
          <p14:tracePt t="44575" x="8763000" y="1892300"/>
          <p14:tracePt t="44592" x="8782050" y="1822450"/>
          <p14:tracePt t="44609" x="8807450" y="1720850"/>
          <p14:tracePt t="44625" x="8813800" y="1657350"/>
          <p14:tracePt t="44642" x="8813800" y="1562100"/>
          <p14:tracePt t="44660" x="8807450" y="1466850"/>
          <p14:tracePt t="44675" x="8801100" y="1441450"/>
          <p14:tracePt t="44692" x="8756650" y="1314450"/>
          <p14:tracePt t="44709" x="8731250" y="1257300"/>
          <p14:tracePt t="44725" x="8699500" y="1187450"/>
          <p14:tracePt t="44742" x="8674100" y="1136650"/>
          <p14:tracePt t="44761" x="8648700" y="1098550"/>
          <p14:tracePt t="44776" x="8616950" y="1035050"/>
          <p14:tracePt t="44792" x="8597900" y="1003300"/>
          <p14:tracePt t="44809" x="8566150" y="971550"/>
          <p14:tracePt t="44826" x="8509000" y="933450"/>
          <p14:tracePt t="44842" x="8470900" y="901700"/>
          <p14:tracePt t="44859" x="8420100" y="876300"/>
          <p14:tracePt t="44876" x="8362950" y="850900"/>
          <p14:tracePt t="44892" x="8255000" y="819150"/>
          <p14:tracePt t="44909" x="8128000" y="787400"/>
          <p14:tracePt t="44925" x="8032750" y="774700"/>
          <p14:tracePt t="44942" x="7937500" y="755650"/>
          <p14:tracePt t="44959" x="7842250" y="742950"/>
          <p14:tracePt t="44975" x="7715250" y="723900"/>
          <p14:tracePt t="44992" x="7632700" y="717550"/>
          <p14:tracePt t="45010" x="7550150" y="711200"/>
          <p14:tracePt t="45027" x="7429500" y="704850"/>
          <p14:tracePt t="45043" x="7340600" y="704850"/>
          <p14:tracePt t="45059" x="7251700" y="704850"/>
          <p14:tracePt t="45075" x="7112000" y="723900"/>
          <p14:tracePt t="45092" x="7016750" y="730250"/>
          <p14:tracePt t="45109" x="6915150" y="742950"/>
          <p14:tracePt t="45125" x="6819900" y="768350"/>
          <p14:tracePt t="45142" x="6680200" y="793750"/>
          <p14:tracePt t="45159" x="6515100" y="838200"/>
          <p14:tracePt t="45175" x="6438900" y="857250"/>
          <p14:tracePt t="45192" x="6350000" y="889000"/>
          <p14:tracePt t="45208" x="6299200" y="901700"/>
          <p14:tracePt t="45225" x="6229350" y="933450"/>
          <p14:tracePt t="45242" x="6191250" y="958850"/>
          <p14:tracePt t="45259" x="6140450" y="996950"/>
          <p14:tracePt t="45275" x="6102350" y="1028700"/>
          <p14:tracePt t="45294" x="6045200" y="1085850"/>
          <p14:tracePt t="45308" x="6007100" y="1136650"/>
          <p14:tracePt t="45325" x="5969000" y="1181100"/>
          <p14:tracePt t="45342" x="5905500" y="1263650"/>
          <p14:tracePt t="45358" x="5867400" y="1314450"/>
          <p14:tracePt t="45375" x="5816600" y="1403350"/>
          <p14:tracePt t="45392" x="5784850" y="1466850"/>
          <p14:tracePt t="45410" x="5727700" y="1593850"/>
          <p14:tracePt t="45425" x="5708650" y="1663700"/>
          <p14:tracePt t="45442" x="5683250" y="1739900"/>
          <p14:tracePt t="45458" x="5651500" y="1847850"/>
          <p14:tracePt t="45475" x="5632450" y="1930400"/>
          <p14:tracePt t="45492" x="5619750" y="2006600"/>
          <p14:tracePt t="45509" x="5619750" y="2108200"/>
          <p14:tracePt t="45525" x="5619750" y="2184400"/>
          <p14:tracePt t="45542" x="5619750" y="2286000"/>
          <p14:tracePt t="45560" x="5632450" y="2355850"/>
          <p14:tracePt t="45575" x="5645150" y="2438400"/>
          <p14:tracePt t="45592" x="5670550" y="2540000"/>
          <p14:tracePt t="45609" x="5695950" y="2603500"/>
          <p14:tracePt t="45625" x="5715000" y="2667000"/>
          <p14:tracePt t="45642" x="5759450" y="2755900"/>
          <p14:tracePt t="45658" x="5797550" y="2819400"/>
          <p14:tracePt t="45675" x="5861050" y="2927350"/>
          <p14:tracePt t="45692" x="5899150" y="2984500"/>
          <p14:tracePt t="45708" x="5949950" y="3028950"/>
          <p14:tracePt t="45725" x="6032500" y="3105150"/>
          <p14:tracePt t="45742" x="6089650" y="3143250"/>
          <p14:tracePt t="45758" x="6184900" y="3200400"/>
          <p14:tracePt t="45775" x="6248400" y="3238500"/>
          <p14:tracePt t="45793" x="6318250" y="3263900"/>
          <p14:tracePt t="45808" x="6413500" y="3295650"/>
          <p14:tracePt t="45826" x="6470650" y="3314700"/>
          <p14:tracePt t="45842" x="6527800" y="3333750"/>
          <p14:tracePt t="45858" x="6597650" y="3359150"/>
          <p14:tracePt t="45875" x="6629400" y="3365500"/>
          <p14:tracePt t="45892" x="6661150" y="3365500"/>
          <p14:tracePt t="45910" x="6699250" y="3365500"/>
          <p14:tracePt t="45926" x="6731000" y="3365500"/>
          <p14:tracePt t="45942" x="6762750" y="3359150"/>
          <p14:tracePt t="45959" x="6813550" y="3359150"/>
          <p14:tracePt t="45975" x="6838950" y="3359150"/>
          <p14:tracePt t="45992" x="6870700" y="3359150"/>
          <p14:tracePt t="46009" x="6902450" y="3365500"/>
          <p14:tracePt t="46025" x="6940550" y="3371850"/>
          <p14:tracePt t="46043" x="6978650" y="3378200"/>
          <p14:tracePt t="46058" x="7048500" y="3378200"/>
          <p14:tracePt t="46075" x="7105650" y="3378200"/>
          <p14:tracePt t="46092" x="7169150" y="3371850"/>
          <p14:tracePt t="46108" x="7239000" y="3352800"/>
          <p14:tracePt t="46125" x="7321550" y="3340100"/>
          <p14:tracePt t="46142" x="7410450" y="3314700"/>
          <p14:tracePt t="46159" x="7581900" y="3257550"/>
          <p14:tracePt t="46175" x="7664450" y="3219450"/>
          <p14:tracePt t="46192" x="7715250" y="3181350"/>
          <p14:tracePt t="46208" x="7791450" y="3124200"/>
          <p14:tracePt t="46225" x="7861300" y="3041650"/>
          <p14:tracePt t="46242" x="7931150" y="2965450"/>
          <p14:tracePt t="46259" x="8001000" y="2876550"/>
          <p14:tracePt t="46276" x="8115300" y="2743200"/>
          <p14:tracePt t="46293" x="8191500" y="2647950"/>
          <p14:tracePt t="46308" x="8267700" y="2552700"/>
          <p14:tracePt t="46325" x="8318500" y="2470150"/>
          <p14:tracePt t="46342" x="8382000" y="2393950"/>
          <p14:tracePt t="46359" x="8439150" y="2311400"/>
          <p14:tracePt t="46375" x="8534400" y="2146300"/>
          <p14:tracePt t="46392" x="8559800" y="2108200"/>
          <p14:tracePt t="46408" x="8616950" y="1974850"/>
          <p14:tracePt t="46427" x="8636000" y="1885950"/>
          <p14:tracePt t="46442" x="8655050" y="1803400"/>
          <p14:tracePt t="46458" x="8680450" y="1733550"/>
          <p14:tracePt t="46475" x="8693150" y="1676400"/>
          <p14:tracePt t="46492" x="8712200" y="1606550"/>
          <p14:tracePt t="46510" x="8712200" y="1574800"/>
          <p14:tracePt t="46526" x="8712200" y="1543050"/>
          <p14:tracePt t="46543" x="8712200" y="1504950"/>
          <p14:tracePt t="46559" x="8712200" y="1473200"/>
          <p14:tracePt t="46575" x="8712200" y="1435100"/>
          <p14:tracePt t="46592" x="8705850" y="1390650"/>
          <p14:tracePt t="46610" x="8680450" y="1339850"/>
          <p14:tracePt t="46625" x="8661400" y="1295400"/>
          <p14:tracePt t="46642" x="8636000" y="1257300"/>
          <p14:tracePt t="46659" x="8610600" y="1212850"/>
          <p14:tracePt t="46675" x="8572500" y="1162050"/>
          <p14:tracePt t="46692" x="8534400" y="1123950"/>
          <p14:tracePt t="46708" x="8477250" y="1085850"/>
          <p14:tracePt t="46725" x="8420100" y="1054100"/>
          <p14:tracePt t="46742" x="8362950" y="1022350"/>
          <p14:tracePt t="46758" x="8318500" y="1003300"/>
          <p14:tracePt t="46775" x="8267700" y="990600"/>
          <p14:tracePt t="46792" x="8223250" y="977900"/>
          <p14:tracePt t="46809" x="8172450" y="977900"/>
          <p14:tracePt t="46825" x="8128000" y="977900"/>
          <p14:tracePt t="46842" x="8077200" y="984250"/>
          <p14:tracePt t="46858" x="8039100" y="990600"/>
          <p14:tracePt t="46876" x="8007350" y="996950"/>
          <p14:tracePt t="46909" x="8001000" y="996950"/>
          <p14:tracePt t="46925" x="7981950" y="1016000"/>
          <p14:tracePt t="46942" x="7950200" y="1028700"/>
          <p14:tracePt t="46958" x="7918450" y="1047750"/>
          <p14:tracePt t="46976" x="7835900" y="1104900"/>
          <p14:tracePt t="46992" x="7804150" y="1123950"/>
          <p14:tracePt t="47008" x="7721600" y="1187450"/>
          <p14:tracePt t="47026" x="7594600" y="1327150"/>
          <p14:tracePt t="47043" x="7404100" y="1504950"/>
          <p14:tracePt t="47059" x="7251700" y="1631950"/>
          <p14:tracePt t="47075" x="7092950" y="1758950"/>
          <p14:tracePt t="47092" x="6978650" y="1847850"/>
          <p14:tracePt t="47108" x="6915150" y="1898650"/>
          <p14:tracePt t="47125" x="6851650" y="1936750"/>
          <p14:tracePt t="47142" x="6800850" y="1981200"/>
          <p14:tracePt t="47159" x="6769100" y="2012950"/>
          <p14:tracePt t="47175" x="6737350" y="2044700"/>
          <p14:tracePt t="47192" x="6711950" y="2070100"/>
          <p14:tracePt t="47225" x="6705600" y="2076450"/>
          <p14:tracePt t="47242" x="6705600" y="2089150"/>
          <p14:tracePt t="48186" x="6699250" y="2095500"/>
          <p14:tracePt t="48191" x="6692900" y="2108200"/>
          <p14:tracePt t="48200" x="6680200" y="2133600"/>
          <p14:tracePt t="48225" x="6597650" y="2381250"/>
          <p14:tracePt t="48258" x="6375400" y="2997200"/>
          <p14:tracePt t="48275" x="6254750" y="3333750"/>
          <p14:tracePt t="48294" x="6159500" y="3625850"/>
          <p14:tracePt t="48308" x="6089650" y="3848100"/>
          <p14:tracePt t="48325" x="6026150" y="4121150"/>
          <p14:tracePt t="48342" x="5962650" y="4375150"/>
          <p14:tracePt t="48359" x="5905500" y="4679950"/>
          <p14:tracePt t="48375" x="5867400" y="4914900"/>
          <p14:tracePt t="48392" x="5835650" y="5143500"/>
          <p14:tracePt t="48408" x="5816600" y="5308600"/>
          <p14:tracePt t="48425" x="5810250" y="5518150"/>
          <p14:tracePt t="48441" x="5803900" y="5626100"/>
          <p14:tracePt t="48458" x="5803900" y="5695950"/>
          <p14:tracePt t="48475" x="5784850" y="5784850"/>
          <p14:tracePt t="48492" x="5759450" y="5880100"/>
          <p14:tracePt t="48508" x="5721350" y="5969000"/>
          <p14:tracePt t="48526" x="5683250" y="6032500"/>
          <p14:tracePt t="48541" x="5632450" y="6076950"/>
          <p14:tracePt t="48559" x="5619750" y="6089650"/>
          <p14:tracePt t="48599" x="5619750" y="6083300"/>
          <p14:tracePt t="48608" x="5619750" y="6076950"/>
          <p14:tracePt t="48625" x="5619750" y="5994400"/>
          <p14:tracePt t="48641" x="5664200" y="5899150"/>
          <p14:tracePt t="48658" x="5734050" y="5772150"/>
          <p14:tracePt t="48675" x="5867400" y="5613400"/>
          <p14:tracePt t="48691" x="5969000" y="5511800"/>
          <p14:tracePt t="48708" x="6057900" y="5410200"/>
          <p14:tracePt t="48725" x="6064250" y="5372100"/>
          <p14:tracePt t="48741" x="6064250" y="5327650"/>
          <p14:tracePt t="48758" x="6038850" y="5308600"/>
          <p14:tracePt t="48775" x="6013450" y="5283200"/>
          <p14:tracePt t="48808" x="6013450" y="5276850"/>
          <p14:tracePt t="48825" x="6019800" y="5257800"/>
          <p14:tracePt t="48841" x="6089650" y="5200650"/>
          <p14:tracePt t="48858" x="6210300" y="5124450"/>
          <p14:tracePt t="48875" x="6369050" y="5054600"/>
          <p14:tracePt t="48891" x="6616700" y="4965700"/>
          <p14:tracePt t="48908" x="6838950" y="4902200"/>
          <p14:tracePt t="48925" x="7175500" y="4870450"/>
          <p14:tracePt t="48941" x="7321550" y="4870450"/>
          <p14:tracePt t="48958" x="7442200" y="4921250"/>
          <p14:tracePt t="48975" x="7512050" y="4959350"/>
          <p14:tracePt t="48992" x="7569200" y="5016500"/>
          <p14:tracePt t="49008" x="7613650" y="5054600"/>
          <p14:tracePt t="49025" x="7651750" y="5092700"/>
          <p14:tracePt t="49042" x="7702550" y="5124450"/>
          <p14:tracePt t="49045" x="7715250" y="5137150"/>
          <p14:tracePt t="49058" x="7727950" y="5143500"/>
          <p14:tracePt t="49075" x="7772400" y="5149850"/>
          <p14:tracePt t="49092" x="7835900" y="5156200"/>
          <p14:tracePt t="49108" x="7924800" y="5156200"/>
          <p14:tracePt t="49125" x="8013700" y="5137150"/>
          <p14:tracePt t="49141" x="8121650" y="5105400"/>
          <p14:tracePt t="49158" x="8204200" y="5073650"/>
          <p14:tracePt t="49175" x="8280400" y="5029200"/>
          <p14:tracePt t="49191" x="8286750" y="5010150"/>
          <p14:tracePt t="49225" x="8286750" y="5003800"/>
          <p14:tracePt t="49241" x="8255000" y="5003800"/>
          <p14:tracePt t="49258" x="8153400" y="5003800"/>
          <p14:tracePt t="49275" x="7842250" y="5010150"/>
          <p14:tracePt t="49292" x="7613650" y="5041900"/>
          <p14:tracePt t="49308" x="7473950" y="5054600"/>
          <p14:tracePt t="49324" x="7435850" y="5060950"/>
          <p14:tracePt t="49361" x="7442200" y="5060950"/>
          <p14:tracePt t="49375" x="7493000" y="5010150"/>
          <p14:tracePt t="49391" x="7543800" y="4978400"/>
          <p14:tracePt t="49408" x="7639050" y="4933950"/>
          <p14:tracePt t="49425" x="7759700" y="4864100"/>
          <p14:tracePt t="49441" x="7842250" y="4813300"/>
          <p14:tracePt t="49458" x="7874000" y="4787900"/>
          <p14:tracePt t="49491" x="7867650" y="4787900"/>
          <p14:tracePt t="49508" x="7804150" y="4800600"/>
          <p14:tracePt t="49524" x="7778750" y="4826000"/>
          <p14:tracePt t="49558" x="7791450" y="4832350"/>
          <p14:tracePt t="49575" x="7886700" y="4832350"/>
          <p14:tracePt t="49591" x="8045450" y="4800600"/>
          <p14:tracePt t="49608" x="8185150" y="4768850"/>
          <p14:tracePt t="49625" x="8305800" y="4737100"/>
          <p14:tracePt t="49658" x="8293100" y="4737100"/>
          <p14:tracePt t="49674" x="8191500" y="4762500"/>
          <p14:tracePt t="49691" x="7791450" y="4870450"/>
          <p14:tracePt t="49708" x="7435850" y="4991100"/>
          <p14:tracePt t="49725" x="7156450" y="5092700"/>
          <p14:tracePt t="49741" x="6997700" y="5187950"/>
          <p14:tracePt t="49758" x="6991350" y="5213350"/>
          <p14:tracePt t="49774" x="6997700" y="5213350"/>
          <p14:tracePt t="49792" x="7029450" y="5213350"/>
          <p14:tracePt t="49808" x="7105650" y="5213350"/>
          <p14:tracePt t="49824" x="7169150" y="5194300"/>
          <p14:tracePt t="49841" x="7175500" y="5187950"/>
          <p14:tracePt t="49874" x="7150100" y="5187950"/>
          <p14:tracePt t="49891" x="6991350" y="5187950"/>
          <p14:tracePt t="49908" x="6838950" y="5187950"/>
          <p14:tracePt t="49925" x="6642100" y="5187950"/>
          <p14:tracePt t="49941" x="6445250" y="5181600"/>
          <p14:tracePt t="49958" x="6203950" y="5181600"/>
          <p14:tracePt t="49974" x="6057900" y="5168900"/>
          <p14:tracePt t="49991" x="5962650" y="5168900"/>
          <p14:tracePt t="50008" x="5962650" y="5156200"/>
          <p14:tracePt t="50026" x="5969000" y="5105400"/>
          <p14:tracePt t="50042" x="6000750" y="5054600"/>
          <p14:tracePt t="50045" x="6032500" y="5022850"/>
          <p14:tracePt t="50060" x="6057900" y="4997450"/>
          <p14:tracePt t="50075" x="6096000" y="4965700"/>
          <p14:tracePt t="50092" x="6115050" y="4959350"/>
          <p14:tracePt t="50132" x="6108700" y="4959350"/>
          <p14:tracePt t="50142" x="6102350" y="4959350"/>
          <p14:tracePt t="50158" x="6045200" y="4959350"/>
          <p14:tracePt t="50175" x="5994400" y="4978400"/>
          <p14:tracePt t="50191" x="5937250" y="4991100"/>
          <p14:tracePt t="50208" x="5905500" y="4997450"/>
          <p14:tracePt t="50225" x="5899150" y="4997450"/>
          <p14:tracePt t="50280" x="5899150" y="5010150"/>
          <p14:tracePt t="50288" x="5886450" y="5010150"/>
          <p14:tracePt t="50296" x="5873750" y="5016500"/>
          <p14:tracePt t="50308" x="5854700" y="5022850"/>
          <p14:tracePt t="50325" x="5772150" y="5073650"/>
          <p14:tracePt t="50341" x="5689600" y="5105400"/>
          <p14:tracePt t="50358" x="5568950" y="5156200"/>
          <p14:tracePt t="50376" x="5454650" y="5207000"/>
          <p14:tracePt t="50391" x="5422900" y="5219700"/>
          <p14:tracePt t="53535" x="5422900" y="5213350"/>
          <p14:tracePt t="53544" x="5422900" y="5187950"/>
          <p14:tracePt t="53549" x="5422900" y="5124450"/>
          <p14:tracePt t="53560" x="5422900" y="5060950"/>
          <p14:tracePt t="53574" x="5441950" y="4946650"/>
          <p14:tracePt t="53591" x="5454650" y="4914900"/>
          <p14:tracePt t="53607" x="5511800" y="4883150"/>
          <p14:tracePt t="53624" x="5543550" y="4914900"/>
          <p14:tracePt t="53657" x="5670550" y="4953000"/>
          <p14:tracePt t="53691" x="6045200" y="4902200"/>
          <p14:tracePt t="53724" x="6591300" y="4737100"/>
          <p14:tracePt t="53741" x="6813550" y="4616450"/>
          <p14:tracePt t="53758" x="6972300" y="4495800"/>
          <p14:tracePt t="53776" x="7131050" y="4343400"/>
          <p14:tracePt t="53792" x="7232650" y="4235450"/>
          <p14:tracePt t="53808" x="7264400" y="4197350"/>
          <p14:tracePt t="53826" x="7353300" y="4083050"/>
          <p14:tracePt t="53841" x="7410450" y="4006850"/>
          <p14:tracePt t="53857" x="7448550" y="3924300"/>
          <p14:tracePt t="53874" x="7505700" y="3816350"/>
          <p14:tracePt t="53891" x="7556500" y="3670300"/>
          <p14:tracePt t="53907" x="7600950" y="3543300"/>
          <p14:tracePt t="53924" x="7664450" y="3384550"/>
          <p14:tracePt t="53941" x="7708900" y="3257550"/>
          <p14:tracePt t="53957" x="7778750" y="3086100"/>
          <p14:tracePt t="53974" x="7829550" y="2927350"/>
          <p14:tracePt t="53991" x="7867650" y="2724150"/>
          <p14:tracePt t="54008" x="7867650" y="2559050"/>
          <p14:tracePt t="54024" x="7848600" y="2355850"/>
          <p14:tracePt t="54042" x="7823200" y="2139950"/>
          <p14:tracePt t="54059" x="7823200" y="2006600"/>
          <p14:tracePt t="54074" x="7816850" y="1898650"/>
          <p14:tracePt t="54091" x="7791450" y="1784350"/>
          <p14:tracePt t="54107" x="7772400" y="1701800"/>
          <p14:tracePt t="54124" x="7727950" y="1612900"/>
          <p14:tracePt t="54141" x="7689850" y="1536700"/>
          <p14:tracePt t="54157" x="7626350" y="1454150"/>
          <p14:tracePt t="54174" x="7537450" y="1371600"/>
          <p14:tracePt t="54191" x="7435850" y="1282700"/>
          <p14:tracePt t="54207" x="7327900" y="1193800"/>
          <p14:tracePt t="54224" x="7232650" y="1117600"/>
          <p14:tracePt t="54241" x="7156450" y="1066800"/>
          <p14:tracePt t="54257" x="7105650" y="1022350"/>
          <p14:tracePt t="54276" x="7042150" y="971550"/>
          <p14:tracePt t="54293" x="6985000" y="958850"/>
          <p14:tracePt t="54308" x="6921500" y="958850"/>
          <p14:tracePt t="54324" x="6800850" y="958850"/>
          <p14:tracePt t="54341" x="6705600" y="965200"/>
          <p14:tracePt t="54357" x="6610350" y="990600"/>
          <p14:tracePt t="54374" x="6477000" y="1022350"/>
          <p14:tracePt t="54391" x="6375400" y="1060450"/>
          <p14:tracePt t="54407" x="6248400" y="1136650"/>
          <p14:tracePt t="54424" x="6165850" y="1200150"/>
          <p14:tracePt t="54441" x="6076950" y="1270000"/>
          <p14:tracePt t="54457" x="6013450" y="1333500"/>
          <p14:tracePt t="54474" x="5949950" y="1422400"/>
          <p14:tracePt t="54491" x="5918200" y="1492250"/>
          <p14:tracePt t="54508" x="5880100" y="1593850"/>
          <p14:tracePt t="54525" x="5854700" y="1676400"/>
          <p14:tracePt t="54542" x="5822950" y="1822450"/>
          <p14:tracePt t="54557" x="5816600" y="1936750"/>
          <p14:tracePt t="54575" x="5816600" y="2025650"/>
          <p14:tracePt t="54591" x="5842000" y="2139950"/>
          <p14:tracePt t="54607" x="5873750" y="2235200"/>
          <p14:tracePt t="54624" x="5924550" y="2381250"/>
          <p14:tracePt t="54641" x="5969000" y="2476500"/>
          <p14:tracePt t="54658" x="6032500" y="2597150"/>
          <p14:tracePt t="54674" x="6089650" y="2679700"/>
          <p14:tracePt t="54691" x="6172200" y="2800350"/>
          <p14:tracePt t="54707" x="6235700" y="2882900"/>
          <p14:tracePt t="54724" x="6305550" y="2959100"/>
          <p14:tracePt t="54741" x="6413500" y="3028950"/>
          <p14:tracePt t="54757" x="6508750" y="3060700"/>
          <p14:tracePt t="54774" x="6648450" y="3105150"/>
          <p14:tracePt t="54792" x="6788150" y="3136900"/>
          <p14:tracePt t="54809" x="6902450" y="3149600"/>
          <p14:tracePt t="54824" x="6997700" y="3155950"/>
          <p14:tracePt t="54841" x="7092950" y="3155950"/>
          <p14:tracePt t="54857" x="7219950" y="3168650"/>
          <p14:tracePt t="54874" x="7296150" y="3168650"/>
          <p14:tracePt t="54891" x="7410450" y="3155950"/>
          <p14:tracePt t="54907" x="7486650" y="3124200"/>
          <p14:tracePt t="54925" x="7581900" y="3073400"/>
          <p14:tracePt t="54941" x="7645400" y="3054350"/>
          <p14:tracePt t="54957" x="7702550" y="3009900"/>
          <p14:tracePt t="54974" x="7740650" y="2990850"/>
          <p14:tracePt t="54991" x="7791450" y="2940050"/>
          <p14:tracePt t="55007" x="7867650" y="2832100"/>
          <p14:tracePt t="55025" x="7924800" y="2743200"/>
          <p14:tracePt t="55043" x="7994650" y="2578100"/>
          <p14:tracePt t="55057" x="8032750" y="2482850"/>
          <p14:tracePt t="55075" x="8058150" y="2374900"/>
          <p14:tracePt t="55091" x="8083550" y="2273300"/>
          <p14:tracePt t="55107" x="8108950" y="2165350"/>
          <p14:tracePt t="55124" x="8128000" y="2006600"/>
          <p14:tracePt t="55141" x="8140700" y="1885950"/>
          <p14:tracePt t="55157" x="8147050" y="1771650"/>
          <p14:tracePt t="55174" x="8153400" y="1663700"/>
          <p14:tracePt t="55191" x="8153400" y="1536700"/>
          <p14:tracePt t="55207" x="8153400" y="1441450"/>
          <p14:tracePt t="55224" x="8134350" y="1371600"/>
          <p14:tracePt t="55240" x="8108950" y="1308100"/>
          <p14:tracePt t="55258" x="8077200" y="1250950"/>
          <p14:tracePt t="55274" x="8045450" y="1187450"/>
          <p14:tracePt t="55291" x="7994650" y="1123950"/>
          <p14:tracePt t="55309" x="7937500" y="1085850"/>
          <p14:tracePt t="55324" x="7874000" y="1041400"/>
          <p14:tracePt t="55340" x="7804150" y="1003300"/>
          <p14:tracePt t="55357" x="7747000" y="971550"/>
          <p14:tracePt t="55374" x="7696200" y="939800"/>
          <p14:tracePt t="55390" x="7645400" y="908050"/>
          <p14:tracePt t="55407" x="7581900" y="876300"/>
          <p14:tracePt t="55424" x="7524750" y="850900"/>
          <p14:tracePt t="55440" x="7473950" y="838200"/>
          <p14:tracePt t="55457" x="7404100" y="819150"/>
          <p14:tracePt t="55474" x="7302500" y="812800"/>
          <p14:tracePt t="55491" x="7175500" y="812800"/>
          <p14:tracePt t="55508" x="6978650" y="838200"/>
          <p14:tracePt t="55524" x="6838950" y="869950"/>
          <p14:tracePt t="55542" x="6731000" y="914400"/>
          <p14:tracePt t="55557" x="6642100" y="958850"/>
          <p14:tracePt t="55574" x="6597650" y="996950"/>
          <p14:tracePt t="55591" x="6534150" y="1073150"/>
          <p14:tracePt t="55609" x="6477000" y="1155700"/>
          <p14:tracePt t="55624" x="6413500" y="1263650"/>
          <p14:tracePt t="55641" x="6362700" y="1371600"/>
          <p14:tracePt t="55657" x="6324600" y="1485900"/>
          <p14:tracePt t="55674" x="6299200" y="1555750"/>
          <p14:tracePt t="55691" x="6267450" y="1663700"/>
          <p14:tracePt t="55707" x="6248400" y="1758950"/>
          <p14:tracePt t="55724" x="6223000" y="1847850"/>
          <p14:tracePt t="55741" x="6203950" y="1968500"/>
          <p14:tracePt t="55757" x="6203950" y="2063750"/>
          <p14:tracePt t="55774" x="6203950" y="2159000"/>
          <p14:tracePt t="55792" x="6203950" y="2228850"/>
          <p14:tracePt t="55807" x="6203950" y="2330450"/>
          <p14:tracePt t="55824" x="6216650" y="2438400"/>
          <p14:tracePt t="55841" x="6235700" y="2520950"/>
          <p14:tracePt t="55857" x="6254750" y="2603500"/>
          <p14:tracePt t="55874" x="6280150" y="2692400"/>
          <p14:tracePt t="55891" x="6305550" y="2743200"/>
          <p14:tracePt t="55907" x="6350000" y="2825750"/>
          <p14:tracePt t="55924" x="6400800" y="2901950"/>
          <p14:tracePt t="55940" x="6457950" y="2978150"/>
          <p14:tracePt t="55957" x="6508750" y="3028950"/>
          <p14:tracePt t="55974" x="6540500" y="3073400"/>
          <p14:tracePt t="55990" x="6597650" y="3117850"/>
          <p14:tracePt t="56007" x="6629400" y="3143250"/>
          <p14:tracePt t="56024" x="6635750" y="3149600"/>
          <p14:tracePt t="59043" x="6648450" y="3155950"/>
          <p14:tracePt t="59049" x="6654800" y="3175000"/>
          <p14:tracePt t="59058" x="6686550" y="3213100"/>
          <p14:tracePt t="59074" x="6756400" y="3308350"/>
          <p14:tracePt t="59092" x="6838950" y="3390900"/>
          <p14:tracePt t="59107" x="6889750" y="3454400"/>
          <p14:tracePt t="59123" x="6940550" y="3524250"/>
          <p14:tracePt t="59157" x="7004050" y="3689350"/>
          <p14:tracePt t="59190" x="7035800" y="3905250"/>
          <p14:tracePt t="59224" x="7067550" y="4127500"/>
          <p14:tracePt t="59240" x="7080250" y="4222750"/>
          <p14:tracePt t="59257" x="7099300" y="4298950"/>
          <p14:tracePt t="59273" x="7124700" y="4413250"/>
          <p14:tracePt t="59291" x="7169150" y="4540250"/>
          <p14:tracePt t="59308" x="7207250" y="4641850"/>
          <p14:tracePt t="59323" x="7232650" y="4711700"/>
          <p14:tracePt t="59340" x="7270750" y="4806950"/>
          <p14:tracePt t="59357" x="7315200" y="4889500"/>
          <p14:tracePt t="59374" x="7346950" y="4953000"/>
          <p14:tracePt t="59390" x="7366000" y="5016500"/>
          <p14:tracePt t="59407" x="7391400" y="5054600"/>
          <p14:tracePt t="59424" x="7429500" y="5105400"/>
          <p14:tracePt t="59440" x="7454900" y="5149850"/>
          <p14:tracePt t="59457" x="7505700" y="5219700"/>
          <p14:tracePt t="59474" x="7543800" y="5276850"/>
          <p14:tracePt t="59490" x="7600950" y="5340350"/>
          <p14:tracePt t="59507" x="7664450" y="5397500"/>
          <p14:tracePt t="59524" x="7747000" y="5473700"/>
          <p14:tracePt t="59540" x="7829550" y="5549900"/>
          <p14:tracePt t="59558" x="7956550" y="5651500"/>
          <p14:tracePt t="59574" x="8020050" y="5721350"/>
          <p14:tracePt t="59590" x="8083550" y="5778500"/>
          <p14:tracePt t="59607" x="8147050" y="5842000"/>
          <p14:tracePt t="59623" x="8204200" y="5899150"/>
          <p14:tracePt t="59640" x="8274050" y="5969000"/>
          <p14:tracePt t="59657" x="8305800" y="6000750"/>
          <p14:tracePt t="59674" x="8318500" y="6007100"/>
          <p14:tracePt t="59690" x="8318500" y="6013450"/>
          <p14:tracePt t="59707" x="8331200" y="6026150"/>
          <p14:tracePt t="59723" x="8337550" y="6032500"/>
          <p14:tracePt t="59741" x="8350250" y="6045200"/>
          <p14:tracePt t="59757" x="8350250" y="6057900"/>
          <p14:tracePt t="59773" x="8362950" y="6064250"/>
          <p14:tracePt t="59791" x="8369300" y="6070600"/>
          <p14:tracePt t="59825" x="8375650" y="6070600"/>
          <p14:tracePt t="59840" x="8375650" y="6089650"/>
          <p14:tracePt t="59857" x="8382000" y="6089650"/>
          <p14:tracePt t="59874" x="8394700" y="6096000"/>
          <p14:tracePt t="59890" x="8394700" y="6102350"/>
          <p14:tracePt t="59907" x="8401050" y="6102350"/>
          <p14:tracePt t="59923" x="8401050" y="6108700"/>
          <p14:tracePt t="60130" x="8394700" y="6108700"/>
          <p14:tracePt t="60138" x="8388350" y="6102350"/>
          <p14:tracePt t="60146" x="8375650" y="6089650"/>
          <p14:tracePt t="60157" x="8350250" y="6083300"/>
          <p14:tracePt t="60174" x="8293100" y="6070600"/>
          <p14:tracePt t="60190" x="8229600" y="6045200"/>
          <p14:tracePt t="60207" x="8153400" y="6019800"/>
          <p14:tracePt t="60223" x="8058150" y="5988050"/>
          <p14:tracePt t="60240" x="7950200" y="5962650"/>
          <p14:tracePt t="60257" x="7791450" y="5930900"/>
          <p14:tracePt t="60273" x="7715250" y="5911850"/>
          <p14:tracePt t="60292" x="7632700" y="5886450"/>
          <p14:tracePt t="60307" x="7594600" y="5867400"/>
          <p14:tracePt t="60323" x="7461250" y="5816600"/>
          <p14:tracePt t="60340" x="7346950" y="5765800"/>
          <p14:tracePt t="60357" x="7232650" y="5708650"/>
          <p14:tracePt t="60373" x="7016750" y="5626100"/>
          <p14:tracePt t="60390" x="6889750" y="5581650"/>
          <p14:tracePt t="60407" x="6788150" y="5543550"/>
          <p14:tracePt t="60423" x="6705600" y="5505450"/>
          <p14:tracePt t="60440" x="6584950" y="5448300"/>
          <p14:tracePt t="60456" x="6489700" y="5403850"/>
          <p14:tracePt t="60473" x="6286500" y="5295900"/>
          <p14:tracePt t="60490" x="6127750" y="5219700"/>
          <p14:tracePt t="60507" x="5810250" y="5067300"/>
          <p14:tracePt t="60523" x="5664200" y="5003800"/>
          <p14:tracePt t="60541" x="5492750" y="4927600"/>
          <p14:tracePt t="60557" x="5334000" y="4845050"/>
          <p14:tracePt t="60574" x="5156200" y="4768850"/>
          <p14:tracePt t="60590" x="5016500" y="4711700"/>
          <p14:tracePt t="60606" x="4800600" y="4622800"/>
          <p14:tracePt t="60624" x="4578350" y="4546600"/>
          <p14:tracePt t="60640" x="4362450" y="4489450"/>
          <p14:tracePt t="60657" x="4108450" y="4432300"/>
          <p14:tracePt t="60673" x="3949700" y="4400550"/>
          <p14:tracePt t="60690" x="3810000" y="4387850"/>
          <p14:tracePt t="60707" x="3746500" y="4368800"/>
          <p14:tracePt t="60723" x="3714750" y="4368800"/>
          <p14:tracePt t="60740" x="3708400" y="4368800"/>
          <p14:tracePt t="60854" x="3733800" y="4375150"/>
          <p14:tracePt t="60863" x="3759200" y="4387850"/>
          <p14:tracePt t="60870" x="3810000" y="4413250"/>
          <p14:tracePt t="60877" x="3886200" y="4445000"/>
          <p14:tracePt t="60890" x="3930650" y="4457700"/>
          <p14:tracePt t="60906" x="4076700" y="4514850"/>
          <p14:tracePt t="60923" x="4286250" y="4597400"/>
          <p14:tracePt t="60940" x="4464050" y="4648200"/>
          <p14:tracePt t="60957" x="4699000" y="4743450"/>
          <p14:tracePt t="60973" x="4933950" y="4838700"/>
          <p14:tracePt t="60990" x="5137150" y="4946650"/>
          <p14:tracePt t="61007" x="5416550" y="5092700"/>
          <p14:tracePt t="61023" x="5588000" y="5187950"/>
          <p14:tracePt t="61040" x="5759450" y="5276850"/>
          <p14:tracePt t="61056" x="5930900" y="5365750"/>
          <p14:tracePt t="61073" x="6089650" y="5454650"/>
          <p14:tracePt t="61090" x="6242050" y="5524500"/>
          <p14:tracePt t="61106" x="6375400" y="5588000"/>
          <p14:tracePt t="61123" x="6508750" y="5657850"/>
          <p14:tracePt t="61140" x="6686550" y="5746750"/>
          <p14:tracePt t="61156" x="6826250" y="5816600"/>
          <p14:tracePt t="61173" x="6972300" y="5886450"/>
          <p14:tracePt t="61190" x="7105650" y="5949950"/>
          <p14:tracePt t="61207" x="7283450" y="6045200"/>
          <p14:tracePt t="61224" x="7334250" y="6076950"/>
          <p14:tracePt t="61240" x="7442200" y="6134100"/>
          <p14:tracePt t="61257" x="7588250" y="6223000"/>
          <p14:tracePt t="61273" x="7677150" y="6267450"/>
          <p14:tracePt t="61290" x="7766050" y="6311900"/>
          <p14:tracePt t="61307" x="7797800" y="6318250"/>
          <p14:tracePt t="61325" x="7810500" y="6324600"/>
          <p14:tracePt t="61475" x="7810500" y="6311900"/>
          <p14:tracePt t="61483" x="7804150" y="6280150"/>
          <p14:tracePt t="61490" x="7785100" y="6261100"/>
          <p14:tracePt t="61507" x="7759700" y="6229350"/>
          <p14:tracePt t="61523" x="7581900" y="6019800"/>
          <p14:tracePt t="61541" x="7410450" y="5886450"/>
          <p14:tracePt t="61556" x="7207250" y="5734050"/>
          <p14:tracePt t="61573" x="6997700" y="5594350"/>
          <p14:tracePt t="61590" x="6807200" y="5473700"/>
          <p14:tracePt t="61606" x="6610350" y="5346700"/>
          <p14:tracePt t="61623" x="6407150" y="5226050"/>
          <p14:tracePt t="61640" x="6140450" y="5073650"/>
          <p14:tracePt t="61656" x="5943600" y="4978400"/>
          <p14:tracePt t="61673" x="5689600" y="4870450"/>
          <p14:tracePt t="61690" x="5461000" y="4775200"/>
          <p14:tracePt t="61708" x="5245100" y="4679950"/>
          <p14:tracePt t="61723" x="5181600" y="4654550"/>
          <p14:tracePt t="61740" x="5080000" y="4610100"/>
          <p14:tracePt t="61756" x="5054600" y="4597400"/>
          <p14:tracePt t="61773" x="5048250" y="4597400"/>
          <p14:tracePt t="66694" x="5048250" y="4591050"/>
          <p14:tracePt t="66701" x="5073650" y="4584700"/>
          <p14:tracePt t="66709" x="5105400" y="4578350"/>
          <p14:tracePt t="66722" x="5156200" y="4565650"/>
          <p14:tracePt t="66739" x="5232400" y="4546600"/>
          <p14:tracePt t="66756" x="5327650" y="4527550"/>
          <p14:tracePt t="66774" x="5448300" y="4533900"/>
          <p14:tracePt t="66806" x="5588000" y="4679950"/>
          <p14:tracePt t="66840" x="5861050" y="4965700"/>
          <p14:tracePt t="66873" x="6223000" y="5219700"/>
          <p14:tracePt t="66890" x="6381750" y="5302250"/>
          <p14:tracePt t="66906" x="6502400" y="5346700"/>
          <p14:tracePt t="66922" x="6584950" y="5365750"/>
          <p14:tracePt t="66939" x="6616700" y="5372100"/>
          <p14:tracePt t="67064" x="6604000" y="5372100"/>
          <p14:tracePt t="67071" x="6597650" y="5372100"/>
          <p14:tracePt t="67080" x="6578600" y="5372100"/>
          <p14:tracePt t="67089" x="6540500" y="5353050"/>
          <p14:tracePt t="67107" x="6457950" y="5321300"/>
          <p14:tracePt t="67122" x="6375400" y="5283200"/>
          <p14:tracePt t="67139" x="6286500" y="5232400"/>
          <p14:tracePt t="67156" x="6165850" y="5181600"/>
          <p14:tracePt t="67172" x="6076950" y="5137150"/>
          <p14:tracePt t="67189" x="6007100" y="5118100"/>
          <p14:tracePt t="67206" x="5949950" y="5105400"/>
          <p14:tracePt t="67223" x="5886450" y="5105400"/>
          <p14:tracePt t="67239" x="5835650" y="5137150"/>
          <p14:tracePt t="67256" x="5784850" y="5181600"/>
          <p14:tracePt t="67272" x="5746750" y="5232400"/>
          <p14:tracePt t="67289" x="5727700" y="5276850"/>
          <p14:tracePt t="67308" x="5727700" y="5308600"/>
          <p14:tracePt t="67324" x="5734050" y="5327650"/>
          <p14:tracePt t="67340" x="5746750" y="5334000"/>
          <p14:tracePt t="67356" x="5759450" y="5327650"/>
          <p14:tracePt t="67372" x="5765800" y="5321300"/>
          <p14:tracePt t="67389" x="5772150" y="5308600"/>
          <p14:tracePt t="67406" x="5772150" y="5283200"/>
          <p14:tracePt t="67423" x="5759450" y="5264150"/>
          <p14:tracePt t="67439" x="5740400" y="5251450"/>
          <p14:tracePt t="67525" x="5740400" y="5245100"/>
          <p14:tracePt t="67531" x="5746750" y="5232400"/>
          <p14:tracePt t="67542" x="5759450" y="5226050"/>
          <p14:tracePt t="67556" x="5772150" y="5213350"/>
          <p14:tracePt t="67572" x="5791200" y="5194300"/>
          <p14:tracePt t="67589" x="5791200" y="5187950"/>
          <p14:tracePt t="67622" x="5791200" y="5181600"/>
          <p14:tracePt t="67639" x="5784850" y="5168900"/>
          <p14:tracePt t="67656" x="5778500" y="5162550"/>
          <p14:tracePt t="67732" x="5778500" y="5156200"/>
          <p14:tracePt t="67748" x="5778500" y="5137150"/>
          <p14:tracePt t="67755" x="5778500" y="5130800"/>
          <p14:tracePt t="67766" x="5778500" y="5124450"/>
          <p14:tracePt t="67775" x="5778500" y="5118100"/>
          <p14:tracePt t="67789" x="5791200" y="5105400"/>
          <p14:tracePt t="67806" x="5791200" y="5099050"/>
          <p14:tracePt t="67846" x="5784850" y="5099050"/>
          <p14:tracePt t="67854" x="5778500" y="5099050"/>
          <p14:tracePt t="67871" x="5772150" y="5099050"/>
          <p14:tracePt t="67878" x="5759450" y="5111750"/>
          <p14:tracePt t="67889" x="5753100" y="5143500"/>
          <p14:tracePt t="67906" x="5746750" y="5200650"/>
          <p14:tracePt t="67922" x="5746750" y="5264150"/>
          <p14:tracePt t="67939" x="5765800" y="5295900"/>
          <p14:tracePt t="67956" x="5797550" y="5314950"/>
          <p14:tracePt t="67973" x="5822950" y="5327650"/>
          <p14:tracePt t="67990" x="5829300" y="5327650"/>
          <p14:tracePt t="68006" x="5829300" y="5321300"/>
          <p14:tracePt t="68022" x="5835650" y="5308600"/>
          <p14:tracePt t="68040" x="5835650" y="5289550"/>
          <p14:tracePt t="68056" x="5835650" y="5276850"/>
          <p14:tracePt t="68072" x="5835650" y="5251450"/>
          <p14:tracePt t="68089" x="5822950" y="5245100"/>
          <p14:tracePt t="68168" x="5829300" y="5232400"/>
          <p14:tracePt t="68176" x="5835650" y="5232400"/>
          <p14:tracePt t="68183" x="5842000" y="5226050"/>
          <p14:tracePt t="68191" x="5854700" y="5219700"/>
          <p14:tracePt t="68205" x="5854700" y="5213350"/>
          <p14:tracePt t="68223" x="5867400" y="5194300"/>
          <p14:tracePt t="68296" x="5854700" y="5194300"/>
          <p14:tracePt t="68303" x="5848350" y="5200650"/>
          <p14:tracePt t="68313" x="5848350" y="5207000"/>
          <p14:tracePt t="68328" x="5848350" y="5213350"/>
          <p14:tracePt t="68346" x="5848350" y="5219700"/>
          <p14:tracePt t="68355" x="5848350" y="5232400"/>
          <p14:tracePt t="68372" x="5867400" y="5238750"/>
          <p14:tracePt t="68389" x="5899150" y="5245100"/>
          <p14:tracePt t="68406" x="5918200" y="5245100"/>
          <p14:tracePt t="68422" x="5924550" y="5245100"/>
          <p14:tracePt t="68455" x="5911850" y="5245100"/>
          <p14:tracePt t="68473" x="5816600" y="5226050"/>
          <p14:tracePt t="68489" x="5759450" y="5219700"/>
          <p14:tracePt t="68506" x="5753100" y="5219700"/>
          <p14:tracePt t="68620" x="5753100" y="5232400"/>
          <p14:tracePt t="68625" x="5753100" y="5245100"/>
          <p14:tracePt t="68639" x="5753100" y="5276850"/>
          <p14:tracePt t="68655" x="5753100" y="5327650"/>
          <p14:tracePt t="68672" x="5753100" y="5378450"/>
          <p14:tracePt t="68689" x="5759450" y="5422900"/>
          <p14:tracePt t="68706" x="5772150" y="5441950"/>
          <p14:tracePt t="68722" x="5791200" y="5454650"/>
          <p14:tracePt t="68740" x="5835650" y="5467350"/>
          <p14:tracePt t="68755" x="5867400" y="5467350"/>
          <p14:tracePt t="68772" x="5892800" y="5467350"/>
          <p14:tracePt t="68812" x="5892800" y="5473700"/>
          <p14:tracePt t="68823" x="5892800" y="5486400"/>
          <p14:tracePt t="68839" x="5886450" y="5492750"/>
          <p14:tracePt t="68856" x="5880100" y="5524500"/>
          <p14:tracePt t="68872" x="5873750" y="5549900"/>
          <p14:tracePt t="68889" x="5873750" y="5581650"/>
          <p14:tracePt t="68906" x="5886450" y="5600700"/>
          <p14:tracePt t="68922" x="5918200" y="5632450"/>
          <p14:tracePt t="68939" x="5962650" y="5664200"/>
          <p14:tracePt t="68956" x="6019800" y="5689600"/>
          <p14:tracePt t="68973" x="6172200" y="5740400"/>
          <p14:tracePt t="68989" x="6235700" y="5746750"/>
          <p14:tracePt t="69005" x="6299200" y="5759450"/>
          <p14:tracePt t="69022" x="6318250" y="5759450"/>
          <p14:tracePt t="69039" x="6330950" y="5759450"/>
          <p14:tracePt t="69077" x="6337300" y="5759450"/>
          <p14:tracePt t="69089" x="6362700" y="5734050"/>
          <p14:tracePt t="69105" x="6413500" y="5676900"/>
          <p14:tracePt t="69122" x="6489700" y="5594350"/>
          <p14:tracePt t="69139" x="6553200" y="5499100"/>
          <p14:tracePt t="69155" x="6623050" y="5403850"/>
          <p14:tracePt t="69172" x="6686550" y="5340350"/>
          <p14:tracePt t="69189" x="6731000" y="5295900"/>
          <p14:tracePt t="69206" x="6743700" y="5283200"/>
          <p14:tracePt t="69242" x="6750050" y="5283200"/>
          <p14:tracePt t="69256" x="6775450" y="5257800"/>
          <p14:tracePt t="69272" x="6807200" y="5232400"/>
          <p14:tracePt t="69289" x="6877050" y="5194300"/>
          <p14:tracePt t="69306" x="6934200" y="5162550"/>
          <p14:tracePt t="69324" x="7010400" y="5124450"/>
          <p14:tracePt t="69339" x="7067550" y="5105400"/>
          <p14:tracePt t="69356" x="7131050" y="5099050"/>
          <p14:tracePt t="69372" x="7169150" y="5092700"/>
          <p14:tracePt t="69389" x="7226300" y="5092700"/>
          <p14:tracePt t="69406" x="7264400" y="5086350"/>
          <p14:tracePt t="69422" x="7315200" y="5086350"/>
          <p14:tracePt t="69439" x="7366000" y="5086350"/>
          <p14:tracePt t="69456" x="7461250" y="5086350"/>
          <p14:tracePt t="69472" x="7518400" y="5086350"/>
          <p14:tracePt t="69489" x="7556500" y="5086350"/>
          <p14:tracePt t="69505" x="7613650" y="5086350"/>
          <p14:tracePt t="69522" x="7645400" y="5067300"/>
          <p14:tracePt t="69539" x="7651750" y="5060950"/>
          <p14:tracePt t="69557" x="7664450" y="5041900"/>
          <p14:tracePt t="69574" x="7670800" y="5029200"/>
          <p14:tracePt t="69590" x="7677150" y="4997450"/>
          <p14:tracePt t="69606" x="7677150" y="4965700"/>
          <p14:tracePt t="69622" x="7677150" y="4914900"/>
          <p14:tracePt t="69639" x="7677150" y="4883150"/>
          <p14:tracePt t="69656" x="7677150" y="4870450"/>
          <p14:tracePt t="69672" x="7677150" y="4864100"/>
          <p14:tracePt t="69705" x="7677150" y="4838700"/>
          <p14:tracePt t="69722" x="7683500" y="4813300"/>
          <p14:tracePt t="69739" x="7702550" y="4800600"/>
          <p14:tracePt t="69755" x="7708900" y="4781550"/>
          <p14:tracePt t="69991" x="7708900" y="4775200"/>
          <p14:tracePt t="70012" x="7696200" y="4775200"/>
          <p14:tracePt t="70019" x="7689850" y="4768850"/>
          <p14:tracePt t="70027" x="7683500" y="4768850"/>
          <p14:tracePt t="70045" x="7664450" y="4768850"/>
          <p14:tracePt t="70056" x="7632700" y="4768850"/>
          <p14:tracePt t="70073" x="7581900" y="4768850"/>
          <p14:tracePt t="70106" x="7454900" y="4768850"/>
          <p14:tracePt t="70139" x="7423150" y="4768850"/>
          <p14:tracePt t="70277" x="7410450" y="4775200"/>
          <p14:tracePt t="70285" x="7397750" y="4800600"/>
          <p14:tracePt t="70294" x="7391400" y="4826000"/>
          <p14:tracePt t="70305" x="7346950" y="4857750"/>
          <p14:tracePt t="70322" x="7283450" y="4927600"/>
          <p14:tracePt t="70339" x="7181850" y="4997450"/>
          <p14:tracePt t="70355" x="7112000" y="5041900"/>
          <p14:tracePt t="70372" x="7086600" y="5054600"/>
          <p14:tracePt t="70388" x="7073900" y="5073650"/>
          <p14:tracePt t="70405" x="7061200" y="5092700"/>
          <p14:tracePt t="70422" x="7054850" y="5124450"/>
          <p14:tracePt t="70439" x="7029450" y="5200650"/>
          <p14:tracePt t="70455" x="7016750" y="5238750"/>
          <p14:tracePt t="70472" x="6959600" y="5302250"/>
          <p14:tracePt t="70489" x="6883400" y="5365750"/>
          <p14:tracePt t="70506" x="6819900" y="5403850"/>
          <p14:tracePt t="70522" x="6737350" y="5435600"/>
          <p14:tracePt t="70539" x="6711950" y="5435600"/>
          <p14:tracePt t="70617" x="6711950" y="5441950"/>
          <p14:tracePt t="70633" x="6711950" y="5454650"/>
          <p14:tracePt t="70641" x="6705600" y="5454650"/>
          <p14:tracePt t="70657" x="6705600" y="5461000"/>
          <p14:tracePt t="70809" x="6705600" y="5454650"/>
          <p14:tracePt t="70842" x="6705600" y="5448300"/>
          <p14:tracePt t="70908" x="6705600" y="5441950"/>
          <p14:tracePt t="70987" x="6705600" y="5435600"/>
          <p14:tracePt t="71003" x="6705600" y="5422900"/>
          <p14:tracePt t="71053" x="6705600" y="5416550"/>
          <p14:tracePt t="71059" x="6711950" y="5416550"/>
          <p14:tracePt t="76082" x="6705600" y="5416550"/>
          <p14:tracePt t="76092" x="6692900" y="5416550"/>
          <p14:tracePt t="76097" x="6648450" y="5410200"/>
          <p14:tracePt t="76107" x="6610350" y="5403850"/>
          <p14:tracePt t="76121" x="6572250" y="5391150"/>
          <p14:tracePt t="76138" x="6381750" y="5378450"/>
          <p14:tracePt t="76155" x="6280150" y="5372100"/>
          <p14:tracePt t="76188" x="6121400" y="5346700"/>
          <p14:tracePt t="76222" x="6070600" y="5340350"/>
          <p14:tracePt t="76396" x="6064250" y="5340350"/>
          <p14:tracePt t="76403" x="6057900" y="5321300"/>
          <p14:tracePt t="76412" x="6032500" y="5283200"/>
          <p14:tracePt t="76421" x="6007100" y="5251450"/>
          <p14:tracePt t="76438" x="5911850" y="5130800"/>
          <p14:tracePt t="76455" x="5759450" y="4972050"/>
          <p14:tracePt t="76471" x="5588000" y="4781550"/>
          <p14:tracePt t="76488" x="5397500" y="4578350"/>
          <p14:tracePt t="76505" x="5213350" y="4356100"/>
          <p14:tracePt t="76521" x="5048250" y="4152900"/>
          <p14:tracePt t="76538" x="4889500" y="3956050"/>
          <p14:tracePt t="76555" x="4705350" y="3721100"/>
          <p14:tracePt t="76557" x="4673600" y="3663950"/>
          <p14:tracePt t="76571" x="4616450" y="3562350"/>
          <p14:tracePt t="76588" x="4540250" y="3352800"/>
          <p14:tracePt t="76607" x="4457700" y="3117850"/>
          <p14:tracePt t="76621" x="4425950" y="3028950"/>
          <p14:tracePt t="76638" x="4324350" y="2800350"/>
          <p14:tracePt t="76655" x="4267200" y="2692400"/>
          <p14:tracePt t="76672" x="4222750" y="2578100"/>
          <p14:tracePt t="76688" x="4184650" y="2482850"/>
          <p14:tracePt t="76704" x="4140200" y="2393950"/>
          <p14:tracePt t="76722" x="4121150" y="2324100"/>
          <p14:tracePt t="76738" x="4095750" y="2216150"/>
          <p14:tracePt t="76755" x="4064000" y="2101850"/>
          <p14:tracePt t="76771" x="4025900" y="1974850"/>
          <p14:tracePt t="76788" x="3994150" y="1860550"/>
          <p14:tracePt t="76804" x="3937000" y="1733550"/>
          <p14:tracePt t="76821" x="3873500" y="1606550"/>
          <p14:tracePt t="76838" x="3810000" y="1485900"/>
          <p14:tracePt t="76856" x="3740150" y="1377950"/>
          <p14:tracePt t="76871" x="3714750" y="1327150"/>
          <p14:tracePt t="76888" x="3651250" y="1200150"/>
          <p14:tracePt t="76905" x="3613150" y="1117600"/>
          <p14:tracePt t="76921" x="3581400" y="1054100"/>
          <p14:tracePt t="76938" x="3549650" y="977900"/>
          <p14:tracePt t="76955" x="3517900" y="914400"/>
          <p14:tracePt t="76971" x="3486150" y="882650"/>
          <p14:tracePt t="76988" x="3460750" y="863600"/>
          <p14:tracePt t="77005" x="3435350" y="863600"/>
          <p14:tracePt t="77021" x="3403600" y="850900"/>
          <p14:tracePt t="77038" x="3365500" y="850900"/>
          <p14:tracePt t="77056" x="3314700" y="844550"/>
          <p14:tracePt t="77073" x="3282950" y="838200"/>
          <p14:tracePt t="77088" x="3263900" y="838200"/>
          <p14:tracePt t="77105" x="3200400" y="819150"/>
          <p14:tracePt t="77121" x="3181350" y="812800"/>
          <p14:tracePt t="77139" x="3117850" y="800100"/>
          <p14:tracePt t="77154" x="3079750" y="787400"/>
          <p14:tracePt t="77171" x="3022600" y="787400"/>
          <p14:tracePt t="77188" x="2984500" y="781050"/>
          <p14:tracePt t="77205" x="2927350" y="781050"/>
          <p14:tracePt t="77221" x="2889250" y="774700"/>
          <p14:tracePt t="77238" x="2857500" y="768350"/>
          <p14:tracePt t="77255" x="2800350" y="749300"/>
          <p14:tracePt t="77272" x="2755900" y="742950"/>
          <p14:tracePt t="77288" x="2692400" y="723900"/>
          <p14:tracePt t="77304" x="2647950" y="723900"/>
          <p14:tracePt t="77323" x="2571750" y="723900"/>
          <p14:tracePt t="77338" x="2533650" y="723900"/>
          <p14:tracePt t="77356" x="2451100" y="736600"/>
          <p14:tracePt t="77371" x="2381250" y="742950"/>
          <p14:tracePt t="77388" x="2317750" y="755650"/>
          <p14:tracePt t="77404" x="2216150" y="774700"/>
          <p14:tracePt t="77421" x="2159000" y="793750"/>
          <p14:tracePt t="77438" x="2101850" y="819150"/>
          <p14:tracePt t="77455" x="2032000" y="838200"/>
          <p14:tracePt t="77471" x="1981200" y="863600"/>
          <p14:tracePt t="77488" x="1936750" y="889000"/>
          <p14:tracePt t="77505" x="1847850" y="946150"/>
          <p14:tracePt t="77521" x="1790700" y="977900"/>
          <p14:tracePt t="77538" x="1708150" y="1041400"/>
          <p14:tracePt t="77555" x="1631950" y="1092200"/>
          <p14:tracePt t="77571" x="1612900" y="1117600"/>
          <p14:tracePt t="77589" x="1517650" y="1206500"/>
          <p14:tracePt t="77604" x="1473200" y="1250950"/>
          <p14:tracePt t="77621" x="1409700" y="1333500"/>
          <p14:tracePt t="77638" x="1371600" y="1377950"/>
          <p14:tracePt t="77654" x="1339850" y="1428750"/>
          <p14:tracePt t="77671" x="1301750" y="1498600"/>
          <p14:tracePt t="77688" x="1276350" y="1549400"/>
          <p14:tracePt t="77705" x="1238250" y="1625600"/>
          <p14:tracePt t="77721" x="1206500" y="1682750"/>
          <p14:tracePt t="77738" x="1187450" y="1746250"/>
          <p14:tracePt t="77754" x="1168400" y="1841500"/>
          <p14:tracePt t="77771" x="1168400" y="1905000"/>
          <p14:tracePt t="77788" x="1168400" y="1974850"/>
          <p14:tracePt t="77805" x="1168400" y="2139950"/>
          <p14:tracePt t="77823" x="1187450" y="2222500"/>
          <p14:tracePt t="77838" x="1206500" y="2349500"/>
          <p14:tracePt t="77854" x="1231900" y="2438400"/>
          <p14:tracePt t="77873" x="1263650" y="2514600"/>
          <p14:tracePt t="77888" x="1320800" y="2628900"/>
          <p14:tracePt t="77905" x="1358900" y="2698750"/>
          <p14:tracePt t="77921" x="1422400" y="2787650"/>
          <p14:tracePt t="77938" x="1460500" y="2838450"/>
          <p14:tracePt t="77955" x="1511300" y="2895600"/>
          <p14:tracePt t="77971" x="1581150" y="2984500"/>
          <p14:tracePt t="77988" x="1638300" y="3028950"/>
          <p14:tracePt t="78005" x="1695450" y="3086100"/>
          <p14:tracePt t="78021" x="1778000" y="3155950"/>
          <p14:tracePt t="78038" x="1835150" y="3200400"/>
          <p14:tracePt t="78055" x="1955800" y="3276600"/>
          <p14:tracePt t="78071" x="2025650" y="3314700"/>
          <p14:tracePt t="78088" x="2095500" y="3365500"/>
          <p14:tracePt t="78104" x="2216150" y="3422650"/>
          <p14:tracePt t="78121" x="2298700" y="3460750"/>
          <p14:tracePt t="78138" x="2406650" y="3517900"/>
          <p14:tracePt t="78154" x="2489200" y="3536950"/>
          <p14:tracePt t="78171" x="2559050" y="3556000"/>
          <p14:tracePt t="78188" x="2679700" y="3581400"/>
          <p14:tracePt t="78204" x="2755900" y="3594100"/>
          <p14:tracePt t="78221" x="2851150" y="3600450"/>
          <p14:tracePt t="78237" x="3003550" y="3613150"/>
          <p14:tracePt t="78254" x="3105150" y="3619500"/>
          <p14:tracePt t="78271" x="3257550" y="3619500"/>
          <p14:tracePt t="78288" x="3352800" y="3619500"/>
          <p14:tracePt t="78305" x="3479800" y="3600450"/>
          <p14:tracePt t="78322" x="3632200" y="3562350"/>
          <p14:tracePt t="78339" x="3702050" y="3536950"/>
          <p14:tracePt t="78355" x="3797300" y="3511550"/>
          <p14:tracePt t="78371" x="3892550" y="3479800"/>
          <p14:tracePt t="78388" x="3962400" y="3454400"/>
          <p14:tracePt t="78404" x="4083050" y="3409950"/>
          <p14:tracePt t="78421" x="4191000" y="3359150"/>
          <p14:tracePt t="78438" x="4254500" y="3327400"/>
          <p14:tracePt t="78454" x="4343400" y="3282950"/>
          <p14:tracePt t="78471" x="4425950" y="3225800"/>
          <p14:tracePt t="78488" x="4470400" y="3187700"/>
          <p14:tracePt t="78505" x="4527550" y="3105150"/>
          <p14:tracePt t="78521" x="4584700" y="3003550"/>
          <p14:tracePt t="78538" x="4603750" y="2927350"/>
          <p14:tracePt t="78556" x="4654550" y="2755900"/>
          <p14:tracePt t="78573" x="4686300" y="2616200"/>
          <p14:tracePt t="78588" x="4692650" y="2470150"/>
          <p14:tracePt t="78604" x="4692650" y="2393950"/>
          <p14:tracePt t="78623" x="4679950" y="2260600"/>
          <p14:tracePt t="78638" x="4660900" y="2101850"/>
          <p14:tracePt t="78655" x="4635500" y="1987550"/>
          <p14:tracePt t="78671" x="4578350" y="1835150"/>
          <p14:tracePt t="78688" x="4514850" y="1695450"/>
          <p14:tracePt t="78704" x="4451350" y="1568450"/>
          <p14:tracePt t="78721" x="4387850" y="1454150"/>
          <p14:tracePt t="78737" x="4318000" y="1358900"/>
          <p14:tracePt t="78754" x="4254500" y="1276350"/>
          <p14:tracePt t="78772" x="4159250" y="1136650"/>
          <p14:tracePt t="78788" x="4102100" y="1060450"/>
          <p14:tracePt t="78804" x="4076700" y="1035050"/>
          <p14:tracePt t="78823" x="3968750" y="914400"/>
          <p14:tracePt t="78838" x="3886200" y="850900"/>
          <p14:tracePt t="78855" x="3790950" y="787400"/>
          <p14:tracePt t="78871" x="3695700" y="736600"/>
          <p14:tracePt t="78888" x="3587750" y="692150"/>
          <p14:tracePt t="78904" x="3467100" y="660400"/>
          <p14:tracePt t="78921" x="3359150" y="628650"/>
          <p14:tracePt t="78938" x="3244850" y="615950"/>
          <p14:tracePt t="78954" x="3143250" y="609600"/>
          <p14:tracePt t="78971" x="3048000" y="609600"/>
          <p14:tracePt t="78987" x="2946400" y="609600"/>
          <p14:tracePt t="79004" x="2851150" y="609600"/>
          <p14:tracePt t="79021" x="2724150" y="628650"/>
          <p14:tracePt t="79038" x="2628900" y="641350"/>
          <p14:tracePt t="79056" x="2540000" y="666750"/>
          <p14:tracePt t="79071" x="2451100" y="698500"/>
          <p14:tracePt t="79088" x="2374900" y="723900"/>
          <p14:tracePt t="79106" x="2298700" y="742950"/>
          <p14:tracePt t="79121" x="2235200" y="774700"/>
          <p14:tracePt t="79138" x="2171700" y="806450"/>
          <p14:tracePt t="79154" x="2120900" y="838200"/>
          <p14:tracePt t="79171" x="2070100" y="869950"/>
          <p14:tracePt t="79188" x="2025650" y="914400"/>
          <p14:tracePt t="79204" x="1993900" y="933450"/>
          <p14:tracePt t="79221" x="1949450" y="984250"/>
          <p14:tracePt t="79238" x="1905000" y="1028700"/>
          <p14:tracePt t="79255" x="1835150" y="1111250"/>
          <p14:tracePt t="79271" x="1816100" y="1136650"/>
          <p14:tracePt t="79288" x="1758950" y="1212850"/>
          <p14:tracePt t="79304" x="1739900" y="1250950"/>
          <p14:tracePt t="79321" x="1727200" y="1276350"/>
          <p14:tracePt t="79339" x="1682750" y="1371600"/>
          <p14:tracePt t="79354" x="1651000" y="1460500"/>
          <p14:tracePt t="79371" x="1631950" y="1517650"/>
          <p14:tracePt t="79388" x="1612900" y="1593850"/>
          <p14:tracePt t="79405" x="1600200" y="1651000"/>
          <p14:tracePt t="79421" x="1593850" y="1739900"/>
          <p14:tracePt t="79438" x="1593850" y="1803400"/>
          <p14:tracePt t="79454" x="1593850" y="1885950"/>
          <p14:tracePt t="79471" x="1593850" y="1943100"/>
          <p14:tracePt t="79488" x="1593850" y="2012950"/>
          <p14:tracePt t="79504" x="1593850" y="2070100"/>
          <p14:tracePt t="79521" x="1612900" y="2190750"/>
          <p14:tracePt t="79537" x="1631950" y="2247900"/>
          <p14:tracePt t="79554" x="1651000" y="2330450"/>
          <p14:tracePt t="79571" x="1676400" y="2393950"/>
          <p14:tracePt t="79588" x="1701800" y="2482850"/>
          <p14:tracePt t="79604" x="1727200" y="2533650"/>
          <p14:tracePt t="79621" x="1758950" y="2603500"/>
          <p14:tracePt t="79638" x="1778000" y="2641600"/>
          <p14:tracePt t="79654" x="1809750" y="2705100"/>
          <p14:tracePt t="79671" x="1841500" y="2755900"/>
          <p14:tracePt t="79687" x="1885950" y="2819400"/>
          <p14:tracePt t="79704" x="1905000" y="2857500"/>
          <p14:tracePt t="79721" x="1949450" y="2921000"/>
          <p14:tracePt t="79737" x="1968500" y="2959100"/>
          <p14:tracePt t="79754" x="2012950" y="3022600"/>
          <p14:tracePt t="79771" x="2032000" y="3060700"/>
          <p14:tracePt t="79787" x="2095500" y="3136900"/>
          <p14:tracePt t="79804" x="2127250" y="3175000"/>
          <p14:tracePt t="79821" x="2171700" y="3219450"/>
          <p14:tracePt t="79838" x="2203450" y="3263900"/>
          <p14:tracePt t="79854" x="2235200" y="3295650"/>
          <p14:tracePt t="79871" x="2254250" y="3333750"/>
          <p14:tracePt t="79888" x="2305050" y="3378200"/>
          <p14:tracePt t="79904" x="2336800" y="3409950"/>
          <p14:tracePt t="79921" x="2374900" y="3454400"/>
          <p14:tracePt t="79938" x="2425700" y="3492500"/>
          <p14:tracePt t="79954" x="2470150" y="3524250"/>
          <p14:tracePt t="79971" x="2508250" y="3556000"/>
          <p14:tracePt t="79987" x="2590800" y="3600450"/>
          <p14:tracePt t="80004" x="2628900" y="3625850"/>
          <p14:tracePt t="80021" x="2679700" y="3651250"/>
          <p14:tracePt t="80037" x="2730500" y="3683000"/>
          <p14:tracePt t="80054" x="2774950" y="3695700"/>
          <p14:tracePt t="80071" x="2806700" y="3714750"/>
          <p14:tracePt t="80088" x="2844800" y="3721100"/>
          <p14:tracePt t="80106" x="2882900" y="3727450"/>
          <p14:tracePt t="80121" x="2921000" y="3740150"/>
          <p14:tracePt t="80137" x="2971800" y="3746500"/>
          <p14:tracePt t="80154" x="3016250" y="3752850"/>
          <p14:tracePt t="80171" x="3073400" y="3752850"/>
          <p14:tracePt t="80188" x="3136900" y="3752850"/>
          <p14:tracePt t="80204" x="3194050" y="3752850"/>
          <p14:tracePt t="80222" x="3282950" y="3752850"/>
          <p14:tracePt t="80237" x="3314700" y="3752850"/>
          <p14:tracePt t="80254" x="3397250" y="3752850"/>
          <p14:tracePt t="80271" x="3429000" y="3752850"/>
          <p14:tracePt t="80287" x="3536950" y="3752850"/>
          <p14:tracePt t="80304" x="3606800" y="3752850"/>
          <p14:tracePt t="80321" x="3695700" y="3752850"/>
          <p14:tracePt t="80338" x="3778250" y="3733800"/>
          <p14:tracePt t="80355" x="3867150" y="3721100"/>
          <p14:tracePt t="80371" x="3956050" y="3708400"/>
          <p14:tracePt t="80387" x="4019550" y="3695700"/>
          <p14:tracePt t="80404" x="4057650" y="3676650"/>
          <p14:tracePt t="80421" x="4089400" y="3670300"/>
          <p14:tracePt t="80437" x="4121150" y="3657600"/>
          <p14:tracePt t="80454" x="4152900" y="3638550"/>
          <p14:tracePt t="80471" x="4184650" y="3606800"/>
          <p14:tracePt t="80487" x="4222750" y="3568700"/>
          <p14:tracePt t="80504" x="4254500" y="3530600"/>
          <p14:tracePt t="80521" x="4273550" y="3511550"/>
          <p14:tracePt t="80537" x="4330700" y="3448050"/>
          <p14:tracePt t="80554" x="4368800" y="3403600"/>
          <p14:tracePt t="80572" x="4406900" y="3352800"/>
          <p14:tracePt t="80588" x="4445000" y="3308350"/>
          <p14:tracePt t="80604" x="4476750" y="3244850"/>
          <p14:tracePt t="80622" x="4502150" y="3200400"/>
          <p14:tracePt t="80637" x="4540250" y="3124200"/>
          <p14:tracePt t="80654" x="4565650" y="3041650"/>
          <p14:tracePt t="80671" x="4591050" y="2946400"/>
          <p14:tracePt t="80687" x="4603750" y="2844800"/>
          <p14:tracePt t="80704" x="4622800" y="2743200"/>
          <p14:tracePt t="80721" x="4635500" y="2660650"/>
          <p14:tracePt t="80737" x="4654550" y="2546350"/>
          <p14:tracePt t="80754" x="4654550" y="2470150"/>
          <p14:tracePt t="80771" x="4660900" y="2393950"/>
          <p14:tracePt t="80788" x="4660900" y="2311400"/>
          <p14:tracePt t="80804" x="4660900" y="2235200"/>
          <p14:tracePt t="80821" x="4648200" y="2152650"/>
          <p14:tracePt t="80837" x="4641850" y="2070100"/>
          <p14:tracePt t="80854" x="4629150" y="1987550"/>
          <p14:tracePt t="80873" x="4603750" y="1911350"/>
          <p14:tracePt t="80887" x="4584700" y="1828800"/>
          <p14:tracePt t="80904" x="4565650" y="1758950"/>
          <p14:tracePt t="80921" x="4540250" y="1695450"/>
          <p14:tracePt t="80937" x="4514850" y="1631950"/>
          <p14:tracePt t="80954" x="4489450" y="1581150"/>
          <p14:tracePt t="80971" x="4451350" y="1511300"/>
          <p14:tracePt t="80987" x="4425950" y="1466850"/>
          <p14:tracePt t="81004" x="4394200" y="1422400"/>
          <p14:tracePt t="81021" x="4375150" y="1384300"/>
          <p14:tracePt t="81037" x="4343400" y="1339850"/>
          <p14:tracePt t="81054" x="4311650" y="1282700"/>
          <p14:tracePt t="81070" x="4286250" y="1250950"/>
          <p14:tracePt t="81088" x="4260850" y="1225550"/>
          <p14:tracePt t="81104" x="4248150" y="1212850"/>
          <p14:tracePt t="81123" x="4222750" y="1187450"/>
          <p14:tracePt t="81137" x="4197350" y="1162050"/>
          <p14:tracePt t="81154" x="4159250" y="1123950"/>
          <p14:tracePt t="81171" x="4140200" y="1104900"/>
          <p14:tracePt t="81187" x="4108450" y="1073150"/>
          <p14:tracePt t="81204" x="4070350" y="1041400"/>
          <p14:tracePt t="81221" x="4032250" y="1009650"/>
          <p14:tracePt t="81237" x="3994150" y="990600"/>
          <p14:tracePt t="81254" x="3975100" y="977900"/>
          <p14:tracePt t="81271" x="3943350" y="958850"/>
          <p14:tracePt t="81287" x="3917950" y="939800"/>
          <p14:tracePt t="81304" x="3898900" y="914400"/>
          <p14:tracePt t="81321" x="3879850" y="908050"/>
          <p14:tracePt t="81337" x="3854450" y="895350"/>
          <p14:tracePt t="81354" x="3835400" y="876300"/>
          <p14:tracePt t="81371" x="3816350" y="863600"/>
          <p14:tracePt t="81387" x="3810000" y="850900"/>
          <p14:tracePt t="81404" x="3784600" y="844550"/>
          <p14:tracePt t="81420" x="3759200" y="831850"/>
          <p14:tracePt t="81437" x="3746500" y="819150"/>
          <p14:tracePt t="81454" x="3721100" y="806450"/>
          <p14:tracePt t="81471" x="3695700" y="787400"/>
          <p14:tracePt t="81487" x="3689350" y="781050"/>
          <p14:tracePt t="81504" x="3657600" y="774700"/>
          <p14:tracePt t="81521" x="3651250" y="768350"/>
          <p14:tracePt t="81537" x="3625850" y="755650"/>
          <p14:tracePt t="81554" x="3619500" y="749300"/>
          <p14:tracePt t="81570" x="3600450" y="742950"/>
          <p14:tracePt t="81588" x="3594100" y="736600"/>
          <p14:tracePt t="81606" x="3568700" y="723900"/>
          <p14:tracePt t="81620" x="3549650" y="711200"/>
          <p14:tracePt t="81637" x="3536950" y="704850"/>
          <p14:tracePt t="81654" x="3505200" y="685800"/>
          <p14:tracePt t="81671" x="3492500" y="679450"/>
          <p14:tracePt t="81687" x="3460750" y="673100"/>
          <p14:tracePt t="81704" x="3441700" y="660400"/>
          <p14:tracePt t="81721" x="3422650" y="654050"/>
          <p14:tracePt t="81737" x="3403600" y="647700"/>
          <p14:tracePt t="81754" x="3365500" y="641350"/>
          <p14:tracePt t="81771" x="3327400" y="615950"/>
          <p14:tracePt t="81788" x="3302000" y="615950"/>
          <p14:tracePt t="81804" x="3276600" y="596900"/>
          <p14:tracePt t="81821" x="3270250" y="596900"/>
          <p14:tracePt t="81838" x="3244850" y="596900"/>
          <p14:tracePt t="81855" x="3238500" y="596900"/>
          <p14:tracePt t="81872" x="3232150" y="596900"/>
          <p14:tracePt t="81887" x="3206750" y="590550"/>
          <p14:tracePt t="81904" x="3200400" y="590550"/>
          <p14:tracePt t="81920" x="3175000" y="584200"/>
          <p14:tracePt t="81937" x="3168650" y="584200"/>
          <p14:tracePt t="81954" x="3155950" y="584200"/>
          <p14:tracePt t="81971" x="3149600" y="584200"/>
          <p14:tracePt t="81989" x="3143250" y="584200"/>
          <p14:tracePt t="82004" x="3136900" y="584200"/>
          <p14:tracePt t="82021" x="3117850" y="584200"/>
          <p14:tracePt t="82037" x="3105150" y="584200"/>
          <p14:tracePt t="82054" x="3086100" y="577850"/>
          <p14:tracePt t="82071" x="3079750" y="577850"/>
          <p14:tracePt t="82087" x="3073400" y="577850"/>
          <p14:tracePt t="82104" x="3054350" y="577850"/>
          <p14:tracePt t="82120" x="3048000" y="577850"/>
          <p14:tracePt t="82137" x="3041650" y="577850"/>
          <p14:tracePt t="82154" x="3028950" y="577850"/>
          <p14:tracePt t="82187" x="3022600" y="577850"/>
          <p14:tracePt t="83325" x="3022600" y="565150"/>
          <p14:tracePt t="83331" x="3016250" y="565150"/>
          <p14:tracePt t="83339" x="2990850" y="552450"/>
          <p14:tracePt t="83355" x="2933700" y="514350"/>
          <p14:tracePt t="83371" x="2851150" y="469900"/>
          <p14:tracePt t="83387" x="2768600" y="438150"/>
          <p14:tracePt t="83404" x="2667000" y="425450"/>
          <p14:tracePt t="83420" x="2565400" y="419100"/>
          <p14:tracePt t="83454" x="2324100" y="406400"/>
          <p14:tracePt t="83487" x="2139950" y="412750"/>
          <p14:tracePt t="83520" x="1968500" y="444500"/>
          <p14:tracePt t="83537" x="1911350" y="457200"/>
          <p14:tracePt t="83554" x="1847850" y="476250"/>
          <p14:tracePt t="83570" x="1771650" y="501650"/>
          <p14:tracePt t="83587" x="1720850" y="514350"/>
          <p14:tracePt t="83604" x="1657350" y="546100"/>
          <p14:tracePt t="83622" x="1568450" y="603250"/>
          <p14:tracePt t="83637" x="1498600" y="673100"/>
          <p14:tracePt t="83654" x="1441450" y="730250"/>
          <p14:tracePt t="83670" x="1371600" y="806450"/>
          <p14:tracePt t="83687" x="1314450" y="869950"/>
          <p14:tracePt t="83703" x="1263650" y="958850"/>
          <p14:tracePt t="83721" x="1219200" y="1016000"/>
          <p14:tracePt t="83737" x="1174750" y="1085850"/>
          <p14:tracePt t="83754" x="1143000" y="1143000"/>
          <p14:tracePt t="83770" x="1117600" y="1206500"/>
          <p14:tracePt t="83787" x="1085850" y="1270000"/>
          <p14:tracePt t="83804" x="1060450" y="1339850"/>
          <p14:tracePt t="83820" x="1022350" y="1428750"/>
          <p14:tracePt t="83837" x="996950" y="1492250"/>
          <p14:tracePt t="83854" x="977900" y="1555750"/>
          <p14:tracePt t="83870" x="958850" y="1625600"/>
          <p14:tracePt t="83887" x="933450" y="1714500"/>
          <p14:tracePt t="83904" x="927100" y="1803400"/>
          <p14:tracePt t="83920" x="920750" y="1885950"/>
          <p14:tracePt t="83937" x="920750" y="1962150"/>
          <p14:tracePt t="83953" x="920750" y="2038350"/>
          <p14:tracePt t="83970" x="933450" y="2108200"/>
          <p14:tracePt t="83987" x="946150" y="2171700"/>
          <p14:tracePt t="84004" x="977900" y="2266950"/>
          <p14:tracePt t="84020" x="1003300" y="2330450"/>
          <p14:tracePt t="84037" x="1035050" y="2413000"/>
          <p14:tracePt t="84054" x="1066800" y="2482850"/>
          <p14:tracePt t="84071" x="1136650" y="2609850"/>
          <p14:tracePt t="84087" x="1168400" y="2660650"/>
          <p14:tracePt t="84105" x="1257300" y="2768600"/>
          <p14:tracePt t="84121" x="1314450" y="2832100"/>
          <p14:tracePt t="84137" x="1365250" y="2895600"/>
          <p14:tracePt t="84154" x="1422400" y="2952750"/>
          <p14:tracePt t="84170" x="1492250" y="3016250"/>
          <p14:tracePt t="84187" x="1568450" y="3073400"/>
          <p14:tracePt t="84204" x="1644650" y="3124200"/>
          <p14:tracePt t="84221" x="1714500" y="3175000"/>
          <p14:tracePt t="84237" x="1797050" y="3219450"/>
          <p14:tracePt t="84255" x="1873250" y="3263900"/>
          <p14:tracePt t="84270" x="1962150" y="3295650"/>
          <p14:tracePt t="84287" x="2057400" y="3333750"/>
          <p14:tracePt t="84303" x="2146300" y="3371850"/>
          <p14:tracePt t="84320" x="2241550" y="3409950"/>
          <p14:tracePt t="84337" x="2406650" y="3473450"/>
          <p14:tracePt t="84353" x="2508250" y="3517900"/>
          <p14:tracePt t="84370" x="2540000" y="3524250"/>
          <p14:tracePt t="84387" x="2686050" y="3568700"/>
          <p14:tracePt t="84403" x="2774950" y="3600450"/>
          <p14:tracePt t="84420" x="2851150" y="3625850"/>
          <p14:tracePt t="84437" x="2933700" y="3644900"/>
          <p14:tracePt t="84454" x="3009900" y="3657600"/>
          <p14:tracePt t="84471" x="3092450" y="3676650"/>
          <p14:tracePt t="84487" x="3155950" y="3683000"/>
          <p14:tracePt t="84504" x="3225800" y="3683000"/>
          <p14:tracePt t="84520" x="3314700" y="3683000"/>
          <p14:tracePt t="84537" x="3409950" y="3683000"/>
          <p14:tracePt t="84554" x="3511550" y="3663950"/>
          <p14:tracePt t="84557" x="3543300" y="3644900"/>
          <p14:tracePt t="84570" x="3619500" y="3613150"/>
          <p14:tracePt t="84588" x="3765550" y="3530600"/>
          <p14:tracePt t="84604" x="3854450" y="3454400"/>
          <p14:tracePt t="84620" x="3937000" y="3378200"/>
          <p14:tracePt t="84637" x="3994150" y="3321050"/>
          <p14:tracePt t="84653" x="4108450" y="3219450"/>
          <p14:tracePt t="84670" x="4178300" y="3136900"/>
          <p14:tracePt t="84687" x="4248150" y="3035300"/>
          <p14:tracePt t="84704" x="4311650" y="2908300"/>
          <p14:tracePt t="84720" x="4362450" y="2768600"/>
          <p14:tracePt t="84737" x="4400550" y="2628900"/>
          <p14:tracePt t="84754" x="4413250" y="2482850"/>
          <p14:tracePt t="84770" x="4432300" y="2330450"/>
          <p14:tracePt t="84787" x="4438650" y="2152650"/>
          <p14:tracePt t="84803" x="4445000" y="2057400"/>
          <p14:tracePt t="84820" x="4445000" y="1962150"/>
          <p14:tracePt t="84838" x="4445000" y="1797050"/>
          <p14:tracePt t="84854" x="4419600" y="1676400"/>
          <p14:tracePt t="84870" x="4394200" y="1568450"/>
          <p14:tracePt t="84887" x="4356100" y="1454150"/>
          <p14:tracePt t="84904" x="4298950" y="1327150"/>
          <p14:tracePt t="84920" x="4260850" y="1231900"/>
          <p14:tracePt t="84937" x="4229100" y="1149350"/>
          <p14:tracePt t="84954" x="4191000" y="1073150"/>
          <p14:tracePt t="84970" x="4133850" y="977900"/>
          <p14:tracePt t="84987" x="4089400" y="914400"/>
          <p14:tracePt t="85004" x="4032250" y="850900"/>
          <p14:tracePt t="85020" x="3975100" y="800100"/>
          <p14:tracePt t="85037" x="3905250" y="736600"/>
          <p14:tracePt t="85054" x="3816350" y="673100"/>
          <p14:tracePt t="85057" x="3790950" y="654050"/>
          <p14:tracePt t="85070" x="3746500" y="628650"/>
          <p14:tracePt t="85087" x="3632200" y="590550"/>
          <p14:tracePt t="85103" x="3568700" y="565150"/>
          <p14:tracePt t="85121" x="3492500" y="552450"/>
          <p14:tracePt t="85137" x="3422650" y="546100"/>
          <p14:tracePt t="85153" x="3308350" y="533400"/>
          <p14:tracePt t="85171" x="3213100" y="527050"/>
          <p14:tracePt t="85187" x="3111500" y="520700"/>
          <p14:tracePt t="85204" x="2990850" y="520700"/>
          <p14:tracePt t="85220" x="2851150" y="520700"/>
          <p14:tracePt t="85237" x="2736850" y="520700"/>
          <p14:tracePt t="85254" x="2628900" y="520700"/>
          <p14:tracePt t="85270" x="2514600" y="533400"/>
          <p14:tracePt t="85287" x="2393950" y="546100"/>
          <p14:tracePt t="85304" x="2254250" y="571500"/>
          <p14:tracePt t="85320" x="2152650" y="596900"/>
          <p14:tracePt t="85339" x="2000250" y="635000"/>
          <p14:tracePt t="85355" x="1917700" y="666750"/>
          <p14:tracePt t="85370" x="1847850" y="698500"/>
          <p14:tracePt t="85387" x="1784350" y="736600"/>
          <p14:tracePt t="85404" x="1727200" y="793750"/>
          <p14:tracePt t="85420" x="1676400" y="857250"/>
          <p14:tracePt t="85437" x="1619250" y="920750"/>
          <p14:tracePt t="85454" x="1568450" y="977900"/>
          <p14:tracePt t="85470" x="1530350" y="1041400"/>
          <p14:tracePt t="85487" x="1485900" y="1117600"/>
          <p14:tracePt t="85504" x="1435100" y="1187450"/>
          <p14:tracePt t="85520" x="1397000" y="1244600"/>
          <p14:tracePt t="85537" x="1365250" y="1301750"/>
          <p14:tracePt t="85553" x="1333500" y="1346200"/>
          <p14:tracePt t="85556" x="1314450" y="1377950"/>
          <p14:tracePt t="85570" x="1308100" y="1403350"/>
          <p14:tracePt t="85588" x="1270000" y="1473200"/>
          <p14:tracePt t="85603" x="1250950" y="1536700"/>
          <p14:tracePt t="85622" x="1231900" y="1600200"/>
          <p14:tracePt t="85637" x="1212850" y="1676400"/>
          <p14:tracePt t="85653" x="1206500" y="1739900"/>
          <p14:tracePt t="85670" x="1206500" y="1778000"/>
          <p14:tracePt t="85687" x="1206500" y="1841500"/>
          <p14:tracePt t="85703" x="1200150" y="1879600"/>
          <p14:tracePt t="85720" x="1187450" y="1943100"/>
          <p14:tracePt t="85737" x="1187450" y="1981200"/>
          <p14:tracePt t="85754" x="1181100" y="2057400"/>
          <p14:tracePt t="85770" x="1181100" y="2095500"/>
          <p14:tracePt t="85788" x="1181100" y="2184400"/>
          <p14:tracePt t="85803" x="1181100" y="2203450"/>
          <p14:tracePt t="85820" x="1181100" y="2266950"/>
          <p14:tracePt t="85838" x="1181100" y="2374900"/>
          <p14:tracePt t="85855" x="1181100" y="2425700"/>
          <p14:tracePt t="85872" x="1181100" y="2514600"/>
          <p14:tracePt t="85887" x="1181100" y="2578100"/>
          <p14:tracePt t="85903" x="1193800" y="2673350"/>
          <p14:tracePt t="85920" x="1206500" y="2736850"/>
          <p14:tracePt t="85937" x="1231900" y="2825750"/>
          <p14:tracePt t="85953" x="1250950" y="2882900"/>
          <p14:tracePt t="85970" x="1282700" y="2952750"/>
          <p14:tracePt t="85986" x="1301750" y="2997200"/>
          <p14:tracePt t="86004" x="1346200" y="3073400"/>
          <p14:tracePt t="86020" x="1365250" y="3111500"/>
          <p14:tracePt t="86038" x="1441450" y="3200400"/>
          <p14:tracePt t="86053" x="1460500" y="3213100"/>
          <p14:tracePt t="86056" x="1504950" y="3251200"/>
          <p14:tracePt t="86070" x="1543050" y="3295650"/>
          <p14:tracePt t="86086" x="1555750" y="3314700"/>
          <p14:tracePt t="86105" x="1644650" y="3378200"/>
          <p14:tracePt t="86120" x="1714500" y="3422650"/>
          <p14:tracePt t="86137" x="1765300" y="3441700"/>
          <p14:tracePt t="86153" x="1835150" y="3486150"/>
          <p14:tracePt t="86170" x="1892300" y="3498850"/>
          <p14:tracePt t="86187" x="1981200" y="3536950"/>
          <p14:tracePt t="86203" x="2044700" y="3556000"/>
          <p14:tracePt t="86220" x="2127250" y="3587750"/>
          <p14:tracePt t="86237" x="2190750" y="3613150"/>
          <p14:tracePt t="86254" x="2273300" y="3632200"/>
          <p14:tracePt t="86270" x="2317750" y="3651250"/>
          <p14:tracePt t="86288" x="2413000" y="3683000"/>
          <p14:tracePt t="86303" x="2457450" y="3689350"/>
          <p14:tracePt t="86320" x="2520950" y="3708400"/>
          <p14:tracePt t="86337" x="2571750" y="3708400"/>
          <p14:tracePt t="86355" x="2654300" y="3714750"/>
          <p14:tracePt t="86370" x="2717800" y="3714750"/>
          <p14:tracePt t="86386" x="2806700" y="3714750"/>
          <p14:tracePt t="86404" x="2857500" y="3714750"/>
          <p14:tracePt t="86420" x="2946400" y="3714750"/>
          <p14:tracePt t="86437" x="3009900" y="3708400"/>
          <p14:tracePt t="86453" x="3098800" y="3689350"/>
          <p14:tracePt t="86470" x="3162300" y="3676650"/>
          <p14:tracePt t="86487" x="3251200" y="3657600"/>
          <p14:tracePt t="86504" x="3314700" y="3644900"/>
          <p14:tracePt t="86520" x="3390900" y="3632200"/>
          <p14:tracePt t="86537" x="3448050" y="3625850"/>
          <p14:tracePt t="86553" x="3549650" y="3594100"/>
          <p14:tracePt t="86570" x="3632200" y="3549650"/>
          <p14:tracePt t="86587" x="3695700" y="3530600"/>
          <p14:tracePt t="86603" x="3778250" y="3498850"/>
          <p14:tracePt t="86622" x="3829050" y="3479800"/>
          <p14:tracePt t="86636" x="3898900" y="3454400"/>
          <p14:tracePt t="86653" x="3949700" y="3435350"/>
          <p14:tracePt t="86670" x="4013200" y="3403600"/>
          <p14:tracePt t="86687" x="4051300" y="3371850"/>
          <p14:tracePt t="86703" x="4108450" y="3321050"/>
          <p14:tracePt t="86720" x="4146550" y="3282950"/>
          <p14:tracePt t="86737" x="4210050" y="3219450"/>
          <p14:tracePt t="86753" x="4248150" y="3168650"/>
          <p14:tracePt t="86770" x="4305300" y="3092450"/>
          <p14:tracePt t="86787" x="4349750" y="3035300"/>
          <p14:tracePt t="86803" x="4425950" y="2914650"/>
          <p14:tracePt t="86820" x="4470400" y="2806700"/>
          <p14:tracePt t="86838" x="4495800" y="2717800"/>
          <p14:tracePt t="86855" x="4527550" y="2584450"/>
          <p14:tracePt t="86870" x="4533900" y="2501900"/>
          <p14:tracePt t="86887" x="4533900" y="2387600"/>
          <p14:tracePt t="86903" x="4533900" y="2305050"/>
          <p14:tracePt t="86920" x="4533900" y="2184400"/>
          <p14:tracePt t="86936" x="4521200" y="2108200"/>
          <p14:tracePt t="86953" x="4508500" y="1993900"/>
          <p14:tracePt t="86970" x="4489450" y="1911350"/>
          <p14:tracePt t="86987" x="4457700" y="1790700"/>
          <p14:tracePt t="87003" x="4438650" y="1708150"/>
          <p14:tracePt t="87020" x="4406900" y="1600200"/>
          <p14:tracePt t="87037" x="4375150" y="1517650"/>
          <p14:tracePt t="87053" x="4343400" y="1447800"/>
          <p14:tracePt t="87071" x="4318000" y="1416050"/>
          <p14:tracePt t="87086" x="4292600" y="1371600"/>
          <p14:tracePt t="87104" x="4267200" y="1327150"/>
          <p14:tracePt t="87120" x="4229100" y="1276350"/>
          <p14:tracePt t="87136" x="4197350" y="1231900"/>
          <p14:tracePt t="87153" x="4165600" y="1193800"/>
          <p14:tracePt t="87170" x="4108450" y="1149350"/>
          <p14:tracePt t="87187" x="4070350" y="1117600"/>
          <p14:tracePt t="87203" x="4032250" y="1085850"/>
          <p14:tracePt t="87220" x="3994150" y="1054100"/>
          <p14:tracePt t="87236" x="3937000" y="1003300"/>
          <p14:tracePt t="87254" x="3886200" y="965200"/>
          <p14:tracePt t="87270" x="3841750" y="933450"/>
          <p14:tracePt t="87287" x="3759200" y="895350"/>
          <p14:tracePt t="87303" x="3683000" y="863600"/>
          <p14:tracePt t="87320" x="3619500" y="844550"/>
          <p14:tracePt t="87337" x="3562350" y="819150"/>
          <p14:tracePt t="87355" x="3498850" y="806450"/>
          <p14:tracePt t="87372" x="3409950" y="774700"/>
          <p14:tracePt t="87386" x="3359150" y="755650"/>
          <p14:tracePt t="87403" x="3295650" y="742950"/>
          <p14:tracePt t="87420" x="3238500" y="736600"/>
          <p14:tracePt t="87436" x="3143250" y="723900"/>
          <p14:tracePt t="87453" x="3073400" y="717550"/>
          <p14:tracePt t="87470" x="3009900" y="711200"/>
          <p14:tracePt t="87487" x="2946400" y="704850"/>
          <p14:tracePt t="87503" x="2832100" y="704850"/>
          <p14:tracePt t="87520" x="2806700" y="704850"/>
          <p14:tracePt t="87537" x="2730500" y="704850"/>
          <p14:tracePt t="87553" x="2705100" y="704850"/>
          <p14:tracePt t="87555" x="2647950" y="704850"/>
          <p14:tracePt t="87570" x="2584450" y="704850"/>
          <p14:tracePt t="87587" x="2533650" y="711200"/>
          <p14:tracePt t="87605" x="2470150" y="723900"/>
          <p14:tracePt t="87620" x="2381250" y="742950"/>
          <p14:tracePt t="87636" x="2317750" y="762000"/>
          <p14:tracePt t="87654" x="2260600" y="768350"/>
          <p14:tracePt t="87670" x="2216150" y="787400"/>
          <p14:tracePt t="87687" x="2139950" y="806450"/>
          <p14:tracePt t="87703" x="2095500" y="825500"/>
          <p14:tracePt t="87720" x="2044700" y="850900"/>
          <p14:tracePt t="87736" x="2000250" y="869950"/>
          <p14:tracePt t="87753" x="1911350" y="927100"/>
          <p14:tracePt t="87770" x="1873250" y="965200"/>
          <p14:tracePt t="87788" x="1822450" y="1009650"/>
          <p14:tracePt t="87803" x="1752600" y="1073150"/>
          <p14:tracePt t="87820" x="1695450" y="1123950"/>
          <p14:tracePt t="87838" x="1651000" y="1174750"/>
          <p14:tracePt t="87853" x="1600200" y="1231900"/>
          <p14:tracePt t="87872" x="1549400" y="1308100"/>
          <p14:tracePt t="87887" x="1517650" y="1365250"/>
          <p14:tracePt t="87903" x="1485900" y="1409700"/>
          <p14:tracePt t="87920" x="1460500" y="1466850"/>
          <p14:tracePt t="87937" x="1422400" y="1555750"/>
          <p14:tracePt t="87953" x="1397000" y="1619250"/>
          <p14:tracePt t="87970" x="1371600" y="1676400"/>
          <p14:tracePt t="87986" x="1358900" y="1727200"/>
          <p14:tracePt t="88003" x="1314450" y="1835150"/>
          <p14:tracePt t="88020" x="1301750" y="1879600"/>
          <p14:tracePt t="88036" x="1295400" y="1930400"/>
          <p14:tracePt t="88053" x="1282700" y="1974850"/>
          <p14:tracePt t="88070" x="1270000" y="2057400"/>
          <p14:tracePt t="88086" x="1270000" y="2108200"/>
          <p14:tracePt t="88105" x="1270000" y="2171700"/>
          <p14:tracePt t="88120" x="1270000" y="2235200"/>
          <p14:tracePt t="88137" x="1270000" y="2330450"/>
          <p14:tracePt t="88153" x="1270000" y="2387600"/>
          <p14:tracePt t="88170" x="1270000" y="2451100"/>
          <p14:tracePt t="88186" x="1295400" y="2540000"/>
          <p14:tracePt t="88203" x="1301750" y="2603500"/>
          <p14:tracePt t="88220" x="1320800" y="2660650"/>
          <p14:tracePt t="88236" x="1333500" y="2711450"/>
          <p14:tracePt t="88253" x="1377950" y="2832100"/>
          <p14:tracePt t="88270" x="1397000" y="2895600"/>
          <p14:tracePt t="88287" x="1416050" y="2952750"/>
          <p14:tracePt t="88303" x="1441450" y="3009900"/>
          <p14:tracePt t="88320" x="1460500" y="3079750"/>
          <p14:tracePt t="88336" x="1485900" y="3124200"/>
          <p14:tracePt t="88354" x="1511300" y="3168650"/>
          <p14:tracePt t="88370" x="1524000" y="3206750"/>
          <p14:tracePt t="88387" x="1574800" y="3276600"/>
          <p14:tracePt t="88403" x="1606550" y="3314700"/>
          <p14:tracePt t="88420" x="1631950" y="3359150"/>
          <p14:tracePt t="88437" x="1663700" y="3397250"/>
          <p14:tracePt t="88453" x="1701800" y="3441700"/>
          <p14:tracePt t="88470" x="1733550" y="3467100"/>
          <p14:tracePt t="88487" x="1771650" y="3498850"/>
          <p14:tracePt t="88503" x="1803400" y="3524250"/>
          <p14:tracePt t="88520" x="1841500" y="3556000"/>
          <p14:tracePt t="88536" x="1885950" y="3587750"/>
          <p14:tracePt t="88553" x="1924050" y="3619500"/>
          <p14:tracePt t="88570" x="1968500" y="3651250"/>
          <p14:tracePt t="88586" x="2012950" y="3683000"/>
          <p14:tracePt t="88605" x="2057400" y="3721100"/>
          <p14:tracePt t="88620" x="2095500" y="3746500"/>
          <p14:tracePt t="88638" x="2120900" y="3771900"/>
          <p14:tracePt t="88653" x="2146300" y="3778250"/>
          <p14:tracePt t="89985" x="2146300" y="3784600"/>
          <p14:tracePt t="89993" x="2139950" y="3803650"/>
          <p14:tracePt t="90003" x="2133600" y="3810000"/>
          <p14:tracePt t="90019" x="2089150" y="3886200"/>
          <p14:tracePt t="90036" x="2038350" y="4000500"/>
          <p14:tracePt t="90053" x="2000250" y="4102100"/>
          <p14:tracePt t="90069" x="1974850" y="4197350"/>
          <p14:tracePt t="90086" x="1943100" y="4311650"/>
          <p14:tracePt t="90121" x="1898650" y="4597400"/>
          <p14:tracePt t="90153" x="1879600" y="4762500"/>
          <p14:tracePt t="90186" x="1873250" y="5010150"/>
          <p14:tracePt t="90203" x="1866900" y="5118100"/>
          <p14:tracePt t="90219" x="1866900" y="5232400"/>
          <p14:tracePt t="90236" x="1866900" y="5346700"/>
          <p14:tracePt t="90253" x="1866900" y="5461000"/>
          <p14:tracePt t="90270" x="1866900" y="5562600"/>
          <p14:tracePt t="90286" x="1866900" y="5664200"/>
          <p14:tracePt t="90303" x="1873250" y="5778500"/>
          <p14:tracePt t="90320" x="1898650" y="5886450"/>
          <p14:tracePt t="90336" x="1936750" y="5994400"/>
          <p14:tracePt t="90354" x="1981200" y="6096000"/>
          <p14:tracePt t="90369" x="2032000" y="6191250"/>
          <p14:tracePt t="90387" x="2082800" y="6280150"/>
          <p14:tracePt t="90403" x="2203450" y="6407150"/>
          <p14:tracePt t="90419" x="2247900" y="6451600"/>
          <p14:tracePt t="90436" x="2273300" y="6470650"/>
          <p14:tracePt t="90453" x="2305050" y="6470650"/>
          <p14:tracePt t="90470" x="2336800" y="6464300"/>
          <p14:tracePt t="90486" x="2374900" y="6451600"/>
          <p14:tracePt t="90503" x="2406650" y="6419850"/>
          <p14:tracePt t="90519" x="2457450" y="6369050"/>
          <p14:tracePt t="90536" x="2495550" y="6324600"/>
          <p14:tracePt t="90553" x="2533650" y="6273800"/>
          <p14:tracePt t="90556" x="2559050" y="6242050"/>
          <p14:tracePt t="90569" x="2565400" y="6235700"/>
          <p14:tracePt t="90586" x="2597150" y="6203950"/>
          <p14:tracePt t="90603" x="2628900" y="6172200"/>
          <p14:tracePt t="90621" x="2667000" y="6108700"/>
          <p14:tracePt t="90636" x="2692400" y="6076950"/>
          <p14:tracePt t="90653" x="2724150" y="5988050"/>
          <p14:tracePt t="90670" x="2743200" y="5918200"/>
          <p14:tracePt t="90686" x="2743200" y="5854700"/>
          <p14:tracePt t="90703" x="2743200" y="5753100"/>
          <p14:tracePt t="90720" x="2749550" y="5645150"/>
          <p14:tracePt t="90736" x="2749550" y="5562600"/>
          <p14:tracePt t="90753" x="2749550" y="5486400"/>
          <p14:tracePt t="90769" x="2743200" y="5416550"/>
          <p14:tracePt t="90786" x="2743200" y="5353050"/>
          <p14:tracePt t="90803" x="2743200" y="5264150"/>
          <p14:tracePt t="90820" x="2743200" y="5181600"/>
          <p14:tracePt t="90836" x="2749550" y="5099050"/>
          <p14:tracePt t="90855" x="2755900" y="5003800"/>
          <p14:tracePt t="90870" x="2762250" y="4991100"/>
          <p14:tracePt t="90886" x="2781300" y="4927600"/>
          <p14:tracePt t="90903" x="2781300" y="4914900"/>
          <p14:tracePt t="90921" x="2794000" y="4876800"/>
          <p14:tracePt t="90936" x="2819400" y="4845050"/>
          <p14:tracePt t="90953" x="2838450" y="4832350"/>
          <p14:tracePt t="90970" x="2851150" y="4806950"/>
          <p14:tracePt t="90986" x="2870200" y="4800600"/>
          <p14:tracePt t="91003" x="2882900" y="4781550"/>
          <p14:tracePt t="91019" x="2889250" y="4781550"/>
          <p14:tracePt t="91036" x="2901950" y="4775200"/>
          <p14:tracePt t="91053" x="2914650" y="4768850"/>
          <p14:tracePt t="91069" x="2921000" y="4756150"/>
          <p14:tracePt t="91086" x="2933700" y="4749800"/>
          <p14:tracePt t="91104" x="2952750" y="4737100"/>
          <p14:tracePt t="91136" x="2965450" y="4724400"/>
          <p14:tracePt t="95843" x="2959100" y="4724400"/>
          <p14:tracePt t="95852" x="2946400" y="4724400"/>
          <p14:tracePt t="95859" x="2921000" y="4730750"/>
          <p14:tracePt t="95869" x="2889250" y="4737100"/>
          <p14:tracePt t="95885" x="2768600" y="4762500"/>
          <p14:tracePt t="95902" x="2616200" y="4806950"/>
          <p14:tracePt t="95919" x="2425700" y="4864100"/>
          <p14:tracePt t="95952" x="2095500" y="4978400"/>
          <p14:tracePt t="95986" x="1930400" y="5054600"/>
          <p14:tracePt t="96019" x="1885950" y="5086350"/>
          <p14:tracePt t="96036" x="1873250" y="5105400"/>
          <p14:tracePt t="96052" x="1854200" y="5118100"/>
          <p14:tracePt t="96055" x="1847850" y="5137150"/>
          <p14:tracePt t="96070" x="1835150" y="5156200"/>
          <p14:tracePt t="96085" x="1803400" y="5207000"/>
          <p14:tracePt t="96102" x="1771650" y="5270500"/>
          <p14:tracePt t="96119" x="1739900" y="5314950"/>
          <p14:tracePt t="96136" x="1720850" y="5365750"/>
          <p14:tracePt t="96152" x="1695450" y="5422900"/>
          <p14:tracePt t="96169" x="1689100" y="5454650"/>
          <p14:tracePt t="96185" x="1682750" y="5486400"/>
          <p14:tracePt t="96202" x="1682750" y="5524500"/>
          <p14:tracePt t="96219" x="1682750" y="5568950"/>
          <p14:tracePt t="96235" x="1682750" y="5632450"/>
          <p14:tracePt t="96252" x="1701800" y="5695950"/>
          <p14:tracePt t="96269" x="1733550" y="5753100"/>
          <p14:tracePt t="96285" x="1765300" y="5810250"/>
          <p14:tracePt t="96302" x="1803400" y="5873750"/>
          <p14:tracePt t="96319" x="1854200" y="5911850"/>
          <p14:tracePt t="96335" x="1930400" y="5969000"/>
          <p14:tracePt t="96352" x="1987550" y="6000750"/>
          <p14:tracePt t="96371" x="2076450" y="6032500"/>
          <p14:tracePt t="96388" x="2171700" y="6057900"/>
          <p14:tracePt t="96402" x="2241550" y="6064250"/>
          <p14:tracePt t="96418" x="2349500" y="6064250"/>
          <p14:tracePt t="96435" x="2457450" y="6064250"/>
          <p14:tracePt t="96452" x="2520950" y="6064250"/>
          <p14:tracePt t="96469" x="2603500" y="6064250"/>
          <p14:tracePt t="96485" x="2679700" y="6057900"/>
          <p14:tracePt t="96502" x="2724150" y="6045200"/>
          <p14:tracePt t="96519" x="2806700" y="6013450"/>
          <p14:tracePt t="96535" x="2844800" y="5994400"/>
          <p14:tracePt t="96552" x="2876550" y="5975350"/>
          <p14:tracePt t="96555" x="2901950" y="5956300"/>
          <p14:tracePt t="96569" x="2952750" y="5918200"/>
          <p14:tracePt t="96585" x="2984500" y="5880100"/>
          <p14:tracePt t="96602" x="3035300" y="5822950"/>
          <p14:tracePt t="96620" x="3060700" y="5791200"/>
          <p14:tracePt t="96635" x="3079750" y="5734050"/>
          <p14:tracePt t="96652" x="3098800" y="5676900"/>
          <p14:tracePt t="96669" x="3111500" y="5613400"/>
          <p14:tracePt t="96685" x="3136900" y="5505450"/>
          <p14:tracePt t="96702" x="3143250" y="5422900"/>
          <p14:tracePt t="96719" x="3155950" y="5346700"/>
          <p14:tracePt t="96735" x="3155950" y="5226050"/>
          <p14:tracePt t="96752" x="3149600" y="5162550"/>
          <p14:tracePt t="96769" x="3117850" y="5067300"/>
          <p14:tracePt t="96785" x="3105150" y="5041900"/>
          <p14:tracePt t="96802" x="3041650" y="4991100"/>
          <p14:tracePt t="96819" x="2978150" y="4946650"/>
          <p14:tracePt t="96836" x="2857500" y="4895850"/>
          <p14:tracePt t="96852" x="2768600" y="4876800"/>
          <p14:tracePt t="96869" x="2667000" y="4870450"/>
          <p14:tracePt t="96885" x="2533650" y="4870450"/>
          <p14:tracePt t="96903" x="2438400" y="4870450"/>
          <p14:tracePt t="96918" x="2349500" y="4883150"/>
          <p14:tracePt t="96935" x="2279650" y="4902200"/>
          <p14:tracePt t="96952" x="2184400" y="4927600"/>
          <p14:tracePt t="96969" x="2133600" y="4953000"/>
          <p14:tracePt t="96986" x="2095500" y="4984750"/>
          <p14:tracePt t="97002" x="2063750" y="5022850"/>
          <p14:tracePt t="97019" x="2012950" y="5143500"/>
          <p14:tracePt t="97036" x="2000250" y="5207000"/>
          <p14:tracePt t="97052" x="1993900" y="5270500"/>
          <p14:tracePt t="97068" x="1993900" y="5340350"/>
          <p14:tracePt t="97086" x="1993900" y="5410200"/>
          <p14:tracePt t="97102" x="1993900" y="5486400"/>
          <p14:tracePt t="97118" x="2019300" y="5549900"/>
          <p14:tracePt t="97137" x="2057400" y="5645150"/>
          <p14:tracePt t="97152" x="2089150" y="5708650"/>
          <p14:tracePt t="97169" x="2139950" y="5772150"/>
          <p14:tracePt t="97185" x="2184400" y="5842000"/>
          <p14:tracePt t="97202" x="2241550" y="5911850"/>
          <p14:tracePt t="97218" x="2298700" y="5975350"/>
          <p14:tracePt t="97235" x="2343150" y="6032500"/>
          <p14:tracePt t="97252" x="2413000" y="6096000"/>
          <p14:tracePt t="97269" x="2457450" y="6121400"/>
          <p14:tracePt t="97285" x="2495550" y="6140450"/>
          <p14:tracePt t="97302" x="2540000" y="6153150"/>
          <p14:tracePt t="97318" x="2584450" y="6159500"/>
          <p14:tracePt t="97335" x="2622550" y="6159500"/>
          <p14:tracePt t="97352" x="2686050" y="6159500"/>
          <p14:tracePt t="97369" x="2749550" y="6146800"/>
          <p14:tracePt t="97385" x="2819400" y="6134100"/>
          <p14:tracePt t="97402" x="2882900" y="6108700"/>
          <p14:tracePt t="97418" x="2946400" y="6083300"/>
          <p14:tracePt t="97435" x="3003550" y="6051550"/>
          <p14:tracePt t="97452" x="3060700" y="6019800"/>
          <p14:tracePt t="97469" x="3098800" y="5994400"/>
          <p14:tracePt t="97485" x="3130550" y="5962650"/>
          <p14:tracePt t="97502" x="3162300" y="5930900"/>
          <p14:tracePt t="97520" x="3206750" y="5886450"/>
          <p14:tracePt t="97535" x="3238500" y="5829300"/>
          <p14:tracePt t="97552" x="3270250" y="5765800"/>
          <p14:tracePt t="97568" x="3302000" y="5689600"/>
          <p14:tracePt t="97585" x="3321050" y="5607050"/>
          <p14:tracePt t="97602" x="3333750" y="5530850"/>
          <p14:tracePt t="97619" x="3333750" y="5454650"/>
          <p14:tracePt t="97637" x="3333750" y="5403850"/>
          <p14:tracePt t="97652" x="3333750" y="5346700"/>
          <p14:tracePt t="97668" x="3333750" y="5289550"/>
          <p14:tracePt t="97685" x="3333750" y="5232400"/>
          <p14:tracePt t="97702" x="3327400" y="5181600"/>
          <p14:tracePt t="97719" x="3302000" y="5118100"/>
          <p14:tracePt t="97735" x="3276600" y="5054600"/>
          <p14:tracePt t="97752" x="3263900" y="4997450"/>
          <p14:tracePt t="97770" x="3232150" y="4914900"/>
          <p14:tracePt t="97785" x="3200400" y="4864100"/>
          <p14:tracePt t="97802" x="3155950" y="4806950"/>
          <p14:tracePt t="97819" x="3117850" y="4749800"/>
          <p14:tracePt t="97835" x="3060700" y="4692650"/>
          <p14:tracePt t="97852" x="2997200" y="4641850"/>
          <p14:tracePt t="97868" x="2927350" y="4591050"/>
          <p14:tracePt t="97885" x="2838450" y="4546600"/>
          <p14:tracePt t="97902" x="2762250" y="4502150"/>
          <p14:tracePt t="97919" x="2673350" y="4457700"/>
          <p14:tracePt t="97935" x="2584450" y="4425950"/>
          <p14:tracePt t="97952" x="2482850" y="4400550"/>
          <p14:tracePt t="97969" x="2387600" y="4387850"/>
          <p14:tracePt t="97985" x="2330450" y="4368800"/>
          <p14:tracePt t="98002" x="2228850" y="4362450"/>
          <p14:tracePt t="98020" x="2089150" y="4356100"/>
          <p14:tracePt t="98035" x="2044700" y="4356100"/>
          <p14:tracePt t="98052" x="1885950" y="4356100"/>
          <p14:tracePt t="98069" x="1822450" y="4356100"/>
          <p14:tracePt t="98087" x="1758950" y="4362450"/>
          <p14:tracePt t="98102" x="1714500" y="4381500"/>
          <p14:tracePt t="98119" x="1676400" y="4394200"/>
          <p14:tracePt t="98137" x="1644650" y="4413250"/>
          <p14:tracePt t="98152" x="1619250" y="4438650"/>
          <p14:tracePt t="98168" x="1593850" y="4451350"/>
          <p14:tracePt t="98185" x="1562100" y="4489450"/>
          <p14:tracePt t="98202" x="1524000" y="4533900"/>
          <p14:tracePt t="98218" x="1454150" y="4597400"/>
          <p14:tracePt t="98235" x="1397000" y="4648200"/>
          <p14:tracePt t="98252" x="1308100" y="4730750"/>
          <p14:tracePt t="98269" x="1282700" y="4756150"/>
          <p14:tracePt t="98285" x="1212850" y="4832350"/>
          <p14:tracePt t="98302" x="1174750" y="4889500"/>
          <p14:tracePt t="98318" x="1136650" y="4946650"/>
          <p14:tracePt t="98335" x="1111250" y="4991100"/>
          <p14:tracePt t="98352" x="1079500" y="5048250"/>
          <p14:tracePt t="98369" x="1054100" y="5092700"/>
          <p14:tracePt t="98387" x="1041400" y="5149850"/>
          <p14:tracePt t="98402" x="1028700" y="5207000"/>
          <p14:tracePt t="98418" x="1022350" y="5270500"/>
          <p14:tracePt t="98435" x="1022350" y="5340350"/>
          <p14:tracePt t="98452" x="1022350" y="5410200"/>
          <p14:tracePt t="98470" x="1028700" y="5524500"/>
          <p14:tracePt t="98485" x="1041400" y="5594350"/>
          <p14:tracePt t="98502" x="1060450" y="5664200"/>
          <p14:tracePt t="98518" x="1079500" y="5740400"/>
          <p14:tracePt t="98535" x="1136650" y="5842000"/>
          <p14:tracePt t="98552" x="1174750" y="5918200"/>
          <p14:tracePt t="98568" x="1231900" y="5994400"/>
          <p14:tracePt t="98585" x="1289050" y="6070600"/>
          <p14:tracePt t="98602" x="1352550" y="6153150"/>
          <p14:tracePt t="98620" x="1416050" y="6216650"/>
          <p14:tracePt t="98635" x="1473200" y="6267450"/>
          <p14:tracePt t="98653" x="1536700" y="6311900"/>
          <p14:tracePt t="98668" x="1600200" y="6350000"/>
          <p14:tracePt t="98685" x="1651000" y="6388100"/>
          <p14:tracePt t="98702" x="1714500" y="6419850"/>
          <p14:tracePt t="98718" x="1790700" y="6445250"/>
          <p14:tracePt t="98735" x="1898650" y="6483350"/>
          <p14:tracePt t="98752" x="1981200" y="6502400"/>
          <p14:tracePt t="98768" x="2076450" y="6521450"/>
          <p14:tracePt t="98786" x="2171700" y="6534150"/>
          <p14:tracePt t="98802" x="2266950" y="6534150"/>
          <p14:tracePt t="98818" x="2368550" y="6534150"/>
          <p14:tracePt t="98835" x="2520950" y="6521450"/>
          <p14:tracePt t="98852" x="2616200" y="6502400"/>
          <p14:tracePt t="98870" x="2698750" y="6483350"/>
          <p14:tracePt t="98885" x="2787650" y="6451600"/>
          <p14:tracePt t="98902" x="2946400" y="6407150"/>
          <p14:tracePt t="98919" x="3060700" y="6369050"/>
          <p14:tracePt t="98935" x="3187700" y="6324600"/>
          <p14:tracePt t="98952" x="3302000" y="6273800"/>
          <p14:tracePt t="98969" x="3511550" y="6184900"/>
          <p14:tracePt t="98985" x="3549650" y="6172200"/>
          <p14:tracePt t="99002" x="3651250" y="6108700"/>
          <p14:tracePt t="99018" x="3683000" y="6076950"/>
          <p14:tracePt t="99035" x="3702050" y="6051550"/>
          <p14:tracePt t="99052" x="3733800" y="6019800"/>
          <p14:tracePt t="99068" x="3759200" y="5988050"/>
          <p14:tracePt t="99085" x="3790950" y="5949950"/>
          <p14:tracePt t="99102" x="3803650" y="5918200"/>
          <p14:tracePt t="99120" x="3822700" y="5886450"/>
          <p14:tracePt t="99137" x="3835400" y="5835650"/>
          <p14:tracePt t="99152" x="3841750" y="5797550"/>
          <p14:tracePt t="99168" x="3854450" y="5759450"/>
          <p14:tracePt t="99185" x="3867150" y="5695950"/>
          <p14:tracePt t="99202" x="3886200" y="5600700"/>
          <p14:tracePt t="99219" x="3892550" y="5511800"/>
          <p14:tracePt t="99235" x="3898900" y="5454650"/>
          <p14:tracePt t="99252" x="3898900" y="5372100"/>
          <p14:tracePt t="99268" x="3898900" y="5308600"/>
          <p14:tracePt t="99285" x="3898900" y="5251450"/>
          <p14:tracePt t="99301" x="3886200" y="5194300"/>
          <p14:tracePt t="99318" x="3867150" y="5130800"/>
          <p14:tracePt t="99335" x="3848100" y="5086350"/>
          <p14:tracePt t="99352" x="3822700" y="5035550"/>
          <p14:tracePt t="99369" x="3790950" y="4978400"/>
          <p14:tracePt t="99385" x="3727450" y="4895850"/>
          <p14:tracePt t="99402" x="3676650" y="4838700"/>
          <p14:tracePt t="99419" x="3619500" y="4775200"/>
          <p14:tracePt t="99435" x="3562350" y="4724400"/>
          <p14:tracePt t="99452" x="3498850" y="4660900"/>
          <p14:tracePt t="99468" x="3467100" y="4622800"/>
          <p14:tracePt t="99485" x="3435350" y="4597400"/>
          <p14:tracePt t="99501" x="3397250" y="4552950"/>
          <p14:tracePt t="99518" x="3365500" y="4521200"/>
          <p14:tracePt t="99535" x="3327400" y="4489450"/>
          <p14:tracePt t="99552" x="3276600" y="4457700"/>
          <p14:tracePt t="99568" x="3213100" y="4438650"/>
          <p14:tracePt t="99585" x="3149600" y="4419600"/>
          <p14:tracePt t="99602" x="3060700" y="4400550"/>
          <p14:tracePt t="99619" x="2895600" y="4375150"/>
          <p14:tracePt t="99636" x="2774950" y="4368800"/>
          <p14:tracePt t="99653" x="2609850" y="4368800"/>
          <p14:tracePt t="99668" x="2552700" y="4368800"/>
          <p14:tracePt t="99685" x="2470150" y="4368800"/>
          <p14:tracePt t="99702" x="2387600" y="4368800"/>
          <p14:tracePt t="99718" x="2311400" y="4368800"/>
          <p14:tracePt t="99735" x="2260600" y="4368800"/>
          <p14:tracePt t="99751" x="2235200" y="4375150"/>
          <p14:tracePt t="99768" x="2216150" y="4375150"/>
          <p14:tracePt t="99785" x="2184400" y="4381500"/>
          <p14:tracePt t="99802" x="2159000" y="4387850"/>
          <p14:tracePt t="99818" x="2133600" y="4394200"/>
          <p14:tracePt t="99835" x="2120900" y="4406900"/>
          <p14:tracePt t="99851" x="2101850" y="4419600"/>
          <p14:tracePt t="99869" x="2095500" y="4419600"/>
          <p14:tracePt t="99888" x="2089150" y="4425950"/>
          <p14:tracePt t="104027" x="2089150" y="4438650"/>
          <p14:tracePt t="104031" x="2089150" y="4451350"/>
          <p14:tracePt t="104039" x="2076450" y="4476750"/>
          <p14:tracePt t="104051" x="2070100" y="4533900"/>
          <p14:tracePt t="104068" x="2057400" y="4641850"/>
          <p14:tracePt t="104084" x="2038350" y="4768850"/>
          <p14:tracePt t="104102" x="2038350" y="4838700"/>
          <p14:tracePt t="104136" x="2057400" y="4984750"/>
          <p14:tracePt t="104168" x="2076450" y="5029200"/>
          <p14:tracePt t="104201" x="2127250" y="5105400"/>
          <p14:tracePt t="104218" x="2184400" y="5137150"/>
          <p14:tracePt t="104235" x="2273300" y="5175250"/>
          <p14:tracePt t="104251" x="2368550" y="5219700"/>
          <p14:tracePt t="104267" x="2476500" y="5270500"/>
          <p14:tracePt t="104284" x="2590800" y="5314950"/>
          <p14:tracePt t="104301" x="2698750" y="5359400"/>
          <p14:tracePt t="104318" x="2794000" y="5397500"/>
          <p14:tracePt t="104334" x="2882900" y="5435600"/>
          <p14:tracePt t="104351" x="2978150" y="5473700"/>
          <p14:tracePt t="104368" x="3067050" y="5518150"/>
          <p14:tracePt t="104386" x="3162300" y="5537200"/>
          <p14:tracePt t="104401" x="3200400" y="5537200"/>
          <p14:tracePt t="104418" x="3238500" y="5537200"/>
          <p14:tracePt t="104435" x="3282950" y="5537200"/>
          <p14:tracePt t="104451" x="3314700" y="5530850"/>
          <p14:tracePt t="104468" x="3327400" y="5511800"/>
          <p14:tracePt t="104484" x="3346450" y="5486400"/>
          <p14:tracePt t="104501" x="3352800" y="5473700"/>
          <p14:tracePt t="104518" x="3378200" y="5448300"/>
          <p14:tracePt t="104534" x="3390900" y="5416550"/>
          <p14:tracePt t="104551" x="3397250" y="5403850"/>
          <p14:tracePt t="104567" x="3397250" y="5372100"/>
          <p14:tracePt t="104584" x="3409950" y="5340350"/>
          <p14:tracePt t="104602" x="3416300" y="5308600"/>
          <p14:tracePt t="104619" x="3416300" y="5289550"/>
          <p14:tracePt t="104635" x="3416300" y="5251450"/>
          <p14:tracePt t="104651" x="3416300" y="5213350"/>
          <p14:tracePt t="104667" x="3416300" y="5181600"/>
          <p14:tracePt t="104684" x="3409950" y="5124450"/>
          <p14:tracePt t="104701" x="3409950" y="5099050"/>
          <p14:tracePt t="104718" x="3397250" y="5054600"/>
          <p14:tracePt t="104734" x="3390900" y="5022850"/>
          <p14:tracePt t="104751" x="3371850" y="4991100"/>
          <p14:tracePt t="104768" x="3340100" y="4940300"/>
          <p14:tracePt t="104784" x="3327400" y="4908550"/>
          <p14:tracePt t="104801" x="3302000" y="4870450"/>
          <p14:tracePt t="104818" x="3263900" y="4838700"/>
          <p14:tracePt t="104834" x="3219450" y="4800600"/>
          <p14:tracePt t="104851" x="3181350" y="4768850"/>
          <p14:tracePt t="104867" x="3149600" y="4743450"/>
          <p14:tracePt t="104886" x="3086100" y="4711700"/>
          <p14:tracePt t="104903" x="3054350" y="4686300"/>
          <p14:tracePt t="104917" x="3028950" y="4679950"/>
          <p14:tracePt t="104934" x="3009900" y="4660900"/>
          <p14:tracePt t="104951" x="2978150" y="4648200"/>
          <p14:tracePt t="104967" x="2946400" y="4641850"/>
          <p14:tracePt t="104984" x="2901950" y="4629150"/>
          <p14:tracePt t="105001" x="2863850" y="4622800"/>
          <p14:tracePt t="105018" x="2825750" y="4616450"/>
          <p14:tracePt t="105034" x="2806700" y="4616450"/>
          <p14:tracePt t="105051" x="2768600" y="4616450"/>
          <p14:tracePt t="105067" x="2730500" y="4616450"/>
          <p14:tracePt t="105084" x="2692400" y="4616450"/>
          <p14:tracePt t="105101" x="2660650" y="4616450"/>
          <p14:tracePt t="105118" x="2635250" y="4616450"/>
          <p14:tracePt t="105134" x="2578100" y="4629150"/>
          <p14:tracePt t="105151" x="2508250" y="4635500"/>
          <p14:tracePt t="105168" x="2444750" y="4641850"/>
          <p14:tracePt t="105184" x="2381250" y="4660900"/>
          <p14:tracePt t="105201" x="2324100" y="4667250"/>
          <p14:tracePt t="105218" x="2286000" y="4679950"/>
          <p14:tracePt t="105234" x="2266950" y="4692650"/>
          <p14:tracePt t="105251" x="2235200" y="4705350"/>
          <p14:tracePt t="105267" x="2222500" y="4711700"/>
          <p14:tracePt t="105284" x="2203450" y="4730750"/>
          <p14:tracePt t="105301" x="2190750" y="4743450"/>
          <p14:tracePt t="105318" x="2165350" y="4775200"/>
          <p14:tracePt t="105334" x="2152650" y="4800600"/>
          <p14:tracePt t="105351" x="2120900" y="4838700"/>
          <p14:tracePt t="105367" x="2089150" y="4889500"/>
          <p14:tracePt t="105386" x="2063750" y="4927600"/>
          <p14:tracePt t="105401" x="2038350" y="4978400"/>
          <p14:tracePt t="105419" x="2025650" y="5022850"/>
          <p14:tracePt t="105435" x="2012950" y="5054600"/>
          <p14:tracePt t="105451" x="2000250" y="5118100"/>
          <p14:tracePt t="105467" x="1993900" y="5175250"/>
          <p14:tracePt t="105484" x="1993900" y="5213350"/>
          <p14:tracePt t="105501" x="1993900" y="5283200"/>
          <p14:tracePt t="105517" x="2000250" y="5346700"/>
          <p14:tracePt t="105534" x="2012950" y="5378450"/>
          <p14:tracePt t="105551" x="2032000" y="5454650"/>
          <p14:tracePt t="105567" x="2063750" y="5505450"/>
          <p14:tracePt t="105584" x="2082800" y="5537200"/>
          <p14:tracePt t="105601" x="2120900" y="5594350"/>
          <p14:tracePt t="105618" x="2152650" y="5645150"/>
          <p14:tracePt t="105636" x="2190750" y="5695950"/>
          <p14:tracePt t="105651" x="2216150" y="5721350"/>
          <p14:tracePt t="105667" x="2254250" y="5778500"/>
          <p14:tracePt t="105684" x="2311400" y="5822950"/>
          <p14:tracePt t="105701" x="2374900" y="5873750"/>
          <p14:tracePt t="105717" x="2406650" y="5899150"/>
          <p14:tracePt t="105734" x="2470150" y="5937250"/>
          <p14:tracePt t="105751" x="2540000" y="5969000"/>
          <p14:tracePt t="105768" x="2622550" y="6000750"/>
          <p14:tracePt t="105784" x="2654300" y="6007100"/>
          <p14:tracePt t="105801" x="2724150" y="6026150"/>
          <p14:tracePt t="105818" x="2787650" y="6032500"/>
          <p14:tracePt t="105834" x="2819400" y="6032500"/>
          <p14:tracePt t="105851" x="2876550" y="6038850"/>
          <p14:tracePt t="105867" x="2940050" y="6038850"/>
          <p14:tracePt t="105886" x="3003550" y="6038850"/>
          <p14:tracePt t="105901" x="3041650" y="6038850"/>
          <p14:tracePt t="105917" x="3111500" y="6019800"/>
          <p14:tracePt t="105935" x="3187700" y="5988050"/>
          <p14:tracePt t="105951" x="3251200" y="5949950"/>
          <p14:tracePt t="105967" x="3270250" y="5930900"/>
          <p14:tracePt t="105984" x="3314700" y="5892800"/>
          <p14:tracePt t="106001" x="3346450" y="5854700"/>
          <p14:tracePt t="106017" x="3359150" y="5835650"/>
          <p14:tracePt t="106034" x="3390900" y="5791200"/>
          <p14:tracePt t="106051" x="3416300" y="5753100"/>
          <p14:tracePt t="106054" x="3429000" y="5727700"/>
          <p14:tracePt t="106069" x="3441700" y="5702300"/>
          <p14:tracePt t="106084" x="3448050" y="5676900"/>
          <p14:tracePt t="106101" x="3473450" y="5626100"/>
          <p14:tracePt t="106117" x="3486150" y="5594350"/>
          <p14:tracePt t="106134" x="3505200" y="5530850"/>
          <p14:tracePt t="106152" x="3517900" y="5441950"/>
          <p14:tracePt t="106167" x="3524250" y="5416550"/>
          <p14:tracePt t="106184" x="3524250" y="5359400"/>
          <p14:tracePt t="106201" x="3536950" y="5308600"/>
          <p14:tracePt t="106217" x="3536950" y="5283200"/>
          <p14:tracePt t="106234" x="3536950" y="5232400"/>
          <p14:tracePt t="106251" x="3530600" y="5187950"/>
          <p14:tracePt t="106267" x="3524250" y="5162550"/>
          <p14:tracePt t="106284" x="3498850" y="5124450"/>
          <p14:tracePt t="106301" x="3486150" y="5086350"/>
          <p14:tracePt t="106318" x="3473450" y="5067300"/>
          <p14:tracePt t="106334" x="3460750" y="5054600"/>
          <p14:tracePt t="106351" x="3454400" y="5029200"/>
          <p14:tracePt t="106367" x="3435350" y="5010150"/>
          <p14:tracePt t="106386" x="3422650" y="4991100"/>
          <p14:tracePt t="106401" x="3403600" y="4959350"/>
          <p14:tracePt t="106419" x="3378200" y="4933950"/>
          <p14:tracePt t="106434" x="3371850" y="4914900"/>
          <p14:tracePt t="106451" x="3359150" y="4908550"/>
          <p14:tracePt t="106467" x="3346450" y="4902200"/>
          <p14:tracePt t="106501" x="3346450" y="4895850"/>
          <p14:tracePt t="106518" x="3340100" y="4895850"/>
          <p14:tracePt t="106534" x="3333750" y="4895850"/>
          <p14:tracePt t="106550" x="3327400" y="4883150"/>
          <p14:tracePt t="106553" x="3314700" y="4883150"/>
          <p14:tracePt t="106569" x="3308350" y="4883150"/>
          <p14:tracePt t="106584" x="3302000" y="4883150"/>
          <p14:tracePt t="106601" x="3295650" y="4883150"/>
          <p14:tracePt t="106617" x="3270250" y="4876800"/>
          <p14:tracePt t="106636" x="3251200" y="4876800"/>
          <p14:tracePt t="106651" x="3244850" y="4876800"/>
          <p14:tracePt t="106669" x="3219450" y="4876800"/>
          <p14:tracePt t="106684" x="3213100" y="4870450"/>
          <p14:tracePt t="106701" x="3200400" y="4870450"/>
          <p14:tracePt t="106717" x="3187700" y="4870450"/>
          <p14:tracePt t="106887" x="3187700" y="4864100"/>
          <p14:tracePt t="108636" x="3181350" y="4864100"/>
          <p14:tracePt t="108641" x="3168650" y="4864100"/>
          <p14:tracePt t="108650" x="3155950" y="4864100"/>
          <p14:tracePt t="108667" x="3111500" y="4883150"/>
          <p14:tracePt t="108684" x="3060700" y="4889500"/>
          <p14:tracePt t="108700" x="2997200" y="4902200"/>
          <p14:tracePt t="108717" x="2952750" y="4921250"/>
          <p14:tracePt t="108734" x="2914650" y="4933950"/>
          <p14:tracePt t="108767" x="2851150" y="4978400"/>
          <p14:tracePt t="108800" x="2768600" y="5041900"/>
          <p14:tracePt t="108834" x="2647950" y="5118100"/>
          <p14:tracePt t="108850" x="2609850" y="5143500"/>
          <p14:tracePt t="108868" x="2540000" y="5187950"/>
          <p14:tracePt t="108886" x="2476500" y="5232400"/>
          <p14:tracePt t="108900" x="2419350" y="5251450"/>
          <p14:tracePt t="108917" x="2355850" y="5295900"/>
          <p14:tracePt t="108933" x="2266950" y="5346700"/>
          <p14:tracePt t="108951" x="2197100" y="5391150"/>
          <p14:tracePt t="108967" x="2108200" y="5441950"/>
          <p14:tracePt t="108984" x="2057400" y="5473700"/>
          <p14:tracePt t="109000" x="2000250" y="5505450"/>
          <p14:tracePt t="109017" x="1968500" y="5518150"/>
          <p14:tracePt t="109034" x="1936750" y="5530850"/>
          <p14:tracePt t="109051" x="1905000" y="5537200"/>
          <p14:tracePt t="109054" x="1885950" y="5549900"/>
          <p14:tracePt t="109067" x="1879600" y="5549900"/>
          <p14:tracePt t="109084" x="1847850" y="5556250"/>
          <p14:tracePt t="109101" x="1790700" y="5568950"/>
          <p14:tracePt t="109117" x="1758950" y="5588000"/>
          <p14:tracePt t="109135" x="1739900" y="5594350"/>
          <p14:tracePt t="109152" x="1714500" y="5613400"/>
          <p14:tracePt t="109167" x="1676400" y="5632450"/>
          <p14:tracePt t="109184" x="1644650" y="5651500"/>
          <p14:tracePt t="109201" x="1587500" y="5683250"/>
          <p14:tracePt t="109217" x="1530350" y="5708650"/>
          <p14:tracePt t="109233" x="1492250" y="5727700"/>
          <p14:tracePt t="109250" x="1435100" y="5753100"/>
          <p14:tracePt t="109267" x="1397000" y="5772150"/>
          <p14:tracePt t="109284" x="1365250" y="5784850"/>
          <p14:tracePt t="109300" x="1308100" y="5810250"/>
          <p14:tracePt t="109317" x="1263650" y="5835650"/>
          <p14:tracePt t="109334" x="1244600" y="5842000"/>
          <p14:tracePt t="109350" x="1187450" y="5867400"/>
          <p14:tracePt t="109367" x="1149350" y="5880100"/>
          <p14:tracePt t="109384" x="1117600" y="5886450"/>
          <p14:tracePt t="109400" x="1104900" y="5899150"/>
          <p14:tracePt t="109418" x="1073150" y="5905500"/>
          <p14:tracePt t="109434" x="1054100" y="5911850"/>
          <p14:tracePt t="109450" x="1028700" y="5918200"/>
          <p14:tracePt t="109467" x="1009650" y="5937250"/>
          <p14:tracePt t="109484" x="965200" y="5943600"/>
          <p14:tracePt t="109500" x="927100" y="5962650"/>
          <p14:tracePt t="109517" x="895350" y="5969000"/>
          <p14:tracePt t="109534" x="869950" y="5975350"/>
          <p14:tracePt t="109551" x="863600" y="5975350"/>
          <p14:tracePt t="109657" x="863600" y="5981700"/>
          <p14:tracePt t="109956" x="857250" y="5994400"/>
          <p14:tracePt t="109964" x="850900" y="6000750"/>
          <p14:tracePt t="109972" x="825500" y="6026150"/>
          <p14:tracePt t="109984" x="793750" y="6045200"/>
          <p14:tracePt t="110000" x="704850" y="6108700"/>
          <p14:tracePt t="110017" x="584200" y="6184900"/>
          <p14:tracePt t="110034" x="457200" y="6248400"/>
          <p14:tracePt t="110067" x="247650" y="6350000"/>
          <p14:tracePt t="110100" x="228600" y="6356350"/>
          <p14:tracePt t="110310" x="234950" y="6356350"/>
          <p14:tracePt t="110325" x="247650" y="6356350"/>
          <p14:tracePt t="110334" x="273050" y="6337300"/>
          <p14:tracePt t="110341" x="285750" y="6330950"/>
          <p14:tracePt t="110350" x="311150" y="6324600"/>
          <p14:tracePt t="110367" x="393700" y="6280150"/>
          <p14:tracePt t="110384" x="501650" y="6235700"/>
          <p14:tracePt t="110402" x="622300" y="6184900"/>
          <p14:tracePt t="110417" x="742950" y="6140450"/>
          <p14:tracePt t="110434" x="844550" y="6102350"/>
          <p14:tracePt t="110450" x="908050" y="6076950"/>
          <p14:tracePt t="110467" x="1003300" y="6038850"/>
          <p14:tracePt t="110484" x="1111250" y="5981700"/>
          <p14:tracePt t="110500" x="1231900" y="5924550"/>
          <p14:tracePt t="110517" x="1352550" y="5861050"/>
          <p14:tracePt t="110534" x="1511300" y="5784850"/>
          <p14:tracePt t="110550" x="1549400" y="5759450"/>
          <p14:tracePt t="110553" x="1638300" y="5721350"/>
          <p14:tracePt t="110567" x="1682750" y="5695950"/>
          <p14:tracePt t="110583" x="1873250" y="5607050"/>
          <p14:tracePt t="110600" x="2000250" y="5549900"/>
          <p14:tracePt t="110617" x="2127250" y="5486400"/>
          <p14:tracePt t="110635" x="2279650" y="5422900"/>
          <p14:tracePt t="110650" x="2432050" y="5359400"/>
          <p14:tracePt t="110668" x="2571750" y="5289550"/>
          <p14:tracePt t="110684" x="2717800" y="5226050"/>
          <p14:tracePt t="110700" x="2857500" y="5162550"/>
          <p14:tracePt t="110717" x="3003550" y="5092700"/>
          <p14:tracePt t="110734" x="3136900" y="5022850"/>
          <p14:tracePt t="110750" x="3282950" y="4946650"/>
          <p14:tracePt t="110767" x="3416300" y="4864100"/>
          <p14:tracePt t="110783" x="3587750" y="4768850"/>
          <p14:tracePt t="110800" x="3670300" y="4724400"/>
          <p14:tracePt t="110817" x="3829050" y="4654550"/>
          <p14:tracePt t="110833" x="3930650" y="4610100"/>
          <p14:tracePt t="110850" x="4000500" y="4578350"/>
          <p14:tracePt t="110867" x="4057650" y="4552950"/>
          <p14:tracePt t="110883" x="4089400" y="4533900"/>
          <p14:tracePt t="110902" x="4108450" y="4521200"/>
          <p14:tracePt t="110917" x="4127500" y="4514850"/>
          <p14:tracePt t="110935" x="4127500" y="4502150"/>
          <p14:tracePt t="111025" x="4121150" y="4502150"/>
          <p14:tracePt t="111035" x="4095750" y="4502150"/>
          <p14:tracePt t="111041" x="4070350" y="4508500"/>
          <p14:tracePt t="111051" x="4038600" y="4514850"/>
          <p14:tracePt t="111067" x="3911600" y="4552950"/>
          <p14:tracePt t="111084" x="3810000" y="4584700"/>
          <p14:tracePt t="111100" x="3663950" y="4648200"/>
          <p14:tracePt t="111116" x="3562350" y="4679950"/>
          <p14:tracePt t="111134" x="3422650" y="4737100"/>
          <p14:tracePt t="111150" x="3276600" y="4794250"/>
          <p14:tracePt t="111167" x="3136900" y="4857750"/>
          <p14:tracePt t="111183" x="2990850" y="4921250"/>
          <p14:tracePt t="111200" x="2901950" y="4965700"/>
          <p14:tracePt t="111217" x="2762250" y="5022850"/>
          <p14:tracePt t="111234" x="2628900" y="5086350"/>
          <p14:tracePt t="111250" x="2482850" y="5143500"/>
          <p14:tracePt t="111267" x="2324100" y="5213350"/>
          <p14:tracePt t="111283" x="2222500" y="5264150"/>
          <p14:tracePt t="111300" x="2127250" y="5302250"/>
          <p14:tracePt t="111317" x="2044700" y="5340350"/>
          <p14:tracePt t="111333" x="1993900" y="5365750"/>
          <p14:tracePt t="111350" x="1911350" y="5403850"/>
          <p14:tracePt t="111367" x="1835150" y="5435600"/>
          <p14:tracePt t="111384" x="1758950" y="5467350"/>
          <p14:tracePt t="111400" x="1676400" y="5505450"/>
          <p14:tracePt t="111418" x="1612900" y="5537200"/>
          <p14:tracePt t="111433" x="1517650" y="5588000"/>
          <p14:tracePt t="111450" x="1409700" y="5632450"/>
          <p14:tracePt t="111467" x="1308100" y="5689600"/>
          <p14:tracePt t="111483" x="1200150" y="5753100"/>
          <p14:tracePt t="111500" x="1079500" y="5810250"/>
          <p14:tracePt t="111517" x="958850" y="5867400"/>
          <p14:tracePt t="111533" x="914400" y="5899150"/>
          <p14:tracePt t="111550" x="895350" y="5899150"/>
          <p14:tracePt t="111719" x="901700" y="5899150"/>
          <p14:tracePt t="111727" x="914400" y="5899150"/>
          <p14:tracePt t="111735" x="939800" y="5899150"/>
          <p14:tracePt t="111750" x="965200" y="5892800"/>
          <p14:tracePt t="111767" x="1041400" y="5880100"/>
          <p14:tracePt t="111783" x="1225550" y="5835650"/>
          <p14:tracePt t="111800" x="1327150" y="5816600"/>
          <p14:tracePt t="111817" x="1517650" y="5753100"/>
          <p14:tracePt t="111833" x="1644650" y="5702300"/>
          <p14:tracePt t="111850" x="1828800" y="5638800"/>
          <p14:tracePt t="111867" x="1993900" y="5581650"/>
          <p14:tracePt t="111883" x="2127250" y="5537200"/>
          <p14:tracePt t="111900" x="2266950" y="5499100"/>
          <p14:tracePt t="111918" x="2381250" y="5454650"/>
          <p14:tracePt t="111933" x="2495550" y="5410200"/>
          <p14:tracePt t="111950" x="2616200" y="5372100"/>
          <p14:tracePt t="111967" x="2730500" y="5321300"/>
          <p14:tracePt t="111983" x="2889250" y="5257800"/>
          <p14:tracePt t="112000" x="2971800" y="5219700"/>
          <p14:tracePt t="112016" x="3079750" y="5168900"/>
          <p14:tracePt t="112033" x="3225800" y="5105400"/>
          <p14:tracePt t="112050" x="3327400" y="5060950"/>
          <p14:tracePt t="112067" x="3416300" y="5022850"/>
          <p14:tracePt t="112083" x="3479800" y="4991100"/>
          <p14:tracePt t="112100" x="3505200" y="4972050"/>
          <p14:tracePt t="112117" x="3511550" y="4972050"/>
          <p14:tracePt t="112133" x="3517900" y="4965700"/>
          <p14:tracePt t="112150" x="3536950" y="4965700"/>
          <p14:tracePt t="112166" x="3549650" y="4959350"/>
          <p14:tracePt t="112183" x="3556000" y="4946650"/>
          <p14:tracePt t="112200" x="3568700" y="4946650"/>
          <p14:tracePt t="117582" x="3568700" y="4940300"/>
          <p14:tracePt t="117589" x="3568700" y="4933950"/>
          <p14:tracePt t="117599" x="3568700" y="4914900"/>
          <p14:tracePt t="117616" x="3562350" y="4870450"/>
          <p14:tracePt t="117633" x="3549650" y="4838700"/>
          <p14:tracePt t="117650" x="3530600" y="4819650"/>
          <p14:tracePt t="117667" x="3505200" y="4806950"/>
          <p14:tracePt t="117683" x="3486150" y="4800600"/>
          <p14:tracePt t="117716" x="3435350" y="4787900"/>
          <p14:tracePt t="117749" x="3378200" y="4781550"/>
          <p14:tracePt t="117782" x="3295650" y="4781550"/>
          <p14:tracePt t="117799" x="3238500" y="4775200"/>
          <p14:tracePt t="117816" x="3149600" y="4768850"/>
          <p14:tracePt t="117833" x="3079750" y="4756150"/>
          <p14:tracePt t="117850" x="3009900" y="4743450"/>
          <p14:tracePt t="117866" x="2933700" y="4737100"/>
          <p14:tracePt t="117882" x="2863850" y="4737100"/>
          <p14:tracePt t="117900" x="2768600" y="4724400"/>
          <p14:tracePt t="117917" x="2698750" y="4724400"/>
          <p14:tracePt t="117932" x="2609850" y="4724400"/>
          <p14:tracePt t="117949" x="2514600" y="4724400"/>
          <p14:tracePt t="117966" x="2387600" y="4724400"/>
          <p14:tracePt t="117982" x="2292350" y="4724400"/>
          <p14:tracePt t="117999" x="2139950" y="4730750"/>
          <p14:tracePt t="118016" x="2057400" y="4756150"/>
          <p14:tracePt t="118033" x="1974850" y="4768850"/>
          <p14:tracePt t="118049" x="1885950" y="4794250"/>
          <p14:tracePt t="118066" x="1822450" y="4826000"/>
          <p14:tracePt t="118082" x="1746250" y="4857750"/>
          <p14:tracePt t="118099" x="1708150" y="4870450"/>
          <p14:tracePt t="118116" x="1682750" y="4895850"/>
          <p14:tracePt t="118132" x="1657350" y="4914900"/>
          <p14:tracePt t="118149" x="1631950" y="4933950"/>
          <p14:tracePt t="118167" x="1619250" y="4965700"/>
          <p14:tracePt t="118183" x="1593850" y="5010150"/>
          <p14:tracePt t="118200" x="1581150" y="5041900"/>
          <p14:tracePt t="118216" x="1555750" y="5105400"/>
          <p14:tracePt t="118232" x="1536700" y="5156200"/>
          <p14:tracePt t="118249" x="1524000" y="5213350"/>
          <p14:tracePt t="118266" x="1524000" y="5270500"/>
          <p14:tracePt t="118282" x="1524000" y="5327650"/>
          <p14:tracePt t="118299" x="1524000" y="5365750"/>
          <p14:tracePt t="118316" x="1524000" y="5435600"/>
          <p14:tracePt t="118332" x="1543050" y="5492750"/>
          <p14:tracePt t="118349" x="1568450" y="5588000"/>
          <p14:tracePt t="118366" x="1587500" y="5651500"/>
          <p14:tracePt t="118383" x="1619250" y="5740400"/>
          <p14:tracePt t="118399" x="1644650" y="5791200"/>
          <p14:tracePt t="118416" x="1682750" y="5880100"/>
          <p14:tracePt t="118433" x="1708150" y="5937250"/>
          <p14:tracePt t="118449" x="1758950" y="6007100"/>
          <p14:tracePt t="118466" x="1797050" y="6057900"/>
          <p14:tracePt t="118483" x="1873250" y="6140450"/>
          <p14:tracePt t="118499" x="1892300" y="6165850"/>
          <p14:tracePt t="118516" x="1993900" y="6254750"/>
          <p14:tracePt t="118533" x="2044700" y="6292850"/>
          <p14:tracePt t="118549" x="2120900" y="6343650"/>
          <p14:tracePt t="118566" x="2171700" y="6362700"/>
          <p14:tracePt t="118583" x="2235200" y="6407150"/>
          <p14:tracePt t="118599" x="2279650" y="6426200"/>
          <p14:tracePt t="118616" x="2349500" y="6451600"/>
          <p14:tracePt t="118633" x="2393950" y="6470650"/>
          <p14:tracePt t="118650" x="2463800" y="6483350"/>
          <p14:tracePt t="118667" x="2520950" y="6489700"/>
          <p14:tracePt t="118682" x="2597150" y="6502400"/>
          <p14:tracePt t="118699" x="2654300" y="6502400"/>
          <p14:tracePt t="118716" x="2743200" y="6502400"/>
          <p14:tracePt t="118733" x="2851150" y="6496050"/>
          <p14:tracePt t="118749" x="2914650" y="6496050"/>
          <p14:tracePt t="118766" x="3003550" y="6483350"/>
          <p14:tracePt t="118782" x="3067050" y="6470650"/>
          <p14:tracePt t="118799" x="3168650" y="6438900"/>
          <p14:tracePt t="118816" x="3232150" y="6426200"/>
          <p14:tracePt t="118832" x="3314700" y="6394450"/>
          <p14:tracePt t="118850" x="3359150" y="6369050"/>
          <p14:tracePt t="118866" x="3448050" y="6324600"/>
          <p14:tracePt t="118883" x="3511550" y="6280150"/>
          <p14:tracePt t="118899" x="3606800" y="6216650"/>
          <p14:tracePt t="118916" x="3663950" y="6172200"/>
          <p14:tracePt t="118934" x="3746500" y="6089650"/>
          <p14:tracePt t="118949" x="3803650" y="6019800"/>
          <p14:tracePt t="118966" x="3886200" y="5918200"/>
          <p14:tracePt t="118982" x="3924300" y="5854700"/>
          <p14:tracePt t="118999" x="3981450" y="5734050"/>
          <p14:tracePt t="119016" x="4013200" y="5670550"/>
          <p14:tracePt t="119032" x="4051300" y="5568950"/>
          <p14:tracePt t="119049" x="4076700" y="5505450"/>
          <p14:tracePt t="119066" x="4089400" y="5403850"/>
          <p14:tracePt t="119083" x="4095750" y="5340350"/>
          <p14:tracePt t="119099" x="4095750" y="5219700"/>
          <p14:tracePt t="119116" x="4070350" y="5105400"/>
          <p14:tracePt t="119132" x="4044950" y="5041900"/>
          <p14:tracePt t="119149" x="4000500" y="4972050"/>
          <p14:tracePt t="119168" x="3943350" y="4908550"/>
          <p14:tracePt t="119182" x="3917950" y="4895850"/>
          <p14:tracePt t="119199" x="3841750" y="4813300"/>
          <p14:tracePt t="119215" x="3816350" y="4787900"/>
          <p14:tracePt t="119234" x="3721100" y="4718050"/>
          <p14:tracePt t="119249" x="3695700" y="4705350"/>
          <p14:tracePt t="119266" x="3613150" y="4654550"/>
          <p14:tracePt t="119282" x="3524250" y="4610100"/>
          <p14:tracePt t="119299" x="3460750" y="4584700"/>
          <p14:tracePt t="119316" x="3390900" y="4559300"/>
          <p14:tracePt t="119332" x="3295650" y="4527550"/>
          <p14:tracePt t="119349" x="3219450" y="4502150"/>
          <p14:tracePt t="119366" x="3111500" y="4483100"/>
          <p14:tracePt t="119382" x="3041650" y="4464050"/>
          <p14:tracePt t="119401" x="2921000" y="4451350"/>
          <p14:tracePt t="119418" x="2863850" y="4451350"/>
          <p14:tracePt t="119432" x="2832100" y="4438650"/>
          <p14:tracePt t="119449" x="2730500" y="4438650"/>
          <p14:tracePt t="119466" x="2667000" y="4438650"/>
          <p14:tracePt t="119482" x="2597150" y="4438650"/>
          <p14:tracePt t="119499" x="2476500" y="4451350"/>
          <p14:tracePt t="119516" x="2393950" y="4470400"/>
          <p14:tracePt t="119532" x="2279650" y="4489450"/>
          <p14:tracePt t="119549" x="2216150" y="4508500"/>
          <p14:tracePt t="119565" x="2152650" y="4521200"/>
          <p14:tracePt t="119582" x="2089150" y="4540250"/>
          <p14:tracePt t="119599" x="2044700" y="4552950"/>
          <p14:tracePt t="119615" x="2006600" y="4572000"/>
          <p14:tracePt t="119632" x="1949450" y="4603750"/>
          <p14:tracePt t="119649" x="1930400" y="4610100"/>
          <p14:tracePt t="119668" x="1885950" y="4635500"/>
          <p14:tracePt t="119682" x="1866900" y="4660900"/>
          <p14:tracePt t="119699" x="1816100" y="4692650"/>
          <p14:tracePt t="119716" x="1784350" y="4724400"/>
          <p14:tracePt t="119732" x="1746250" y="4762500"/>
          <p14:tracePt t="119749" x="1714500" y="4819650"/>
          <p14:tracePt t="119766" x="1651000" y="4902200"/>
          <p14:tracePt t="119782" x="1612900" y="4959350"/>
          <p14:tracePt t="119799" x="1587500" y="5010150"/>
          <p14:tracePt t="119816" x="1568450" y="5048250"/>
          <p14:tracePt t="119832" x="1549400" y="5092700"/>
          <p14:tracePt t="119849" x="1536700" y="5143500"/>
          <p14:tracePt t="119866" x="1530350" y="5187950"/>
          <p14:tracePt t="119882" x="1524000" y="5264150"/>
          <p14:tracePt t="119899" x="1524000" y="5302250"/>
          <p14:tracePt t="119916" x="1524000" y="5340350"/>
          <p14:tracePt t="119932" x="1536700" y="5378450"/>
          <p14:tracePt t="119949" x="1543050" y="5422900"/>
          <p14:tracePt t="119965" x="1574800" y="5499100"/>
          <p14:tracePt t="119982" x="1600200" y="5581650"/>
          <p14:tracePt t="119999" x="1619250" y="5632450"/>
          <p14:tracePt t="120016" x="1651000" y="5683250"/>
          <p14:tracePt t="120032" x="1676400" y="5727700"/>
          <p14:tracePt t="120049" x="1708150" y="5772150"/>
          <p14:tracePt t="120066" x="1739900" y="5816600"/>
          <p14:tracePt t="120082" x="1771650" y="5867400"/>
          <p14:tracePt t="120099" x="1822450" y="5918200"/>
          <p14:tracePt t="120116" x="1854200" y="5949950"/>
          <p14:tracePt t="120132" x="1873250" y="5975350"/>
          <p14:tracePt t="120149" x="1898650" y="6000750"/>
          <p14:tracePt t="120166" x="1930400" y="6032500"/>
          <p14:tracePt t="120183" x="1981200" y="6064250"/>
          <p14:tracePt t="120199" x="1993900" y="6070600"/>
          <p14:tracePt t="120216" x="2032000" y="6102350"/>
          <p14:tracePt t="120232" x="2063750" y="6121400"/>
          <p14:tracePt t="120249" x="2095500" y="6127750"/>
          <p14:tracePt t="120266" x="2127250" y="6140450"/>
          <p14:tracePt t="120282" x="2171700" y="6153150"/>
          <p14:tracePt t="120299" x="2203450" y="6165850"/>
          <p14:tracePt t="120315" x="2247900" y="6184900"/>
          <p14:tracePt t="120332" x="2305050" y="6197600"/>
          <p14:tracePt t="120349" x="2362200" y="6216650"/>
          <p14:tracePt t="120366" x="2393950" y="6223000"/>
          <p14:tracePt t="120382" x="2444750" y="6235700"/>
          <p14:tracePt t="120399" x="2508250" y="6248400"/>
          <p14:tracePt t="120417" x="2590800" y="6261100"/>
          <p14:tracePt t="120434" x="2654300" y="6267450"/>
          <p14:tracePt t="120449" x="2679700" y="6280150"/>
          <p14:tracePt t="120465" x="2762250" y="6280150"/>
          <p14:tracePt t="120482" x="2819400" y="6286500"/>
          <p14:tracePt t="120499" x="2851150" y="6286500"/>
          <p14:tracePt t="120516" x="2921000" y="6286500"/>
          <p14:tracePt t="120532" x="2997200" y="6286500"/>
          <p14:tracePt t="120549" x="3067050" y="6286500"/>
          <p14:tracePt t="120565" x="3124200" y="6286500"/>
          <p14:tracePt t="120582" x="3168650" y="6286500"/>
          <p14:tracePt t="120599" x="3232150" y="6273800"/>
          <p14:tracePt t="120616" x="3295650" y="6267450"/>
          <p14:tracePt t="120632" x="3321050" y="6261100"/>
          <p14:tracePt t="120649" x="3384550" y="6242050"/>
          <p14:tracePt t="120667" x="3448050" y="6210300"/>
          <p14:tracePt t="120682" x="3517900" y="6172200"/>
          <p14:tracePt t="120699" x="3619500" y="6083300"/>
          <p14:tracePt t="120716" x="3695700" y="6013450"/>
          <p14:tracePt t="120732" x="3771900" y="5918200"/>
          <p14:tracePt t="120749" x="3841750" y="5829300"/>
          <p14:tracePt t="120766" x="3873500" y="5791200"/>
          <p14:tracePt t="120782" x="3930650" y="5721350"/>
          <p14:tracePt t="120799" x="3968750" y="5645150"/>
          <p14:tracePt t="120815" x="4000500" y="5575300"/>
          <p14:tracePt t="120832" x="4032250" y="5486400"/>
          <p14:tracePt t="120849" x="4057650" y="5403850"/>
          <p14:tracePt t="120865" x="4076700" y="5308600"/>
          <p14:tracePt t="120882" x="4076700" y="5213350"/>
          <p14:tracePt t="120899" x="4076700" y="5168900"/>
          <p14:tracePt t="120917" x="4070350" y="5041900"/>
          <p14:tracePt t="120932" x="4064000" y="4997450"/>
          <p14:tracePt t="120949" x="4032250" y="4883150"/>
          <p14:tracePt t="120965" x="4006850" y="4806950"/>
          <p14:tracePt t="120982" x="3968750" y="4737100"/>
          <p14:tracePt t="120999" x="3930650" y="4673600"/>
          <p14:tracePt t="121015" x="3886200" y="4610100"/>
          <p14:tracePt t="121032" x="3873500" y="4584700"/>
          <p14:tracePt t="121049" x="3835400" y="4533900"/>
          <p14:tracePt t="121065" x="3803650" y="4502150"/>
          <p14:tracePt t="121082" x="3778250" y="4483100"/>
          <p14:tracePt t="121099" x="3752850" y="4464050"/>
          <p14:tracePt t="121115" x="3721100" y="4451350"/>
          <p14:tracePt t="121132" x="3683000" y="4425950"/>
          <p14:tracePt t="121151" x="3625850" y="4400550"/>
          <p14:tracePt t="121166" x="3568700" y="4387850"/>
          <p14:tracePt t="121182" x="3505200" y="4368800"/>
          <p14:tracePt t="121199" x="3467100" y="4362450"/>
          <p14:tracePt t="121215" x="3390900" y="4356100"/>
          <p14:tracePt t="121232" x="3302000" y="4356100"/>
          <p14:tracePt t="121249" x="3187700" y="4356100"/>
          <p14:tracePt t="121265" x="3060700" y="4343400"/>
          <p14:tracePt t="121282" x="2921000" y="4343400"/>
          <p14:tracePt t="121299" x="2787650" y="4349750"/>
          <p14:tracePt t="121316" x="2647950" y="4362450"/>
          <p14:tracePt t="121332" x="2520950" y="4381500"/>
          <p14:tracePt t="121349" x="2419350" y="4394200"/>
          <p14:tracePt t="121366" x="2330450" y="4413250"/>
          <p14:tracePt t="121382" x="2260600" y="4438650"/>
          <p14:tracePt t="121399" x="2184400" y="4470400"/>
          <p14:tracePt t="121417" x="2133600" y="4489450"/>
          <p14:tracePt t="121433" x="2095500" y="4508500"/>
          <p14:tracePt t="121449" x="2057400" y="4533900"/>
          <p14:tracePt t="121467" x="2012950" y="4552950"/>
          <p14:tracePt t="121482" x="1936750" y="4603750"/>
          <p14:tracePt t="121499" x="1879600" y="4641850"/>
          <p14:tracePt t="121516" x="1822450" y="4679950"/>
          <p14:tracePt t="121532" x="1778000" y="4724400"/>
          <p14:tracePt t="121549" x="1727200" y="4762500"/>
          <p14:tracePt t="121565" x="1689100" y="4800600"/>
          <p14:tracePt t="121582" x="1651000" y="4838700"/>
          <p14:tracePt t="121599" x="1612900" y="4895850"/>
          <p14:tracePt t="121615" x="1587500" y="4927600"/>
          <p14:tracePt t="121632" x="1568450" y="4965700"/>
          <p14:tracePt t="121649" x="1555750" y="5016500"/>
          <p14:tracePt t="121667" x="1536700" y="5080000"/>
          <p14:tracePt t="121683" x="1530350" y="5124450"/>
          <p14:tracePt t="121699" x="1524000" y="5181600"/>
          <p14:tracePt t="121716" x="1517650" y="5238750"/>
          <p14:tracePt t="121732" x="1517650" y="5295900"/>
          <p14:tracePt t="121748" x="1517650" y="5346700"/>
          <p14:tracePt t="121766" x="1517650" y="5403850"/>
          <p14:tracePt t="121782" x="1517650" y="5461000"/>
          <p14:tracePt t="121799" x="1517650" y="5518150"/>
          <p14:tracePt t="121815" x="1517650" y="5562600"/>
          <p14:tracePt t="121832" x="1536700" y="5613400"/>
          <p14:tracePt t="121849" x="1549400" y="5657850"/>
          <p14:tracePt t="121866" x="1574800" y="5708650"/>
          <p14:tracePt t="121882" x="1631950" y="5778500"/>
          <p14:tracePt t="121899" x="1682750" y="5848350"/>
          <p14:tracePt t="121917" x="1727200" y="5899150"/>
          <p14:tracePt t="121933" x="1771650" y="5943600"/>
          <p14:tracePt t="121949" x="1822450" y="6000750"/>
          <p14:tracePt t="121965" x="1866900" y="6045200"/>
          <p14:tracePt t="121982" x="1924050" y="6096000"/>
          <p14:tracePt t="121999" x="1962150" y="6127750"/>
          <p14:tracePt t="122015" x="2000250" y="6159500"/>
          <p14:tracePt t="122032" x="2044700" y="6191250"/>
          <p14:tracePt t="122049" x="2089150" y="6223000"/>
          <p14:tracePt t="122066" x="2127250" y="6254750"/>
          <p14:tracePt t="122082" x="2178050" y="6280150"/>
          <p14:tracePt t="122099" x="2216150" y="6299200"/>
          <p14:tracePt t="122115" x="2254250" y="6324600"/>
          <p14:tracePt t="122132" x="2298700" y="6343650"/>
          <p14:tracePt t="122149" x="2317750" y="6356350"/>
          <p14:tracePt t="122167" x="2368550" y="6375400"/>
          <p14:tracePt t="122182" x="2406650" y="6381750"/>
          <p14:tracePt t="122199" x="2457450" y="6394450"/>
          <p14:tracePt t="122215" x="2501900" y="6407150"/>
          <p14:tracePt t="122232" x="2559050" y="6419850"/>
          <p14:tracePt t="122248" x="2603500" y="6426200"/>
          <p14:tracePt t="122265" x="2660650" y="6438900"/>
          <p14:tracePt t="122282" x="2711450" y="6438900"/>
          <p14:tracePt t="122299" x="2749550" y="6445250"/>
          <p14:tracePt t="122315" x="2806700" y="6445250"/>
          <p14:tracePt t="122332" x="2838450" y="6445250"/>
          <p14:tracePt t="122349" x="2933700" y="6445250"/>
          <p14:tracePt t="122366" x="2965450" y="6445250"/>
          <p14:tracePt t="122382" x="3016250" y="6445250"/>
          <p14:tracePt t="122398" x="3073400" y="6432550"/>
          <p14:tracePt t="122417" x="3155950" y="6419850"/>
          <p14:tracePt t="122432" x="3200400" y="6407150"/>
          <p14:tracePt t="122449" x="3238500" y="6394450"/>
          <p14:tracePt t="122465" x="3257550" y="6388100"/>
          <p14:tracePt t="122482" x="3295650" y="6369050"/>
          <p14:tracePt t="122498" x="3327400" y="6356350"/>
          <p14:tracePt t="122516" x="3359150" y="6343650"/>
          <p14:tracePt t="122532" x="3378200" y="6330950"/>
          <p14:tracePt t="122549" x="3390900" y="6324600"/>
          <p14:tracePt t="122565" x="3416300" y="6305550"/>
          <p14:tracePt t="122583" x="3454400" y="6280150"/>
          <p14:tracePt t="122599" x="3479800" y="6267450"/>
          <p14:tracePt t="122615" x="3486150" y="6267450"/>
          <p14:tracePt t="122632" x="3492500" y="6261100"/>
          <p14:tracePt t="126563" x="3505200" y="6248400"/>
          <p14:tracePt t="126573" x="3511550" y="6248400"/>
          <p14:tracePt t="126581" x="3543300" y="6235700"/>
          <p14:tracePt t="126598" x="3619500" y="6197600"/>
          <p14:tracePt t="126615" x="3683000" y="6172200"/>
          <p14:tracePt t="126631" x="3702050" y="6165850"/>
          <p14:tracePt t="126648" x="3708400" y="6165850"/>
          <p14:tracePt t="126698" x="3708400" y="6146800"/>
          <p14:tracePt t="126731" x="3740150" y="6083300"/>
          <p14:tracePt t="126765" x="3810000" y="5949950"/>
          <p14:tracePt t="126781" x="3860800" y="5867400"/>
          <p14:tracePt t="126798" x="3892550" y="5816600"/>
          <p14:tracePt t="126815" x="3937000" y="5740400"/>
          <p14:tracePt t="126831" x="3968750" y="5708650"/>
          <p14:tracePt t="126848" x="3994150" y="5689600"/>
          <p14:tracePt t="126865" x="4019550" y="5670550"/>
          <p14:tracePt t="126882" x="4044950" y="5645150"/>
          <p14:tracePt t="126898" x="4076700" y="5626100"/>
          <p14:tracePt t="126917" x="4140200" y="5575300"/>
          <p14:tracePt t="126933" x="4152900" y="5562600"/>
          <p14:tracePt t="126949" x="4222750" y="5511800"/>
          <p14:tracePt t="126965" x="4375150" y="5422900"/>
          <p14:tracePt t="126982" x="4438650" y="5391150"/>
          <p14:tracePt t="126998" x="4527550" y="5353050"/>
          <p14:tracePt t="127015" x="4616450" y="5314950"/>
          <p14:tracePt t="127032" x="4724400" y="5264150"/>
          <p14:tracePt t="127048" x="4794250" y="5245100"/>
          <p14:tracePt t="127065" x="4857750" y="5219700"/>
          <p14:tracePt t="127081" x="4914900" y="5213350"/>
          <p14:tracePt t="127098" x="4978400" y="5194300"/>
          <p14:tracePt t="127115" x="5041900" y="5181600"/>
          <p14:tracePt t="127132" x="5137150" y="5162550"/>
          <p14:tracePt t="127148" x="5200650" y="5156200"/>
          <p14:tracePt t="127165" x="5302250" y="5137150"/>
          <p14:tracePt t="127183" x="5454650" y="5124450"/>
          <p14:tracePt t="127198" x="5537200" y="5118100"/>
          <p14:tracePt t="127215" x="5676900" y="5105400"/>
          <p14:tracePt t="127231" x="5791200" y="5105400"/>
          <p14:tracePt t="127248" x="5892800" y="5105400"/>
          <p14:tracePt t="127265" x="5956300" y="5105400"/>
          <p14:tracePt t="127282" x="6032500" y="5105400"/>
          <p14:tracePt t="127298" x="6108700" y="5111750"/>
          <p14:tracePt t="127315" x="6153150" y="5124450"/>
          <p14:tracePt t="127331" x="6191250" y="5149850"/>
          <p14:tracePt t="127348" x="6216650" y="5168900"/>
          <p14:tracePt t="127365" x="6273800" y="5187950"/>
          <p14:tracePt t="127381" x="6330950" y="5232400"/>
          <p14:tracePt t="127398" x="6369050" y="5251450"/>
          <p14:tracePt t="127416" x="6438900" y="5295900"/>
          <p14:tracePt t="127432" x="6502400" y="5334000"/>
          <p14:tracePt t="127448" x="6540500" y="5359400"/>
          <p14:tracePt t="127465" x="6623050" y="5391150"/>
          <p14:tracePt t="127481" x="6667500" y="5397500"/>
          <p14:tracePt t="127499" x="6699250" y="5397500"/>
          <p14:tracePt t="127515" x="6718300" y="5397500"/>
          <p14:tracePt t="127531" x="6743700" y="5397500"/>
          <p14:tracePt t="127548" x="6750050" y="5397500"/>
          <p14:tracePt t="127565" x="6756400" y="5391150"/>
          <p14:tracePt t="127581" x="6775450" y="5378450"/>
          <p14:tracePt t="127598" x="6794500" y="5346700"/>
          <p14:tracePt t="127615" x="6819900" y="5283200"/>
          <p14:tracePt t="127631" x="6826250" y="5226050"/>
          <p14:tracePt t="127648" x="6826250" y="5124450"/>
          <p14:tracePt t="127665" x="6819900" y="5041900"/>
          <p14:tracePt t="127681" x="6788150" y="4965700"/>
          <p14:tracePt t="127698" x="6711950" y="4870450"/>
          <p14:tracePt t="127715" x="6667500" y="4819650"/>
          <p14:tracePt t="127731" x="6584950" y="4775200"/>
          <p14:tracePt t="127748" x="6565900" y="4775200"/>
          <p14:tracePt t="127765" x="6534150" y="4775200"/>
          <p14:tracePt t="127781" x="6489700" y="4775200"/>
          <p14:tracePt t="127798" x="6457950" y="4787900"/>
          <p14:tracePt t="127814" x="6426200" y="4806950"/>
          <p14:tracePt t="127831" x="6362700" y="4870450"/>
          <p14:tracePt t="127848" x="6324600" y="4927600"/>
          <p14:tracePt t="127864" x="6286500" y="4984750"/>
          <p14:tracePt t="127881" x="6248400" y="5041900"/>
          <p14:tracePt t="127898" x="6216650" y="5118100"/>
          <p14:tracePt t="127915" x="6203950" y="5175250"/>
          <p14:tracePt t="127932" x="6203950" y="5232400"/>
          <p14:tracePt t="127948" x="6203950" y="5302250"/>
          <p14:tracePt t="127965" x="6235700" y="5461000"/>
          <p14:tracePt t="127981" x="6248400" y="5499100"/>
          <p14:tracePt t="127998" x="6299200" y="5613400"/>
          <p14:tracePt t="128015" x="6369050" y="5708650"/>
          <p14:tracePt t="128031" x="6413500" y="5759450"/>
          <p14:tracePt t="128048" x="6464300" y="5803900"/>
          <p14:tracePt t="128064" x="6502400" y="5835650"/>
          <p14:tracePt t="128081" x="6584950" y="5873750"/>
          <p14:tracePt t="128098" x="6629400" y="5880100"/>
          <p14:tracePt t="128114" x="6686550" y="5886450"/>
          <p14:tracePt t="128131" x="6743700" y="5886450"/>
          <p14:tracePt t="128148" x="6813550" y="5880100"/>
          <p14:tracePt t="128165" x="6858000" y="5861050"/>
          <p14:tracePt t="128184" x="6934200" y="5835650"/>
          <p14:tracePt t="128200" x="6985000" y="5803900"/>
          <p14:tracePt t="128215" x="7016750" y="5772150"/>
          <p14:tracePt t="128233" x="7035800" y="5727700"/>
          <p14:tracePt t="128248" x="7061200" y="5670550"/>
          <p14:tracePt t="128265" x="7061200" y="5607050"/>
          <p14:tracePt t="128282" x="7067550" y="5530850"/>
          <p14:tracePt t="128298" x="7061200" y="5448300"/>
          <p14:tracePt t="128315" x="7042150" y="5308600"/>
          <p14:tracePt t="128332" x="6997700" y="5219700"/>
          <p14:tracePt t="128348" x="6953250" y="5137150"/>
          <p14:tracePt t="128365" x="6889750" y="5041900"/>
          <p14:tracePt t="128381" x="6807200" y="4965700"/>
          <p14:tracePt t="128398" x="6724650" y="4895850"/>
          <p14:tracePt t="128414" x="6648450" y="4838700"/>
          <p14:tracePt t="128433" x="6502400" y="4749800"/>
          <p14:tracePt t="128448" x="6457950" y="4737100"/>
          <p14:tracePt t="128467" x="6362700" y="4692650"/>
          <p14:tracePt t="128481" x="6311900" y="4679950"/>
          <p14:tracePt t="128498" x="6248400" y="4673600"/>
          <p14:tracePt t="128515" x="6184900" y="4673600"/>
          <p14:tracePt t="128531" x="6096000" y="4699000"/>
          <p14:tracePt t="128548" x="6032500" y="4730750"/>
          <p14:tracePt t="128565" x="5969000" y="4768850"/>
          <p14:tracePt t="128581" x="5918200" y="4806950"/>
          <p14:tracePt t="128598" x="5880100" y="4851400"/>
          <p14:tracePt t="128615" x="5848350" y="4895850"/>
          <p14:tracePt t="128631" x="5835650" y="4946650"/>
          <p14:tracePt t="128648" x="5810250" y="5022850"/>
          <p14:tracePt t="128666" x="5810250" y="5137150"/>
          <p14:tracePt t="128682" x="5829300" y="5219700"/>
          <p14:tracePt t="128698" x="5842000" y="5270500"/>
          <p14:tracePt t="128715" x="5899150" y="5365750"/>
          <p14:tracePt t="128731" x="6013450" y="5518150"/>
          <p14:tracePt t="128748" x="6146800" y="5657850"/>
          <p14:tracePt t="128764" x="6235700" y="5727700"/>
          <p14:tracePt t="128781" x="6311900" y="5803900"/>
          <p14:tracePt t="128798" x="6413500" y="5873750"/>
          <p14:tracePt t="128814" x="6477000" y="5905500"/>
          <p14:tracePt t="128831" x="6553200" y="5930900"/>
          <p14:tracePt t="128848" x="6591300" y="5937250"/>
          <p14:tracePt t="128864" x="6629400" y="5943600"/>
          <p14:tracePt t="128881" x="6692900" y="5943600"/>
          <p14:tracePt t="128898" x="6750050" y="5943600"/>
          <p14:tracePt t="128915" x="6870700" y="5918200"/>
          <p14:tracePt t="128931" x="6921500" y="5892800"/>
          <p14:tracePt t="128948" x="6978650" y="5867400"/>
          <p14:tracePt t="128965" x="7061200" y="5822950"/>
          <p14:tracePt t="128981" x="7124700" y="5784850"/>
          <p14:tracePt t="128998" x="7188200" y="5740400"/>
          <p14:tracePt t="129014" x="7270750" y="5689600"/>
          <p14:tracePt t="129031" x="7302500" y="5657850"/>
          <p14:tracePt t="129048" x="7346950" y="5600700"/>
          <p14:tracePt t="129064" x="7353300" y="5549900"/>
          <p14:tracePt t="129082" x="7359650" y="5499100"/>
          <p14:tracePt t="129098" x="7359650" y="5416550"/>
          <p14:tracePt t="129114" x="7359650" y="5378450"/>
          <p14:tracePt t="129131" x="7334250" y="5327650"/>
          <p14:tracePt t="129148" x="7277100" y="5251450"/>
          <p14:tracePt t="129164" x="7219950" y="5194300"/>
          <p14:tracePt t="129182" x="7092950" y="5073650"/>
          <p14:tracePt t="129200" x="7023100" y="5022850"/>
          <p14:tracePt t="129214" x="6953250" y="4972050"/>
          <p14:tracePt t="129231" x="6858000" y="4927600"/>
          <p14:tracePt t="129248" x="6826250" y="4908550"/>
          <p14:tracePt t="129264" x="6788150" y="4883150"/>
          <p14:tracePt t="129281" x="6762750" y="4876800"/>
          <p14:tracePt t="129298" x="6737350" y="4870450"/>
          <p14:tracePt t="129314" x="6699250" y="4851400"/>
          <p14:tracePt t="129331" x="6635750" y="4851400"/>
          <p14:tracePt t="129348" x="6584950" y="4845050"/>
          <p14:tracePt t="129365" x="6546850" y="4845050"/>
          <p14:tracePt t="129381" x="6502400" y="4845050"/>
          <p14:tracePt t="129398" x="6477000" y="4851400"/>
          <p14:tracePt t="129415" x="6438900" y="4851400"/>
          <p14:tracePt t="129433" x="6413500" y="4857750"/>
          <p14:tracePt t="129448" x="6394450" y="4864100"/>
          <p14:tracePt t="129465" x="6375400" y="4870450"/>
          <p14:tracePt t="129481" x="6356350" y="4870450"/>
          <p14:tracePt t="129498" x="6343650" y="4883150"/>
          <p14:tracePt t="129514" x="6330950" y="4883150"/>
          <p14:tracePt t="129531" x="6324600" y="4889500"/>
          <p14:tracePt t="129548" x="6318250" y="4889500"/>
          <p14:tracePt t="129564" x="6311900" y="4895850"/>
          <p14:tracePt t="129581" x="6299200" y="4914900"/>
          <p14:tracePt t="129598" x="6280150" y="4933950"/>
          <p14:tracePt t="129614" x="6261100" y="4965700"/>
          <p14:tracePt t="129631" x="6235700" y="4997450"/>
          <p14:tracePt t="129648" x="6229350" y="5029200"/>
          <p14:tracePt t="129665" x="6223000" y="5060950"/>
          <p14:tracePt t="129682" x="6223000" y="5118100"/>
          <p14:tracePt t="129699" x="6223000" y="5175250"/>
          <p14:tracePt t="129716" x="6223000" y="5213350"/>
          <p14:tracePt t="129731" x="6248400" y="5295900"/>
          <p14:tracePt t="129748" x="6286500" y="5372100"/>
          <p14:tracePt t="129764" x="6330950" y="5454650"/>
          <p14:tracePt t="129781" x="6369050" y="5524500"/>
          <p14:tracePt t="129797" x="6400800" y="5588000"/>
          <p14:tracePt t="129814" x="6445250" y="5651500"/>
          <p14:tracePt t="129831" x="6489700" y="5715000"/>
          <p14:tracePt t="129848" x="6521450" y="5772150"/>
          <p14:tracePt t="129864" x="6534150" y="5791200"/>
          <p14:tracePt t="129881" x="6565900" y="5835650"/>
          <p14:tracePt t="129898" x="6597650" y="5867400"/>
          <p14:tracePt t="129915" x="6648450" y="5899150"/>
          <p14:tracePt t="129932" x="6667500" y="5905500"/>
          <p14:tracePt t="129949" x="6711950" y="5918200"/>
          <p14:tracePt t="129965" x="6756400" y="5918200"/>
          <p14:tracePt t="129981" x="6781800" y="5918200"/>
          <p14:tracePt t="129998" x="6819900" y="5930900"/>
          <p14:tracePt t="130014" x="6870700" y="5924550"/>
          <p14:tracePt t="130031" x="6921500" y="5911850"/>
          <p14:tracePt t="130048" x="6946900" y="5899150"/>
          <p14:tracePt t="130064" x="6985000" y="5880100"/>
          <p14:tracePt t="130081" x="7016750" y="5835650"/>
          <p14:tracePt t="130098" x="7048500" y="5784850"/>
          <p14:tracePt t="130114" x="7080250" y="5695950"/>
          <p14:tracePt t="130131" x="7099300" y="5645150"/>
          <p14:tracePt t="130148" x="7124700" y="5562600"/>
          <p14:tracePt t="130166" x="7131050" y="5422900"/>
          <p14:tracePt t="130183" x="7131050" y="5340350"/>
          <p14:tracePt t="130199" x="7118350" y="5257800"/>
          <p14:tracePt t="130215" x="7112000" y="5219700"/>
          <p14:tracePt t="130231" x="7092950" y="5149850"/>
          <p14:tracePt t="130248" x="7061200" y="5067300"/>
          <p14:tracePt t="130264" x="7023100" y="4978400"/>
          <p14:tracePt t="130281" x="6985000" y="4895850"/>
          <p14:tracePt t="130298" x="6959600" y="4851400"/>
          <p14:tracePt t="130314" x="6921500" y="4806950"/>
          <p14:tracePt t="130331" x="6883400" y="4775200"/>
          <p14:tracePt t="130348" x="6838950" y="4749800"/>
          <p14:tracePt t="130364" x="6788150" y="4737100"/>
          <p14:tracePt t="130381" x="6756400" y="4724400"/>
          <p14:tracePt t="130397" x="6616700" y="4711700"/>
          <p14:tracePt t="130415" x="6502400" y="4711700"/>
          <p14:tracePt t="130432" x="6388100" y="4711700"/>
          <p14:tracePt t="130449" x="6280150" y="4730750"/>
          <p14:tracePt t="130464" x="6197600" y="4743450"/>
          <p14:tracePt t="130481" x="6165850" y="4762500"/>
          <p14:tracePt t="130497" x="6134100" y="4775200"/>
          <p14:tracePt t="130514" x="6108700" y="4800600"/>
          <p14:tracePt t="130531" x="6096000" y="4826000"/>
          <p14:tracePt t="130548" x="6064250" y="4883150"/>
          <p14:tracePt t="130564" x="6045200" y="4933950"/>
          <p14:tracePt t="130581" x="6045200" y="4978400"/>
          <p14:tracePt t="130598" x="6045200" y="5041900"/>
          <p14:tracePt t="130614" x="6051550" y="5080000"/>
          <p14:tracePt t="130631" x="6076950" y="5143500"/>
          <p14:tracePt t="130648" x="6108700" y="5207000"/>
          <p14:tracePt t="130664" x="6127750" y="5270500"/>
          <p14:tracePt t="130683" x="6153150" y="5314950"/>
          <p14:tracePt t="130697" x="6184900" y="5378450"/>
          <p14:tracePt t="130715" x="6210300" y="5422900"/>
          <p14:tracePt t="130731" x="6223000" y="5467350"/>
          <p14:tracePt t="130747" x="6235700" y="5492750"/>
          <p14:tracePt t="130764" x="6242050" y="5549900"/>
          <p14:tracePt t="130781" x="6248400" y="5581650"/>
          <p14:tracePt t="130798" x="6267450" y="5619750"/>
          <p14:tracePt t="132794" x="6261100" y="5619750"/>
          <p14:tracePt t="132801" x="6254750" y="5619750"/>
          <p14:tracePt t="132809" x="6229350" y="5619750"/>
          <p14:tracePt t="132818" x="6172200" y="5619750"/>
          <p14:tracePt t="132831" x="6127750" y="5613400"/>
          <p14:tracePt t="132847" x="5969000" y="5600700"/>
          <p14:tracePt t="132864" x="5791200" y="5575300"/>
          <p14:tracePt t="132897" x="5213350" y="5537200"/>
          <p14:tracePt t="132931" x="4737100" y="5511800"/>
          <p14:tracePt t="132964" x="4286250" y="5480050"/>
          <p14:tracePt t="132981" x="4044950" y="5473700"/>
          <p14:tracePt t="132997" x="3848100" y="5473700"/>
          <p14:tracePt t="133014" x="3651250" y="5473700"/>
          <p14:tracePt t="133030" x="3498850" y="5473700"/>
          <p14:tracePt t="133047" x="3340100" y="5473700"/>
          <p14:tracePt t="133050" x="3282950" y="5473700"/>
          <p14:tracePt t="133064" x="3219450" y="5473700"/>
          <p14:tracePt t="133081" x="3079750" y="5473700"/>
          <p14:tracePt t="133097" x="2952750" y="5473700"/>
          <p14:tracePt t="133114" x="2787650" y="5467350"/>
          <p14:tracePt t="133131" x="2584450" y="5467350"/>
          <p14:tracePt t="133147" x="2482850" y="5473700"/>
          <p14:tracePt t="133164" x="2406650" y="5486400"/>
          <p14:tracePt t="133181" x="2362200" y="5492750"/>
          <p14:tracePt t="133199" x="2349500" y="5492750"/>
          <p14:tracePt t="133361" x="2343150" y="5492750"/>
          <p14:tracePt t="133369" x="2330450" y="5492750"/>
          <p14:tracePt t="133377" x="2324100" y="5492750"/>
          <p14:tracePt t="133386" x="2317750" y="5492750"/>
          <p14:tracePt t="133397" x="2298700" y="5492750"/>
          <p14:tracePt t="133414" x="2286000" y="5492750"/>
          <p14:tracePt t="133432" x="2254250" y="5492750"/>
          <p14:tracePt t="133448" x="2228850" y="5492750"/>
          <p14:tracePt t="133466" x="2139950" y="5492750"/>
          <p14:tracePt t="133481" x="2108200" y="5499100"/>
          <p14:tracePt t="133497" x="2070100" y="5499100"/>
          <p14:tracePt t="133514" x="2038350" y="5499100"/>
          <p14:tracePt t="133531" x="2025650" y="5499100"/>
          <p14:tracePt t="133547" x="2006600" y="5505450"/>
          <p14:tracePt t="133564" x="2000250" y="5505450"/>
          <p14:tracePt t="133581" x="1993900" y="5505450"/>
          <p14:tracePt t="134167" x="1981200" y="5505450"/>
          <p14:tracePt t="134173" x="1974850" y="5505450"/>
          <p14:tracePt t="134184" x="1968500" y="5505450"/>
          <p14:tracePt t="134199" x="1949450" y="5505450"/>
          <p14:tracePt t="134215" x="1930400" y="5505450"/>
          <p14:tracePt t="134230" x="1911350" y="5505450"/>
          <p14:tracePt t="134247" x="1898650" y="5505450"/>
          <p14:tracePt t="134264" x="1885950" y="5505450"/>
          <p14:tracePt t="134297" x="1866900" y="5505450"/>
          <p14:tracePt t="135245" x="1873250" y="5499100"/>
          <p14:tracePt t="135251" x="1885950" y="5486400"/>
          <p14:tracePt t="135260" x="1892300" y="5480050"/>
          <p14:tracePt t="135267" x="1905000" y="5473700"/>
          <p14:tracePt t="135280" x="1930400" y="5467350"/>
          <p14:tracePt t="135297" x="1968500" y="5441950"/>
          <p14:tracePt t="135314" x="2000250" y="5422900"/>
          <p14:tracePt t="135347" x="2012950" y="5416550"/>
          <p14:tracePt t="135453" x="2019300" y="5416550"/>
          <p14:tracePt t="135461" x="2025650" y="5416550"/>
          <p14:tracePt t="135469" x="2032000" y="5416550"/>
          <p14:tracePt t="135481" x="2051050" y="5410200"/>
          <p14:tracePt t="135497" x="2108200" y="5403850"/>
          <p14:tracePt t="135514" x="2171700" y="5378450"/>
          <p14:tracePt t="135530" x="2247900" y="5346700"/>
          <p14:tracePt t="135547" x="2305050" y="5321300"/>
          <p14:tracePt t="135550" x="2336800" y="5308600"/>
          <p14:tracePt t="135563" x="2368550" y="5289550"/>
          <p14:tracePt t="135580" x="2400300" y="5276850"/>
          <p14:tracePt t="135597" x="2444750" y="5232400"/>
          <p14:tracePt t="135614" x="2470150" y="5219700"/>
          <p14:tracePt t="135630" x="2495550" y="5194300"/>
          <p14:tracePt t="135647" x="2527300" y="5181600"/>
          <p14:tracePt t="135664" x="2565400" y="5149850"/>
          <p14:tracePt t="135680" x="2603500" y="5124450"/>
          <p14:tracePt t="135699" x="2660650" y="5092700"/>
          <p14:tracePt t="135714" x="2698750" y="5060950"/>
          <p14:tracePt t="135731" x="2755900" y="5010150"/>
          <p14:tracePt t="135747" x="2794000" y="4959350"/>
          <p14:tracePt t="135764" x="2819400" y="4927600"/>
          <p14:tracePt t="135781" x="2851150" y="4870450"/>
          <p14:tracePt t="135797" x="2876550" y="4832350"/>
          <p14:tracePt t="135815" x="2889250" y="4768850"/>
          <p14:tracePt t="135830" x="2889250" y="4756150"/>
          <p14:tracePt t="135847" x="2901950" y="4718050"/>
          <p14:tracePt t="135864" x="2901950" y="4705350"/>
          <p14:tracePt t="135880" x="2882900" y="4673600"/>
          <p14:tracePt t="135897" x="2857500" y="4654550"/>
          <p14:tracePt t="135913" x="2825750" y="4641850"/>
          <p14:tracePt t="135930" x="2787650" y="4629150"/>
          <p14:tracePt t="135948" x="2736850" y="4629150"/>
          <p14:tracePt t="135964" x="2698750" y="4641850"/>
          <p14:tracePt t="135980" x="2647950" y="4660900"/>
          <p14:tracePt t="135997" x="2609850" y="4673600"/>
          <p14:tracePt t="136013" x="2578100" y="4699000"/>
          <p14:tracePt t="136030" x="2546350" y="4724400"/>
          <p14:tracePt t="136047" x="2533650" y="4743450"/>
          <p14:tracePt t="136049" x="2514600" y="4756150"/>
          <p14:tracePt t="136063" x="2501900" y="4768850"/>
          <p14:tracePt t="136080" x="2470150" y="4806950"/>
          <p14:tracePt t="136097" x="2413000" y="4864100"/>
          <p14:tracePt t="136114" x="2381250" y="4902200"/>
          <p14:tracePt t="136130" x="2355850" y="4953000"/>
          <p14:tracePt t="136147" x="2330450" y="4997450"/>
          <p14:tracePt t="136163" x="2317750" y="5048250"/>
          <p14:tracePt t="136180" x="2298700" y="5105400"/>
          <p14:tracePt t="136197" x="2292350" y="5156200"/>
          <p14:tracePt t="136215" x="2286000" y="5207000"/>
          <p14:tracePt t="136230" x="2286000" y="5251450"/>
          <p14:tracePt t="136247" x="2286000" y="5314950"/>
          <p14:tracePt t="136263" x="2298700" y="5372100"/>
          <p14:tracePt t="136280" x="2305050" y="5429250"/>
          <p14:tracePt t="136297" x="2317750" y="5486400"/>
          <p14:tracePt t="136314" x="2343150" y="5537200"/>
          <p14:tracePt t="136331" x="2381250" y="5626100"/>
          <p14:tracePt t="136347" x="2400300" y="5651500"/>
          <p14:tracePt t="136363" x="2444750" y="5740400"/>
          <p14:tracePt t="136380" x="2476500" y="5784850"/>
          <p14:tracePt t="136397" x="2508250" y="5816600"/>
          <p14:tracePt t="136413" x="2540000" y="5854700"/>
          <p14:tracePt t="136432" x="2584450" y="5880100"/>
          <p14:tracePt t="136447" x="2616200" y="5911850"/>
          <p14:tracePt t="136466" x="2654300" y="5943600"/>
          <p14:tracePt t="136480" x="2692400" y="5969000"/>
          <p14:tracePt t="136497" x="2749550" y="5981700"/>
          <p14:tracePt t="136513" x="2806700" y="5994400"/>
          <p14:tracePt t="136530" x="2876550" y="6007100"/>
          <p14:tracePt t="136547" x="2952750" y="6007100"/>
          <p14:tracePt t="136550" x="2984500" y="6007100"/>
          <p14:tracePt t="136564" x="3028950" y="6007100"/>
          <p14:tracePt t="136580" x="3098800" y="6007100"/>
          <p14:tracePt t="136597" x="3168650" y="6007100"/>
          <p14:tracePt t="136614" x="3270250" y="5988050"/>
          <p14:tracePt t="136630" x="3346450" y="5962650"/>
          <p14:tracePt t="136647" x="3384550" y="5949950"/>
          <p14:tracePt t="136664" x="3448050" y="5918200"/>
          <p14:tracePt t="136680" x="3511550" y="5867400"/>
          <p14:tracePt t="136698" x="3575050" y="5803900"/>
          <p14:tracePt t="136714" x="3632200" y="5734050"/>
          <p14:tracePt t="136732" x="3695700" y="5638800"/>
          <p14:tracePt t="136748" x="3746500" y="5543550"/>
          <p14:tracePt t="136764" x="3797300" y="5454650"/>
          <p14:tracePt t="136780" x="3829050" y="5378450"/>
          <p14:tracePt t="136797" x="3854450" y="5295900"/>
          <p14:tracePt t="136813" x="3867150" y="5219700"/>
          <p14:tracePt t="136830" x="3867150" y="5137150"/>
          <p14:tracePt t="136847" x="3848100" y="5022850"/>
          <p14:tracePt t="136863" x="3816350" y="4940300"/>
          <p14:tracePt t="136880" x="3771900" y="4870450"/>
          <p14:tracePt t="136897" x="3740150" y="4819650"/>
          <p14:tracePt t="136913" x="3695700" y="4775200"/>
          <p14:tracePt t="136930" x="3676650" y="4743450"/>
          <p14:tracePt t="136948" x="3651250" y="4705350"/>
          <p14:tracePt t="136964" x="3625850" y="4679950"/>
          <p14:tracePt t="136980" x="3587750" y="4654550"/>
          <p14:tracePt t="136997" x="3562350" y="4641850"/>
          <p14:tracePt t="137013" x="3492500" y="4610100"/>
          <p14:tracePt t="137030" x="3397250" y="4578350"/>
          <p14:tracePt t="137046" x="3295650" y="4559300"/>
          <p14:tracePt t="137049" x="3251200" y="4552950"/>
          <p14:tracePt t="137063" x="3219450" y="4552950"/>
          <p14:tracePt t="137080" x="3111500" y="4552950"/>
          <p14:tracePt t="137097" x="2965450" y="4565650"/>
          <p14:tracePt t="137113" x="2863850" y="4584700"/>
          <p14:tracePt t="137130" x="2806700" y="4610100"/>
          <p14:tracePt t="137147" x="2711450" y="4648200"/>
          <p14:tracePt t="137164" x="2635250" y="4705350"/>
          <p14:tracePt t="137180" x="2578100" y="4737100"/>
          <p14:tracePt t="137199" x="2508250" y="4794250"/>
          <p14:tracePt t="137213" x="2451100" y="4851400"/>
          <p14:tracePt t="137230" x="2413000" y="4889500"/>
          <p14:tracePt t="137247" x="2362200" y="4953000"/>
          <p14:tracePt t="137263" x="2324100" y="4997450"/>
          <p14:tracePt t="137280" x="2266950" y="5073650"/>
          <p14:tracePt t="137297" x="2228850" y="5118100"/>
          <p14:tracePt t="137313" x="2171700" y="5219700"/>
          <p14:tracePt t="137330" x="2165350" y="5251450"/>
          <p14:tracePt t="137347" x="2152650" y="5378450"/>
          <p14:tracePt t="137363" x="2152650" y="5461000"/>
          <p14:tracePt t="137380" x="2159000" y="5588000"/>
          <p14:tracePt t="137397" x="2190750" y="5664200"/>
          <p14:tracePt t="137413" x="2241550" y="5772150"/>
          <p14:tracePt t="137432" x="2279650" y="5822950"/>
          <p14:tracePt t="137449" x="2343150" y="5905500"/>
          <p14:tracePt t="137464" x="2393950" y="5949950"/>
          <p14:tracePt t="137480" x="2476500" y="5994400"/>
          <p14:tracePt t="137497" x="2533650" y="6007100"/>
          <p14:tracePt t="137513" x="2635250" y="6026150"/>
          <p14:tracePt t="137530" x="2711450" y="6032500"/>
          <p14:tracePt t="137547" x="2819400" y="6032500"/>
          <p14:tracePt t="137549" x="2870200" y="6026150"/>
          <p14:tracePt t="137563" x="3009900" y="6007100"/>
          <p14:tracePt t="137580" x="3105150" y="5981700"/>
          <p14:tracePt t="137597" x="3238500" y="5930900"/>
          <p14:tracePt t="137613" x="3314700" y="5892800"/>
          <p14:tracePt t="137630" x="3409950" y="5803900"/>
          <p14:tracePt t="137647" x="3454400" y="5734050"/>
          <p14:tracePt t="137663" x="3511550" y="5613400"/>
          <p14:tracePt t="137680" x="3549650" y="5518150"/>
          <p14:tracePt t="137697" x="3600450" y="5372100"/>
          <p14:tracePt t="137713" x="3632200" y="5264150"/>
          <p14:tracePt t="137731" x="3663950" y="5130800"/>
          <p14:tracePt t="137747" x="3670300" y="5041900"/>
          <p14:tracePt t="137763" x="3676650" y="4908550"/>
          <p14:tracePt t="137780" x="3676650" y="4819650"/>
          <p14:tracePt t="137797" x="3600450" y="4660900"/>
          <p14:tracePt t="137813" x="3486150" y="4552950"/>
          <p14:tracePt t="137830" x="3378200" y="4495800"/>
          <p14:tracePt t="137847" x="3213100" y="4432300"/>
          <p14:tracePt t="137863" x="3105150" y="4406900"/>
          <p14:tracePt t="137880" x="2927350" y="4394200"/>
          <p14:tracePt t="137896" x="2743200" y="4394200"/>
          <p14:tracePt t="137913" x="2565400" y="4413250"/>
          <p14:tracePt t="137930" x="2393950" y="4451350"/>
          <p14:tracePt t="137949" x="2228850" y="4508500"/>
          <p14:tracePt t="137963" x="2095500" y="4584700"/>
          <p14:tracePt t="137981" x="1974850" y="4673600"/>
          <p14:tracePt t="137998" x="1835150" y="4806950"/>
          <p14:tracePt t="138013" x="1727200" y="4927600"/>
          <p14:tracePt t="138030" x="1651000" y="5054600"/>
          <p14:tracePt t="138047" x="1562100" y="5245100"/>
          <p14:tracePt t="138063" x="1555750" y="5340350"/>
          <p14:tracePt t="138080" x="1555750" y="5435600"/>
          <p14:tracePt t="138097" x="1555750" y="5568950"/>
          <p14:tracePt t="138113" x="1587500" y="5683250"/>
          <p14:tracePt t="138130" x="1638300" y="5791200"/>
          <p14:tracePt t="138146" x="1701800" y="5911850"/>
          <p14:tracePt t="138163" x="1778000" y="6032500"/>
          <p14:tracePt t="138180" x="1892300" y="6153150"/>
          <p14:tracePt t="138198" x="1981200" y="6216650"/>
          <p14:tracePt t="138214" x="2076450" y="6267450"/>
          <p14:tracePt t="138230" x="2159000" y="6318250"/>
          <p14:tracePt t="138247" x="2286000" y="6350000"/>
          <p14:tracePt t="138263" x="2400300" y="6356350"/>
          <p14:tracePt t="138280" x="2520950" y="6356350"/>
          <p14:tracePt t="138297" x="2635250" y="6356350"/>
          <p14:tracePt t="138313" x="2825750" y="6324600"/>
          <p14:tracePt t="138330" x="2946400" y="6292850"/>
          <p14:tracePt t="138347" x="3073400" y="6261100"/>
          <p14:tracePt t="138363" x="3251200" y="6197600"/>
          <p14:tracePt t="138380" x="3352800" y="6121400"/>
          <p14:tracePt t="138396" x="3441700" y="6051550"/>
          <p14:tracePt t="138413" x="3511550" y="5975350"/>
          <p14:tracePt t="138430" x="3581400" y="5848350"/>
          <p14:tracePt t="138448" x="3632200" y="5740400"/>
          <p14:tracePt t="138465" x="3663950" y="5632450"/>
          <p14:tracePt t="138480" x="3702050" y="5511800"/>
          <p14:tracePt t="138497" x="3733800" y="5391150"/>
          <p14:tracePt t="138513" x="3759200" y="5257800"/>
          <p14:tracePt t="138530" x="3771900" y="5162550"/>
          <p14:tracePt t="138548" x="3778250" y="5003800"/>
          <p14:tracePt t="138563" x="3771900" y="4914900"/>
          <p14:tracePt t="138580" x="3746500" y="4838700"/>
          <p14:tracePt t="138597" x="3708400" y="4768850"/>
          <p14:tracePt t="138613" x="3625850" y="4686300"/>
          <p14:tracePt t="138630" x="3562350" y="4629150"/>
          <p14:tracePt t="138647" x="3492500" y="4597400"/>
          <p14:tracePt t="138663" x="3403600" y="4578350"/>
          <p14:tracePt t="138680" x="3251200" y="4552950"/>
          <p14:tracePt t="138698" x="3117850" y="4552950"/>
          <p14:tracePt t="138713" x="2952750" y="4552950"/>
          <p14:tracePt t="138730" x="2774950" y="4584700"/>
          <p14:tracePt t="138748" x="2425700" y="4673600"/>
          <p14:tracePt t="138763" x="2374900" y="4692650"/>
          <p14:tracePt t="138780" x="2197100" y="4775200"/>
          <p14:tracePt t="138797" x="2057400" y="4902200"/>
          <p14:tracePt t="138813" x="2012950" y="4984750"/>
          <p14:tracePt t="138830" x="1993900" y="5048250"/>
          <p14:tracePt t="138846" x="1968500" y="5143500"/>
          <p14:tracePt t="138863" x="1962150" y="5238750"/>
          <p14:tracePt t="138880" x="1962150" y="5334000"/>
          <p14:tracePt t="138896" x="1962150" y="5422900"/>
          <p14:tracePt t="138913" x="1987550" y="5530850"/>
          <p14:tracePt t="138930" x="2025650" y="5651500"/>
          <p14:tracePt t="138947" x="2076450" y="5759450"/>
          <p14:tracePt t="138963" x="2120900" y="5835650"/>
          <p14:tracePt t="138982" x="2209800" y="5949950"/>
          <p14:tracePt t="138996" x="2235200" y="5981700"/>
          <p14:tracePt t="139013" x="2279650" y="6038850"/>
          <p14:tracePt t="139030" x="2336800" y="6089650"/>
          <p14:tracePt t="139046" x="2368550" y="6108700"/>
          <p14:tracePt t="139049" x="2381250" y="6121400"/>
          <p14:tracePt t="139063" x="2413000" y="6127750"/>
          <p14:tracePt t="139080" x="2438400" y="6127750"/>
          <p14:tracePt t="139097" x="2470150" y="6134100"/>
          <p14:tracePt t="139113" x="2495550" y="6134100"/>
          <p14:tracePt t="139130" x="2495550" y="6140450"/>
          <p14:tracePt t="139168" x="2495550" y="6153150"/>
          <p14:tracePt t="139180" x="2495550" y="6159500"/>
          <p14:tracePt t="141621" x="2489200" y="6159500"/>
          <p14:tracePt t="141630" x="2482850" y="6165850"/>
          <p14:tracePt t="141637" x="2457450" y="6184900"/>
          <p14:tracePt t="141646" x="2419350" y="6197600"/>
          <p14:tracePt t="141663" x="2374900" y="6216650"/>
          <p14:tracePt t="141697" x="2374900" y="6197600"/>
          <p14:tracePt t="141731" x="2406650" y="6057900"/>
          <p14:tracePt t="141763" x="2470150" y="5918200"/>
          <p14:tracePt t="141796" x="2559050" y="5753100"/>
          <p14:tracePt t="141813" x="2597150" y="5676900"/>
          <p14:tracePt t="141829" x="2635250" y="5632450"/>
          <p14:tracePt t="141846" x="2679700" y="5581650"/>
          <p14:tracePt t="141863" x="2717800" y="5543550"/>
          <p14:tracePt t="141880" x="2724150" y="5530850"/>
          <p14:tracePt t="141896" x="2743200" y="5505450"/>
          <p14:tracePt t="141913" x="2755900" y="5473700"/>
          <p14:tracePt t="141930" x="2781300" y="5422900"/>
          <p14:tracePt t="141946" x="2813050" y="5372100"/>
          <p14:tracePt t="141963" x="2851150" y="5276850"/>
          <p14:tracePt t="141981" x="2889250" y="5162550"/>
          <p14:tracePt t="141996" x="2908300" y="5054600"/>
          <p14:tracePt t="142013" x="2908300" y="4972050"/>
          <p14:tracePt t="142029" x="2908300" y="4933950"/>
          <p14:tracePt t="142046" x="2908300" y="4902200"/>
          <p14:tracePt t="142049" x="2908300" y="4895850"/>
          <p14:tracePt t="142063" x="2908300" y="4870450"/>
          <p14:tracePt t="142080" x="2908300" y="4838700"/>
          <p14:tracePt t="142096" x="2908300" y="4806950"/>
          <p14:tracePt t="142113" x="2908300" y="4724400"/>
          <p14:tracePt t="142129" x="2901950" y="4660900"/>
          <p14:tracePt t="142146" x="2895600" y="4629150"/>
          <p14:tracePt t="142163" x="2895600" y="4616450"/>
          <p14:tracePt t="142180" x="2889250" y="4597400"/>
          <p14:tracePt t="142198" x="2870200" y="4578350"/>
          <p14:tracePt t="142214" x="2800350" y="4533900"/>
          <p14:tracePt t="142229" x="2730500" y="4521200"/>
          <p14:tracePt t="142247" x="2603500" y="4521200"/>
          <p14:tracePt t="142263" x="2508250" y="4521200"/>
          <p14:tracePt t="142279" x="2343150" y="4521200"/>
          <p14:tracePt t="142296" x="2139950" y="4546600"/>
          <p14:tracePt t="142313" x="1936750" y="4584700"/>
          <p14:tracePt t="142330" x="1739900" y="4641850"/>
          <p14:tracePt t="142346" x="1587500" y="4699000"/>
          <p14:tracePt t="142364" x="1473200" y="4737100"/>
          <p14:tracePt t="142379" x="1441450" y="4743450"/>
          <p14:tracePt t="142396" x="1422400" y="4756150"/>
          <p14:tracePt t="142413" x="1422400" y="4749800"/>
          <p14:tracePt t="142430" x="1422400" y="4724400"/>
          <p14:tracePt t="142446" x="1422400" y="4705350"/>
          <p14:tracePt t="142463" x="1428750" y="4660900"/>
          <p14:tracePt t="142479" x="1447800" y="4641850"/>
          <p14:tracePt t="142496" x="1473200" y="4591050"/>
          <p14:tracePt t="142513" x="1504950" y="4546600"/>
          <p14:tracePt t="142530" x="1524000" y="4514850"/>
          <p14:tracePt t="142546" x="1568450" y="4483100"/>
          <p14:tracePt t="142548" x="1587500" y="4464050"/>
          <p14:tracePt t="142563" x="1619250" y="4451350"/>
          <p14:tracePt t="142579" x="1670050" y="4432300"/>
          <p14:tracePt t="142596" x="1727200" y="4432300"/>
          <p14:tracePt t="142613" x="1758950" y="4425950"/>
          <p14:tracePt t="142629" x="1924050" y="4394200"/>
          <p14:tracePt t="142646" x="2019300" y="4375150"/>
          <p14:tracePt t="142663" x="2171700" y="4362450"/>
          <p14:tracePt t="142679" x="2273300" y="4362450"/>
          <p14:tracePt t="142696" x="2368550" y="4362450"/>
          <p14:tracePt t="142713" x="2508250" y="4362450"/>
          <p14:tracePt t="142729" x="2635250" y="4362450"/>
          <p14:tracePt t="142746" x="2717800" y="4362450"/>
          <p14:tracePt t="142762" x="2838450" y="4375150"/>
          <p14:tracePt t="142780" x="2946400" y="4387850"/>
          <p14:tracePt t="142796" x="3016250" y="4413250"/>
          <p14:tracePt t="142813" x="3155950" y="4483100"/>
          <p14:tracePt t="142829" x="3263900" y="4546600"/>
          <p14:tracePt t="142846" x="3390900" y="4629150"/>
          <p14:tracePt t="142863" x="3479800" y="4667250"/>
          <p14:tracePt t="142879" x="3600450" y="4737100"/>
          <p14:tracePt t="142896" x="3676650" y="4787900"/>
          <p14:tracePt t="142913" x="3714750" y="4819650"/>
          <p14:tracePt t="142929" x="3765550" y="4870450"/>
          <p14:tracePt t="142946" x="3797300" y="4914900"/>
          <p14:tracePt t="142964" x="3841750" y="4965700"/>
          <p14:tracePt t="142980" x="3892550" y="5029200"/>
          <p14:tracePt t="142996" x="3924300" y="5080000"/>
          <p14:tracePt t="143012" x="3968750" y="5149850"/>
          <p14:tracePt t="143029" x="4019550" y="5232400"/>
          <p14:tracePt t="143046" x="4044950" y="5276850"/>
          <p14:tracePt t="143049" x="4064000" y="5302250"/>
          <p14:tracePt t="143064" x="4089400" y="5327650"/>
          <p14:tracePt t="143079" x="4108450" y="5340350"/>
          <p14:tracePt t="143161" x="4108450" y="5327650"/>
          <p14:tracePt t="143170" x="4108450" y="5314950"/>
          <p14:tracePt t="143179" x="4108450" y="5283200"/>
          <p14:tracePt t="143196" x="4089400" y="5213350"/>
          <p14:tracePt t="143212" x="4057650" y="5130800"/>
          <p14:tracePt t="143229" x="3994150" y="5003800"/>
          <p14:tracePt t="143246" x="3949700" y="4927600"/>
          <p14:tracePt t="143263" x="3886200" y="4832350"/>
          <p14:tracePt t="143279" x="3841750" y="4775200"/>
          <p14:tracePt t="143296" x="3790950" y="4724400"/>
          <p14:tracePt t="143313" x="3714750" y="4654550"/>
          <p14:tracePt t="143329" x="3644900" y="4597400"/>
          <p14:tracePt t="143346" x="3467100" y="4514850"/>
          <p14:tracePt t="143363" x="3390900" y="4489450"/>
          <p14:tracePt t="143380" x="3314700" y="4464050"/>
          <p14:tracePt t="143396" x="3219450" y="4457700"/>
          <p14:tracePt t="143412" x="3136900" y="4451350"/>
          <p14:tracePt t="143430" x="3016250" y="4438650"/>
          <p14:tracePt t="143446" x="2800350" y="4432300"/>
          <p14:tracePt t="143462" x="2603500" y="4445000"/>
          <p14:tracePt t="143479" x="2425700" y="4489450"/>
          <p14:tracePt t="143496" x="2254250" y="4552950"/>
          <p14:tracePt t="143512" x="2108200" y="4610100"/>
          <p14:tracePt t="143529" x="1993900" y="4648200"/>
          <p14:tracePt t="143546" x="1905000" y="4692650"/>
          <p14:tracePt t="143549" x="1866900" y="4705350"/>
          <p14:tracePt t="143563" x="1816100" y="4737100"/>
          <p14:tracePt t="143579" x="1784350" y="4756150"/>
          <p14:tracePt t="143596" x="1758950" y="4768850"/>
          <p14:tracePt t="143612" x="1739900" y="4787900"/>
          <p14:tracePt t="143629" x="1720850" y="4794250"/>
          <p14:tracePt t="143646" x="1714500" y="4794250"/>
          <p14:tracePt t="143716" x="1714500" y="4787900"/>
          <p14:tracePt t="143723" x="1714500" y="4781550"/>
          <p14:tracePt t="143733" x="1714500" y="4775200"/>
          <p14:tracePt t="143746" x="1714500" y="4749800"/>
          <p14:tracePt t="143763" x="1733550" y="4718050"/>
          <p14:tracePt t="143779" x="1758950" y="4686300"/>
          <p14:tracePt t="143796" x="1778000" y="4654550"/>
          <p14:tracePt t="143814" x="1873250" y="4578350"/>
          <p14:tracePt t="143829" x="1949450" y="4527550"/>
          <p14:tracePt t="143846" x="2025650" y="4489450"/>
          <p14:tracePt t="143863" x="2114550" y="4464050"/>
          <p14:tracePt t="143879" x="2209800" y="4438650"/>
          <p14:tracePt t="143896" x="2317750" y="4432300"/>
          <p14:tracePt t="143913" x="2438400" y="4425950"/>
          <p14:tracePt t="143930" x="2565400" y="4425950"/>
          <p14:tracePt t="143946" x="2711450" y="4425950"/>
          <p14:tracePt t="143962" x="2851150" y="4438650"/>
          <p14:tracePt t="143979" x="3009900" y="4457700"/>
          <p14:tracePt t="143996" x="3162300" y="4489450"/>
          <p14:tracePt t="144014" x="3422650" y="4540250"/>
          <p14:tracePt t="144029" x="3517900" y="4565650"/>
          <p14:tracePt t="144046" x="3644900" y="4603750"/>
          <p14:tracePt t="144049" x="3727450" y="4629150"/>
          <p14:tracePt t="144063" x="3829050" y="4667250"/>
          <p14:tracePt t="144079" x="3924300" y="4711700"/>
          <p14:tracePt t="144096" x="3962400" y="4756150"/>
          <p14:tracePt t="144113" x="3994150" y="4819650"/>
          <p14:tracePt t="144129" x="4013200" y="4889500"/>
          <p14:tracePt t="144146" x="4025900" y="4965700"/>
          <p14:tracePt t="144163" x="4032250" y="5054600"/>
          <p14:tracePt t="144179" x="4051300" y="5143500"/>
          <p14:tracePt t="144196" x="4064000" y="5187950"/>
          <p14:tracePt t="144214" x="4064000" y="5219700"/>
          <p14:tracePt t="144230" x="4076700" y="5245100"/>
          <p14:tracePt t="144246" x="4083050" y="5264150"/>
          <p14:tracePt t="144279" x="4083050" y="5276850"/>
          <p14:tracePt t="144296" x="4089400" y="5302250"/>
          <p14:tracePt t="144312" x="4089400" y="5334000"/>
          <p14:tracePt t="144329" x="4089400" y="5422900"/>
          <p14:tracePt t="144346" x="3930650" y="5524500"/>
          <p14:tracePt t="144362" x="3879850" y="5524500"/>
          <p14:tracePt t="144684" x="3879850" y="5530850"/>
          <p14:tracePt t="144691" x="3892550" y="5530850"/>
          <p14:tracePt t="144699" x="3898900" y="5530850"/>
          <p14:tracePt t="144796" x="3905250" y="5530850"/>
          <p14:tracePt t="144803" x="3917950" y="5530850"/>
          <p14:tracePt t="144813" x="3924300" y="5530850"/>
          <p14:tracePt t="144829" x="3949700" y="5530850"/>
          <p14:tracePt t="144863" x="4013200" y="5556250"/>
          <p14:tracePt t="144896" x="4064000" y="5568950"/>
          <p14:tracePt t="144929" x="4095750" y="5568950"/>
          <p14:tracePt t="144962" x="4108450" y="5568950"/>
          <p14:tracePt t="145062" x="4108450" y="5562600"/>
          <p14:tracePt t="145085" x="4108450" y="5549900"/>
          <p14:tracePt t="146688" x="4102100" y="5549900"/>
          <p14:tracePt t="146695" x="4095750" y="5549900"/>
          <p14:tracePt t="146703" x="4057650" y="5549900"/>
          <p14:tracePt t="146712" x="3994150" y="5549900"/>
          <p14:tracePt t="146729" x="3810000" y="5549900"/>
          <p14:tracePt t="146746" x="3587750" y="5568950"/>
          <p14:tracePt t="146762" x="3346450" y="5619750"/>
          <p14:tracePt t="146795" x="3028950" y="5683250"/>
          <p14:tracePt t="146829" x="2787650" y="5727700"/>
          <p14:tracePt t="146862" x="2514600" y="5784850"/>
          <p14:tracePt t="146879" x="2355850" y="5822950"/>
          <p14:tracePt t="146896" x="2235200" y="5867400"/>
          <p14:tracePt t="146913" x="2032000" y="5918200"/>
          <p14:tracePt t="146929" x="1905000" y="5949950"/>
          <p14:tracePt t="146945" x="1752600" y="5981700"/>
          <p14:tracePt t="146963" x="1651000" y="6007100"/>
          <p14:tracePt t="146979" x="1549400" y="6026150"/>
          <p14:tracePt t="146996" x="1466850" y="6038850"/>
          <p14:tracePt t="147012" x="1390650" y="6057900"/>
          <p14:tracePt t="147029" x="1295400" y="6070600"/>
          <p14:tracePt t="147046" x="1231900" y="6089650"/>
          <p14:tracePt t="147062" x="1149350" y="6102350"/>
          <p14:tracePt t="147079" x="1085850" y="6127750"/>
          <p14:tracePt t="147096" x="1054100" y="6134100"/>
          <p14:tracePt t="147113" x="1047750" y="6134100"/>
          <p14:tracePt t="147548" x="1047750" y="6140450"/>
          <p14:tracePt t="147553" x="1041400" y="6140450"/>
          <p14:tracePt t="147562" x="1022350" y="6153150"/>
          <p14:tracePt t="147579" x="984250" y="6159500"/>
          <p14:tracePt t="147596" x="946150" y="6165850"/>
          <p14:tracePt t="147612" x="914400" y="6172200"/>
          <p14:tracePt t="147629" x="889000" y="6172200"/>
          <p14:tracePt t="147645" x="863600" y="6184900"/>
          <p14:tracePt t="147679" x="831850" y="6184900"/>
          <p14:tracePt t="147712" x="825500" y="6184900"/>
          <p14:tracePt t="147746" x="787400" y="6191250"/>
          <p14:tracePt t="147762" x="768350" y="6197600"/>
          <p14:tracePt t="147779" x="742950" y="6203950"/>
          <p14:tracePt t="147910" x="736600" y="6203950"/>
          <p14:tracePt t="148137" x="742950" y="6203950"/>
          <p14:tracePt t="148161" x="749300" y="6197600"/>
          <p14:tracePt t="148169" x="755650" y="6197600"/>
          <p14:tracePt t="148179" x="762000" y="6184900"/>
          <p14:tracePt t="148195" x="793750" y="6172200"/>
          <p14:tracePt t="148229" x="882650" y="6134100"/>
          <p14:tracePt t="148262" x="977900" y="6089650"/>
          <p14:tracePt t="148295" x="1041400" y="6070600"/>
          <p14:tracePt t="148312" x="1066800" y="6057900"/>
          <p14:tracePt t="148329" x="1111250" y="6045200"/>
          <p14:tracePt t="148345" x="1143000" y="6026150"/>
          <p14:tracePt t="148362" x="1162050" y="6019800"/>
          <p14:tracePt t="148379" x="1206500" y="6007100"/>
          <p14:tracePt t="148395" x="1250950" y="5988050"/>
          <p14:tracePt t="148412" x="1270000" y="5981700"/>
          <p14:tracePt t="148429" x="1289050" y="5975350"/>
          <p14:tracePt t="148445" x="1314450" y="5962650"/>
          <p14:tracePt t="148462" x="1333500" y="5949950"/>
          <p14:tracePt t="148480" x="1358900" y="5943600"/>
          <p14:tracePt t="148495" x="1384300" y="5924550"/>
          <p14:tracePt t="148512" x="1409700" y="5918200"/>
          <p14:tracePt t="148529" x="1428750" y="5911850"/>
          <p14:tracePt t="148545" x="1454150" y="5899150"/>
          <p14:tracePt t="148548" x="1460500" y="5899150"/>
          <p14:tracePt t="148562" x="1485900" y="5892800"/>
          <p14:tracePt t="148579" x="1524000" y="5880100"/>
          <p14:tracePt t="148595" x="1549400" y="5867400"/>
          <p14:tracePt t="148612" x="1574800" y="5854700"/>
          <p14:tracePt t="148628" x="1600200" y="5848350"/>
          <p14:tracePt t="148645" x="1631950" y="5829300"/>
          <p14:tracePt t="148662" x="1651000" y="5822950"/>
          <p14:tracePt t="148678" x="1682750" y="5803900"/>
          <p14:tracePt t="148695" x="1714500" y="5797550"/>
          <p14:tracePt t="148713" x="1739900" y="5791200"/>
          <p14:tracePt t="148728" x="1778000" y="5772150"/>
          <p14:tracePt t="148747" x="1809750" y="5765800"/>
          <p14:tracePt t="148762" x="1835150" y="5759450"/>
          <p14:tracePt t="148779" x="1860550" y="5753100"/>
          <p14:tracePt t="148795" x="1898650" y="5734050"/>
          <p14:tracePt t="148812" x="1924050" y="5727700"/>
          <p14:tracePt t="148829" x="1955800" y="5708650"/>
          <p14:tracePt t="148845" x="2012950" y="5689600"/>
          <p14:tracePt t="148862" x="2051050" y="5676900"/>
          <p14:tracePt t="148878" x="2089150" y="5664200"/>
          <p14:tracePt t="148896" x="2127250" y="5645150"/>
          <p14:tracePt t="148912" x="2171700" y="5632450"/>
          <p14:tracePt t="148929" x="2209800" y="5613400"/>
          <p14:tracePt t="148945" x="2247900" y="5600700"/>
          <p14:tracePt t="148962" x="2286000" y="5581650"/>
          <p14:tracePt t="148980" x="2317750" y="5568950"/>
          <p14:tracePt t="148997" x="2362200" y="5562600"/>
          <p14:tracePt t="149012" x="2400300" y="5543550"/>
          <p14:tracePt t="149029" x="2438400" y="5530850"/>
          <p14:tracePt t="149045" x="2470150" y="5511800"/>
          <p14:tracePt t="149048" x="2489200" y="5511800"/>
          <p14:tracePt t="149062" x="2495550" y="5505450"/>
          <p14:tracePt t="149079" x="2520950" y="5499100"/>
          <p14:tracePt t="149095" x="2552700" y="5486400"/>
          <p14:tracePt t="149112" x="2565400" y="5486400"/>
          <p14:tracePt t="149128" x="2590800" y="5473700"/>
          <p14:tracePt t="149145" x="2622550" y="5467350"/>
          <p14:tracePt t="149162" x="2654300" y="5448300"/>
          <p14:tracePt t="149179" x="2667000" y="5441950"/>
          <p14:tracePt t="149195" x="2698750" y="5422900"/>
          <p14:tracePt t="149212" x="2743200" y="5410200"/>
          <p14:tracePt t="149230" x="2781300" y="5391150"/>
          <p14:tracePt t="149245" x="2813050" y="5378450"/>
          <p14:tracePt t="149262" x="2838450" y="5359400"/>
          <p14:tracePt t="149279" x="2870200" y="5346700"/>
          <p14:tracePt t="149295" x="2908300" y="5327650"/>
          <p14:tracePt t="149312" x="2940050" y="5314950"/>
          <p14:tracePt t="149328" x="2952750" y="5308600"/>
          <p14:tracePt t="149345" x="2997200" y="5289550"/>
          <p14:tracePt t="149362" x="3009900" y="5283200"/>
          <p14:tracePt t="149378" x="3048000" y="5257800"/>
          <p14:tracePt t="149395" x="3092450" y="5245100"/>
          <p14:tracePt t="149412" x="3111500" y="5232400"/>
          <p14:tracePt t="149428" x="3143250" y="5219700"/>
          <p14:tracePt t="149445" x="3168650" y="5200650"/>
          <p14:tracePt t="149480" x="3187700" y="5194300"/>
          <p14:tracePt t="149495" x="3194050" y="5194300"/>
          <p14:tracePt t="149512" x="3206750" y="5187950"/>
          <p14:tracePt t="149530" x="3232150" y="5181600"/>
          <p14:tracePt t="149545" x="3238500" y="5168900"/>
          <p14:tracePt t="149548" x="3251200" y="5168900"/>
          <p14:tracePt t="149562" x="3257550" y="5162550"/>
          <p14:tracePt t="149579" x="3282950" y="5156200"/>
          <p14:tracePt t="149596" x="3289300" y="5149850"/>
          <p14:tracePt t="149612" x="3314700" y="5137150"/>
          <p14:tracePt t="149629" x="3327400" y="5130800"/>
          <p14:tracePt t="149645" x="3352800" y="5118100"/>
          <p14:tracePt t="149662" x="3365500" y="5118100"/>
          <p14:tracePt t="149678" x="3397250" y="5099050"/>
          <p14:tracePt t="149695" x="3416300" y="5092700"/>
          <p14:tracePt t="149713" x="3448050" y="5073650"/>
          <p14:tracePt t="149731" x="3460750" y="5067300"/>
          <p14:tracePt t="149745" x="3492500" y="5041900"/>
          <p14:tracePt t="149762" x="3505200" y="5035550"/>
          <p14:tracePt t="149778" x="3536950" y="5022850"/>
          <p14:tracePt t="149795" x="3549650" y="5010150"/>
          <p14:tracePt t="149812" x="3575050" y="4997450"/>
          <p14:tracePt t="149829" x="3600450" y="4991100"/>
          <p14:tracePt t="149845" x="3606800" y="4978400"/>
          <p14:tracePt t="149862" x="3613150" y="4978400"/>
          <p14:tracePt t="149879" x="3619500" y="4972050"/>
          <p14:tracePt t="149895" x="3632200" y="4972050"/>
          <p14:tracePt t="149912" x="3644900" y="4959350"/>
          <p14:tracePt t="149929" x="3651250" y="4959350"/>
          <p14:tracePt t="149946" x="3670300" y="4946650"/>
          <p14:tracePt t="149962" x="3683000" y="4940300"/>
          <p14:tracePt t="149979" x="3695700" y="4933950"/>
          <p14:tracePt t="149997" x="3708400" y="4927600"/>
          <p14:tracePt t="150012" x="3714750" y="4927600"/>
          <p14:tracePt t="150029" x="3733800" y="4908550"/>
          <p14:tracePt t="150045" x="3740150" y="4908550"/>
          <p14:tracePt t="150047" x="3746500" y="4908550"/>
          <p14:tracePt t="150062" x="3746500" y="4902200"/>
          <p14:tracePt t="150078" x="3759200" y="4902200"/>
          <p14:tracePt t="150095" x="3765550" y="4895850"/>
          <p14:tracePt t="150112" x="3790950" y="4883150"/>
          <p14:tracePt t="150128" x="3810000" y="4870450"/>
          <p14:tracePt t="150145" x="3822700" y="4864100"/>
          <p14:tracePt t="150162" x="3829050" y="4864100"/>
          <p14:tracePt t="150178" x="3841750" y="4845050"/>
          <p14:tracePt t="150195" x="3854450" y="4845050"/>
          <p14:tracePt t="150212" x="3867150" y="4832350"/>
          <p14:tracePt t="150229" x="3873500" y="4832350"/>
          <p14:tracePt t="150245" x="3886200" y="4819650"/>
          <p14:tracePt t="150262" x="3905250" y="4813300"/>
          <p14:tracePt t="150279" x="3930650" y="4800600"/>
          <p14:tracePt t="150295" x="3949700" y="4787900"/>
          <p14:tracePt t="150312" x="3968750" y="4775200"/>
          <p14:tracePt t="150328" x="3987800" y="4768850"/>
          <p14:tracePt t="150345" x="4019550" y="4743450"/>
          <p14:tracePt t="150362" x="4032250" y="4737100"/>
          <p14:tracePt t="150378" x="4044950" y="4737100"/>
          <p14:tracePt t="150395" x="4051300" y="4724400"/>
          <p14:tracePt t="150539" x="4057650" y="4718050"/>
          <p14:tracePt t="150553" x="4064000" y="4718050"/>
          <p14:tracePt t="150562" x="4083050" y="4705350"/>
          <p14:tracePt t="150569" x="4089400" y="4692650"/>
          <p14:tracePt t="150578" x="4114800" y="4686300"/>
          <p14:tracePt t="150595" x="4146550" y="4660900"/>
          <p14:tracePt t="150612" x="4171950" y="4648200"/>
          <p14:tracePt t="150628" x="4178300" y="4648200"/>
          <p14:tracePt t="151543" x="4178300" y="4641850"/>
          <p14:tracePt t="151551" x="4184650" y="4641850"/>
          <p14:tracePt t="151562" x="4184650" y="4629150"/>
          <p14:tracePt t="151578" x="4191000" y="4629150"/>
          <p14:tracePt t="151595" x="4191000" y="4622800"/>
          <p14:tracePt t="151612" x="4203700" y="4616450"/>
          <p14:tracePt t="151633" x="4203700" y="4610100"/>
          <p14:tracePt t="151661" x="4203700" y="4597400"/>
          <p14:tracePt t="151695" x="4210050" y="4584700"/>
        </p14:tracePtLst>
      </p14:laserTraceLst>
    </p:ext>
  </p:extLs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1463842" y="265510"/>
            <a:ext cx="9144000" cy="971551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1463843" y="265510"/>
            <a:ext cx="9143999" cy="132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lvl="0" algn="ctr">
              <a:defRPr/>
            </a:pPr>
            <a:r>
              <a:rPr lang="cs-CZ" sz="3000" b="1" dirty="0">
                <a:solidFill>
                  <a:srgbClr val="FFC000"/>
                </a:solidFill>
                <a:latin typeface="Calibri"/>
              </a:rPr>
              <a:t>ENERGY DEPOSITION – DIFFERENT TYPES OF RADIATION</a:t>
            </a:r>
            <a:endParaRPr lang="en-US" sz="3000" b="1" dirty="0">
              <a:solidFill>
                <a:srgbClr val="FFC000"/>
              </a:solidFill>
              <a:latin typeface="Calibri"/>
            </a:endParaRPr>
          </a:p>
          <a:p>
            <a:pPr algn="ctr">
              <a:defRPr/>
            </a:pPr>
            <a:endParaRPr lang="en-US" sz="30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E76FF92-FFEF-4AB9-9E49-C51DD1C9A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540" y="1539227"/>
            <a:ext cx="10810919" cy="505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0639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DFBD45D-6CE4-4701-A00D-35EC5675EB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722" r="-1" b="3177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5704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40464" y="250826"/>
            <a:ext cx="4319587" cy="6418263"/>
          </a:xfrm>
        </p:spPr>
        <p:txBody>
          <a:bodyPr/>
          <a:lstStyle/>
          <a:p>
            <a:pPr>
              <a:lnSpc>
                <a:spcPts val="1700"/>
              </a:lnSpc>
              <a:spcBef>
                <a:spcPts val="700"/>
              </a:spcBef>
              <a:defRPr/>
            </a:pPr>
            <a:r>
              <a:rPr lang="cs-CZ" sz="1750" dirty="0"/>
              <a:t>Absorbce IZ vyvolává v živých systémech procesy, které jsou charakteristické </a:t>
            </a:r>
          </a:p>
          <a:p>
            <a:pPr lvl="1">
              <a:lnSpc>
                <a:spcPts val="1700"/>
              </a:lnSpc>
              <a:spcBef>
                <a:spcPts val="700"/>
              </a:spcBef>
              <a:defRPr/>
            </a:pPr>
            <a:r>
              <a:rPr lang="cs-CZ" sz="1400" dirty="0"/>
              <a:t>svou komplexností</a:t>
            </a:r>
          </a:p>
          <a:p>
            <a:pPr lvl="1">
              <a:lnSpc>
                <a:spcPts val="1700"/>
              </a:lnSpc>
              <a:spcBef>
                <a:spcPts val="700"/>
              </a:spcBef>
              <a:defRPr/>
            </a:pPr>
            <a:r>
              <a:rPr lang="cs-CZ" sz="1400" dirty="0"/>
              <a:t>extrémním časovým rozpětím (od </a:t>
            </a:r>
            <a:r>
              <a:rPr lang="cs-CZ" sz="1400" dirty="0" err="1"/>
              <a:t>attosekund</a:t>
            </a:r>
            <a:r>
              <a:rPr lang="cs-CZ" sz="1400" dirty="0"/>
              <a:t> </a:t>
            </a:r>
            <a:r>
              <a:rPr lang="en-US" sz="1400" dirty="0"/>
              <a:t>[</a:t>
            </a:r>
            <a:r>
              <a:rPr lang="cs-CZ" sz="1400" dirty="0"/>
              <a:t>10</a:t>
            </a:r>
            <a:r>
              <a:rPr lang="cs-CZ" sz="1400" baseline="30000" dirty="0"/>
              <a:t>-18</a:t>
            </a:r>
            <a:r>
              <a:rPr lang="en-US" sz="1400" dirty="0"/>
              <a:t>]</a:t>
            </a:r>
            <a:r>
              <a:rPr lang="cs-CZ" sz="1400" dirty="0"/>
              <a:t> po několik desetiletí)</a:t>
            </a:r>
            <a:endParaRPr lang="en-US" sz="1400" dirty="0"/>
          </a:p>
          <a:p>
            <a:pPr>
              <a:lnSpc>
                <a:spcPts val="1700"/>
              </a:lnSpc>
              <a:spcBef>
                <a:spcPts val="700"/>
              </a:spcBef>
              <a:defRPr/>
            </a:pPr>
            <a:r>
              <a:rPr lang="cs-CZ" sz="1750" dirty="0"/>
              <a:t>Pro lepší porozumění můžeme rozlišit několik fází (obr. vlevo):</a:t>
            </a:r>
          </a:p>
          <a:p>
            <a:pPr lvl="1">
              <a:lnSpc>
                <a:spcPts val="1700"/>
              </a:lnSpc>
              <a:spcBef>
                <a:spcPts val="700"/>
              </a:spcBef>
              <a:defRPr/>
            </a:pPr>
            <a:r>
              <a:rPr lang="cs-CZ" sz="1400" dirty="0"/>
              <a:t>Fyzikální</a:t>
            </a:r>
          </a:p>
          <a:p>
            <a:pPr lvl="1">
              <a:lnSpc>
                <a:spcPts val="1700"/>
              </a:lnSpc>
              <a:spcBef>
                <a:spcPts val="700"/>
              </a:spcBef>
              <a:defRPr/>
            </a:pPr>
            <a:r>
              <a:rPr lang="cs-CZ" sz="1400" dirty="0"/>
              <a:t>Fyzikálně-chemickou</a:t>
            </a:r>
          </a:p>
          <a:p>
            <a:pPr lvl="1">
              <a:lnSpc>
                <a:spcPts val="1700"/>
              </a:lnSpc>
              <a:spcBef>
                <a:spcPts val="700"/>
              </a:spcBef>
              <a:defRPr/>
            </a:pPr>
            <a:r>
              <a:rPr lang="cs-CZ" sz="1400" dirty="0"/>
              <a:t>Chemickou / biochemickou</a:t>
            </a:r>
          </a:p>
          <a:p>
            <a:pPr lvl="1">
              <a:lnSpc>
                <a:spcPts val="1700"/>
              </a:lnSpc>
              <a:spcBef>
                <a:spcPts val="700"/>
              </a:spcBef>
              <a:defRPr/>
            </a:pPr>
            <a:r>
              <a:rPr lang="cs-CZ" sz="1400" dirty="0"/>
              <a:t>Biologickou</a:t>
            </a:r>
          </a:p>
          <a:p>
            <a:pPr lvl="1">
              <a:lnSpc>
                <a:spcPts val="1700"/>
              </a:lnSpc>
              <a:spcBef>
                <a:spcPts val="700"/>
              </a:spcBef>
              <a:defRPr/>
            </a:pPr>
            <a:r>
              <a:rPr lang="cs-CZ" sz="1400" dirty="0"/>
              <a:t>Medicínskou</a:t>
            </a:r>
          </a:p>
          <a:p>
            <a:pPr>
              <a:lnSpc>
                <a:spcPts val="1700"/>
              </a:lnSpc>
              <a:spcBef>
                <a:spcPts val="700"/>
              </a:spcBef>
              <a:defRPr/>
            </a:pPr>
            <a:r>
              <a:rPr lang="cs-CZ" sz="1750" dirty="0"/>
              <a:t>rozhraní těchto fází jsou však neostré a v literatuře panují značné rozdíly zejména s ohledem na dobu jejich trvání</a:t>
            </a:r>
          </a:p>
          <a:p>
            <a:pPr>
              <a:lnSpc>
                <a:spcPts val="1700"/>
              </a:lnSpc>
              <a:spcBef>
                <a:spcPts val="700"/>
              </a:spcBef>
              <a:defRPr/>
            </a:pPr>
            <a:r>
              <a:rPr lang="cs-CZ" sz="1750" dirty="0"/>
              <a:t>Nejprve IZ interaguje s biologickými systémy řadou fyzikálních pochodů, </a:t>
            </a:r>
            <a:r>
              <a:rPr lang="cs-CZ" sz="1750" u="sng" dirty="0"/>
              <a:t>které se nijak neliší od interakcí záření s neživou hmotou </a:t>
            </a:r>
            <a:r>
              <a:rPr lang="cs-CZ" sz="1750" dirty="0"/>
              <a:t>(viz dále)</a:t>
            </a:r>
          </a:p>
          <a:p>
            <a:pPr>
              <a:lnSpc>
                <a:spcPts val="1700"/>
              </a:lnSpc>
              <a:spcBef>
                <a:spcPts val="700"/>
              </a:spcBef>
              <a:defRPr/>
            </a:pPr>
            <a:r>
              <a:rPr lang="cs-CZ" sz="1750" dirty="0"/>
              <a:t>Totéž lze v principu říci i o chemické fázi, do interakcí však vstupují             i biomolekuly specifické pro živé systémy</a:t>
            </a:r>
          </a:p>
        </p:txBody>
      </p:sp>
      <p:pic>
        <p:nvPicPr>
          <p:cNvPr id="7171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244476"/>
            <a:ext cx="4259263" cy="646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61"/>
    </mc:Choice>
    <mc:Fallback xmlns="">
      <p:transition spd="slow" advTm="158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30175"/>
            <a:ext cx="8229600" cy="635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b="1">
                <a:solidFill>
                  <a:srgbClr val="C00000"/>
                </a:solidFill>
              </a:rPr>
              <a:t>Interakce IZ s hmotou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808038"/>
            <a:ext cx="8229600" cy="7493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/>
              <a:t>Absorbce IZ vede k postupnému předání energie záření hmotě, což vyvolá v ozářené látce nejprve procesy</a:t>
            </a:r>
          </a:p>
        </p:txBody>
      </p:sp>
      <p:sp>
        <p:nvSpPr>
          <p:cNvPr id="8196" name="Rectangle 3"/>
          <p:cNvSpPr txBox="1">
            <a:spLocks noChangeArrowheads="1"/>
          </p:cNvSpPr>
          <p:nvPr/>
        </p:nvSpPr>
        <p:spPr bwMode="auto">
          <a:xfrm>
            <a:off x="1767202" y="1773239"/>
            <a:ext cx="6128998" cy="470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spcBef>
                <a:spcPts val="1800"/>
              </a:spcBef>
            </a:pPr>
            <a:r>
              <a:rPr lang="cs-CZ" altLang="cs-CZ" sz="2000" b="1" dirty="0">
                <a:solidFill>
                  <a:srgbClr val="FF3300"/>
                </a:solidFill>
              </a:rPr>
              <a:t>Fyzikální</a:t>
            </a:r>
            <a:r>
              <a:rPr lang="cs-CZ" altLang="cs-CZ" sz="2000" dirty="0"/>
              <a:t>   (ihned po ozáření)</a:t>
            </a:r>
          </a:p>
          <a:p>
            <a:pPr lvl="1">
              <a:spcBef>
                <a:spcPts val="1800"/>
              </a:spcBef>
            </a:pPr>
            <a:r>
              <a:rPr lang="cs-CZ" altLang="cs-CZ" sz="2000" dirty="0"/>
              <a:t>Fyzikální fáze je obdobím, kdy atomy                a molekuly biologického systému </a:t>
            </a:r>
            <a:r>
              <a:rPr lang="cs-CZ" altLang="cs-CZ" sz="2000" u="sng" dirty="0"/>
              <a:t>absorbují energii záření</a:t>
            </a:r>
            <a:r>
              <a:rPr lang="cs-CZ" altLang="cs-CZ" sz="2000" dirty="0"/>
              <a:t>. </a:t>
            </a:r>
          </a:p>
          <a:p>
            <a:pPr lvl="1">
              <a:spcBef>
                <a:spcPts val="1800"/>
              </a:spcBef>
            </a:pPr>
            <a:r>
              <a:rPr lang="cs-CZ" altLang="cs-CZ" sz="2000" dirty="0"/>
              <a:t>Při interakci kvanta ionizujícího záření             s hmotou je </a:t>
            </a:r>
            <a:r>
              <a:rPr lang="cs-CZ" altLang="cs-CZ" sz="2000" u="sng" dirty="0"/>
              <a:t>energie záření předávána elektronům</a:t>
            </a:r>
            <a:r>
              <a:rPr lang="cs-CZ" altLang="cs-CZ" sz="2000" dirty="0"/>
              <a:t> v atomech, </a:t>
            </a:r>
          </a:p>
          <a:p>
            <a:pPr lvl="1">
              <a:spcBef>
                <a:spcPts val="1800"/>
              </a:spcBef>
            </a:pPr>
            <a:r>
              <a:rPr lang="cs-CZ" altLang="cs-CZ" sz="2000" u="sng" dirty="0"/>
              <a:t>primární záření </a:t>
            </a:r>
            <a:r>
              <a:rPr lang="cs-CZ" altLang="cs-CZ" sz="2000" dirty="0"/>
              <a:t>a následně i </a:t>
            </a:r>
            <a:r>
              <a:rPr lang="cs-CZ" altLang="cs-CZ" sz="2000" u="sng" dirty="0"/>
              <a:t>elektrony vyražené z atomů</a:t>
            </a:r>
            <a:r>
              <a:rPr lang="cs-CZ" altLang="cs-CZ" sz="2000" dirty="0"/>
              <a:t> primárním zářením ionizují a excitují velké množství dalších atomů.</a:t>
            </a:r>
          </a:p>
          <a:p>
            <a:pPr lvl="1">
              <a:spcBef>
                <a:spcPts val="1800"/>
              </a:spcBef>
            </a:pPr>
            <a:r>
              <a:rPr lang="cs-CZ" altLang="cs-CZ" sz="2000" b="1" u="sng" dirty="0"/>
              <a:t>čímž se rozvíjí kaskády ionizací a excitací</a:t>
            </a:r>
            <a:r>
              <a:rPr lang="cs-CZ" altLang="cs-CZ" sz="2000" dirty="0"/>
              <a:t>.</a:t>
            </a:r>
          </a:p>
        </p:txBody>
      </p:sp>
      <p:grpSp>
        <p:nvGrpSpPr>
          <p:cNvPr id="8197" name="Skupina 6"/>
          <p:cNvGrpSpPr>
            <a:grpSpLocks/>
          </p:cNvGrpSpPr>
          <p:nvPr/>
        </p:nvGrpSpPr>
        <p:grpSpPr bwMode="auto">
          <a:xfrm>
            <a:off x="7473950" y="1416050"/>
            <a:ext cx="2736850" cy="5424488"/>
            <a:chOff x="6326979" y="1506428"/>
            <a:chExt cx="2421485" cy="4802892"/>
          </a:xfrm>
        </p:grpSpPr>
        <p:pic>
          <p:nvPicPr>
            <p:cNvPr id="8198" name="Obrázek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970"/>
            <a:stretch>
              <a:fillRect/>
            </a:stretch>
          </p:blipFill>
          <p:spPr bwMode="auto">
            <a:xfrm>
              <a:off x="6601975" y="1600795"/>
              <a:ext cx="2097227" cy="231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9" name="Obrázek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70" b="13531"/>
            <a:stretch>
              <a:fillRect/>
            </a:stretch>
          </p:blipFill>
          <p:spPr bwMode="auto">
            <a:xfrm>
              <a:off x="6687019" y="3901847"/>
              <a:ext cx="1927137" cy="2003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Obdélník 2"/>
            <p:cNvSpPr/>
            <p:nvPr/>
          </p:nvSpPr>
          <p:spPr>
            <a:xfrm>
              <a:off x="8244222" y="3357587"/>
              <a:ext cx="504242" cy="7196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0" name="Obdélník 9"/>
            <p:cNvSpPr/>
            <p:nvPr/>
          </p:nvSpPr>
          <p:spPr>
            <a:xfrm rot="16200000">
              <a:off x="6699009" y="5698149"/>
              <a:ext cx="503200" cy="7191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1" name="Obdélník 10"/>
            <p:cNvSpPr/>
            <p:nvPr/>
          </p:nvSpPr>
          <p:spPr>
            <a:xfrm rot="16200000">
              <a:off x="6486216" y="5615922"/>
              <a:ext cx="504606" cy="7191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2" name="Obdélník 11"/>
            <p:cNvSpPr/>
            <p:nvPr/>
          </p:nvSpPr>
          <p:spPr>
            <a:xfrm rot="16200000">
              <a:off x="6435652" y="1397755"/>
              <a:ext cx="503200" cy="7205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</p:grp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149"/>
    </mc:Choice>
    <mc:Fallback xmlns="">
      <p:transition spd="slow" advTm="80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/>
          <p:cNvSpPr>
            <a:spLocks noGrp="1"/>
          </p:cNvSpPr>
          <p:nvPr>
            <p:ph type="title"/>
          </p:nvPr>
        </p:nvSpPr>
        <p:spPr>
          <a:xfrm>
            <a:off x="54142" y="274639"/>
            <a:ext cx="12073690" cy="777875"/>
          </a:xfrm>
        </p:spPr>
        <p:txBody>
          <a:bodyPr/>
          <a:lstStyle/>
          <a:p>
            <a:pPr algn="ctr" eaLnBrk="1" hangingPunct="1"/>
            <a:r>
              <a:rPr lang="cs-CZ" altLang="cs-CZ" b="1" dirty="0">
                <a:solidFill>
                  <a:srgbClr val="C00000"/>
                </a:solidFill>
              </a:rPr>
              <a:t>VYSOKÁ ÚČINNOST IZ</a:t>
            </a:r>
          </a:p>
        </p:txBody>
      </p:sp>
      <p:sp>
        <p:nvSpPr>
          <p:cNvPr id="9219" name="Zástupný symbol pro obsah 2"/>
          <p:cNvSpPr>
            <a:spLocks noGrp="1"/>
          </p:cNvSpPr>
          <p:nvPr>
            <p:ph idx="1"/>
          </p:nvPr>
        </p:nvSpPr>
        <p:spPr>
          <a:xfrm>
            <a:off x="360946" y="1125538"/>
            <a:ext cx="11706727" cy="45259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200" dirty="0"/>
              <a:t>Za zmínku stojí, že ve </a:t>
            </a:r>
            <a:r>
              <a:rPr lang="cs-CZ" altLang="cs-CZ" sz="2200" u="sng" dirty="0"/>
              <a:t>srovnání s jinými formami energie je energie ionizujícího záření nezbytná k poškození či dokonce usmrcení člověka relativně velmi malá</a:t>
            </a:r>
          </a:p>
          <a:p>
            <a:pPr eaLnBrk="1" hangingPunct="1"/>
            <a:r>
              <a:rPr lang="cs-CZ" altLang="cs-CZ" sz="2200" dirty="0"/>
              <a:t>Například při celotělové expozici </a:t>
            </a:r>
            <a:r>
              <a:rPr lang="cs-CZ" altLang="cs-CZ" sz="2200" b="1" u="sng" dirty="0"/>
              <a:t>10 Gy (10 J.kg</a:t>
            </a:r>
            <a:r>
              <a:rPr lang="cs-CZ" altLang="cs-CZ" sz="2200" b="1" u="sng" baseline="30000" dirty="0"/>
              <a:t>-1</a:t>
            </a:r>
            <a:r>
              <a:rPr lang="cs-CZ" altLang="cs-CZ" sz="2200" b="1" u="sng" dirty="0"/>
              <a:t>) </a:t>
            </a:r>
            <a:r>
              <a:rPr lang="cs-CZ" altLang="cs-CZ" sz="2200" dirty="0"/>
              <a:t>záření gama, tj. dávce, která již vyvolá smrtelnou formou nemoci z ozáření </a:t>
            </a:r>
            <a:r>
              <a:rPr lang="cs-CZ" altLang="cs-CZ" sz="2200" b="1" dirty="0"/>
              <a:t>(LD</a:t>
            </a:r>
            <a:r>
              <a:rPr lang="cs-CZ" altLang="cs-CZ" sz="2200" b="1" baseline="-25000" dirty="0"/>
              <a:t>50</a:t>
            </a:r>
            <a:r>
              <a:rPr lang="cs-CZ" altLang="cs-CZ" sz="2200" b="1" dirty="0"/>
              <a:t>~4 Gy)</a:t>
            </a:r>
            <a:r>
              <a:rPr lang="cs-CZ" altLang="cs-CZ" sz="2200" dirty="0"/>
              <a:t>, předá záření </a:t>
            </a:r>
            <a:r>
              <a:rPr lang="cs-CZ" altLang="cs-CZ" sz="2200" u="sng" dirty="0"/>
              <a:t>člověku o hmotnosti 80 kg pouze </a:t>
            </a:r>
            <a:r>
              <a:rPr lang="cs-CZ" altLang="cs-CZ" sz="2200" b="1" u="sng" dirty="0">
                <a:solidFill>
                  <a:srgbClr val="FF0000"/>
                </a:solidFill>
              </a:rPr>
              <a:t>800 J</a:t>
            </a:r>
            <a:r>
              <a:rPr lang="cs-CZ" altLang="cs-CZ" sz="2200" dirty="0"/>
              <a:t>.</a:t>
            </a:r>
          </a:p>
          <a:p>
            <a:pPr eaLnBrk="1" hangingPunct="1"/>
            <a:r>
              <a:rPr lang="cs-CZ" altLang="cs-CZ" sz="2200" dirty="0"/>
              <a:t>Přestože tato dávka 10 </a:t>
            </a:r>
            <a:r>
              <a:rPr lang="cs-CZ" altLang="cs-CZ" sz="2200" dirty="0" err="1"/>
              <a:t>Gy</a:t>
            </a:r>
            <a:r>
              <a:rPr lang="cs-CZ" altLang="cs-CZ" sz="2200" dirty="0"/>
              <a:t> </a:t>
            </a:r>
            <a:r>
              <a:rPr lang="cs-CZ" altLang="cs-CZ" sz="2200" u="sng" dirty="0"/>
              <a:t>zvýší tělesnou teplotu člověka pouze o </a:t>
            </a:r>
            <a:r>
              <a:rPr lang="cs-CZ" altLang="cs-CZ" sz="2200" b="1" u="sng" dirty="0"/>
              <a:t>0,002 °C</a:t>
            </a:r>
            <a:r>
              <a:rPr lang="cs-CZ" altLang="cs-CZ" sz="2200" dirty="0"/>
              <a:t>, je </a:t>
            </a:r>
            <a:r>
              <a:rPr lang="cs-CZ" altLang="cs-CZ" sz="2200" b="1" dirty="0">
                <a:solidFill>
                  <a:srgbClr val="FF0000"/>
                </a:solidFill>
              </a:rPr>
              <a:t>schopna vyvolat smrt</a:t>
            </a:r>
            <a:r>
              <a:rPr lang="cs-CZ" altLang="cs-CZ" sz="2200" dirty="0"/>
              <a:t>.</a:t>
            </a:r>
          </a:p>
          <a:p>
            <a:pPr eaLnBrk="1" hangingPunct="1"/>
            <a:r>
              <a:rPr lang="cs-CZ" altLang="cs-CZ" sz="2200" dirty="0"/>
              <a:t>Přitom třeba k ohřátí 1 l vody o 1 °C potřebujeme 4180 J, tj. energii více než 4x větší. 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266B3467-D853-4866-A88E-FC024CF7B2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1649" y="3605244"/>
            <a:ext cx="3637991" cy="297811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5AA464B-4683-47EB-B22F-B1744EA9E7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7662" y="3605244"/>
            <a:ext cx="5495915" cy="29781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160"/>
    </mc:Choice>
    <mc:Fallback xmlns="">
      <p:transition spd="slow" advTm="113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 txBox="1">
            <a:spLocks noChangeArrowheads="1"/>
          </p:cNvSpPr>
          <p:nvPr/>
        </p:nvSpPr>
        <p:spPr bwMode="auto">
          <a:xfrm>
            <a:off x="0" y="981076"/>
            <a:ext cx="11887200" cy="470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/>
            <a:r>
              <a:rPr lang="cs-CZ" altLang="cs-CZ" sz="2000" b="1" dirty="0">
                <a:solidFill>
                  <a:srgbClr val="FF3300"/>
                </a:solidFill>
              </a:rPr>
              <a:t>Fyzikálně-chemické</a:t>
            </a:r>
            <a:r>
              <a:rPr lang="cs-CZ" altLang="cs-CZ" sz="2000" dirty="0"/>
              <a:t>  (zlomky sekund po ozáření; </a:t>
            </a:r>
            <a:r>
              <a:rPr lang="cs-CZ" altLang="cs-CZ" sz="2000" dirty="0">
                <a:latin typeface="Times New Roman" panose="02020603050405020304" pitchFamily="18" charset="0"/>
                <a:cs typeface="Calibri" panose="020F0502020204030204" pitchFamily="34" charset="0"/>
              </a:rPr>
              <a:t>10</a:t>
            </a:r>
            <a:r>
              <a:rPr lang="cs-CZ" altLang="cs-CZ" sz="2000" baseline="30000" dirty="0">
                <a:latin typeface="Times New Roman" panose="02020603050405020304" pitchFamily="18" charset="0"/>
                <a:cs typeface="Calibri" panose="020F0502020204030204" pitchFamily="34" charset="0"/>
              </a:rPr>
              <a:t>-14 </a:t>
            </a:r>
            <a:r>
              <a:rPr lang="cs-CZ" altLang="cs-CZ" sz="2000" dirty="0">
                <a:latin typeface="Times New Roman" panose="02020603050405020304" pitchFamily="18" charset="0"/>
                <a:cs typeface="Calibri" panose="020F0502020204030204" pitchFamily="34" charset="0"/>
              </a:rPr>
              <a:t>až 10</a:t>
            </a:r>
            <a:r>
              <a:rPr lang="cs-CZ" altLang="cs-CZ" sz="2000" baseline="30000" dirty="0">
                <a:latin typeface="Times New Roman" panose="02020603050405020304" pitchFamily="18" charset="0"/>
                <a:cs typeface="Calibri" panose="020F0502020204030204" pitchFamily="34" charset="0"/>
              </a:rPr>
              <a:t>-10</a:t>
            </a:r>
            <a:r>
              <a:rPr lang="cs-CZ" altLang="cs-CZ" sz="2000" dirty="0">
                <a:latin typeface="Times New Roman" panose="02020603050405020304" pitchFamily="18" charset="0"/>
                <a:cs typeface="Calibri" panose="020F0502020204030204" pitchFamily="34" charset="0"/>
              </a:rPr>
              <a:t> s</a:t>
            </a:r>
            <a:r>
              <a:rPr lang="cs-CZ" altLang="cs-CZ" sz="2000" dirty="0"/>
              <a:t>)</a:t>
            </a:r>
          </a:p>
          <a:p>
            <a:pPr lvl="1" eaLnBrk="1" hangingPunct="1"/>
            <a:r>
              <a:rPr lang="cs-CZ" altLang="cs-CZ" sz="2000" dirty="0"/>
              <a:t>Během tohoto stádia se rozvíjí sekundární fyzikálně-chemické procesy – </a:t>
            </a:r>
            <a:r>
              <a:rPr lang="cs-CZ" altLang="cs-CZ" sz="2000" b="1" dirty="0">
                <a:solidFill>
                  <a:srgbClr val="FF0000"/>
                </a:solidFill>
              </a:rPr>
              <a:t>interakce vytvořených iontů s molekulami</a:t>
            </a:r>
            <a:r>
              <a:rPr lang="cs-CZ" altLang="cs-CZ" sz="2000" dirty="0"/>
              <a:t>, při nichž dochází k </a:t>
            </a:r>
            <a:r>
              <a:rPr lang="cs-CZ" altLang="cs-CZ" sz="2000" b="1" u="sng" dirty="0"/>
              <a:t>disociaci molekul</a:t>
            </a:r>
            <a:r>
              <a:rPr lang="cs-CZ" altLang="cs-CZ" sz="2000" u="sng" dirty="0"/>
              <a:t> </a:t>
            </a:r>
            <a:r>
              <a:rPr lang="cs-CZ" altLang="cs-CZ" sz="2000" dirty="0"/>
              <a:t>a </a:t>
            </a:r>
            <a:r>
              <a:rPr lang="cs-CZ" altLang="cs-CZ" sz="2000" b="1" u="sng" dirty="0"/>
              <a:t>vzniku</a:t>
            </a:r>
            <a:r>
              <a:rPr lang="cs-CZ" altLang="cs-CZ" sz="2000" u="sng" dirty="0"/>
              <a:t> dalších reaktivních iontů      a </a:t>
            </a:r>
            <a:r>
              <a:rPr lang="cs-CZ" altLang="cs-CZ" sz="2000" b="1" u="sng" dirty="0"/>
              <a:t>volných radikálů</a:t>
            </a:r>
            <a:endParaRPr lang="cs-CZ" altLang="cs-CZ" sz="2000" u="sng" dirty="0"/>
          </a:p>
          <a:p>
            <a:pPr lvl="1" eaLnBrk="1" hangingPunct="1"/>
            <a:r>
              <a:rPr lang="cs-CZ" altLang="cs-CZ" sz="2000" b="1" dirty="0">
                <a:solidFill>
                  <a:srgbClr val="FF0000"/>
                </a:solidFill>
              </a:rPr>
              <a:t>radiolýzou vody H</a:t>
            </a:r>
            <a:r>
              <a:rPr lang="cs-CZ" altLang="cs-CZ" sz="2000" b="1" baseline="-25000" dirty="0">
                <a:solidFill>
                  <a:srgbClr val="FF0000"/>
                </a:solidFill>
              </a:rPr>
              <a:t>2</a:t>
            </a:r>
            <a:r>
              <a:rPr lang="cs-CZ" altLang="cs-CZ" sz="2000" b="1" dirty="0">
                <a:solidFill>
                  <a:srgbClr val="FF0000"/>
                </a:solidFill>
              </a:rPr>
              <a:t>O </a:t>
            </a:r>
            <a:r>
              <a:rPr lang="cs-CZ" altLang="cs-CZ" sz="2000" dirty="0"/>
              <a:t>(nejčastější molekula v těle, viz dále) např. vznikají vodíkové kationty H</a:t>
            </a:r>
            <a:r>
              <a:rPr lang="cs-CZ" altLang="cs-CZ" sz="2000" baseline="30000" dirty="0"/>
              <a:t>+</a:t>
            </a:r>
            <a:r>
              <a:rPr lang="cs-CZ" altLang="cs-CZ" sz="2000" dirty="0"/>
              <a:t>   a hydroxylové anionty OH</a:t>
            </a:r>
            <a:r>
              <a:rPr lang="cs-CZ" altLang="cs-CZ" sz="2000" baseline="30000" dirty="0"/>
              <a:t>-</a:t>
            </a:r>
            <a:r>
              <a:rPr lang="cs-CZ" altLang="cs-CZ" sz="2000" dirty="0"/>
              <a:t>, radikály H</a:t>
            </a:r>
            <a:r>
              <a:rPr lang="cs-CZ" altLang="cs-CZ" sz="2000" baseline="30000" dirty="0">
                <a:latin typeface="Times New Roman" panose="02020603050405020304" pitchFamily="18" charset="0"/>
                <a:cs typeface="Calibri" panose="020F0502020204030204" pitchFamily="34" charset="0"/>
              </a:rPr>
              <a:t>●</a:t>
            </a:r>
            <a:r>
              <a:rPr lang="cs-CZ" altLang="cs-CZ" sz="2000" dirty="0"/>
              <a:t>, OH</a:t>
            </a:r>
            <a:r>
              <a:rPr lang="cs-CZ" altLang="cs-CZ" sz="2000" baseline="30000" dirty="0">
                <a:latin typeface="Times New Roman" panose="02020603050405020304" pitchFamily="18" charset="0"/>
                <a:cs typeface="Calibri" panose="020F0502020204030204" pitchFamily="34" charset="0"/>
              </a:rPr>
              <a:t>● </a:t>
            </a:r>
            <a:r>
              <a:rPr lang="cs-CZ" altLang="cs-CZ" sz="2000" dirty="0">
                <a:sym typeface="Wingdings" panose="05000000000000000000" pitchFamily="2" charset="2"/>
              </a:rPr>
              <a:t> </a:t>
            </a:r>
            <a:r>
              <a:rPr lang="cs-CZ" altLang="cs-CZ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NEPŘÍMÝ ÚČINEK IZ</a:t>
            </a:r>
            <a:endParaRPr lang="cs-CZ" altLang="cs-CZ" sz="2000" b="1" baseline="-25000" dirty="0">
              <a:solidFill>
                <a:srgbClr val="FF0000"/>
              </a:solidFill>
            </a:endParaRPr>
          </a:p>
          <a:p>
            <a:pPr lvl="1" eaLnBrk="1" hangingPunct="1"/>
            <a:r>
              <a:rPr lang="cs-CZ" altLang="cs-CZ" sz="2000" dirty="0"/>
              <a:t>I tento proces je velmi rychlý, netrvá déle než 10</a:t>
            </a:r>
            <a:r>
              <a:rPr lang="cs-CZ" altLang="cs-CZ" sz="2000" baseline="30000" dirty="0"/>
              <a:t>-14</a:t>
            </a:r>
            <a:r>
              <a:rPr lang="cs-CZ" altLang="cs-CZ" sz="2000" dirty="0"/>
              <a:t>-10</a:t>
            </a:r>
            <a:r>
              <a:rPr lang="cs-CZ" altLang="cs-CZ" sz="2000" baseline="30000" dirty="0"/>
              <a:t>-10</a:t>
            </a:r>
            <a:r>
              <a:rPr lang="cs-CZ" altLang="cs-CZ" sz="2000" dirty="0"/>
              <a:t>sec. </a:t>
            </a:r>
          </a:p>
        </p:txBody>
      </p:sp>
      <p:sp>
        <p:nvSpPr>
          <p:cNvPr id="11267" name="Nadpis 1"/>
          <p:cNvSpPr>
            <a:spLocks noGrp="1"/>
          </p:cNvSpPr>
          <p:nvPr>
            <p:ph type="title"/>
          </p:nvPr>
        </p:nvSpPr>
        <p:spPr>
          <a:xfrm>
            <a:off x="1992313" y="176048"/>
            <a:ext cx="8229600" cy="779462"/>
          </a:xfrm>
        </p:spPr>
        <p:txBody>
          <a:bodyPr/>
          <a:lstStyle/>
          <a:p>
            <a:pPr algn="ctr" eaLnBrk="1" hangingPunct="1"/>
            <a:r>
              <a:rPr lang="cs-CZ" altLang="cs-CZ" b="1" dirty="0">
                <a:solidFill>
                  <a:srgbClr val="C00000"/>
                </a:solidFill>
              </a:rPr>
              <a:t>Interakce IZ s hmotou</a:t>
            </a:r>
            <a:endParaRPr lang="cs-CZ" altLang="cs-CZ" dirty="0"/>
          </a:p>
        </p:txBody>
      </p:sp>
      <p:pic>
        <p:nvPicPr>
          <p:cNvPr id="11268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8" b="37318"/>
          <a:stretch/>
        </p:blipFill>
        <p:spPr>
          <a:xfrm>
            <a:off x="2547938" y="3429000"/>
            <a:ext cx="7416800" cy="3313112"/>
          </a:xfrm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364"/>
    </mc:Choice>
    <mc:Fallback xmlns="">
      <p:transition spd="slow" advTm="101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POLOČAS ROZPADU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973" y="1652023"/>
            <a:ext cx="2257549" cy="424419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532" y="1690689"/>
            <a:ext cx="5506440" cy="412740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341D4CE-5B22-4B2E-B603-4656EE24B56F}"/>
              </a:ext>
            </a:extLst>
          </p:cNvPr>
          <p:cNvSpPr txBox="1"/>
          <p:nvPr/>
        </p:nvSpPr>
        <p:spPr>
          <a:xfrm>
            <a:off x="7249026" y="927568"/>
            <a:ext cx="35026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 number represents how many half lives have passed.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875476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44450"/>
            <a:ext cx="8229600" cy="1143000"/>
          </a:xfrm>
        </p:spPr>
        <p:txBody>
          <a:bodyPr/>
          <a:lstStyle/>
          <a:p>
            <a:pPr algn="ctr" eaLnBrk="1" hangingPunct="1"/>
            <a:r>
              <a:rPr lang="cs-CZ" altLang="cs-CZ" b="1" dirty="0">
                <a:solidFill>
                  <a:srgbClr val="C00000"/>
                </a:solidFill>
              </a:rPr>
              <a:t>Interakce IZ s (živou) hmotou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863" y="957091"/>
            <a:ext cx="10930690" cy="5254625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buNone/>
            </a:pPr>
            <a:endParaRPr lang="cs-CZ" altLang="cs-CZ" sz="2400" b="1" dirty="0">
              <a:solidFill>
                <a:srgbClr val="FF33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400" b="1" dirty="0">
                <a:solidFill>
                  <a:srgbClr val="FF3300"/>
                </a:solidFill>
              </a:rPr>
              <a:t>CHEMICKÉ STÁDIUM</a:t>
            </a:r>
          </a:p>
          <a:p>
            <a:pPr lvl="1" algn="just" eaLnBrk="1" hangingPunct="1">
              <a:lnSpc>
                <a:spcPct val="80000"/>
              </a:lnSpc>
              <a:buFontTx/>
              <a:buNone/>
            </a:pPr>
            <a:endParaRPr lang="cs-CZ" altLang="cs-CZ" dirty="0">
              <a:cs typeface="Calibri" panose="020F0502020204030204" pitchFamily="34" charset="0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cs-CZ" altLang="cs-CZ" sz="2400" u="sng" dirty="0">
                <a:cs typeface="Calibri" panose="020F0502020204030204" pitchFamily="34" charset="0"/>
              </a:rPr>
              <a:t>Vzájemnou </a:t>
            </a:r>
            <a:r>
              <a:rPr lang="cs-CZ" altLang="cs-CZ" sz="2400" b="1" u="sng" dirty="0">
                <a:solidFill>
                  <a:srgbClr val="FF0000"/>
                </a:solidFill>
                <a:cs typeface="Calibri" panose="020F0502020204030204" pitchFamily="34" charset="0"/>
              </a:rPr>
              <a:t>rekombinací</a:t>
            </a:r>
            <a:r>
              <a:rPr lang="cs-CZ" altLang="cs-CZ" sz="2400" u="sng" dirty="0">
                <a:cs typeface="Calibri" panose="020F0502020204030204" pitchFamily="34" charset="0"/>
              </a:rPr>
              <a:t> vytvořených radikálů </a:t>
            </a:r>
            <a:r>
              <a:rPr lang="cs-CZ" altLang="cs-CZ" sz="2400" dirty="0">
                <a:cs typeface="Calibri" panose="020F0502020204030204" pitchFamily="34" charset="0"/>
              </a:rPr>
              <a:t>některé z nich zanikají, a přestávají tak být pro biomolekuly nebezpečné; například vzniká opět voda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cs-CZ" altLang="cs-CZ" sz="2400" dirty="0">
              <a:cs typeface="Calibri" panose="020F0502020204030204" pitchFamily="34" charset="0"/>
            </a:endParaRPr>
          </a:p>
          <a:p>
            <a:pPr lvl="1" algn="just" eaLnBrk="1" hangingPunct="1">
              <a:lnSpc>
                <a:spcPct val="80000"/>
              </a:lnSpc>
            </a:pPr>
            <a:r>
              <a:rPr lang="cs-CZ" altLang="cs-CZ" dirty="0">
                <a:cs typeface="Calibri" panose="020F0502020204030204" pitchFamily="34" charset="0"/>
              </a:rPr>
              <a:t>H</a:t>
            </a:r>
            <a:r>
              <a:rPr lang="cs-CZ" altLang="cs-CZ" baseline="30000" dirty="0">
                <a:cs typeface="Calibri" panose="020F0502020204030204" pitchFamily="34" charset="0"/>
              </a:rPr>
              <a:t>●</a:t>
            </a:r>
            <a:r>
              <a:rPr lang="cs-CZ" altLang="cs-CZ" dirty="0">
                <a:cs typeface="Calibri" panose="020F0502020204030204" pitchFamily="34" charset="0"/>
              </a:rPr>
              <a:t> a OH</a:t>
            </a:r>
            <a:r>
              <a:rPr lang="cs-CZ" altLang="cs-CZ" baseline="30000" dirty="0">
                <a:cs typeface="Calibri" panose="020F0502020204030204" pitchFamily="34" charset="0"/>
              </a:rPr>
              <a:t>●</a:t>
            </a:r>
            <a:r>
              <a:rPr lang="cs-CZ" altLang="cs-CZ" dirty="0">
                <a:cs typeface="Calibri" panose="020F0502020204030204" pitchFamily="34" charset="0"/>
              </a:rPr>
              <a:t> </a:t>
            </a:r>
            <a:r>
              <a:rPr lang="cs-CZ" altLang="cs-CZ" dirty="0"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cs-CZ" altLang="cs-CZ" dirty="0">
                <a:cs typeface="Calibri" panose="020F0502020204030204" pitchFamily="34" charset="0"/>
              </a:rPr>
              <a:t>H</a:t>
            </a:r>
            <a:r>
              <a:rPr lang="cs-CZ" altLang="cs-CZ" baseline="-25000" dirty="0">
                <a:cs typeface="Calibri" panose="020F0502020204030204" pitchFamily="34" charset="0"/>
              </a:rPr>
              <a:t>2</a:t>
            </a:r>
            <a:r>
              <a:rPr lang="cs-CZ" altLang="cs-CZ" dirty="0">
                <a:cs typeface="Calibri" panose="020F0502020204030204" pitchFamily="34" charset="0"/>
              </a:rPr>
              <a:t>O</a:t>
            </a:r>
          </a:p>
          <a:p>
            <a:pPr lvl="1" algn="just" eaLnBrk="1" hangingPunct="1">
              <a:lnSpc>
                <a:spcPct val="80000"/>
              </a:lnSpc>
            </a:pPr>
            <a:endParaRPr lang="cs-CZ" altLang="cs-CZ" dirty="0">
              <a:cs typeface="Calibri" panose="020F0502020204030204" pitchFamily="34" charset="0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cs-CZ" altLang="cs-CZ" sz="2400" dirty="0">
                <a:cs typeface="Calibri" panose="020F0502020204030204" pitchFamily="34" charset="0"/>
              </a:rPr>
              <a:t>Zbývající radikály mezi sebou též reagují za vzniku dalších více či méně reaktivních molekul 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cs-CZ" altLang="cs-CZ" sz="2400" dirty="0">
              <a:cs typeface="Calibri" panose="020F0502020204030204" pitchFamily="34" charset="0"/>
            </a:endParaRPr>
          </a:p>
          <a:p>
            <a:pPr lvl="1" algn="just" eaLnBrk="1" hangingPunct="1">
              <a:lnSpc>
                <a:spcPct val="80000"/>
              </a:lnSpc>
            </a:pPr>
            <a:r>
              <a:rPr lang="cs-CZ" altLang="cs-CZ" dirty="0">
                <a:cs typeface="Calibri" panose="020F0502020204030204" pitchFamily="34" charset="0"/>
              </a:rPr>
              <a:t>např. H</a:t>
            </a:r>
            <a:r>
              <a:rPr lang="cs-CZ" altLang="cs-CZ" baseline="30000" dirty="0">
                <a:cs typeface="Calibri" panose="020F0502020204030204" pitchFamily="34" charset="0"/>
              </a:rPr>
              <a:t>●</a:t>
            </a:r>
            <a:r>
              <a:rPr lang="cs-CZ" altLang="cs-CZ" dirty="0">
                <a:cs typeface="Calibri" panose="020F0502020204030204" pitchFamily="34" charset="0"/>
              </a:rPr>
              <a:t> a OH</a:t>
            </a:r>
            <a:r>
              <a:rPr lang="cs-CZ" altLang="cs-CZ" baseline="30000" dirty="0">
                <a:cs typeface="Calibri" panose="020F0502020204030204" pitchFamily="34" charset="0"/>
              </a:rPr>
              <a:t>●  </a:t>
            </a:r>
            <a:r>
              <a:rPr lang="cs-CZ" altLang="cs-CZ" dirty="0">
                <a:cs typeface="Calibri" panose="020F0502020204030204" pitchFamily="34" charset="0"/>
              </a:rPr>
              <a:t>(+O</a:t>
            </a:r>
            <a:r>
              <a:rPr lang="cs-CZ" altLang="cs-CZ" baseline="-25000" dirty="0">
                <a:cs typeface="Calibri" panose="020F0502020204030204" pitchFamily="34" charset="0"/>
              </a:rPr>
              <a:t>2</a:t>
            </a:r>
            <a:r>
              <a:rPr lang="cs-CZ" altLang="cs-CZ" dirty="0">
                <a:cs typeface="Calibri" panose="020F0502020204030204" pitchFamily="34" charset="0"/>
              </a:rPr>
              <a:t>) </a:t>
            </a:r>
            <a:r>
              <a:rPr lang="cs-CZ" altLang="cs-CZ" dirty="0"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cs-CZ" altLang="cs-CZ" dirty="0">
                <a:cs typeface="Calibri" panose="020F0502020204030204" pitchFamily="34" charset="0"/>
              </a:rPr>
              <a:t>H</a:t>
            </a:r>
            <a:r>
              <a:rPr lang="cs-CZ" altLang="cs-CZ" baseline="-25000" dirty="0">
                <a:cs typeface="Calibri" panose="020F0502020204030204" pitchFamily="34" charset="0"/>
              </a:rPr>
              <a:t>2</a:t>
            </a:r>
            <a:r>
              <a:rPr lang="cs-CZ" altLang="cs-CZ" dirty="0">
                <a:cs typeface="Calibri" panose="020F0502020204030204" pitchFamily="34" charset="0"/>
              </a:rPr>
              <a:t> a H</a:t>
            </a:r>
            <a:r>
              <a:rPr lang="cs-CZ" altLang="cs-CZ" baseline="-25000" dirty="0">
                <a:cs typeface="Calibri" panose="020F0502020204030204" pitchFamily="34" charset="0"/>
              </a:rPr>
              <a:t>2</a:t>
            </a:r>
            <a:r>
              <a:rPr lang="cs-CZ" altLang="cs-CZ" dirty="0">
                <a:cs typeface="Calibri" panose="020F0502020204030204" pitchFamily="34" charset="0"/>
              </a:rPr>
              <a:t>O</a:t>
            </a:r>
            <a:r>
              <a:rPr lang="cs-CZ" altLang="cs-CZ" baseline="-25000" dirty="0">
                <a:cs typeface="Calibri" panose="020F0502020204030204" pitchFamily="34" charset="0"/>
              </a:rPr>
              <a:t>2</a:t>
            </a:r>
          </a:p>
          <a:p>
            <a:pPr lvl="1" algn="just" eaLnBrk="1" hangingPunct="1">
              <a:lnSpc>
                <a:spcPct val="80000"/>
              </a:lnSpc>
            </a:pPr>
            <a:endParaRPr lang="cs-CZ" altLang="cs-CZ" dirty="0">
              <a:cs typeface="Calibri" panose="020F0502020204030204" pitchFamily="34" charset="0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cs-CZ" altLang="cs-CZ" sz="2400" b="1" dirty="0">
                <a:solidFill>
                  <a:srgbClr val="FF0000"/>
                </a:solidFill>
                <a:cs typeface="Calibri" panose="020F0502020204030204" pitchFamily="34" charset="0"/>
              </a:rPr>
              <a:t>Radikály a další reaktivní molekuly </a:t>
            </a:r>
            <a:r>
              <a:rPr lang="cs-CZ" altLang="cs-CZ" sz="2400" b="1" u="sng" dirty="0">
                <a:solidFill>
                  <a:srgbClr val="FF0000"/>
                </a:solidFill>
                <a:cs typeface="Calibri" panose="020F0502020204030204" pitchFamily="34" charset="0"/>
              </a:rPr>
              <a:t>zároveň napadají další a další molekuly </a:t>
            </a:r>
            <a:r>
              <a:rPr lang="cs-CZ" altLang="cs-CZ" sz="2400" b="1" dirty="0">
                <a:solidFill>
                  <a:srgbClr val="FF0000"/>
                </a:solidFill>
                <a:cs typeface="Calibri" panose="020F0502020204030204" pitchFamily="34" charset="0"/>
              </a:rPr>
              <a:t>ve svém okolí</a:t>
            </a:r>
          </a:p>
          <a:p>
            <a:pPr lvl="1" algn="just" eaLnBrk="1" hangingPunct="1">
              <a:lnSpc>
                <a:spcPct val="80000"/>
              </a:lnSpc>
            </a:pPr>
            <a:endParaRPr lang="cs-CZ" altLang="cs-CZ" dirty="0">
              <a:cs typeface="Calibri" panose="020F0502020204030204" pitchFamily="34" charset="0"/>
            </a:endParaRPr>
          </a:p>
          <a:p>
            <a:pPr lvl="1" eaLnBrk="1" hangingPunct="1">
              <a:lnSpc>
                <a:spcPct val="80000"/>
              </a:lnSpc>
            </a:pPr>
            <a:endParaRPr lang="cs-CZ" altLang="cs-CZ" dirty="0"/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728"/>
    </mc:Choice>
    <mc:Fallback xmlns="">
      <p:transition spd="slow" advTm="83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b="1">
                <a:solidFill>
                  <a:srgbClr val="C00000"/>
                </a:solidFill>
              </a:rPr>
              <a:t>Fyzikální až chemické stádium interakce IZ s hmotou</a:t>
            </a:r>
          </a:p>
        </p:txBody>
      </p:sp>
      <p:pic>
        <p:nvPicPr>
          <p:cNvPr id="13315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5550" y="1341439"/>
            <a:ext cx="7107238" cy="5330825"/>
          </a:xfrm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66"/>
    </mc:Choice>
    <mc:Fallback xmlns="">
      <p:transition spd="slow" advTm="48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cs-CZ" b="1" dirty="0">
                <a:solidFill>
                  <a:srgbClr val="C00000"/>
                </a:solidFill>
              </a:rPr>
              <a:t>Specifika biologických systémů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spcBef>
                <a:spcPts val="1800"/>
              </a:spcBef>
            </a:pPr>
            <a:r>
              <a:rPr lang="cs-CZ" altLang="cs-CZ" dirty="0"/>
              <a:t>Až do chemického stádia je interakce neživé hmoty a živých organismů s IZ </a:t>
            </a:r>
            <a:r>
              <a:rPr lang="cs-CZ" altLang="cs-CZ" u="sng" dirty="0"/>
              <a:t>principiálně stejná</a:t>
            </a:r>
            <a:r>
              <a:rPr lang="cs-CZ" altLang="cs-CZ" dirty="0"/>
              <a:t>,</a:t>
            </a:r>
          </a:p>
          <a:p>
            <a:pPr>
              <a:lnSpc>
                <a:spcPct val="80000"/>
              </a:lnSpc>
              <a:spcBef>
                <a:spcPts val="1800"/>
              </a:spcBef>
            </a:pPr>
            <a:r>
              <a:rPr lang="cs-CZ" altLang="cs-CZ" dirty="0"/>
              <a:t>U živých organismů však do chemických reakcí vstupují i </a:t>
            </a:r>
            <a:r>
              <a:rPr lang="cs-CZ" altLang="cs-CZ" b="1" dirty="0">
                <a:solidFill>
                  <a:srgbClr val="FF0000"/>
                </a:solidFill>
              </a:rPr>
              <a:t>biomolekuly</a:t>
            </a:r>
            <a:r>
              <a:rPr lang="cs-CZ" altLang="cs-CZ" dirty="0"/>
              <a:t>  </a:t>
            </a:r>
          </a:p>
          <a:p>
            <a:pPr>
              <a:lnSpc>
                <a:spcPct val="80000"/>
              </a:lnSpc>
              <a:spcBef>
                <a:spcPts val="1800"/>
              </a:spcBef>
            </a:pPr>
            <a:r>
              <a:rPr lang="cs-CZ" altLang="cs-CZ" dirty="0"/>
              <a:t>K fyzikálním a chemickým procesům se proto u živých organizmů následně přidávají i </a:t>
            </a:r>
            <a:r>
              <a:rPr lang="cs-CZ" altLang="cs-CZ" u="sng" dirty="0">
                <a:solidFill>
                  <a:srgbClr val="FF0000"/>
                </a:solidFill>
              </a:rPr>
              <a:t>specifické procesy</a:t>
            </a:r>
          </a:p>
          <a:p>
            <a:pPr lvl="2">
              <a:lnSpc>
                <a:spcPct val="80000"/>
              </a:lnSpc>
              <a:spcBef>
                <a:spcPts val="1800"/>
              </a:spcBef>
            </a:pPr>
            <a:r>
              <a:rPr lang="cs-CZ" altLang="cs-CZ" u="sng" dirty="0"/>
              <a:t> </a:t>
            </a:r>
            <a:r>
              <a:rPr lang="cs-CZ" altLang="cs-CZ" sz="2800" b="1" u="sng" dirty="0">
                <a:solidFill>
                  <a:srgbClr val="FF0000"/>
                </a:solidFill>
              </a:rPr>
              <a:t>chemické</a:t>
            </a:r>
          </a:p>
          <a:p>
            <a:pPr lvl="2">
              <a:lnSpc>
                <a:spcPct val="80000"/>
              </a:lnSpc>
              <a:spcBef>
                <a:spcPts val="1800"/>
              </a:spcBef>
            </a:pPr>
            <a:r>
              <a:rPr lang="cs-CZ" altLang="cs-CZ" sz="2800" b="1" u="sng" dirty="0">
                <a:solidFill>
                  <a:srgbClr val="FF0000"/>
                </a:solidFill>
              </a:rPr>
              <a:t>biologické</a:t>
            </a:r>
          </a:p>
          <a:p>
            <a:pPr lvl="2">
              <a:lnSpc>
                <a:spcPct val="80000"/>
              </a:lnSpc>
              <a:spcBef>
                <a:spcPts val="1800"/>
              </a:spcBef>
            </a:pPr>
            <a:r>
              <a:rPr lang="cs-CZ" altLang="cs-CZ" sz="2800" u="sng" dirty="0"/>
              <a:t>eventuálně </a:t>
            </a:r>
            <a:r>
              <a:rPr lang="cs-CZ" altLang="cs-CZ" sz="2800" b="1" u="sng" dirty="0">
                <a:solidFill>
                  <a:srgbClr val="FF0000"/>
                </a:solidFill>
              </a:rPr>
              <a:t>medicínské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2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31"/>
    </mc:Choice>
    <mc:Fallback xmlns="">
      <p:transition spd="slow" advTm="49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>
          <a:xfrm>
            <a:off x="66174" y="198438"/>
            <a:ext cx="12055641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sz="3200" b="1" dirty="0">
                <a:solidFill>
                  <a:srgbClr val="C00000"/>
                </a:solidFill>
              </a:rPr>
              <a:t>Chemické stádium interakce IZ s hmotou – specifika biologických systémů</a:t>
            </a:r>
            <a:endParaRPr lang="cs-CZ" alt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5011" y="1268414"/>
            <a:ext cx="11430000" cy="1474787"/>
          </a:xfrm>
        </p:spPr>
        <p:txBody>
          <a:bodyPr>
            <a:normAutofit fontScale="92500" lnSpcReduction="20000"/>
          </a:bodyPr>
          <a:lstStyle/>
          <a:p>
            <a:pPr algn="just" eaLnBrk="1" hangingPunct="1">
              <a:lnSpc>
                <a:spcPct val="110000"/>
              </a:lnSpc>
              <a:defRPr/>
            </a:pPr>
            <a:r>
              <a:rPr lang="cs-CZ" altLang="cs-CZ" sz="2400" dirty="0"/>
              <a:t>Nezrekombinované ionty, radikály, excitované atomy a další produkty </a:t>
            </a:r>
            <a:r>
              <a:rPr lang="cs-CZ" altLang="cs-CZ" sz="2400" b="1" u="sng" dirty="0"/>
              <a:t>reagují</a:t>
            </a:r>
            <a:r>
              <a:rPr lang="cs-CZ" altLang="cs-CZ" sz="2400" u="sng" dirty="0"/>
              <a:t> </a:t>
            </a:r>
            <a:r>
              <a:rPr lang="cs-CZ" altLang="cs-CZ" sz="2400" b="1" u="sng" dirty="0"/>
              <a:t>s biologicky důležitými organickými molekulami</a:t>
            </a:r>
          </a:p>
          <a:p>
            <a:pPr algn="just">
              <a:lnSpc>
                <a:spcPct val="110000"/>
              </a:lnSpc>
              <a:spcBef>
                <a:spcPts val="1200"/>
              </a:spcBef>
              <a:defRPr/>
            </a:pPr>
            <a:r>
              <a:rPr lang="cs-CZ" altLang="cs-CZ" sz="2400" b="1" u="sng" dirty="0"/>
              <a:t>"atakují" </a:t>
            </a:r>
            <a:r>
              <a:rPr lang="cs-CZ" altLang="cs-CZ" sz="2400" b="1" u="sng" dirty="0">
                <a:solidFill>
                  <a:srgbClr val="FF0000"/>
                </a:solidFill>
              </a:rPr>
              <a:t>DNA</a:t>
            </a:r>
            <a:r>
              <a:rPr lang="cs-CZ" altLang="cs-CZ" sz="2400" b="1" u="sng" dirty="0"/>
              <a:t>, </a:t>
            </a:r>
            <a:r>
              <a:rPr lang="cs-CZ" altLang="cs-CZ" sz="2400" b="1" u="sng" dirty="0">
                <a:solidFill>
                  <a:srgbClr val="FF0000"/>
                </a:solidFill>
              </a:rPr>
              <a:t>RNA</a:t>
            </a:r>
            <a:r>
              <a:rPr lang="cs-CZ" altLang="cs-CZ" sz="2400" b="1" u="sng" dirty="0"/>
              <a:t>, </a:t>
            </a:r>
            <a:r>
              <a:rPr lang="cs-CZ" altLang="cs-CZ" sz="2400" b="1" u="sng" dirty="0">
                <a:solidFill>
                  <a:srgbClr val="FF0000"/>
                </a:solidFill>
              </a:rPr>
              <a:t>enzymy</a:t>
            </a:r>
            <a:r>
              <a:rPr lang="cs-CZ" altLang="cs-CZ" sz="2400" b="1" u="sng" dirty="0"/>
              <a:t>, </a:t>
            </a:r>
            <a:r>
              <a:rPr lang="cs-CZ" altLang="cs-CZ" sz="2400" b="1" u="sng" dirty="0">
                <a:solidFill>
                  <a:srgbClr val="FF0000"/>
                </a:solidFill>
              </a:rPr>
              <a:t>strukturní proteiny</a:t>
            </a:r>
            <a:r>
              <a:rPr lang="cs-CZ" altLang="cs-CZ" sz="2400" b="1" u="sng" dirty="0"/>
              <a:t>, </a:t>
            </a:r>
            <a:r>
              <a:rPr lang="cs-CZ" altLang="cs-CZ" sz="2400" b="1" u="sng" dirty="0">
                <a:solidFill>
                  <a:srgbClr val="FF0000"/>
                </a:solidFill>
              </a:rPr>
              <a:t>lipidy membrán</a:t>
            </a:r>
            <a:r>
              <a:rPr lang="cs-CZ" altLang="cs-CZ" sz="2400" b="1" dirty="0">
                <a:solidFill>
                  <a:srgbClr val="FF0000"/>
                </a:solidFill>
              </a:rPr>
              <a:t> </a:t>
            </a:r>
            <a:r>
              <a:rPr lang="cs-CZ" altLang="cs-CZ" sz="2400" dirty="0"/>
              <a:t>přičemž často mění složení     a funkci těchto molekul.</a:t>
            </a:r>
          </a:p>
          <a:p>
            <a:pPr marL="0" indent="0">
              <a:lnSpc>
                <a:spcPct val="110000"/>
              </a:lnSpc>
              <a:buNone/>
              <a:defRPr/>
            </a:pPr>
            <a:endParaRPr lang="cs-CZ" sz="2000" dirty="0"/>
          </a:p>
        </p:txBody>
      </p:sp>
      <p:pic>
        <p:nvPicPr>
          <p:cNvPr id="14340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55" b="27657"/>
          <a:stretch>
            <a:fillRect/>
          </a:stretch>
        </p:blipFill>
        <p:spPr bwMode="auto">
          <a:xfrm>
            <a:off x="2459039" y="4662488"/>
            <a:ext cx="7680325" cy="183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41" name="Skupina 25"/>
          <p:cNvGrpSpPr>
            <a:grpSpLocks/>
          </p:cNvGrpSpPr>
          <p:nvPr/>
        </p:nvGrpSpPr>
        <p:grpSpPr bwMode="auto">
          <a:xfrm>
            <a:off x="5262564" y="2944814"/>
            <a:ext cx="1468437" cy="1404937"/>
            <a:chOff x="4983685" y="2827868"/>
            <a:chExt cx="1467047" cy="1404358"/>
          </a:xfrm>
        </p:grpSpPr>
        <p:sp>
          <p:nvSpPr>
            <p:cNvPr id="27" name="Ovál 26"/>
            <p:cNvSpPr/>
            <p:nvPr/>
          </p:nvSpPr>
          <p:spPr>
            <a:xfrm>
              <a:off x="4983685" y="2827868"/>
              <a:ext cx="1467047" cy="140435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grpSp>
          <p:nvGrpSpPr>
            <p:cNvPr id="14360" name="Skupina 4"/>
            <p:cNvGrpSpPr>
              <a:grpSpLocks/>
            </p:cNvGrpSpPr>
            <p:nvPr/>
          </p:nvGrpSpPr>
          <p:grpSpPr bwMode="auto">
            <a:xfrm>
              <a:off x="5120630" y="3068308"/>
              <a:ext cx="1163259" cy="982576"/>
              <a:chOff x="5405264" y="2872854"/>
              <a:chExt cx="1163259" cy="982576"/>
            </a:xfrm>
          </p:grpSpPr>
          <p:sp>
            <p:nvSpPr>
              <p:cNvPr id="8" name="Ovál 7"/>
              <p:cNvSpPr/>
              <p:nvPr/>
            </p:nvSpPr>
            <p:spPr>
              <a:xfrm>
                <a:off x="5404715" y="2873615"/>
                <a:ext cx="720043" cy="64743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cs-CZ" altLang="cs-CZ" sz="2000" dirty="0">
                    <a:solidFill>
                      <a:srgbClr val="000000"/>
                    </a:solidFill>
                    <a:cs typeface="Calibri" panose="020F0502020204030204" pitchFamily="34" charset="0"/>
                  </a:rPr>
                  <a:t>H</a:t>
                </a:r>
                <a:r>
                  <a:rPr lang="cs-CZ" altLang="cs-CZ" sz="2000" baseline="30000" dirty="0">
                    <a:solidFill>
                      <a:srgbClr val="000000"/>
                    </a:solidFill>
                    <a:cs typeface="Calibri" panose="020F0502020204030204" pitchFamily="34" charset="0"/>
                  </a:rPr>
                  <a:t>●</a:t>
                </a:r>
                <a:endParaRPr lang="cs-CZ" dirty="0"/>
              </a:p>
            </p:txBody>
          </p:sp>
          <p:sp>
            <p:nvSpPr>
              <p:cNvPr id="9" name="Ovál 8"/>
              <p:cNvSpPr/>
              <p:nvPr/>
            </p:nvSpPr>
            <p:spPr>
              <a:xfrm>
                <a:off x="5615652" y="3208439"/>
                <a:ext cx="953185" cy="647433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cs-CZ" altLang="cs-CZ" sz="2000" dirty="0">
                    <a:solidFill>
                      <a:srgbClr val="000000"/>
                    </a:solidFill>
                    <a:cs typeface="Calibri" panose="020F0502020204030204" pitchFamily="34" charset="0"/>
                  </a:rPr>
                  <a:t>OH</a:t>
                </a:r>
                <a:r>
                  <a:rPr lang="cs-CZ" altLang="cs-CZ" sz="2000" baseline="30000" dirty="0">
                    <a:solidFill>
                      <a:srgbClr val="000000"/>
                    </a:solidFill>
                    <a:cs typeface="Calibri" panose="020F0502020204030204" pitchFamily="34" charset="0"/>
                  </a:rPr>
                  <a:t>●</a:t>
                </a:r>
                <a:endParaRPr lang="cs-CZ" dirty="0"/>
              </a:p>
            </p:txBody>
          </p:sp>
        </p:grpSp>
      </p:grpSp>
      <p:sp>
        <p:nvSpPr>
          <p:cNvPr id="10" name="Ovál 9"/>
          <p:cNvSpPr/>
          <p:nvPr/>
        </p:nvSpPr>
        <p:spPr>
          <a:xfrm>
            <a:off x="4060825" y="3757613"/>
            <a:ext cx="952500" cy="6477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altLang="cs-CZ" sz="2000" dirty="0">
                <a:solidFill>
                  <a:srgbClr val="000000"/>
                </a:solidFill>
                <a:cs typeface="Calibri" panose="020F0502020204030204" pitchFamily="34" charset="0"/>
              </a:rPr>
              <a:t>OH</a:t>
            </a:r>
            <a:r>
              <a:rPr lang="cs-CZ" altLang="cs-CZ" sz="2000" baseline="30000" dirty="0">
                <a:solidFill>
                  <a:srgbClr val="000000"/>
                </a:solidFill>
                <a:cs typeface="Calibri" panose="020F0502020204030204" pitchFamily="34" charset="0"/>
              </a:rPr>
              <a:t>●</a:t>
            </a:r>
            <a:endParaRPr lang="cs-CZ" dirty="0"/>
          </a:p>
        </p:txBody>
      </p:sp>
      <p:grpSp>
        <p:nvGrpSpPr>
          <p:cNvPr id="14343" name="Skupina 28"/>
          <p:cNvGrpSpPr>
            <a:grpSpLocks/>
          </p:cNvGrpSpPr>
          <p:nvPr/>
        </p:nvGrpSpPr>
        <p:grpSpPr bwMode="auto">
          <a:xfrm>
            <a:off x="2225675" y="3128964"/>
            <a:ext cx="1466850" cy="1404937"/>
            <a:chOff x="5409209" y="4184882"/>
            <a:chExt cx="1467047" cy="1404358"/>
          </a:xfrm>
        </p:grpSpPr>
        <p:sp>
          <p:nvSpPr>
            <p:cNvPr id="28" name="Ovál 27"/>
            <p:cNvSpPr/>
            <p:nvPr/>
          </p:nvSpPr>
          <p:spPr>
            <a:xfrm>
              <a:off x="5409209" y="4184882"/>
              <a:ext cx="1467047" cy="140435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grpSp>
          <p:nvGrpSpPr>
            <p:cNvPr id="14356" name="Skupina 12"/>
            <p:cNvGrpSpPr>
              <a:grpSpLocks/>
            </p:cNvGrpSpPr>
            <p:nvPr/>
          </p:nvGrpSpPr>
          <p:grpSpPr bwMode="auto">
            <a:xfrm>
              <a:off x="5543714" y="4384474"/>
              <a:ext cx="1163259" cy="982576"/>
              <a:chOff x="5405264" y="2872854"/>
              <a:chExt cx="1163259" cy="982576"/>
            </a:xfrm>
          </p:grpSpPr>
          <p:sp>
            <p:nvSpPr>
              <p:cNvPr id="14" name="Ovál 13"/>
              <p:cNvSpPr/>
              <p:nvPr/>
            </p:nvSpPr>
            <p:spPr>
              <a:xfrm>
                <a:off x="5405715" y="2873205"/>
                <a:ext cx="719233" cy="64743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cs-CZ" altLang="cs-CZ" sz="2000">
                    <a:solidFill>
                      <a:srgbClr val="000000"/>
                    </a:solidFill>
                    <a:cs typeface="Calibri" panose="020F0502020204030204" pitchFamily="34" charset="0"/>
                  </a:rPr>
                  <a:t>H</a:t>
                </a:r>
                <a:r>
                  <a:rPr lang="cs-CZ" altLang="cs-CZ" sz="2000" baseline="30000">
                    <a:solidFill>
                      <a:srgbClr val="000000"/>
                    </a:solidFill>
                    <a:cs typeface="Calibri" panose="020F0502020204030204" pitchFamily="34" charset="0"/>
                  </a:rPr>
                  <a:t>●</a:t>
                </a:r>
                <a:endParaRPr lang="cs-CZ"/>
              </a:p>
            </p:txBody>
          </p:sp>
          <p:sp>
            <p:nvSpPr>
              <p:cNvPr id="15" name="Ovál 14"/>
              <p:cNvSpPr/>
              <p:nvPr/>
            </p:nvSpPr>
            <p:spPr>
              <a:xfrm>
                <a:off x="5616880" y="3208029"/>
                <a:ext cx="951041" cy="647433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cs-CZ" altLang="cs-CZ" sz="2000" dirty="0">
                    <a:solidFill>
                      <a:srgbClr val="000000"/>
                    </a:solidFill>
                    <a:cs typeface="Calibri" panose="020F0502020204030204" pitchFamily="34" charset="0"/>
                  </a:rPr>
                  <a:t>OH</a:t>
                </a:r>
                <a:r>
                  <a:rPr lang="cs-CZ" altLang="cs-CZ" sz="2000" baseline="30000" dirty="0">
                    <a:solidFill>
                      <a:srgbClr val="000000"/>
                    </a:solidFill>
                    <a:cs typeface="Calibri" panose="020F0502020204030204" pitchFamily="34" charset="0"/>
                  </a:rPr>
                  <a:t>●</a:t>
                </a:r>
                <a:endParaRPr lang="cs-CZ" dirty="0"/>
              </a:p>
            </p:txBody>
          </p:sp>
        </p:grpSp>
      </p:grpSp>
      <p:sp>
        <p:nvSpPr>
          <p:cNvPr id="16" name="Ovál 15"/>
          <p:cNvSpPr/>
          <p:nvPr/>
        </p:nvSpPr>
        <p:spPr>
          <a:xfrm rot="21336853">
            <a:off x="6951663" y="3465513"/>
            <a:ext cx="952500" cy="6477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altLang="cs-CZ" sz="2000" dirty="0">
                <a:solidFill>
                  <a:srgbClr val="000000"/>
                </a:solidFill>
                <a:cs typeface="Calibri" panose="020F0502020204030204" pitchFamily="34" charset="0"/>
              </a:rPr>
              <a:t>OH</a:t>
            </a:r>
            <a:r>
              <a:rPr lang="cs-CZ" altLang="cs-CZ" sz="2000" baseline="30000" dirty="0">
                <a:solidFill>
                  <a:srgbClr val="000000"/>
                </a:solidFill>
                <a:cs typeface="Calibri" panose="020F0502020204030204" pitchFamily="34" charset="0"/>
              </a:rPr>
              <a:t>●</a:t>
            </a:r>
            <a:endParaRPr lang="cs-CZ" dirty="0"/>
          </a:p>
        </p:txBody>
      </p:sp>
      <p:cxnSp>
        <p:nvCxnSpPr>
          <p:cNvPr id="12" name="Pravoúhlá spojnice 11"/>
          <p:cNvCxnSpPr/>
          <p:nvPr/>
        </p:nvCxnSpPr>
        <p:spPr>
          <a:xfrm rot="5400000">
            <a:off x="7472363" y="4094163"/>
            <a:ext cx="1898650" cy="9144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/>
          <p:cNvCxnSpPr>
            <a:cxnSpLocks/>
          </p:cNvCxnSpPr>
          <p:nvPr/>
        </p:nvCxnSpPr>
        <p:spPr>
          <a:xfrm>
            <a:off x="7823201" y="4083050"/>
            <a:ext cx="676276" cy="1931441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se šipkou 23"/>
          <p:cNvCxnSpPr/>
          <p:nvPr/>
        </p:nvCxnSpPr>
        <p:spPr>
          <a:xfrm flipH="1">
            <a:off x="4224338" y="4479925"/>
            <a:ext cx="152400" cy="143668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348" name="Skupina 24"/>
          <p:cNvGrpSpPr>
            <a:grpSpLocks/>
          </p:cNvGrpSpPr>
          <p:nvPr/>
        </p:nvGrpSpPr>
        <p:grpSpPr bwMode="auto">
          <a:xfrm>
            <a:off x="8440738" y="2944814"/>
            <a:ext cx="1466850" cy="1404937"/>
            <a:chOff x="5265193" y="1376570"/>
            <a:chExt cx="1467047" cy="1404358"/>
          </a:xfrm>
        </p:grpSpPr>
        <p:sp>
          <p:nvSpPr>
            <p:cNvPr id="23" name="Ovál 22"/>
            <p:cNvSpPr/>
            <p:nvPr/>
          </p:nvSpPr>
          <p:spPr>
            <a:xfrm>
              <a:off x="5265193" y="1376570"/>
              <a:ext cx="1467047" cy="140435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grpSp>
          <p:nvGrpSpPr>
            <p:cNvPr id="14352" name="Skupina 3"/>
            <p:cNvGrpSpPr>
              <a:grpSpLocks/>
            </p:cNvGrpSpPr>
            <p:nvPr/>
          </p:nvGrpSpPr>
          <p:grpSpPr bwMode="auto">
            <a:xfrm>
              <a:off x="5424547" y="1553768"/>
              <a:ext cx="1188132" cy="1080120"/>
              <a:chOff x="5580112" y="1628800"/>
              <a:chExt cx="1188132" cy="1080120"/>
            </a:xfrm>
          </p:grpSpPr>
          <p:sp>
            <p:nvSpPr>
              <p:cNvPr id="2" name="Ovál 1"/>
              <p:cNvSpPr/>
              <p:nvPr/>
            </p:nvSpPr>
            <p:spPr>
              <a:xfrm>
                <a:off x="5579529" y="1629329"/>
                <a:ext cx="720822" cy="64743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cs-CZ" altLang="cs-CZ" sz="2000">
                    <a:solidFill>
                      <a:srgbClr val="000000"/>
                    </a:solidFill>
                    <a:cs typeface="Calibri" panose="020F0502020204030204" pitchFamily="34" charset="0"/>
                  </a:rPr>
                  <a:t>H</a:t>
                </a:r>
                <a:r>
                  <a:rPr lang="cs-CZ" altLang="cs-CZ" sz="2000" baseline="30000">
                    <a:solidFill>
                      <a:srgbClr val="000000"/>
                    </a:solidFill>
                    <a:cs typeface="Calibri" panose="020F0502020204030204" pitchFamily="34" charset="0"/>
                  </a:rPr>
                  <a:t>●</a:t>
                </a:r>
                <a:endParaRPr lang="cs-CZ"/>
              </a:p>
            </p:txBody>
          </p:sp>
          <p:sp>
            <p:nvSpPr>
              <p:cNvPr id="7" name="Ovál 6"/>
              <p:cNvSpPr/>
              <p:nvPr/>
            </p:nvSpPr>
            <p:spPr>
              <a:xfrm>
                <a:off x="5816098" y="2060951"/>
                <a:ext cx="952628" cy="647433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cs-CZ" altLang="cs-CZ" sz="2000" dirty="0">
                    <a:solidFill>
                      <a:srgbClr val="000000"/>
                    </a:solidFill>
                    <a:cs typeface="Calibri" panose="020F0502020204030204" pitchFamily="34" charset="0"/>
                  </a:rPr>
                  <a:t>OH</a:t>
                </a:r>
                <a:r>
                  <a:rPr lang="cs-CZ" altLang="cs-CZ" sz="2000" baseline="30000" dirty="0">
                    <a:solidFill>
                      <a:srgbClr val="000000"/>
                    </a:solidFill>
                    <a:cs typeface="Calibri" panose="020F0502020204030204" pitchFamily="34" charset="0"/>
                  </a:rPr>
                  <a:t>●</a:t>
                </a:r>
                <a:endParaRPr lang="cs-CZ" dirty="0"/>
              </a:p>
            </p:txBody>
          </p:sp>
        </p:grpSp>
      </p:grpSp>
      <p:sp>
        <p:nvSpPr>
          <p:cNvPr id="14349" name="TextovéPole 36"/>
          <p:cNvSpPr txBox="1">
            <a:spLocks noChangeArrowheads="1"/>
          </p:cNvSpPr>
          <p:nvPr/>
        </p:nvSpPr>
        <p:spPr bwMode="auto">
          <a:xfrm>
            <a:off x="1774826" y="2757489"/>
            <a:ext cx="30210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rgbClr val="FF0000"/>
                </a:solidFill>
              </a:rPr>
              <a:t>zrekombinované volné radikály</a:t>
            </a:r>
          </a:p>
        </p:txBody>
      </p:sp>
      <p:sp>
        <p:nvSpPr>
          <p:cNvPr id="14350" name="TextovéPole 39"/>
          <p:cNvSpPr txBox="1">
            <a:spLocks noChangeArrowheads="1"/>
          </p:cNvSpPr>
          <p:nvPr/>
        </p:nvSpPr>
        <p:spPr bwMode="auto">
          <a:xfrm>
            <a:off x="3771900" y="3392489"/>
            <a:ext cx="14366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rgbClr val="FF0000"/>
                </a:solidFill>
              </a:rPr>
              <a:t>volné radikály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  <p:sp>
        <p:nvSpPr>
          <p:cNvPr id="29" name="Ovál 28">
            <a:extLst>
              <a:ext uri="{FF2B5EF4-FFF2-40B4-BE49-F238E27FC236}">
                <a16:creationId xmlns:a16="http://schemas.microsoft.com/office/drawing/2014/main" id="{B28979F3-9A6D-40FC-A453-BA2FD6D72CC0}"/>
              </a:ext>
            </a:extLst>
          </p:cNvPr>
          <p:cNvSpPr/>
          <p:nvPr/>
        </p:nvSpPr>
        <p:spPr>
          <a:xfrm>
            <a:off x="7449345" y="3005139"/>
            <a:ext cx="952500" cy="6477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altLang="cs-CZ" sz="2000" dirty="0">
                <a:solidFill>
                  <a:srgbClr val="000000"/>
                </a:solidFill>
                <a:cs typeface="Calibri" panose="020F0502020204030204" pitchFamily="34" charset="0"/>
              </a:rPr>
              <a:t>OH</a:t>
            </a:r>
            <a:r>
              <a:rPr lang="cs-CZ" altLang="cs-CZ" sz="2000" baseline="30000" dirty="0">
                <a:solidFill>
                  <a:srgbClr val="000000"/>
                </a:solidFill>
                <a:cs typeface="Calibri" panose="020F0502020204030204" pitchFamily="34" charset="0"/>
              </a:rPr>
              <a:t>●</a:t>
            </a:r>
            <a:endParaRPr lang="cs-CZ" dirty="0"/>
          </a:p>
        </p:txBody>
      </p:sp>
      <p:cxnSp>
        <p:nvCxnSpPr>
          <p:cNvPr id="30" name="Přímá spojnice se šipkou 29">
            <a:extLst>
              <a:ext uri="{FF2B5EF4-FFF2-40B4-BE49-F238E27FC236}">
                <a16:creationId xmlns:a16="http://schemas.microsoft.com/office/drawing/2014/main" id="{4744A3F4-20E0-4533-9D4B-88AB9A04884D}"/>
              </a:ext>
            </a:extLst>
          </p:cNvPr>
          <p:cNvCxnSpPr>
            <a:cxnSpLocks/>
          </p:cNvCxnSpPr>
          <p:nvPr/>
        </p:nvCxnSpPr>
        <p:spPr>
          <a:xfrm>
            <a:off x="8072252" y="3602038"/>
            <a:ext cx="762186" cy="2087563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562"/>
    </mc:Choice>
    <mc:Fallback xmlns="">
      <p:transition spd="slow" advTm="94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3600" b="1" dirty="0">
                <a:solidFill>
                  <a:srgbClr val="C00000"/>
                </a:solidFill>
              </a:rPr>
              <a:t>POŠKOZENÍ DNA – prvotní nastínění problému</a:t>
            </a:r>
          </a:p>
        </p:txBody>
      </p:sp>
      <p:sp>
        <p:nvSpPr>
          <p:cNvPr id="15363" name="Zástupný symbol pro obsah 2"/>
          <p:cNvSpPr>
            <a:spLocks noGrp="1"/>
          </p:cNvSpPr>
          <p:nvPr>
            <p:ph idx="1"/>
          </p:nvPr>
        </p:nvSpPr>
        <p:spPr>
          <a:xfrm>
            <a:off x="391025" y="1484313"/>
            <a:ext cx="11405937" cy="4525962"/>
          </a:xfrm>
        </p:spPr>
        <p:txBody>
          <a:bodyPr>
            <a:normAutofit/>
          </a:bodyPr>
          <a:lstStyle/>
          <a:p>
            <a:pPr algn="just" eaLnBrk="1" hangingPunct="1"/>
            <a:r>
              <a:rPr lang="cs-CZ" altLang="cs-CZ" sz="2400" dirty="0"/>
              <a:t>Typickou poruchou na molekulární úrovni jsou </a:t>
            </a:r>
            <a:r>
              <a:rPr lang="cs-CZ" altLang="cs-CZ" sz="2400" b="1" dirty="0"/>
              <a:t>zlomy vlákna v molekule DNA</a:t>
            </a:r>
            <a:endParaRPr lang="cs-CZ" altLang="cs-CZ" sz="2400" dirty="0"/>
          </a:p>
          <a:p>
            <a:pPr lvl="1" algn="just" eaLnBrk="1" hangingPunct="1"/>
            <a:r>
              <a:rPr lang="cs-CZ" altLang="cs-CZ" dirty="0"/>
              <a:t>buď </a:t>
            </a:r>
            <a:r>
              <a:rPr lang="cs-CZ" altLang="cs-CZ" u="sng" dirty="0"/>
              <a:t>zlom jen jednoho vlákna </a:t>
            </a:r>
            <a:r>
              <a:rPr lang="cs-CZ" altLang="cs-CZ" dirty="0"/>
              <a:t>(</a:t>
            </a:r>
            <a:r>
              <a:rPr lang="cs-CZ" altLang="cs-CZ" b="1" dirty="0"/>
              <a:t>SSB</a:t>
            </a:r>
            <a:r>
              <a:rPr lang="cs-CZ" altLang="cs-CZ" dirty="0"/>
              <a:t>, single </a:t>
            </a:r>
            <a:r>
              <a:rPr lang="cs-CZ" altLang="cs-CZ" dirty="0" err="1"/>
              <a:t>strand</a:t>
            </a:r>
            <a:r>
              <a:rPr lang="cs-CZ" altLang="cs-CZ" dirty="0"/>
              <a:t> </a:t>
            </a:r>
            <a:r>
              <a:rPr lang="cs-CZ" altLang="cs-CZ" dirty="0" err="1"/>
              <a:t>break</a:t>
            </a:r>
            <a:r>
              <a:rPr lang="cs-CZ" altLang="cs-CZ" dirty="0"/>
              <a:t>),</a:t>
            </a:r>
          </a:p>
          <a:p>
            <a:pPr lvl="1" algn="just" eaLnBrk="1" hangingPunct="1"/>
            <a:r>
              <a:rPr lang="cs-CZ" altLang="cs-CZ" dirty="0"/>
              <a:t>nebo </a:t>
            </a:r>
            <a:r>
              <a:rPr lang="cs-CZ" altLang="cs-CZ" u="sng" dirty="0"/>
              <a:t>úplný zlom dvojvlákna DNA </a:t>
            </a:r>
            <a:r>
              <a:rPr lang="cs-CZ" altLang="cs-CZ" dirty="0"/>
              <a:t>(</a:t>
            </a:r>
            <a:r>
              <a:rPr lang="cs-CZ" altLang="cs-CZ" b="1" dirty="0"/>
              <a:t>DSB</a:t>
            </a:r>
            <a:r>
              <a:rPr lang="cs-CZ" altLang="cs-CZ" dirty="0"/>
              <a:t>, double </a:t>
            </a:r>
            <a:r>
              <a:rPr lang="cs-CZ" altLang="cs-CZ" dirty="0" err="1"/>
              <a:t>strand</a:t>
            </a:r>
            <a:r>
              <a:rPr lang="cs-CZ" altLang="cs-CZ" dirty="0"/>
              <a:t> </a:t>
            </a:r>
            <a:r>
              <a:rPr lang="cs-CZ" altLang="cs-CZ" dirty="0" err="1"/>
              <a:t>break</a:t>
            </a:r>
            <a:r>
              <a:rPr lang="cs-CZ" altLang="cs-CZ" dirty="0"/>
              <a:t>) </a:t>
            </a:r>
            <a:r>
              <a:rPr lang="cs-CZ" altLang="cs-CZ" dirty="0">
                <a:sym typeface="Wingdings" panose="05000000000000000000" pitchFamily="2" charset="2"/>
              </a:rPr>
              <a:t> nejzávažnější poškození DNA</a:t>
            </a:r>
            <a:endParaRPr lang="cs-CZ" altLang="cs-CZ" dirty="0"/>
          </a:p>
          <a:p>
            <a:pPr algn="just">
              <a:spcBef>
                <a:spcPts val="1200"/>
              </a:spcBef>
            </a:pPr>
            <a:r>
              <a:rPr lang="cs-CZ" altLang="cs-CZ" sz="2400" dirty="0"/>
              <a:t>Dále mohou vznikat atypické </a:t>
            </a:r>
            <a:r>
              <a:rPr lang="cs-CZ" altLang="cs-CZ" sz="2400" u="sng" dirty="0"/>
              <a:t>vazbové "můstky" uvnitř </a:t>
            </a:r>
            <a:r>
              <a:rPr lang="cs-CZ" altLang="cs-CZ" sz="2400" u="sng" dirty="0" err="1"/>
              <a:t>dvouvlákna</a:t>
            </a:r>
            <a:r>
              <a:rPr lang="cs-CZ" altLang="cs-CZ" sz="2400" u="sng" dirty="0"/>
              <a:t> DNA </a:t>
            </a:r>
            <a:r>
              <a:rPr lang="cs-CZ" altLang="cs-CZ" sz="2400" dirty="0"/>
              <a:t>a mnohé </a:t>
            </a:r>
            <a:r>
              <a:rPr lang="cs-CZ" altLang="cs-CZ" sz="2400" u="sng" dirty="0"/>
              <a:t>další chemické změny cukr-fosfátové páteře DNA</a:t>
            </a:r>
            <a:r>
              <a:rPr lang="cs-CZ" altLang="cs-CZ" sz="2400" dirty="0"/>
              <a:t> i </a:t>
            </a:r>
            <a:r>
              <a:rPr lang="cs-CZ" altLang="cs-CZ" sz="2400" u="sng" dirty="0"/>
              <a:t>jednotlivých bazí </a:t>
            </a:r>
            <a:r>
              <a:rPr lang="cs-CZ" altLang="cs-CZ" sz="2400" dirty="0"/>
              <a:t>(problematice poškození DNA bude věnována samostatná přednáška).</a:t>
            </a:r>
          </a:p>
          <a:p>
            <a:endParaRPr lang="cs-CZ" altLang="cs-CZ" sz="2400" dirty="0"/>
          </a:p>
        </p:txBody>
      </p:sp>
      <p:pic>
        <p:nvPicPr>
          <p:cNvPr id="1536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55" b="27657"/>
          <a:stretch>
            <a:fillRect/>
          </a:stretch>
        </p:blipFill>
        <p:spPr bwMode="auto">
          <a:xfrm>
            <a:off x="1451650" y="4276139"/>
            <a:ext cx="9162962" cy="2195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957"/>
    </mc:Choice>
    <mc:Fallback xmlns="">
      <p:transition spd="slow" advTm="115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>
          <a:xfrm>
            <a:off x="218661" y="392324"/>
            <a:ext cx="11820939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100" b="1" dirty="0">
                <a:solidFill>
                  <a:srgbClr val="C00000"/>
                </a:solidFill>
              </a:rPr>
              <a:t>Chemické stádium interakce IZ s hmotou – specifika biologických systémů</a:t>
            </a:r>
            <a:endParaRPr lang="cs-CZ" altLang="cs-CZ" sz="3100" dirty="0"/>
          </a:p>
        </p:txBody>
      </p:sp>
      <p:sp>
        <p:nvSpPr>
          <p:cNvPr id="16387" name="Zástupný symbol pro obsah 2"/>
          <p:cNvSpPr>
            <a:spLocks noGrp="1"/>
          </p:cNvSpPr>
          <p:nvPr>
            <p:ph idx="1"/>
          </p:nvPr>
        </p:nvSpPr>
        <p:spPr>
          <a:xfrm>
            <a:off x="733926" y="1600201"/>
            <a:ext cx="5649412" cy="4525963"/>
          </a:xfrm>
        </p:spPr>
        <p:txBody>
          <a:bodyPr>
            <a:noAutofit/>
          </a:bodyPr>
          <a:lstStyle/>
          <a:p>
            <a:pPr algn="just">
              <a:spcBef>
                <a:spcPts val="1200"/>
              </a:spcBef>
            </a:pPr>
            <a:r>
              <a:rPr lang="cs-CZ" altLang="cs-CZ" sz="2400" u="sng" dirty="0"/>
              <a:t>Jednotlivé procesy</a:t>
            </a:r>
            <a:r>
              <a:rPr lang="cs-CZ" altLang="cs-CZ" sz="2400" dirty="0"/>
              <a:t> chemického stádia </a:t>
            </a:r>
            <a:r>
              <a:rPr lang="cs-CZ" altLang="cs-CZ" sz="2400" b="1" dirty="0"/>
              <a:t>trvají různě dlouhou dobu </a:t>
            </a:r>
            <a:r>
              <a:rPr lang="cs-CZ" altLang="cs-CZ" sz="2400" dirty="0"/>
              <a:t>- </a:t>
            </a:r>
            <a:r>
              <a:rPr lang="cs-CZ" altLang="cs-CZ" sz="2400" u="sng" dirty="0"/>
              <a:t>od tisícin sekundy do řádově jednotek sekundy</a:t>
            </a:r>
            <a:r>
              <a:rPr lang="cs-CZ" altLang="cs-CZ" sz="2400" dirty="0"/>
              <a:t>,        v závislosti na transportní době reaktivních složek z místa svého vzniku do místa lokalizace napadené biomolekuly. </a:t>
            </a:r>
          </a:p>
          <a:p>
            <a:pPr algn="just">
              <a:spcBef>
                <a:spcPts val="1200"/>
              </a:spcBef>
            </a:pPr>
            <a:endParaRPr lang="cs-CZ" altLang="cs-CZ" sz="2400" dirty="0"/>
          </a:p>
          <a:p>
            <a:pPr algn="just">
              <a:spcBef>
                <a:spcPts val="1200"/>
              </a:spcBef>
            </a:pPr>
            <a:r>
              <a:rPr lang="cs-CZ" altLang="cs-CZ" sz="2400" b="1" u="sng" dirty="0">
                <a:solidFill>
                  <a:srgbClr val="FF0000"/>
                </a:solidFill>
              </a:rPr>
              <a:t>Zlomy v DNA mohou ale vznikat i přímo </a:t>
            </a:r>
            <a:r>
              <a:rPr lang="cs-CZ" altLang="cs-CZ" sz="2400" dirty="0"/>
              <a:t>následkem </a:t>
            </a:r>
            <a:r>
              <a:rPr lang="cs-CZ" altLang="cs-CZ" sz="2400" b="1" dirty="0"/>
              <a:t>fyzikální interakce IZ </a:t>
            </a:r>
            <a:r>
              <a:rPr lang="cs-CZ" altLang="cs-CZ" sz="2400" dirty="0"/>
              <a:t>nebo </a:t>
            </a:r>
            <a:r>
              <a:rPr lang="cs-CZ" altLang="cs-CZ" sz="2400" b="1" dirty="0"/>
              <a:t>sekundárních (delta) elektronů </a:t>
            </a:r>
            <a:r>
              <a:rPr lang="cs-CZ" altLang="cs-CZ" sz="2400" dirty="0"/>
              <a:t>(viz později) s DNA, </a:t>
            </a:r>
            <a:r>
              <a:rPr lang="cs-CZ" altLang="cs-CZ" sz="2400" u="sng" dirty="0"/>
              <a:t>nejen tedy následkem chemického poškození</a:t>
            </a:r>
          </a:p>
          <a:p>
            <a:pPr algn="just">
              <a:spcBef>
                <a:spcPts val="1200"/>
              </a:spcBef>
            </a:pPr>
            <a:endParaRPr lang="cs-CZ" altLang="cs-CZ" sz="2400" dirty="0"/>
          </a:p>
          <a:p>
            <a:pPr eaLnBrk="1" hangingPunct="1"/>
            <a:endParaRPr lang="cs-CZ" altLang="cs-CZ" sz="2400" dirty="0"/>
          </a:p>
        </p:txBody>
      </p:sp>
      <p:pic>
        <p:nvPicPr>
          <p:cNvPr id="16388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681" y="1520825"/>
            <a:ext cx="4041775" cy="468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10208419" y="5556248"/>
            <a:ext cx="792162" cy="936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195"/>
    </mc:Choice>
    <mc:Fallback xmlns="">
      <p:transition spd="slow" advTm="86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32523" y="42111"/>
            <a:ext cx="11867320" cy="975395"/>
          </a:xfrm>
        </p:spPr>
        <p:txBody>
          <a:bodyPr/>
          <a:lstStyle/>
          <a:p>
            <a:pPr algn="ctr" eaLnBrk="1" hangingPunct="1"/>
            <a:r>
              <a:rPr lang="cs-CZ" altLang="cs-CZ" b="1" dirty="0">
                <a:solidFill>
                  <a:srgbClr val="C00000"/>
                </a:solidFill>
              </a:rPr>
              <a:t>Interakce IZ s živou hmotou BIOLOGICKÉ PROCESY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869" y="5644400"/>
            <a:ext cx="11508206" cy="104140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cs-CZ" altLang="cs-CZ" u="sng" dirty="0">
                <a:solidFill>
                  <a:srgbClr val="FF0000"/>
                </a:solidFill>
              </a:rPr>
              <a:t>Biologické procesy probíhají v extrémně                                                           dlouhém časovém období </a:t>
            </a:r>
            <a:r>
              <a:rPr lang="cs-CZ" altLang="cs-CZ" b="1" dirty="0"/>
              <a:t>desítek minut až několik desetiletí (!!) po ozáření</a:t>
            </a:r>
          </a:p>
        </p:txBody>
      </p:sp>
      <p:pic>
        <p:nvPicPr>
          <p:cNvPr id="1741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347" y="3190251"/>
            <a:ext cx="2301875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3" t="-1933" r="17953" b="1933"/>
          <a:stretch>
            <a:fillRect/>
          </a:stretch>
        </p:blipFill>
        <p:spPr bwMode="auto">
          <a:xfrm>
            <a:off x="8311356" y="2750136"/>
            <a:ext cx="1666875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2" descr="http://csls-text2.c.u-tokyo.ac.jp/images/fig/fig02_06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8" t="5775" r="9256" b="7286"/>
          <a:stretch>
            <a:fillRect/>
          </a:stretch>
        </p:blipFill>
        <p:spPr bwMode="auto">
          <a:xfrm>
            <a:off x="827172" y="1180684"/>
            <a:ext cx="2163763" cy="1319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Přímá spojnice se šipkou 2"/>
          <p:cNvCxnSpPr>
            <a:cxnSpLocks/>
          </p:cNvCxnSpPr>
          <p:nvPr/>
        </p:nvCxnSpPr>
        <p:spPr>
          <a:xfrm>
            <a:off x="3344779" y="1919037"/>
            <a:ext cx="4841165" cy="2460458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6" name="Obdélník 5"/>
          <p:cNvSpPr>
            <a:spLocks noChangeArrowheads="1"/>
          </p:cNvSpPr>
          <p:nvPr/>
        </p:nvSpPr>
        <p:spPr bwMode="auto">
          <a:xfrm>
            <a:off x="5486401" y="1180684"/>
            <a:ext cx="609399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1200"/>
              </a:spcBef>
              <a:buNone/>
            </a:pPr>
            <a:r>
              <a:rPr lang="cs-CZ" altLang="cs-CZ" sz="2000" dirty="0"/>
              <a:t>Molekulární změny v biologicky důležitých látkách (</a:t>
            </a:r>
            <a:r>
              <a:rPr lang="cs-CZ" altLang="cs-CZ" sz="2000" u="sng" dirty="0"/>
              <a:t>DNA, enzymech, proteinech</a:t>
            </a:r>
            <a:r>
              <a:rPr lang="cs-CZ" altLang="cs-CZ" sz="2000" dirty="0"/>
              <a:t>) mohou vyústit                v </a:t>
            </a:r>
            <a:r>
              <a:rPr lang="cs-CZ" altLang="cs-CZ" sz="2000" b="1" dirty="0"/>
              <a:t>morfologické a funkční změny</a:t>
            </a:r>
            <a:r>
              <a:rPr lang="cs-CZ" altLang="cs-CZ" sz="2000" dirty="0"/>
              <a:t> v </a:t>
            </a:r>
            <a:r>
              <a:rPr lang="cs-CZ" altLang="cs-CZ" sz="2000" u="sng" dirty="0"/>
              <a:t>buňkách</a:t>
            </a:r>
            <a:r>
              <a:rPr lang="cs-CZ" altLang="cs-CZ" sz="2000" dirty="0"/>
              <a:t>             a </a:t>
            </a:r>
            <a:r>
              <a:rPr lang="cs-CZ" altLang="cs-CZ" sz="2000" u="sng" dirty="0"/>
              <a:t>orgánech</a:t>
            </a:r>
            <a:r>
              <a:rPr lang="cs-CZ" altLang="cs-CZ" sz="2000" dirty="0"/>
              <a:t>, a následně i </a:t>
            </a:r>
            <a:r>
              <a:rPr lang="cs-CZ" altLang="cs-CZ" sz="2000" u="sng" dirty="0"/>
              <a:t>organismu</a:t>
            </a:r>
            <a:r>
              <a:rPr lang="cs-CZ" altLang="cs-CZ" sz="2000" dirty="0"/>
              <a:t> jako celku.</a:t>
            </a:r>
          </a:p>
        </p:txBody>
      </p:sp>
      <p:sp>
        <p:nvSpPr>
          <p:cNvPr id="17417" name="Obdélník 7"/>
          <p:cNvSpPr>
            <a:spLocks noChangeArrowheads="1"/>
          </p:cNvSpPr>
          <p:nvPr/>
        </p:nvSpPr>
        <p:spPr bwMode="auto">
          <a:xfrm>
            <a:off x="789072" y="2469735"/>
            <a:ext cx="23272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u="sng">
                <a:solidFill>
                  <a:srgbClr val="FF0000"/>
                </a:solidFill>
              </a:rPr>
              <a:t>Změny na úrovni buněk</a:t>
            </a:r>
            <a:endParaRPr lang="cs-CZ" altLang="cs-CZ" sz="1600"/>
          </a:p>
        </p:txBody>
      </p:sp>
      <p:sp>
        <p:nvSpPr>
          <p:cNvPr id="17418" name="Obdélník 14"/>
          <p:cNvSpPr>
            <a:spLocks noChangeArrowheads="1"/>
          </p:cNvSpPr>
          <p:nvPr/>
        </p:nvSpPr>
        <p:spPr bwMode="auto">
          <a:xfrm>
            <a:off x="2063418" y="4875755"/>
            <a:ext cx="512654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u="sng" dirty="0">
                <a:solidFill>
                  <a:srgbClr val="FF0000"/>
                </a:solidFill>
              </a:rPr>
              <a:t>Změny na úrovni tkání, orgánů a orgánových soustav</a:t>
            </a:r>
            <a:endParaRPr lang="cs-CZ" altLang="cs-CZ" sz="1600" dirty="0"/>
          </a:p>
        </p:txBody>
      </p:sp>
      <p:sp>
        <p:nvSpPr>
          <p:cNvPr id="17419" name="Obdélník 15"/>
          <p:cNvSpPr>
            <a:spLocks noChangeArrowheads="1"/>
          </p:cNvSpPr>
          <p:nvPr/>
        </p:nvSpPr>
        <p:spPr bwMode="auto">
          <a:xfrm>
            <a:off x="6832280" y="5346201"/>
            <a:ext cx="51675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u="sng" dirty="0">
                <a:solidFill>
                  <a:srgbClr val="FF0000"/>
                </a:solidFill>
              </a:rPr>
              <a:t>Medicínské manifestace na úrovni celého organismu</a:t>
            </a:r>
            <a:endParaRPr lang="cs-CZ" altLang="cs-CZ" sz="16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64738" y="5847933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784"/>
    </mc:Choice>
    <mc:Fallback xmlns="">
      <p:transition spd="slow" advTm="89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obsah 2"/>
          <p:cNvSpPr>
            <a:spLocks noGrp="1"/>
          </p:cNvSpPr>
          <p:nvPr>
            <p:ph idx="1"/>
          </p:nvPr>
        </p:nvSpPr>
        <p:spPr>
          <a:xfrm>
            <a:off x="378995" y="1068389"/>
            <a:ext cx="11538283" cy="1423987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Buňky v závislosti na rozsahu poškození </a:t>
            </a:r>
            <a:r>
              <a:rPr lang="cs-CZ" altLang="cs-CZ" sz="2400" b="1" dirty="0">
                <a:solidFill>
                  <a:schemeClr val="bg1"/>
                </a:solidFill>
              </a:rPr>
              <a:t>umírají </a:t>
            </a:r>
            <a:r>
              <a:rPr lang="cs-CZ" altLang="cs-CZ" sz="2400" dirty="0">
                <a:solidFill>
                  <a:schemeClr val="bg1"/>
                </a:solidFill>
              </a:rPr>
              <a:t>nebo</a:t>
            </a:r>
            <a:r>
              <a:rPr lang="cs-CZ" altLang="cs-CZ" sz="2400" b="1" dirty="0">
                <a:solidFill>
                  <a:schemeClr val="bg1"/>
                </a:solidFill>
              </a:rPr>
              <a:t> přežijí </a:t>
            </a:r>
            <a:r>
              <a:rPr lang="cs-CZ" altLang="cs-CZ" sz="2400" dirty="0">
                <a:solidFill>
                  <a:schemeClr val="bg1"/>
                </a:solidFill>
              </a:rPr>
              <a:t>a </a:t>
            </a:r>
            <a:r>
              <a:rPr lang="cs-CZ" altLang="cs-CZ" sz="2400" b="1" dirty="0">
                <a:solidFill>
                  <a:schemeClr val="bg1"/>
                </a:solidFill>
              </a:rPr>
              <a:t>aktivují</a:t>
            </a: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r>
              <a:rPr lang="cs-CZ" altLang="cs-CZ" sz="2400" u="sng" dirty="0">
                <a:solidFill>
                  <a:schemeClr val="bg1"/>
                </a:solidFill>
              </a:rPr>
              <a:t>komplexní odpověď buňky na ozáření, zejména na poškození DNA (DDR – DNA </a:t>
            </a:r>
            <a:r>
              <a:rPr lang="cs-CZ" altLang="cs-CZ" sz="2400" u="sng" dirty="0" err="1">
                <a:solidFill>
                  <a:schemeClr val="bg1"/>
                </a:solidFill>
              </a:rPr>
              <a:t>Damage</a:t>
            </a:r>
            <a:r>
              <a:rPr lang="cs-CZ" altLang="cs-CZ" sz="2400" u="sng" dirty="0">
                <a:solidFill>
                  <a:schemeClr val="bg1"/>
                </a:solidFill>
              </a:rPr>
              <a:t> Response)</a:t>
            </a:r>
            <a:r>
              <a:rPr lang="cs-CZ" altLang="cs-CZ" sz="2400" dirty="0">
                <a:solidFill>
                  <a:schemeClr val="bg1"/>
                </a:solidFill>
              </a:rPr>
              <a:t>. </a:t>
            </a:r>
          </a:p>
          <a:p>
            <a:pPr>
              <a:spcBef>
                <a:spcPts val="12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Cílem této odpovědi je </a:t>
            </a:r>
            <a:r>
              <a:rPr lang="cs-CZ" altLang="cs-CZ" sz="2400" b="1" dirty="0">
                <a:solidFill>
                  <a:schemeClr val="bg1"/>
                </a:solidFill>
              </a:rPr>
              <a:t>opravit</a:t>
            </a:r>
            <a:r>
              <a:rPr lang="cs-CZ" altLang="cs-CZ" sz="2400" dirty="0">
                <a:solidFill>
                  <a:schemeClr val="bg1"/>
                </a:solidFill>
              </a:rPr>
              <a:t> poškozené biomolekuly                                                                    a </a:t>
            </a:r>
            <a:r>
              <a:rPr lang="cs-CZ" altLang="cs-CZ" sz="2400" u="sng" dirty="0">
                <a:solidFill>
                  <a:schemeClr val="bg1"/>
                </a:solidFill>
              </a:rPr>
              <a:t>navrátit buňku do původního stavu, </a:t>
            </a: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76" y="314325"/>
            <a:ext cx="11954436" cy="66675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sz="3200" b="1" dirty="0">
                <a:solidFill>
                  <a:srgbClr val="FF0000"/>
                </a:solidFill>
              </a:rPr>
              <a:t>Interakce IZ – biologické stádium</a:t>
            </a:r>
          </a:p>
        </p:txBody>
      </p:sp>
      <p:pic>
        <p:nvPicPr>
          <p:cNvPr id="18436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801" y="2946590"/>
            <a:ext cx="5311775" cy="354171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1" t="-194" r="24402" b="194"/>
          <a:stretch>
            <a:fillRect/>
          </a:stretch>
        </p:blipFill>
        <p:spPr bwMode="auto">
          <a:xfrm>
            <a:off x="7789863" y="2434202"/>
            <a:ext cx="3313112" cy="40481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749353" y="3018349"/>
            <a:ext cx="44808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u="sng" dirty="0">
                <a:solidFill>
                  <a:schemeClr val="bg1"/>
                </a:solidFill>
              </a:rPr>
              <a:t>DDR</a:t>
            </a:r>
            <a:r>
              <a:rPr lang="cs-CZ" sz="2800" b="1" dirty="0">
                <a:solidFill>
                  <a:schemeClr val="bg1"/>
                </a:solidFill>
              </a:rPr>
              <a:t> –DNA </a:t>
            </a:r>
            <a:r>
              <a:rPr lang="cs-CZ" sz="2800" b="1" dirty="0" err="1">
                <a:solidFill>
                  <a:schemeClr val="bg1"/>
                </a:solidFill>
              </a:rPr>
              <a:t>damage</a:t>
            </a:r>
            <a:r>
              <a:rPr lang="cs-CZ" sz="2800" b="1" dirty="0">
                <a:solidFill>
                  <a:schemeClr val="bg1"/>
                </a:solidFill>
              </a:rPr>
              <a:t> response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248"/>
    </mc:Choice>
    <mc:Fallback xmlns="">
      <p:transition spd="slow" advTm="90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ED07C996-B3A1-4381-BBF4-E8A4189B3A1B}"/>
              </a:ext>
            </a:extLst>
          </p:cNvPr>
          <p:cNvSpPr txBox="1"/>
          <p:nvPr/>
        </p:nvSpPr>
        <p:spPr>
          <a:xfrm>
            <a:off x="631658" y="4932826"/>
            <a:ext cx="110449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2000" b="0" i="0" u="none" strike="noStrike" baseline="0" dirty="0">
                <a:solidFill>
                  <a:srgbClr val="000000"/>
                </a:solidFill>
                <a:latin typeface="Wingdings" panose="05000000000000000000" pitchFamily="2" charset="2"/>
              </a:rPr>
              <a:t></a:t>
            </a:r>
            <a:endParaRPr lang="cs-CZ" sz="2000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BBD1287-CE23-424E-BBA2-3056DCFAE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300" y="1620866"/>
            <a:ext cx="1658463" cy="1238008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865D8EE5-97BB-42E6-805E-F7C71C9AF9C4}"/>
              </a:ext>
            </a:extLst>
          </p:cNvPr>
          <p:cNvSpPr txBox="1"/>
          <p:nvPr/>
        </p:nvSpPr>
        <p:spPr>
          <a:xfrm>
            <a:off x="631658" y="1014861"/>
            <a:ext cx="11142744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cs-CZ" sz="2400" dirty="0"/>
              <a:t>Vedle rozpadové konstanty </a:t>
            </a:r>
            <a:r>
              <a:rPr lang="cs-CZ" sz="2400" dirty="0">
                <a:latin typeface="Symbol" panose="05050102010706020507" pitchFamily="18" charset="2"/>
              </a:rPr>
              <a:t>l</a:t>
            </a:r>
            <a:r>
              <a:rPr lang="cs-CZ" sz="2400" dirty="0"/>
              <a:t> a poločasu rozpadu T</a:t>
            </a:r>
            <a:r>
              <a:rPr lang="cs-CZ" sz="2400" baseline="-25000" dirty="0"/>
              <a:t>1/2</a:t>
            </a:r>
            <a:r>
              <a:rPr lang="cs-CZ" sz="2400" dirty="0"/>
              <a:t> se někdy zavádí </a:t>
            </a:r>
            <a:r>
              <a:rPr lang="cs-CZ" sz="2400" b="1" dirty="0"/>
              <a:t>střední doba života</a:t>
            </a:r>
            <a:r>
              <a:rPr lang="cs-CZ" sz="2400" dirty="0"/>
              <a:t> jádra, </a:t>
            </a:r>
          </a:p>
          <a:p>
            <a:pPr>
              <a:spcBef>
                <a:spcPts val="1200"/>
              </a:spcBef>
            </a:pPr>
            <a:endParaRPr lang="cs-CZ" sz="2400" b="1" dirty="0">
              <a:latin typeface="Symbol" panose="05050102010706020507" pitchFamily="18" charset="2"/>
            </a:endParaRPr>
          </a:p>
          <a:p>
            <a:pPr>
              <a:spcBef>
                <a:spcPts val="1200"/>
              </a:spcBef>
            </a:pPr>
            <a:endParaRPr lang="cs-CZ" sz="2400" b="1" dirty="0">
              <a:latin typeface="Symbol" panose="05050102010706020507" pitchFamily="18" charset="2"/>
            </a:endParaRPr>
          </a:p>
          <a:p>
            <a:pPr>
              <a:spcBef>
                <a:spcPts val="1200"/>
              </a:spcBef>
            </a:pPr>
            <a:endParaRPr lang="cs-CZ" sz="2400" b="1" dirty="0">
              <a:latin typeface="Symbol" panose="05050102010706020507" pitchFamily="18" charset="2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sz="2400" dirty="0"/>
              <a:t>což je </a:t>
            </a:r>
            <a:r>
              <a:rPr lang="cs-CZ" sz="2400" dirty="0">
                <a:solidFill>
                  <a:srgbClr val="0000FF"/>
                </a:solidFill>
                <a:latin typeface="Verdana" panose="020B0604030504040204" pitchFamily="34" charset="0"/>
              </a:rPr>
              <a:t>pravděpodobnost přeměny </a:t>
            </a:r>
            <a:r>
              <a:rPr lang="cs-CZ" sz="2400" dirty="0">
                <a:solidFill>
                  <a:srgbClr val="000000"/>
                </a:solidFill>
                <a:latin typeface="Verdana" panose="020B0604030504040204" pitchFamily="34" charset="0"/>
              </a:rPr>
              <a:t>radioaktivního atomu za časovou jednotku</a:t>
            </a:r>
            <a:endParaRPr lang="cs-CZ" sz="2400" dirty="0"/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sz="2400" dirty="0"/>
              <a:t>zároveň doba (t=</a:t>
            </a:r>
            <a:r>
              <a:rPr lang="cs-CZ" sz="2400" dirty="0">
                <a:latin typeface="Symbol" panose="05050102010706020507" pitchFamily="18" charset="2"/>
              </a:rPr>
              <a:t>t</a:t>
            </a:r>
            <a:r>
              <a:rPr lang="cs-CZ" sz="2400" dirty="0"/>
              <a:t>), za kterou klesne aktivita na 1/e </a:t>
            </a:r>
            <a:r>
              <a:rPr lang="cs-CZ" sz="2400" dirty="0">
                <a:latin typeface="Symbol" panose="05050102010706020507" pitchFamily="18" charset="2"/>
              </a:rPr>
              <a:t>@</a:t>
            </a:r>
            <a:r>
              <a:rPr lang="cs-CZ" sz="2400" dirty="0"/>
              <a:t> 0,3679 své původní hodnoty. 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sz="2400" dirty="0"/>
              <a:t>Všechny tyto tři veličiny (</a:t>
            </a:r>
            <a:r>
              <a:rPr lang="cs-CZ" sz="2400" b="1" dirty="0"/>
              <a:t>poločas přeměny T</a:t>
            </a:r>
            <a:r>
              <a:rPr lang="cs-CZ" sz="2400" b="1" baseline="-25000" dirty="0"/>
              <a:t>1/2</a:t>
            </a:r>
            <a:r>
              <a:rPr lang="cs-CZ" sz="2400" dirty="0"/>
              <a:t>, </a:t>
            </a:r>
            <a:r>
              <a:rPr lang="cs-CZ" sz="2400" b="1" dirty="0" err="1"/>
              <a:t>přeměnová</a:t>
            </a:r>
            <a:r>
              <a:rPr lang="cs-CZ" sz="2400" b="1" dirty="0"/>
              <a:t> konstanta </a:t>
            </a:r>
            <a:r>
              <a:rPr lang="cs-CZ" sz="2400" b="1" dirty="0">
                <a:latin typeface="Symbol" panose="05050102010706020507" pitchFamily="18" charset="2"/>
              </a:rPr>
              <a:t>l</a:t>
            </a:r>
            <a:r>
              <a:rPr lang="cs-CZ" sz="2400" b="1" dirty="0"/>
              <a:t> </a:t>
            </a:r>
            <a:r>
              <a:rPr lang="cs-CZ" sz="2400" dirty="0"/>
              <a:t>a </a:t>
            </a:r>
            <a:r>
              <a:rPr lang="cs-CZ" sz="2400" b="1" dirty="0"/>
              <a:t>střední doba života </a:t>
            </a:r>
            <a:r>
              <a:rPr lang="cs-CZ" sz="2400" b="1" dirty="0">
                <a:latin typeface="Symbol" panose="05050102010706020507" pitchFamily="18" charset="2"/>
              </a:rPr>
              <a:t>t</a:t>
            </a:r>
            <a:r>
              <a:rPr lang="cs-CZ" sz="2400" dirty="0"/>
              <a:t>) udávají, jak rychle se radionuklid přeměňuje či rozpadá.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DD597E01-DB4F-4119-9EAD-E5FE05A5D59C}"/>
              </a:ext>
            </a:extLst>
          </p:cNvPr>
          <p:cNvSpPr txBox="1"/>
          <p:nvPr/>
        </p:nvSpPr>
        <p:spPr>
          <a:xfrm>
            <a:off x="4426117" y="1872731"/>
            <a:ext cx="60970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600" dirty="0"/>
              <a:t>= T</a:t>
            </a:r>
            <a:r>
              <a:rPr lang="cs-CZ" sz="3600" baseline="-25000" dirty="0"/>
              <a:t>1/2</a:t>
            </a:r>
            <a:r>
              <a:rPr lang="cs-CZ" sz="3600" dirty="0"/>
              <a:t>/ln2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FD47624B-04CC-43F5-B355-5DB8DDFEB6F7}"/>
              </a:ext>
            </a:extLst>
          </p:cNvPr>
          <p:cNvSpPr txBox="1"/>
          <p:nvPr/>
        </p:nvSpPr>
        <p:spPr>
          <a:xfrm>
            <a:off x="7820224" y="1915719"/>
            <a:ext cx="2757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Poznámka:</a:t>
            </a:r>
          </a:p>
          <a:p>
            <a:r>
              <a:rPr lang="cs-CZ" dirty="0"/>
              <a:t>Nomenklatura T = T</a:t>
            </a:r>
            <a:r>
              <a:rPr lang="cs-CZ" baseline="-25000" dirty="0"/>
              <a:t>1/2</a:t>
            </a:r>
            <a:r>
              <a:rPr lang="cs-CZ" dirty="0"/>
              <a:t> = t</a:t>
            </a:r>
            <a:r>
              <a:rPr lang="cs-CZ" baseline="-25000" dirty="0"/>
              <a:t>1/2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01F6C2B8-7AA6-4D22-8BD2-70008FAE5007}"/>
              </a:ext>
            </a:extLst>
          </p:cNvPr>
          <p:cNvSpPr txBox="1"/>
          <p:nvPr/>
        </p:nvSpPr>
        <p:spPr>
          <a:xfrm>
            <a:off x="3409449" y="292167"/>
            <a:ext cx="60970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600" b="1" dirty="0">
                <a:solidFill>
                  <a:srgbClr val="FF0000"/>
                </a:solidFill>
              </a:rPr>
              <a:t>Střední doba života jádra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310B8B8A-96D8-416D-B3FC-0589B770C24E}"/>
              </a:ext>
            </a:extLst>
          </p:cNvPr>
          <p:cNvSpPr txBox="1"/>
          <p:nvPr/>
        </p:nvSpPr>
        <p:spPr>
          <a:xfrm>
            <a:off x="6399932" y="1934286"/>
            <a:ext cx="5469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[</a:t>
            </a:r>
            <a:r>
              <a:rPr lang="cs-CZ" sz="2800" dirty="0"/>
              <a:t>s</a:t>
            </a:r>
            <a:r>
              <a:rPr lang="en-US" sz="2800" dirty="0"/>
              <a:t>]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734789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C9006E8-BB28-4658-ADD1-4DFB4AAEF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035" y="1698947"/>
            <a:ext cx="5129784" cy="346010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4">
            <a:extLst>
              <a:ext uri="{FF2B5EF4-FFF2-40B4-BE49-F238E27FC236}">
                <a16:creationId xmlns:a16="http://schemas.microsoft.com/office/drawing/2014/main" id="{E0F6072B-7EFE-48B5-AF61-A399D47F8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9" b="12596"/>
          <a:stretch>
            <a:fillRect/>
          </a:stretch>
        </p:blipFill>
        <p:spPr bwMode="auto">
          <a:xfrm>
            <a:off x="915655" y="682719"/>
            <a:ext cx="4286250" cy="261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702D060-C534-407F-8042-C6EDD9BEAF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513" y="3650666"/>
            <a:ext cx="4698534" cy="2263839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C044A11-78A6-F46C-569C-D646F3737391}"/>
              </a:ext>
            </a:extLst>
          </p:cNvPr>
          <p:cNvSpPr txBox="1"/>
          <p:nvPr/>
        </p:nvSpPr>
        <p:spPr>
          <a:xfrm>
            <a:off x="7018478" y="5029750"/>
            <a:ext cx="1315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seaborgium</a:t>
            </a:r>
          </a:p>
        </p:txBody>
      </p:sp>
    </p:spTree>
    <p:extLst>
      <p:ext uri="{BB962C8B-B14F-4D97-AF65-F5344CB8AC3E}">
        <p14:creationId xmlns:p14="http://schemas.microsoft.com/office/powerpoint/2010/main" val="3562356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2"/>
          <p:cNvSpPr>
            <a:spLocks noChangeArrowheads="1"/>
          </p:cNvSpPr>
          <p:nvPr/>
        </p:nvSpPr>
        <p:spPr bwMode="auto">
          <a:xfrm>
            <a:off x="4154267" y="783467"/>
            <a:ext cx="34025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000FF"/>
                </a:solidFill>
              </a:rPr>
              <a:t>= rychlost rozpadu </a:t>
            </a:r>
            <a:r>
              <a:rPr lang="cs-CZ" altLang="cs-CZ" sz="1800" dirty="0"/>
              <a:t>radionuklidu: </a:t>
            </a:r>
          </a:p>
        </p:txBody>
      </p:sp>
      <p:sp>
        <p:nvSpPr>
          <p:cNvPr id="45060" name="Rectangle 16"/>
          <p:cNvSpPr>
            <a:spLocks noChangeArrowheads="1"/>
          </p:cNvSpPr>
          <p:nvPr/>
        </p:nvSpPr>
        <p:spPr bwMode="auto">
          <a:xfrm>
            <a:off x="2509086" y="1360762"/>
            <a:ext cx="2378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z přeměnového zákona:</a:t>
            </a:r>
          </a:p>
        </p:txBody>
      </p:sp>
      <p:graphicFrame>
        <p:nvGraphicFramePr>
          <p:cNvPr id="45061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6569855"/>
              </p:ext>
            </p:extLst>
          </p:nvPr>
        </p:nvGraphicFramePr>
        <p:xfrm>
          <a:off x="4652211" y="2003699"/>
          <a:ext cx="2359025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3" imgW="1663700" imgH="508000" progId="Equation.3">
                  <p:embed/>
                </p:oleObj>
              </mc:Choice>
              <mc:Fallback>
                <p:oleObj name="Rovnice" r:id="rId3" imgW="1663700" imgH="508000" progId="Equation.3">
                  <p:embed/>
                  <p:pic>
                    <p:nvPicPr>
                      <p:cNvPr id="45061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2211" y="2003699"/>
                        <a:ext cx="2359025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2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9540320"/>
              </p:ext>
            </p:extLst>
          </p:nvPr>
        </p:nvGraphicFramePr>
        <p:xfrm>
          <a:off x="5509461" y="2932386"/>
          <a:ext cx="1463675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5" imgW="889000" imgH="304800" progId="Equation.3">
                  <p:embed/>
                </p:oleObj>
              </mc:Choice>
              <mc:Fallback>
                <p:oleObj name="Rovnice" r:id="rId5" imgW="889000" imgH="304800" progId="Equation.3">
                  <p:embed/>
                  <p:pic>
                    <p:nvPicPr>
                      <p:cNvPr id="45062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9461" y="2932386"/>
                        <a:ext cx="1463675" cy="500062"/>
                      </a:xfrm>
                      <a:prstGeom prst="rect">
                        <a:avLst/>
                      </a:prstGeom>
                      <a:solidFill>
                        <a:srgbClr val="00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3" name="Rectangle 23"/>
          <p:cNvSpPr>
            <a:spLocks noChangeArrowheads="1"/>
          </p:cNvSpPr>
          <p:nvPr/>
        </p:nvSpPr>
        <p:spPr bwMode="auto">
          <a:xfrm>
            <a:off x="3718760" y="3659257"/>
            <a:ext cx="4273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 dirty="0"/>
              <a:t>A</a:t>
            </a:r>
            <a:r>
              <a:rPr lang="cs-CZ" altLang="cs-CZ" sz="1800" i="1" baseline="-25000" dirty="0"/>
              <a:t>0</a:t>
            </a:r>
            <a:r>
              <a:rPr lang="cs-CZ" altLang="cs-CZ" sz="1800" dirty="0"/>
              <a:t> = </a:t>
            </a:r>
            <a:r>
              <a:rPr lang="cs-CZ" altLang="cs-CZ" sz="1800" dirty="0">
                <a:sym typeface="Symbol" panose="05050102010706020507" pitchFamily="18" charset="2"/>
              </a:rPr>
              <a:t> </a:t>
            </a:r>
            <a:r>
              <a:rPr lang="cs-CZ" altLang="cs-CZ" sz="1800" i="1" dirty="0">
                <a:sym typeface="Symbol" panose="05050102010706020507" pitchFamily="18" charset="2"/>
              </a:rPr>
              <a:t>N</a:t>
            </a:r>
            <a:r>
              <a:rPr lang="cs-CZ" altLang="cs-CZ" sz="1800" i="1" baseline="-25000" dirty="0">
                <a:sym typeface="Symbol" panose="05050102010706020507" pitchFamily="18" charset="2"/>
              </a:rPr>
              <a:t>0</a:t>
            </a:r>
            <a:r>
              <a:rPr lang="cs-CZ" altLang="cs-CZ" sz="1800" dirty="0"/>
              <a:t>  ...  rychlost rozpadu v čase </a:t>
            </a:r>
            <a:r>
              <a:rPr lang="cs-CZ" altLang="cs-CZ" sz="1800" i="1" dirty="0"/>
              <a:t>t</a:t>
            </a:r>
            <a:r>
              <a:rPr lang="cs-CZ" altLang="cs-CZ" sz="1800" dirty="0"/>
              <a:t> = 0 </a:t>
            </a:r>
          </a:p>
        </p:txBody>
      </p:sp>
      <p:sp>
        <p:nvSpPr>
          <p:cNvPr id="45064" name="Rectangle 29"/>
          <p:cNvSpPr>
            <a:spLocks noChangeArrowheads="1"/>
          </p:cNvSpPr>
          <p:nvPr/>
        </p:nvSpPr>
        <p:spPr bwMode="auto">
          <a:xfrm>
            <a:off x="3696536" y="4067340"/>
            <a:ext cx="49702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 dirty="0"/>
              <a:t>A  ...</a:t>
            </a:r>
            <a:r>
              <a:rPr lang="cs-CZ" altLang="cs-CZ" sz="1800" dirty="0"/>
              <a:t> aktivita v libovolném následujícím okamžiku </a:t>
            </a:r>
            <a:r>
              <a:rPr lang="cs-CZ" altLang="cs-CZ" sz="1800" i="1" dirty="0"/>
              <a:t>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 dirty="0"/>
              <a:t>T = poločas rozpadu; n = počet poločasů rozpadu </a:t>
            </a:r>
          </a:p>
        </p:txBody>
      </p:sp>
      <p:sp>
        <p:nvSpPr>
          <p:cNvPr id="45065" name="Rectangle 2"/>
          <p:cNvSpPr>
            <a:spLocks noChangeArrowheads="1"/>
          </p:cNvSpPr>
          <p:nvPr/>
        </p:nvSpPr>
        <p:spPr bwMode="auto">
          <a:xfrm>
            <a:off x="3866399" y="5004073"/>
            <a:ext cx="4403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 u="sng">
                <a:solidFill>
                  <a:srgbClr val="0000FF"/>
                </a:solidFill>
              </a:rPr>
              <a:t>JEDNOTKY AKTIVITY RADIONUKLIDU:</a:t>
            </a:r>
          </a:p>
        </p:txBody>
      </p:sp>
      <p:sp>
        <p:nvSpPr>
          <p:cNvPr id="45066" name="Rectangle 3"/>
          <p:cNvSpPr>
            <a:spLocks noChangeArrowheads="1"/>
          </p:cNvSpPr>
          <p:nvPr/>
        </p:nvSpPr>
        <p:spPr bwMode="auto">
          <a:xfrm>
            <a:off x="1437523" y="5575574"/>
            <a:ext cx="44767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000FF"/>
                </a:solidFill>
              </a:rPr>
              <a:t>současná jednotka</a:t>
            </a:r>
            <a:r>
              <a:rPr lang="cs-CZ" altLang="cs-CZ" sz="1800" dirty="0"/>
              <a:t> (dle objevitele) </a:t>
            </a:r>
            <a:r>
              <a:rPr lang="cs-CZ" altLang="cs-CZ" sz="1800" b="1" dirty="0">
                <a:solidFill>
                  <a:srgbClr val="FF0000"/>
                </a:solidFill>
              </a:rPr>
              <a:t>becquerel</a:t>
            </a:r>
            <a:endParaRPr lang="cs-CZ" altLang="cs-CZ" sz="18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1 becquerel = 1 </a:t>
            </a:r>
            <a:r>
              <a:rPr lang="cs-CZ" altLang="cs-CZ" sz="1800" dirty="0" err="1"/>
              <a:t>Bq</a:t>
            </a:r>
            <a:r>
              <a:rPr lang="cs-CZ" altLang="cs-CZ" sz="1800" dirty="0"/>
              <a:t> = 1 rozpad za sekundu</a:t>
            </a:r>
          </a:p>
        </p:txBody>
      </p:sp>
      <p:sp>
        <p:nvSpPr>
          <p:cNvPr id="45067" name="Rectangle 4"/>
          <p:cNvSpPr>
            <a:spLocks noChangeArrowheads="1"/>
          </p:cNvSpPr>
          <p:nvPr/>
        </p:nvSpPr>
        <p:spPr bwMode="auto">
          <a:xfrm>
            <a:off x="6446086" y="5575573"/>
            <a:ext cx="36353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</a:rPr>
              <a:t>starší jednotka </a:t>
            </a:r>
            <a:r>
              <a:rPr lang="cs-CZ" altLang="cs-CZ" sz="1800"/>
              <a:t>(stále užívaná) </a:t>
            </a:r>
            <a:r>
              <a:rPr lang="cs-CZ" altLang="cs-CZ" sz="1800" b="1">
                <a:solidFill>
                  <a:srgbClr val="FF0000"/>
                </a:solidFill>
              </a:rPr>
              <a:t>curie</a:t>
            </a:r>
            <a:endParaRPr lang="cs-CZ" altLang="cs-CZ" sz="180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1 curie = 1Ci = 3,7.10</a:t>
            </a:r>
            <a:r>
              <a:rPr lang="cs-CZ" altLang="cs-CZ" sz="1800" baseline="30000"/>
              <a:t>10</a:t>
            </a:r>
            <a:r>
              <a:rPr lang="cs-CZ" altLang="cs-CZ" sz="1800"/>
              <a:t> Bq</a:t>
            </a:r>
          </a:p>
        </p:txBody>
      </p:sp>
      <p:sp>
        <p:nvSpPr>
          <p:cNvPr id="45068" name="Rectangle 2"/>
          <p:cNvSpPr>
            <a:spLocks noChangeArrowheads="1"/>
          </p:cNvSpPr>
          <p:nvPr/>
        </p:nvSpPr>
        <p:spPr bwMode="auto">
          <a:xfrm>
            <a:off x="3794961" y="142876"/>
            <a:ext cx="4340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u="sng">
                <a:solidFill>
                  <a:srgbClr val="FF0000"/>
                </a:solidFill>
              </a:rPr>
              <a:t>AKTIVITA  RADIONUKLIDU</a:t>
            </a:r>
          </a:p>
        </p:txBody>
      </p:sp>
      <p:graphicFrame>
        <p:nvGraphicFramePr>
          <p:cNvPr id="4507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7268769"/>
              </p:ext>
            </p:extLst>
          </p:nvPr>
        </p:nvGraphicFramePr>
        <p:xfrm>
          <a:off x="5080835" y="1289324"/>
          <a:ext cx="1549400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7" imgW="940208" imgH="304932" progId="Equation.3">
                  <p:embed/>
                </p:oleObj>
              </mc:Choice>
              <mc:Fallback>
                <p:oleObj name="Rovnice" r:id="rId7" imgW="940208" imgH="304932" progId="Equation.3">
                  <p:embed/>
                  <p:pic>
                    <p:nvPicPr>
                      <p:cNvPr id="4507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835" y="1289324"/>
                        <a:ext cx="1549400" cy="500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Zaoblený obdélníkový popisek 24"/>
          <p:cNvSpPr/>
          <p:nvPr/>
        </p:nvSpPr>
        <p:spPr>
          <a:xfrm>
            <a:off x="6009523" y="2075136"/>
            <a:ext cx="500062" cy="571500"/>
          </a:xfrm>
          <a:prstGeom prst="wedgeRoundRectCallout">
            <a:avLst>
              <a:gd name="adj1" fmla="val 12183"/>
              <a:gd name="adj2" fmla="val 122500"/>
              <a:gd name="adj3" fmla="val 16667"/>
            </a:avLst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CF0157E-BB2C-438D-9D74-69E69C4C8688}"/>
              </a:ext>
            </a:extLst>
          </p:cNvPr>
          <p:cNvSpPr txBox="1"/>
          <p:nvPr/>
        </p:nvSpPr>
        <p:spPr>
          <a:xfrm>
            <a:off x="6973136" y="2950019"/>
            <a:ext cx="3347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= A</a:t>
            </a:r>
            <a:r>
              <a:rPr lang="cs-CZ" sz="2400" baseline="-25000" dirty="0"/>
              <a:t>0</a:t>
            </a:r>
            <a:r>
              <a:rPr lang="cs-CZ" sz="2400" dirty="0"/>
              <a:t> . (1/2)</a:t>
            </a:r>
            <a:r>
              <a:rPr lang="cs-CZ" sz="2400" baseline="30000" dirty="0"/>
              <a:t>t/T</a:t>
            </a:r>
            <a:r>
              <a:rPr lang="cs-CZ" sz="2400" dirty="0"/>
              <a:t> = A</a:t>
            </a:r>
            <a:r>
              <a:rPr lang="cs-CZ" sz="2400" baseline="-25000" dirty="0"/>
              <a:t>0</a:t>
            </a:r>
            <a:r>
              <a:rPr lang="cs-CZ" sz="2400" dirty="0"/>
              <a:t> . (1/2)</a:t>
            </a:r>
            <a:r>
              <a:rPr lang="cs-CZ" sz="2400" baseline="30000" dirty="0"/>
              <a:t>n</a:t>
            </a:r>
            <a:r>
              <a:rPr lang="cs-CZ" sz="2400" dirty="0"/>
              <a:t> 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BAA9FB1-2EFA-4EA8-BDE0-35D2CB87CD8E}"/>
              </a:ext>
            </a:extLst>
          </p:cNvPr>
          <p:cNvSpPr txBox="1"/>
          <p:nvPr/>
        </p:nvSpPr>
        <p:spPr>
          <a:xfrm>
            <a:off x="9092532" y="2529663"/>
            <a:ext cx="757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 = </a:t>
            </a:r>
            <a:r>
              <a:rPr lang="cs-CZ" dirty="0" err="1"/>
              <a:t>n.T</a:t>
            </a:r>
            <a:endParaRPr lang="cs-CZ" dirty="0"/>
          </a:p>
        </p:txBody>
      </p:sp>
      <p:graphicFrame>
        <p:nvGraphicFramePr>
          <p:cNvPr id="24" name="Object 16">
            <a:extLst>
              <a:ext uri="{FF2B5EF4-FFF2-40B4-BE49-F238E27FC236}">
                <a16:creationId xmlns:a16="http://schemas.microsoft.com/office/drawing/2014/main" id="{DBDB7A52-AEB2-43B1-A420-914B55CAFD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6080140"/>
              </p:ext>
            </p:extLst>
          </p:nvPr>
        </p:nvGraphicFramePr>
        <p:xfrm>
          <a:off x="7582392" y="661332"/>
          <a:ext cx="1212850" cy="64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9" imgW="952500" imgH="508000" progId="Equation.3">
                  <p:embed/>
                </p:oleObj>
              </mc:Choice>
              <mc:Fallback>
                <p:oleObj name="Rovnice" r:id="rId9" imgW="952500" imgH="508000" progId="Equation.3">
                  <p:embed/>
                  <p:pic>
                    <p:nvPicPr>
                      <p:cNvPr id="43018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82392" y="661332"/>
                        <a:ext cx="1212850" cy="642937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Obrázek 25">
            <a:extLst>
              <a:ext uri="{FF2B5EF4-FFF2-40B4-BE49-F238E27FC236}">
                <a16:creationId xmlns:a16="http://schemas.microsoft.com/office/drawing/2014/main" id="{AF51A13D-6686-4A70-8365-BBDD92114E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24130" y="2368253"/>
            <a:ext cx="1304996" cy="49693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2D518C7-1BC9-4829-AD41-E284DAD1DD1E}"/>
              </a:ext>
            </a:extLst>
          </p:cNvPr>
          <p:cNvSpPr txBox="1"/>
          <p:nvPr/>
        </p:nvSpPr>
        <p:spPr>
          <a:xfrm>
            <a:off x="6577262" y="1238564"/>
            <a:ext cx="246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=</a:t>
            </a:r>
            <a:endParaRPr lang="cs-CZ" sz="32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204044D-DA8B-47E4-B6A4-05CB48BC12A2}"/>
              </a:ext>
            </a:extLst>
          </p:cNvPr>
          <p:cNvSpPr txBox="1"/>
          <p:nvPr/>
        </p:nvSpPr>
        <p:spPr>
          <a:xfrm>
            <a:off x="9044289" y="2195962"/>
            <a:ext cx="2792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 = počet poločasů rozpadu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D7D91BA-1861-4180-9E1C-7DD7DBFEE6D2}"/>
              </a:ext>
            </a:extLst>
          </p:cNvPr>
          <p:cNvSpPr txBox="1"/>
          <p:nvPr/>
        </p:nvSpPr>
        <p:spPr>
          <a:xfrm>
            <a:off x="2123865" y="6235863"/>
            <a:ext cx="7069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Poznámka: Zároveň pomocí A můžeme vyjadřovat množství radionuklidu</a:t>
            </a:r>
          </a:p>
        </p:txBody>
      </p:sp>
    </p:spTree>
    <p:extLst>
      <p:ext uri="{BB962C8B-B14F-4D97-AF65-F5344CB8AC3E}">
        <p14:creationId xmlns:p14="http://schemas.microsoft.com/office/powerpoint/2010/main" val="2574616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Obrázek 34">
            <a:extLst>
              <a:ext uri="{FF2B5EF4-FFF2-40B4-BE49-F238E27FC236}">
                <a16:creationId xmlns:a16="http://schemas.microsoft.com/office/drawing/2014/main" id="{4D8A496D-88C5-429F-9C6E-BA4FA1473D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761" y="2958157"/>
            <a:ext cx="3795956" cy="3540949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7336D81-F3A7-43A6-ABDC-81722D0A7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084" y="829481"/>
            <a:ext cx="3101530" cy="259951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D91EB91-D400-4E2D-8C8E-9DF38A2D33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084" y="3862073"/>
            <a:ext cx="2986164" cy="2599519"/>
          </a:xfrm>
          <a:prstGeom prst="rect">
            <a:avLst/>
          </a:prstGeom>
        </p:spPr>
      </p:pic>
      <p:graphicFrame>
        <p:nvGraphicFramePr>
          <p:cNvPr id="6" name="Object 3">
            <a:extLst>
              <a:ext uri="{FF2B5EF4-FFF2-40B4-BE49-F238E27FC236}">
                <a16:creationId xmlns:a16="http://schemas.microsoft.com/office/drawing/2014/main" id="{F4A536EC-0373-4CB3-B56D-811769B797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8710223"/>
              </p:ext>
            </p:extLst>
          </p:nvPr>
        </p:nvGraphicFramePr>
        <p:xfrm>
          <a:off x="4557462" y="344405"/>
          <a:ext cx="1277854" cy="4124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5" imgW="940208" imgH="304932" progId="Equation.3">
                  <p:embed/>
                </p:oleObj>
              </mc:Choice>
              <mc:Fallback>
                <p:oleObj name="Rovnice" r:id="rId5" imgW="940208" imgH="304932" progId="Equation.3">
                  <p:embed/>
                  <p:pic>
                    <p:nvPicPr>
                      <p:cNvPr id="4507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7462" y="344405"/>
                        <a:ext cx="1277854" cy="4124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>
                <a:extLst>
                  <a:ext uri="{FF2B5EF4-FFF2-40B4-BE49-F238E27FC236}">
                    <a16:creationId xmlns:a16="http://schemas.microsoft.com/office/drawing/2014/main" id="{80D7148C-69EB-4EF2-9398-D0C8CFA9DC4D}"/>
                  </a:ext>
                </a:extLst>
              </p:cNvPr>
              <p:cNvSpPr txBox="1"/>
              <p:nvPr/>
            </p:nvSpPr>
            <p:spPr>
              <a:xfrm>
                <a:off x="4605589" y="1636529"/>
                <a:ext cx="1362104" cy="6113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cs-CZ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num>
                      <m:den>
                        <m:r>
                          <a:rPr lang="cs-CZ" sz="2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cs-CZ" sz="2800" b="0" i="1" baseline="-25000" smtClean="0"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</m:oMath>
                </a14:m>
                <a:r>
                  <a:rPr lang="cs-CZ" sz="2800" dirty="0"/>
                  <a:t> 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cs-CZ" sz="280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cs-CZ" sz="280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cs-CZ" sz="2800" dirty="0">
                            <a:latin typeface="Symbol" panose="05050102010706020507" pitchFamily="18" charset="2"/>
                          </a:rPr>
                          <m:t>l</m:t>
                        </m:r>
                        <m:r>
                          <a:rPr lang="cs-CZ" sz="280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endParaRPr lang="cs-CZ" sz="2800" dirty="0"/>
              </a:p>
            </p:txBody>
          </p:sp>
        </mc:Choice>
        <mc:Fallback xmlns="">
          <p:sp>
            <p:nvSpPr>
              <p:cNvPr id="7" name="TextovéPole 6">
                <a:extLst>
                  <a:ext uri="{FF2B5EF4-FFF2-40B4-BE49-F238E27FC236}">
                    <a16:creationId xmlns:a16="http://schemas.microsoft.com/office/drawing/2014/main" id="{80D7148C-69EB-4EF2-9398-D0C8CFA9DC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5589" y="1636529"/>
                <a:ext cx="1362104" cy="611321"/>
              </a:xfrm>
              <a:prstGeom prst="rect">
                <a:avLst/>
              </a:prstGeom>
              <a:blipFill>
                <a:blip r:embed="rId8"/>
                <a:stretch>
                  <a:fillRect l="-448" t="-1980" b="-20792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ovéPole 8">
                <a:extLst>
                  <a:ext uri="{FF2B5EF4-FFF2-40B4-BE49-F238E27FC236}">
                    <a16:creationId xmlns:a16="http://schemas.microsoft.com/office/drawing/2014/main" id="{13592622-F864-46E4-87E9-78DB26140746}"/>
                  </a:ext>
                </a:extLst>
              </p:cNvPr>
              <p:cNvSpPr txBox="1"/>
              <p:nvPr/>
            </p:nvSpPr>
            <p:spPr>
              <a:xfrm>
                <a:off x="4407969" y="4672647"/>
                <a:ext cx="2139817" cy="6202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cs-CZ" sz="2800" i="0">
                        <a:latin typeface="Cambria Math" panose="02040503050406030204" pitchFamily="18" charset="0"/>
                      </a:rPr>
                      <m:t>ln</m:t>
                    </m:r>
                    <m:f>
                      <m:fPr>
                        <m:ctrlPr>
                          <a:rPr lang="cs-CZ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800">
                            <a:latin typeface="Cambria Math" panose="02040503050406030204" pitchFamily="18" charset="0"/>
                          </a:rPr>
                          <m:t>𝑁</m:t>
                        </m:r>
                      </m:num>
                      <m:den>
                        <m:r>
                          <a:rPr lang="cs-CZ" sz="280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cs-CZ" sz="2800" baseline="-25000"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</m:oMath>
                </a14:m>
                <a:r>
                  <a:rPr lang="cs-CZ" sz="2800" dirty="0"/>
                  <a:t> = ln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cs-CZ" sz="280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cs-CZ" sz="280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cs-CZ" sz="2800" dirty="0">
                            <a:latin typeface="Symbol" panose="05050102010706020507" pitchFamily="18" charset="2"/>
                          </a:rPr>
                          <m:t>l</m:t>
                        </m:r>
                        <m:r>
                          <a:rPr lang="cs-CZ" sz="280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endParaRPr lang="cs-CZ" sz="2800" dirty="0"/>
              </a:p>
            </p:txBody>
          </p:sp>
        </mc:Choice>
        <mc:Fallback xmlns="">
          <p:sp>
            <p:nvSpPr>
              <p:cNvPr id="9" name="TextovéPole 8">
                <a:extLst>
                  <a:ext uri="{FF2B5EF4-FFF2-40B4-BE49-F238E27FC236}">
                    <a16:creationId xmlns:a16="http://schemas.microsoft.com/office/drawing/2014/main" id="{13592622-F864-46E4-87E9-78DB261407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7969" y="4672647"/>
                <a:ext cx="2139817" cy="620298"/>
              </a:xfrm>
              <a:prstGeom prst="rect">
                <a:avLst/>
              </a:prstGeom>
              <a:blipFill>
                <a:blip r:embed="rId9"/>
                <a:stretch>
                  <a:fillRect t="-990" b="-20792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ovéPole 10">
                <a:extLst>
                  <a:ext uri="{FF2B5EF4-FFF2-40B4-BE49-F238E27FC236}">
                    <a16:creationId xmlns:a16="http://schemas.microsoft.com/office/drawing/2014/main" id="{DE58D376-6372-4469-B326-4121806546E8}"/>
                  </a:ext>
                </a:extLst>
              </p:cNvPr>
              <p:cNvSpPr txBox="1"/>
              <p:nvPr/>
            </p:nvSpPr>
            <p:spPr>
              <a:xfrm>
                <a:off x="6580803" y="814222"/>
                <a:ext cx="300947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cs-CZ" sz="2800" i="0" smtClean="0">
                        <a:latin typeface="Cambria Math" panose="02040503050406030204" pitchFamily="18" charset="0"/>
                      </a:rPr>
                      <m:t>ln</m:t>
                    </m:r>
                    <m:r>
                      <a:rPr lang="cs-CZ" sz="2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cs-CZ" sz="2800" b="0" i="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cs-CZ" sz="2800" b="0" i="0" smtClean="0">
                        <a:latin typeface="Cambria Math" panose="02040503050406030204" pitchFamily="18" charset="0"/>
                      </a:rPr>
                      <m:t> −</m:t>
                    </m:r>
                    <m:r>
                      <m:rPr>
                        <m:sty m:val="p"/>
                      </m:rPr>
                      <a:rPr lang="cs-CZ" sz="2800" b="0" i="0" smtClean="0">
                        <a:latin typeface="Cambria Math" panose="02040503050406030204" pitchFamily="18" charset="0"/>
                      </a:rPr>
                      <m:t>ln</m:t>
                    </m:r>
                    <m:r>
                      <a:rPr lang="cs-CZ" sz="2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cs-CZ" sz="2800" b="0" i="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cs-CZ" sz="2800" b="0" i="0" baseline="-2500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cs-CZ" sz="2800" dirty="0"/>
                  <a:t> </a:t>
                </a:r>
                <a14:m>
                  <m:oMath xmlns:m="http://schemas.openxmlformats.org/officeDocument/2006/math">
                    <m:r>
                      <a:rPr lang="cs-CZ" sz="280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cs-CZ" sz="28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sz="2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cs-CZ" sz="2800" dirty="0">
                            <a:latin typeface="Symbol" panose="05050102010706020507" pitchFamily="18" charset="2"/>
                          </a:rPr>
                          <m:t>l</m:t>
                        </m:r>
                        <m:r>
                          <a:rPr lang="cs-CZ" sz="28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cs-CZ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p>
                  </m:oMath>
                </a14:m>
                <a:endParaRPr lang="cs-CZ" sz="2800" dirty="0"/>
              </a:p>
            </p:txBody>
          </p:sp>
        </mc:Choice>
        <mc:Fallback xmlns="">
          <p:sp>
            <p:nvSpPr>
              <p:cNvPr id="11" name="TextovéPole 10">
                <a:extLst>
                  <a:ext uri="{FF2B5EF4-FFF2-40B4-BE49-F238E27FC236}">
                    <a16:creationId xmlns:a16="http://schemas.microsoft.com/office/drawing/2014/main" id="{DE58D376-6372-4469-B326-4121806546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0803" y="814222"/>
                <a:ext cx="3009478" cy="4308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ovéPole 11">
                <a:extLst>
                  <a:ext uri="{FF2B5EF4-FFF2-40B4-BE49-F238E27FC236}">
                    <a16:creationId xmlns:a16="http://schemas.microsoft.com/office/drawing/2014/main" id="{5DF3AFB2-2F35-4982-8333-64CC95D63E2F}"/>
                  </a:ext>
                </a:extLst>
              </p:cNvPr>
              <p:cNvSpPr txBox="1"/>
              <p:nvPr/>
            </p:nvSpPr>
            <p:spPr>
              <a:xfrm>
                <a:off x="7819796" y="1349206"/>
                <a:ext cx="293753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cs-CZ" sz="2800" i="0" smtClean="0">
                        <a:latin typeface="Cambria Math" panose="02040503050406030204" pitchFamily="18" charset="0"/>
                      </a:rPr>
                      <m:t>ln</m:t>
                    </m:r>
                    <m:r>
                      <a:rPr lang="cs-CZ" sz="2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cs-CZ" sz="2800" b="0" i="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cs-CZ" sz="28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cs-CZ" sz="28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sz="2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cs-CZ" sz="2800" dirty="0">
                            <a:latin typeface="Symbol" panose="05050102010706020507" pitchFamily="18" charset="2"/>
                          </a:rPr>
                          <m:t>l</m:t>
                        </m:r>
                        <m:r>
                          <a:rPr lang="cs-CZ" sz="28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cs-CZ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cs-CZ" sz="2800">
                            <a:latin typeface="Cambria Math" panose="02040503050406030204" pitchFamily="18" charset="0"/>
                          </a:rPr>
                          <m:t>ln</m:t>
                        </m:r>
                        <m:r>
                          <a:rPr lang="cs-CZ" sz="280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cs-CZ" sz="2800"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cs-CZ" sz="2800" baseline="-2500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cs-CZ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p>
                  </m:oMath>
                </a14:m>
                <a:endParaRPr lang="cs-CZ" sz="2800" dirty="0"/>
              </a:p>
            </p:txBody>
          </p:sp>
        </mc:Choice>
        <mc:Fallback xmlns="">
          <p:sp>
            <p:nvSpPr>
              <p:cNvPr id="12" name="TextovéPole 11">
                <a:extLst>
                  <a:ext uri="{FF2B5EF4-FFF2-40B4-BE49-F238E27FC236}">
                    <a16:creationId xmlns:a16="http://schemas.microsoft.com/office/drawing/2014/main" id="{5DF3AFB2-2F35-4982-8333-64CC95D63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9796" y="1349206"/>
                <a:ext cx="2937535" cy="4308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ovéPole 12">
                <a:extLst>
                  <a:ext uri="{FF2B5EF4-FFF2-40B4-BE49-F238E27FC236}">
                    <a16:creationId xmlns:a16="http://schemas.microsoft.com/office/drawing/2014/main" id="{F0C89EC8-8585-4B71-8C36-92D3B8322D12}"/>
                  </a:ext>
                </a:extLst>
              </p:cNvPr>
              <p:cNvSpPr txBox="1"/>
              <p:nvPr/>
            </p:nvSpPr>
            <p:spPr>
              <a:xfrm>
                <a:off x="8250487" y="1816963"/>
                <a:ext cx="183037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cs-CZ" sz="2800" i="0" smtClean="0">
                        <a:latin typeface="Cambria Math" panose="02040503050406030204" pitchFamily="18" charset="0"/>
                      </a:rPr>
                      <m:t>y</m:t>
                    </m:r>
                    <m:r>
                      <a:rPr lang="cs-CZ" sz="28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cs-CZ" sz="28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sz="2800" b="0" i="1" smtClean="0">
                            <a:latin typeface="Cambria Math" panose="02040503050406030204" pitchFamily="18" charset="0"/>
                          </a:rPr>
                          <m:t>𝑚𝑥</m:t>
                        </m:r>
                        <m:r>
                          <a:rPr lang="cs-CZ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cs-CZ" sz="2800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p>
                        <m:r>
                          <a:rPr lang="cs-CZ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p>
                  </m:oMath>
                </a14:m>
                <a:endParaRPr lang="cs-CZ" sz="2800" dirty="0"/>
              </a:p>
            </p:txBody>
          </p:sp>
        </mc:Choice>
        <mc:Fallback xmlns="">
          <p:sp>
            <p:nvSpPr>
              <p:cNvPr id="13" name="TextovéPole 12">
                <a:extLst>
                  <a:ext uri="{FF2B5EF4-FFF2-40B4-BE49-F238E27FC236}">
                    <a16:creationId xmlns:a16="http://schemas.microsoft.com/office/drawing/2014/main" id="{F0C89EC8-8585-4B71-8C36-92D3B8322D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0487" y="1816963"/>
                <a:ext cx="1830373" cy="43088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18221DC3-E93F-4AF7-8BF4-C116F39629F7}"/>
              </a:ext>
            </a:extLst>
          </p:cNvPr>
          <p:cNvCxnSpPr>
            <a:cxnSpLocks/>
          </p:cNvCxnSpPr>
          <p:nvPr/>
        </p:nvCxnSpPr>
        <p:spPr>
          <a:xfrm>
            <a:off x="8580017" y="2284720"/>
            <a:ext cx="0" cy="131122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Obrázek 18">
            <a:extLst>
              <a:ext uri="{FF2B5EF4-FFF2-40B4-BE49-F238E27FC236}">
                <a16:creationId xmlns:a16="http://schemas.microsoft.com/office/drawing/2014/main" id="{1B865F9A-AC31-44F2-A57A-A48AE124108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2" t="28351" r="24014" b="28858"/>
          <a:stretch/>
        </p:blipFill>
        <p:spPr>
          <a:xfrm>
            <a:off x="8336128" y="3669814"/>
            <a:ext cx="487778" cy="4692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ovéPole 21">
                <a:extLst>
                  <a:ext uri="{FF2B5EF4-FFF2-40B4-BE49-F238E27FC236}">
                    <a16:creationId xmlns:a16="http://schemas.microsoft.com/office/drawing/2014/main" id="{BEBD6450-3556-4153-A5EA-926A951C6B00}"/>
                  </a:ext>
                </a:extLst>
              </p:cNvPr>
              <p:cNvSpPr txBox="1"/>
              <p:nvPr/>
            </p:nvSpPr>
            <p:spPr>
              <a:xfrm>
                <a:off x="8095764" y="3719764"/>
                <a:ext cx="213981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m:rPr>
                          <m:nor/>
                        </m:rPr>
                        <a:rPr lang="cs-CZ" sz="1800" dirty="0">
                          <a:latin typeface="Symbol" panose="05050102010706020507" pitchFamily="18" charset="2"/>
                        </a:rPr>
                        <m:t>l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22" name="TextovéPole 21">
                <a:extLst>
                  <a:ext uri="{FF2B5EF4-FFF2-40B4-BE49-F238E27FC236}">
                    <a16:creationId xmlns:a16="http://schemas.microsoft.com/office/drawing/2014/main" id="{BEBD6450-3556-4153-A5EA-926A951C6B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5764" y="3719764"/>
                <a:ext cx="2139817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ovéPole 29">
            <a:extLst>
              <a:ext uri="{FF2B5EF4-FFF2-40B4-BE49-F238E27FC236}">
                <a16:creationId xmlns:a16="http://schemas.microsoft.com/office/drawing/2014/main" id="{A61BE84D-2DE3-4AE0-B6D6-0491869C1FDA}"/>
              </a:ext>
            </a:extLst>
          </p:cNvPr>
          <p:cNvSpPr txBox="1"/>
          <p:nvPr/>
        </p:nvSpPr>
        <p:spPr>
          <a:xfrm>
            <a:off x="456746" y="4264266"/>
            <a:ext cx="7825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 err="1"/>
              <a:t>ln</a:t>
            </a:r>
            <a:r>
              <a:rPr lang="cs-CZ" sz="1100" dirty="0"/>
              <a:t>(1/1) = 0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5C6DDC23-4F8F-4CF1-BE58-77A69FCE2083}"/>
              </a:ext>
            </a:extLst>
          </p:cNvPr>
          <p:cNvSpPr txBox="1"/>
          <p:nvPr/>
        </p:nvSpPr>
        <p:spPr>
          <a:xfrm>
            <a:off x="1021164" y="5933395"/>
            <a:ext cx="436338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100" dirty="0"/>
              <a:t>0.01</a:t>
            </a:r>
          </a:p>
        </p:txBody>
      </p:sp>
    </p:spTree>
    <p:extLst>
      <p:ext uri="{BB962C8B-B14F-4D97-AF65-F5344CB8AC3E}">
        <p14:creationId xmlns:p14="http://schemas.microsoft.com/office/powerpoint/2010/main" val="195132159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31247</TotalTime>
  <Words>2908</Words>
  <Application>Microsoft Office PowerPoint</Application>
  <PresentationFormat>Širokoúhlá obrazovka</PresentationFormat>
  <Paragraphs>358</Paragraphs>
  <Slides>57</Slides>
  <Notes>7</Notes>
  <HiddenSlides>0</HiddenSlides>
  <MMClips>14</MMClips>
  <ScaleCrop>false</ScaleCrop>
  <HeadingPairs>
    <vt:vector size="8" baseType="variant">
      <vt:variant>
        <vt:lpstr>Použitá písma</vt:lpstr>
      </vt:variant>
      <vt:variant>
        <vt:i4>12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57</vt:i4>
      </vt:variant>
    </vt:vector>
  </HeadingPairs>
  <TitlesOfParts>
    <vt:vector size="72" baseType="lpstr">
      <vt:lpstr>Arial</vt:lpstr>
      <vt:lpstr>Calibri</vt:lpstr>
      <vt:lpstr>Calibri Light</vt:lpstr>
      <vt:lpstr>Calibri,Bold</vt:lpstr>
      <vt:lpstr>Cambria Math</vt:lpstr>
      <vt:lpstr>Symbol</vt:lpstr>
      <vt:lpstr>Times New Roman</vt:lpstr>
      <vt:lpstr>TimesNewRomanPS-ItalicMT</vt:lpstr>
      <vt:lpstr>TimesNewRomanPSMT</vt:lpstr>
      <vt:lpstr>Verdana</vt:lpstr>
      <vt:lpstr>Verdana,Bold</vt:lpstr>
      <vt:lpstr>Wingdings</vt:lpstr>
      <vt:lpstr>Motiv Office</vt:lpstr>
      <vt:lpstr>Rovnice</vt:lpstr>
      <vt:lpstr>Equation</vt:lpstr>
      <vt:lpstr>Radiační biofyzika</vt:lpstr>
      <vt:lpstr>RADIOAKTIVITA</vt:lpstr>
      <vt:lpstr>Prezentace aplikace PowerPoint</vt:lpstr>
      <vt:lpstr>Prezentace aplikace PowerPoint</vt:lpstr>
      <vt:lpstr>POLOČAS ROZPADU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Základní typy přeměn (8 typů + 3 procesy deexcitace)</vt:lpstr>
      <vt:lpstr>Základní typy přeměn (8 typů + 3 procesy deexcitace)</vt:lpstr>
      <vt:lpstr>Skupiny radioaktivních přeměn: </vt:lpstr>
      <vt:lpstr>8 základních přeměn</vt:lpstr>
      <vt:lpstr>Prezentace aplikace PowerPoint</vt:lpstr>
      <vt:lpstr>Prezentace aplikace PowerPoint</vt:lpstr>
      <vt:lpstr>Prezentace aplikace PowerPoint</vt:lpstr>
      <vt:lpstr>Prezentace aplikace PowerPoint</vt:lpstr>
      <vt:lpstr>ZÁKONY PLATNÉ PŘI RADIOAKTIVNÍCH PŘEMĚNÁCH</vt:lpstr>
      <vt:lpstr>Prezentace aplikace PowerPoint</vt:lpstr>
      <vt:lpstr>Spontánní α rozpad uranu</vt:lpstr>
      <vt:lpstr>Hmotnostní přebytek nuklidu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Další typy přechodů</vt:lpstr>
      <vt:lpstr>SAMOVOLNÉ ŠTĚPENÍ</vt:lpstr>
      <vt:lpstr>SAMOVOLNÉ ŠTĚPENÍ</vt:lpstr>
      <vt:lpstr>SAMOVOLNÉ ŠTĚPENÍ</vt:lpstr>
      <vt:lpstr>Prezentace aplikace PowerPoint</vt:lpstr>
      <vt:lpstr>Prezentace aplikace PowerPoint</vt:lpstr>
      <vt:lpstr>Interakce ionizujícího záření                 s hmotou a biologickými systémy</vt:lpstr>
      <vt:lpstr>PRONIKAVOST IZ</vt:lpstr>
      <vt:lpstr>Prezentace aplikace PowerPoint</vt:lpstr>
      <vt:lpstr>Prezentace aplikace PowerPoint</vt:lpstr>
      <vt:lpstr>Prezentace aplikace PowerPoint</vt:lpstr>
      <vt:lpstr>Prezentace aplikace PowerPoint</vt:lpstr>
      <vt:lpstr>Interakce IZ s hmotou</vt:lpstr>
      <vt:lpstr>VYSOKÁ ÚČINNOST IZ</vt:lpstr>
      <vt:lpstr>Interakce IZ s hmotou</vt:lpstr>
      <vt:lpstr>Interakce IZ s (živou) hmotou</vt:lpstr>
      <vt:lpstr>Fyzikální až chemické stádium interakce IZ s hmotou</vt:lpstr>
      <vt:lpstr>Specifika biologických systémů</vt:lpstr>
      <vt:lpstr>Chemické stádium interakce IZ s hmotou – specifika biologických systémů</vt:lpstr>
      <vt:lpstr>POŠKOZENÍ DNA – prvotní nastínění problému</vt:lpstr>
      <vt:lpstr>Chemické stádium interakce IZ s hmotou – specifika biologických systémů</vt:lpstr>
      <vt:lpstr>Interakce IZ s živou hmotou BIOLOGICKÉ PROCESY</vt:lpstr>
      <vt:lpstr>Interakce IZ – biologické stádium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Martin Falk</dc:creator>
  <cp:lastModifiedBy>Martin Falk</cp:lastModifiedBy>
  <cp:revision>690</cp:revision>
  <cp:lastPrinted>2022-03-16T19:08:46Z</cp:lastPrinted>
  <dcterms:created xsi:type="dcterms:W3CDTF">2019-03-03T09:56:32Z</dcterms:created>
  <dcterms:modified xsi:type="dcterms:W3CDTF">2023-05-12T13:39:05Z</dcterms:modified>
</cp:coreProperties>
</file>