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622" r:id="rId2"/>
    <p:sldId id="627" r:id="rId3"/>
    <p:sldId id="646" r:id="rId4"/>
    <p:sldId id="741" r:id="rId5"/>
    <p:sldId id="643" r:id="rId6"/>
    <p:sldId id="745" r:id="rId7"/>
    <p:sldId id="642" r:id="rId8"/>
    <p:sldId id="749" r:id="rId9"/>
    <p:sldId id="751" r:id="rId10"/>
    <p:sldId id="775" r:id="rId11"/>
    <p:sldId id="776" r:id="rId12"/>
    <p:sldId id="750" r:id="rId13"/>
    <p:sldId id="657" r:id="rId14"/>
    <p:sldId id="651" r:id="rId15"/>
    <p:sldId id="868" r:id="rId16"/>
    <p:sldId id="870" r:id="rId17"/>
    <p:sldId id="869" r:id="rId18"/>
    <p:sldId id="871" r:id="rId19"/>
    <p:sldId id="769" r:id="rId20"/>
    <p:sldId id="652" r:id="rId21"/>
    <p:sldId id="770" r:id="rId22"/>
    <p:sldId id="653" r:id="rId23"/>
    <p:sldId id="640" r:id="rId24"/>
    <p:sldId id="641" r:id="rId25"/>
    <p:sldId id="756" r:id="rId26"/>
    <p:sldId id="779" r:id="rId27"/>
    <p:sldId id="777" r:id="rId28"/>
    <p:sldId id="872" r:id="rId29"/>
    <p:sldId id="801" r:id="rId30"/>
    <p:sldId id="780" r:id="rId31"/>
    <p:sldId id="771" r:id="rId32"/>
    <p:sldId id="773" r:id="rId33"/>
    <p:sldId id="873" r:id="rId34"/>
    <p:sldId id="874" r:id="rId35"/>
    <p:sldId id="758" r:id="rId36"/>
    <p:sldId id="759" r:id="rId37"/>
    <p:sldId id="760" r:id="rId38"/>
    <p:sldId id="788" r:id="rId39"/>
    <p:sldId id="789" r:id="rId40"/>
    <p:sldId id="762" r:id="rId41"/>
    <p:sldId id="784" r:id="rId42"/>
    <p:sldId id="785" r:id="rId43"/>
    <p:sldId id="763" r:id="rId44"/>
    <p:sldId id="876" r:id="rId45"/>
    <p:sldId id="637" r:id="rId46"/>
    <p:sldId id="875" r:id="rId47"/>
    <p:sldId id="877" r:id="rId48"/>
    <p:sldId id="878" r:id="rId49"/>
    <p:sldId id="581" r:id="rId50"/>
    <p:sldId id="764" r:id="rId51"/>
    <p:sldId id="582" r:id="rId52"/>
    <p:sldId id="803" r:id="rId53"/>
    <p:sldId id="583" r:id="rId54"/>
    <p:sldId id="860" r:id="rId55"/>
    <p:sldId id="880" r:id="rId56"/>
    <p:sldId id="584" r:id="rId57"/>
    <p:sldId id="802" r:id="rId58"/>
    <p:sldId id="882" r:id="rId59"/>
    <p:sldId id="586" r:id="rId60"/>
    <p:sldId id="645" r:id="rId61"/>
    <p:sldId id="766" r:id="rId62"/>
    <p:sldId id="654" r:id="rId63"/>
    <p:sldId id="587" r:id="rId64"/>
    <p:sldId id="879" r:id="rId65"/>
    <p:sldId id="883" r:id="rId66"/>
    <p:sldId id="660" r:id="rId67"/>
    <p:sldId id="884" r:id="rId68"/>
    <p:sldId id="885" r:id="rId69"/>
    <p:sldId id="589" r:id="rId70"/>
    <p:sldId id="590" r:id="rId71"/>
    <p:sldId id="591" r:id="rId72"/>
    <p:sldId id="592" r:id="rId73"/>
    <p:sldId id="593" r:id="rId74"/>
    <p:sldId id="795" r:id="rId75"/>
    <p:sldId id="595" r:id="rId76"/>
    <p:sldId id="594" r:id="rId77"/>
    <p:sldId id="861" r:id="rId7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68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7440" autoAdjust="0"/>
  </p:normalViewPr>
  <p:slideViewPr>
    <p:cSldViewPr snapToGrid="0" showGuides="1">
      <p:cViewPr varScale="1">
        <p:scale>
          <a:sx n="79" d="100"/>
          <a:sy n="79" d="100"/>
        </p:scale>
        <p:origin x="682" y="72"/>
      </p:cViewPr>
      <p:guideLst>
        <p:guide orient="horz" pos="1321"/>
        <p:guide pos="683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3D0F3-BBCD-4642-BEA8-CCFB39CC3175}" type="datetimeFigureOut">
              <a:rPr lang="cs-CZ" smtClean="0"/>
              <a:t>14.04.2023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B8615-E803-409A-A1F6-9455B9738619}" type="slidenum">
              <a:rPr lang="cs-CZ" smtClean="0"/>
              <a:t>‹#›</a:t>
            </a:fld>
            <a:endParaRPr lang="cs-CZ"/>
          </a:p>
        </p:txBody>
      </p:sp>
    </p:spTree>
    <p:extLst>
      <p:ext uri="{BB962C8B-B14F-4D97-AF65-F5344CB8AC3E}">
        <p14:creationId xmlns:p14="http://schemas.microsoft.com/office/powerpoint/2010/main" val="69309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692E21-DA59-40BC-8950-6A0513BDDAE5}" type="slidenum">
              <a:rPr lang="cs-CZ" smtClean="0"/>
              <a:pPr>
                <a:defRPr/>
              </a:pPr>
              <a:t>8</a:t>
            </a:fld>
            <a:endParaRPr lang="cs-CZ"/>
          </a:p>
        </p:txBody>
      </p:sp>
    </p:spTree>
    <p:extLst>
      <p:ext uri="{BB962C8B-B14F-4D97-AF65-F5344CB8AC3E}">
        <p14:creationId xmlns:p14="http://schemas.microsoft.com/office/powerpoint/2010/main" val="6055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99FC8-3A19-4A80-9DDA-885BEEA5654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D7F92E3-F64E-4BD3-8690-66EDAF310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7AED430-7EBF-4395-8AE9-9C4F4BAC00AC}"/>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5" name="Zástupný symbol pro zápatí 4">
            <a:extLst>
              <a:ext uri="{FF2B5EF4-FFF2-40B4-BE49-F238E27FC236}">
                <a16:creationId xmlns:a16="http://schemas.microsoft.com/office/drawing/2014/main" id="{0652B073-F273-417E-9271-5F097C18F5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3295028-CAD3-4D7B-B45D-103CF09B67CA}"/>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1878445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A1EDE6-493E-4D8D-9216-1EDA84FD48A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888B113-7C5E-4CAD-BCDE-01A2403BFC63}"/>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5EF04B-5A75-4A92-89A0-1C576F24543E}"/>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5" name="Zástupný symbol pro zápatí 4">
            <a:extLst>
              <a:ext uri="{FF2B5EF4-FFF2-40B4-BE49-F238E27FC236}">
                <a16:creationId xmlns:a16="http://schemas.microsoft.com/office/drawing/2014/main" id="{B53C8140-F022-4E7A-84CD-0991857406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65E1EC6-4E4C-4F31-960F-0D52F2A693E6}"/>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386433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28132BF-807A-46F4-8F9E-56EAC46794A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03FF813-2CC9-45B7-BDE5-68F3B343169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D53BE3E-07EF-45CB-9345-3AD5DD120A9C}"/>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5" name="Zástupný symbol pro zápatí 4">
            <a:extLst>
              <a:ext uri="{FF2B5EF4-FFF2-40B4-BE49-F238E27FC236}">
                <a16:creationId xmlns:a16="http://schemas.microsoft.com/office/drawing/2014/main" id="{DF0F4725-CA8E-49AB-AC21-B7B1FAA2AE3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A7FA925-A6E4-4D92-AC8A-1C63770F2739}"/>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845728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EA3A1E-7437-4F0E-BEC0-C743D7FBC02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984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D6269-5CBB-4A83-9E90-75831AA67F8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82E9C8D-37BF-4E96-B555-09AEBB888C9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A5ACE22-99FD-40D2-8B96-8DA69568C08E}"/>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5" name="Zástupný symbol pro zápatí 4">
            <a:extLst>
              <a:ext uri="{FF2B5EF4-FFF2-40B4-BE49-F238E27FC236}">
                <a16:creationId xmlns:a16="http://schemas.microsoft.com/office/drawing/2014/main" id="{EF696F8F-595C-4091-B4F7-7CD0D9C370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CA0A3F6-D620-4C60-9CD3-3815BC9A5064}"/>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62929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FE836-F467-4B59-B90D-6E8FFF5A7EF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E2DED14-F553-458E-962E-4D5FF812C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B2A2094-004E-4DB7-AC44-C51B6A23F2F7}"/>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5" name="Zástupný symbol pro zápatí 4">
            <a:extLst>
              <a:ext uri="{FF2B5EF4-FFF2-40B4-BE49-F238E27FC236}">
                <a16:creationId xmlns:a16="http://schemas.microsoft.com/office/drawing/2014/main" id="{3081BC0A-6ADC-45A4-A6DA-2FD73A9AFF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46A286C-2B99-4A88-ACAE-CD9DB0DD3558}"/>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2307093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DB9280-06DD-4DED-A5DD-0C10AA424D2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83F8103-078D-4CD8-B731-D98B47D72BA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E8032BC-8762-4DA5-B602-ED740D7CBE9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0A6AB65-9BC0-42A6-A196-9B0274931429}"/>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6" name="Zástupný symbol pro zápatí 5">
            <a:extLst>
              <a:ext uri="{FF2B5EF4-FFF2-40B4-BE49-F238E27FC236}">
                <a16:creationId xmlns:a16="http://schemas.microsoft.com/office/drawing/2014/main" id="{3C042087-1B03-4301-81B6-B732D556CB5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486FDB5-6C75-467D-82C1-4837890005FC}"/>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256876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64B970-D412-4225-8D58-B28D1C4B6E0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D53AD10-7A8A-454A-9C63-384E6D19B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49F1DD8-CF61-4E47-B5B7-0E47436D691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A55E965-B60B-45D3-B449-ACA7D2E86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D244C2C-BAD1-4545-8537-BA818E0B58A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66E3594-F973-4D05-A8AC-B43BA1903E54}"/>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8" name="Zástupný symbol pro zápatí 7">
            <a:extLst>
              <a:ext uri="{FF2B5EF4-FFF2-40B4-BE49-F238E27FC236}">
                <a16:creationId xmlns:a16="http://schemas.microsoft.com/office/drawing/2014/main" id="{5CC012C1-B184-4D2F-86B9-37E5465C3EE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214B837-E65B-444C-AC01-21E509B761D0}"/>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231036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44BB83-D7E6-42E3-8266-B81881E4DEC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3E5ACF6-2D85-4678-A7B1-3E2904D88102}"/>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4" name="Zástupný symbol pro zápatí 3">
            <a:extLst>
              <a:ext uri="{FF2B5EF4-FFF2-40B4-BE49-F238E27FC236}">
                <a16:creationId xmlns:a16="http://schemas.microsoft.com/office/drawing/2014/main" id="{03FFABAC-B195-4A8D-AD8A-93CED0394EE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81CACE0-942E-4ED5-B3DF-578878039030}"/>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238489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336AA14-3154-4786-88AF-59B52C29C28C}"/>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3" name="Zástupný symbol pro zápatí 2">
            <a:extLst>
              <a:ext uri="{FF2B5EF4-FFF2-40B4-BE49-F238E27FC236}">
                <a16:creationId xmlns:a16="http://schemas.microsoft.com/office/drawing/2014/main" id="{B10A57BE-C3AB-435C-914C-120805D16DB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9CB1B2A-EB24-4DF6-B234-EFE5DC5C5483}"/>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372174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533B1-3E96-4627-B428-87F9AA6C897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0A0A5A8-620B-4097-AB46-4630C79BB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DC651D1-D9CD-4B13-958E-3D2E1E82E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CB2FB32-5031-415A-B627-5AC16B933187}"/>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6" name="Zástupný symbol pro zápatí 5">
            <a:extLst>
              <a:ext uri="{FF2B5EF4-FFF2-40B4-BE49-F238E27FC236}">
                <a16:creationId xmlns:a16="http://schemas.microsoft.com/office/drawing/2014/main" id="{37DDA8BA-B949-4EFE-986B-2C6657219CC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51E1A14-3183-4657-9E2F-259124649E4A}"/>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292635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606BB3-8C2C-449D-88CE-0EBBD44E9AA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4BBCCC9-9976-4267-B8C9-C2B0CEB74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F8DB42A-47A9-48BC-AC4A-E17BD3C40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AE21069-7B0A-46B3-A1EA-96F90AD873FB}"/>
              </a:ext>
            </a:extLst>
          </p:cNvPr>
          <p:cNvSpPr>
            <a:spLocks noGrp="1"/>
          </p:cNvSpPr>
          <p:nvPr>
            <p:ph type="dt" sz="half" idx="10"/>
          </p:nvPr>
        </p:nvSpPr>
        <p:spPr/>
        <p:txBody>
          <a:bodyPr/>
          <a:lstStyle/>
          <a:p>
            <a:fld id="{C0447B9F-8218-4C59-A877-5F7EDFC8B093}" type="datetimeFigureOut">
              <a:rPr lang="cs-CZ" smtClean="0"/>
              <a:t>14.04.2023</a:t>
            </a:fld>
            <a:endParaRPr lang="cs-CZ"/>
          </a:p>
        </p:txBody>
      </p:sp>
      <p:sp>
        <p:nvSpPr>
          <p:cNvPr id="6" name="Zástupný symbol pro zápatí 5">
            <a:extLst>
              <a:ext uri="{FF2B5EF4-FFF2-40B4-BE49-F238E27FC236}">
                <a16:creationId xmlns:a16="http://schemas.microsoft.com/office/drawing/2014/main" id="{C93E40F1-8D7B-436A-9335-E7E013CB0EA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9B11B89-29F9-46A3-ACB4-7FDAC37988D3}"/>
              </a:ext>
            </a:extLst>
          </p:cNvPr>
          <p:cNvSpPr>
            <a:spLocks noGrp="1"/>
          </p:cNvSpPr>
          <p:nvPr>
            <p:ph type="sldNum" sz="quarter" idx="12"/>
          </p:nvPr>
        </p:nvSpPr>
        <p:spPr/>
        <p:txBody>
          <a:bodyPr/>
          <a:lstStyle/>
          <a:p>
            <a:fld id="{DC6964C5-7514-4204-B9BE-D43EE4651AA1}" type="slidenum">
              <a:rPr lang="cs-CZ" smtClean="0"/>
              <a:t>‹#›</a:t>
            </a:fld>
            <a:endParaRPr lang="cs-CZ"/>
          </a:p>
        </p:txBody>
      </p:sp>
    </p:spTree>
    <p:extLst>
      <p:ext uri="{BB962C8B-B14F-4D97-AF65-F5344CB8AC3E}">
        <p14:creationId xmlns:p14="http://schemas.microsoft.com/office/powerpoint/2010/main" val="398286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D36B474-120B-44E4-8B9C-062076138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0913605-CEE2-421D-A2EA-E23DC18D3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060A1DB-D136-4D2D-8BA1-C5E99D139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47B9F-8218-4C59-A877-5F7EDFC8B093}" type="datetimeFigureOut">
              <a:rPr lang="cs-CZ" smtClean="0"/>
              <a:t>14.04.2023</a:t>
            </a:fld>
            <a:endParaRPr lang="cs-CZ"/>
          </a:p>
        </p:txBody>
      </p:sp>
      <p:sp>
        <p:nvSpPr>
          <p:cNvPr id="5" name="Zástupný symbol pro zápatí 4">
            <a:extLst>
              <a:ext uri="{FF2B5EF4-FFF2-40B4-BE49-F238E27FC236}">
                <a16:creationId xmlns:a16="http://schemas.microsoft.com/office/drawing/2014/main" id="{68B7170F-11DE-49F1-AF86-35C5232B0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1057C9E-84B7-40B3-8A22-9172D1C9EE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964C5-7514-4204-B9BE-D43EE4651AA1}" type="slidenum">
              <a:rPr lang="cs-CZ" smtClean="0"/>
              <a:t>‹#›</a:t>
            </a:fld>
            <a:endParaRPr lang="cs-CZ"/>
          </a:p>
        </p:txBody>
      </p:sp>
    </p:spTree>
    <p:extLst>
      <p:ext uri="{BB962C8B-B14F-4D97-AF65-F5344CB8AC3E}">
        <p14:creationId xmlns:p14="http://schemas.microsoft.com/office/powerpoint/2010/main" val="1161082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fif"/></Relationships>
</file>

<file path=ppt/slides/_rels/slide11.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fbmi.sirdik.org/images/stories/kapitola1/152/image002.png" TargetMode="Externa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7" Type="http://schemas.openxmlformats.org/officeDocument/2006/relationships/image" Target="../media/image54.wmf"/><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410.png"/><Relationship Id="rId5" Type="http://schemas.openxmlformats.org/officeDocument/2006/relationships/image" Target="../media/image400.png"/><Relationship Id="rId10" Type="http://schemas.openxmlformats.org/officeDocument/2006/relationships/image" Target="../media/image51.png"/><Relationship Id="rId9" Type="http://schemas.openxmlformats.org/officeDocument/2006/relationships/image" Target="../media/image54.wmf"/></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fbmi.sirdik.org/1-kapitola/13/131.html#neprimoionizujicizareni" TargetMode="External"/><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gif"/><Relationship Id="rId4" Type="http://schemas.openxmlformats.org/officeDocument/2006/relationships/image" Target="../media/image77.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fbmi.sirdik.org/1-kapitola/15/154.html#kerma" TargetMode="External"/><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hyperlink" Target="http://fbmi.sirdik.org/1-kapitola/15/154.html#davka"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fif"/><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fif"/></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fbmi.sirdik.org/1-kapitola/15/155.html" TargetMode="Externa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hyperlink" Target="http://fbmi.sirdik.org/7-kapitola/75/751.html"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8.png"/><Relationship Id="rId5" Type="http://schemas.openxmlformats.org/officeDocument/2006/relationships/image" Target="../media/image117.emf"/><Relationship Id="rId4" Type="http://schemas.openxmlformats.org/officeDocument/2006/relationships/image" Target="../media/image116.emf"/></Relationships>
</file>

<file path=ppt/slides/_rels/slide7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f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Radiační biofyzika</a:t>
            </a:r>
          </a:p>
        </p:txBody>
      </p:sp>
      <p:sp>
        <p:nvSpPr>
          <p:cNvPr id="3" name="Zástupný symbol pro obsah 2"/>
          <p:cNvSpPr>
            <a:spLocks noGrp="1"/>
          </p:cNvSpPr>
          <p:nvPr>
            <p:ph idx="1"/>
          </p:nvPr>
        </p:nvSpPr>
        <p:spPr>
          <a:xfrm>
            <a:off x="956596" y="1672972"/>
            <a:ext cx="6164408" cy="4162292"/>
          </a:xfrm>
        </p:spPr>
        <p:txBody>
          <a:bodyPr>
            <a:normAutofit/>
          </a:bodyPr>
          <a:lstStyle/>
          <a:p>
            <a:pPr marL="0" indent="0" algn="ctr">
              <a:lnSpc>
                <a:spcPct val="150000"/>
              </a:lnSpc>
              <a:buNone/>
            </a:pPr>
            <a:r>
              <a:rPr lang="cs-CZ" sz="4000" dirty="0"/>
              <a:t>Přednáška 8 2023</a:t>
            </a:r>
          </a:p>
          <a:p>
            <a:pPr marL="447675" indent="0">
              <a:lnSpc>
                <a:spcPct val="150000"/>
              </a:lnSpc>
              <a:buNone/>
            </a:pPr>
            <a:r>
              <a:rPr lang="cs-CZ" sz="3200" b="1" dirty="0">
                <a:solidFill>
                  <a:srgbClr val="FF0000"/>
                </a:solidFill>
              </a:rPr>
              <a:t>Veličiny a jednotky                        v radiační biofyzice, dosimetrii                      a radiační ochraně</a:t>
            </a:r>
          </a:p>
        </p:txBody>
      </p:sp>
      <p:pic>
        <p:nvPicPr>
          <p:cNvPr id="5" name="Obrázek 4"/>
          <p:cNvPicPr>
            <a:picLocks noChangeAspect="1"/>
          </p:cNvPicPr>
          <p:nvPr/>
        </p:nvPicPr>
        <p:blipFill>
          <a:blip r:embed="rId2" cstate="print"/>
          <a:stretch>
            <a:fillRect/>
          </a:stretch>
        </p:blipFill>
        <p:spPr>
          <a:xfrm>
            <a:off x="7121004" y="1541978"/>
            <a:ext cx="3739609" cy="4735569"/>
          </a:xfrm>
          <a:prstGeom prst="rect">
            <a:avLst/>
          </a:prstGeom>
        </p:spPr>
      </p:pic>
      <p:sp>
        <p:nvSpPr>
          <p:cNvPr id="6" name="Podnadpis 2"/>
          <p:cNvSpPr txBox="1">
            <a:spLocks/>
          </p:cNvSpPr>
          <p:nvPr/>
        </p:nvSpPr>
        <p:spPr>
          <a:xfrm>
            <a:off x="3079385" y="5291985"/>
            <a:ext cx="2581275" cy="644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a:t>Martin Falk</a:t>
            </a:r>
          </a:p>
        </p:txBody>
      </p:sp>
    </p:spTree>
    <p:extLst>
      <p:ext uri="{BB962C8B-B14F-4D97-AF65-F5344CB8AC3E}">
        <p14:creationId xmlns:p14="http://schemas.microsoft.com/office/powerpoint/2010/main" val="112796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512574" y="832104"/>
            <a:ext cx="9166853" cy="2496312"/>
          </a:xfrm>
          <a:prstGeom prst="rect">
            <a:avLst/>
          </a:prstGeom>
        </p:spPr>
      </p:pic>
      <p:sp>
        <p:nvSpPr>
          <p:cNvPr id="8" name="Obdélník 7"/>
          <p:cNvSpPr/>
          <p:nvPr/>
        </p:nvSpPr>
        <p:spPr>
          <a:xfrm>
            <a:off x="2271060" y="1232169"/>
            <a:ext cx="2498165" cy="436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nice 9"/>
          <p:cNvCxnSpPr/>
          <p:nvPr/>
        </p:nvCxnSpPr>
        <p:spPr>
          <a:xfrm>
            <a:off x="3704929" y="2983262"/>
            <a:ext cx="5152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5474448" y="2044970"/>
            <a:ext cx="1357097" cy="519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237" y="1635329"/>
            <a:ext cx="1092088" cy="940541"/>
          </a:xfrm>
          <a:prstGeom prst="rect">
            <a:avLst/>
          </a:prstGeom>
        </p:spPr>
      </p:pic>
      <p:sp>
        <p:nvSpPr>
          <p:cNvPr id="9" name="Obdélník 8"/>
          <p:cNvSpPr/>
          <p:nvPr/>
        </p:nvSpPr>
        <p:spPr>
          <a:xfrm>
            <a:off x="6508468" y="1649941"/>
            <a:ext cx="2019956" cy="982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7724326" y="1843988"/>
            <a:ext cx="742511" cy="523220"/>
          </a:xfrm>
          <a:prstGeom prst="rect">
            <a:avLst/>
          </a:prstGeom>
          <a:noFill/>
        </p:spPr>
        <p:txBody>
          <a:bodyPr wrap="none" rtlCol="0">
            <a:spAutoFit/>
          </a:bodyPr>
          <a:lstStyle/>
          <a:p>
            <a:r>
              <a:rPr lang="en-US" sz="2800" dirty="0"/>
              <a:t>[s</a:t>
            </a:r>
            <a:r>
              <a:rPr lang="en-US" sz="2800" baseline="30000" dirty="0"/>
              <a:t>-1</a:t>
            </a:r>
            <a:r>
              <a:rPr lang="en-US" sz="2800" dirty="0"/>
              <a:t>]</a:t>
            </a:r>
            <a:endParaRPr lang="cs-CZ" sz="2800" dirty="0"/>
          </a:p>
        </p:txBody>
      </p:sp>
      <p:pic>
        <p:nvPicPr>
          <p:cNvPr id="21" name="Zástupný symbol pro obsah 3"/>
          <p:cNvPicPr>
            <a:picLocks noChangeAspect="1"/>
          </p:cNvPicPr>
          <p:nvPr/>
        </p:nvPicPr>
        <p:blipFill rotWithShape="1">
          <a:blip r:embed="rId4">
            <a:extLst>
              <a:ext uri="{28A0092B-C50C-407E-A947-70E740481C1C}">
                <a14:useLocalDpi xmlns:a14="http://schemas.microsoft.com/office/drawing/2010/main" val="0"/>
              </a:ext>
            </a:extLst>
          </a:blip>
          <a:srcRect l="61180" t="54658" r="7678" b="38574"/>
          <a:stretch/>
        </p:blipFill>
        <p:spPr>
          <a:xfrm>
            <a:off x="2318554" y="2153259"/>
            <a:ext cx="2271059" cy="370542"/>
          </a:xfrm>
          <a:prstGeom prst="rect">
            <a:avLst/>
          </a:prstGeom>
        </p:spPr>
      </p:pic>
      <p:grpSp>
        <p:nvGrpSpPr>
          <p:cNvPr id="18" name="Skupina 17"/>
          <p:cNvGrpSpPr/>
          <p:nvPr/>
        </p:nvGrpSpPr>
        <p:grpSpPr>
          <a:xfrm>
            <a:off x="3181873" y="3429000"/>
            <a:ext cx="5913359" cy="3364992"/>
            <a:chOff x="1731025" y="3645441"/>
            <a:chExt cx="5256837" cy="2966276"/>
          </a:xfrm>
        </p:grpSpPr>
        <p:pic>
          <p:nvPicPr>
            <p:cNvPr id="19" name="Obrázek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025" y="3645441"/>
              <a:ext cx="5256837" cy="2966276"/>
            </a:xfrm>
            <a:prstGeom prst="rect">
              <a:avLst/>
            </a:prstGeom>
          </p:spPr>
        </p:pic>
        <p:cxnSp>
          <p:nvCxnSpPr>
            <p:cNvPr id="22" name="Přímá spojnice 21"/>
            <p:cNvCxnSpPr/>
            <p:nvPr/>
          </p:nvCxnSpPr>
          <p:spPr>
            <a:xfrm>
              <a:off x="1783342" y="6497141"/>
              <a:ext cx="5152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1741957" y="4283412"/>
              <a:ext cx="5152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ovéPole 1"/>
          <p:cNvSpPr txBox="1"/>
          <p:nvPr/>
        </p:nvSpPr>
        <p:spPr>
          <a:xfrm>
            <a:off x="2264700" y="237628"/>
            <a:ext cx="4961615" cy="584775"/>
          </a:xfrm>
          <a:prstGeom prst="rect">
            <a:avLst/>
          </a:prstGeom>
          <a:noFill/>
        </p:spPr>
        <p:txBody>
          <a:bodyPr wrap="none" rtlCol="0">
            <a:spAutoFit/>
          </a:bodyPr>
          <a:lstStyle/>
          <a:p>
            <a:r>
              <a:rPr lang="cs-CZ" sz="3200" b="1" dirty="0">
                <a:solidFill>
                  <a:srgbClr val="FF0000"/>
                </a:solidFill>
              </a:rPr>
              <a:t>4. PŘEMĚNOVÁ KONSTANTA</a:t>
            </a:r>
          </a:p>
        </p:txBody>
      </p:sp>
      <p:cxnSp>
        <p:nvCxnSpPr>
          <p:cNvPr id="17" name="Přímá spojnice 16"/>
          <p:cNvCxnSpPr/>
          <p:nvPr/>
        </p:nvCxnSpPr>
        <p:spPr>
          <a:xfrm>
            <a:off x="7285413" y="2103372"/>
            <a:ext cx="4389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3695784" y="3282696"/>
            <a:ext cx="20618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606992" y="2252068"/>
            <a:ext cx="2191306" cy="369332"/>
          </a:xfrm>
          <a:prstGeom prst="rect">
            <a:avLst/>
          </a:prstGeom>
          <a:solidFill>
            <a:schemeClr val="bg1"/>
          </a:solidFill>
        </p:spPr>
        <p:txBody>
          <a:bodyPr wrap="none" rtlCol="0">
            <a:spAutoFit/>
          </a:bodyPr>
          <a:lstStyle/>
          <a:p>
            <a:r>
              <a:rPr lang="cs-CZ" b="1" dirty="0">
                <a:solidFill>
                  <a:srgbClr val="FF0000"/>
                </a:solidFill>
              </a:rPr>
              <a:t>celkový počet atomů</a:t>
            </a:r>
          </a:p>
        </p:txBody>
      </p:sp>
      <p:pic>
        <p:nvPicPr>
          <p:cNvPr id="27" name="Obrázek 26"/>
          <p:cNvPicPr>
            <a:picLocks noChangeAspect="1"/>
          </p:cNvPicPr>
          <p:nvPr/>
        </p:nvPicPr>
        <p:blipFill rotWithShape="1">
          <a:blip r:embed="rId2"/>
          <a:srcRect l="87141" t="21004" r="5677" b="70574"/>
          <a:stretch/>
        </p:blipFill>
        <p:spPr>
          <a:xfrm>
            <a:off x="8696606" y="1669504"/>
            <a:ext cx="890733" cy="284445"/>
          </a:xfrm>
          <a:prstGeom prst="rect">
            <a:avLst/>
          </a:prstGeom>
        </p:spPr>
      </p:pic>
      <p:sp>
        <p:nvSpPr>
          <p:cNvPr id="28" name="TextovéPole 27"/>
          <p:cNvSpPr txBox="1"/>
          <p:nvPr/>
        </p:nvSpPr>
        <p:spPr>
          <a:xfrm>
            <a:off x="8726450" y="1931729"/>
            <a:ext cx="1783860" cy="682238"/>
          </a:xfrm>
          <a:prstGeom prst="rect">
            <a:avLst/>
          </a:prstGeom>
          <a:noFill/>
        </p:spPr>
        <p:txBody>
          <a:bodyPr wrap="square" rtlCol="0">
            <a:spAutoFit/>
          </a:bodyPr>
          <a:lstStyle/>
          <a:p>
            <a:pPr>
              <a:lnSpc>
                <a:spcPts val="1500"/>
              </a:lnSpc>
            </a:pPr>
            <a:r>
              <a:rPr lang="cs-CZ" b="1" dirty="0">
                <a:solidFill>
                  <a:srgbClr val="FF0000"/>
                </a:solidFill>
              </a:rPr>
              <a:t>počet rozpadajících se atomů/čas</a:t>
            </a:r>
          </a:p>
        </p:txBody>
      </p:sp>
      <p:cxnSp>
        <p:nvCxnSpPr>
          <p:cNvPr id="30" name="Přímá spojnice se šipkou 29"/>
          <p:cNvCxnSpPr/>
          <p:nvPr/>
        </p:nvCxnSpPr>
        <p:spPr>
          <a:xfrm>
            <a:off x="6758029" y="2436734"/>
            <a:ext cx="42025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H="1">
            <a:off x="7724326" y="1838140"/>
            <a:ext cx="1014291"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586705"/>
      </p:ext>
    </p:extLst>
  </p:cSld>
  <p:clrMapOvr>
    <a:masterClrMapping/>
  </p:clrMapOvr>
  <mc:AlternateContent xmlns:mc="http://schemas.openxmlformats.org/markup-compatibility/2006" xmlns:p14="http://schemas.microsoft.com/office/powerpoint/2010/main">
    <mc:Choice Requires="p14">
      <p:transition spd="slow" p14:dur="2000" advTm="219343"/>
    </mc:Choice>
    <mc:Fallback xmlns="">
      <p:transition spd="slow" advTm="21934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b="65402"/>
          <a:stretch/>
        </p:blipFill>
        <p:spPr>
          <a:xfrm>
            <a:off x="2109314" y="2788369"/>
            <a:ext cx="6646159" cy="1427016"/>
          </a:xfrm>
          <a:prstGeom prst="rect">
            <a:avLst/>
          </a:prstGeom>
        </p:spPr>
      </p:pic>
      <p:sp>
        <p:nvSpPr>
          <p:cNvPr id="4" name="TextovéPole 3"/>
          <p:cNvSpPr txBox="1"/>
          <p:nvPr/>
        </p:nvSpPr>
        <p:spPr>
          <a:xfrm>
            <a:off x="2109314" y="221790"/>
            <a:ext cx="7973371" cy="523220"/>
          </a:xfrm>
          <a:prstGeom prst="rect">
            <a:avLst/>
          </a:prstGeom>
          <a:noFill/>
        </p:spPr>
        <p:txBody>
          <a:bodyPr wrap="square" rtlCol="0">
            <a:spAutoFit/>
          </a:bodyPr>
          <a:lstStyle/>
          <a:p>
            <a:r>
              <a:rPr lang="cs-CZ" sz="2800" b="1" dirty="0">
                <a:solidFill>
                  <a:srgbClr val="FF0000"/>
                </a:solidFill>
              </a:rPr>
              <a:t>Aktivita vyjádřená pomocí rozpadové konstanty </a:t>
            </a:r>
            <a:r>
              <a:rPr lang="cs-CZ" sz="2800" b="1" dirty="0">
                <a:solidFill>
                  <a:srgbClr val="FF0000"/>
                </a:solidFill>
                <a:latin typeface="Symbol" panose="05050102010706020507" pitchFamily="18" charset="2"/>
              </a:rPr>
              <a:t>l</a:t>
            </a:r>
          </a:p>
        </p:txBody>
      </p:sp>
      <p:pic>
        <p:nvPicPr>
          <p:cNvPr id="6" name="Zástupný symbol pro obsah 3"/>
          <p:cNvPicPr>
            <a:picLocks noChangeAspect="1"/>
          </p:cNvPicPr>
          <p:nvPr/>
        </p:nvPicPr>
        <p:blipFill rotWithShape="1">
          <a:blip r:embed="rId3">
            <a:extLst>
              <a:ext uri="{28A0092B-C50C-407E-A947-70E740481C1C}">
                <a14:useLocalDpi xmlns:a14="http://schemas.microsoft.com/office/drawing/2010/main" val="0"/>
              </a:ext>
            </a:extLst>
          </a:blip>
          <a:srcRect l="30407" t="25757" r="5453" b="54578"/>
          <a:stretch/>
        </p:blipFill>
        <p:spPr>
          <a:xfrm>
            <a:off x="2293079" y="1391043"/>
            <a:ext cx="4677487" cy="1076650"/>
          </a:xfrm>
          <a:prstGeom prst="rect">
            <a:avLst/>
          </a:prstGeom>
        </p:spPr>
      </p:pic>
      <p:cxnSp>
        <p:nvCxnSpPr>
          <p:cNvPr id="8" name="Přímá spojnice se šipkou 7"/>
          <p:cNvCxnSpPr/>
          <p:nvPr/>
        </p:nvCxnSpPr>
        <p:spPr>
          <a:xfrm flipV="1">
            <a:off x="5071872" y="1929368"/>
            <a:ext cx="758953" cy="9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432392" y="3956228"/>
            <a:ext cx="3763424" cy="646331"/>
          </a:xfrm>
          <a:prstGeom prst="rect">
            <a:avLst/>
          </a:prstGeom>
        </p:spPr>
        <p:txBody>
          <a:bodyPr wrap="square">
            <a:spAutoFit/>
          </a:bodyPr>
          <a:lstStyle/>
          <a:p>
            <a:r>
              <a:rPr lang="cs-CZ" dirty="0"/>
              <a:t>vyjadřuje počet částic v jednotkovém látkovém množství (v 1 molu)</a:t>
            </a:r>
          </a:p>
        </p:txBody>
      </p:sp>
      <p:sp>
        <p:nvSpPr>
          <p:cNvPr id="15" name="Obdélník 14"/>
          <p:cNvSpPr/>
          <p:nvPr/>
        </p:nvSpPr>
        <p:spPr>
          <a:xfrm>
            <a:off x="5374418" y="3584463"/>
            <a:ext cx="3381054" cy="461665"/>
          </a:xfrm>
          <a:prstGeom prst="rect">
            <a:avLst/>
          </a:prstGeom>
          <a:solidFill>
            <a:schemeClr val="bg1"/>
          </a:solidFill>
        </p:spPr>
        <p:txBody>
          <a:bodyPr wrap="none">
            <a:spAutoFit/>
          </a:bodyPr>
          <a:lstStyle/>
          <a:p>
            <a:r>
              <a:rPr lang="cs-CZ" sz="2400" dirty="0"/>
              <a:t>(</a:t>
            </a:r>
            <a:r>
              <a:rPr lang="it-IT" sz="2400" dirty="0"/>
              <a:t>6,022 140 76×10</a:t>
            </a:r>
            <a:r>
              <a:rPr lang="it-IT" sz="2400" baseline="30000" dirty="0"/>
              <a:t>23</a:t>
            </a:r>
            <a:r>
              <a:rPr lang="it-IT" sz="2400" dirty="0"/>
              <a:t> mol</a:t>
            </a:r>
            <a:r>
              <a:rPr lang="it-IT" sz="2400" baseline="30000" dirty="0"/>
              <a:t>−1</a:t>
            </a:r>
            <a:r>
              <a:rPr lang="cs-CZ" sz="2400" dirty="0"/>
              <a:t>)</a:t>
            </a:r>
          </a:p>
        </p:txBody>
      </p:sp>
      <p:cxnSp>
        <p:nvCxnSpPr>
          <p:cNvPr id="17" name="Přímá spojnice se šipkou 16"/>
          <p:cNvCxnSpPr/>
          <p:nvPr/>
        </p:nvCxnSpPr>
        <p:spPr>
          <a:xfrm flipH="1">
            <a:off x="3663230" y="1480029"/>
            <a:ext cx="424285" cy="1327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4076936" y="2398579"/>
            <a:ext cx="2191306" cy="369332"/>
          </a:xfrm>
          <a:prstGeom prst="rect">
            <a:avLst/>
          </a:prstGeom>
          <a:solidFill>
            <a:schemeClr val="bg1"/>
          </a:solidFill>
        </p:spPr>
        <p:txBody>
          <a:bodyPr wrap="none" rtlCol="0">
            <a:spAutoFit/>
          </a:bodyPr>
          <a:lstStyle/>
          <a:p>
            <a:r>
              <a:rPr lang="cs-CZ" b="1" dirty="0">
                <a:solidFill>
                  <a:srgbClr val="0070C0"/>
                </a:solidFill>
              </a:rPr>
              <a:t>celkový počet atomů</a:t>
            </a:r>
          </a:p>
        </p:txBody>
      </p:sp>
      <p:sp>
        <p:nvSpPr>
          <p:cNvPr id="24" name="TextovéPole 23"/>
          <p:cNvSpPr txBox="1"/>
          <p:nvPr/>
        </p:nvSpPr>
        <p:spPr>
          <a:xfrm>
            <a:off x="9007850" y="1295366"/>
            <a:ext cx="1344011" cy="646331"/>
          </a:xfrm>
          <a:prstGeom prst="rect">
            <a:avLst/>
          </a:prstGeom>
          <a:noFill/>
        </p:spPr>
        <p:txBody>
          <a:bodyPr wrap="square" rtlCol="0">
            <a:spAutoFit/>
          </a:bodyPr>
          <a:lstStyle/>
          <a:p>
            <a:r>
              <a:rPr lang="cs-CZ" b="1" dirty="0" err="1">
                <a:solidFill>
                  <a:srgbClr val="0070C0"/>
                </a:solidFill>
              </a:rPr>
              <a:t>Avogadrova</a:t>
            </a:r>
            <a:r>
              <a:rPr lang="cs-CZ" b="1" dirty="0">
                <a:solidFill>
                  <a:srgbClr val="0070C0"/>
                </a:solidFill>
              </a:rPr>
              <a:t> </a:t>
            </a:r>
            <a:r>
              <a:rPr lang="cs-CZ" b="1" dirty="0" err="1">
                <a:solidFill>
                  <a:srgbClr val="0070C0"/>
                </a:solidFill>
              </a:rPr>
              <a:t>konst</a:t>
            </a:r>
            <a:r>
              <a:rPr lang="cs-CZ" b="1" dirty="0">
                <a:solidFill>
                  <a:srgbClr val="0070C0"/>
                </a:solidFill>
              </a:rPr>
              <a:t>.</a:t>
            </a:r>
          </a:p>
        </p:txBody>
      </p:sp>
      <p:cxnSp>
        <p:nvCxnSpPr>
          <p:cNvPr id="30" name="Přímá spojnice se šipkou 29"/>
          <p:cNvCxnSpPr/>
          <p:nvPr/>
        </p:nvCxnSpPr>
        <p:spPr>
          <a:xfrm>
            <a:off x="9500690" y="3599158"/>
            <a:ext cx="0" cy="10736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Obrázek 30"/>
          <p:cNvPicPr>
            <a:picLocks noChangeAspect="1"/>
          </p:cNvPicPr>
          <p:nvPr/>
        </p:nvPicPr>
        <p:blipFill rotWithShape="1">
          <a:blip r:embed="rId2"/>
          <a:srcRect l="66635" t="44206" r="12728" b="32294"/>
          <a:stretch/>
        </p:blipFill>
        <p:spPr>
          <a:xfrm>
            <a:off x="8327535" y="2408970"/>
            <a:ext cx="1541893" cy="1089604"/>
          </a:xfrm>
          <a:prstGeom prst="rect">
            <a:avLst/>
          </a:prstGeom>
        </p:spPr>
      </p:pic>
      <p:sp>
        <p:nvSpPr>
          <p:cNvPr id="35" name="Obdélník 34"/>
          <p:cNvSpPr/>
          <p:nvPr/>
        </p:nvSpPr>
        <p:spPr>
          <a:xfrm>
            <a:off x="6379464" y="4556838"/>
            <a:ext cx="2719016" cy="181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4" name="Obrázek 33"/>
          <p:cNvPicPr>
            <a:picLocks noChangeAspect="1"/>
          </p:cNvPicPr>
          <p:nvPr/>
        </p:nvPicPr>
        <p:blipFill rotWithShape="1">
          <a:blip r:embed="rId2"/>
          <a:srcRect l="65534" t="65047" r="10698" b="11779"/>
          <a:stretch/>
        </p:blipFill>
        <p:spPr>
          <a:xfrm>
            <a:off x="3642187" y="4890180"/>
            <a:ext cx="1786302" cy="1080853"/>
          </a:xfrm>
          <a:prstGeom prst="rect">
            <a:avLst/>
          </a:prstGeom>
        </p:spPr>
      </p:pic>
      <p:pic>
        <p:nvPicPr>
          <p:cNvPr id="25" name="Obrázek 24"/>
          <p:cNvPicPr>
            <a:picLocks noChangeAspect="1"/>
          </p:cNvPicPr>
          <p:nvPr/>
        </p:nvPicPr>
        <p:blipFill rotWithShape="1">
          <a:blip r:embed="rId4">
            <a:extLst>
              <a:ext uri="{28A0092B-C50C-407E-A947-70E740481C1C}">
                <a14:useLocalDpi xmlns:a14="http://schemas.microsoft.com/office/drawing/2010/main" val="0"/>
              </a:ext>
            </a:extLst>
          </a:blip>
          <a:srcRect r="28735"/>
          <a:stretch/>
        </p:blipFill>
        <p:spPr>
          <a:xfrm>
            <a:off x="7067855" y="4987984"/>
            <a:ext cx="3108863" cy="1504950"/>
          </a:xfrm>
          <a:prstGeom prst="rect">
            <a:avLst/>
          </a:prstGeom>
        </p:spPr>
      </p:pic>
      <p:cxnSp>
        <p:nvCxnSpPr>
          <p:cNvPr id="26" name="Přímá spojnice se šipkou 25"/>
          <p:cNvCxnSpPr/>
          <p:nvPr/>
        </p:nvCxnSpPr>
        <p:spPr>
          <a:xfrm flipH="1">
            <a:off x="6379464" y="5394541"/>
            <a:ext cx="9280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Obrázek 39"/>
          <p:cNvPicPr>
            <a:picLocks noChangeAspect="1"/>
          </p:cNvPicPr>
          <p:nvPr/>
        </p:nvPicPr>
        <p:blipFill rotWithShape="1">
          <a:blip r:embed="rId5"/>
          <a:srcRect t="31139" r="56885" b="28234"/>
          <a:stretch/>
        </p:blipFill>
        <p:spPr>
          <a:xfrm>
            <a:off x="9528621" y="2619867"/>
            <a:ext cx="629590" cy="475488"/>
          </a:xfrm>
          <a:prstGeom prst="rect">
            <a:avLst/>
          </a:prstGeom>
        </p:spPr>
      </p:pic>
      <p:sp>
        <p:nvSpPr>
          <p:cNvPr id="41" name="Obdélník 40"/>
          <p:cNvSpPr/>
          <p:nvPr/>
        </p:nvSpPr>
        <p:spPr>
          <a:xfrm>
            <a:off x="2339014" y="1356878"/>
            <a:ext cx="2538020" cy="982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4087514" y="1261091"/>
            <a:ext cx="2170150" cy="489878"/>
          </a:xfrm>
          <a:prstGeom prst="rect">
            <a:avLst/>
          </a:prstGeom>
          <a:solidFill>
            <a:schemeClr val="bg1"/>
          </a:solidFill>
        </p:spPr>
        <p:txBody>
          <a:bodyPr wrap="square" rtlCol="0">
            <a:spAutoFit/>
          </a:bodyPr>
          <a:lstStyle/>
          <a:p>
            <a:pPr>
              <a:lnSpc>
                <a:spcPts val="1500"/>
              </a:lnSpc>
            </a:pPr>
            <a:r>
              <a:rPr lang="cs-CZ" b="1" dirty="0">
                <a:solidFill>
                  <a:srgbClr val="0070C0"/>
                </a:solidFill>
              </a:rPr>
              <a:t>počet rozpadajících se atomů</a:t>
            </a:r>
          </a:p>
        </p:txBody>
      </p:sp>
      <p:sp>
        <p:nvSpPr>
          <p:cNvPr id="43" name="Obdélník 42"/>
          <p:cNvSpPr/>
          <p:nvPr/>
        </p:nvSpPr>
        <p:spPr>
          <a:xfrm>
            <a:off x="8233452" y="2423333"/>
            <a:ext cx="2105365" cy="9121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4" name="Obrázek 43"/>
          <p:cNvPicPr>
            <a:picLocks noChangeAspect="1"/>
          </p:cNvPicPr>
          <p:nvPr/>
        </p:nvPicPr>
        <p:blipFill rotWithShape="1">
          <a:blip r:embed="rId5"/>
          <a:srcRect t="31139" r="56885" b="28234"/>
          <a:stretch/>
        </p:blipFill>
        <p:spPr>
          <a:xfrm>
            <a:off x="2649285" y="3599158"/>
            <a:ext cx="629590" cy="475488"/>
          </a:xfrm>
          <a:prstGeom prst="rect">
            <a:avLst/>
          </a:prstGeom>
        </p:spPr>
      </p:pic>
      <p:cxnSp>
        <p:nvCxnSpPr>
          <p:cNvPr id="23" name="Přímá spojnice se šipkou 22"/>
          <p:cNvCxnSpPr/>
          <p:nvPr/>
        </p:nvCxnSpPr>
        <p:spPr>
          <a:xfrm>
            <a:off x="9693722" y="1929368"/>
            <a:ext cx="15057" cy="75514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Obdélník 46"/>
          <p:cNvSpPr/>
          <p:nvPr/>
        </p:nvSpPr>
        <p:spPr>
          <a:xfrm>
            <a:off x="3677140" y="4972282"/>
            <a:ext cx="2535899" cy="10449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359054" y="2554206"/>
            <a:ext cx="1831720" cy="369332"/>
          </a:xfrm>
          <a:prstGeom prst="rect">
            <a:avLst/>
          </a:prstGeom>
          <a:solidFill>
            <a:schemeClr val="bg1"/>
          </a:solidFill>
        </p:spPr>
        <p:txBody>
          <a:bodyPr wrap="none" rtlCol="0">
            <a:spAutoFit/>
          </a:bodyPr>
          <a:lstStyle/>
          <a:p>
            <a:r>
              <a:rPr lang="cs-CZ" b="1" dirty="0">
                <a:solidFill>
                  <a:srgbClr val="0070C0"/>
                </a:solidFill>
              </a:rPr>
              <a:t>látkové množství</a:t>
            </a:r>
          </a:p>
        </p:txBody>
      </p:sp>
      <p:pic>
        <p:nvPicPr>
          <p:cNvPr id="38" name="Obrázek 37"/>
          <p:cNvPicPr>
            <a:picLocks noChangeAspect="1"/>
          </p:cNvPicPr>
          <p:nvPr/>
        </p:nvPicPr>
        <p:blipFill>
          <a:blip r:embed="rId5"/>
          <a:stretch>
            <a:fillRect/>
          </a:stretch>
        </p:blipFill>
        <p:spPr>
          <a:xfrm>
            <a:off x="7426149" y="763252"/>
            <a:ext cx="1139389" cy="913215"/>
          </a:xfrm>
          <a:prstGeom prst="rect">
            <a:avLst/>
          </a:prstGeom>
        </p:spPr>
      </p:pic>
      <p:pic>
        <p:nvPicPr>
          <p:cNvPr id="39" name="Obrázek 38"/>
          <p:cNvPicPr>
            <a:picLocks noChangeAspect="1"/>
          </p:cNvPicPr>
          <p:nvPr/>
        </p:nvPicPr>
        <p:blipFill rotWithShape="1">
          <a:blip r:embed="rId6"/>
          <a:srcRect r="30757"/>
          <a:stretch/>
        </p:blipFill>
        <p:spPr>
          <a:xfrm>
            <a:off x="6262432" y="741395"/>
            <a:ext cx="942561" cy="844216"/>
          </a:xfrm>
          <a:prstGeom prst="rect">
            <a:avLst/>
          </a:prstGeom>
        </p:spPr>
      </p:pic>
      <p:cxnSp>
        <p:nvCxnSpPr>
          <p:cNvPr id="7" name="Přímá spojnice se šipkou 6"/>
          <p:cNvCxnSpPr/>
          <p:nvPr/>
        </p:nvCxnSpPr>
        <p:spPr>
          <a:xfrm>
            <a:off x="8719219" y="1890607"/>
            <a:ext cx="783243" cy="4343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ovéPole 50"/>
          <p:cNvSpPr txBox="1"/>
          <p:nvPr/>
        </p:nvSpPr>
        <p:spPr>
          <a:xfrm>
            <a:off x="6664158" y="1612037"/>
            <a:ext cx="1754583" cy="523220"/>
          </a:xfrm>
          <a:prstGeom prst="rect">
            <a:avLst/>
          </a:prstGeom>
          <a:noFill/>
        </p:spPr>
        <p:txBody>
          <a:bodyPr wrap="none" rtlCol="0">
            <a:spAutoFit/>
          </a:bodyPr>
          <a:lstStyle/>
          <a:p>
            <a:r>
              <a:rPr lang="cs-CZ" sz="2800" dirty="0"/>
              <a:t>A = </a:t>
            </a:r>
            <a:r>
              <a:rPr lang="cs-CZ" sz="2800" dirty="0">
                <a:latin typeface="Symbol" panose="05050102010706020507" pitchFamily="18" charset="2"/>
              </a:rPr>
              <a:t>l </a:t>
            </a:r>
            <a:r>
              <a:rPr lang="cs-CZ" sz="2800" i="1" dirty="0"/>
              <a:t>N</a:t>
            </a:r>
            <a:r>
              <a:rPr lang="cs-CZ" sz="2800" i="1" baseline="-25000" dirty="0"/>
              <a:t>AV </a:t>
            </a:r>
            <a:r>
              <a:rPr lang="cs-CZ" sz="2800" dirty="0"/>
              <a:t>n</a:t>
            </a:r>
          </a:p>
        </p:txBody>
      </p:sp>
      <p:sp>
        <p:nvSpPr>
          <p:cNvPr id="52" name="Obdélník 51"/>
          <p:cNvSpPr/>
          <p:nvPr/>
        </p:nvSpPr>
        <p:spPr>
          <a:xfrm>
            <a:off x="6436478" y="1584407"/>
            <a:ext cx="2105365" cy="643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5" name="Obrázek 54"/>
          <p:cNvPicPr>
            <a:picLocks noChangeAspect="1"/>
          </p:cNvPicPr>
          <p:nvPr/>
        </p:nvPicPr>
        <p:blipFill rotWithShape="1">
          <a:blip r:embed="rId2"/>
          <a:srcRect t="87175" r="29572"/>
          <a:stretch/>
        </p:blipFill>
        <p:spPr>
          <a:xfrm>
            <a:off x="2293079" y="6135625"/>
            <a:ext cx="4680746" cy="528976"/>
          </a:xfrm>
          <a:prstGeom prst="rect">
            <a:avLst/>
          </a:prstGeom>
        </p:spPr>
      </p:pic>
      <p:cxnSp>
        <p:nvCxnSpPr>
          <p:cNvPr id="48" name="Přímá spojnice se šipkou 47"/>
          <p:cNvCxnSpPr/>
          <p:nvPr/>
        </p:nvCxnSpPr>
        <p:spPr>
          <a:xfrm flipV="1">
            <a:off x="7936575" y="2086458"/>
            <a:ext cx="230310" cy="53120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H="1" flipV="1">
            <a:off x="4631822" y="2035204"/>
            <a:ext cx="56003" cy="38091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7" name="Ovál 56"/>
          <p:cNvSpPr/>
          <p:nvPr/>
        </p:nvSpPr>
        <p:spPr>
          <a:xfrm>
            <a:off x="9264906" y="4780838"/>
            <a:ext cx="973164" cy="9985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vál 57"/>
          <p:cNvSpPr/>
          <p:nvPr/>
        </p:nvSpPr>
        <p:spPr>
          <a:xfrm>
            <a:off x="7650480" y="5018613"/>
            <a:ext cx="650022" cy="666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9" name="Obrázek 58"/>
          <p:cNvPicPr>
            <a:picLocks noChangeAspect="1"/>
          </p:cNvPicPr>
          <p:nvPr/>
        </p:nvPicPr>
        <p:blipFill rotWithShape="1">
          <a:blip r:embed="rId5"/>
          <a:srcRect t="31139" r="56885" b="28234"/>
          <a:stretch/>
        </p:blipFill>
        <p:spPr>
          <a:xfrm>
            <a:off x="5428489" y="5312719"/>
            <a:ext cx="629590" cy="475488"/>
          </a:xfrm>
          <a:prstGeom prst="rect">
            <a:avLst/>
          </a:prstGeom>
        </p:spPr>
      </p:pic>
      <p:pic>
        <p:nvPicPr>
          <p:cNvPr id="60" name="Obrázek 59"/>
          <p:cNvPicPr>
            <a:picLocks noChangeAspect="1"/>
          </p:cNvPicPr>
          <p:nvPr/>
        </p:nvPicPr>
        <p:blipFill rotWithShape="1">
          <a:blip r:embed="rId2"/>
          <a:srcRect l="89432" t="75215" r="6400" b="17988"/>
          <a:stretch/>
        </p:blipFill>
        <p:spPr>
          <a:xfrm>
            <a:off x="5108448" y="5157216"/>
            <a:ext cx="313330" cy="317031"/>
          </a:xfrm>
          <a:prstGeom prst="rect">
            <a:avLst/>
          </a:prstGeom>
        </p:spPr>
      </p:pic>
      <p:sp>
        <p:nvSpPr>
          <p:cNvPr id="5" name="TextovéPole 4">
            <a:extLst>
              <a:ext uri="{FF2B5EF4-FFF2-40B4-BE49-F238E27FC236}">
                <a16:creationId xmlns:a16="http://schemas.microsoft.com/office/drawing/2014/main" id="{4ECE9AF5-C5DB-FC59-785E-C7B746B34CE5}"/>
              </a:ext>
            </a:extLst>
          </p:cNvPr>
          <p:cNvSpPr txBox="1"/>
          <p:nvPr/>
        </p:nvSpPr>
        <p:spPr>
          <a:xfrm>
            <a:off x="6247992" y="4907306"/>
            <a:ext cx="1348446" cy="369332"/>
          </a:xfrm>
          <a:prstGeom prst="rect">
            <a:avLst/>
          </a:prstGeom>
          <a:noFill/>
        </p:spPr>
        <p:txBody>
          <a:bodyPr wrap="none" rtlCol="0">
            <a:spAutoFit/>
          </a:bodyPr>
          <a:lstStyle/>
          <a:p>
            <a:r>
              <a:rPr lang="cs-CZ" dirty="0">
                <a:solidFill>
                  <a:srgbClr val="FF0000"/>
                </a:solidFill>
                <a:latin typeface="Symbol" panose="05050102010706020507" pitchFamily="18" charset="2"/>
              </a:rPr>
              <a:t>l</a:t>
            </a:r>
            <a:r>
              <a:rPr lang="cs-CZ" dirty="0">
                <a:solidFill>
                  <a:srgbClr val="FF0000"/>
                </a:solidFill>
              </a:rPr>
              <a:t> = ln2 / T</a:t>
            </a:r>
            <a:r>
              <a:rPr lang="cs-CZ" baseline="-25000" dirty="0">
                <a:solidFill>
                  <a:srgbClr val="FF0000"/>
                </a:solidFill>
              </a:rPr>
              <a:t>1/2</a:t>
            </a:r>
          </a:p>
        </p:txBody>
      </p:sp>
      <p:sp>
        <p:nvSpPr>
          <p:cNvPr id="9" name="TextovéPole 8">
            <a:extLst>
              <a:ext uri="{FF2B5EF4-FFF2-40B4-BE49-F238E27FC236}">
                <a16:creationId xmlns:a16="http://schemas.microsoft.com/office/drawing/2014/main" id="{6E979EED-BE37-21EB-E750-6BE1922E7287}"/>
              </a:ext>
            </a:extLst>
          </p:cNvPr>
          <p:cNvSpPr txBox="1"/>
          <p:nvPr/>
        </p:nvSpPr>
        <p:spPr>
          <a:xfrm>
            <a:off x="4621298" y="5743831"/>
            <a:ext cx="357790" cy="235962"/>
          </a:xfrm>
          <a:prstGeom prst="rect">
            <a:avLst/>
          </a:prstGeom>
          <a:noFill/>
        </p:spPr>
        <p:txBody>
          <a:bodyPr wrap="none" rtlCol="0">
            <a:spAutoFit/>
          </a:bodyPr>
          <a:lstStyle/>
          <a:p>
            <a:r>
              <a:rPr lang="cs-CZ" sz="1400" b="1" baseline="-25000" dirty="0"/>
              <a:t>1/2</a:t>
            </a:r>
          </a:p>
        </p:txBody>
      </p:sp>
      <p:sp>
        <p:nvSpPr>
          <p:cNvPr id="10" name="TextovéPole 9">
            <a:extLst>
              <a:ext uri="{FF2B5EF4-FFF2-40B4-BE49-F238E27FC236}">
                <a16:creationId xmlns:a16="http://schemas.microsoft.com/office/drawing/2014/main" id="{A00AD08A-1700-472F-4FC4-06BF15A4C351}"/>
              </a:ext>
            </a:extLst>
          </p:cNvPr>
          <p:cNvSpPr txBox="1"/>
          <p:nvPr/>
        </p:nvSpPr>
        <p:spPr>
          <a:xfrm>
            <a:off x="3209656" y="6323352"/>
            <a:ext cx="357790" cy="235962"/>
          </a:xfrm>
          <a:prstGeom prst="rect">
            <a:avLst/>
          </a:prstGeom>
          <a:noFill/>
        </p:spPr>
        <p:txBody>
          <a:bodyPr wrap="none" rtlCol="0">
            <a:spAutoFit/>
          </a:bodyPr>
          <a:lstStyle/>
          <a:p>
            <a:r>
              <a:rPr lang="cs-CZ" sz="1400" b="1" baseline="-25000" dirty="0"/>
              <a:t>1/2</a:t>
            </a:r>
          </a:p>
        </p:txBody>
      </p:sp>
    </p:spTree>
    <p:extLst>
      <p:ext uri="{BB962C8B-B14F-4D97-AF65-F5344CB8AC3E}">
        <p14:creationId xmlns:p14="http://schemas.microsoft.com/office/powerpoint/2010/main" val="3802207318"/>
      </p:ext>
    </p:extLst>
  </p:cSld>
  <p:clrMapOvr>
    <a:masterClrMapping/>
  </p:clrMapOvr>
  <mc:AlternateContent xmlns:mc="http://schemas.openxmlformats.org/markup-compatibility/2006" xmlns:p14="http://schemas.microsoft.com/office/powerpoint/2010/main">
    <mc:Choice Requires="p14">
      <p:transition spd="slow" p14:dur="2000" advTm="209582"/>
    </mc:Choice>
    <mc:Fallback xmlns="">
      <p:transition spd="slow" advTm="20958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800" y="115889"/>
            <a:ext cx="7772400" cy="865187"/>
          </a:xfrm>
        </p:spPr>
        <p:txBody>
          <a:bodyPr/>
          <a:lstStyle/>
          <a:p>
            <a:r>
              <a:rPr lang="cs-CZ" altLang="cs-CZ" sz="2400" b="1">
                <a:latin typeface="Arial" panose="020B0604020202020204" pitchFamily="34" charset="0"/>
              </a:rPr>
              <a:t>Radioaktivita ubývá s časem. Každý radionuklid má charakteristickou konstantu - poločas přeměny.</a:t>
            </a:r>
          </a:p>
        </p:txBody>
      </p:sp>
      <p:sp>
        <p:nvSpPr>
          <p:cNvPr id="10243" name="Rectangle 3"/>
          <p:cNvSpPr>
            <a:spLocks noGrp="1" noChangeArrowheads="1"/>
          </p:cNvSpPr>
          <p:nvPr>
            <p:ph type="body" idx="1"/>
          </p:nvPr>
        </p:nvSpPr>
        <p:spPr>
          <a:xfrm>
            <a:off x="6096001" y="1158081"/>
            <a:ext cx="4427537" cy="5449888"/>
          </a:xfrm>
        </p:spPr>
        <p:txBody>
          <a:bodyPr>
            <a:normAutofit fontScale="92500"/>
          </a:bodyPr>
          <a:lstStyle/>
          <a:p>
            <a:pPr>
              <a:lnSpc>
                <a:spcPct val="110000"/>
              </a:lnSpc>
              <a:spcBef>
                <a:spcPts val="1200"/>
              </a:spcBef>
            </a:pPr>
            <a:r>
              <a:rPr lang="cs-CZ" altLang="cs-CZ" sz="1600" dirty="0">
                <a:latin typeface="Arial" panose="020B0604020202020204" pitchFamily="34" charset="0"/>
              </a:rPr>
              <a:t>Ionizující záření není závislé na změnách teploty, tlaku, ani na chemických reakcích radionuklidů. </a:t>
            </a:r>
            <a:r>
              <a:rPr lang="cs-CZ" altLang="cs-CZ" sz="1600" b="1" dirty="0">
                <a:latin typeface="Arial" panose="020B0604020202020204" pitchFamily="34" charset="0"/>
              </a:rPr>
              <a:t>Ubývá</a:t>
            </a:r>
            <a:r>
              <a:rPr lang="cs-CZ" altLang="cs-CZ" sz="1600" dirty="0">
                <a:latin typeface="Arial" panose="020B0604020202020204" pitchFamily="34" charset="0"/>
              </a:rPr>
              <a:t> však s časem.</a:t>
            </a:r>
          </a:p>
          <a:p>
            <a:pPr>
              <a:lnSpc>
                <a:spcPct val="110000"/>
              </a:lnSpc>
              <a:spcBef>
                <a:spcPts val="1200"/>
              </a:spcBef>
            </a:pPr>
            <a:r>
              <a:rPr lang="cs-CZ" altLang="cs-CZ" sz="1600" b="1" dirty="0">
                <a:latin typeface="Arial" panose="020B0604020202020204" pitchFamily="34" charset="0"/>
              </a:rPr>
              <a:t>Poločas přeměny</a:t>
            </a:r>
            <a:r>
              <a:rPr lang="cs-CZ" altLang="cs-CZ" sz="1600" dirty="0">
                <a:latin typeface="Arial" panose="020B0604020202020204" pitchFamily="34" charset="0"/>
              </a:rPr>
              <a:t> je doba, za kterou se přemění právě polovina všech radioaktivních jader přítomných na začátku děje. Za další poločas přeměny se pak rozpadne opět polovina (tj. zbývá 1/4 původních jader) atd.</a:t>
            </a:r>
            <a:endParaRPr lang="cs-CZ" altLang="cs-CZ" sz="1600" b="1" dirty="0">
              <a:latin typeface="Arial" panose="020B0604020202020204" pitchFamily="34" charset="0"/>
            </a:endParaRPr>
          </a:p>
          <a:p>
            <a:pPr>
              <a:lnSpc>
                <a:spcPct val="110000"/>
              </a:lnSpc>
              <a:spcBef>
                <a:spcPts val="1200"/>
              </a:spcBef>
            </a:pPr>
            <a:r>
              <a:rPr lang="cs-CZ" altLang="cs-CZ" sz="1600" b="1" dirty="0">
                <a:latin typeface="Arial" panose="020B0604020202020204" pitchFamily="34" charset="0"/>
              </a:rPr>
              <a:t>Jaderná přeměna</a:t>
            </a:r>
            <a:r>
              <a:rPr lang="cs-CZ" altLang="cs-CZ" sz="1600" dirty="0">
                <a:latin typeface="Arial" panose="020B0604020202020204" pitchFamily="34" charset="0"/>
              </a:rPr>
              <a:t> </a:t>
            </a:r>
            <a:r>
              <a:rPr lang="cs-CZ" altLang="cs-CZ" sz="1600" b="1" dirty="0">
                <a:latin typeface="Arial" panose="020B0604020202020204" pitchFamily="34" charset="0"/>
              </a:rPr>
              <a:t>je statistický děj</a:t>
            </a:r>
            <a:r>
              <a:rPr lang="cs-CZ" altLang="cs-CZ" sz="1600" dirty="0">
                <a:latin typeface="Arial" panose="020B0604020202020204" pitchFamily="34" charset="0"/>
              </a:rPr>
              <a:t> a její pravděpodobnost je stejně veliká pro všechny stejně velké časové intervaly.</a:t>
            </a:r>
          </a:p>
          <a:p>
            <a:pPr>
              <a:lnSpc>
                <a:spcPct val="110000"/>
              </a:lnSpc>
              <a:spcBef>
                <a:spcPts val="1200"/>
              </a:spcBef>
            </a:pPr>
            <a:r>
              <a:rPr lang="cs-CZ" altLang="cs-CZ" sz="1600" dirty="0">
                <a:latin typeface="Arial" panose="020B0604020202020204" pitchFamily="34" charset="0"/>
              </a:rPr>
              <a:t>Za dobu odpovídající 10 poločasům přeměny klesne aktivita na tisícinu původní hodnoty. </a:t>
            </a:r>
          </a:p>
          <a:p>
            <a:pPr>
              <a:lnSpc>
                <a:spcPct val="110000"/>
              </a:lnSpc>
              <a:spcBef>
                <a:spcPts val="1200"/>
              </a:spcBef>
            </a:pPr>
            <a:r>
              <a:rPr lang="cs-CZ" altLang="cs-CZ" sz="1600" dirty="0">
                <a:latin typeface="Arial" panose="020B0604020202020204" pitchFamily="34" charset="0"/>
              </a:rPr>
              <a:t>Za tuto dobu radioizotop prakticky zanikne (vymře). Přeměněné atomy ovšem nezmizí - staly se z nich atomy dceřiného prvku.</a:t>
            </a:r>
          </a:p>
          <a:p>
            <a:pPr>
              <a:lnSpc>
                <a:spcPct val="110000"/>
              </a:lnSpc>
              <a:spcBef>
                <a:spcPts val="1200"/>
              </a:spcBef>
            </a:pPr>
            <a:r>
              <a:rPr lang="cs-CZ" altLang="cs-CZ" sz="1600" dirty="0">
                <a:latin typeface="Arial" panose="020B0604020202020204" pitchFamily="34" charset="0"/>
              </a:rPr>
              <a:t>Poločasy přeměn se pohybují od zlomků sekundy do milionů let. </a:t>
            </a:r>
          </a:p>
        </p:txBody>
      </p:sp>
      <p:cxnSp>
        <p:nvCxnSpPr>
          <p:cNvPr id="5" name="Přímá spojnice 4"/>
          <p:cNvCxnSpPr/>
          <p:nvPr/>
        </p:nvCxnSpPr>
        <p:spPr>
          <a:xfrm>
            <a:off x="6411242" y="4679565"/>
            <a:ext cx="39220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Obdélník 5"/>
          <p:cNvSpPr/>
          <p:nvPr/>
        </p:nvSpPr>
        <p:spPr>
          <a:xfrm>
            <a:off x="6370676" y="2055905"/>
            <a:ext cx="1649748" cy="334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nice 9"/>
          <p:cNvCxnSpPr/>
          <p:nvPr/>
        </p:nvCxnSpPr>
        <p:spPr>
          <a:xfrm>
            <a:off x="6411242" y="4939541"/>
            <a:ext cx="39220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6411242" y="5333988"/>
            <a:ext cx="39220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6411242" y="6236435"/>
            <a:ext cx="39220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411243" y="6499401"/>
            <a:ext cx="1979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Obrázek 8"/>
          <p:cNvPicPr>
            <a:picLocks noChangeAspect="1"/>
          </p:cNvPicPr>
          <p:nvPr/>
        </p:nvPicPr>
        <p:blipFill>
          <a:blip r:embed="rId2"/>
          <a:stretch>
            <a:fillRect/>
          </a:stretch>
        </p:blipFill>
        <p:spPr>
          <a:xfrm>
            <a:off x="1907901" y="1505946"/>
            <a:ext cx="4078258" cy="3680801"/>
          </a:xfrm>
          <a:prstGeom prst="rect">
            <a:avLst/>
          </a:prstGeom>
        </p:spPr>
      </p:pic>
      <p:pic>
        <p:nvPicPr>
          <p:cNvPr id="14" name="Obrázek 13"/>
          <p:cNvPicPr>
            <a:picLocks noChangeAspect="1"/>
          </p:cNvPicPr>
          <p:nvPr/>
        </p:nvPicPr>
        <p:blipFill rotWithShape="1">
          <a:blip r:embed="rId3">
            <a:extLst>
              <a:ext uri="{28A0092B-C50C-407E-A947-70E740481C1C}">
                <a14:useLocalDpi xmlns:a14="http://schemas.microsoft.com/office/drawing/2010/main" val="0"/>
              </a:ext>
            </a:extLst>
          </a:blip>
          <a:srcRect l="14344" r="18968" b="66745"/>
          <a:stretch/>
        </p:blipFill>
        <p:spPr>
          <a:xfrm>
            <a:off x="2093229" y="5234979"/>
            <a:ext cx="2679249" cy="1001457"/>
          </a:xfrm>
          <a:prstGeom prst="rect">
            <a:avLst/>
          </a:prstGeom>
        </p:spPr>
      </p:pic>
      <p:cxnSp>
        <p:nvCxnSpPr>
          <p:cNvPr id="16" name="Přímá spojnice se šipkou 15"/>
          <p:cNvCxnSpPr/>
          <p:nvPr/>
        </p:nvCxnSpPr>
        <p:spPr>
          <a:xfrm flipV="1">
            <a:off x="2420233" y="5186746"/>
            <a:ext cx="0" cy="3965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V="1">
            <a:off x="3063139" y="5186746"/>
            <a:ext cx="0" cy="3965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3662647" y="5186746"/>
            <a:ext cx="0" cy="3965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506033"/>
      </p:ext>
    </p:extLst>
  </p:cSld>
  <p:clrMapOvr>
    <a:masterClrMapping/>
  </p:clrMapOvr>
  <mc:AlternateContent xmlns:mc="http://schemas.openxmlformats.org/markup-compatibility/2006" xmlns:p14="http://schemas.microsoft.com/office/powerpoint/2010/main">
    <mc:Choice Requires="p14">
      <p:transition spd="slow" p14:dur="2000" advTm="71952"/>
    </mc:Choice>
    <mc:Fallback xmlns="">
      <p:transition spd="slow" advTm="7195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52650" y="136527"/>
            <a:ext cx="7886700" cy="1325563"/>
          </a:xfrm>
        </p:spPr>
        <p:txBody>
          <a:bodyPr/>
          <a:lstStyle/>
          <a:p>
            <a:pPr eaLnBrk="1" hangingPunct="1">
              <a:defRPr/>
            </a:pPr>
            <a:r>
              <a:rPr lang="cs-CZ" altLang="cs-CZ"/>
              <a:t>Poločas rozpadu</a:t>
            </a:r>
          </a:p>
        </p:txBody>
      </p:sp>
      <p:pic>
        <p:nvPicPr>
          <p:cNvPr id="16387" name="Picture 8" descr="Obrázek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40013" y="1262064"/>
            <a:ext cx="7308850" cy="5367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0101777"/>
      </p:ext>
    </p:extLst>
  </p:cSld>
  <p:clrMapOvr>
    <a:masterClrMapping/>
  </p:clrMapOvr>
  <mc:AlternateContent xmlns:mc="http://schemas.openxmlformats.org/markup-compatibility/2006" xmlns:p14="http://schemas.microsoft.com/office/powerpoint/2010/main">
    <mc:Choice Requires="p14">
      <p:transition spd="slow" p14:dur="2000" advTm="146642"/>
    </mc:Choice>
    <mc:Fallback xmlns="">
      <p:transition spd="slow" advTm="14664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68490" y="552652"/>
            <a:ext cx="8255020" cy="1337975"/>
          </a:xfrm>
          <a:prstGeom prst="rect">
            <a:avLst/>
          </a:prstGeom>
        </p:spPr>
      </p:pic>
      <p:pic>
        <p:nvPicPr>
          <p:cNvPr id="3" name="Obrázek 2"/>
          <p:cNvPicPr>
            <a:picLocks noChangeAspect="1"/>
          </p:cNvPicPr>
          <p:nvPr/>
        </p:nvPicPr>
        <p:blipFill>
          <a:blip r:embed="rId3"/>
          <a:stretch>
            <a:fillRect/>
          </a:stretch>
        </p:blipFill>
        <p:spPr>
          <a:xfrm>
            <a:off x="1863116" y="2966425"/>
            <a:ext cx="8804885" cy="2986737"/>
          </a:xfrm>
          <a:prstGeom prst="rect">
            <a:avLst/>
          </a:prstGeom>
        </p:spPr>
      </p:pic>
      <p:sp>
        <p:nvSpPr>
          <p:cNvPr id="6" name="Obdélník 5"/>
          <p:cNvSpPr/>
          <p:nvPr/>
        </p:nvSpPr>
        <p:spPr>
          <a:xfrm>
            <a:off x="5678163" y="1221638"/>
            <a:ext cx="1386739" cy="843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622" y="1343898"/>
            <a:ext cx="4362450" cy="1504950"/>
          </a:xfrm>
          <a:prstGeom prst="rect">
            <a:avLst/>
          </a:prstGeom>
        </p:spPr>
      </p:pic>
      <p:sp>
        <p:nvSpPr>
          <p:cNvPr id="7" name="Obdélník 6"/>
          <p:cNvSpPr/>
          <p:nvPr/>
        </p:nvSpPr>
        <p:spPr>
          <a:xfrm>
            <a:off x="2479993" y="460187"/>
            <a:ext cx="2378878" cy="412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8070982" y="3340099"/>
            <a:ext cx="2152529" cy="412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5115618" y="4771464"/>
            <a:ext cx="1864901" cy="2786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10"/>
          <p:cNvCxnSpPr/>
          <p:nvPr/>
        </p:nvCxnSpPr>
        <p:spPr>
          <a:xfrm>
            <a:off x="4153876" y="1093680"/>
            <a:ext cx="33346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4428680" y="4025139"/>
            <a:ext cx="34722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2118530" y="4306034"/>
            <a:ext cx="53699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3947689" y="4762488"/>
            <a:ext cx="49094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Obrázek 18"/>
          <p:cNvPicPr>
            <a:picLocks noChangeAspect="1"/>
          </p:cNvPicPr>
          <p:nvPr/>
        </p:nvPicPr>
        <p:blipFill rotWithShape="1">
          <a:blip r:embed="rId3"/>
          <a:srcRect l="38809" t="71461" r="44086"/>
          <a:stretch/>
        </p:blipFill>
        <p:spPr>
          <a:xfrm>
            <a:off x="3155577" y="5435480"/>
            <a:ext cx="1873613" cy="1060381"/>
          </a:xfrm>
          <a:prstGeom prst="rect">
            <a:avLst/>
          </a:prstGeom>
        </p:spPr>
      </p:pic>
      <p:sp>
        <p:nvSpPr>
          <p:cNvPr id="20" name="Obdélník 19"/>
          <p:cNvSpPr/>
          <p:nvPr/>
        </p:nvSpPr>
        <p:spPr>
          <a:xfrm>
            <a:off x="5247341" y="5193554"/>
            <a:ext cx="1817560" cy="730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 name="Picture 2"/>
          <p:cNvPicPr>
            <a:picLocks noChangeAspect="1" noChangeArrowheads="1"/>
          </p:cNvPicPr>
          <p:nvPr/>
        </p:nvPicPr>
        <p:blipFill>
          <a:blip r:embed="rId5"/>
          <a:srcRect l="45022" t="58943" r="36859" b="24797"/>
          <a:stretch>
            <a:fillRect/>
          </a:stretch>
        </p:blipFill>
        <p:spPr bwMode="auto">
          <a:xfrm>
            <a:off x="5683645" y="5352852"/>
            <a:ext cx="2357454" cy="1143008"/>
          </a:xfrm>
          <a:prstGeom prst="rect">
            <a:avLst/>
          </a:prstGeom>
          <a:noFill/>
          <a:ln w="9525">
            <a:noFill/>
            <a:miter lim="800000"/>
            <a:headEnd/>
            <a:tailEnd/>
          </a:ln>
          <a:effectLst/>
        </p:spPr>
      </p:pic>
      <p:cxnSp>
        <p:nvCxnSpPr>
          <p:cNvPr id="22" name="Přímá spojnice se šipkou 21"/>
          <p:cNvCxnSpPr/>
          <p:nvPr/>
        </p:nvCxnSpPr>
        <p:spPr>
          <a:xfrm>
            <a:off x="5227198" y="5947015"/>
            <a:ext cx="436281" cy="178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2032593" y="378308"/>
            <a:ext cx="502061" cy="584775"/>
          </a:xfrm>
          <a:prstGeom prst="rect">
            <a:avLst/>
          </a:prstGeom>
          <a:noFill/>
        </p:spPr>
        <p:txBody>
          <a:bodyPr wrap="none" rtlCol="0">
            <a:spAutoFit/>
          </a:bodyPr>
          <a:lstStyle/>
          <a:p>
            <a:r>
              <a:rPr lang="cs-CZ" sz="3200" b="1" dirty="0">
                <a:solidFill>
                  <a:srgbClr val="C00000"/>
                </a:solidFill>
              </a:rPr>
              <a:t>5.</a:t>
            </a:r>
          </a:p>
        </p:txBody>
      </p:sp>
      <p:sp>
        <p:nvSpPr>
          <p:cNvPr id="27" name="TextovéPole 26"/>
          <p:cNvSpPr txBox="1"/>
          <p:nvPr/>
        </p:nvSpPr>
        <p:spPr>
          <a:xfrm>
            <a:off x="7591148" y="3016225"/>
            <a:ext cx="502061" cy="584775"/>
          </a:xfrm>
          <a:prstGeom prst="rect">
            <a:avLst/>
          </a:prstGeom>
          <a:noFill/>
        </p:spPr>
        <p:txBody>
          <a:bodyPr wrap="none" rtlCol="0">
            <a:spAutoFit/>
          </a:bodyPr>
          <a:lstStyle/>
          <a:p>
            <a:r>
              <a:rPr lang="cs-CZ" sz="3200" b="1" dirty="0">
                <a:solidFill>
                  <a:srgbClr val="C00000"/>
                </a:solidFill>
              </a:rPr>
              <a:t>2.</a:t>
            </a:r>
          </a:p>
        </p:txBody>
      </p:sp>
      <p:sp>
        <p:nvSpPr>
          <p:cNvPr id="28" name="TextovéPole 27"/>
          <p:cNvSpPr txBox="1"/>
          <p:nvPr/>
        </p:nvSpPr>
        <p:spPr>
          <a:xfrm>
            <a:off x="4821479" y="4891370"/>
            <a:ext cx="502061" cy="584775"/>
          </a:xfrm>
          <a:prstGeom prst="rect">
            <a:avLst/>
          </a:prstGeom>
          <a:noFill/>
        </p:spPr>
        <p:txBody>
          <a:bodyPr wrap="none" rtlCol="0">
            <a:spAutoFit/>
          </a:bodyPr>
          <a:lstStyle/>
          <a:p>
            <a:r>
              <a:rPr lang="cs-CZ" sz="3200" b="1" dirty="0">
                <a:solidFill>
                  <a:srgbClr val="C00000"/>
                </a:solidFill>
              </a:rPr>
              <a:t>3.</a:t>
            </a:r>
          </a:p>
        </p:txBody>
      </p:sp>
      <p:sp>
        <p:nvSpPr>
          <p:cNvPr id="29" name="Obdélník 28"/>
          <p:cNvSpPr/>
          <p:nvPr/>
        </p:nvSpPr>
        <p:spPr>
          <a:xfrm>
            <a:off x="6766236" y="1302714"/>
            <a:ext cx="3493372" cy="1569660"/>
          </a:xfrm>
          <a:prstGeom prst="rect">
            <a:avLst/>
          </a:prstGeom>
        </p:spPr>
        <p:txBody>
          <a:bodyPr wrap="square">
            <a:spAutoFit/>
          </a:bodyPr>
          <a:lstStyle/>
          <a:p>
            <a:r>
              <a:rPr lang="cs-CZ" sz="1600" b="1" dirty="0">
                <a:solidFill>
                  <a:srgbClr val="C00000"/>
                </a:solidFill>
              </a:rPr>
              <a:t>STŘEDNÍ DOBA ŽIVOTA </a:t>
            </a:r>
            <a:r>
              <a:rPr lang="cs-CZ" sz="1600" b="1" dirty="0">
                <a:solidFill>
                  <a:srgbClr val="C00000"/>
                </a:solidFill>
                <a:latin typeface="Symbol" panose="05050102010706020507" pitchFamily="18" charset="2"/>
              </a:rPr>
              <a:t>t</a:t>
            </a:r>
            <a:r>
              <a:rPr lang="cs-CZ" sz="1600" b="1" dirty="0">
                <a:solidFill>
                  <a:srgbClr val="C00000"/>
                </a:solidFill>
              </a:rPr>
              <a:t> [s]</a:t>
            </a:r>
          </a:p>
          <a:p>
            <a:r>
              <a:rPr lang="cs-CZ" sz="1600" dirty="0"/>
              <a:t>Rovná se převrácené hodnotě </a:t>
            </a:r>
            <a:r>
              <a:rPr lang="cs-CZ" sz="1600" dirty="0">
                <a:latin typeface="Symbol" panose="05050102010706020507" pitchFamily="18" charset="2"/>
              </a:rPr>
              <a:t>l</a:t>
            </a:r>
            <a:r>
              <a:rPr lang="cs-CZ" sz="1600" dirty="0"/>
              <a:t>.</a:t>
            </a:r>
          </a:p>
          <a:p>
            <a:r>
              <a:rPr lang="cs-CZ" sz="1600" dirty="0"/>
              <a:t>Definuje tedy střední dobu, za niž dojde k přeměně dané entity</a:t>
            </a:r>
          </a:p>
          <a:p>
            <a:r>
              <a:rPr lang="cs-CZ" sz="1600" dirty="0"/>
              <a:t>Např.: pro </a:t>
            </a:r>
            <a:r>
              <a:rPr lang="cs-CZ" sz="1600" b="1" u="sng" dirty="0"/>
              <a:t>neutrony</a:t>
            </a:r>
            <a:r>
              <a:rPr lang="cs-CZ" sz="1600" dirty="0"/>
              <a:t> je T</a:t>
            </a:r>
            <a:r>
              <a:rPr lang="cs-CZ" sz="1600" baseline="-25000" dirty="0"/>
              <a:t>1/2</a:t>
            </a:r>
            <a:r>
              <a:rPr lang="cs-CZ" sz="1600" dirty="0"/>
              <a:t> cca 10.3 min, </a:t>
            </a:r>
            <a:r>
              <a:rPr lang="cs-CZ" sz="1600" dirty="0">
                <a:latin typeface="Symbol" panose="05050102010706020507" pitchFamily="18" charset="2"/>
              </a:rPr>
              <a:t>l =</a:t>
            </a:r>
            <a:r>
              <a:rPr lang="cs-CZ" sz="1600" dirty="0"/>
              <a:t> 0.067/min a </a:t>
            </a:r>
            <a:r>
              <a:rPr lang="cs-CZ" sz="1600" u="sng" dirty="0">
                <a:latin typeface="Symbol" panose="05050102010706020507" pitchFamily="18" charset="2"/>
              </a:rPr>
              <a:t>t = </a:t>
            </a:r>
            <a:r>
              <a:rPr lang="cs-CZ" sz="1600" u="sng" dirty="0"/>
              <a:t>14.8 min </a:t>
            </a:r>
          </a:p>
        </p:txBody>
      </p:sp>
      <p:sp>
        <p:nvSpPr>
          <p:cNvPr id="30" name="TextovéPole 29"/>
          <p:cNvSpPr txBox="1"/>
          <p:nvPr/>
        </p:nvSpPr>
        <p:spPr>
          <a:xfrm>
            <a:off x="4858871" y="296268"/>
            <a:ext cx="1907766" cy="369332"/>
          </a:xfrm>
          <a:prstGeom prst="rect">
            <a:avLst/>
          </a:prstGeom>
          <a:noFill/>
        </p:spPr>
        <p:txBody>
          <a:bodyPr wrap="none" rtlCol="0">
            <a:spAutoFit/>
          </a:bodyPr>
          <a:lstStyle/>
          <a:p>
            <a:r>
              <a:rPr lang="cs-CZ" b="1" dirty="0">
                <a:solidFill>
                  <a:srgbClr val="C00000"/>
                </a:solidFill>
              </a:rPr>
              <a:t>= poločas rozpadu</a:t>
            </a:r>
          </a:p>
        </p:txBody>
      </p:sp>
      <p:cxnSp>
        <p:nvCxnSpPr>
          <p:cNvPr id="32" name="Přímá spojnice se šipkou 31"/>
          <p:cNvCxnSpPr/>
          <p:nvPr/>
        </p:nvCxnSpPr>
        <p:spPr>
          <a:xfrm flipV="1">
            <a:off x="6525950" y="1477574"/>
            <a:ext cx="284614" cy="1657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64872"/>
      </p:ext>
    </p:extLst>
  </p:cSld>
  <p:clrMapOvr>
    <a:masterClrMapping/>
  </p:clrMapOvr>
  <mc:AlternateContent xmlns:mc="http://schemas.openxmlformats.org/markup-compatibility/2006" xmlns:p14="http://schemas.microsoft.com/office/powerpoint/2010/main">
    <mc:Choice Requires="p14">
      <p:transition spd="slow" p14:dur="2000" advTm="345322"/>
    </mc:Choice>
    <mc:Fallback xmlns="">
      <p:transition spd="slow" advTm="3453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tůl&#10;&#10;Popis byl vytvořen automaticky">
            <a:extLst>
              <a:ext uri="{FF2B5EF4-FFF2-40B4-BE49-F238E27FC236}">
                <a16:creationId xmlns:a16="http://schemas.microsoft.com/office/drawing/2014/main" id="{0D8DE259-9236-1A49-FEDC-FAC2EDF12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97" y="2463013"/>
            <a:ext cx="6423857" cy="3411939"/>
          </a:xfrm>
          <a:prstGeom prst="rect">
            <a:avLst/>
          </a:prstGeom>
        </p:spPr>
      </p:pic>
      <p:pic>
        <p:nvPicPr>
          <p:cNvPr id="5" name="Obrázek 4">
            <a:extLst>
              <a:ext uri="{FF2B5EF4-FFF2-40B4-BE49-F238E27FC236}">
                <a16:creationId xmlns:a16="http://schemas.microsoft.com/office/drawing/2014/main" id="{4800311F-D98D-F90D-0A5E-6AD5046DDD58}"/>
              </a:ext>
            </a:extLst>
          </p:cNvPr>
          <p:cNvPicPr>
            <a:picLocks noChangeAspect="1"/>
          </p:cNvPicPr>
          <p:nvPr/>
        </p:nvPicPr>
        <p:blipFill>
          <a:blip r:embed="rId3"/>
          <a:stretch>
            <a:fillRect/>
          </a:stretch>
        </p:blipFill>
        <p:spPr>
          <a:xfrm>
            <a:off x="7629524" y="1511791"/>
            <a:ext cx="3795628" cy="1153287"/>
          </a:xfrm>
          <a:prstGeom prst="rect">
            <a:avLst/>
          </a:prstGeom>
        </p:spPr>
      </p:pic>
      <p:sp>
        <p:nvSpPr>
          <p:cNvPr id="7" name="TextovéPole 6">
            <a:extLst>
              <a:ext uri="{FF2B5EF4-FFF2-40B4-BE49-F238E27FC236}">
                <a16:creationId xmlns:a16="http://schemas.microsoft.com/office/drawing/2014/main" id="{C912A0B5-3A17-8AD5-EC67-15CABA070B26}"/>
              </a:ext>
            </a:extLst>
          </p:cNvPr>
          <p:cNvSpPr txBox="1"/>
          <p:nvPr/>
        </p:nvSpPr>
        <p:spPr>
          <a:xfrm>
            <a:off x="1213445" y="6135690"/>
            <a:ext cx="10835993" cy="461665"/>
          </a:xfrm>
          <a:prstGeom prst="rect">
            <a:avLst/>
          </a:prstGeom>
          <a:noFill/>
        </p:spPr>
        <p:txBody>
          <a:bodyPr wrap="square">
            <a:spAutoFit/>
          </a:bodyPr>
          <a:lstStyle/>
          <a:p>
            <a:r>
              <a:rPr lang="cs-CZ" sz="2400" b="1" dirty="0"/>
              <a:t>ONLINE KALKULÁTOR: </a:t>
            </a:r>
            <a:r>
              <a:rPr lang="cs-CZ" dirty="0"/>
              <a:t>https://keisan.casio.com/exec/system/1349767132</a:t>
            </a:r>
          </a:p>
        </p:txBody>
      </p:sp>
      <p:cxnSp>
        <p:nvCxnSpPr>
          <p:cNvPr id="21" name="Přímá spojnice 20">
            <a:extLst>
              <a:ext uri="{FF2B5EF4-FFF2-40B4-BE49-F238E27FC236}">
                <a16:creationId xmlns:a16="http://schemas.microsoft.com/office/drawing/2014/main" id="{737DE77A-6C27-233C-5447-0622D5B1B6ED}"/>
              </a:ext>
            </a:extLst>
          </p:cNvPr>
          <p:cNvCxnSpPr>
            <a:cxnSpLocks/>
          </p:cNvCxnSpPr>
          <p:nvPr/>
        </p:nvCxnSpPr>
        <p:spPr>
          <a:xfrm>
            <a:off x="5392809" y="5439000"/>
            <a:ext cx="2477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a:extLst>
              <a:ext uri="{FF2B5EF4-FFF2-40B4-BE49-F238E27FC236}">
                <a16:creationId xmlns:a16="http://schemas.microsoft.com/office/drawing/2014/main" id="{BE40780E-971E-BF16-0BD1-F4F64B88E984}"/>
              </a:ext>
            </a:extLst>
          </p:cNvPr>
          <p:cNvCxnSpPr>
            <a:cxnSpLocks/>
          </p:cNvCxnSpPr>
          <p:nvPr/>
        </p:nvCxnSpPr>
        <p:spPr>
          <a:xfrm>
            <a:off x="5392809" y="5855518"/>
            <a:ext cx="2477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5CC0A8D8-42E9-07E3-F922-C6B0160DCFDE}"/>
              </a:ext>
            </a:extLst>
          </p:cNvPr>
          <p:cNvCxnSpPr>
            <a:cxnSpLocks/>
          </p:cNvCxnSpPr>
          <p:nvPr/>
        </p:nvCxnSpPr>
        <p:spPr>
          <a:xfrm>
            <a:off x="6858508" y="4677000"/>
            <a:ext cx="103713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FD5AE4D9-99C9-09D6-4F7A-C26C9BA19FAC}"/>
              </a:ext>
            </a:extLst>
          </p:cNvPr>
          <p:cNvCxnSpPr>
            <a:cxnSpLocks/>
          </p:cNvCxnSpPr>
          <p:nvPr/>
        </p:nvCxnSpPr>
        <p:spPr>
          <a:xfrm>
            <a:off x="5392809" y="5050329"/>
            <a:ext cx="2477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4E870B9E-D0C4-2D87-AB29-367E44313EEF}"/>
              </a:ext>
            </a:extLst>
          </p:cNvPr>
          <p:cNvCxnSpPr>
            <a:cxnSpLocks/>
          </p:cNvCxnSpPr>
          <p:nvPr/>
        </p:nvCxnSpPr>
        <p:spPr>
          <a:xfrm>
            <a:off x="3842854" y="4662680"/>
            <a:ext cx="103713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F707760D-8594-4656-EEF2-5997192E00EE}"/>
              </a:ext>
            </a:extLst>
          </p:cNvPr>
          <p:cNvSpPr txBox="1"/>
          <p:nvPr/>
        </p:nvSpPr>
        <p:spPr>
          <a:xfrm>
            <a:off x="8277723" y="5168571"/>
            <a:ext cx="2834139" cy="461665"/>
          </a:xfrm>
          <a:prstGeom prst="rect">
            <a:avLst/>
          </a:prstGeom>
          <a:noFill/>
        </p:spPr>
        <p:txBody>
          <a:bodyPr wrap="square">
            <a:spAutoFit/>
          </a:bodyPr>
          <a:lstStyle/>
          <a:p>
            <a:r>
              <a:rPr lang="cs-CZ" sz="2400" dirty="0" err="1"/>
              <a:t>T</a:t>
            </a:r>
            <a:r>
              <a:rPr lang="cs-CZ" sz="2400" baseline="-25000" dirty="0" err="1">
                <a:solidFill>
                  <a:srgbClr val="C00000"/>
                </a:solidFill>
              </a:rPr>
              <a:t>b</a:t>
            </a:r>
            <a:r>
              <a:rPr lang="cs-CZ" sz="2400" dirty="0"/>
              <a:t> &lt;&lt; </a:t>
            </a:r>
            <a:r>
              <a:rPr lang="cs-CZ" sz="2400" dirty="0" err="1"/>
              <a:t>T</a:t>
            </a:r>
            <a:r>
              <a:rPr lang="cs-CZ" sz="2400" baseline="-25000" dirty="0" err="1">
                <a:solidFill>
                  <a:srgbClr val="C00000"/>
                </a:solidFill>
              </a:rPr>
              <a:t>f</a:t>
            </a:r>
            <a:r>
              <a:rPr lang="cs-CZ" sz="2400" b="1" dirty="0">
                <a:solidFill>
                  <a:srgbClr val="FF0000"/>
                </a:solidFill>
              </a:rPr>
              <a:t> </a:t>
            </a:r>
            <a:r>
              <a:rPr lang="cs-CZ" sz="2400" b="1" dirty="0">
                <a:solidFill>
                  <a:srgbClr val="FF0000"/>
                </a:solidFill>
                <a:sym typeface="Wingdings" panose="05000000000000000000" pitchFamily="2" charset="2"/>
              </a:rPr>
              <a:t> </a:t>
            </a:r>
            <a:r>
              <a:rPr lang="cs-CZ" sz="2400" b="1" dirty="0" err="1">
                <a:solidFill>
                  <a:srgbClr val="FF0000"/>
                </a:solidFill>
              </a:rPr>
              <a:t>T</a:t>
            </a:r>
            <a:r>
              <a:rPr lang="cs-CZ" sz="2400" b="1" baseline="-25000" dirty="0" err="1">
                <a:solidFill>
                  <a:srgbClr val="FF0000"/>
                </a:solidFill>
              </a:rPr>
              <a:t>b</a:t>
            </a:r>
            <a:r>
              <a:rPr lang="cs-CZ" sz="2400" b="1" dirty="0">
                <a:solidFill>
                  <a:srgbClr val="FF0000"/>
                </a:solidFill>
              </a:rPr>
              <a:t> </a:t>
            </a:r>
            <a:r>
              <a:rPr lang="cs-CZ" sz="2400" dirty="0">
                <a:solidFill>
                  <a:srgbClr val="FF0000"/>
                </a:solidFill>
              </a:rPr>
              <a:t>≈ </a:t>
            </a:r>
            <a:r>
              <a:rPr lang="cs-CZ" sz="2400" b="1" dirty="0" err="1">
                <a:solidFill>
                  <a:srgbClr val="FF0000"/>
                </a:solidFill>
              </a:rPr>
              <a:t>T</a:t>
            </a:r>
            <a:r>
              <a:rPr lang="cs-CZ" sz="2400" b="1" baseline="-25000" dirty="0" err="1">
                <a:solidFill>
                  <a:srgbClr val="FF0000"/>
                </a:solidFill>
              </a:rPr>
              <a:t>ef</a:t>
            </a:r>
            <a:endParaRPr lang="cs-CZ" sz="2400" dirty="0">
              <a:solidFill>
                <a:srgbClr val="FF0000"/>
              </a:solidFill>
            </a:endParaRPr>
          </a:p>
        </p:txBody>
      </p:sp>
      <p:sp>
        <p:nvSpPr>
          <p:cNvPr id="31" name="TextovéPole 30">
            <a:extLst>
              <a:ext uri="{FF2B5EF4-FFF2-40B4-BE49-F238E27FC236}">
                <a16:creationId xmlns:a16="http://schemas.microsoft.com/office/drawing/2014/main" id="{4D24F206-D3C4-33DF-4D98-A6AE6264DA9E}"/>
              </a:ext>
            </a:extLst>
          </p:cNvPr>
          <p:cNvSpPr txBox="1"/>
          <p:nvPr/>
        </p:nvSpPr>
        <p:spPr>
          <a:xfrm>
            <a:off x="0" y="370205"/>
            <a:ext cx="12191999" cy="584775"/>
          </a:xfrm>
          <a:prstGeom prst="rect">
            <a:avLst/>
          </a:prstGeom>
          <a:noFill/>
        </p:spPr>
        <p:txBody>
          <a:bodyPr wrap="square" rtlCol="0">
            <a:spAutoFit/>
          </a:bodyPr>
          <a:lstStyle/>
          <a:p>
            <a:pPr algn="ctr"/>
            <a:r>
              <a:rPr lang="cs-CZ" sz="3200" b="1" dirty="0" err="1">
                <a:solidFill>
                  <a:srgbClr val="FF0000"/>
                </a:solidFill>
              </a:rPr>
              <a:t>T</a:t>
            </a:r>
            <a:r>
              <a:rPr lang="cs-CZ" sz="3200" b="1" baseline="-25000" dirty="0" err="1">
                <a:solidFill>
                  <a:srgbClr val="FF0000"/>
                </a:solidFill>
              </a:rPr>
              <a:t>f</a:t>
            </a:r>
            <a:r>
              <a:rPr lang="cs-CZ" sz="3200" b="1" baseline="-25000" dirty="0">
                <a:solidFill>
                  <a:srgbClr val="FF0000"/>
                </a:solidFill>
              </a:rPr>
              <a:t> </a:t>
            </a:r>
            <a:r>
              <a:rPr lang="cs-CZ" sz="3200" b="1" dirty="0">
                <a:solidFill>
                  <a:srgbClr val="FF0000"/>
                </a:solidFill>
              </a:rPr>
              <a:t>,</a:t>
            </a:r>
            <a:r>
              <a:rPr lang="cs-CZ" sz="3200" b="1" baseline="-25000" dirty="0">
                <a:solidFill>
                  <a:srgbClr val="FF0000"/>
                </a:solidFill>
              </a:rPr>
              <a:t> </a:t>
            </a:r>
            <a:r>
              <a:rPr lang="cs-CZ" sz="3200" b="1" dirty="0" err="1">
                <a:solidFill>
                  <a:srgbClr val="FF0000"/>
                </a:solidFill>
              </a:rPr>
              <a:t>T</a:t>
            </a:r>
            <a:r>
              <a:rPr lang="cs-CZ" sz="3200" b="1" baseline="-25000" dirty="0" err="1">
                <a:solidFill>
                  <a:srgbClr val="FF0000"/>
                </a:solidFill>
              </a:rPr>
              <a:t>b</a:t>
            </a:r>
            <a:r>
              <a:rPr lang="cs-CZ" sz="3200" b="1" baseline="-25000" dirty="0">
                <a:solidFill>
                  <a:srgbClr val="FF0000"/>
                </a:solidFill>
              </a:rPr>
              <a:t> </a:t>
            </a:r>
            <a:r>
              <a:rPr lang="cs-CZ" sz="3200" b="1" dirty="0">
                <a:solidFill>
                  <a:srgbClr val="FF0000"/>
                </a:solidFill>
              </a:rPr>
              <a:t>a </a:t>
            </a:r>
            <a:r>
              <a:rPr lang="cs-CZ" sz="3200" b="1" dirty="0" err="1">
                <a:solidFill>
                  <a:srgbClr val="FF0000"/>
                </a:solidFill>
              </a:rPr>
              <a:t>T</a:t>
            </a:r>
            <a:r>
              <a:rPr lang="cs-CZ" sz="3200" b="1" baseline="-25000" dirty="0" err="1">
                <a:solidFill>
                  <a:srgbClr val="FF0000"/>
                </a:solidFill>
              </a:rPr>
              <a:t>ef</a:t>
            </a:r>
            <a:r>
              <a:rPr lang="cs-CZ" sz="3200" b="1" dirty="0">
                <a:solidFill>
                  <a:srgbClr val="FF0000"/>
                </a:solidFill>
              </a:rPr>
              <a:t> pro různé radionuklidy – Význam </a:t>
            </a:r>
            <a:r>
              <a:rPr lang="cs-CZ" sz="3200" b="1" dirty="0" err="1">
                <a:solidFill>
                  <a:srgbClr val="FF0000"/>
                </a:solidFill>
              </a:rPr>
              <a:t>T</a:t>
            </a:r>
            <a:r>
              <a:rPr lang="cs-CZ" sz="3200" b="1" baseline="-25000" dirty="0" err="1">
                <a:solidFill>
                  <a:srgbClr val="FF0000"/>
                </a:solidFill>
              </a:rPr>
              <a:t>b</a:t>
            </a:r>
            <a:r>
              <a:rPr lang="cs-CZ" sz="3200" b="1" baseline="-25000" dirty="0">
                <a:solidFill>
                  <a:srgbClr val="FF0000"/>
                </a:solidFill>
              </a:rPr>
              <a:t> </a:t>
            </a:r>
            <a:r>
              <a:rPr lang="cs-CZ" sz="3200" b="1" dirty="0">
                <a:solidFill>
                  <a:srgbClr val="FF0000"/>
                </a:solidFill>
              </a:rPr>
              <a:t>pro </a:t>
            </a:r>
            <a:r>
              <a:rPr lang="cs-CZ" sz="3200" b="1" dirty="0" err="1">
                <a:solidFill>
                  <a:srgbClr val="FF0000"/>
                </a:solidFill>
              </a:rPr>
              <a:t>T</a:t>
            </a:r>
            <a:r>
              <a:rPr lang="cs-CZ" sz="3200" b="1" baseline="-25000" dirty="0" err="1">
                <a:solidFill>
                  <a:srgbClr val="FF0000"/>
                </a:solidFill>
              </a:rPr>
              <a:t>ef</a:t>
            </a:r>
            <a:endParaRPr lang="cs-CZ" sz="3200" b="1" baseline="-25000" dirty="0">
              <a:solidFill>
                <a:srgbClr val="FF0000"/>
              </a:solidFill>
            </a:endParaRPr>
          </a:p>
        </p:txBody>
      </p:sp>
      <p:sp>
        <p:nvSpPr>
          <p:cNvPr id="32" name="TextovéPole 31">
            <a:extLst>
              <a:ext uri="{FF2B5EF4-FFF2-40B4-BE49-F238E27FC236}">
                <a16:creationId xmlns:a16="http://schemas.microsoft.com/office/drawing/2014/main" id="{4CAB3E57-7B29-8CD5-4F85-9D9105AC2975}"/>
              </a:ext>
            </a:extLst>
          </p:cNvPr>
          <p:cNvSpPr txBox="1"/>
          <p:nvPr/>
        </p:nvSpPr>
        <p:spPr>
          <a:xfrm>
            <a:off x="8277723" y="4215335"/>
            <a:ext cx="2834139" cy="461665"/>
          </a:xfrm>
          <a:prstGeom prst="rect">
            <a:avLst/>
          </a:prstGeom>
          <a:noFill/>
        </p:spPr>
        <p:txBody>
          <a:bodyPr wrap="square">
            <a:spAutoFit/>
          </a:bodyPr>
          <a:lstStyle/>
          <a:p>
            <a:r>
              <a:rPr lang="cs-CZ" sz="2400" dirty="0" err="1"/>
              <a:t>T</a:t>
            </a:r>
            <a:r>
              <a:rPr lang="cs-CZ" sz="2400" baseline="-25000" dirty="0" err="1">
                <a:solidFill>
                  <a:srgbClr val="C00000"/>
                </a:solidFill>
              </a:rPr>
              <a:t>f</a:t>
            </a:r>
            <a:r>
              <a:rPr lang="cs-CZ" sz="2400" dirty="0"/>
              <a:t> &lt;&lt; </a:t>
            </a:r>
            <a:r>
              <a:rPr lang="cs-CZ" sz="2400" dirty="0" err="1"/>
              <a:t>T</a:t>
            </a:r>
            <a:r>
              <a:rPr lang="cs-CZ" sz="2400" baseline="-25000" dirty="0" err="1">
                <a:solidFill>
                  <a:srgbClr val="C00000"/>
                </a:solidFill>
              </a:rPr>
              <a:t>b</a:t>
            </a:r>
            <a:r>
              <a:rPr lang="cs-CZ" sz="2400" b="1" dirty="0">
                <a:solidFill>
                  <a:srgbClr val="FF0000"/>
                </a:solidFill>
              </a:rPr>
              <a:t> </a:t>
            </a:r>
            <a:r>
              <a:rPr lang="cs-CZ" sz="2400" b="1" dirty="0">
                <a:solidFill>
                  <a:srgbClr val="00B050"/>
                </a:solidFill>
                <a:sym typeface="Wingdings" panose="05000000000000000000" pitchFamily="2" charset="2"/>
              </a:rPr>
              <a:t> </a:t>
            </a:r>
            <a:r>
              <a:rPr lang="cs-CZ" sz="2400" b="1" dirty="0" err="1">
                <a:solidFill>
                  <a:srgbClr val="00B050"/>
                </a:solidFill>
              </a:rPr>
              <a:t>T</a:t>
            </a:r>
            <a:r>
              <a:rPr lang="cs-CZ" sz="2400" b="1" baseline="-25000" dirty="0" err="1">
                <a:solidFill>
                  <a:srgbClr val="00B050"/>
                </a:solidFill>
              </a:rPr>
              <a:t>f</a:t>
            </a:r>
            <a:r>
              <a:rPr lang="cs-CZ" sz="2400" b="1" dirty="0">
                <a:solidFill>
                  <a:srgbClr val="00B050"/>
                </a:solidFill>
              </a:rPr>
              <a:t> </a:t>
            </a:r>
            <a:r>
              <a:rPr lang="cs-CZ" sz="2400" dirty="0">
                <a:solidFill>
                  <a:srgbClr val="00B050"/>
                </a:solidFill>
              </a:rPr>
              <a:t>≈ </a:t>
            </a:r>
            <a:r>
              <a:rPr lang="cs-CZ" sz="2400" b="1" dirty="0" err="1">
                <a:solidFill>
                  <a:srgbClr val="00B050"/>
                </a:solidFill>
              </a:rPr>
              <a:t>T</a:t>
            </a:r>
            <a:r>
              <a:rPr lang="cs-CZ" sz="2400" b="1" baseline="-25000" dirty="0" err="1">
                <a:solidFill>
                  <a:srgbClr val="00B050"/>
                </a:solidFill>
              </a:rPr>
              <a:t>ef</a:t>
            </a:r>
            <a:endParaRPr lang="cs-CZ" sz="2400" dirty="0">
              <a:solidFill>
                <a:srgbClr val="00B050"/>
              </a:solidFill>
            </a:endParaRPr>
          </a:p>
        </p:txBody>
      </p:sp>
      <p:sp>
        <p:nvSpPr>
          <p:cNvPr id="36" name="TextovéPole 35">
            <a:extLst>
              <a:ext uri="{FF2B5EF4-FFF2-40B4-BE49-F238E27FC236}">
                <a16:creationId xmlns:a16="http://schemas.microsoft.com/office/drawing/2014/main" id="{B3C74C55-0BD9-7CCA-BCCC-B1B7C4B553BD}"/>
              </a:ext>
            </a:extLst>
          </p:cNvPr>
          <p:cNvSpPr txBox="1"/>
          <p:nvPr/>
        </p:nvSpPr>
        <p:spPr>
          <a:xfrm>
            <a:off x="702290" y="1252472"/>
            <a:ext cx="6666999" cy="400110"/>
          </a:xfrm>
          <a:prstGeom prst="rect">
            <a:avLst/>
          </a:prstGeom>
          <a:noFill/>
        </p:spPr>
        <p:txBody>
          <a:bodyPr wrap="square">
            <a:spAutoFit/>
          </a:bodyPr>
          <a:lstStyle/>
          <a:p>
            <a:r>
              <a:rPr lang="cs-CZ" sz="2000" b="1" dirty="0"/>
              <a:t> </a:t>
            </a:r>
            <a:r>
              <a:rPr lang="cs-CZ" sz="2000" b="1" dirty="0">
                <a:latin typeface="Symbol" panose="05050102010706020507" pitchFamily="18" charset="2"/>
              </a:rPr>
              <a:t>l</a:t>
            </a:r>
            <a:r>
              <a:rPr lang="cs-CZ" sz="2000" b="1" baseline="-25000" dirty="0"/>
              <a:t>b</a:t>
            </a:r>
            <a:r>
              <a:rPr lang="cs-CZ" sz="2000" b="1" dirty="0"/>
              <a:t> – biologická konstanta </a:t>
            </a:r>
            <a:r>
              <a:rPr lang="cs-CZ" sz="2000" dirty="0"/>
              <a:t>– relativní rychlost vylučování látky</a:t>
            </a:r>
          </a:p>
        </p:txBody>
      </p:sp>
      <p:sp>
        <p:nvSpPr>
          <p:cNvPr id="38" name="TextovéPole 37">
            <a:extLst>
              <a:ext uri="{FF2B5EF4-FFF2-40B4-BE49-F238E27FC236}">
                <a16:creationId xmlns:a16="http://schemas.microsoft.com/office/drawing/2014/main" id="{A40F3920-033A-061D-DA6C-5AA58F3009E5}"/>
              </a:ext>
            </a:extLst>
          </p:cNvPr>
          <p:cNvSpPr txBox="1"/>
          <p:nvPr/>
        </p:nvSpPr>
        <p:spPr>
          <a:xfrm>
            <a:off x="1604712" y="1685156"/>
            <a:ext cx="6097002" cy="646331"/>
          </a:xfrm>
          <a:prstGeom prst="rect">
            <a:avLst/>
          </a:prstGeom>
          <a:noFill/>
        </p:spPr>
        <p:txBody>
          <a:bodyPr wrap="square">
            <a:spAutoFit/>
          </a:bodyPr>
          <a:lstStyle/>
          <a:p>
            <a:r>
              <a:rPr lang="cs-CZ" altLang="cs-CZ" sz="3600" dirty="0" err="1">
                <a:latin typeface="Symbol" panose="05050102010706020507" pitchFamily="18" charset="2"/>
              </a:rPr>
              <a:t>l</a:t>
            </a:r>
            <a:r>
              <a:rPr lang="cs-CZ" altLang="cs-CZ" sz="3600" baseline="-25000" dirty="0" err="1"/>
              <a:t>ef</a:t>
            </a:r>
            <a:r>
              <a:rPr lang="cs-CZ" altLang="cs-CZ" sz="3600" dirty="0"/>
              <a:t> = </a:t>
            </a:r>
            <a:r>
              <a:rPr lang="cs-CZ" altLang="cs-CZ" sz="3600" dirty="0">
                <a:latin typeface="Symbol" panose="05050102010706020507" pitchFamily="18" charset="2"/>
              </a:rPr>
              <a:t>l</a:t>
            </a:r>
            <a:r>
              <a:rPr lang="cs-CZ" altLang="cs-CZ" sz="3600" baseline="-25000" dirty="0"/>
              <a:t>b</a:t>
            </a:r>
            <a:r>
              <a:rPr lang="cs-CZ" altLang="cs-CZ" sz="3600" dirty="0"/>
              <a:t> + </a:t>
            </a:r>
            <a:r>
              <a:rPr lang="cs-CZ" altLang="cs-CZ" sz="3600" dirty="0" err="1">
                <a:latin typeface="Symbol" panose="05050102010706020507" pitchFamily="18" charset="2"/>
              </a:rPr>
              <a:t>l</a:t>
            </a:r>
            <a:r>
              <a:rPr lang="cs-CZ" altLang="cs-CZ" sz="3600" baseline="-25000" dirty="0" err="1"/>
              <a:t>f</a:t>
            </a:r>
            <a:r>
              <a:rPr lang="cs-CZ" altLang="cs-CZ" sz="3600" baseline="-25000" dirty="0"/>
              <a:t> </a:t>
            </a:r>
            <a:endParaRPr lang="cs-CZ" sz="3600" dirty="0"/>
          </a:p>
        </p:txBody>
      </p:sp>
      <p:cxnSp>
        <p:nvCxnSpPr>
          <p:cNvPr id="40" name="Přímá spojnice se šipkou 39">
            <a:extLst>
              <a:ext uri="{FF2B5EF4-FFF2-40B4-BE49-F238E27FC236}">
                <a16:creationId xmlns:a16="http://schemas.microsoft.com/office/drawing/2014/main" id="{FABAB133-1871-3183-C4E1-58A195D4B802}"/>
              </a:ext>
            </a:extLst>
          </p:cNvPr>
          <p:cNvCxnSpPr>
            <a:cxnSpLocks/>
          </p:cNvCxnSpPr>
          <p:nvPr/>
        </p:nvCxnSpPr>
        <p:spPr>
          <a:xfrm>
            <a:off x="4035789" y="2008321"/>
            <a:ext cx="344785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58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8D677EB-97E1-E817-CA04-0ACD0B7C3F46}"/>
              </a:ext>
            </a:extLst>
          </p:cNvPr>
          <p:cNvPicPr>
            <a:picLocks noChangeAspect="1"/>
          </p:cNvPicPr>
          <p:nvPr/>
        </p:nvPicPr>
        <p:blipFill>
          <a:blip r:embed="rId2"/>
          <a:stretch>
            <a:fillRect/>
          </a:stretch>
        </p:blipFill>
        <p:spPr>
          <a:xfrm>
            <a:off x="307393" y="1569405"/>
            <a:ext cx="3838575" cy="4791075"/>
          </a:xfrm>
          <a:prstGeom prst="rect">
            <a:avLst/>
          </a:prstGeom>
        </p:spPr>
      </p:pic>
      <p:pic>
        <p:nvPicPr>
          <p:cNvPr id="5" name="Obrázek 4">
            <a:extLst>
              <a:ext uri="{FF2B5EF4-FFF2-40B4-BE49-F238E27FC236}">
                <a16:creationId xmlns:a16="http://schemas.microsoft.com/office/drawing/2014/main" id="{A57038D4-7CDE-8B28-A0F2-4A190CBD5A1A}"/>
              </a:ext>
            </a:extLst>
          </p:cNvPr>
          <p:cNvPicPr>
            <a:picLocks noChangeAspect="1"/>
          </p:cNvPicPr>
          <p:nvPr/>
        </p:nvPicPr>
        <p:blipFill>
          <a:blip r:embed="rId3"/>
          <a:stretch>
            <a:fillRect/>
          </a:stretch>
        </p:blipFill>
        <p:spPr>
          <a:xfrm>
            <a:off x="4458090" y="1569405"/>
            <a:ext cx="3895725" cy="4791075"/>
          </a:xfrm>
          <a:prstGeom prst="rect">
            <a:avLst/>
          </a:prstGeom>
        </p:spPr>
      </p:pic>
      <p:sp>
        <p:nvSpPr>
          <p:cNvPr id="7" name="TextovéPole 6">
            <a:extLst>
              <a:ext uri="{FF2B5EF4-FFF2-40B4-BE49-F238E27FC236}">
                <a16:creationId xmlns:a16="http://schemas.microsoft.com/office/drawing/2014/main" id="{53F52E16-0AD3-E325-A91F-34B72FF5920C}"/>
              </a:ext>
            </a:extLst>
          </p:cNvPr>
          <p:cNvSpPr txBox="1"/>
          <p:nvPr/>
        </p:nvSpPr>
        <p:spPr>
          <a:xfrm>
            <a:off x="4458090" y="1083980"/>
            <a:ext cx="3687164" cy="400110"/>
          </a:xfrm>
          <a:prstGeom prst="rect">
            <a:avLst/>
          </a:prstGeom>
          <a:noFill/>
        </p:spPr>
        <p:txBody>
          <a:bodyPr wrap="square">
            <a:spAutoFit/>
          </a:bodyPr>
          <a:lstStyle/>
          <a:p>
            <a:r>
              <a:rPr kumimoji="0" lang="cs-CZ" sz="2000" b="1" i="0" u="none" strike="noStrike" kern="1200" cap="none" spc="0" normalizeH="0" baseline="30000" noProof="0" dirty="0">
                <a:ln>
                  <a:noFill/>
                </a:ln>
                <a:solidFill>
                  <a:srgbClr val="FF0000"/>
                </a:solidFill>
                <a:effectLst/>
                <a:uLnTx/>
                <a:uFillTx/>
                <a:latin typeface="Calibri" panose="020F0502020204030204"/>
                <a:ea typeface="+mn-ea"/>
                <a:cs typeface="+mn-cs"/>
              </a:rPr>
              <a:t>137</a:t>
            </a:r>
            <a:r>
              <a:rPr kumimoji="0" lang="cs-CZ" sz="2000" b="1" i="0" u="none" strike="noStrike" kern="1200" cap="none" spc="0" normalizeH="0" baseline="0" noProof="0" dirty="0">
                <a:ln>
                  <a:noFill/>
                </a:ln>
                <a:solidFill>
                  <a:srgbClr val="FF0000"/>
                </a:solidFill>
                <a:effectLst/>
                <a:uLnTx/>
                <a:uFillTx/>
                <a:latin typeface="Calibri" panose="020F0502020204030204"/>
                <a:ea typeface="+mn-ea"/>
                <a:cs typeface="+mn-cs"/>
              </a:rPr>
              <a:t>Cs: </a:t>
            </a:r>
            <a:r>
              <a:rPr lang="cs-CZ" sz="2000" b="0" i="0" u="none" strike="noStrike" baseline="0" dirty="0">
                <a:solidFill>
                  <a:srgbClr val="000000"/>
                </a:solidFill>
                <a:latin typeface="Times New Roman" panose="02020603050405020304" pitchFamily="18" charset="0"/>
              </a:rPr>
              <a:t>nahrazuje draslík ve svalech </a:t>
            </a:r>
            <a:endParaRPr lang="cs-CZ" sz="2000" dirty="0"/>
          </a:p>
        </p:txBody>
      </p:sp>
      <p:sp>
        <p:nvSpPr>
          <p:cNvPr id="9" name="TextovéPole 8">
            <a:extLst>
              <a:ext uri="{FF2B5EF4-FFF2-40B4-BE49-F238E27FC236}">
                <a16:creationId xmlns:a16="http://schemas.microsoft.com/office/drawing/2014/main" id="{763C6920-3C47-2213-514F-CA6725C4CF60}"/>
              </a:ext>
            </a:extLst>
          </p:cNvPr>
          <p:cNvSpPr txBox="1"/>
          <p:nvPr/>
        </p:nvSpPr>
        <p:spPr>
          <a:xfrm>
            <a:off x="307393" y="1083980"/>
            <a:ext cx="3981519" cy="400110"/>
          </a:xfrm>
          <a:prstGeom prst="rect">
            <a:avLst/>
          </a:prstGeom>
          <a:noFill/>
        </p:spPr>
        <p:txBody>
          <a:bodyPr wrap="square">
            <a:spAutoFit/>
          </a:bodyPr>
          <a:lstStyle/>
          <a:p>
            <a:r>
              <a:rPr kumimoji="0" lang="cs-CZ" sz="2000" b="1" i="0" u="none" strike="noStrike" kern="1200" cap="none" spc="0" normalizeH="0" baseline="30000" noProof="0" dirty="0">
                <a:ln>
                  <a:noFill/>
                </a:ln>
                <a:solidFill>
                  <a:srgbClr val="FF0000"/>
                </a:solidFill>
                <a:effectLst/>
                <a:uLnTx/>
                <a:uFillTx/>
                <a:latin typeface="Calibri" panose="020F0502020204030204"/>
                <a:ea typeface="+mn-ea"/>
                <a:cs typeface="+mn-cs"/>
              </a:rPr>
              <a:t>90</a:t>
            </a:r>
            <a:r>
              <a:rPr kumimoji="0" lang="cs-CZ" sz="2000" b="1" i="0" u="none" strike="noStrike" kern="1200" cap="none" spc="0" normalizeH="0" baseline="0" noProof="0" dirty="0">
                <a:ln>
                  <a:noFill/>
                </a:ln>
                <a:solidFill>
                  <a:srgbClr val="FF0000"/>
                </a:solidFill>
                <a:effectLst/>
                <a:uLnTx/>
                <a:uFillTx/>
                <a:latin typeface="Calibri" panose="020F0502020204030204"/>
                <a:ea typeface="+mn-ea"/>
                <a:cs typeface="+mn-cs"/>
              </a:rPr>
              <a:t>Sr:</a:t>
            </a:r>
            <a:r>
              <a:rPr lang="cs-CZ" sz="2000" b="0" i="0" u="none" strike="noStrike" baseline="0" dirty="0">
                <a:solidFill>
                  <a:srgbClr val="000000"/>
                </a:solidFill>
                <a:latin typeface="Times New Roman" panose="02020603050405020304" pitchFamily="18" charset="0"/>
              </a:rPr>
              <a:t> nahrazuje vápník v kostní tkáni </a:t>
            </a:r>
            <a:endParaRPr lang="cs-CZ" sz="2000" dirty="0"/>
          </a:p>
        </p:txBody>
      </p:sp>
      <p:sp>
        <p:nvSpPr>
          <p:cNvPr id="11" name="TextovéPole 10">
            <a:extLst>
              <a:ext uri="{FF2B5EF4-FFF2-40B4-BE49-F238E27FC236}">
                <a16:creationId xmlns:a16="http://schemas.microsoft.com/office/drawing/2014/main" id="{64A25143-3FCA-6F71-934C-1F69E758C91D}"/>
              </a:ext>
            </a:extLst>
          </p:cNvPr>
          <p:cNvSpPr txBox="1"/>
          <p:nvPr/>
        </p:nvSpPr>
        <p:spPr>
          <a:xfrm>
            <a:off x="0" y="225825"/>
            <a:ext cx="12191999" cy="584775"/>
          </a:xfrm>
          <a:prstGeom prst="rect">
            <a:avLst/>
          </a:prstGeom>
          <a:noFill/>
        </p:spPr>
        <p:txBody>
          <a:bodyPr wrap="square" rtlCol="0">
            <a:spAutoFit/>
          </a:bodyPr>
          <a:lstStyle/>
          <a:p>
            <a:pPr algn="ctr"/>
            <a:r>
              <a:rPr lang="cs-CZ" sz="3200" b="1" dirty="0" err="1">
                <a:solidFill>
                  <a:srgbClr val="FF0000"/>
                </a:solidFill>
              </a:rPr>
              <a:t>T</a:t>
            </a:r>
            <a:r>
              <a:rPr lang="cs-CZ" sz="3200" b="1" baseline="-25000" dirty="0" err="1">
                <a:solidFill>
                  <a:srgbClr val="FF0000"/>
                </a:solidFill>
              </a:rPr>
              <a:t>b</a:t>
            </a:r>
            <a:r>
              <a:rPr lang="cs-CZ" sz="3200" b="1" baseline="-25000" dirty="0">
                <a:solidFill>
                  <a:srgbClr val="FF0000"/>
                </a:solidFill>
              </a:rPr>
              <a:t> </a:t>
            </a:r>
            <a:r>
              <a:rPr lang="cs-CZ" sz="3200" b="1" dirty="0">
                <a:solidFill>
                  <a:srgbClr val="FF0000"/>
                </a:solidFill>
              </a:rPr>
              <a:t>a </a:t>
            </a:r>
            <a:r>
              <a:rPr lang="cs-CZ" sz="3200" b="1" dirty="0" err="1">
                <a:solidFill>
                  <a:srgbClr val="FF0000"/>
                </a:solidFill>
              </a:rPr>
              <a:t>T</a:t>
            </a:r>
            <a:r>
              <a:rPr lang="cs-CZ" sz="3200" b="1" baseline="-25000" dirty="0" err="1">
                <a:solidFill>
                  <a:srgbClr val="FF0000"/>
                </a:solidFill>
              </a:rPr>
              <a:t>ef</a:t>
            </a:r>
            <a:r>
              <a:rPr lang="cs-CZ" sz="3200" b="1" dirty="0">
                <a:solidFill>
                  <a:srgbClr val="FF0000"/>
                </a:solidFill>
              </a:rPr>
              <a:t> pro různé (biogenní) radionuklidy s podobným </a:t>
            </a:r>
            <a:r>
              <a:rPr lang="cs-CZ" sz="3200" b="1" dirty="0" err="1">
                <a:solidFill>
                  <a:srgbClr val="FF0000"/>
                </a:solidFill>
              </a:rPr>
              <a:t>T</a:t>
            </a:r>
            <a:r>
              <a:rPr lang="cs-CZ" sz="3200" b="1" baseline="-25000" dirty="0" err="1">
                <a:solidFill>
                  <a:srgbClr val="FF0000"/>
                </a:solidFill>
              </a:rPr>
              <a:t>f</a:t>
            </a:r>
            <a:endParaRPr lang="cs-CZ" sz="3200" b="1" baseline="-25000" dirty="0">
              <a:solidFill>
                <a:srgbClr val="FF0000"/>
              </a:solidFill>
            </a:endParaRPr>
          </a:p>
        </p:txBody>
      </p:sp>
      <p:sp>
        <p:nvSpPr>
          <p:cNvPr id="14" name="TextovéPole 13">
            <a:extLst>
              <a:ext uri="{FF2B5EF4-FFF2-40B4-BE49-F238E27FC236}">
                <a16:creationId xmlns:a16="http://schemas.microsoft.com/office/drawing/2014/main" id="{BF81A078-1B5A-1E91-D649-88BA18DE7313}"/>
              </a:ext>
            </a:extLst>
          </p:cNvPr>
          <p:cNvSpPr txBox="1"/>
          <p:nvPr/>
        </p:nvSpPr>
        <p:spPr>
          <a:xfrm>
            <a:off x="8861165" y="1208909"/>
            <a:ext cx="1955023" cy="461665"/>
          </a:xfrm>
          <a:prstGeom prst="rect">
            <a:avLst/>
          </a:prstGeom>
          <a:noFill/>
        </p:spPr>
        <p:txBody>
          <a:bodyPr wrap="square">
            <a:spAutoFit/>
          </a:bodyPr>
          <a:lstStyle/>
          <a:p>
            <a:r>
              <a:rPr lang="cs-CZ" sz="2400" dirty="0"/>
              <a:t>T</a:t>
            </a:r>
            <a:r>
              <a:rPr lang="cs-CZ" sz="2400" baseline="-25000" dirty="0">
                <a:solidFill>
                  <a:srgbClr val="C00000"/>
                </a:solidFill>
              </a:rPr>
              <a:t>f</a:t>
            </a:r>
            <a:r>
              <a:rPr lang="cs-CZ" sz="2400" baseline="30000" dirty="0"/>
              <a:t>90</a:t>
            </a:r>
            <a:r>
              <a:rPr lang="cs-CZ" sz="2400" dirty="0"/>
              <a:t>Sr ≈ T</a:t>
            </a:r>
            <a:r>
              <a:rPr lang="cs-CZ" sz="2400" baseline="-25000" dirty="0">
                <a:solidFill>
                  <a:srgbClr val="C00000"/>
                </a:solidFill>
              </a:rPr>
              <a:t>f</a:t>
            </a:r>
            <a:r>
              <a:rPr lang="cs-CZ" sz="2400" baseline="30000" dirty="0"/>
              <a:t>137</a:t>
            </a:r>
            <a:r>
              <a:rPr lang="cs-CZ" sz="2400" dirty="0"/>
              <a:t>Cs</a:t>
            </a:r>
          </a:p>
        </p:txBody>
      </p:sp>
      <p:sp>
        <p:nvSpPr>
          <p:cNvPr id="15" name="TextovéPole 14">
            <a:extLst>
              <a:ext uri="{FF2B5EF4-FFF2-40B4-BE49-F238E27FC236}">
                <a16:creationId xmlns:a16="http://schemas.microsoft.com/office/drawing/2014/main" id="{7FEA5EC8-4810-8334-808B-F0631EA836D2}"/>
              </a:ext>
            </a:extLst>
          </p:cNvPr>
          <p:cNvSpPr txBox="1"/>
          <p:nvPr/>
        </p:nvSpPr>
        <p:spPr>
          <a:xfrm>
            <a:off x="8892363" y="1855240"/>
            <a:ext cx="2345834" cy="461665"/>
          </a:xfrm>
          <a:prstGeom prst="rect">
            <a:avLst/>
          </a:prstGeom>
          <a:noFill/>
        </p:spPr>
        <p:txBody>
          <a:bodyPr wrap="square">
            <a:spAutoFit/>
          </a:bodyPr>
          <a:lstStyle/>
          <a:p>
            <a:r>
              <a:rPr lang="cs-CZ" sz="2400" dirty="0"/>
              <a:t>T</a:t>
            </a:r>
            <a:r>
              <a:rPr lang="cs-CZ" sz="2400" baseline="-25000" dirty="0">
                <a:solidFill>
                  <a:srgbClr val="C00000"/>
                </a:solidFill>
              </a:rPr>
              <a:t>b</a:t>
            </a:r>
            <a:r>
              <a:rPr lang="cs-CZ" sz="2400" baseline="30000" dirty="0"/>
              <a:t>90</a:t>
            </a:r>
            <a:r>
              <a:rPr lang="cs-CZ" sz="2400" dirty="0"/>
              <a:t>Sr &gt;&gt; T</a:t>
            </a:r>
            <a:r>
              <a:rPr lang="cs-CZ" sz="2400" baseline="-25000" dirty="0">
                <a:solidFill>
                  <a:srgbClr val="C00000"/>
                </a:solidFill>
              </a:rPr>
              <a:t>b</a:t>
            </a:r>
            <a:r>
              <a:rPr lang="cs-CZ" sz="2400" baseline="30000" dirty="0"/>
              <a:t>137</a:t>
            </a:r>
            <a:r>
              <a:rPr lang="cs-CZ" sz="2400" dirty="0"/>
              <a:t>Cs</a:t>
            </a:r>
          </a:p>
        </p:txBody>
      </p:sp>
      <p:sp>
        <p:nvSpPr>
          <p:cNvPr id="16" name="TextovéPole 15">
            <a:extLst>
              <a:ext uri="{FF2B5EF4-FFF2-40B4-BE49-F238E27FC236}">
                <a16:creationId xmlns:a16="http://schemas.microsoft.com/office/drawing/2014/main" id="{A68E3E9F-0DC9-0B30-3D4A-EC8B014C21FF}"/>
              </a:ext>
            </a:extLst>
          </p:cNvPr>
          <p:cNvSpPr txBox="1"/>
          <p:nvPr/>
        </p:nvSpPr>
        <p:spPr>
          <a:xfrm>
            <a:off x="8422714" y="2774280"/>
            <a:ext cx="3611771" cy="1938992"/>
          </a:xfrm>
          <a:prstGeom prst="rect">
            <a:avLst/>
          </a:prstGeom>
          <a:noFill/>
        </p:spPr>
        <p:txBody>
          <a:bodyPr wrap="square" rtlCol="0">
            <a:spAutoFit/>
          </a:bodyPr>
          <a:lstStyle/>
          <a:p>
            <a:r>
              <a:rPr lang="cs-CZ" sz="2000" b="1" dirty="0" err="1">
                <a:solidFill>
                  <a:srgbClr val="FF0000"/>
                </a:solidFill>
              </a:rPr>
              <a:t>T</a:t>
            </a:r>
            <a:r>
              <a:rPr lang="cs-CZ" sz="2000" b="1" baseline="-25000" dirty="0" err="1">
                <a:solidFill>
                  <a:srgbClr val="FF0000"/>
                </a:solidFill>
              </a:rPr>
              <a:t>ef</a:t>
            </a:r>
            <a:r>
              <a:rPr lang="cs-CZ" sz="2000" b="1" baseline="-25000" dirty="0">
                <a:solidFill>
                  <a:srgbClr val="FF0000"/>
                </a:solidFill>
              </a:rPr>
              <a:t> </a:t>
            </a:r>
            <a:r>
              <a:rPr lang="cs-CZ" sz="2000" dirty="0">
                <a:solidFill>
                  <a:srgbClr val="FF0000"/>
                </a:solidFill>
              </a:rPr>
              <a:t>pro různé radionuklidy s velmi podobným </a:t>
            </a:r>
            <a:r>
              <a:rPr lang="cs-CZ" sz="2000" b="1" dirty="0" err="1">
                <a:solidFill>
                  <a:srgbClr val="FF0000"/>
                </a:solidFill>
              </a:rPr>
              <a:t>T</a:t>
            </a:r>
            <a:r>
              <a:rPr lang="cs-CZ" sz="2000" b="1" baseline="-25000" dirty="0" err="1">
                <a:solidFill>
                  <a:srgbClr val="FF0000"/>
                </a:solidFill>
              </a:rPr>
              <a:t>f</a:t>
            </a:r>
            <a:r>
              <a:rPr lang="cs-CZ" sz="2000" dirty="0">
                <a:solidFill>
                  <a:srgbClr val="FF0000"/>
                </a:solidFill>
              </a:rPr>
              <a:t> dramaticky závisí na </a:t>
            </a:r>
            <a:r>
              <a:rPr lang="cs-CZ" sz="2000" b="1" dirty="0" err="1">
                <a:solidFill>
                  <a:srgbClr val="FF0000"/>
                </a:solidFill>
              </a:rPr>
              <a:t>T</a:t>
            </a:r>
            <a:r>
              <a:rPr lang="cs-CZ" sz="2000" b="1" baseline="-25000" dirty="0" err="1">
                <a:solidFill>
                  <a:srgbClr val="FF0000"/>
                </a:solidFill>
              </a:rPr>
              <a:t>b</a:t>
            </a:r>
            <a:r>
              <a:rPr lang="cs-CZ" sz="2000" dirty="0">
                <a:solidFill>
                  <a:srgbClr val="FF0000"/>
                </a:solidFill>
              </a:rPr>
              <a:t> …</a:t>
            </a:r>
          </a:p>
          <a:p>
            <a:r>
              <a:rPr lang="cs-CZ" sz="2000" dirty="0">
                <a:solidFill>
                  <a:srgbClr val="FF0000"/>
                </a:solidFill>
              </a:rPr>
              <a:t>… přičemž </a:t>
            </a:r>
            <a:r>
              <a:rPr lang="cs-CZ" sz="2000" b="1" dirty="0" err="1">
                <a:solidFill>
                  <a:srgbClr val="FF0000"/>
                </a:solidFill>
              </a:rPr>
              <a:t>T</a:t>
            </a:r>
            <a:r>
              <a:rPr lang="cs-CZ" sz="2000" b="1" baseline="-25000" dirty="0" err="1">
                <a:solidFill>
                  <a:srgbClr val="FF0000"/>
                </a:solidFill>
              </a:rPr>
              <a:t>b</a:t>
            </a:r>
            <a:r>
              <a:rPr lang="cs-CZ" sz="2000" b="1" baseline="-25000" dirty="0">
                <a:solidFill>
                  <a:srgbClr val="FF0000"/>
                </a:solidFill>
              </a:rPr>
              <a:t> </a:t>
            </a:r>
            <a:r>
              <a:rPr lang="cs-CZ" sz="2000" dirty="0">
                <a:solidFill>
                  <a:srgbClr val="FF0000"/>
                </a:solidFill>
              </a:rPr>
              <a:t>odráží charakter vnitřní kontaminace (rychlost obnovy postižené tkáně apod.)</a:t>
            </a:r>
          </a:p>
        </p:txBody>
      </p:sp>
      <p:sp>
        <p:nvSpPr>
          <p:cNvPr id="17" name="TextovéPole 16">
            <a:extLst>
              <a:ext uri="{FF2B5EF4-FFF2-40B4-BE49-F238E27FC236}">
                <a16:creationId xmlns:a16="http://schemas.microsoft.com/office/drawing/2014/main" id="{DBD99F97-4E5F-41C3-9782-7C2B2F851A5B}"/>
              </a:ext>
            </a:extLst>
          </p:cNvPr>
          <p:cNvSpPr txBox="1"/>
          <p:nvPr/>
        </p:nvSpPr>
        <p:spPr>
          <a:xfrm>
            <a:off x="8522993" y="2367240"/>
            <a:ext cx="410690" cy="369332"/>
          </a:xfrm>
          <a:prstGeom prst="rect">
            <a:avLst/>
          </a:prstGeom>
          <a:noFill/>
        </p:spPr>
        <p:txBody>
          <a:bodyPr wrap="none" rtlCol="0">
            <a:spAutoFit/>
          </a:bodyPr>
          <a:lstStyle/>
          <a:p>
            <a:r>
              <a:rPr lang="cs-CZ" b="1" dirty="0">
                <a:solidFill>
                  <a:srgbClr val="FF0000"/>
                </a:solidFill>
                <a:sym typeface="Wingdings" panose="05000000000000000000" pitchFamily="2" charset="2"/>
              </a:rPr>
              <a:t></a:t>
            </a:r>
            <a:endParaRPr lang="cs-CZ" b="1" dirty="0">
              <a:solidFill>
                <a:srgbClr val="FF0000"/>
              </a:solidFill>
            </a:endParaRPr>
          </a:p>
        </p:txBody>
      </p:sp>
      <p:sp>
        <p:nvSpPr>
          <p:cNvPr id="18" name="TextovéPole 17">
            <a:extLst>
              <a:ext uri="{FF2B5EF4-FFF2-40B4-BE49-F238E27FC236}">
                <a16:creationId xmlns:a16="http://schemas.microsoft.com/office/drawing/2014/main" id="{EED81F0F-7744-B816-F07B-EE64783E4402}"/>
              </a:ext>
            </a:extLst>
          </p:cNvPr>
          <p:cNvSpPr txBox="1"/>
          <p:nvPr/>
        </p:nvSpPr>
        <p:spPr>
          <a:xfrm>
            <a:off x="8895720" y="2291698"/>
            <a:ext cx="2345834" cy="461665"/>
          </a:xfrm>
          <a:prstGeom prst="rect">
            <a:avLst/>
          </a:prstGeom>
          <a:noFill/>
        </p:spPr>
        <p:txBody>
          <a:bodyPr wrap="square">
            <a:spAutoFit/>
          </a:bodyPr>
          <a:lstStyle/>
          <a:p>
            <a:r>
              <a:rPr lang="cs-CZ" sz="2400" dirty="0"/>
              <a:t>T</a:t>
            </a:r>
            <a:r>
              <a:rPr lang="cs-CZ" sz="2400" baseline="-25000" dirty="0">
                <a:solidFill>
                  <a:srgbClr val="C00000"/>
                </a:solidFill>
              </a:rPr>
              <a:t>ef</a:t>
            </a:r>
            <a:r>
              <a:rPr lang="cs-CZ" sz="2400" baseline="30000" dirty="0"/>
              <a:t>90</a:t>
            </a:r>
            <a:r>
              <a:rPr lang="cs-CZ" sz="2400" dirty="0"/>
              <a:t>Sr &gt;&gt; T</a:t>
            </a:r>
            <a:r>
              <a:rPr lang="cs-CZ" sz="2400" baseline="-25000" dirty="0">
                <a:solidFill>
                  <a:srgbClr val="C00000"/>
                </a:solidFill>
              </a:rPr>
              <a:t>ef</a:t>
            </a:r>
            <a:r>
              <a:rPr lang="cs-CZ" sz="2400" baseline="30000" dirty="0"/>
              <a:t>137</a:t>
            </a:r>
            <a:r>
              <a:rPr lang="cs-CZ" sz="2400" dirty="0"/>
              <a:t>Cs</a:t>
            </a:r>
          </a:p>
        </p:txBody>
      </p:sp>
      <p:sp>
        <p:nvSpPr>
          <p:cNvPr id="19" name="TextovéPole 18">
            <a:extLst>
              <a:ext uri="{FF2B5EF4-FFF2-40B4-BE49-F238E27FC236}">
                <a16:creationId xmlns:a16="http://schemas.microsoft.com/office/drawing/2014/main" id="{C1FFBE8C-3052-C460-90DA-7D303AC2D97D}"/>
              </a:ext>
            </a:extLst>
          </p:cNvPr>
          <p:cNvSpPr txBox="1"/>
          <p:nvPr/>
        </p:nvSpPr>
        <p:spPr>
          <a:xfrm>
            <a:off x="7232947" y="2171596"/>
            <a:ext cx="1311578" cy="369332"/>
          </a:xfrm>
          <a:prstGeom prst="rect">
            <a:avLst/>
          </a:prstGeom>
          <a:noFill/>
        </p:spPr>
        <p:txBody>
          <a:bodyPr wrap="none" rtlCol="0">
            <a:spAutoFit/>
          </a:bodyPr>
          <a:lstStyle/>
          <a:p>
            <a:r>
              <a:rPr lang="cs-CZ" b="1" dirty="0" err="1">
                <a:solidFill>
                  <a:srgbClr val="FF0000"/>
                </a:solidFill>
                <a:highlight>
                  <a:srgbClr val="FFFF00"/>
                </a:highlight>
              </a:rPr>
              <a:t>T</a:t>
            </a:r>
            <a:r>
              <a:rPr lang="cs-CZ" b="1" baseline="-25000" dirty="0" err="1">
                <a:solidFill>
                  <a:srgbClr val="FF0000"/>
                </a:solidFill>
                <a:highlight>
                  <a:srgbClr val="FFFF00"/>
                </a:highlight>
              </a:rPr>
              <a:t>f</a:t>
            </a:r>
            <a:r>
              <a:rPr lang="cs-CZ" b="1" dirty="0">
                <a:solidFill>
                  <a:srgbClr val="FF0000"/>
                </a:solidFill>
                <a:highlight>
                  <a:srgbClr val="FFFF00"/>
                </a:highlight>
              </a:rPr>
              <a:t>&gt;&gt;</a:t>
            </a:r>
            <a:r>
              <a:rPr lang="cs-CZ" b="1" dirty="0" err="1">
                <a:solidFill>
                  <a:srgbClr val="FF0000"/>
                </a:solidFill>
                <a:highlight>
                  <a:srgbClr val="FFFF00"/>
                </a:highlight>
              </a:rPr>
              <a:t>T</a:t>
            </a:r>
            <a:r>
              <a:rPr lang="cs-CZ" b="1" baseline="-25000" dirty="0" err="1">
                <a:solidFill>
                  <a:srgbClr val="FF0000"/>
                </a:solidFill>
                <a:highlight>
                  <a:srgbClr val="FFFF00"/>
                </a:highlight>
              </a:rPr>
              <a:t>b</a:t>
            </a:r>
            <a:r>
              <a:rPr lang="cs-CZ" dirty="0">
                <a:highlight>
                  <a:srgbClr val="FFFF00"/>
                </a:highlight>
              </a:rPr>
              <a:t> (</a:t>
            </a:r>
            <a:r>
              <a:rPr lang="cs-CZ" dirty="0">
                <a:highlight>
                  <a:srgbClr val="FFFF00"/>
                </a:highlight>
                <a:sym typeface="Wingdings" panose="05000000000000000000" pitchFamily="2" charset="2"/>
              </a:rPr>
              <a:t></a:t>
            </a:r>
            <a:r>
              <a:rPr lang="cs-CZ" dirty="0">
                <a:highlight>
                  <a:srgbClr val="FFFF00"/>
                </a:highlight>
              </a:rPr>
              <a:t>2)</a:t>
            </a:r>
            <a:endParaRPr lang="cs-CZ" b="1" baseline="-25000" dirty="0">
              <a:solidFill>
                <a:srgbClr val="FF0000"/>
              </a:solidFill>
              <a:highlight>
                <a:srgbClr val="FFFF00"/>
              </a:highlight>
            </a:endParaRPr>
          </a:p>
        </p:txBody>
      </p:sp>
      <p:sp>
        <p:nvSpPr>
          <p:cNvPr id="20" name="Obdélník 19">
            <a:extLst>
              <a:ext uri="{FF2B5EF4-FFF2-40B4-BE49-F238E27FC236}">
                <a16:creationId xmlns:a16="http://schemas.microsoft.com/office/drawing/2014/main" id="{1D32D47A-8F8A-F29E-5503-7327374A9487}"/>
              </a:ext>
            </a:extLst>
          </p:cNvPr>
          <p:cNvSpPr/>
          <p:nvPr/>
        </p:nvSpPr>
        <p:spPr>
          <a:xfrm>
            <a:off x="463360" y="1976639"/>
            <a:ext cx="2610708" cy="301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a:extLst>
              <a:ext uri="{FF2B5EF4-FFF2-40B4-BE49-F238E27FC236}">
                <a16:creationId xmlns:a16="http://schemas.microsoft.com/office/drawing/2014/main" id="{E49FB134-AB95-B4AD-32C9-C500AC4E1F5F}"/>
              </a:ext>
            </a:extLst>
          </p:cNvPr>
          <p:cNvSpPr/>
          <p:nvPr/>
        </p:nvSpPr>
        <p:spPr>
          <a:xfrm>
            <a:off x="4584031" y="1978445"/>
            <a:ext cx="2634000" cy="301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AE972336-5042-A164-28BF-A876DFA32C3C}"/>
              </a:ext>
            </a:extLst>
          </p:cNvPr>
          <p:cNvSpPr txBox="1"/>
          <p:nvPr/>
        </p:nvSpPr>
        <p:spPr>
          <a:xfrm>
            <a:off x="3862151" y="2517226"/>
            <a:ext cx="809124" cy="369332"/>
          </a:xfrm>
          <a:prstGeom prst="rect">
            <a:avLst/>
          </a:prstGeom>
          <a:noFill/>
        </p:spPr>
        <p:txBody>
          <a:bodyPr wrap="square">
            <a:spAutoFit/>
          </a:bodyPr>
          <a:lstStyle/>
          <a:p>
            <a:r>
              <a:rPr lang="cs-CZ" dirty="0">
                <a:highlight>
                  <a:srgbClr val="FFFF00"/>
                </a:highlight>
              </a:rPr>
              <a:t>(</a:t>
            </a:r>
            <a:r>
              <a:rPr lang="cs-CZ" dirty="0">
                <a:highlight>
                  <a:srgbClr val="FFFF00"/>
                </a:highlight>
                <a:sym typeface="Wingdings" panose="05000000000000000000" pitchFamily="2" charset="2"/>
              </a:rPr>
              <a:t></a:t>
            </a:r>
            <a:r>
              <a:rPr lang="cs-CZ" dirty="0">
                <a:highlight>
                  <a:srgbClr val="FFFF00"/>
                </a:highlight>
              </a:rPr>
              <a:t>1)</a:t>
            </a:r>
          </a:p>
        </p:txBody>
      </p:sp>
      <p:cxnSp>
        <p:nvCxnSpPr>
          <p:cNvPr id="23" name="Přímá spojnice 22">
            <a:extLst>
              <a:ext uri="{FF2B5EF4-FFF2-40B4-BE49-F238E27FC236}">
                <a16:creationId xmlns:a16="http://schemas.microsoft.com/office/drawing/2014/main" id="{B852FEB5-E1D4-8320-7AC7-86F242E55D29}"/>
              </a:ext>
            </a:extLst>
          </p:cNvPr>
          <p:cNvCxnSpPr>
            <a:cxnSpLocks/>
          </p:cNvCxnSpPr>
          <p:nvPr/>
        </p:nvCxnSpPr>
        <p:spPr>
          <a:xfrm>
            <a:off x="3074068" y="2127506"/>
            <a:ext cx="1509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C14D9FE1-D4F0-51A6-FC31-152CD6A4B687}"/>
              </a:ext>
            </a:extLst>
          </p:cNvPr>
          <p:cNvCxnSpPr>
            <a:cxnSpLocks/>
          </p:cNvCxnSpPr>
          <p:nvPr/>
        </p:nvCxnSpPr>
        <p:spPr>
          <a:xfrm>
            <a:off x="4184950" y="2137717"/>
            <a:ext cx="0" cy="345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9691E672-1A00-7158-8375-DF20E9388D39}"/>
              </a:ext>
            </a:extLst>
          </p:cNvPr>
          <p:cNvSpPr txBox="1"/>
          <p:nvPr/>
        </p:nvSpPr>
        <p:spPr>
          <a:xfrm>
            <a:off x="8422715" y="1107871"/>
            <a:ext cx="542136" cy="646331"/>
          </a:xfrm>
          <a:prstGeom prst="rect">
            <a:avLst/>
          </a:prstGeom>
          <a:noFill/>
        </p:spPr>
        <p:txBody>
          <a:bodyPr wrap="none" rtlCol="0">
            <a:spAutoFit/>
          </a:bodyPr>
          <a:lstStyle/>
          <a:p>
            <a:r>
              <a:rPr lang="cs-CZ" sz="3600" b="1" dirty="0">
                <a:solidFill>
                  <a:srgbClr val="FF0000"/>
                </a:solidFill>
              </a:rPr>
              <a:t>1.</a:t>
            </a:r>
          </a:p>
        </p:txBody>
      </p:sp>
      <p:sp>
        <p:nvSpPr>
          <p:cNvPr id="29" name="TextovéPole 28">
            <a:extLst>
              <a:ext uri="{FF2B5EF4-FFF2-40B4-BE49-F238E27FC236}">
                <a16:creationId xmlns:a16="http://schemas.microsoft.com/office/drawing/2014/main" id="{6F12B9BD-FB96-FF5F-1FBD-E7E103960F9E}"/>
              </a:ext>
            </a:extLst>
          </p:cNvPr>
          <p:cNvSpPr txBox="1"/>
          <p:nvPr/>
        </p:nvSpPr>
        <p:spPr>
          <a:xfrm>
            <a:off x="9478411" y="1611804"/>
            <a:ext cx="598241" cy="369332"/>
          </a:xfrm>
          <a:prstGeom prst="rect">
            <a:avLst/>
          </a:prstGeom>
          <a:noFill/>
        </p:spPr>
        <p:txBody>
          <a:bodyPr wrap="none" rtlCol="0">
            <a:spAutoFit/>
          </a:bodyPr>
          <a:lstStyle/>
          <a:p>
            <a:r>
              <a:rPr lang="cs-CZ" b="1" dirty="0">
                <a:solidFill>
                  <a:srgbClr val="FF0000"/>
                </a:solidFill>
              </a:rPr>
              <a:t>ALE:</a:t>
            </a:r>
          </a:p>
        </p:txBody>
      </p:sp>
      <p:sp>
        <p:nvSpPr>
          <p:cNvPr id="30" name="Obdélník 29">
            <a:extLst>
              <a:ext uri="{FF2B5EF4-FFF2-40B4-BE49-F238E27FC236}">
                <a16:creationId xmlns:a16="http://schemas.microsoft.com/office/drawing/2014/main" id="{5068E012-DDA7-590B-0A24-2A4A0C7F949C}"/>
              </a:ext>
            </a:extLst>
          </p:cNvPr>
          <p:cNvSpPr/>
          <p:nvPr/>
        </p:nvSpPr>
        <p:spPr>
          <a:xfrm>
            <a:off x="2535727" y="3814075"/>
            <a:ext cx="935383" cy="301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a:extLst>
              <a:ext uri="{FF2B5EF4-FFF2-40B4-BE49-F238E27FC236}">
                <a16:creationId xmlns:a16="http://schemas.microsoft.com/office/drawing/2014/main" id="{29B24983-6456-DAB1-7F0D-12EBC05A78ED}"/>
              </a:ext>
            </a:extLst>
          </p:cNvPr>
          <p:cNvSpPr/>
          <p:nvPr/>
        </p:nvSpPr>
        <p:spPr>
          <a:xfrm>
            <a:off x="6750339" y="3792867"/>
            <a:ext cx="935383" cy="301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TextovéPole 33">
            <a:extLst>
              <a:ext uri="{FF2B5EF4-FFF2-40B4-BE49-F238E27FC236}">
                <a16:creationId xmlns:a16="http://schemas.microsoft.com/office/drawing/2014/main" id="{B4E5BD4D-D675-E85A-4A79-14CC1497E676}"/>
              </a:ext>
            </a:extLst>
          </p:cNvPr>
          <p:cNvSpPr txBox="1"/>
          <p:nvPr/>
        </p:nvSpPr>
        <p:spPr>
          <a:xfrm>
            <a:off x="1900515" y="4484010"/>
            <a:ext cx="1509963" cy="523220"/>
          </a:xfrm>
          <a:prstGeom prst="rect">
            <a:avLst/>
          </a:prstGeom>
          <a:noFill/>
        </p:spPr>
        <p:txBody>
          <a:bodyPr wrap="square">
            <a:spAutoFit/>
          </a:bodyPr>
          <a:lstStyle/>
          <a:p>
            <a:r>
              <a:rPr lang="cs-CZ" sz="2800" b="1" dirty="0" err="1"/>
              <a:t>decades</a:t>
            </a:r>
            <a:endParaRPr lang="cs-CZ" sz="2800" b="1" dirty="0"/>
          </a:p>
        </p:txBody>
      </p:sp>
      <p:sp>
        <p:nvSpPr>
          <p:cNvPr id="35" name="TextovéPole 34">
            <a:extLst>
              <a:ext uri="{FF2B5EF4-FFF2-40B4-BE49-F238E27FC236}">
                <a16:creationId xmlns:a16="http://schemas.microsoft.com/office/drawing/2014/main" id="{3FD7B459-BDED-350D-0636-641656881366}"/>
              </a:ext>
            </a:extLst>
          </p:cNvPr>
          <p:cNvSpPr txBox="1"/>
          <p:nvPr/>
        </p:nvSpPr>
        <p:spPr>
          <a:xfrm>
            <a:off x="6405952" y="4484010"/>
            <a:ext cx="1212373" cy="523220"/>
          </a:xfrm>
          <a:prstGeom prst="rect">
            <a:avLst/>
          </a:prstGeom>
          <a:noFill/>
        </p:spPr>
        <p:txBody>
          <a:bodyPr wrap="square">
            <a:spAutoFit/>
          </a:bodyPr>
          <a:lstStyle/>
          <a:p>
            <a:r>
              <a:rPr lang="cs-CZ" sz="2800" b="1" dirty="0" err="1"/>
              <a:t>days</a:t>
            </a:r>
            <a:endParaRPr lang="cs-CZ" sz="2800" b="1" dirty="0"/>
          </a:p>
        </p:txBody>
      </p:sp>
      <p:sp>
        <p:nvSpPr>
          <p:cNvPr id="36" name="TextovéPole 35">
            <a:extLst>
              <a:ext uri="{FF2B5EF4-FFF2-40B4-BE49-F238E27FC236}">
                <a16:creationId xmlns:a16="http://schemas.microsoft.com/office/drawing/2014/main" id="{0F5C7C6E-2B54-21A4-59CD-0C7F23F3DC37}"/>
              </a:ext>
            </a:extLst>
          </p:cNvPr>
          <p:cNvSpPr txBox="1"/>
          <p:nvPr/>
        </p:nvSpPr>
        <p:spPr>
          <a:xfrm>
            <a:off x="8864158" y="4830803"/>
            <a:ext cx="2901745" cy="461665"/>
          </a:xfrm>
          <a:prstGeom prst="rect">
            <a:avLst/>
          </a:prstGeom>
          <a:noFill/>
        </p:spPr>
        <p:txBody>
          <a:bodyPr wrap="square" rtlCol="0">
            <a:spAutoFit/>
          </a:bodyPr>
          <a:lstStyle/>
          <a:p>
            <a:r>
              <a:rPr lang="cs-CZ" sz="2400" dirty="0"/>
              <a:t>Pro </a:t>
            </a:r>
            <a:r>
              <a:rPr lang="cs-CZ" sz="2400" baseline="30000" dirty="0"/>
              <a:t>137</a:t>
            </a:r>
            <a:r>
              <a:rPr lang="cs-CZ" sz="2400" dirty="0"/>
              <a:t>Cs:</a:t>
            </a:r>
          </a:p>
        </p:txBody>
      </p:sp>
      <p:sp>
        <p:nvSpPr>
          <p:cNvPr id="37" name="TextovéPole 36">
            <a:extLst>
              <a:ext uri="{FF2B5EF4-FFF2-40B4-BE49-F238E27FC236}">
                <a16:creationId xmlns:a16="http://schemas.microsoft.com/office/drawing/2014/main" id="{CEB0435B-EEAF-2D7C-F18C-078278D759A9}"/>
              </a:ext>
            </a:extLst>
          </p:cNvPr>
          <p:cNvSpPr txBox="1"/>
          <p:nvPr/>
        </p:nvSpPr>
        <p:spPr>
          <a:xfrm>
            <a:off x="8422715" y="4706527"/>
            <a:ext cx="542136" cy="646331"/>
          </a:xfrm>
          <a:prstGeom prst="rect">
            <a:avLst/>
          </a:prstGeom>
          <a:noFill/>
        </p:spPr>
        <p:txBody>
          <a:bodyPr wrap="none" rtlCol="0">
            <a:spAutoFit/>
          </a:bodyPr>
          <a:lstStyle/>
          <a:p>
            <a:r>
              <a:rPr lang="cs-CZ" sz="3600" b="1" dirty="0">
                <a:solidFill>
                  <a:srgbClr val="FF0000"/>
                </a:solidFill>
              </a:rPr>
              <a:t>2.</a:t>
            </a:r>
          </a:p>
        </p:txBody>
      </p:sp>
      <p:sp>
        <p:nvSpPr>
          <p:cNvPr id="38" name="TextovéPole 37">
            <a:extLst>
              <a:ext uri="{FF2B5EF4-FFF2-40B4-BE49-F238E27FC236}">
                <a16:creationId xmlns:a16="http://schemas.microsoft.com/office/drawing/2014/main" id="{62061D7C-D5C4-6E86-E91F-44047CC2F623}"/>
              </a:ext>
            </a:extLst>
          </p:cNvPr>
          <p:cNvSpPr txBox="1"/>
          <p:nvPr/>
        </p:nvSpPr>
        <p:spPr>
          <a:xfrm>
            <a:off x="8522993" y="5185875"/>
            <a:ext cx="3242910" cy="1200329"/>
          </a:xfrm>
          <a:prstGeom prst="rect">
            <a:avLst/>
          </a:prstGeom>
          <a:noFill/>
        </p:spPr>
        <p:txBody>
          <a:bodyPr wrap="square" rtlCol="0">
            <a:spAutoFit/>
          </a:bodyPr>
          <a:lstStyle/>
          <a:p>
            <a:pPr algn="ctr"/>
            <a:r>
              <a:rPr lang="cs-CZ" sz="2400" dirty="0" err="1"/>
              <a:t>T</a:t>
            </a:r>
            <a:r>
              <a:rPr lang="cs-CZ" sz="2400" baseline="-25000" dirty="0" err="1">
                <a:solidFill>
                  <a:srgbClr val="C00000"/>
                </a:solidFill>
              </a:rPr>
              <a:t>f</a:t>
            </a:r>
            <a:r>
              <a:rPr lang="cs-CZ" sz="2400" baseline="-25000" dirty="0">
                <a:solidFill>
                  <a:srgbClr val="C00000"/>
                </a:solidFill>
              </a:rPr>
              <a:t> </a:t>
            </a:r>
            <a:r>
              <a:rPr lang="cs-CZ" sz="2400" dirty="0"/>
              <a:t>&gt;&gt; </a:t>
            </a:r>
            <a:r>
              <a:rPr lang="cs-CZ" sz="2400" dirty="0" err="1"/>
              <a:t>T</a:t>
            </a:r>
            <a:r>
              <a:rPr lang="cs-CZ" sz="2400" baseline="-25000" dirty="0" err="1">
                <a:solidFill>
                  <a:srgbClr val="C00000"/>
                </a:solidFill>
              </a:rPr>
              <a:t>b</a:t>
            </a:r>
            <a:r>
              <a:rPr lang="cs-CZ" sz="2400" dirty="0"/>
              <a:t> </a:t>
            </a:r>
          </a:p>
          <a:p>
            <a:pPr algn="ctr"/>
            <a:r>
              <a:rPr lang="cs-CZ" sz="2400" dirty="0">
                <a:sym typeface="Wingdings" panose="05000000000000000000" pitchFamily="2" charset="2"/>
              </a:rPr>
              <a:t> </a:t>
            </a:r>
            <a:r>
              <a:rPr lang="cs-CZ" sz="2400" dirty="0" err="1">
                <a:sym typeface="Wingdings" panose="05000000000000000000" pitchFamily="2" charset="2"/>
              </a:rPr>
              <a:t>T</a:t>
            </a:r>
            <a:r>
              <a:rPr lang="cs-CZ" sz="2400" baseline="-25000" dirty="0" err="1">
                <a:solidFill>
                  <a:srgbClr val="C00000"/>
                </a:solidFill>
                <a:sym typeface="Wingdings" panose="05000000000000000000" pitchFamily="2" charset="2"/>
              </a:rPr>
              <a:t>b</a:t>
            </a:r>
            <a:r>
              <a:rPr lang="cs-CZ" sz="2400" dirty="0">
                <a:sym typeface="Wingdings" panose="05000000000000000000" pitchFamily="2" charset="2"/>
              </a:rPr>
              <a:t> de facto determinuje </a:t>
            </a:r>
            <a:r>
              <a:rPr lang="cs-CZ" sz="2400" dirty="0" err="1">
                <a:sym typeface="Wingdings" panose="05000000000000000000" pitchFamily="2" charset="2"/>
              </a:rPr>
              <a:t>T</a:t>
            </a:r>
            <a:r>
              <a:rPr lang="cs-CZ" sz="2400" baseline="-25000" dirty="0" err="1">
                <a:solidFill>
                  <a:srgbClr val="C00000"/>
                </a:solidFill>
                <a:sym typeface="Wingdings" panose="05000000000000000000" pitchFamily="2" charset="2"/>
              </a:rPr>
              <a:t>ef</a:t>
            </a:r>
            <a:r>
              <a:rPr lang="cs-CZ" sz="2400" dirty="0">
                <a:sym typeface="Wingdings" panose="05000000000000000000" pitchFamily="2" charset="2"/>
              </a:rPr>
              <a:t> </a:t>
            </a:r>
            <a:endParaRPr lang="cs-CZ" sz="2400" dirty="0"/>
          </a:p>
        </p:txBody>
      </p:sp>
      <p:sp>
        <p:nvSpPr>
          <p:cNvPr id="39" name="TextovéPole 38">
            <a:extLst>
              <a:ext uri="{FF2B5EF4-FFF2-40B4-BE49-F238E27FC236}">
                <a16:creationId xmlns:a16="http://schemas.microsoft.com/office/drawing/2014/main" id="{06347CD0-61EB-9639-3984-82A62CFE261A}"/>
              </a:ext>
            </a:extLst>
          </p:cNvPr>
          <p:cNvSpPr txBox="1"/>
          <p:nvPr/>
        </p:nvSpPr>
        <p:spPr>
          <a:xfrm>
            <a:off x="3253046" y="2805631"/>
            <a:ext cx="1955023" cy="461665"/>
          </a:xfrm>
          <a:prstGeom prst="rect">
            <a:avLst/>
          </a:prstGeom>
          <a:noFill/>
        </p:spPr>
        <p:txBody>
          <a:bodyPr wrap="square">
            <a:spAutoFit/>
          </a:bodyPr>
          <a:lstStyle/>
          <a:p>
            <a:r>
              <a:rPr lang="cs-CZ" sz="2400" dirty="0">
                <a:highlight>
                  <a:srgbClr val="FFFF00"/>
                </a:highlight>
              </a:rPr>
              <a:t>T</a:t>
            </a:r>
            <a:r>
              <a:rPr lang="cs-CZ" sz="2400" baseline="-25000" dirty="0">
                <a:solidFill>
                  <a:srgbClr val="C00000"/>
                </a:solidFill>
                <a:highlight>
                  <a:srgbClr val="FFFF00"/>
                </a:highlight>
              </a:rPr>
              <a:t>f</a:t>
            </a:r>
            <a:r>
              <a:rPr lang="cs-CZ" sz="2400" baseline="30000" dirty="0">
                <a:highlight>
                  <a:srgbClr val="FFFF00"/>
                </a:highlight>
              </a:rPr>
              <a:t>90</a:t>
            </a:r>
            <a:r>
              <a:rPr lang="cs-CZ" sz="2400" dirty="0">
                <a:highlight>
                  <a:srgbClr val="FFFF00"/>
                </a:highlight>
              </a:rPr>
              <a:t>Sr ≈ T</a:t>
            </a:r>
            <a:r>
              <a:rPr lang="cs-CZ" sz="2400" baseline="-25000" dirty="0">
                <a:solidFill>
                  <a:srgbClr val="C00000"/>
                </a:solidFill>
                <a:highlight>
                  <a:srgbClr val="FFFF00"/>
                </a:highlight>
              </a:rPr>
              <a:t>f</a:t>
            </a:r>
            <a:r>
              <a:rPr lang="cs-CZ" sz="2400" baseline="30000" dirty="0">
                <a:highlight>
                  <a:srgbClr val="FFFF00"/>
                </a:highlight>
              </a:rPr>
              <a:t>137</a:t>
            </a:r>
            <a:r>
              <a:rPr lang="cs-CZ" sz="2400" dirty="0">
                <a:highlight>
                  <a:srgbClr val="FFFF00"/>
                </a:highlight>
              </a:rPr>
              <a:t>Cs</a:t>
            </a:r>
          </a:p>
        </p:txBody>
      </p:sp>
    </p:spTree>
    <p:extLst>
      <p:ext uri="{BB962C8B-B14F-4D97-AF65-F5344CB8AC3E}">
        <p14:creationId xmlns:p14="http://schemas.microsoft.com/office/powerpoint/2010/main" val="1634823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C303FCA-FCB0-B024-9CF5-16D794B2427B}"/>
              </a:ext>
            </a:extLst>
          </p:cNvPr>
          <p:cNvPicPr>
            <a:picLocks noChangeAspect="1"/>
          </p:cNvPicPr>
          <p:nvPr/>
        </p:nvPicPr>
        <p:blipFill>
          <a:blip r:embed="rId2"/>
          <a:stretch>
            <a:fillRect/>
          </a:stretch>
        </p:blipFill>
        <p:spPr>
          <a:xfrm>
            <a:off x="1839320" y="1285165"/>
            <a:ext cx="3316756" cy="4239976"/>
          </a:xfrm>
          <a:prstGeom prst="rect">
            <a:avLst/>
          </a:prstGeom>
        </p:spPr>
      </p:pic>
      <p:pic>
        <p:nvPicPr>
          <p:cNvPr id="5" name="Obrázek 4">
            <a:extLst>
              <a:ext uri="{FF2B5EF4-FFF2-40B4-BE49-F238E27FC236}">
                <a16:creationId xmlns:a16="http://schemas.microsoft.com/office/drawing/2014/main" id="{AF885EF0-3987-10EA-B2EC-09ACFDC154DC}"/>
              </a:ext>
            </a:extLst>
          </p:cNvPr>
          <p:cNvPicPr>
            <a:picLocks noChangeAspect="1"/>
          </p:cNvPicPr>
          <p:nvPr/>
        </p:nvPicPr>
        <p:blipFill>
          <a:blip r:embed="rId3"/>
          <a:stretch>
            <a:fillRect/>
          </a:stretch>
        </p:blipFill>
        <p:spPr>
          <a:xfrm>
            <a:off x="6096000" y="1285164"/>
            <a:ext cx="3521916" cy="4308363"/>
          </a:xfrm>
          <a:prstGeom prst="rect">
            <a:avLst/>
          </a:prstGeom>
        </p:spPr>
      </p:pic>
      <p:sp>
        <p:nvSpPr>
          <p:cNvPr id="7" name="TextovéPole 6">
            <a:extLst>
              <a:ext uri="{FF2B5EF4-FFF2-40B4-BE49-F238E27FC236}">
                <a16:creationId xmlns:a16="http://schemas.microsoft.com/office/drawing/2014/main" id="{648E7801-7E93-179F-5DBB-6D6761D3E03B}"/>
              </a:ext>
            </a:extLst>
          </p:cNvPr>
          <p:cNvSpPr txBox="1"/>
          <p:nvPr/>
        </p:nvSpPr>
        <p:spPr>
          <a:xfrm>
            <a:off x="87963" y="847690"/>
            <a:ext cx="12016074" cy="369332"/>
          </a:xfrm>
          <a:prstGeom prst="rect">
            <a:avLst/>
          </a:prstGeom>
          <a:noFill/>
        </p:spPr>
        <p:txBody>
          <a:bodyPr wrap="square">
            <a:spAutoFit/>
          </a:bodyPr>
          <a:lstStyle/>
          <a:p>
            <a:r>
              <a:rPr lang="cs-CZ" sz="1800" b="0" i="0" u="none" strike="noStrike" baseline="0" dirty="0">
                <a:solidFill>
                  <a:srgbClr val="000000"/>
                </a:solidFill>
                <a:latin typeface="Times New Roman" panose="02020603050405020304" pitchFamily="18" charset="0"/>
              </a:rPr>
              <a:t>radioaktivní jód, hromadí se ve štítné žláze </a:t>
            </a:r>
            <a:r>
              <a:rPr lang="cs-CZ" sz="1800" b="0" i="0" u="none" strike="noStrike" baseline="0" dirty="0">
                <a:solidFill>
                  <a:srgbClr val="000000"/>
                </a:solidFill>
                <a:latin typeface="Times New Roman" panose="02020603050405020304" pitchFamily="18" charset="0"/>
                <a:sym typeface="Wingdings" panose="05000000000000000000" pitchFamily="2" charset="2"/>
              </a:rPr>
              <a:t> </a:t>
            </a:r>
            <a:r>
              <a:rPr lang="cs-CZ" sz="1800" b="0" i="0" u="none" strike="noStrike" baseline="0" dirty="0">
                <a:solidFill>
                  <a:srgbClr val="000000"/>
                </a:solidFill>
                <a:latin typeface="Times New Roman" panose="02020603050405020304" pitchFamily="18" charset="0"/>
              </a:rPr>
              <a:t>poruchy její činnosti až rakovina (děti, mléko, havárie v Černobylu); radiofarmaka </a:t>
            </a:r>
            <a:endParaRPr lang="cs-CZ" dirty="0"/>
          </a:p>
        </p:txBody>
      </p:sp>
      <p:sp>
        <p:nvSpPr>
          <p:cNvPr id="8" name="TextovéPole 7">
            <a:extLst>
              <a:ext uri="{FF2B5EF4-FFF2-40B4-BE49-F238E27FC236}">
                <a16:creationId xmlns:a16="http://schemas.microsoft.com/office/drawing/2014/main" id="{5CE870C7-5262-FF3A-60EB-E93F36D7CB78}"/>
              </a:ext>
            </a:extLst>
          </p:cNvPr>
          <p:cNvSpPr txBox="1"/>
          <p:nvPr/>
        </p:nvSpPr>
        <p:spPr>
          <a:xfrm>
            <a:off x="0" y="225825"/>
            <a:ext cx="12191999" cy="584775"/>
          </a:xfrm>
          <a:prstGeom prst="rect">
            <a:avLst/>
          </a:prstGeom>
          <a:noFill/>
        </p:spPr>
        <p:txBody>
          <a:bodyPr wrap="square" rtlCol="0">
            <a:spAutoFit/>
          </a:bodyPr>
          <a:lstStyle/>
          <a:p>
            <a:pPr algn="ctr"/>
            <a:r>
              <a:rPr lang="cs-CZ" sz="3200" b="1" dirty="0" err="1">
                <a:solidFill>
                  <a:srgbClr val="FF0000"/>
                </a:solidFill>
              </a:rPr>
              <a:t>T</a:t>
            </a:r>
            <a:r>
              <a:rPr lang="cs-CZ" sz="3200" b="1" baseline="-25000" dirty="0" err="1">
                <a:solidFill>
                  <a:srgbClr val="FF0000"/>
                </a:solidFill>
              </a:rPr>
              <a:t>ef</a:t>
            </a:r>
            <a:r>
              <a:rPr lang="cs-CZ" sz="3200" b="1" baseline="-25000" dirty="0">
                <a:solidFill>
                  <a:srgbClr val="FF0000"/>
                </a:solidFill>
              </a:rPr>
              <a:t> </a:t>
            </a:r>
            <a:r>
              <a:rPr lang="cs-CZ" sz="3200" b="1" dirty="0">
                <a:solidFill>
                  <a:srgbClr val="FF0000"/>
                </a:solidFill>
              </a:rPr>
              <a:t>pro různé izotopy stejného prvku</a:t>
            </a:r>
          </a:p>
        </p:txBody>
      </p:sp>
      <p:sp>
        <p:nvSpPr>
          <p:cNvPr id="10" name="TextovéPole 9">
            <a:extLst>
              <a:ext uri="{FF2B5EF4-FFF2-40B4-BE49-F238E27FC236}">
                <a16:creationId xmlns:a16="http://schemas.microsoft.com/office/drawing/2014/main" id="{B9BA1187-E98C-4DB0-0B3F-649054D2F7A2}"/>
              </a:ext>
            </a:extLst>
          </p:cNvPr>
          <p:cNvSpPr txBox="1"/>
          <p:nvPr/>
        </p:nvSpPr>
        <p:spPr>
          <a:xfrm>
            <a:off x="215920" y="2177207"/>
            <a:ext cx="1552187" cy="2831544"/>
          </a:xfrm>
          <a:prstGeom prst="rect">
            <a:avLst/>
          </a:prstGeom>
          <a:noFill/>
        </p:spPr>
        <p:txBody>
          <a:bodyPr wrap="square">
            <a:spAutoFit/>
          </a:bodyPr>
          <a:lstStyle/>
          <a:p>
            <a:r>
              <a:rPr lang="cs-CZ" sz="1800" b="1" baseline="30000" dirty="0">
                <a:solidFill>
                  <a:srgbClr val="FF0000"/>
                </a:solidFill>
              </a:rPr>
              <a:t>131</a:t>
            </a:r>
            <a:r>
              <a:rPr lang="cs-CZ" sz="1800" b="1" dirty="0">
                <a:solidFill>
                  <a:srgbClr val="FF0000"/>
                </a:solidFill>
              </a:rPr>
              <a:t>I: </a:t>
            </a:r>
            <a:r>
              <a:rPr lang="cs-CZ" dirty="0">
                <a:latin typeface="Symbol" panose="05050102010706020507" pitchFamily="18" charset="2"/>
              </a:rPr>
              <a:t>b</a:t>
            </a:r>
            <a:r>
              <a:rPr lang="cs-CZ" dirty="0"/>
              <a:t> + </a:t>
            </a:r>
            <a:r>
              <a:rPr lang="cs-CZ" dirty="0">
                <a:latin typeface="Symbol" panose="05050102010706020507" pitchFamily="18" charset="2"/>
              </a:rPr>
              <a:t>g</a:t>
            </a:r>
            <a:r>
              <a:rPr lang="cs-CZ" dirty="0"/>
              <a:t> zářič</a:t>
            </a:r>
          </a:p>
          <a:p>
            <a:r>
              <a:rPr lang="cs-CZ" dirty="0">
                <a:sym typeface="Wingdings" panose="05000000000000000000" pitchFamily="2" charset="2"/>
              </a:rPr>
              <a:t> použití v radioterapii      i zobrazovacích metodách</a:t>
            </a:r>
          </a:p>
          <a:p>
            <a:r>
              <a:rPr lang="cs-CZ" sz="1400" dirty="0"/>
              <a:t>(</a:t>
            </a:r>
            <a:r>
              <a:rPr lang="cs-CZ" sz="1400" dirty="0" err="1"/>
              <a:t>aver</a:t>
            </a:r>
            <a:r>
              <a:rPr lang="cs-CZ" sz="1400" dirty="0"/>
              <a:t> </a:t>
            </a:r>
            <a:r>
              <a:rPr lang="cs-CZ" sz="1400" dirty="0" err="1"/>
              <a:t>E</a:t>
            </a:r>
            <a:r>
              <a:rPr lang="cs-CZ" sz="1400" dirty="0" err="1">
                <a:latin typeface="Symbol" panose="05050102010706020507" pitchFamily="18" charset="2"/>
              </a:rPr>
              <a:t>b</a:t>
            </a:r>
            <a:r>
              <a:rPr lang="cs-CZ" sz="1400" dirty="0"/>
              <a:t> = 190 </a:t>
            </a:r>
            <a:r>
              <a:rPr lang="cs-CZ" sz="1400" dirty="0" err="1"/>
              <a:t>keV</a:t>
            </a:r>
            <a:r>
              <a:rPr lang="cs-CZ" sz="1400" dirty="0"/>
              <a:t> max </a:t>
            </a:r>
            <a:r>
              <a:rPr lang="cs-CZ" sz="1400" dirty="0" err="1"/>
              <a:t>E</a:t>
            </a:r>
            <a:r>
              <a:rPr lang="cs-CZ" sz="1400" dirty="0" err="1">
                <a:latin typeface="Symbol" panose="05050102010706020507" pitchFamily="18" charset="2"/>
              </a:rPr>
              <a:t>b</a:t>
            </a:r>
            <a:r>
              <a:rPr lang="cs-CZ" sz="1400" dirty="0"/>
              <a:t> 606 </a:t>
            </a:r>
            <a:r>
              <a:rPr lang="cs-CZ" sz="1400" dirty="0" err="1"/>
              <a:t>keV</a:t>
            </a:r>
            <a:r>
              <a:rPr lang="cs-CZ" sz="1400" dirty="0"/>
              <a:t> </a:t>
            </a:r>
          </a:p>
          <a:p>
            <a:r>
              <a:rPr lang="cs-CZ" sz="1400" dirty="0">
                <a:sym typeface="Wingdings" panose="05000000000000000000" pitchFamily="2" charset="2"/>
              </a:rPr>
              <a:t> </a:t>
            </a:r>
            <a:r>
              <a:rPr lang="cs-CZ" sz="1400" dirty="0"/>
              <a:t>proniká </a:t>
            </a:r>
          </a:p>
          <a:p>
            <a:r>
              <a:rPr lang="cs-CZ" sz="1400" dirty="0"/>
              <a:t>0,6 až 2,0 mm do tkáně)</a:t>
            </a:r>
          </a:p>
        </p:txBody>
      </p:sp>
      <p:sp>
        <p:nvSpPr>
          <p:cNvPr id="12" name="TextovéPole 11">
            <a:extLst>
              <a:ext uri="{FF2B5EF4-FFF2-40B4-BE49-F238E27FC236}">
                <a16:creationId xmlns:a16="http://schemas.microsoft.com/office/drawing/2014/main" id="{21F66E2D-57BD-866F-E1C7-1AF4A97C88A3}"/>
              </a:ext>
            </a:extLst>
          </p:cNvPr>
          <p:cNvSpPr txBox="1"/>
          <p:nvPr/>
        </p:nvSpPr>
        <p:spPr>
          <a:xfrm>
            <a:off x="9863549" y="2177207"/>
            <a:ext cx="2101439" cy="2585323"/>
          </a:xfrm>
          <a:prstGeom prst="rect">
            <a:avLst/>
          </a:prstGeom>
          <a:noFill/>
        </p:spPr>
        <p:txBody>
          <a:bodyPr wrap="square">
            <a:spAutoFit/>
          </a:bodyPr>
          <a:lstStyle/>
          <a:p>
            <a:r>
              <a:rPr lang="cs-CZ" sz="1800" b="1" baseline="30000" dirty="0">
                <a:solidFill>
                  <a:srgbClr val="FF0000"/>
                </a:solidFill>
              </a:rPr>
              <a:t>123</a:t>
            </a:r>
            <a:r>
              <a:rPr lang="cs-CZ" sz="1800" b="1" dirty="0">
                <a:solidFill>
                  <a:srgbClr val="FF0000"/>
                </a:solidFill>
              </a:rPr>
              <a:t>I: </a:t>
            </a:r>
            <a:r>
              <a:rPr lang="cs-CZ" dirty="0"/>
              <a:t>pouze </a:t>
            </a:r>
            <a:r>
              <a:rPr lang="cs-CZ" dirty="0">
                <a:latin typeface="Symbol" panose="05050102010706020507" pitchFamily="18" charset="2"/>
              </a:rPr>
              <a:t>g</a:t>
            </a:r>
            <a:r>
              <a:rPr lang="cs-CZ" dirty="0"/>
              <a:t>-IR </a:t>
            </a:r>
          </a:p>
          <a:p>
            <a:r>
              <a:rPr lang="cs-CZ" dirty="0">
                <a:sym typeface="Wingdings" panose="05000000000000000000" pitchFamily="2" charset="2"/>
              </a:rPr>
              <a:t> </a:t>
            </a:r>
            <a:r>
              <a:rPr lang="cs-CZ" dirty="0"/>
              <a:t>vhodnější k zobrazování štítné žlázy v nukleární medicíně                        i v dalších procesech (způsobuje menší škody v organismu pacienta)</a:t>
            </a:r>
          </a:p>
        </p:txBody>
      </p:sp>
      <p:sp>
        <p:nvSpPr>
          <p:cNvPr id="13" name="TextovéPole 12">
            <a:extLst>
              <a:ext uri="{FF2B5EF4-FFF2-40B4-BE49-F238E27FC236}">
                <a16:creationId xmlns:a16="http://schemas.microsoft.com/office/drawing/2014/main" id="{3FCC9B87-80A2-061E-09E1-1B8528F16AF3}"/>
              </a:ext>
            </a:extLst>
          </p:cNvPr>
          <p:cNvSpPr txBox="1"/>
          <p:nvPr/>
        </p:nvSpPr>
        <p:spPr>
          <a:xfrm>
            <a:off x="4275517" y="1680853"/>
            <a:ext cx="1302151" cy="369332"/>
          </a:xfrm>
          <a:prstGeom prst="rect">
            <a:avLst/>
          </a:prstGeom>
          <a:noFill/>
        </p:spPr>
        <p:txBody>
          <a:bodyPr wrap="none" rtlCol="0">
            <a:spAutoFit/>
          </a:bodyPr>
          <a:lstStyle/>
          <a:p>
            <a:r>
              <a:rPr lang="cs-CZ" b="1" dirty="0" err="1">
                <a:solidFill>
                  <a:srgbClr val="FF0000"/>
                </a:solidFill>
                <a:highlight>
                  <a:srgbClr val="FFFF00"/>
                </a:highlight>
              </a:rPr>
              <a:t>T</a:t>
            </a:r>
            <a:r>
              <a:rPr lang="cs-CZ" b="1" baseline="-25000" dirty="0" err="1">
                <a:solidFill>
                  <a:srgbClr val="FF0000"/>
                </a:solidFill>
                <a:highlight>
                  <a:srgbClr val="FFFF00"/>
                </a:highlight>
              </a:rPr>
              <a:t>f</a:t>
            </a:r>
            <a:r>
              <a:rPr lang="cs-CZ" b="1" dirty="0">
                <a:solidFill>
                  <a:srgbClr val="FF0000"/>
                </a:solidFill>
                <a:highlight>
                  <a:srgbClr val="FFFF00"/>
                </a:highlight>
              </a:rPr>
              <a:t>&lt;&lt;</a:t>
            </a:r>
            <a:r>
              <a:rPr lang="cs-CZ" b="1" dirty="0" err="1">
                <a:solidFill>
                  <a:srgbClr val="FF0000"/>
                </a:solidFill>
                <a:highlight>
                  <a:srgbClr val="FFFF00"/>
                </a:highlight>
              </a:rPr>
              <a:t>T</a:t>
            </a:r>
            <a:r>
              <a:rPr lang="cs-CZ" b="1" baseline="-25000" dirty="0" err="1">
                <a:solidFill>
                  <a:srgbClr val="FF0000"/>
                </a:solidFill>
                <a:highlight>
                  <a:srgbClr val="FFFF00"/>
                </a:highlight>
              </a:rPr>
              <a:t>b</a:t>
            </a:r>
            <a:r>
              <a:rPr lang="cs-CZ" dirty="0">
                <a:highlight>
                  <a:srgbClr val="FFFF00"/>
                </a:highlight>
              </a:rPr>
              <a:t> (</a:t>
            </a:r>
            <a:r>
              <a:rPr lang="cs-CZ" dirty="0">
                <a:highlight>
                  <a:srgbClr val="FFFF00"/>
                </a:highlight>
                <a:sym typeface="Wingdings" panose="05000000000000000000" pitchFamily="2" charset="2"/>
              </a:rPr>
              <a:t></a:t>
            </a:r>
            <a:r>
              <a:rPr lang="cs-CZ" dirty="0">
                <a:highlight>
                  <a:srgbClr val="FFFF00"/>
                </a:highlight>
              </a:rPr>
              <a:t>2)</a:t>
            </a:r>
            <a:endParaRPr lang="cs-CZ" b="1" baseline="-25000" dirty="0">
              <a:solidFill>
                <a:srgbClr val="FF0000"/>
              </a:solidFill>
              <a:highlight>
                <a:srgbClr val="FFFF00"/>
              </a:highlight>
            </a:endParaRPr>
          </a:p>
        </p:txBody>
      </p:sp>
      <p:sp>
        <p:nvSpPr>
          <p:cNvPr id="14" name="TextovéPole 13">
            <a:extLst>
              <a:ext uri="{FF2B5EF4-FFF2-40B4-BE49-F238E27FC236}">
                <a16:creationId xmlns:a16="http://schemas.microsoft.com/office/drawing/2014/main" id="{EF0ABF9B-4A6E-ACB0-4E96-4F4AE9299857}"/>
              </a:ext>
            </a:extLst>
          </p:cNvPr>
          <p:cNvSpPr txBox="1"/>
          <p:nvPr/>
        </p:nvSpPr>
        <p:spPr>
          <a:xfrm>
            <a:off x="8679870" y="1680853"/>
            <a:ext cx="1284519" cy="369332"/>
          </a:xfrm>
          <a:prstGeom prst="rect">
            <a:avLst/>
          </a:prstGeom>
          <a:noFill/>
        </p:spPr>
        <p:txBody>
          <a:bodyPr wrap="none" rtlCol="0">
            <a:spAutoFit/>
          </a:bodyPr>
          <a:lstStyle/>
          <a:p>
            <a:r>
              <a:rPr lang="cs-CZ" b="1" dirty="0" err="1">
                <a:solidFill>
                  <a:srgbClr val="FF0000"/>
                </a:solidFill>
                <a:highlight>
                  <a:srgbClr val="FFFF00"/>
                </a:highlight>
              </a:rPr>
              <a:t>T</a:t>
            </a:r>
            <a:r>
              <a:rPr lang="cs-CZ" b="1" baseline="-25000" dirty="0" err="1">
                <a:solidFill>
                  <a:srgbClr val="FF0000"/>
                </a:solidFill>
                <a:highlight>
                  <a:srgbClr val="FFFF00"/>
                </a:highlight>
              </a:rPr>
              <a:t>f</a:t>
            </a:r>
            <a:r>
              <a:rPr lang="cs-CZ" b="1" dirty="0">
                <a:solidFill>
                  <a:srgbClr val="FF0000"/>
                </a:solidFill>
                <a:highlight>
                  <a:srgbClr val="FFFF00"/>
                </a:highlight>
              </a:rPr>
              <a:t>&lt;&lt;</a:t>
            </a:r>
            <a:r>
              <a:rPr lang="cs-CZ" b="1" dirty="0" err="1">
                <a:solidFill>
                  <a:srgbClr val="FF0000"/>
                </a:solidFill>
                <a:highlight>
                  <a:srgbClr val="FFFF00"/>
                </a:highlight>
              </a:rPr>
              <a:t>T</a:t>
            </a:r>
            <a:r>
              <a:rPr lang="cs-CZ" b="1" baseline="-25000" dirty="0" err="1">
                <a:solidFill>
                  <a:srgbClr val="FF0000"/>
                </a:solidFill>
                <a:highlight>
                  <a:srgbClr val="FFFF00"/>
                </a:highlight>
              </a:rPr>
              <a:t>b</a:t>
            </a:r>
            <a:r>
              <a:rPr lang="cs-CZ" b="1" baseline="-25000" dirty="0">
                <a:solidFill>
                  <a:srgbClr val="FF0000"/>
                </a:solidFill>
                <a:highlight>
                  <a:srgbClr val="FFFF00"/>
                </a:highlight>
              </a:rPr>
              <a:t> </a:t>
            </a:r>
            <a:r>
              <a:rPr lang="cs-CZ" dirty="0">
                <a:highlight>
                  <a:srgbClr val="FFFF00"/>
                </a:highlight>
              </a:rPr>
              <a:t>(</a:t>
            </a:r>
            <a:r>
              <a:rPr lang="cs-CZ" dirty="0">
                <a:highlight>
                  <a:srgbClr val="FFFF00"/>
                </a:highlight>
                <a:sym typeface="Wingdings" panose="05000000000000000000" pitchFamily="2" charset="2"/>
              </a:rPr>
              <a:t></a:t>
            </a:r>
            <a:r>
              <a:rPr lang="cs-CZ" dirty="0">
                <a:highlight>
                  <a:srgbClr val="FFFF00"/>
                </a:highlight>
              </a:rPr>
              <a:t>2)</a:t>
            </a:r>
            <a:endParaRPr lang="cs-CZ" b="1" baseline="-25000" dirty="0">
              <a:solidFill>
                <a:srgbClr val="FF0000"/>
              </a:solidFill>
              <a:highlight>
                <a:srgbClr val="FFFF00"/>
              </a:highlight>
            </a:endParaRPr>
          </a:p>
        </p:txBody>
      </p:sp>
      <p:sp>
        <p:nvSpPr>
          <p:cNvPr id="15" name="TextovéPole 14">
            <a:extLst>
              <a:ext uri="{FF2B5EF4-FFF2-40B4-BE49-F238E27FC236}">
                <a16:creationId xmlns:a16="http://schemas.microsoft.com/office/drawing/2014/main" id="{8EE1B7D1-F16C-0FE2-1675-21C650D15F7A}"/>
              </a:ext>
            </a:extLst>
          </p:cNvPr>
          <p:cNvSpPr txBox="1"/>
          <p:nvPr/>
        </p:nvSpPr>
        <p:spPr>
          <a:xfrm>
            <a:off x="2002064" y="5765180"/>
            <a:ext cx="9140003" cy="461665"/>
          </a:xfrm>
          <a:prstGeom prst="rect">
            <a:avLst/>
          </a:prstGeom>
          <a:noFill/>
        </p:spPr>
        <p:txBody>
          <a:bodyPr wrap="none" rtlCol="0">
            <a:spAutoFit/>
          </a:bodyPr>
          <a:lstStyle/>
          <a:p>
            <a:r>
              <a:rPr lang="cs-CZ" sz="2400" dirty="0"/>
              <a:t>Organismy neumí rozlišit izotopy téhož prvku </a:t>
            </a:r>
            <a:r>
              <a:rPr lang="cs-CZ" sz="2400" dirty="0">
                <a:sym typeface="Wingdings" panose="05000000000000000000" pitchFamily="2" charset="2"/>
              </a:rPr>
              <a:t></a:t>
            </a:r>
            <a:r>
              <a:rPr lang="cs-CZ" sz="2400" dirty="0"/>
              <a:t> </a:t>
            </a:r>
            <a:r>
              <a:rPr lang="cs-CZ" sz="2400" u="sng" dirty="0"/>
              <a:t>izotopy</a:t>
            </a:r>
            <a:r>
              <a:rPr lang="cs-CZ" sz="2400" dirty="0"/>
              <a:t> mají stejný </a:t>
            </a:r>
            <a:r>
              <a:rPr lang="cs-CZ" sz="2400" dirty="0" err="1"/>
              <a:t>T</a:t>
            </a:r>
            <a:r>
              <a:rPr lang="cs-CZ" sz="2400" baseline="-25000" dirty="0" err="1">
                <a:solidFill>
                  <a:srgbClr val="C00000"/>
                </a:solidFill>
              </a:rPr>
              <a:t>b</a:t>
            </a:r>
            <a:endParaRPr lang="cs-CZ" sz="2400" dirty="0"/>
          </a:p>
        </p:txBody>
      </p:sp>
      <p:sp>
        <p:nvSpPr>
          <p:cNvPr id="16" name="TextovéPole 15">
            <a:extLst>
              <a:ext uri="{FF2B5EF4-FFF2-40B4-BE49-F238E27FC236}">
                <a16:creationId xmlns:a16="http://schemas.microsoft.com/office/drawing/2014/main" id="{6C2171DF-6814-4CBD-FA58-9E0FDD9F464B}"/>
              </a:ext>
            </a:extLst>
          </p:cNvPr>
          <p:cNvSpPr txBox="1"/>
          <p:nvPr/>
        </p:nvSpPr>
        <p:spPr>
          <a:xfrm>
            <a:off x="1996710" y="6170510"/>
            <a:ext cx="6944786" cy="461665"/>
          </a:xfrm>
          <a:prstGeom prst="rect">
            <a:avLst/>
          </a:prstGeom>
          <a:noFill/>
        </p:spPr>
        <p:txBody>
          <a:bodyPr wrap="none" rtlCol="0">
            <a:spAutoFit/>
          </a:bodyPr>
          <a:lstStyle/>
          <a:p>
            <a:r>
              <a:rPr lang="cs-CZ" sz="2400" dirty="0"/>
              <a:t>Pro oba isotopy: </a:t>
            </a:r>
            <a:r>
              <a:rPr lang="cs-CZ" sz="2400" dirty="0" err="1"/>
              <a:t>T</a:t>
            </a:r>
            <a:r>
              <a:rPr lang="cs-CZ" sz="2400" baseline="-25000" dirty="0" err="1">
                <a:solidFill>
                  <a:srgbClr val="C00000"/>
                </a:solidFill>
              </a:rPr>
              <a:t>f</a:t>
            </a:r>
            <a:r>
              <a:rPr lang="cs-CZ" sz="2400" baseline="-25000" dirty="0">
                <a:solidFill>
                  <a:srgbClr val="C00000"/>
                </a:solidFill>
              </a:rPr>
              <a:t> </a:t>
            </a:r>
            <a:r>
              <a:rPr lang="cs-CZ" sz="2400" dirty="0"/>
              <a:t>&lt;&lt; </a:t>
            </a:r>
            <a:r>
              <a:rPr lang="cs-CZ" sz="2400" dirty="0" err="1"/>
              <a:t>T</a:t>
            </a:r>
            <a:r>
              <a:rPr lang="cs-CZ" sz="2400" baseline="-25000" dirty="0" err="1">
                <a:solidFill>
                  <a:srgbClr val="C00000"/>
                </a:solidFill>
              </a:rPr>
              <a:t>b</a:t>
            </a:r>
            <a:r>
              <a:rPr lang="cs-CZ" sz="2400" dirty="0"/>
              <a:t> </a:t>
            </a:r>
            <a:r>
              <a:rPr lang="cs-CZ" sz="2400" dirty="0">
                <a:sym typeface="Wingdings" panose="05000000000000000000" pitchFamily="2" charset="2"/>
              </a:rPr>
              <a:t> </a:t>
            </a:r>
            <a:r>
              <a:rPr lang="cs-CZ" sz="2400" dirty="0" err="1">
                <a:sym typeface="Wingdings" panose="05000000000000000000" pitchFamily="2" charset="2"/>
              </a:rPr>
              <a:t>T</a:t>
            </a:r>
            <a:r>
              <a:rPr lang="cs-CZ" sz="2400" baseline="-25000" dirty="0" err="1">
                <a:solidFill>
                  <a:srgbClr val="C00000"/>
                </a:solidFill>
                <a:sym typeface="Wingdings" panose="05000000000000000000" pitchFamily="2" charset="2"/>
              </a:rPr>
              <a:t>f</a:t>
            </a:r>
            <a:r>
              <a:rPr lang="cs-CZ" sz="2400" dirty="0">
                <a:sym typeface="Wingdings" panose="05000000000000000000" pitchFamily="2" charset="2"/>
              </a:rPr>
              <a:t> de facto determinuje </a:t>
            </a:r>
            <a:r>
              <a:rPr lang="cs-CZ" sz="2400" dirty="0" err="1">
                <a:sym typeface="Wingdings" panose="05000000000000000000" pitchFamily="2" charset="2"/>
              </a:rPr>
              <a:t>T</a:t>
            </a:r>
            <a:r>
              <a:rPr lang="cs-CZ" sz="2400" baseline="-25000" dirty="0" err="1">
                <a:solidFill>
                  <a:srgbClr val="C00000"/>
                </a:solidFill>
                <a:sym typeface="Wingdings" panose="05000000000000000000" pitchFamily="2" charset="2"/>
              </a:rPr>
              <a:t>ef</a:t>
            </a:r>
            <a:r>
              <a:rPr lang="cs-CZ" sz="2400" dirty="0">
                <a:sym typeface="Wingdings" panose="05000000000000000000" pitchFamily="2" charset="2"/>
              </a:rPr>
              <a:t> </a:t>
            </a:r>
            <a:endParaRPr lang="cs-CZ" sz="2400" dirty="0"/>
          </a:p>
        </p:txBody>
      </p:sp>
      <p:sp>
        <p:nvSpPr>
          <p:cNvPr id="17" name="TextovéPole 16">
            <a:extLst>
              <a:ext uri="{FF2B5EF4-FFF2-40B4-BE49-F238E27FC236}">
                <a16:creationId xmlns:a16="http://schemas.microsoft.com/office/drawing/2014/main" id="{B25376D7-7DA3-945F-D768-3BE37D3F56F8}"/>
              </a:ext>
            </a:extLst>
          </p:cNvPr>
          <p:cNvSpPr txBox="1"/>
          <p:nvPr/>
        </p:nvSpPr>
        <p:spPr>
          <a:xfrm>
            <a:off x="1525787" y="5659834"/>
            <a:ext cx="542136" cy="646331"/>
          </a:xfrm>
          <a:prstGeom prst="rect">
            <a:avLst/>
          </a:prstGeom>
          <a:noFill/>
        </p:spPr>
        <p:txBody>
          <a:bodyPr wrap="none" rtlCol="0">
            <a:spAutoFit/>
          </a:bodyPr>
          <a:lstStyle/>
          <a:p>
            <a:r>
              <a:rPr lang="cs-CZ" sz="3600" b="1" dirty="0">
                <a:solidFill>
                  <a:srgbClr val="FF0000"/>
                </a:solidFill>
              </a:rPr>
              <a:t>1.</a:t>
            </a:r>
          </a:p>
        </p:txBody>
      </p:sp>
      <p:sp>
        <p:nvSpPr>
          <p:cNvPr id="18" name="Obdélník 17">
            <a:extLst>
              <a:ext uri="{FF2B5EF4-FFF2-40B4-BE49-F238E27FC236}">
                <a16:creationId xmlns:a16="http://schemas.microsoft.com/office/drawing/2014/main" id="{4252CBCC-3D36-B855-20EA-4E7D2D04EFD6}"/>
              </a:ext>
            </a:extLst>
          </p:cNvPr>
          <p:cNvSpPr/>
          <p:nvPr/>
        </p:nvSpPr>
        <p:spPr>
          <a:xfrm>
            <a:off x="1871055" y="1978051"/>
            <a:ext cx="2338286" cy="301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C9598B32-6A59-47BA-691D-F26FDC14449F}"/>
              </a:ext>
            </a:extLst>
          </p:cNvPr>
          <p:cNvSpPr/>
          <p:nvPr/>
        </p:nvSpPr>
        <p:spPr>
          <a:xfrm>
            <a:off x="6287440" y="1979857"/>
            <a:ext cx="2338286" cy="301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3415B61B-195D-E83F-3199-FEF48751C3CB}"/>
              </a:ext>
            </a:extLst>
          </p:cNvPr>
          <p:cNvSpPr txBox="1"/>
          <p:nvPr/>
        </p:nvSpPr>
        <p:spPr>
          <a:xfrm>
            <a:off x="5269846" y="2469542"/>
            <a:ext cx="809124" cy="369332"/>
          </a:xfrm>
          <a:prstGeom prst="rect">
            <a:avLst/>
          </a:prstGeom>
          <a:noFill/>
        </p:spPr>
        <p:txBody>
          <a:bodyPr wrap="square">
            <a:spAutoFit/>
          </a:bodyPr>
          <a:lstStyle/>
          <a:p>
            <a:r>
              <a:rPr lang="cs-CZ" dirty="0">
                <a:highlight>
                  <a:srgbClr val="FFFF00"/>
                </a:highlight>
              </a:rPr>
              <a:t>(</a:t>
            </a:r>
            <a:r>
              <a:rPr lang="cs-CZ" dirty="0">
                <a:highlight>
                  <a:srgbClr val="FFFF00"/>
                </a:highlight>
                <a:sym typeface="Wingdings" panose="05000000000000000000" pitchFamily="2" charset="2"/>
              </a:rPr>
              <a:t></a:t>
            </a:r>
            <a:r>
              <a:rPr lang="cs-CZ" dirty="0">
                <a:highlight>
                  <a:srgbClr val="FFFF00"/>
                </a:highlight>
              </a:rPr>
              <a:t>1)</a:t>
            </a:r>
          </a:p>
        </p:txBody>
      </p:sp>
      <p:cxnSp>
        <p:nvCxnSpPr>
          <p:cNvPr id="23" name="Přímá spojnice 22">
            <a:extLst>
              <a:ext uri="{FF2B5EF4-FFF2-40B4-BE49-F238E27FC236}">
                <a16:creationId xmlns:a16="http://schemas.microsoft.com/office/drawing/2014/main" id="{01607E94-9FAA-ABB1-7051-9230C44B1BFB}"/>
              </a:ext>
            </a:extLst>
          </p:cNvPr>
          <p:cNvCxnSpPr>
            <a:stCxn id="18" idx="3"/>
          </p:cNvCxnSpPr>
          <p:nvPr/>
        </p:nvCxnSpPr>
        <p:spPr>
          <a:xfrm>
            <a:off x="4209341" y="2128918"/>
            <a:ext cx="20780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F2A9F218-85E7-489B-82C2-D1B76C20CF72}"/>
              </a:ext>
            </a:extLst>
          </p:cNvPr>
          <p:cNvCxnSpPr>
            <a:cxnSpLocks/>
          </p:cNvCxnSpPr>
          <p:nvPr/>
        </p:nvCxnSpPr>
        <p:spPr>
          <a:xfrm>
            <a:off x="5592645" y="2139129"/>
            <a:ext cx="0" cy="345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4F3E45D0-0947-7FE5-2BBD-9E4E0CA01795}"/>
              </a:ext>
            </a:extLst>
          </p:cNvPr>
          <p:cNvSpPr txBox="1"/>
          <p:nvPr/>
        </p:nvSpPr>
        <p:spPr>
          <a:xfrm>
            <a:off x="1536307" y="6049308"/>
            <a:ext cx="542136" cy="646331"/>
          </a:xfrm>
          <a:prstGeom prst="rect">
            <a:avLst/>
          </a:prstGeom>
          <a:noFill/>
        </p:spPr>
        <p:txBody>
          <a:bodyPr wrap="none" rtlCol="0">
            <a:spAutoFit/>
          </a:bodyPr>
          <a:lstStyle/>
          <a:p>
            <a:r>
              <a:rPr lang="cs-CZ" sz="3600" b="1" dirty="0">
                <a:solidFill>
                  <a:srgbClr val="FF0000"/>
                </a:solidFill>
              </a:rPr>
              <a:t>2.</a:t>
            </a:r>
          </a:p>
        </p:txBody>
      </p:sp>
      <p:sp>
        <p:nvSpPr>
          <p:cNvPr id="28" name="Obdélník 27">
            <a:extLst>
              <a:ext uri="{FF2B5EF4-FFF2-40B4-BE49-F238E27FC236}">
                <a16:creationId xmlns:a16="http://schemas.microsoft.com/office/drawing/2014/main" id="{342133C1-0E19-84D3-D561-ABF343B8888C}"/>
              </a:ext>
            </a:extLst>
          </p:cNvPr>
          <p:cNvSpPr/>
          <p:nvPr/>
        </p:nvSpPr>
        <p:spPr>
          <a:xfrm>
            <a:off x="366180" y="5723297"/>
            <a:ext cx="11472894" cy="9723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a:extLst>
              <a:ext uri="{FF2B5EF4-FFF2-40B4-BE49-F238E27FC236}">
                <a16:creationId xmlns:a16="http://schemas.microsoft.com/office/drawing/2014/main" id="{77497AEC-3598-F12A-1D6E-2799794105B9}"/>
              </a:ext>
            </a:extLst>
          </p:cNvPr>
          <p:cNvSpPr txBox="1"/>
          <p:nvPr/>
        </p:nvSpPr>
        <p:spPr>
          <a:xfrm>
            <a:off x="4836316" y="2775410"/>
            <a:ext cx="1646227" cy="369332"/>
          </a:xfrm>
          <a:prstGeom prst="rect">
            <a:avLst/>
          </a:prstGeom>
          <a:noFill/>
        </p:spPr>
        <p:txBody>
          <a:bodyPr wrap="square">
            <a:spAutoFit/>
          </a:bodyPr>
          <a:lstStyle/>
          <a:p>
            <a:r>
              <a:rPr lang="cs-CZ" sz="1800" dirty="0" err="1">
                <a:highlight>
                  <a:srgbClr val="FFFF00"/>
                </a:highlight>
              </a:rPr>
              <a:t>T</a:t>
            </a:r>
            <a:r>
              <a:rPr lang="cs-CZ" sz="1800" baseline="-25000" dirty="0" err="1">
                <a:solidFill>
                  <a:srgbClr val="C00000"/>
                </a:solidFill>
                <a:highlight>
                  <a:srgbClr val="FFFF00"/>
                </a:highlight>
              </a:rPr>
              <a:t>b</a:t>
            </a:r>
            <a:r>
              <a:rPr lang="cs-CZ" sz="1800" dirty="0">
                <a:highlight>
                  <a:srgbClr val="FFFF00"/>
                </a:highlight>
              </a:rPr>
              <a:t>(</a:t>
            </a:r>
            <a:r>
              <a:rPr lang="cs-CZ" sz="1800" baseline="30000" dirty="0">
                <a:highlight>
                  <a:srgbClr val="FFFF00"/>
                </a:highlight>
              </a:rPr>
              <a:t>131</a:t>
            </a:r>
            <a:r>
              <a:rPr lang="cs-CZ" sz="1800" dirty="0">
                <a:highlight>
                  <a:srgbClr val="FFFF00"/>
                </a:highlight>
              </a:rPr>
              <a:t>I) = </a:t>
            </a:r>
            <a:r>
              <a:rPr lang="cs-CZ" sz="1800" dirty="0" err="1">
                <a:highlight>
                  <a:srgbClr val="FFFF00"/>
                </a:highlight>
              </a:rPr>
              <a:t>T</a:t>
            </a:r>
            <a:r>
              <a:rPr lang="cs-CZ" sz="1800" baseline="-25000" dirty="0" err="1">
                <a:solidFill>
                  <a:srgbClr val="C00000"/>
                </a:solidFill>
                <a:highlight>
                  <a:srgbClr val="FFFF00"/>
                </a:highlight>
              </a:rPr>
              <a:t>b</a:t>
            </a:r>
            <a:r>
              <a:rPr lang="cs-CZ" sz="1800" dirty="0">
                <a:highlight>
                  <a:srgbClr val="FFFF00"/>
                </a:highlight>
              </a:rPr>
              <a:t>(</a:t>
            </a:r>
            <a:r>
              <a:rPr lang="cs-CZ" sz="1800" baseline="30000" dirty="0">
                <a:highlight>
                  <a:srgbClr val="FFFF00"/>
                </a:highlight>
              </a:rPr>
              <a:t>123</a:t>
            </a:r>
            <a:r>
              <a:rPr lang="cs-CZ" sz="1800" dirty="0">
                <a:highlight>
                  <a:srgbClr val="FFFF00"/>
                </a:highlight>
              </a:rPr>
              <a:t>I)</a:t>
            </a:r>
            <a:endParaRPr lang="cs-CZ" dirty="0">
              <a:highlight>
                <a:srgbClr val="FFFF00"/>
              </a:highlight>
            </a:endParaRPr>
          </a:p>
        </p:txBody>
      </p:sp>
    </p:spTree>
    <p:extLst>
      <p:ext uri="{BB962C8B-B14F-4D97-AF65-F5344CB8AC3E}">
        <p14:creationId xmlns:p14="http://schemas.microsoft.com/office/powerpoint/2010/main" val="53083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osoba, interiér&#10;&#10;Popis byl vytvořen automaticky">
            <a:extLst>
              <a:ext uri="{FF2B5EF4-FFF2-40B4-BE49-F238E27FC236}">
                <a16:creationId xmlns:a16="http://schemas.microsoft.com/office/drawing/2014/main" id="{61801F35-FB90-7FC1-DB0A-853F2EFE3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25" y="5104900"/>
            <a:ext cx="2702157" cy="1602975"/>
          </a:xfrm>
          <a:prstGeom prst="rect">
            <a:avLst/>
          </a:prstGeom>
        </p:spPr>
      </p:pic>
      <p:pic>
        <p:nvPicPr>
          <p:cNvPr id="5" name="Obrázek 4" descr="Obsah obrázku budova, fabrika&#10;&#10;Popis byl vytvořen automaticky">
            <a:extLst>
              <a:ext uri="{FF2B5EF4-FFF2-40B4-BE49-F238E27FC236}">
                <a16:creationId xmlns:a16="http://schemas.microsoft.com/office/drawing/2014/main" id="{3A88C422-EAB1-60AD-08E3-316F005B6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25" y="3516418"/>
            <a:ext cx="2708546" cy="1523557"/>
          </a:xfrm>
          <a:prstGeom prst="rect">
            <a:avLst/>
          </a:prstGeom>
        </p:spPr>
      </p:pic>
      <p:pic>
        <p:nvPicPr>
          <p:cNvPr id="9" name="Obrázek 8" descr="Obsah obrázku postel, interiér, osoba, ležet&#10;&#10;Popis byl vytvořen automaticky">
            <a:extLst>
              <a:ext uri="{FF2B5EF4-FFF2-40B4-BE49-F238E27FC236}">
                <a16:creationId xmlns:a16="http://schemas.microsoft.com/office/drawing/2014/main" id="{C7E23A30-5934-2DC6-31E3-9CD0FC270D74}"/>
              </a:ext>
            </a:extLst>
          </p:cNvPr>
          <p:cNvPicPr>
            <a:picLocks noChangeAspect="1"/>
          </p:cNvPicPr>
          <p:nvPr/>
        </p:nvPicPr>
        <p:blipFill rotWithShape="1">
          <a:blip r:embed="rId4">
            <a:extLst>
              <a:ext uri="{28A0092B-C50C-407E-A947-70E740481C1C}">
                <a14:useLocalDpi xmlns:a14="http://schemas.microsoft.com/office/drawing/2010/main" val="0"/>
              </a:ext>
            </a:extLst>
          </a:blip>
          <a:srcRect l="15590" r="2861"/>
          <a:stretch/>
        </p:blipFill>
        <p:spPr>
          <a:xfrm>
            <a:off x="3088978" y="3516418"/>
            <a:ext cx="4408225" cy="3196371"/>
          </a:xfrm>
          <a:prstGeom prst="rect">
            <a:avLst/>
          </a:prstGeom>
        </p:spPr>
      </p:pic>
      <p:graphicFrame>
        <p:nvGraphicFramePr>
          <p:cNvPr id="10" name="Tabulka 9">
            <a:extLst>
              <a:ext uri="{FF2B5EF4-FFF2-40B4-BE49-F238E27FC236}">
                <a16:creationId xmlns:a16="http://schemas.microsoft.com/office/drawing/2014/main" id="{574C13B6-4CBF-EB04-60B0-1B60940DC265}"/>
              </a:ext>
            </a:extLst>
          </p:cNvPr>
          <p:cNvGraphicFramePr>
            <a:graphicFrameLocks noGrp="1"/>
          </p:cNvGraphicFramePr>
          <p:nvPr>
            <p:extLst>
              <p:ext uri="{D42A27DB-BD31-4B8C-83A1-F6EECF244321}">
                <p14:modId xmlns:p14="http://schemas.microsoft.com/office/powerpoint/2010/main" val="3545548687"/>
              </p:ext>
            </p:extLst>
          </p:nvPr>
        </p:nvGraphicFramePr>
        <p:xfrm>
          <a:off x="2143000" y="1110475"/>
          <a:ext cx="8216898" cy="2171700"/>
        </p:xfrm>
        <a:graphic>
          <a:graphicData uri="http://schemas.openxmlformats.org/drawingml/2006/table">
            <a:tbl>
              <a:tblPr>
                <a:tableStyleId>{5C22544A-7EE6-4342-B048-85BDC9FD1C3A}</a:tableStyleId>
              </a:tblPr>
              <a:tblGrid>
                <a:gridCol w="1904264">
                  <a:extLst>
                    <a:ext uri="{9D8B030D-6E8A-4147-A177-3AD203B41FA5}">
                      <a16:colId xmlns:a16="http://schemas.microsoft.com/office/drawing/2014/main" val="2222045770"/>
                    </a:ext>
                  </a:extLst>
                </a:gridCol>
                <a:gridCol w="1079083">
                  <a:extLst>
                    <a:ext uri="{9D8B030D-6E8A-4147-A177-3AD203B41FA5}">
                      <a16:colId xmlns:a16="http://schemas.microsoft.com/office/drawing/2014/main" val="2054591415"/>
                    </a:ext>
                  </a:extLst>
                </a:gridCol>
                <a:gridCol w="1129863">
                  <a:extLst>
                    <a:ext uri="{9D8B030D-6E8A-4147-A177-3AD203B41FA5}">
                      <a16:colId xmlns:a16="http://schemas.microsoft.com/office/drawing/2014/main" val="2588942399"/>
                    </a:ext>
                  </a:extLst>
                </a:gridCol>
                <a:gridCol w="1002912">
                  <a:extLst>
                    <a:ext uri="{9D8B030D-6E8A-4147-A177-3AD203B41FA5}">
                      <a16:colId xmlns:a16="http://schemas.microsoft.com/office/drawing/2014/main" val="193046084"/>
                    </a:ext>
                  </a:extLst>
                </a:gridCol>
                <a:gridCol w="977522">
                  <a:extLst>
                    <a:ext uri="{9D8B030D-6E8A-4147-A177-3AD203B41FA5}">
                      <a16:colId xmlns:a16="http://schemas.microsoft.com/office/drawing/2014/main" val="229966134"/>
                    </a:ext>
                  </a:extLst>
                </a:gridCol>
                <a:gridCol w="1133037">
                  <a:extLst>
                    <a:ext uri="{9D8B030D-6E8A-4147-A177-3AD203B41FA5}">
                      <a16:colId xmlns:a16="http://schemas.microsoft.com/office/drawing/2014/main" val="2047008297"/>
                    </a:ext>
                  </a:extLst>
                </a:gridCol>
                <a:gridCol w="990217">
                  <a:extLst>
                    <a:ext uri="{9D8B030D-6E8A-4147-A177-3AD203B41FA5}">
                      <a16:colId xmlns:a16="http://schemas.microsoft.com/office/drawing/2014/main" val="4055411625"/>
                    </a:ext>
                  </a:extLst>
                </a:gridCol>
              </a:tblGrid>
              <a:tr h="504825">
                <a:tc>
                  <a:txBody>
                    <a:bodyPr/>
                    <a:lstStyle/>
                    <a:p>
                      <a:pPr algn="l" fontAlgn="b"/>
                      <a:r>
                        <a:rPr lang="cs-CZ" sz="2600" u="none" strike="noStrike">
                          <a:effectLst/>
                        </a:rPr>
                        <a:t>radionuclide</a:t>
                      </a:r>
                      <a:endParaRPr lang="cs-CZ" sz="2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600" u="none" strike="noStrike">
                          <a:effectLst/>
                        </a:rPr>
                        <a:t>T</a:t>
                      </a:r>
                      <a:r>
                        <a:rPr lang="cs-CZ" sz="2600" u="none" strike="noStrike" baseline="-25000">
                          <a:effectLst/>
                        </a:rPr>
                        <a:t>f</a:t>
                      </a:r>
                      <a:endParaRPr lang="cs-CZ" sz="2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1600" u="none" strike="noStrike">
                          <a:effectLst/>
                        </a:rPr>
                        <a:t>[time unit]</a:t>
                      </a:r>
                      <a:endParaRPr lang="cs-CZ"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600" u="none" strike="noStrike">
                          <a:effectLst/>
                        </a:rPr>
                        <a:t>T</a:t>
                      </a:r>
                      <a:r>
                        <a:rPr lang="cs-CZ" sz="2600" u="none" strike="noStrike" baseline="-25000">
                          <a:effectLst/>
                        </a:rPr>
                        <a:t>b</a:t>
                      </a:r>
                      <a:endParaRPr lang="cs-CZ" sz="2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1600" u="none" strike="noStrike">
                          <a:effectLst/>
                        </a:rPr>
                        <a:t>[time unit]</a:t>
                      </a:r>
                      <a:endParaRPr lang="cs-CZ"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600" u="none" strike="noStrike">
                          <a:effectLst/>
                        </a:rPr>
                        <a:t>T</a:t>
                      </a:r>
                      <a:r>
                        <a:rPr lang="cs-CZ" sz="2600" u="none" strike="noStrike" baseline="-25000">
                          <a:effectLst/>
                        </a:rPr>
                        <a:t>ef</a:t>
                      </a:r>
                      <a:endParaRPr lang="cs-CZ" sz="2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1600" u="none" strike="noStrike">
                          <a:effectLst/>
                        </a:rPr>
                        <a:t>[time unit]</a:t>
                      </a:r>
                      <a:endParaRPr lang="cs-CZ"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0123895"/>
                  </a:ext>
                </a:extLst>
              </a:tr>
              <a:tr h="333375">
                <a:tc>
                  <a:txBody>
                    <a:bodyPr/>
                    <a:lstStyle/>
                    <a:p>
                      <a:pPr algn="l" fontAlgn="b"/>
                      <a:r>
                        <a:rPr lang="cs-CZ" sz="1800" u="none" strike="noStrike" baseline="30000">
                          <a:effectLst/>
                        </a:rPr>
                        <a:t>123</a:t>
                      </a:r>
                      <a:r>
                        <a:rPr lang="cs-CZ" sz="1800" u="none" strike="noStrike">
                          <a:effectLst/>
                        </a:rPr>
                        <a:t>I</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0.54</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138</a:t>
                      </a:r>
                      <a:endParaRPr lang="cs-CZ" sz="1800" b="0" i="0" u="none" strike="noStrike">
                        <a:solidFill>
                          <a:srgbClr val="000000"/>
                        </a:solidFill>
                        <a:effectLst/>
                        <a:latin typeface="Calibri" panose="020F0502020204030204" pitchFamily="34" charset="0"/>
                      </a:endParaRPr>
                    </a:p>
                  </a:txBody>
                  <a:tcPr marL="9525" marR="428625"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0.538</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dirty="0">
                          <a:effectLst/>
                        </a:rPr>
                        <a:t>d</a:t>
                      </a:r>
                      <a:endParaRPr lang="cs-CZ"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7665760"/>
                  </a:ext>
                </a:extLst>
              </a:tr>
              <a:tr h="333375">
                <a:tc>
                  <a:txBody>
                    <a:bodyPr/>
                    <a:lstStyle/>
                    <a:p>
                      <a:pPr algn="l" fontAlgn="b"/>
                      <a:r>
                        <a:rPr lang="cs-CZ" sz="1800" u="none" strike="noStrike" baseline="30000">
                          <a:effectLst/>
                        </a:rPr>
                        <a:t>132</a:t>
                      </a:r>
                      <a:r>
                        <a:rPr lang="cs-CZ" sz="1800" u="none" strike="noStrike">
                          <a:effectLst/>
                        </a:rPr>
                        <a:t>I</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8</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138</a:t>
                      </a:r>
                      <a:endParaRPr lang="cs-CZ" sz="1800" b="0" i="0" u="none" strike="noStrike">
                        <a:solidFill>
                          <a:srgbClr val="000000"/>
                        </a:solidFill>
                        <a:effectLst/>
                        <a:latin typeface="Calibri" panose="020F0502020204030204" pitchFamily="34" charset="0"/>
                      </a:endParaRPr>
                    </a:p>
                  </a:txBody>
                  <a:tcPr marL="9525" marR="428625"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7.56</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8599823"/>
                  </a:ext>
                </a:extLst>
              </a:tr>
              <a:tr h="333375">
                <a:tc>
                  <a:txBody>
                    <a:bodyPr/>
                    <a:lstStyle/>
                    <a:p>
                      <a:pPr algn="l" fontAlgn="b"/>
                      <a:r>
                        <a:rPr lang="cs-CZ" sz="1800" u="none" strike="noStrike" baseline="30000">
                          <a:effectLst/>
                        </a:rPr>
                        <a:t>210</a:t>
                      </a:r>
                      <a:r>
                        <a:rPr lang="cs-CZ" sz="1800" u="none" strike="noStrike">
                          <a:effectLst/>
                        </a:rPr>
                        <a:t>Po</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138</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60</a:t>
                      </a:r>
                      <a:endParaRPr lang="cs-CZ" sz="1800" b="0" i="0" u="none" strike="noStrike">
                        <a:solidFill>
                          <a:srgbClr val="000000"/>
                        </a:solidFill>
                        <a:effectLst/>
                        <a:latin typeface="Calibri" panose="020F0502020204030204" pitchFamily="34" charset="0"/>
                      </a:endParaRPr>
                    </a:p>
                  </a:txBody>
                  <a:tcPr marL="9525" marR="428625"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41.8</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4847350"/>
                  </a:ext>
                </a:extLst>
              </a:tr>
              <a:tr h="333375">
                <a:tc>
                  <a:txBody>
                    <a:bodyPr/>
                    <a:lstStyle/>
                    <a:p>
                      <a:pPr algn="l" fontAlgn="b"/>
                      <a:r>
                        <a:rPr lang="cs-CZ" sz="1800" u="none" strike="noStrike" baseline="30000">
                          <a:effectLst/>
                        </a:rPr>
                        <a:t>60</a:t>
                      </a:r>
                      <a:r>
                        <a:rPr lang="cs-CZ" sz="1800" u="none" strike="noStrike">
                          <a:effectLst/>
                        </a:rPr>
                        <a:t>Co</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5.27</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y</a:t>
                      </a:r>
                      <a:endParaRPr lang="cs-CZ" sz="1800" b="0" i="0" u="none" strike="noStrike">
                        <a:solidFill>
                          <a:srgbClr val="FF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10</a:t>
                      </a:r>
                      <a:endParaRPr lang="cs-CZ" sz="1800" b="0" i="0" u="none" strike="noStrike">
                        <a:solidFill>
                          <a:srgbClr val="000000"/>
                        </a:solidFill>
                        <a:effectLst/>
                        <a:latin typeface="Calibri" panose="020F0502020204030204" pitchFamily="34" charset="0"/>
                      </a:endParaRPr>
                    </a:p>
                  </a:txBody>
                  <a:tcPr marL="9525" marR="428625"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15</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9626735"/>
                  </a:ext>
                </a:extLst>
              </a:tr>
              <a:tr h="333375">
                <a:tc>
                  <a:txBody>
                    <a:bodyPr/>
                    <a:lstStyle/>
                    <a:p>
                      <a:pPr algn="l" fontAlgn="b"/>
                      <a:r>
                        <a:rPr lang="cs-CZ" sz="1800" u="none" strike="noStrike" baseline="30000">
                          <a:effectLst/>
                        </a:rPr>
                        <a:t>99m</a:t>
                      </a:r>
                      <a:r>
                        <a:rPr lang="cs-CZ" sz="1800" u="none" strike="noStrike">
                          <a:effectLst/>
                        </a:rPr>
                        <a:t>Tc</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0.25</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1</a:t>
                      </a:r>
                      <a:endParaRPr lang="cs-CZ" sz="1800" b="0" i="0" u="none" strike="noStrike">
                        <a:solidFill>
                          <a:srgbClr val="000000"/>
                        </a:solidFill>
                        <a:effectLst/>
                        <a:latin typeface="Calibri" panose="020F0502020204030204" pitchFamily="34" charset="0"/>
                      </a:endParaRPr>
                    </a:p>
                  </a:txBody>
                  <a:tcPr marL="9525" marR="428625" marT="9525" marB="0" anchor="b"/>
                </a:tc>
                <a:tc>
                  <a:txBody>
                    <a:bodyPr/>
                    <a:lstStyle/>
                    <a:p>
                      <a:pPr algn="ctr" fontAlgn="b"/>
                      <a:r>
                        <a:rPr lang="cs-CZ" sz="1800" u="none" strike="noStrike">
                          <a:effectLst/>
                        </a:rPr>
                        <a:t>d</a:t>
                      </a:r>
                      <a:endParaRPr lang="cs-CZ"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800" u="none" strike="noStrike">
                          <a:effectLst/>
                        </a:rPr>
                        <a:t>0.2</a:t>
                      </a:r>
                      <a:endParaRPr lang="cs-CZ" sz="1800" b="0" i="0" u="none" strike="noStrike">
                        <a:solidFill>
                          <a:srgbClr val="000000"/>
                        </a:solidFill>
                        <a:effectLst/>
                        <a:latin typeface="Calibri" panose="020F0502020204030204" pitchFamily="34" charset="0"/>
                      </a:endParaRPr>
                    </a:p>
                  </a:txBody>
                  <a:tcPr marL="9525" marR="342900" marT="9525" marB="0" anchor="b"/>
                </a:tc>
                <a:tc>
                  <a:txBody>
                    <a:bodyPr/>
                    <a:lstStyle/>
                    <a:p>
                      <a:pPr algn="ctr" fontAlgn="b"/>
                      <a:r>
                        <a:rPr lang="cs-CZ" sz="1800" u="none" strike="noStrike" dirty="0">
                          <a:effectLst/>
                        </a:rPr>
                        <a:t>d</a:t>
                      </a:r>
                      <a:endParaRPr lang="cs-CZ"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7289679"/>
                  </a:ext>
                </a:extLst>
              </a:tr>
            </a:tbl>
          </a:graphicData>
        </a:graphic>
      </p:graphicFrame>
      <p:sp>
        <p:nvSpPr>
          <p:cNvPr id="11" name="TextovéPole 10">
            <a:extLst>
              <a:ext uri="{FF2B5EF4-FFF2-40B4-BE49-F238E27FC236}">
                <a16:creationId xmlns:a16="http://schemas.microsoft.com/office/drawing/2014/main" id="{A9721AC1-0463-6186-792C-84498674EC74}"/>
              </a:ext>
            </a:extLst>
          </p:cNvPr>
          <p:cNvSpPr txBox="1"/>
          <p:nvPr/>
        </p:nvSpPr>
        <p:spPr>
          <a:xfrm>
            <a:off x="0" y="225825"/>
            <a:ext cx="12191999" cy="584775"/>
          </a:xfrm>
          <a:prstGeom prst="rect">
            <a:avLst/>
          </a:prstGeom>
          <a:noFill/>
        </p:spPr>
        <p:txBody>
          <a:bodyPr wrap="square" rtlCol="0">
            <a:spAutoFit/>
          </a:bodyPr>
          <a:lstStyle/>
          <a:p>
            <a:pPr algn="ctr"/>
            <a:r>
              <a:rPr lang="cs-CZ" sz="3200" b="1" dirty="0" err="1">
                <a:solidFill>
                  <a:srgbClr val="FF0000"/>
                </a:solidFill>
              </a:rPr>
              <a:t>T</a:t>
            </a:r>
            <a:r>
              <a:rPr lang="cs-CZ" sz="3200" b="1" baseline="-25000" dirty="0" err="1">
                <a:solidFill>
                  <a:srgbClr val="FF0000"/>
                </a:solidFill>
              </a:rPr>
              <a:t>f</a:t>
            </a:r>
            <a:r>
              <a:rPr lang="cs-CZ" sz="3200" b="1" baseline="-25000" dirty="0">
                <a:solidFill>
                  <a:srgbClr val="FF0000"/>
                </a:solidFill>
              </a:rPr>
              <a:t> </a:t>
            </a:r>
            <a:r>
              <a:rPr lang="cs-CZ" sz="3200" b="1" dirty="0">
                <a:solidFill>
                  <a:srgbClr val="FF0000"/>
                </a:solidFill>
              </a:rPr>
              <a:t>,</a:t>
            </a:r>
            <a:r>
              <a:rPr lang="cs-CZ" sz="3200" b="1" baseline="-25000" dirty="0">
                <a:solidFill>
                  <a:srgbClr val="FF0000"/>
                </a:solidFill>
              </a:rPr>
              <a:t> </a:t>
            </a:r>
            <a:r>
              <a:rPr lang="cs-CZ" sz="3200" b="1" dirty="0" err="1">
                <a:solidFill>
                  <a:srgbClr val="FF0000"/>
                </a:solidFill>
              </a:rPr>
              <a:t>T</a:t>
            </a:r>
            <a:r>
              <a:rPr lang="cs-CZ" sz="3200" b="1" baseline="-25000" dirty="0" err="1">
                <a:solidFill>
                  <a:srgbClr val="FF0000"/>
                </a:solidFill>
              </a:rPr>
              <a:t>b</a:t>
            </a:r>
            <a:r>
              <a:rPr lang="cs-CZ" sz="3200" b="1" baseline="-25000" dirty="0">
                <a:solidFill>
                  <a:srgbClr val="FF0000"/>
                </a:solidFill>
              </a:rPr>
              <a:t> </a:t>
            </a:r>
            <a:r>
              <a:rPr lang="cs-CZ" sz="3200" b="1" dirty="0">
                <a:solidFill>
                  <a:srgbClr val="FF0000"/>
                </a:solidFill>
              </a:rPr>
              <a:t>a </a:t>
            </a:r>
            <a:r>
              <a:rPr lang="cs-CZ" sz="3200" b="1" dirty="0" err="1">
                <a:solidFill>
                  <a:srgbClr val="FF0000"/>
                </a:solidFill>
              </a:rPr>
              <a:t>T</a:t>
            </a:r>
            <a:r>
              <a:rPr lang="cs-CZ" sz="3200" b="1" baseline="-25000" dirty="0" err="1">
                <a:solidFill>
                  <a:srgbClr val="FF0000"/>
                </a:solidFill>
              </a:rPr>
              <a:t>ef</a:t>
            </a:r>
            <a:r>
              <a:rPr lang="cs-CZ" sz="3200" b="1" dirty="0">
                <a:solidFill>
                  <a:srgbClr val="FF0000"/>
                </a:solidFill>
              </a:rPr>
              <a:t> pro různé radionuklidy – Význam </a:t>
            </a:r>
            <a:r>
              <a:rPr lang="cs-CZ" sz="3200" b="1" dirty="0" err="1">
                <a:solidFill>
                  <a:srgbClr val="FF0000"/>
                </a:solidFill>
              </a:rPr>
              <a:t>T</a:t>
            </a:r>
            <a:r>
              <a:rPr lang="cs-CZ" sz="3200" b="1" baseline="-25000" dirty="0" err="1">
                <a:solidFill>
                  <a:srgbClr val="FF0000"/>
                </a:solidFill>
              </a:rPr>
              <a:t>b</a:t>
            </a:r>
            <a:r>
              <a:rPr lang="cs-CZ" sz="3200" b="1" baseline="-25000" dirty="0">
                <a:solidFill>
                  <a:srgbClr val="FF0000"/>
                </a:solidFill>
              </a:rPr>
              <a:t> </a:t>
            </a:r>
            <a:r>
              <a:rPr lang="cs-CZ" sz="3200" b="1" dirty="0">
                <a:solidFill>
                  <a:srgbClr val="FF0000"/>
                </a:solidFill>
              </a:rPr>
              <a:t>pro </a:t>
            </a:r>
            <a:r>
              <a:rPr lang="cs-CZ" sz="3200" b="1" dirty="0" err="1">
                <a:solidFill>
                  <a:srgbClr val="FF0000"/>
                </a:solidFill>
              </a:rPr>
              <a:t>T</a:t>
            </a:r>
            <a:r>
              <a:rPr lang="cs-CZ" sz="3200" b="1" baseline="-25000" dirty="0" err="1">
                <a:solidFill>
                  <a:srgbClr val="FF0000"/>
                </a:solidFill>
              </a:rPr>
              <a:t>ef</a:t>
            </a:r>
            <a:endParaRPr lang="cs-CZ" sz="3200" b="1" baseline="-25000" dirty="0">
              <a:solidFill>
                <a:srgbClr val="FF0000"/>
              </a:solidFill>
            </a:endParaRPr>
          </a:p>
        </p:txBody>
      </p:sp>
      <p:sp>
        <p:nvSpPr>
          <p:cNvPr id="12" name="TextovéPole 11">
            <a:extLst>
              <a:ext uri="{FF2B5EF4-FFF2-40B4-BE49-F238E27FC236}">
                <a16:creationId xmlns:a16="http://schemas.microsoft.com/office/drawing/2014/main" id="{435BE80C-2F8E-FD7E-32FB-0FAAC13F79BB}"/>
              </a:ext>
            </a:extLst>
          </p:cNvPr>
          <p:cNvSpPr txBox="1"/>
          <p:nvPr/>
        </p:nvSpPr>
        <p:spPr>
          <a:xfrm>
            <a:off x="1521204" y="1744451"/>
            <a:ext cx="421910" cy="461665"/>
          </a:xfrm>
          <a:prstGeom prst="rect">
            <a:avLst/>
          </a:prstGeom>
          <a:noFill/>
        </p:spPr>
        <p:txBody>
          <a:bodyPr wrap="none" rtlCol="0">
            <a:spAutoFit/>
          </a:bodyPr>
          <a:lstStyle/>
          <a:p>
            <a:r>
              <a:rPr lang="cs-CZ" sz="2400" b="1" dirty="0">
                <a:solidFill>
                  <a:srgbClr val="FF0000"/>
                </a:solidFill>
              </a:rPr>
              <a:t>1.</a:t>
            </a:r>
          </a:p>
        </p:txBody>
      </p:sp>
      <p:sp>
        <p:nvSpPr>
          <p:cNvPr id="13" name="TextovéPole 12">
            <a:extLst>
              <a:ext uri="{FF2B5EF4-FFF2-40B4-BE49-F238E27FC236}">
                <a16:creationId xmlns:a16="http://schemas.microsoft.com/office/drawing/2014/main" id="{99A2AC42-C3F2-E063-036C-EC7A8A4F9EA8}"/>
              </a:ext>
            </a:extLst>
          </p:cNvPr>
          <p:cNvSpPr txBox="1"/>
          <p:nvPr/>
        </p:nvSpPr>
        <p:spPr>
          <a:xfrm>
            <a:off x="1621147" y="2196325"/>
            <a:ext cx="421910" cy="461665"/>
          </a:xfrm>
          <a:prstGeom prst="rect">
            <a:avLst/>
          </a:prstGeom>
          <a:noFill/>
        </p:spPr>
        <p:txBody>
          <a:bodyPr wrap="none" rtlCol="0">
            <a:spAutoFit/>
          </a:bodyPr>
          <a:lstStyle/>
          <a:p>
            <a:r>
              <a:rPr lang="cs-CZ" sz="2400" b="1" dirty="0">
                <a:solidFill>
                  <a:srgbClr val="FF0000"/>
                </a:solidFill>
              </a:rPr>
              <a:t>2.</a:t>
            </a:r>
          </a:p>
        </p:txBody>
      </p:sp>
      <p:sp>
        <p:nvSpPr>
          <p:cNvPr id="14" name="TextovéPole 13">
            <a:extLst>
              <a:ext uri="{FF2B5EF4-FFF2-40B4-BE49-F238E27FC236}">
                <a16:creationId xmlns:a16="http://schemas.microsoft.com/office/drawing/2014/main" id="{ADF3CBC9-88C8-1873-4458-86CE0F7DA907}"/>
              </a:ext>
            </a:extLst>
          </p:cNvPr>
          <p:cNvSpPr txBox="1"/>
          <p:nvPr/>
        </p:nvSpPr>
        <p:spPr>
          <a:xfrm>
            <a:off x="1621147" y="2543017"/>
            <a:ext cx="421910" cy="461665"/>
          </a:xfrm>
          <a:prstGeom prst="rect">
            <a:avLst/>
          </a:prstGeom>
          <a:noFill/>
        </p:spPr>
        <p:txBody>
          <a:bodyPr wrap="none" rtlCol="0">
            <a:spAutoFit/>
          </a:bodyPr>
          <a:lstStyle/>
          <a:p>
            <a:r>
              <a:rPr lang="en-US" sz="2400" b="1" dirty="0">
                <a:solidFill>
                  <a:srgbClr val="FF0000"/>
                </a:solidFill>
              </a:rPr>
              <a:t>3</a:t>
            </a:r>
            <a:r>
              <a:rPr lang="cs-CZ" sz="2400" b="1" dirty="0">
                <a:solidFill>
                  <a:srgbClr val="FF0000"/>
                </a:solidFill>
              </a:rPr>
              <a:t>.</a:t>
            </a:r>
          </a:p>
        </p:txBody>
      </p:sp>
      <p:sp>
        <p:nvSpPr>
          <p:cNvPr id="15" name="TextovéPole 14">
            <a:extLst>
              <a:ext uri="{FF2B5EF4-FFF2-40B4-BE49-F238E27FC236}">
                <a16:creationId xmlns:a16="http://schemas.microsoft.com/office/drawing/2014/main" id="{1C8729C3-420F-158F-21E1-7AD1D5140FFA}"/>
              </a:ext>
            </a:extLst>
          </p:cNvPr>
          <p:cNvSpPr txBox="1"/>
          <p:nvPr/>
        </p:nvSpPr>
        <p:spPr>
          <a:xfrm>
            <a:off x="1621147" y="2879918"/>
            <a:ext cx="421910" cy="461665"/>
          </a:xfrm>
          <a:prstGeom prst="rect">
            <a:avLst/>
          </a:prstGeom>
          <a:noFill/>
        </p:spPr>
        <p:txBody>
          <a:bodyPr wrap="none" rtlCol="0">
            <a:spAutoFit/>
          </a:bodyPr>
          <a:lstStyle/>
          <a:p>
            <a:r>
              <a:rPr lang="en-US" sz="2400" b="1" dirty="0">
                <a:solidFill>
                  <a:srgbClr val="FF0000"/>
                </a:solidFill>
              </a:rPr>
              <a:t>4</a:t>
            </a:r>
            <a:r>
              <a:rPr lang="cs-CZ" sz="2400" b="1" dirty="0">
                <a:solidFill>
                  <a:srgbClr val="FF0000"/>
                </a:solidFill>
              </a:rPr>
              <a:t>.</a:t>
            </a:r>
          </a:p>
        </p:txBody>
      </p:sp>
      <p:pic>
        <p:nvPicPr>
          <p:cNvPr id="7" name="Obrázek 6" descr="Obsah obrázku osoba, interiér, zeď, muž&#10;&#10;Popis byl vytvořen automaticky">
            <a:extLst>
              <a:ext uri="{FF2B5EF4-FFF2-40B4-BE49-F238E27FC236}">
                <a16:creationId xmlns:a16="http://schemas.microsoft.com/office/drawing/2014/main" id="{C2058A57-2C08-78B0-A829-9B1570C21273}"/>
              </a:ext>
            </a:extLst>
          </p:cNvPr>
          <p:cNvPicPr>
            <a:picLocks noChangeAspect="1"/>
          </p:cNvPicPr>
          <p:nvPr/>
        </p:nvPicPr>
        <p:blipFill rotWithShape="1">
          <a:blip r:embed="rId5">
            <a:extLst>
              <a:ext uri="{28A0092B-C50C-407E-A947-70E740481C1C}">
                <a14:useLocalDpi xmlns:a14="http://schemas.microsoft.com/office/drawing/2010/main" val="0"/>
              </a:ext>
            </a:extLst>
          </a:blip>
          <a:srcRect l="50370"/>
          <a:stretch/>
        </p:blipFill>
        <p:spPr>
          <a:xfrm>
            <a:off x="6023245" y="3582050"/>
            <a:ext cx="1344246" cy="1726698"/>
          </a:xfrm>
          <a:prstGeom prst="rect">
            <a:avLst/>
          </a:prstGeom>
          <a:ln w="38100">
            <a:solidFill>
              <a:schemeClr val="bg1"/>
            </a:solidFill>
          </a:ln>
        </p:spPr>
      </p:pic>
      <p:pic>
        <p:nvPicPr>
          <p:cNvPr id="17" name="Obrázek 16" descr="Obsah obrázku text, osoba&#10;&#10;Popis byl vytvořen automaticky">
            <a:extLst>
              <a:ext uri="{FF2B5EF4-FFF2-40B4-BE49-F238E27FC236}">
                <a16:creationId xmlns:a16="http://schemas.microsoft.com/office/drawing/2014/main" id="{72315BF1-6974-9DA9-020C-5CFFE963D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6899" y="3517107"/>
            <a:ext cx="2245015" cy="3190768"/>
          </a:xfrm>
          <a:prstGeom prst="rect">
            <a:avLst/>
          </a:prstGeom>
        </p:spPr>
      </p:pic>
      <p:pic>
        <p:nvPicPr>
          <p:cNvPr id="22" name="Obrázek 21">
            <a:extLst>
              <a:ext uri="{FF2B5EF4-FFF2-40B4-BE49-F238E27FC236}">
                <a16:creationId xmlns:a16="http://schemas.microsoft.com/office/drawing/2014/main" id="{699FB50E-771E-8426-00C4-970383C86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5220" y="3515163"/>
            <a:ext cx="1904013" cy="3192022"/>
          </a:xfrm>
          <a:prstGeom prst="rect">
            <a:avLst/>
          </a:prstGeom>
        </p:spPr>
      </p:pic>
      <p:pic>
        <p:nvPicPr>
          <p:cNvPr id="19" name="Obrázek 18" descr="Obsah obrázku osoba&#10;&#10;Popis byl vytvořen automaticky">
            <a:extLst>
              <a:ext uri="{FF2B5EF4-FFF2-40B4-BE49-F238E27FC236}">
                <a16:creationId xmlns:a16="http://schemas.microsoft.com/office/drawing/2014/main" id="{A2AEB001-1AEC-5B1A-FA1D-6066736CF4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8342" y="5655630"/>
            <a:ext cx="1302060" cy="976545"/>
          </a:xfrm>
          <a:prstGeom prst="rect">
            <a:avLst/>
          </a:prstGeom>
          <a:ln w="38100">
            <a:solidFill>
              <a:schemeClr val="bg1"/>
            </a:solidFill>
          </a:ln>
        </p:spPr>
      </p:pic>
      <p:sp>
        <p:nvSpPr>
          <p:cNvPr id="23" name="TextovéPole 22">
            <a:extLst>
              <a:ext uri="{FF2B5EF4-FFF2-40B4-BE49-F238E27FC236}">
                <a16:creationId xmlns:a16="http://schemas.microsoft.com/office/drawing/2014/main" id="{24842673-5304-11C1-91ED-532EAA936AE5}"/>
              </a:ext>
            </a:extLst>
          </p:cNvPr>
          <p:cNvSpPr txBox="1"/>
          <p:nvPr/>
        </p:nvSpPr>
        <p:spPr>
          <a:xfrm>
            <a:off x="293420" y="3483144"/>
            <a:ext cx="421910" cy="461665"/>
          </a:xfrm>
          <a:prstGeom prst="rect">
            <a:avLst/>
          </a:prstGeom>
          <a:noFill/>
        </p:spPr>
        <p:txBody>
          <a:bodyPr wrap="none" rtlCol="0">
            <a:spAutoFit/>
          </a:bodyPr>
          <a:lstStyle/>
          <a:p>
            <a:r>
              <a:rPr lang="cs-CZ" sz="2400" b="1" dirty="0">
                <a:solidFill>
                  <a:srgbClr val="FF0000"/>
                </a:solidFill>
              </a:rPr>
              <a:t>1.</a:t>
            </a:r>
          </a:p>
        </p:txBody>
      </p:sp>
      <p:sp>
        <p:nvSpPr>
          <p:cNvPr id="24" name="TextovéPole 23">
            <a:extLst>
              <a:ext uri="{FF2B5EF4-FFF2-40B4-BE49-F238E27FC236}">
                <a16:creationId xmlns:a16="http://schemas.microsoft.com/office/drawing/2014/main" id="{DC0B8C24-5EAB-BE52-E72A-519840F8C7E5}"/>
              </a:ext>
            </a:extLst>
          </p:cNvPr>
          <p:cNvSpPr txBox="1"/>
          <p:nvPr/>
        </p:nvSpPr>
        <p:spPr>
          <a:xfrm>
            <a:off x="3103318" y="3483144"/>
            <a:ext cx="421910" cy="461665"/>
          </a:xfrm>
          <a:prstGeom prst="rect">
            <a:avLst/>
          </a:prstGeom>
          <a:noFill/>
        </p:spPr>
        <p:txBody>
          <a:bodyPr wrap="none" rtlCol="0">
            <a:spAutoFit/>
          </a:bodyPr>
          <a:lstStyle/>
          <a:p>
            <a:r>
              <a:rPr lang="cs-CZ" sz="2400" b="1" dirty="0">
                <a:solidFill>
                  <a:srgbClr val="FF0000"/>
                </a:solidFill>
              </a:rPr>
              <a:t>2.</a:t>
            </a:r>
          </a:p>
        </p:txBody>
      </p:sp>
      <p:sp>
        <p:nvSpPr>
          <p:cNvPr id="25" name="TextovéPole 24">
            <a:extLst>
              <a:ext uri="{FF2B5EF4-FFF2-40B4-BE49-F238E27FC236}">
                <a16:creationId xmlns:a16="http://schemas.microsoft.com/office/drawing/2014/main" id="{EB7E15BD-C325-EBB9-AF7E-27284332D7EF}"/>
              </a:ext>
            </a:extLst>
          </p:cNvPr>
          <p:cNvSpPr txBox="1"/>
          <p:nvPr/>
        </p:nvSpPr>
        <p:spPr>
          <a:xfrm>
            <a:off x="7741058" y="3483144"/>
            <a:ext cx="421910" cy="461665"/>
          </a:xfrm>
          <a:prstGeom prst="rect">
            <a:avLst/>
          </a:prstGeom>
          <a:noFill/>
        </p:spPr>
        <p:txBody>
          <a:bodyPr wrap="none" rtlCol="0">
            <a:spAutoFit/>
          </a:bodyPr>
          <a:lstStyle/>
          <a:p>
            <a:r>
              <a:rPr lang="en-US" sz="2400" b="1" dirty="0">
                <a:solidFill>
                  <a:srgbClr val="FF0000"/>
                </a:solidFill>
              </a:rPr>
              <a:t>3</a:t>
            </a:r>
            <a:r>
              <a:rPr lang="cs-CZ" sz="2400" b="1" dirty="0">
                <a:solidFill>
                  <a:srgbClr val="FF0000"/>
                </a:solidFill>
              </a:rPr>
              <a:t>.</a:t>
            </a:r>
          </a:p>
        </p:txBody>
      </p:sp>
      <p:sp>
        <p:nvSpPr>
          <p:cNvPr id="26" name="TextovéPole 25">
            <a:extLst>
              <a:ext uri="{FF2B5EF4-FFF2-40B4-BE49-F238E27FC236}">
                <a16:creationId xmlns:a16="http://schemas.microsoft.com/office/drawing/2014/main" id="{7ADD5F72-C82A-A377-3675-C4E7525A33BD}"/>
              </a:ext>
            </a:extLst>
          </p:cNvPr>
          <p:cNvSpPr txBox="1"/>
          <p:nvPr/>
        </p:nvSpPr>
        <p:spPr>
          <a:xfrm>
            <a:off x="10090803" y="3483144"/>
            <a:ext cx="421910" cy="461665"/>
          </a:xfrm>
          <a:prstGeom prst="rect">
            <a:avLst/>
          </a:prstGeom>
          <a:noFill/>
        </p:spPr>
        <p:txBody>
          <a:bodyPr wrap="none" rtlCol="0">
            <a:spAutoFit/>
          </a:bodyPr>
          <a:lstStyle/>
          <a:p>
            <a:r>
              <a:rPr lang="en-US" sz="2400" b="1" dirty="0">
                <a:solidFill>
                  <a:srgbClr val="FF0000"/>
                </a:solidFill>
              </a:rPr>
              <a:t>4</a:t>
            </a:r>
            <a:r>
              <a:rPr lang="cs-CZ" sz="2400" b="1" dirty="0">
                <a:solidFill>
                  <a:srgbClr val="FF0000"/>
                </a:solidFill>
              </a:rPr>
              <a:t>.</a:t>
            </a:r>
          </a:p>
        </p:txBody>
      </p:sp>
      <p:sp>
        <p:nvSpPr>
          <p:cNvPr id="27" name="Levá složená závorka 26">
            <a:extLst>
              <a:ext uri="{FF2B5EF4-FFF2-40B4-BE49-F238E27FC236}">
                <a16:creationId xmlns:a16="http://schemas.microsoft.com/office/drawing/2014/main" id="{EDD62C96-3783-4EF8-5E38-74DC6AAE6F88}"/>
              </a:ext>
            </a:extLst>
          </p:cNvPr>
          <p:cNvSpPr/>
          <p:nvPr/>
        </p:nvSpPr>
        <p:spPr>
          <a:xfrm>
            <a:off x="1886326" y="1669028"/>
            <a:ext cx="256674" cy="58252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a:solidFill>
                  <a:srgbClr val="FF0000"/>
                </a:solidFill>
              </a:ln>
              <a:solidFill>
                <a:srgbClr val="FF0000"/>
              </a:solidFill>
            </a:endParaRPr>
          </a:p>
        </p:txBody>
      </p:sp>
    </p:spTree>
    <p:extLst>
      <p:ext uri="{BB962C8B-B14F-4D97-AF65-F5344CB8AC3E}">
        <p14:creationId xmlns:p14="http://schemas.microsoft.com/office/powerpoint/2010/main" val="2149201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t="40108"/>
          <a:stretch/>
        </p:blipFill>
        <p:spPr>
          <a:xfrm>
            <a:off x="2860249" y="5055103"/>
            <a:ext cx="6049086" cy="1340358"/>
          </a:xfrm>
          <a:prstGeom prst="rect">
            <a:avLst/>
          </a:prstGeom>
        </p:spPr>
      </p:pic>
      <p:pic>
        <p:nvPicPr>
          <p:cNvPr id="7" name="Zástupný symbol pro obsah 3"/>
          <p:cNvPicPr>
            <a:picLocks noChangeAspect="1"/>
          </p:cNvPicPr>
          <p:nvPr/>
        </p:nvPicPr>
        <p:blipFill rotWithShape="1">
          <a:blip r:embed="rId3">
            <a:extLst>
              <a:ext uri="{28A0092B-C50C-407E-A947-70E740481C1C}">
                <a14:useLocalDpi xmlns:a14="http://schemas.microsoft.com/office/drawing/2010/main" val="0"/>
              </a:ext>
            </a:extLst>
          </a:blip>
          <a:srcRect l="30407" t="25757" r="5453" b="54578"/>
          <a:stretch/>
        </p:blipFill>
        <p:spPr>
          <a:xfrm>
            <a:off x="3993863" y="992743"/>
            <a:ext cx="4677487" cy="1076650"/>
          </a:xfrm>
          <a:prstGeom prst="rect">
            <a:avLst/>
          </a:prstGeom>
        </p:spPr>
      </p:pic>
      <p:pic>
        <p:nvPicPr>
          <p:cNvPr id="8" name="Zástupný symbol pro obsah 3"/>
          <p:cNvPicPr>
            <a:picLocks noChangeAspect="1"/>
          </p:cNvPicPr>
          <p:nvPr/>
        </p:nvPicPr>
        <p:blipFill rotWithShape="1">
          <a:blip r:embed="rId3">
            <a:extLst>
              <a:ext uri="{28A0092B-C50C-407E-A947-70E740481C1C}">
                <a14:useLocalDpi xmlns:a14="http://schemas.microsoft.com/office/drawing/2010/main" val="0"/>
              </a:ext>
            </a:extLst>
          </a:blip>
          <a:srcRect l="30407" t="45353" r="39762" b="42070"/>
          <a:stretch/>
        </p:blipFill>
        <p:spPr>
          <a:xfrm>
            <a:off x="4041674" y="2449993"/>
            <a:ext cx="2175434" cy="688614"/>
          </a:xfrm>
          <a:prstGeom prst="rect">
            <a:avLst/>
          </a:prstGeom>
        </p:spPr>
      </p:pic>
      <p:cxnSp>
        <p:nvCxnSpPr>
          <p:cNvPr id="9" name="Přímá spojnice se šipkou 8"/>
          <p:cNvCxnSpPr/>
          <p:nvPr/>
        </p:nvCxnSpPr>
        <p:spPr>
          <a:xfrm flipH="1">
            <a:off x="5009861" y="2069394"/>
            <a:ext cx="5976" cy="6136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Zástupný symbol pro obsah 3"/>
          <p:cNvPicPr>
            <a:picLocks noChangeAspect="1"/>
          </p:cNvPicPr>
          <p:nvPr/>
        </p:nvPicPr>
        <p:blipFill rotWithShape="1">
          <a:blip r:embed="rId3">
            <a:extLst>
              <a:ext uri="{28A0092B-C50C-407E-A947-70E740481C1C}">
                <a14:useLocalDpi xmlns:a14="http://schemas.microsoft.com/office/drawing/2010/main" val="0"/>
              </a:ext>
            </a:extLst>
          </a:blip>
          <a:srcRect l="61180" t="54658" r="7678" b="38574"/>
          <a:stretch/>
        </p:blipFill>
        <p:spPr>
          <a:xfrm>
            <a:off x="7106742" y="1341116"/>
            <a:ext cx="2271059" cy="370542"/>
          </a:xfrm>
          <a:prstGeom prst="rect">
            <a:avLst/>
          </a:prstGeom>
        </p:spPr>
      </p:pic>
      <p:sp>
        <p:nvSpPr>
          <p:cNvPr id="11" name="TextovéPole 10"/>
          <p:cNvSpPr txBox="1"/>
          <p:nvPr/>
        </p:nvSpPr>
        <p:spPr>
          <a:xfrm>
            <a:off x="2109315" y="395335"/>
            <a:ext cx="7973371" cy="523220"/>
          </a:xfrm>
          <a:prstGeom prst="rect">
            <a:avLst/>
          </a:prstGeom>
          <a:noFill/>
        </p:spPr>
        <p:txBody>
          <a:bodyPr wrap="square" rtlCol="0">
            <a:spAutoFit/>
          </a:bodyPr>
          <a:lstStyle/>
          <a:p>
            <a:r>
              <a:rPr lang="cs-CZ" sz="2800" b="1" dirty="0">
                <a:solidFill>
                  <a:srgbClr val="FF0000"/>
                </a:solidFill>
              </a:rPr>
              <a:t>Aktivita v čase</a:t>
            </a:r>
            <a:endParaRPr lang="cs-CZ" sz="2800" b="1" dirty="0">
              <a:solidFill>
                <a:srgbClr val="FF0000"/>
              </a:solidFill>
              <a:latin typeface="Symbol" panose="05050102010706020507" pitchFamily="18" charset="2"/>
            </a:endParaRPr>
          </a:p>
        </p:txBody>
      </p:sp>
      <p:pic>
        <p:nvPicPr>
          <p:cNvPr id="12" name="Obrázek 11"/>
          <p:cNvPicPr>
            <a:picLocks noChangeAspect="1"/>
          </p:cNvPicPr>
          <p:nvPr/>
        </p:nvPicPr>
        <p:blipFill rotWithShape="1">
          <a:blip r:embed="rId2"/>
          <a:srcRect l="65539" b="64631"/>
          <a:stretch/>
        </p:blipFill>
        <p:spPr>
          <a:xfrm>
            <a:off x="4041675" y="3497818"/>
            <a:ext cx="3155263" cy="1198074"/>
          </a:xfrm>
          <a:prstGeom prst="rect">
            <a:avLst/>
          </a:prstGeom>
        </p:spPr>
      </p:pic>
      <p:cxnSp>
        <p:nvCxnSpPr>
          <p:cNvPr id="13" name="Přímá spojnice se šipkou 12"/>
          <p:cNvCxnSpPr/>
          <p:nvPr/>
        </p:nvCxnSpPr>
        <p:spPr>
          <a:xfrm flipH="1">
            <a:off x="4997396" y="3310890"/>
            <a:ext cx="5976" cy="6136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696198"/>
      </p:ext>
    </p:extLst>
  </p:cSld>
  <p:clrMapOvr>
    <a:masterClrMapping/>
  </p:clrMapOvr>
  <mc:AlternateContent xmlns:mc="http://schemas.openxmlformats.org/markup-compatibility/2006" xmlns:p14="http://schemas.microsoft.com/office/powerpoint/2010/main">
    <mc:Choice Requires="p14">
      <p:transition spd="slow" p14:dur="2000" advTm="69155"/>
    </mc:Choice>
    <mc:Fallback xmlns="">
      <p:transition spd="slow" advTm="691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0" y="122658"/>
            <a:ext cx="9144000" cy="1470025"/>
          </a:xfrm>
        </p:spPr>
        <p:txBody>
          <a:bodyPr anchor="ctr"/>
          <a:lstStyle/>
          <a:p>
            <a:pPr eaLnBrk="1" hangingPunct="1"/>
            <a:r>
              <a:rPr lang="cs-CZ" altLang="cs-CZ" sz="4800" dirty="0"/>
              <a:t>RADIAČNÍ BIOFYZIKA</a:t>
            </a:r>
          </a:p>
        </p:txBody>
      </p:sp>
      <p:sp>
        <p:nvSpPr>
          <p:cNvPr id="3075" name="Rectangle 3"/>
          <p:cNvSpPr>
            <a:spLocks noGrp="1" noChangeArrowheads="1"/>
          </p:cNvSpPr>
          <p:nvPr>
            <p:ph type="subTitle" idx="1"/>
          </p:nvPr>
        </p:nvSpPr>
        <p:spPr>
          <a:xfrm>
            <a:off x="1847850" y="3240088"/>
            <a:ext cx="4103688" cy="1752600"/>
          </a:xfrm>
        </p:spPr>
        <p:txBody>
          <a:bodyPr>
            <a:normAutofit lnSpcReduction="10000"/>
          </a:bodyPr>
          <a:lstStyle/>
          <a:p>
            <a:pPr eaLnBrk="1" hangingPunct="1">
              <a:lnSpc>
                <a:spcPct val="80000"/>
              </a:lnSpc>
            </a:pPr>
            <a:r>
              <a:rPr lang="cs-CZ" altLang="cs-CZ" sz="2800" dirty="0"/>
              <a:t>Martin Falk</a:t>
            </a:r>
          </a:p>
          <a:p>
            <a:pPr eaLnBrk="1" hangingPunct="1">
              <a:lnSpc>
                <a:spcPct val="80000"/>
              </a:lnSpc>
            </a:pPr>
            <a:r>
              <a:rPr lang="cs-CZ" altLang="cs-CZ" sz="2800" dirty="0"/>
              <a:t>BFU AVCR Brno</a:t>
            </a:r>
          </a:p>
          <a:p>
            <a:pPr eaLnBrk="1" hangingPunct="1">
              <a:lnSpc>
                <a:spcPct val="80000"/>
              </a:lnSpc>
            </a:pPr>
            <a:r>
              <a:rPr lang="cs-CZ" altLang="cs-CZ" sz="2800" dirty="0"/>
              <a:t>Email: falk@ibp.cz</a:t>
            </a:r>
          </a:p>
          <a:p>
            <a:pPr eaLnBrk="1" hangingPunct="1">
              <a:lnSpc>
                <a:spcPct val="80000"/>
              </a:lnSpc>
            </a:pPr>
            <a:r>
              <a:rPr lang="cs-CZ" altLang="cs-CZ" sz="2800" dirty="0"/>
              <a:t>Tel.: 728-084060  </a:t>
            </a:r>
          </a:p>
        </p:txBody>
      </p:sp>
      <p:sp>
        <p:nvSpPr>
          <p:cNvPr id="3076" name="TextovéPole 1"/>
          <p:cNvSpPr txBox="1">
            <a:spLocks noChangeArrowheads="1"/>
          </p:cNvSpPr>
          <p:nvPr/>
        </p:nvSpPr>
        <p:spPr bwMode="auto">
          <a:xfrm>
            <a:off x="1524000" y="139552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sz="3600" b="1" dirty="0">
                <a:solidFill>
                  <a:srgbClr val="C00000"/>
                </a:solidFill>
              </a:rPr>
              <a:t>VELIČINY a JEDNOTKY </a:t>
            </a:r>
            <a:endParaRPr lang="cs-CZ" altLang="cs-CZ" sz="3600" b="1" dirty="0">
              <a:solidFill>
                <a:srgbClr val="C00000"/>
              </a:solidFill>
            </a:endParaRPr>
          </a:p>
        </p:txBody>
      </p:sp>
      <p:pic>
        <p:nvPicPr>
          <p:cNvPr id="3077"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8793" y="2865550"/>
            <a:ext cx="41687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919420"/>
      </p:ext>
    </p:extLst>
  </p:cSld>
  <p:clrMapOvr>
    <a:masterClrMapping/>
  </p:clrMapOvr>
  <mc:AlternateContent xmlns:mc="http://schemas.openxmlformats.org/markup-compatibility/2006" xmlns:p14="http://schemas.microsoft.com/office/powerpoint/2010/main">
    <mc:Choice Requires="p14">
      <p:transition spd="slow" p14:dur="2000" advTm="123941"/>
    </mc:Choice>
    <mc:Fallback xmlns="">
      <p:transition spd="slow" advTm="1239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b="47009"/>
          <a:stretch/>
        </p:blipFill>
        <p:spPr>
          <a:xfrm>
            <a:off x="1791169" y="1524000"/>
            <a:ext cx="8696820" cy="1033929"/>
          </a:xfrm>
          <a:prstGeom prst="rect">
            <a:avLst/>
          </a:prstGeom>
        </p:spPr>
      </p:pic>
      <p:sp>
        <p:nvSpPr>
          <p:cNvPr id="3" name="TextovéPole 2"/>
          <p:cNvSpPr txBox="1"/>
          <p:nvPr/>
        </p:nvSpPr>
        <p:spPr>
          <a:xfrm>
            <a:off x="2656966" y="288501"/>
            <a:ext cx="7550846" cy="707886"/>
          </a:xfrm>
          <a:prstGeom prst="rect">
            <a:avLst/>
          </a:prstGeom>
          <a:noFill/>
        </p:spPr>
        <p:txBody>
          <a:bodyPr wrap="square" rtlCol="0">
            <a:spAutoFit/>
          </a:bodyPr>
          <a:lstStyle/>
          <a:p>
            <a:r>
              <a:rPr lang="cs-CZ" sz="4000" b="1" dirty="0"/>
              <a:t>Veličiny charakterizující pole záření </a:t>
            </a:r>
          </a:p>
        </p:txBody>
      </p:sp>
      <p:cxnSp>
        <p:nvCxnSpPr>
          <p:cNvPr id="4" name="Přímá spojnice 3"/>
          <p:cNvCxnSpPr/>
          <p:nvPr/>
        </p:nvCxnSpPr>
        <p:spPr>
          <a:xfrm>
            <a:off x="2366912" y="1995855"/>
            <a:ext cx="3065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3328896" y="2262080"/>
            <a:ext cx="20618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Obrázek 5"/>
          <p:cNvPicPr>
            <a:picLocks noChangeAspect="1"/>
          </p:cNvPicPr>
          <p:nvPr/>
        </p:nvPicPr>
        <p:blipFill rotWithShape="1">
          <a:blip r:embed="rId2"/>
          <a:srcRect l="21557" t="56054" r="34910"/>
          <a:stretch/>
        </p:blipFill>
        <p:spPr>
          <a:xfrm>
            <a:off x="2551953" y="2853197"/>
            <a:ext cx="7267388" cy="1645928"/>
          </a:xfrm>
          <a:prstGeom prst="rect">
            <a:avLst/>
          </a:prstGeom>
        </p:spPr>
      </p:pic>
      <p:sp>
        <p:nvSpPr>
          <p:cNvPr id="10" name="TextovéPole 9"/>
          <p:cNvSpPr txBox="1"/>
          <p:nvPr/>
        </p:nvSpPr>
        <p:spPr>
          <a:xfrm>
            <a:off x="1959788" y="180779"/>
            <a:ext cx="756938" cy="923330"/>
          </a:xfrm>
          <a:prstGeom prst="rect">
            <a:avLst/>
          </a:prstGeom>
          <a:noFill/>
        </p:spPr>
        <p:txBody>
          <a:bodyPr wrap="none" rtlCol="0">
            <a:spAutoFit/>
          </a:bodyPr>
          <a:lstStyle/>
          <a:p>
            <a:r>
              <a:rPr lang="cs-CZ" sz="5400" b="1" dirty="0">
                <a:solidFill>
                  <a:srgbClr val="C00000"/>
                </a:solidFill>
              </a:rPr>
              <a:t>B.</a:t>
            </a:r>
          </a:p>
        </p:txBody>
      </p:sp>
      <p:sp>
        <p:nvSpPr>
          <p:cNvPr id="7" name="TextovéPole 6"/>
          <p:cNvSpPr txBox="1"/>
          <p:nvPr/>
        </p:nvSpPr>
        <p:spPr>
          <a:xfrm>
            <a:off x="6086857" y="3325117"/>
            <a:ext cx="3301353" cy="369332"/>
          </a:xfrm>
          <a:prstGeom prst="rect">
            <a:avLst/>
          </a:prstGeom>
          <a:noFill/>
        </p:spPr>
        <p:txBody>
          <a:bodyPr wrap="none" rtlCol="0">
            <a:spAutoFit/>
          </a:bodyPr>
          <a:lstStyle/>
          <a:p>
            <a:r>
              <a:rPr lang="cs-CZ" dirty="0">
                <a:solidFill>
                  <a:srgbClr val="FF0000"/>
                </a:solidFill>
              </a:rPr>
              <a:t>(de facto charakterizuje i zdroj IZ)</a:t>
            </a:r>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89" y="4361688"/>
            <a:ext cx="5981204" cy="2239408"/>
          </a:xfrm>
          <a:prstGeom prst="rect">
            <a:avLst/>
          </a:prstGeom>
        </p:spPr>
      </p:pic>
    </p:spTree>
    <p:extLst>
      <p:ext uri="{BB962C8B-B14F-4D97-AF65-F5344CB8AC3E}">
        <p14:creationId xmlns:p14="http://schemas.microsoft.com/office/powerpoint/2010/main" val="2880257451"/>
      </p:ext>
    </p:extLst>
  </p:cSld>
  <p:clrMapOvr>
    <a:masterClrMapping/>
  </p:clrMapOvr>
  <mc:AlternateContent xmlns:mc="http://schemas.openxmlformats.org/markup-compatibility/2006" xmlns:p14="http://schemas.microsoft.com/office/powerpoint/2010/main">
    <mc:Choice Requires="p14">
      <p:transition spd="slow" p14:dur="2000" advTm="152947"/>
    </mc:Choice>
    <mc:Fallback xmlns="">
      <p:transition spd="slow" advTm="1529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1. ENERGIE záření</a:t>
            </a:r>
          </a:p>
        </p:txBody>
      </p:sp>
      <p:sp>
        <p:nvSpPr>
          <p:cNvPr id="3" name="Zástupný symbol pro obsah 2"/>
          <p:cNvSpPr>
            <a:spLocks noGrp="1"/>
          </p:cNvSpPr>
          <p:nvPr>
            <p:ph idx="1"/>
          </p:nvPr>
        </p:nvSpPr>
        <p:spPr>
          <a:xfrm>
            <a:off x="2152650" y="1690689"/>
            <a:ext cx="7527798" cy="4351338"/>
          </a:xfrm>
        </p:spPr>
        <p:txBody>
          <a:bodyPr>
            <a:normAutofit fontScale="92500" lnSpcReduction="10000"/>
          </a:bodyPr>
          <a:lstStyle/>
          <a:p>
            <a:r>
              <a:rPr lang="cs-CZ" dirty="0"/>
              <a:t>Velmi důležitá veličina:</a:t>
            </a:r>
          </a:p>
          <a:p>
            <a:r>
              <a:rPr lang="cs-CZ" dirty="0"/>
              <a:t>Energie záření charakterizuje jak </a:t>
            </a:r>
            <a:r>
              <a:rPr lang="cs-CZ" dirty="0">
                <a:solidFill>
                  <a:srgbClr val="FF0000"/>
                </a:solidFill>
              </a:rPr>
              <a:t>samotné</a:t>
            </a:r>
            <a:r>
              <a:rPr lang="cs-CZ" dirty="0"/>
              <a:t> </a:t>
            </a:r>
            <a:r>
              <a:rPr lang="cs-CZ" dirty="0">
                <a:solidFill>
                  <a:srgbClr val="FF0000"/>
                </a:solidFill>
              </a:rPr>
              <a:t>záření</a:t>
            </a:r>
            <a:r>
              <a:rPr lang="cs-CZ" dirty="0"/>
              <a:t>, tak i jeho </a:t>
            </a:r>
            <a:r>
              <a:rPr lang="cs-CZ" dirty="0">
                <a:solidFill>
                  <a:srgbClr val="FF0000"/>
                </a:solidFill>
              </a:rPr>
              <a:t>zdroj</a:t>
            </a:r>
          </a:p>
          <a:p>
            <a:r>
              <a:rPr lang="cs-CZ" dirty="0"/>
              <a:t>Energie emitovaných částic je totiž jednoznačnou charakteristickou radionuklidu</a:t>
            </a:r>
          </a:p>
          <a:p>
            <a:r>
              <a:rPr lang="cs-CZ" dirty="0"/>
              <a:t>Na energii závisí i další (biologicky) důležité vlastnosti záření – </a:t>
            </a:r>
            <a:r>
              <a:rPr lang="cs-CZ" dirty="0">
                <a:solidFill>
                  <a:srgbClr val="FF0000"/>
                </a:solidFill>
              </a:rPr>
              <a:t>hustota ionizace</a:t>
            </a:r>
            <a:r>
              <a:rPr lang="cs-CZ" dirty="0"/>
              <a:t>, </a:t>
            </a:r>
            <a:r>
              <a:rPr lang="cs-CZ" dirty="0">
                <a:solidFill>
                  <a:srgbClr val="FF0000"/>
                </a:solidFill>
              </a:rPr>
              <a:t>dolet</a:t>
            </a:r>
          </a:p>
          <a:p>
            <a:r>
              <a:rPr lang="cs-CZ" dirty="0"/>
              <a:t>Jednotkou energie IZ je </a:t>
            </a:r>
            <a:r>
              <a:rPr lang="cs-CZ" dirty="0">
                <a:solidFill>
                  <a:srgbClr val="FF0000"/>
                </a:solidFill>
              </a:rPr>
              <a:t>joule </a:t>
            </a:r>
            <a:r>
              <a:rPr lang="en-US" dirty="0">
                <a:solidFill>
                  <a:srgbClr val="FF0000"/>
                </a:solidFill>
              </a:rPr>
              <a:t>[</a:t>
            </a:r>
            <a:r>
              <a:rPr lang="cs-CZ" dirty="0">
                <a:solidFill>
                  <a:srgbClr val="FF0000"/>
                </a:solidFill>
              </a:rPr>
              <a:t>J</a:t>
            </a:r>
            <a:r>
              <a:rPr lang="en-US" dirty="0">
                <a:solidFill>
                  <a:srgbClr val="FF0000"/>
                </a:solidFill>
              </a:rPr>
              <a:t>]</a:t>
            </a:r>
            <a:r>
              <a:rPr lang="cs-CZ" dirty="0"/>
              <a:t>, používá se však spíše vyjádření v elektronvoltech </a:t>
            </a:r>
            <a:r>
              <a:rPr lang="en-US" dirty="0"/>
              <a:t>[</a:t>
            </a:r>
            <a:r>
              <a:rPr lang="cs-CZ" dirty="0"/>
              <a:t>eV</a:t>
            </a:r>
            <a:r>
              <a:rPr lang="en-US" dirty="0"/>
              <a:t>]</a:t>
            </a:r>
            <a:r>
              <a:rPr lang="cs-CZ" dirty="0"/>
              <a:t> a jeho násobcích – </a:t>
            </a:r>
            <a:r>
              <a:rPr lang="cs-CZ" dirty="0">
                <a:solidFill>
                  <a:srgbClr val="FF0000"/>
                </a:solidFill>
              </a:rPr>
              <a:t>keV, </a:t>
            </a:r>
            <a:r>
              <a:rPr lang="cs-CZ" dirty="0" err="1">
                <a:solidFill>
                  <a:srgbClr val="FF0000"/>
                </a:solidFill>
              </a:rPr>
              <a:t>MeV</a:t>
            </a:r>
            <a:endParaRPr lang="cs-CZ" dirty="0">
              <a:solidFill>
                <a:srgbClr val="FF0000"/>
              </a:solidFill>
            </a:endParaRPr>
          </a:p>
          <a:p>
            <a:r>
              <a:rPr lang="cs-CZ" dirty="0"/>
              <a:t>Platí: </a:t>
            </a:r>
            <a:r>
              <a:rPr lang="cs-CZ" b="1" dirty="0">
                <a:solidFill>
                  <a:srgbClr val="FF0000"/>
                </a:solidFill>
              </a:rPr>
              <a:t>1 eV = 1,6 </a:t>
            </a:r>
            <a:r>
              <a:rPr lang="fr-FR" dirty="0">
                <a:solidFill>
                  <a:srgbClr val="FF0000"/>
                </a:solidFill>
              </a:rPr>
              <a:t>× </a:t>
            </a:r>
            <a:r>
              <a:rPr lang="cs-CZ" b="1" dirty="0">
                <a:solidFill>
                  <a:srgbClr val="FF0000"/>
                </a:solidFill>
              </a:rPr>
              <a:t>10</a:t>
            </a:r>
            <a:r>
              <a:rPr lang="cs-CZ" b="1" baseline="30000" dirty="0">
                <a:solidFill>
                  <a:srgbClr val="FF0000"/>
                </a:solidFill>
              </a:rPr>
              <a:t>-19</a:t>
            </a:r>
            <a:r>
              <a:rPr lang="cs-CZ" b="1" dirty="0">
                <a:solidFill>
                  <a:srgbClr val="FF0000"/>
                </a:solidFill>
              </a:rPr>
              <a:t> J </a:t>
            </a:r>
            <a:r>
              <a:rPr lang="cs-CZ" dirty="0">
                <a:solidFill>
                  <a:srgbClr val="FF0000"/>
                </a:solidFill>
              </a:rPr>
              <a:t>(=</a:t>
            </a:r>
            <a:r>
              <a:rPr lang="en-US" altLang="en-US" dirty="0"/>
              <a:t> </a:t>
            </a:r>
            <a:r>
              <a:rPr lang="en-US" altLang="en-US" dirty="0">
                <a:solidFill>
                  <a:srgbClr val="FF0000"/>
                </a:solidFill>
              </a:rPr>
              <a:t>1.6</a:t>
            </a:r>
            <a:r>
              <a:rPr lang="cs-CZ" altLang="en-US" dirty="0">
                <a:solidFill>
                  <a:srgbClr val="FF0000"/>
                </a:solidFill>
              </a:rPr>
              <a:t> </a:t>
            </a:r>
            <a:r>
              <a:rPr lang="fr-FR" dirty="0">
                <a:solidFill>
                  <a:srgbClr val="FF0000"/>
                </a:solidFill>
              </a:rPr>
              <a:t>× </a:t>
            </a:r>
            <a:r>
              <a:rPr lang="en-US" altLang="en-US" dirty="0">
                <a:solidFill>
                  <a:srgbClr val="FF0000"/>
                </a:solidFill>
              </a:rPr>
              <a:t>10</a:t>
            </a:r>
            <a:r>
              <a:rPr lang="en-US" altLang="en-US" baseline="30000" dirty="0">
                <a:solidFill>
                  <a:srgbClr val="FF0000"/>
                </a:solidFill>
              </a:rPr>
              <a:t>-12</a:t>
            </a:r>
            <a:r>
              <a:rPr lang="cs-CZ" altLang="en-US" baseline="30000" dirty="0">
                <a:solidFill>
                  <a:srgbClr val="FF0000"/>
                </a:solidFill>
              </a:rPr>
              <a:t> </a:t>
            </a:r>
            <a:r>
              <a:rPr lang="cs-CZ" dirty="0">
                <a:solidFill>
                  <a:srgbClr val="FF0000"/>
                </a:solidFill>
              </a:rPr>
              <a:t>erg)</a:t>
            </a:r>
          </a:p>
        </p:txBody>
      </p:sp>
      <p:cxnSp>
        <p:nvCxnSpPr>
          <p:cNvPr id="5" name="Přímá spojnice 4"/>
          <p:cNvCxnSpPr/>
          <p:nvPr/>
        </p:nvCxnSpPr>
        <p:spPr>
          <a:xfrm>
            <a:off x="6258381" y="3265410"/>
            <a:ext cx="27163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Přímá spojnice 5"/>
          <p:cNvCxnSpPr/>
          <p:nvPr/>
        </p:nvCxnSpPr>
        <p:spPr>
          <a:xfrm>
            <a:off x="2433142" y="3573258"/>
            <a:ext cx="4101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2433142" y="4003026"/>
            <a:ext cx="71101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3162718" y="5885596"/>
            <a:ext cx="6627459" cy="923330"/>
          </a:xfrm>
          <a:prstGeom prst="rect">
            <a:avLst/>
          </a:prstGeom>
        </p:spPr>
        <p:txBody>
          <a:bodyPr wrap="square">
            <a:spAutoFit/>
          </a:bodyPr>
          <a:lstStyle/>
          <a:p>
            <a:r>
              <a:rPr lang="fr-FR" sz="2600" b="1" dirty="0">
                <a:solidFill>
                  <a:srgbClr val="FF0000"/>
                </a:solidFill>
              </a:rPr>
              <a:t>1 </a:t>
            </a:r>
            <a:r>
              <a:rPr lang="cs-CZ" sz="2600" b="1" dirty="0">
                <a:solidFill>
                  <a:srgbClr val="FF0000"/>
                </a:solidFill>
              </a:rPr>
              <a:t>J</a:t>
            </a:r>
            <a:r>
              <a:rPr lang="fr-FR" sz="2600" b="1" dirty="0">
                <a:solidFill>
                  <a:srgbClr val="FF0000"/>
                </a:solidFill>
              </a:rPr>
              <a:t> =</a:t>
            </a:r>
            <a:r>
              <a:rPr lang="cs-CZ" sz="2600" b="1" dirty="0">
                <a:solidFill>
                  <a:srgbClr val="FF0000"/>
                </a:solidFill>
              </a:rPr>
              <a:t> </a:t>
            </a:r>
            <a:r>
              <a:rPr lang="fr-FR" sz="2600" b="1" dirty="0">
                <a:solidFill>
                  <a:srgbClr val="FF0000"/>
                </a:solidFill>
              </a:rPr>
              <a:t>6.24150913 × 10</a:t>
            </a:r>
            <a:r>
              <a:rPr lang="fr-FR" sz="2600" b="1" baseline="30000" dirty="0">
                <a:solidFill>
                  <a:srgbClr val="FF0000"/>
                </a:solidFill>
              </a:rPr>
              <a:t>18</a:t>
            </a:r>
            <a:r>
              <a:rPr lang="fr-FR" sz="2600" b="1" dirty="0">
                <a:solidFill>
                  <a:srgbClr val="FF0000"/>
                </a:solidFill>
              </a:rPr>
              <a:t> </a:t>
            </a:r>
            <a:r>
              <a:rPr lang="cs-CZ" sz="2600" b="1" dirty="0">
                <a:solidFill>
                  <a:srgbClr val="FF0000"/>
                </a:solidFill>
              </a:rPr>
              <a:t>eV </a:t>
            </a:r>
            <a:r>
              <a:rPr lang="cs-CZ" sz="2800" dirty="0">
                <a:solidFill>
                  <a:srgbClr val="FF0000"/>
                </a:solidFill>
              </a:rPr>
              <a:t>(=</a:t>
            </a:r>
            <a:r>
              <a:rPr lang="en-US" altLang="en-US" sz="2800" dirty="0"/>
              <a:t> </a:t>
            </a:r>
            <a:r>
              <a:rPr lang="en-US" altLang="en-US" sz="2800" dirty="0">
                <a:solidFill>
                  <a:srgbClr val="FF0000"/>
                </a:solidFill>
              </a:rPr>
              <a:t>1</a:t>
            </a:r>
            <a:r>
              <a:rPr lang="cs-CZ" altLang="en-US" sz="2800" dirty="0">
                <a:solidFill>
                  <a:srgbClr val="FF0000"/>
                </a:solidFill>
              </a:rPr>
              <a:t>0</a:t>
            </a:r>
            <a:r>
              <a:rPr lang="cs-CZ" altLang="en-US" sz="2800" baseline="30000" dirty="0">
                <a:solidFill>
                  <a:srgbClr val="FF0000"/>
                </a:solidFill>
              </a:rPr>
              <a:t>7 </a:t>
            </a:r>
            <a:r>
              <a:rPr lang="cs-CZ" sz="2800" dirty="0">
                <a:solidFill>
                  <a:srgbClr val="FF0000"/>
                </a:solidFill>
              </a:rPr>
              <a:t>erg)</a:t>
            </a:r>
          </a:p>
          <a:p>
            <a:endParaRPr lang="fr-FR" sz="2600" b="1" dirty="0">
              <a:solidFill>
                <a:srgbClr val="FF0000"/>
              </a:solidFill>
            </a:endParaRPr>
          </a:p>
        </p:txBody>
      </p:sp>
    </p:spTree>
    <p:extLst>
      <p:ext uri="{BB962C8B-B14F-4D97-AF65-F5344CB8AC3E}">
        <p14:creationId xmlns:p14="http://schemas.microsoft.com/office/powerpoint/2010/main" val="3036108172"/>
      </p:ext>
    </p:extLst>
  </p:cSld>
  <p:clrMapOvr>
    <a:masterClrMapping/>
  </p:clrMapOvr>
  <mc:AlternateContent xmlns:mc="http://schemas.openxmlformats.org/markup-compatibility/2006" xmlns:p14="http://schemas.microsoft.com/office/powerpoint/2010/main">
    <mc:Choice Requires="p14">
      <p:transition spd="slow" p14:dur="2000" advTm="113580"/>
    </mc:Choice>
    <mc:Fallback xmlns="">
      <p:transition spd="slow" advTm="1135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4000" y="392494"/>
            <a:ext cx="9106864" cy="4024058"/>
          </a:xfrm>
          <a:prstGeom prst="rect">
            <a:avLst/>
          </a:prstGeom>
        </p:spPr>
      </p:pic>
      <p:pic>
        <p:nvPicPr>
          <p:cNvPr id="3" name="Obrázek 2"/>
          <p:cNvPicPr>
            <a:picLocks noChangeAspect="1"/>
          </p:cNvPicPr>
          <p:nvPr/>
        </p:nvPicPr>
        <p:blipFill>
          <a:blip r:embed="rId3"/>
          <a:stretch>
            <a:fillRect/>
          </a:stretch>
        </p:blipFill>
        <p:spPr>
          <a:xfrm>
            <a:off x="1563165" y="4416552"/>
            <a:ext cx="9075902" cy="2423160"/>
          </a:xfrm>
          <a:prstGeom prst="rect">
            <a:avLst/>
          </a:prstGeom>
        </p:spPr>
      </p:pic>
      <p:sp>
        <p:nvSpPr>
          <p:cNvPr id="4" name="Obdélník 3"/>
          <p:cNvSpPr/>
          <p:nvPr/>
        </p:nvSpPr>
        <p:spPr>
          <a:xfrm>
            <a:off x="7129930" y="226526"/>
            <a:ext cx="1021976" cy="442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5710518" y="1090126"/>
            <a:ext cx="1144494" cy="442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776259" y="2986162"/>
            <a:ext cx="1078753" cy="442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nice 6"/>
          <p:cNvCxnSpPr/>
          <p:nvPr/>
        </p:nvCxnSpPr>
        <p:spPr>
          <a:xfrm>
            <a:off x="8313271" y="630504"/>
            <a:ext cx="19064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2244165" y="2844786"/>
            <a:ext cx="27163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2187389" y="4820009"/>
            <a:ext cx="34663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4362824" y="5091939"/>
            <a:ext cx="15240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347447" y="6079493"/>
            <a:ext cx="2087282" cy="442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66172813"/>
      </p:ext>
    </p:extLst>
  </p:cSld>
  <p:clrMapOvr>
    <a:masterClrMapping/>
  </p:clrMapOvr>
  <mc:AlternateContent xmlns:mc="http://schemas.openxmlformats.org/markup-compatibility/2006" xmlns:p14="http://schemas.microsoft.com/office/powerpoint/2010/main">
    <mc:Choice Requires="p14">
      <p:transition spd="slow" p14:dur="2000" advTm="72196"/>
    </mc:Choice>
    <mc:Fallback xmlns="">
      <p:transition spd="slow" advTm="7219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91918" y="218129"/>
            <a:ext cx="6447471" cy="584775"/>
          </a:xfrm>
          <a:prstGeom prst="rect">
            <a:avLst/>
          </a:prstGeom>
          <a:noFill/>
        </p:spPr>
        <p:txBody>
          <a:bodyPr wrap="none" rtlCol="0">
            <a:spAutoFit/>
          </a:bodyPr>
          <a:lstStyle/>
          <a:p>
            <a:r>
              <a:rPr lang="cs-CZ" sz="3200" b="1" u="sng" dirty="0">
                <a:solidFill>
                  <a:srgbClr val="FF0000"/>
                </a:solidFill>
              </a:rPr>
              <a:t>FLUENCE (hustota) ČÁSTIC / FOTONŮ</a:t>
            </a:r>
          </a:p>
        </p:txBody>
      </p:sp>
      <p:sp>
        <p:nvSpPr>
          <p:cNvPr id="3" name="TextovéPole 2"/>
          <p:cNvSpPr txBox="1"/>
          <p:nvPr/>
        </p:nvSpPr>
        <p:spPr>
          <a:xfrm>
            <a:off x="1723862" y="1013745"/>
            <a:ext cx="8366760" cy="1015663"/>
          </a:xfrm>
          <a:prstGeom prst="rect">
            <a:avLst/>
          </a:prstGeom>
          <a:noFill/>
        </p:spPr>
        <p:txBody>
          <a:bodyPr wrap="square" rtlCol="0">
            <a:spAutoFit/>
          </a:bodyPr>
          <a:lstStyle/>
          <a:p>
            <a:r>
              <a:rPr lang="cs-CZ" sz="2000" dirty="0"/>
              <a:t>Pole IZ dále charakterizuje  </a:t>
            </a:r>
            <a:r>
              <a:rPr lang="cs-CZ" sz="2000" b="1" dirty="0">
                <a:solidFill>
                  <a:srgbClr val="FF0000"/>
                </a:solidFill>
              </a:rPr>
              <a:t>fluence částic nebo fotonů </a:t>
            </a:r>
            <a:r>
              <a:rPr lang="cs-CZ" sz="2000" b="1" i="1" dirty="0">
                <a:solidFill>
                  <a:srgbClr val="FF0000"/>
                </a:solidFill>
                <a:latin typeface="Symbol" panose="05050102010706020507" pitchFamily="18" charset="2"/>
              </a:rPr>
              <a:t>F   </a:t>
            </a:r>
            <a:r>
              <a:rPr lang="cs-CZ" sz="2000" dirty="0"/>
              <a:t>neboli</a:t>
            </a:r>
            <a:r>
              <a:rPr lang="cs-CZ" sz="2000" dirty="0">
                <a:solidFill>
                  <a:srgbClr val="C00000"/>
                </a:solidFill>
              </a:rPr>
              <a:t> </a:t>
            </a:r>
            <a:r>
              <a:rPr lang="cs-CZ" sz="2000" u="sng" dirty="0">
                <a:solidFill>
                  <a:srgbClr val="C00000"/>
                </a:solidFill>
              </a:rPr>
              <a:t>hustota toku částic nebo fotonů</a:t>
            </a:r>
            <a:r>
              <a:rPr lang="cs-CZ" sz="2000" dirty="0"/>
              <a:t>). Je to poměr počtu částic </a:t>
            </a:r>
            <a:r>
              <a:rPr lang="cs-CZ" sz="2000" i="1" dirty="0" err="1"/>
              <a:t>dN</a:t>
            </a:r>
            <a:r>
              <a:rPr lang="cs-CZ" sz="2000" dirty="0"/>
              <a:t>, které vstoupily v daném bodě měření do koule s plochou hlavního řezu </a:t>
            </a:r>
            <a:r>
              <a:rPr lang="cs-CZ" sz="2000" i="1" dirty="0"/>
              <a:t>d</a:t>
            </a:r>
            <a:r>
              <a:rPr lang="cs-CZ" sz="2000" dirty="0"/>
              <a:t>a, a této plochy.</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840" y="2503632"/>
            <a:ext cx="1395859" cy="1101994"/>
          </a:xfrm>
          <a:prstGeom prst="rect">
            <a:avLst/>
          </a:prstGeom>
        </p:spPr>
      </p:pic>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r="53120"/>
          <a:stretch/>
        </p:blipFill>
        <p:spPr>
          <a:xfrm>
            <a:off x="1969232" y="2003070"/>
            <a:ext cx="4450562" cy="4295818"/>
          </a:xfrm>
          <a:prstGeom prst="rect">
            <a:avLst/>
          </a:prstGeom>
        </p:spPr>
      </p:pic>
      <p:sp>
        <p:nvSpPr>
          <p:cNvPr id="6" name="TextovéPole 5"/>
          <p:cNvSpPr txBox="1"/>
          <p:nvPr/>
        </p:nvSpPr>
        <p:spPr>
          <a:xfrm>
            <a:off x="5795522" y="3943265"/>
            <a:ext cx="4849278" cy="1477328"/>
          </a:xfrm>
          <a:prstGeom prst="rect">
            <a:avLst/>
          </a:prstGeom>
          <a:noFill/>
        </p:spPr>
        <p:txBody>
          <a:bodyPr wrap="square" rtlCol="0">
            <a:spAutoFit/>
          </a:bodyPr>
          <a:lstStyle/>
          <a:p>
            <a:r>
              <a:rPr lang="el-GR" b="1" i="1" dirty="0"/>
              <a:t>Φ</a:t>
            </a:r>
            <a:r>
              <a:rPr lang="el-GR" dirty="0"/>
              <a:t> </a:t>
            </a:r>
            <a:r>
              <a:rPr lang="el-GR" i="1" dirty="0"/>
              <a:t>-</a:t>
            </a:r>
            <a:r>
              <a:rPr lang="el-GR" dirty="0"/>
              <a:t> </a:t>
            </a:r>
            <a:r>
              <a:rPr lang="cs-CZ" i="1" dirty="0"/>
              <a:t>fluence částic; </a:t>
            </a:r>
            <a:endParaRPr lang="cs-CZ" dirty="0"/>
          </a:p>
          <a:p>
            <a:r>
              <a:rPr lang="cs-CZ" b="1" i="1" dirty="0" err="1"/>
              <a:t>dN</a:t>
            </a:r>
            <a:r>
              <a:rPr lang="cs-CZ" i="1" dirty="0"/>
              <a:t> - počet částic nebo fotonů, jež vstoupily do koule s plošným obsahem </a:t>
            </a:r>
            <a:r>
              <a:rPr lang="cs-CZ" b="1" i="1" dirty="0"/>
              <a:t>da</a:t>
            </a:r>
            <a:r>
              <a:rPr lang="cs-CZ" i="1" dirty="0"/>
              <a:t> hlavního řezu. </a:t>
            </a:r>
            <a:endParaRPr lang="cs-CZ" dirty="0"/>
          </a:p>
          <a:p>
            <a:r>
              <a:rPr lang="cs-CZ" dirty="0"/>
              <a:t>Jednotkou fluence je </a:t>
            </a:r>
            <a:r>
              <a:rPr lang="cs-CZ" b="1" dirty="0"/>
              <a:t>m</a:t>
            </a:r>
            <a:r>
              <a:rPr lang="cs-CZ" b="1" baseline="30000" dirty="0"/>
              <a:t>-2</a:t>
            </a:r>
            <a:r>
              <a:rPr lang="cs-CZ" dirty="0"/>
              <a:t>.</a:t>
            </a:r>
          </a:p>
          <a:p>
            <a:endParaRPr lang="cs-CZ" dirty="0"/>
          </a:p>
        </p:txBody>
      </p:sp>
      <p:sp>
        <p:nvSpPr>
          <p:cNvPr id="8" name="Obdélník 7"/>
          <p:cNvSpPr/>
          <p:nvPr/>
        </p:nvSpPr>
        <p:spPr>
          <a:xfrm>
            <a:off x="4598891" y="939498"/>
            <a:ext cx="3158564" cy="442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6247742" y="2429385"/>
            <a:ext cx="3016494" cy="1237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8056989" y="2696852"/>
            <a:ext cx="1111202" cy="646331"/>
          </a:xfrm>
          <a:prstGeom prst="rect">
            <a:avLst/>
          </a:prstGeom>
          <a:noFill/>
        </p:spPr>
        <p:txBody>
          <a:bodyPr wrap="none" rtlCol="0">
            <a:spAutoFit/>
          </a:bodyPr>
          <a:lstStyle/>
          <a:p>
            <a:r>
              <a:rPr lang="en-US" sz="3600" b="1" dirty="0"/>
              <a:t>[</a:t>
            </a:r>
            <a:r>
              <a:rPr lang="cs-CZ" sz="3600" b="1" dirty="0"/>
              <a:t>m</a:t>
            </a:r>
            <a:r>
              <a:rPr lang="cs-CZ" sz="3600" b="1" baseline="30000" dirty="0"/>
              <a:t>-2</a:t>
            </a:r>
            <a:r>
              <a:rPr lang="en-US" sz="3600" b="1" dirty="0"/>
              <a:t>]</a:t>
            </a:r>
            <a:endParaRPr lang="cs-CZ" sz="3600" b="1" dirty="0"/>
          </a:p>
        </p:txBody>
      </p:sp>
      <p:cxnSp>
        <p:nvCxnSpPr>
          <p:cNvPr id="12" name="Přímá spojnice se šipkou 11"/>
          <p:cNvCxnSpPr/>
          <p:nvPr/>
        </p:nvCxnSpPr>
        <p:spPr>
          <a:xfrm flipH="1">
            <a:off x="4431792" y="3077805"/>
            <a:ext cx="2084048" cy="14414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3227120" y="5817766"/>
            <a:ext cx="615576" cy="46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Nadpis 1"/>
          <p:cNvSpPr txBox="1">
            <a:spLocks/>
          </p:cNvSpPr>
          <p:nvPr/>
        </p:nvSpPr>
        <p:spPr>
          <a:xfrm>
            <a:off x="2347799" y="173312"/>
            <a:ext cx="644702" cy="6394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rgbClr val="FF0000"/>
                </a:solidFill>
              </a:rPr>
              <a:t>2. </a:t>
            </a:r>
          </a:p>
        </p:txBody>
      </p:sp>
      <p:sp>
        <p:nvSpPr>
          <p:cNvPr id="7" name="TextovéPole 6"/>
          <p:cNvSpPr txBox="1"/>
          <p:nvPr/>
        </p:nvSpPr>
        <p:spPr>
          <a:xfrm>
            <a:off x="1842735" y="5921156"/>
            <a:ext cx="8066247" cy="646331"/>
          </a:xfrm>
          <a:prstGeom prst="rect">
            <a:avLst/>
          </a:prstGeom>
          <a:noFill/>
        </p:spPr>
        <p:txBody>
          <a:bodyPr wrap="none" rtlCol="0">
            <a:spAutoFit/>
          </a:bodyPr>
          <a:lstStyle/>
          <a:p>
            <a:r>
              <a:rPr lang="cs-CZ" i="1" dirty="0"/>
              <a:t>Obrázek k definici fluence (hustoty prošlých částic:</a:t>
            </a:r>
            <a:endParaRPr lang="cs-CZ" dirty="0"/>
          </a:p>
          <a:p>
            <a:r>
              <a:rPr lang="cs-CZ" i="1" dirty="0"/>
              <a:t>částice přicházející ze všech směrů, čárkovaně je vyznačen </a:t>
            </a:r>
            <a:r>
              <a:rPr lang="cs-CZ" i="1" u="sng" dirty="0"/>
              <a:t>hlavní řez koule o ploše </a:t>
            </a:r>
            <a:r>
              <a:rPr lang="cs-CZ" b="1" i="1" u="sng" dirty="0"/>
              <a:t>da</a:t>
            </a:r>
            <a:endParaRPr lang="cs-CZ" b="1" u="sng" dirty="0"/>
          </a:p>
        </p:txBody>
      </p:sp>
    </p:spTree>
    <p:extLst>
      <p:ext uri="{BB962C8B-B14F-4D97-AF65-F5344CB8AC3E}">
        <p14:creationId xmlns:p14="http://schemas.microsoft.com/office/powerpoint/2010/main" val="1290128112"/>
      </p:ext>
    </p:extLst>
  </p:cSld>
  <p:clrMapOvr>
    <a:masterClrMapping/>
  </p:clrMapOvr>
  <mc:AlternateContent xmlns:mc="http://schemas.openxmlformats.org/markup-compatibility/2006" xmlns:p14="http://schemas.microsoft.com/office/powerpoint/2010/main">
    <mc:Choice Requires="p14">
      <p:transition spd="slow" p14:dur="2000" advTm="87906"/>
    </mc:Choice>
    <mc:Fallback xmlns="">
      <p:transition spd="slow" advTm="8790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524000" y="1051753"/>
            <a:ext cx="89794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cs-CZ" altLang="cs-CZ" sz="2000" dirty="0">
                <a:latin typeface="Arial" panose="020B0604020202020204" pitchFamily="34" charset="0"/>
              </a:rPr>
              <a:t>Často se používá další veličiny, která popisuje rychlost růstu fluence v daném časovém okamžiku, a tou je </a:t>
            </a:r>
            <a:r>
              <a:rPr lang="cs-CZ" altLang="cs-CZ" sz="2000" b="1" dirty="0">
                <a:solidFill>
                  <a:srgbClr val="FF0000"/>
                </a:solidFill>
                <a:latin typeface="Arial" panose="020B0604020202020204" pitchFamily="34" charset="0"/>
              </a:rPr>
              <a:t>příkon fluence částic</a:t>
            </a:r>
            <a:r>
              <a:rPr lang="cs-CZ" altLang="cs-CZ" sz="2000" dirty="0">
                <a:solidFill>
                  <a:srgbClr val="FF0000"/>
                </a:solidFill>
                <a:latin typeface="Arial" panose="020B0604020202020204" pitchFamily="34" charset="0"/>
              </a:rPr>
              <a:t> </a:t>
            </a:r>
            <a:r>
              <a:rPr lang="cs-CZ" altLang="cs-CZ" sz="2000" dirty="0">
                <a:latin typeface="Arial" panose="020B0604020202020204" pitchFamily="34" charset="0"/>
              </a:rPr>
              <a:t>nebo fotonů (hustota toku částic nebo fotonů); je dán poměrem přírůstku fluence za časový interval </a:t>
            </a:r>
            <a:r>
              <a:rPr lang="cs-CZ" altLang="cs-CZ" sz="2000" i="1" dirty="0" err="1">
                <a:latin typeface="Arial" panose="020B0604020202020204" pitchFamily="34" charset="0"/>
              </a:rPr>
              <a:t>dt</a:t>
            </a:r>
            <a:r>
              <a:rPr lang="cs-CZ" altLang="cs-CZ" sz="2000" dirty="0">
                <a:latin typeface="Arial" panose="020B0604020202020204" pitchFamily="34" charset="0"/>
              </a:rPr>
              <a:t>.</a:t>
            </a:r>
          </a:p>
          <a:p>
            <a:pPr algn="ctr" eaLnBrk="0" fontAlgn="base" hangingPunct="0">
              <a:spcBef>
                <a:spcPct val="0"/>
              </a:spcBef>
              <a:spcAft>
                <a:spcPct val="0"/>
              </a:spcAft>
            </a:pPr>
            <a:r>
              <a:rPr lang="cs-CZ" altLang="cs-CZ" sz="2000" dirty="0">
                <a:latin typeface="Arial" panose="020B0604020202020204" pitchFamily="34" charset="0"/>
                <a:hlinkClick r:id="rId2" tooltip="image002"/>
              </a:rPr>
              <a:t>  </a:t>
            </a:r>
            <a:endParaRPr lang="cs-CZ" altLang="cs-CZ" sz="2000" dirty="0">
              <a:latin typeface="Arial" panose="020B0604020202020204" pitchFamily="34" charset="0"/>
            </a:endParaRPr>
          </a:p>
        </p:txBody>
      </p:sp>
      <p:pic>
        <p:nvPicPr>
          <p:cNvPr id="31746" name="Picture 2" descr="image002">
            <a:hlinkClick r:id="rId2" tooltip="image00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00" y="2503656"/>
            <a:ext cx="1192469" cy="1095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572929" y="2375191"/>
            <a:ext cx="4637873" cy="1938992"/>
          </a:xfrm>
          <a:prstGeom prst="rect">
            <a:avLst/>
          </a:prstGeom>
          <a:noFill/>
        </p:spPr>
        <p:txBody>
          <a:bodyPr wrap="none" rtlCol="0">
            <a:spAutoFit/>
          </a:bodyPr>
          <a:lstStyle/>
          <a:p>
            <a:r>
              <a:rPr lang="el-GR" sz="2400" b="1" i="1" dirty="0"/>
              <a:t>φ</a:t>
            </a:r>
            <a:r>
              <a:rPr lang="el-GR" sz="2400" dirty="0"/>
              <a:t> </a:t>
            </a:r>
            <a:r>
              <a:rPr lang="el-GR" sz="2400" i="1" dirty="0"/>
              <a:t>-</a:t>
            </a:r>
            <a:r>
              <a:rPr lang="el-GR" sz="2400" dirty="0"/>
              <a:t> </a:t>
            </a:r>
            <a:r>
              <a:rPr lang="cs-CZ" sz="2400" i="1" dirty="0"/>
              <a:t>příkon fluence částic; </a:t>
            </a:r>
            <a:endParaRPr lang="cs-CZ" sz="2400" dirty="0"/>
          </a:p>
          <a:p>
            <a:r>
              <a:rPr lang="cs-CZ" sz="2400" b="1" i="1" dirty="0"/>
              <a:t> </a:t>
            </a:r>
            <a:r>
              <a:rPr lang="el-GR" sz="2400" b="1" i="1" dirty="0"/>
              <a:t>Φ</a:t>
            </a:r>
            <a:r>
              <a:rPr lang="el-GR" sz="2400" b="1" dirty="0"/>
              <a:t> </a:t>
            </a:r>
            <a:r>
              <a:rPr lang="el-GR" sz="2400" i="1" dirty="0"/>
              <a:t>-</a:t>
            </a:r>
            <a:r>
              <a:rPr lang="el-GR" sz="2400" dirty="0"/>
              <a:t> </a:t>
            </a:r>
            <a:r>
              <a:rPr lang="cs-CZ" sz="2400" i="1" dirty="0"/>
              <a:t>fluence částic;</a:t>
            </a:r>
            <a:endParaRPr lang="cs-CZ" sz="2400" dirty="0"/>
          </a:p>
          <a:p>
            <a:r>
              <a:rPr lang="cs-CZ" sz="2400" b="1" i="1" dirty="0" err="1"/>
              <a:t>dt</a:t>
            </a:r>
            <a:r>
              <a:rPr lang="cs-CZ" sz="2400" i="1" dirty="0"/>
              <a:t> - časový interval.</a:t>
            </a:r>
            <a:endParaRPr lang="cs-CZ" sz="2400" dirty="0"/>
          </a:p>
          <a:p>
            <a:r>
              <a:rPr lang="cs-CZ" sz="2400" dirty="0"/>
              <a:t>Jednotkou příkonu fluence je </a:t>
            </a:r>
            <a:r>
              <a:rPr lang="cs-CZ" sz="2400" b="1" dirty="0"/>
              <a:t>m</a:t>
            </a:r>
            <a:r>
              <a:rPr lang="cs-CZ" sz="2400" b="1" baseline="30000" dirty="0"/>
              <a:t>-2</a:t>
            </a:r>
            <a:r>
              <a:rPr lang="cs-CZ" sz="2400" b="1" dirty="0"/>
              <a:t>s</a:t>
            </a:r>
            <a:r>
              <a:rPr lang="cs-CZ" sz="2400" b="1" baseline="30000" dirty="0"/>
              <a:t>-1</a:t>
            </a:r>
            <a:r>
              <a:rPr lang="cs-CZ" sz="2400" dirty="0"/>
              <a:t>.</a:t>
            </a:r>
          </a:p>
          <a:p>
            <a:endParaRPr lang="cs-CZ" sz="2400" dirty="0"/>
          </a:p>
        </p:txBody>
      </p:sp>
      <p:sp>
        <p:nvSpPr>
          <p:cNvPr id="5" name="TextovéPole 4"/>
          <p:cNvSpPr txBox="1"/>
          <p:nvPr/>
        </p:nvSpPr>
        <p:spPr>
          <a:xfrm>
            <a:off x="445168" y="4090499"/>
            <a:ext cx="7168738" cy="1015663"/>
          </a:xfrm>
          <a:prstGeom prst="rect">
            <a:avLst/>
          </a:prstGeom>
          <a:noFill/>
        </p:spPr>
        <p:txBody>
          <a:bodyPr wrap="square" rtlCol="0">
            <a:spAutoFit/>
          </a:bodyPr>
          <a:lstStyle/>
          <a:p>
            <a:r>
              <a:rPr lang="cs-CZ" sz="2000" dirty="0"/>
              <a:t>Ve speciálním </a:t>
            </a:r>
            <a:r>
              <a:rPr lang="cs-CZ" sz="2000" u="sng" dirty="0"/>
              <a:t>případě širokého rovnoběžného homogenního svazku</a:t>
            </a:r>
            <a:r>
              <a:rPr lang="cs-CZ" sz="2000" dirty="0"/>
              <a:t> částic nebo fotonů udává tato veličina počet částic nebo fotonů, jež projdou plochou 1 m</a:t>
            </a:r>
            <a:r>
              <a:rPr lang="cs-CZ" sz="2000" baseline="30000" dirty="0"/>
              <a:t>2</a:t>
            </a:r>
            <a:r>
              <a:rPr lang="cs-CZ" sz="2000" dirty="0"/>
              <a:t> (umístěnou kolmo na jejich směr) za 1 s.</a:t>
            </a:r>
          </a:p>
        </p:txBody>
      </p:sp>
      <p:pic>
        <p:nvPicPr>
          <p:cNvPr id="7" name="Obrázek 6"/>
          <p:cNvPicPr>
            <a:picLocks noChangeAspect="1"/>
          </p:cNvPicPr>
          <p:nvPr/>
        </p:nvPicPr>
        <p:blipFill rotWithShape="1">
          <a:blip r:embed="rId4">
            <a:extLst>
              <a:ext uri="{28A0092B-C50C-407E-A947-70E740481C1C}">
                <a14:useLocalDpi xmlns:a14="http://schemas.microsoft.com/office/drawing/2010/main" val="0"/>
              </a:ext>
            </a:extLst>
          </a:blip>
          <a:srcRect l="61520" b="13211"/>
          <a:stretch/>
        </p:blipFill>
        <p:spPr>
          <a:xfrm>
            <a:off x="8208881" y="4035622"/>
            <a:ext cx="2622075" cy="2676062"/>
          </a:xfrm>
          <a:prstGeom prst="rect">
            <a:avLst/>
          </a:prstGeom>
        </p:spPr>
      </p:pic>
      <p:sp>
        <p:nvSpPr>
          <p:cNvPr id="8" name="TextovéPole 7"/>
          <p:cNvSpPr txBox="1"/>
          <p:nvPr/>
        </p:nvSpPr>
        <p:spPr>
          <a:xfrm>
            <a:off x="2434824" y="5344582"/>
            <a:ext cx="6447826" cy="923330"/>
          </a:xfrm>
          <a:prstGeom prst="rect">
            <a:avLst/>
          </a:prstGeom>
          <a:noFill/>
        </p:spPr>
        <p:txBody>
          <a:bodyPr wrap="square" rtlCol="0">
            <a:spAutoFit/>
          </a:bodyPr>
          <a:lstStyle/>
          <a:p>
            <a:r>
              <a:rPr lang="cs-CZ" i="1" dirty="0"/>
              <a:t>Obrázek:</a:t>
            </a:r>
            <a:r>
              <a:rPr lang="cs-CZ" dirty="0"/>
              <a:t> </a:t>
            </a:r>
            <a:r>
              <a:rPr lang="cs-CZ" i="1" dirty="0"/>
              <a:t>je znázorněn rovnoběžný svazek částic a plocha 1 cm</a:t>
            </a:r>
            <a:r>
              <a:rPr lang="cs-CZ" i="1" baseline="30000" dirty="0"/>
              <a:t>2</a:t>
            </a:r>
            <a:r>
              <a:rPr lang="cs-CZ" i="1" dirty="0"/>
              <a:t> umístěná kolmo na směr jejich šíření.</a:t>
            </a:r>
            <a:endParaRPr lang="cs-CZ" dirty="0"/>
          </a:p>
          <a:p>
            <a:endParaRPr lang="cs-CZ" dirty="0"/>
          </a:p>
        </p:txBody>
      </p:sp>
      <p:sp>
        <p:nvSpPr>
          <p:cNvPr id="2" name="TextovéPole 1"/>
          <p:cNvSpPr txBox="1"/>
          <p:nvPr/>
        </p:nvSpPr>
        <p:spPr>
          <a:xfrm>
            <a:off x="2503196" y="257651"/>
            <a:ext cx="7623241" cy="584775"/>
          </a:xfrm>
          <a:prstGeom prst="rect">
            <a:avLst/>
          </a:prstGeom>
          <a:noFill/>
        </p:spPr>
        <p:txBody>
          <a:bodyPr wrap="none" rtlCol="0">
            <a:spAutoFit/>
          </a:bodyPr>
          <a:lstStyle/>
          <a:p>
            <a:r>
              <a:rPr lang="cs-CZ" sz="3200" b="1" dirty="0">
                <a:solidFill>
                  <a:srgbClr val="FF0000"/>
                </a:solidFill>
              </a:rPr>
              <a:t>3. Příkon fluence částic (hustota toku částic)</a:t>
            </a:r>
          </a:p>
        </p:txBody>
      </p:sp>
      <p:sp>
        <p:nvSpPr>
          <p:cNvPr id="10" name="Obdélník 9"/>
          <p:cNvSpPr/>
          <p:nvPr/>
        </p:nvSpPr>
        <p:spPr>
          <a:xfrm>
            <a:off x="4824984" y="1407692"/>
            <a:ext cx="2615184" cy="306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6047547"/>
      </p:ext>
    </p:extLst>
  </p:cSld>
  <p:clrMapOvr>
    <a:masterClrMapping/>
  </p:clrMapOvr>
  <mc:AlternateContent xmlns:mc="http://schemas.openxmlformats.org/markup-compatibility/2006" xmlns:p14="http://schemas.microsoft.com/office/powerpoint/2010/main">
    <mc:Choice Requires="p14">
      <p:transition spd="slow" p14:dur="2000" advTm="69949"/>
    </mc:Choice>
    <mc:Fallback xmlns="">
      <p:transition spd="slow" advTm="6994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898904" y="4729481"/>
            <a:ext cx="8540496" cy="584775"/>
          </a:xfrm>
          <a:prstGeom prst="rect">
            <a:avLst/>
          </a:prstGeom>
          <a:noFill/>
        </p:spPr>
        <p:txBody>
          <a:bodyPr wrap="square" rtlCol="0">
            <a:spAutoFit/>
          </a:bodyPr>
          <a:lstStyle/>
          <a:p>
            <a:r>
              <a:rPr lang="cs-CZ" sz="3200" b="1" dirty="0">
                <a:solidFill>
                  <a:srgbClr val="FF0000"/>
                </a:solidFill>
              </a:rPr>
              <a:t>5. Příkon fluence energie</a:t>
            </a:r>
            <a:r>
              <a:rPr lang="cs-CZ" sz="3200" dirty="0">
                <a:solidFill>
                  <a:srgbClr val="FF0000"/>
                </a:solidFill>
              </a:rPr>
              <a:t> </a:t>
            </a:r>
            <a:r>
              <a:rPr lang="cs-CZ" sz="2400" dirty="0"/>
              <a:t>(hustota toku energie), </a:t>
            </a:r>
            <a:r>
              <a:rPr lang="en-US" sz="2400" dirty="0"/>
              <a:t>[</a:t>
            </a:r>
            <a:r>
              <a:rPr lang="cs-CZ" sz="2400" b="1" dirty="0"/>
              <a:t>W.m</a:t>
            </a:r>
            <a:r>
              <a:rPr lang="cs-CZ" sz="2400" b="1" baseline="30000" dirty="0"/>
              <a:t>-2</a:t>
            </a:r>
            <a:r>
              <a:rPr lang="en-US" sz="2400" dirty="0"/>
              <a:t>]</a:t>
            </a:r>
            <a:endParaRPr lang="cs-CZ" sz="2400" dirty="0"/>
          </a:p>
        </p:txBody>
      </p:sp>
      <p:sp>
        <p:nvSpPr>
          <p:cNvPr id="5" name="Obdélník 4"/>
          <p:cNvSpPr/>
          <p:nvPr/>
        </p:nvSpPr>
        <p:spPr>
          <a:xfrm>
            <a:off x="5227320" y="5538823"/>
            <a:ext cx="2761488" cy="1088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8" name="Obdélník 7"/>
          <p:cNvSpPr/>
          <p:nvPr/>
        </p:nvSpPr>
        <p:spPr>
          <a:xfrm>
            <a:off x="1898905" y="1144276"/>
            <a:ext cx="9278432" cy="830997"/>
          </a:xfrm>
          <a:prstGeom prst="rect">
            <a:avLst/>
          </a:prstGeom>
        </p:spPr>
        <p:txBody>
          <a:bodyPr wrap="square">
            <a:spAutoFit/>
          </a:bodyPr>
          <a:lstStyle/>
          <a:p>
            <a:pPr fontAlgn="base">
              <a:spcBef>
                <a:spcPct val="0"/>
              </a:spcBef>
              <a:spcAft>
                <a:spcPct val="0"/>
              </a:spcAft>
            </a:pPr>
            <a:r>
              <a:rPr lang="cs-CZ" sz="2400" kern="0" dirty="0">
                <a:latin typeface="Arial" charset="0"/>
              </a:rPr>
              <a:t>Obdobně jako fluence částic: </a:t>
            </a:r>
            <a:r>
              <a:rPr lang="cs-CZ" sz="2400" b="1" kern="0" dirty="0">
                <a:solidFill>
                  <a:srgbClr val="FF0000"/>
                </a:solidFill>
                <a:latin typeface="Arial" charset="0"/>
              </a:rPr>
              <a:t>FLUENCE ENERGIE </a:t>
            </a:r>
            <a:r>
              <a:rPr lang="en-US" sz="2400" dirty="0"/>
              <a:t>[</a:t>
            </a:r>
            <a:r>
              <a:rPr lang="cs-CZ" sz="2400" b="1" dirty="0"/>
              <a:t>J.m</a:t>
            </a:r>
            <a:r>
              <a:rPr lang="cs-CZ" sz="2400" b="1" baseline="30000" dirty="0"/>
              <a:t>-2</a:t>
            </a:r>
            <a:r>
              <a:rPr lang="cs-CZ" sz="2400" b="1" dirty="0"/>
              <a:t>;</a:t>
            </a:r>
            <a:r>
              <a:rPr lang="cs-CZ" sz="2400" b="1" baseline="30000" dirty="0"/>
              <a:t> </a:t>
            </a:r>
            <a:r>
              <a:rPr lang="cs-CZ" altLang="cs-CZ" sz="2400" dirty="0">
                <a:cs typeface="Arial" panose="020B0604020202020204" pitchFamily="34" charset="0"/>
                <a:sym typeface="Symbol" panose="05050102010706020507" pitchFamily="18" charset="2"/>
              </a:rPr>
              <a:t>MeV.m</a:t>
            </a:r>
            <a:r>
              <a:rPr lang="cs-CZ" altLang="cs-CZ" sz="2400" baseline="30000" dirty="0">
                <a:cs typeface="Arial" panose="020B0604020202020204" pitchFamily="34" charset="0"/>
                <a:sym typeface="Symbol" panose="05050102010706020507" pitchFamily="18" charset="2"/>
              </a:rPr>
              <a:t>-2</a:t>
            </a:r>
            <a:r>
              <a:rPr lang="en-US" sz="2400" dirty="0"/>
              <a:t>]</a:t>
            </a:r>
          </a:p>
          <a:p>
            <a:pPr lvl="0" fontAlgn="base">
              <a:spcBef>
                <a:spcPct val="0"/>
              </a:spcBef>
              <a:spcAft>
                <a:spcPct val="0"/>
              </a:spcAft>
            </a:pPr>
            <a:r>
              <a:rPr lang="cs-CZ" sz="2400" b="1" kern="0" dirty="0">
                <a:solidFill>
                  <a:srgbClr val="FF0000"/>
                </a:solidFill>
                <a:latin typeface="Arial" charset="0"/>
              </a:rPr>
              <a:t>Jednoduše = množství energie IZ doručené na m</a:t>
            </a:r>
            <a:r>
              <a:rPr lang="cs-CZ" sz="2400" b="1" kern="0" baseline="30000" dirty="0">
                <a:solidFill>
                  <a:srgbClr val="FF0000"/>
                </a:solidFill>
                <a:latin typeface="Arial" charset="0"/>
              </a:rPr>
              <a:t>2</a:t>
            </a:r>
            <a:r>
              <a:rPr lang="cs-CZ" sz="2400" b="1" kern="0" dirty="0">
                <a:solidFill>
                  <a:srgbClr val="FF0000"/>
                </a:solidFill>
                <a:latin typeface="Arial" charset="0"/>
              </a:rPr>
              <a:t> </a:t>
            </a:r>
          </a:p>
        </p:txBody>
      </p:sp>
      <p:sp>
        <p:nvSpPr>
          <p:cNvPr id="10" name="TextovéPole 9"/>
          <p:cNvSpPr txBox="1"/>
          <p:nvPr/>
        </p:nvSpPr>
        <p:spPr>
          <a:xfrm>
            <a:off x="2735503" y="218129"/>
            <a:ext cx="6913239" cy="584775"/>
          </a:xfrm>
          <a:prstGeom prst="rect">
            <a:avLst/>
          </a:prstGeom>
          <a:noFill/>
        </p:spPr>
        <p:txBody>
          <a:bodyPr wrap="none" rtlCol="0">
            <a:spAutoFit/>
          </a:bodyPr>
          <a:lstStyle/>
          <a:p>
            <a:r>
              <a:rPr lang="cs-CZ" sz="3200" b="1" u="sng" dirty="0">
                <a:solidFill>
                  <a:srgbClr val="FF0000"/>
                </a:solidFill>
              </a:rPr>
              <a:t>FLUENCE ENERGIE</a:t>
            </a:r>
            <a:r>
              <a:rPr lang="cs-CZ" sz="3200" b="1" dirty="0">
                <a:solidFill>
                  <a:srgbClr val="FF0000"/>
                </a:solidFill>
              </a:rPr>
              <a:t> </a:t>
            </a:r>
            <a:r>
              <a:rPr lang="cs-CZ" sz="2800" b="1" dirty="0">
                <a:solidFill>
                  <a:srgbClr val="FF0000"/>
                </a:solidFill>
              </a:rPr>
              <a:t>(hustota prošlé energie)</a:t>
            </a:r>
            <a:endParaRPr lang="cs-CZ" sz="3200" b="1" dirty="0">
              <a:solidFill>
                <a:srgbClr val="FF0000"/>
              </a:solidFill>
            </a:endParaRPr>
          </a:p>
        </p:txBody>
      </p:sp>
      <p:sp>
        <p:nvSpPr>
          <p:cNvPr id="11" name="Nadpis 1"/>
          <p:cNvSpPr txBox="1">
            <a:spLocks/>
          </p:cNvSpPr>
          <p:nvPr/>
        </p:nvSpPr>
        <p:spPr>
          <a:xfrm>
            <a:off x="2191385" y="173312"/>
            <a:ext cx="644702" cy="6394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rgbClr val="FF0000"/>
                </a:solidFill>
              </a:rPr>
              <a:t>4. </a:t>
            </a:r>
          </a:p>
        </p:txBody>
      </p:sp>
      <p:grpSp>
        <p:nvGrpSpPr>
          <p:cNvPr id="22" name="Skupina 21"/>
          <p:cNvGrpSpPr/>
          <p:nvPr/>
        </p:nvGrpSpPr>
        <p:grpSpPr>
          <a:xfrm>
            <a:off x="1972057" y="2188168"/>
            <a:ext cx="7653528" cy="1399534"/>
            <a:chOff x="246889" y="1612096"/>
            <a:chExt cx="7653528" cy="1399534"/>
          </a:xfrm>
        </p:grpSpPr>
        <mc:AlternateContent xmlns:mc="http://schemas.openxmlformats.org/markup-compatibility/2006" xmlns:a14="http://schemas.microsoft.com/office/drawing/2010/main">
          <mc:Choice Requires="a14">
            <p:sp>
              <p:nvSpPr>
                <p:cNvPr id="6" name="TextBox 15"/>
                <p:cNvSpPr txBox="1"/>
                <p:nvPr/>
              </p:nvSpPr>
              <p:spPr>
                <a:xfrm>
                  <a:off x="6129527" y="1830179"/>
                  <a:ext cx="1516505" cy="815223"/>
                </a:xfrm>
                <a:prstGeom prst="rect">
                  <a:avLst/>
                </a:prstGeom>
                <a:noFill/>
              </p:spPr>
              <p:txBody>
                <a:bodyPr wrap="non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ea typeface="Cambria Math" panose="02040503050406030204" pitchFamily="18" charset="0"/>
                          </a:rPr>
                          <m:t>Ψ</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𝑁h𝑣</m:t>
                            </m:r>
                          </m:num>
                          <m:den>
                            <m:r>
                              <a:rPr lang="en-US" sz="2800" i="1">
                                <a:latin typeface="Cambria Math" panose="02040503050406030204" pitchFamily="18" charset="0"/>
                                <a:ea typeface="Cambria Math" panose="02040503050406030204" pitchFamily="18" charset="0"/>
                              </a:rPr>
                              <m:t>𝐴</m:t>
                            </m:r>
                          </m:den>
                        </m:f>
                      </m:oMath>
                    </m:oMathPara>
                  </a14:m>
                  <a:endParaRPr lang="en-US" sz="2800" dirty="0"/>
                </a:p>
              </p:txBody>
            </p:sp>
          </mc:Choice>
          <mc:Fallback xmlns="">
            <p:sp>
              <p:nvSpPr>
                <p:cNvPr id="6" name="TextBox 15"/>
                <p:cNvSpPr txBox="1">
                  <a:spLocks noRot="1" noChangeAspect="1" noMove="1" noResize="1" noEditPoints="1" noAdjustHandles="1" noChangeArrowheads="1" noChangeShapeType="1" noTextEdit="1"/>
                </p:cNvSpPr>
                <p:nvPr/>
              </p:nvSpPr>
              <p:spPr>
                <a:xfrm>
                  <a:off x="6129527" y="1830179"/>
                  <a:ext cx="1516505" cy="815223"/>
                </a:xfrm>
                <a:prstGeom prst="rect">
                  <a:avLst/>
                </a:prstGeom>
                <a:blipFill>
                  <a:blip r:embed="rId5"/>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graphicFrame>
              <p:nvGraphicFramePr>
                <p:cNvPr id="7" name="Object 17"/>
                <p:cNvGraphicFramePr>
                  <a:graphicFrameLocks noChangeAspect="1"/>
                </p:cNvGraphicFramePr>
                <p:nvPr/>
              </p:nvGraphicFramePr>
              <p:xfrm>
                <a:off x="454359" y="1788639"/>
                <a:ext cx="3302592" cy="898305"/>
              </p:xfrm>
              <a:graphic>
                <a:graphicData uri="http://schemas.openxmlformats.org/presentationml/2006/ole">
                  <mc:AlternateContent>
                    <mc:Choice xmlns:v="urn:schemas-microsoft-com:vml" Requires="v">
                      <p:oleObj name="Equation" r:id="rId6" imgW="1460160" imgH="393480" progId="Equation.DSMT4">
                        <p:embed/>
                      </p:oleObj>
                    </mc:Choice>
                    <mc:Fallback>
                      <p:oleObj name="Equation" r:id="rId6" imgW="1460160" imgH="393480" progId="Equation.DSMT4">
                        <p:embed/>
                        <p:pic>
                          <p:nvPicPr>
                            <p:cNvPr id="7" name="Object 17"/>
                            <p:cNvPicPr>
                              <a:picLocks noChangeAspect="1" noChangeArrowheads="1"/>
                            </p:cNvPicPr>
                            <p:nvPr/>
                          </p:nvPicPr>
                          <p:blipFill>
                            <a:blip r:embed="rId7">
                              <a:extLst>
                                <a:ext uri="{28A0092B-C50C-407E-A947-70E740481C1C}">
                                  <a14:useLocalDpi val="0"/>
                                </a:ext>
                              </a:extLst>
                            </a:blip>
                            <a:srcRect/>
                            <a:stretch>
                              <a:fillRect/>
                            </a:stretch>
                          </p:blipFill>
                          <p:spPr bwMode="auto">
                            <a:xfrm>
                              <a:off x="454359" y="1788639"/>
                              <a:ext cx="3302592" cy="898305"/>
                            </a:xfrm>
                            <a:prstGeom prst="rect">
                              <a:avLst/>
                            </a:prstGeom>
                            <a:solidFill>
                              <a:srgbClr val="FFFF00"/>
                            </a:solidFill>
                          </p:spPr>
                        </p:pic>
                      </p:oleObj>
                    </mc:Fallback>
                  </mc:AlternateContent>
                </a:graphicData>
              </a:graphic>
            </p:graphicFrame>
          </mc:Choice>
          <mc:Fallback xmlns="">
            <p:graphicFrame>
              <p:nvGraphicFramePr>
                <p:cNvPr id="7" name="Object 17"/>
                <p:cNvGraphicFramePr>
                  <a:graphicFrameLocks noChangeAspect="1"/>
                </p:cNvGraphicFramePr>
                <p:nvPr>
                  <p:extLst>
                    <p:ext uri="{D42A27DB-BD31-4B8C-83A1-F6EECF244321}">
                      <p14:modId xmlns:p14="http://schemas.microsoft.com/office/powerpoint/2010/main" val="2495587655"/>
                    </p:ext>
                  </p:extLst>
                </p:nvPr>
              </p:nvGraphicFramePr>
              <p:xfrm>
                <a:off x="454359" y="1788639"/>
                <a:ext cx="3302592" cy="898305"/>
              </p:xfrm>
              <a:graphic>
                <a:graphicData uri="http://schemas.openxmlformats.org/presentationml/2006/ole">
                  <mc:AlternateContent>
                    <mc:Choice xmlns:v="urn:schemas-microsoft-com:vml" Requires="v">
                      <p:oleObj spid="_x0000_s38930" name="Equation" r:id="rId8" imgW="1460160" imgH="393480" progId="Equation.DSMT4">
                        <p:embed/>
                      </p:oleObj>
                    </mc:Choice>
                    <mc:Fallback>
                      <p:oleObj name="Equation" r:id="rId8" imgW="1460160" imgH="393480" progId="Equation.DSMT4">
                        <p:embed/>
                        <p:pic>
                          <p:nvPicPr>
                            <p:cNvPr id="15"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359" y="1788639"/>
                              <a:ext cx="3302592" cy="898305"/>
                            </a:xfrm>
                            <a:prstGeom prst="rect">
                              <a:avLst/>
                            </a:prstGeom>
                            <a:solidFill>
                              <a:srgbClr val="FFFF00"/>
                            </a:solidFill>
                          </p:spPr>
                        </p:pic>
                      </p:oleObj>
                    </mc:Fallback>
                  </mc:AlternateContent>
                </a:graphicData>
              </a:graphic>
            </p:graphicFrame>
          </mc:Fallback>
        </mc:AlternateContent>
        <p:sp>
          <p:nvSpPr>
            <p:cNvPr id="9" name="Obdélník 8"/>
            <p:cNvSpPr/>
            <p:nvPr/>
          </p:nvSpPr>
          <p:spPr>
            <a:xfrm>
              <a:off x="246889" y="1612096"/>
              <a:ext cx="7653528" cy="13995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Rectangle 11"/>
            <p:cNvSpPr/>
            <p:nvPr/>
          </p:nvSpPr>
          <p:spPr>
            <a:xfrm>
              <a:off x="4214851" y="1742452"/>
              <a:ext cx="1262406" cy="480131"/>
            </a:xfrm>
            <a:prstGeom prst="rect">
              <a:avLst/>
            </a:prstGeom>
          </p:spPr>
          <p:txBody>
            <a:bodyPr wrap="square">
              <a:spAutoFit/>
            </a:bodyPr>
            <a:lstStyle/>
            <a:p>
              <a:pPr marL="0" lvl="1">
                <a:lnSpc>
                  <a:spcPct val="90000"/>
                </a:lnSpc>
                <a:defRPr/>
              </a:pPr>
              <a:r>
                <a:rPr lang="en-US" sz="2800" i="1" dirty="0">
                  <a:latin typeface="Times New Roman" panose="02020603050405020304" pitchFamily="18" charset="0"/>
                  <a:cs typeface="Times New Roman" panose="02020603050405020304" pitchFamily="18" charset="0"/>
                </a:rPr>
                <a:t>E = </a:t>
              </a:r>
              <a:r>
                <a:rPr lang="en-US" sz="2800" i="1" dirty="0" err="1">
                  <a:latin typeface="Times New Roman" panose="02020603050405020304" pitchFamily="18" charset="0"/>
                  <a:cs typeface="Times New Roman" panose="02020603050405020304" pitchFamily="18" charset="0"/>
                </a:rPr>
                <a:t>hv</a:t>
              </a:r>
              <a:endParaRPr lang="en-US" sz="2800" i="1" dirty="0">
                <a:latin typeface="Times New Roman" panose="02020603050405020304" pitchFamily="18" charset="0"/>
                <a:cs typeface="Times New Roman" panose="02020603050405020304" pitchFamily="18" charset="0"/>
              </a:endParaRPr>
            </a:p>
          </p:txBody>
        </p:sp>
        <p:cxnSp>
          <p:nvCxnSpPr>
            <p:cNvPr id="14" name="Přímá spojnice se šipkou 13"/>
            <p:cNvCxnSpPr/>
            <p:nvPr/>
          </p:nvCxnSpPr>
          <p:spPr>
            <a:xfrm>
              <a:off x="4005572" y="2237792"/>
              <a:ext cx="19288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5" name="Obrázek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7230" y="2319972"/>
              <a:ext cx="720419" cy="568752"/>
            </a:xfrm>
            <a:prstGeom prst="rect">
              <a:avLst/>
            </a:prstGeom>
          </p:spPr>
        </p:pic>
        <p:sp>
          <p:nvSpPr>
            <p:cNvPr id="18" name="Obdélník 17"/>
            <p:cNvSpPr/>
            <p:nvPr/>
          </p:nvSpPr>
          <p:spPr>
            <a:xfrm>
              <a:off x="6906516" y="2375533"/>
              <a:ext cx="890547" cy="395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7002072" y="2142355"/>
              <a:ext cx="421910" cy="646331"/>
            </a:xfrm>
            <a:prstGeom prst="rect">
              <a:avLst/>
            </a:prstGeom>
            <a:noFill/>
          </p:spPr>
          <p:txBody>
            <a:bodyPr wrap="none" rtlCol="0">
              <a:spAutoFit/>
            </a:bodyPr>
            <a:lstStyle/>
            <a:p>
              <a:r>
                <a:rPr lang="cs-CZ" sz="3600" i="1" dirty="0"/>
                <a:t>a</a:t>
              </a:r>
            </a:p>
          </p:txBody>
        </p:sp>
      </p:grpSp>
      <p:grpSp>
        <p:nvGrpSpPr>
          <p:cNvPr id="23" name="Skupina 22"/>
          <p:cNvGrpSpPr/>
          <p:nvPr/>
        </p:nvGrpSpPr>
        <p:grpSpPr>
          <a:xfrm>
            <a:off x="5417169" y="5650926"/>
            <a:ext cx="2437527" cy="976008"/>
            <a:chOff x="-1218764" y="5708669"/>
            <a:chExt cx="2437527" cy="976008"/>
          </a:xfrm>
        </p:grpSpPr>
        <mc:AlternateContent xmlns:mc="http://schemas.openxmlformats.org/markup-compatibility/2006" xmlns:a14="http://schemas.microsoft.com/office/drawing/2010/main">
          <mc:Choice Requires="a14">
            <p:sp>
              <p:nvSpPr>
                <p:cNvPr id="16" name="TextBox 17"/>
                <p:cNvSpPr txBox="1"/>
                <p:nvPr/>
              </p:nvSpPr>
              <p:spPr>
                <a:xfrm>
                  <a:off x="-1218764" y="5708669"/>
                  <a:ext cx="2437527" cy="81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800" i="1">
                            <a:latin typeface="Cambria Math" panose="02040503050406030204" pitchFamily="18" charset="0"/>
                            <a:ea typeface="Cambria Math" panose="02040503050406030204" pitchFamily="18" charset="0"/>
                          </a:rPr>
                          <m:t>𝜓</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𝑁h𝑣</m:t>
                            </m:r>
                          </m:num>
                          <m:den>
                            <m:r>
                              <a:rPr lang="en-US" sz="2800" i="1">
                                <a:latin typeface="Cambria Math" panose="02040503050406030204" pitchFamily="18" charset="0"/>
                                <a:ea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𝑡</m:t>
                            </m:r>
                          </m:den>
                        </m:f>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𝐸</m:t>
                        </m:r>
                        <m:r>
                          <a:rPr lang="en-US" sz="2800" i="1">
                            <a:latin typeface="Cambria Math" panose="02040503050406030204" pitchFamily="18" charset="0"/>
                            <a:ea typeface="Cambria Math" panose="02040503050406030204" pitchFamily="18" charset="0"/>
                          </a:rPr>
                          <m:t>𝜙</m:t>
                        </m:r>
                      </m:oMath>
                    </m:oMathPara>
                  </a14:m>
                  <a:endParaRPr lang="en-US" sz="2800" dirty="0"/>
                </a:p>
              </p:txBody>
            </p:sp>
          </mc:Choice>
          <mc:Fallback xmlns="">
            <p:sp>
              <p:nvSpPr>
                <p:cNvPr id="16" name="TextBox 17"/>
                <p:cNvSpPr txBox="1">
                  <a:spLocks noRot="1" noChangeAspect="1" noMove="1" noResize="1" noEditPoints="1" noAdjustHandles="1" noChangeArrowheads="1" noChangeShapeType="1" noTextEdit="1"/>
                </p:cNvSpPr>
                <p:nvPr/>
              </p:nvSpPr>
              <p:spPr>
                <a:xfrm>
                  <a:off x="-1218764" y="5708669"/>
                  <a:ext cx="2437527" cy="818044"/>
                </a:xfrm>
                <a:prstGeom prst="rect">
                  <a:avLst/>
                </a:prstGeom>
                <a:blipFill>
                  <a:blip r:embed="rId11"/>
                  <a:stretch>
                    <a:fillRect/>
                  </a:stretch>
                </a:blipFill>
              </p:spPr>
              <p:txBody>
                <a:bodyPr/>
                <a:lstStyle/>
                <a:p>
                  <a:r>
                    <a:rPr lang="cs-CZ">
                      <a:noFill/>
                    </a:rPr>
                    <a:t> </a:t>
                  </a:r>
                </a:p>
              </p:txBody>
            </p:sp>
          </mc:Fallback>
        </mc:AlternateContent>
        <p:sp>
          <p:nvSpPr>
            <p:cNvPr id="20" name="Obdélník 19"/>
            <p:cNvSpPr/>
            <p:nvPr/>
          </p:nvSpPr>
          <p:spPr>
            <a:xfrm>
              <a:off x="-493776" y="6201896"/>
              <a:ext cx="321086" cy="395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p:cNvSpPr txBox="1"/>
            <p:nvPr/>
          </p:nvSpPr>
          <p:spPr>
            <a:xfrm>
              <a:off x="-502920" y="6038346"/>
              <a:ext cx="252494" cy="646331"/>
            </a:xfrm>
            <a:prstGeom prst="rect">
              <a:avLst/>
            </a:prstGeom>
            <a:noFill/>
          </p:spPr>
          <p:txBody>
            <a:bodyPr wrap="square" rtlCol="0">
              <a:spAutoFit/>
            </a:bodyPr>
            <a:lstStyle/>
            <a:p>
              <a:r>
                <a:rPr lang="cs-CZ" sz="3600" i="1" dirty="0"/>
                <a:t>a</a:t>
              </a:r>
            </a:p>
          </p:txBody>
        </p:sp>
      </p:grpSp>
      <p:sp>
        <p:nvSpPr>
          <p:cNvPr id="2" name="Obdélník 1">
            <a:extLst>
              <a:ext uri="{FF2B5EF4-FFF2-40B4-BE49-F238E27FC236}">
                <a16:creationId xmlns:a16="http://schemas.microsoft.com/office/drawing/2014/main" id="{13B05034-1EB0-D6C6-8773-B51066F8EC13}"/>
              </a:ext>
            </a:extLst>
          </p:cNvPr>
          <p:cNvSpPr/>
          <p:nvPr/>
        </p:nvSpPr>
        <p:spPr>
          <a:xfrm>
            <a:off x="789588" y="3732474"/>
            <a:ext cx="10586270" cy="830997"/>
          </a:xfrm>
          <a:prstGeom prst="rect">
            <a:avLst/>
          </a:prstGeom>
        </p:spPr>
        <p:txBody>
          <a:bodyPr wrap="square">
            <a:spAutoFit/>
          </a:bodyPr>
          <a:lstStyle/>
          <a:p>
            <a:pPr lvl="0" fontAlgn="base">
              <a:spcBef>
                <a:spcPct val="0"/>
              </a:spcBef>
              <a:spcAft>
                <a:spcPct val="0"/>
              </a:spcAft>
            </a:pPr>
            <a:r>
              <a:rPr lang="cs-CZ" sz="2400" dirty="0">
                <a:latin typeface="Arial" charset="0"/>
              </a:rPr>
              <a:t>kde</a:t>
            </a:r>
            <a:r>
              <a:rPr lang="en-US" sz="2400" dirty="0">
                <a:latin typeface="Arial" charset="0"/>
              </a:rPr>
              <a:t>:</a:t>
            </a:r>
            <a:r>
              <a:rPr lang="cs-CZ" sz="2400" dirty="0">
                <a:latin typeface="Arial" charset="0"/>
              </a:rPr>
              <a:t> </a:t>
            </a:r>
            <a:r>
              <a:rPr lang="cs-CZ" sz="2400" b="1" i="1" dirty="0">
                <a:latin typeface="Arial" charset="0"/>
              </a:rPr>
              <a:t>R</a:t>
            </a:r>
            <a:r>
              <a:rPr lang="cs-CZ" sz="2400" dirty="0">
                <a:latin typeface="Arial" charset="0"/>
              </a:rPr>
              <a:t> = zářivá energie (součet kinetických energií </a:t>
            </a:r>
            <a:r>
              <a:rPr lang="cs-CZ" sz="2400" b="1" i="1" dirty="0">
                <a:latin typeface="Arial" charset="0"/>
              </a:rPr>
              <a:t>N</a:t>
            </a:r>
            <a:r>
              <a:rPr lang="cs-CZ" sz="2400" dirty="0">
                <a:latin typeface="Arial" charset="0"/>
              </a:rPr>
              <a:t> fotonů),</a:t>
            </a:r>
          </a:p>
          <a:p>
            <a:pPr lvl="0" fontAlgn="base">
              <a:spcBef>
                <a:spcPct val="0"/>
              </a:spcBef>
              <a:spcAft>
                <a:spcPct val="0"/>
              </a:spcAft>
            </a:pPr>
            <a:r>
              <a:rPr lang="cs-CZ" sz="2400" dirty="0">
                <a:latin typeface="Arial" charset="0"/>
              </a:rPr>
              <a:t>        </a:t>
            </a:r>
            <a:r>
              <a:rPr lang="en-US" sz="2400" b="1" dirty="0">
                <a:latin typeface="Symbol" panose="05050102010706020507" pitchFamily="18" charset="2"/>
              </a:rPr>
              <a:t>F</a:t>
            </a:r>
            <a:r>
              <a:rPr lang="en-US" sz="2400" dirty="0">
                <a:latin typeface="Arial" charset="0"/>
              </a:rPr>
              <a:t> je fluence </a:t>
            </a:r>
            <a:r>
              <a:rPr lang="cs-CZ" sz="2400" dirty="0">
                <a:latin typeface="Arial" charset="0"/>
              </a:rPr>
              <a:t>částic (viz dříve) a </a:t>
            </a:r>
            <a:r>
              <a:rPr lang="cs-CZ" sz="2400" b="1" i="1" dirty="0">
                <a:latin typeface="Arial" charset="0"/>
              </a:rPr>
              <a:t>E</a:t>
            </a:r>
            <a:r>
              <a:rPr lang="cs-CZ" sz="2400" dirty="0">
                <a:latin typeface="Arial" charset="0"/>
              </a:rPr>
              <a:t> je kinetická energie jednoho fotonu</a:t>
            </a:r>
          </a:p>
        </p:txBody>
      </p:sp>
      <p:sp>
        <p:nvSpPr>
          <p:cNvPr id="17" name="TextovéPole 16">
            <a:extLst>
              <a:ext uri="{FF2B5EF4-FFF2-40B4-BE49-F238E27FC236}">
                <a16:creationId xmlns:a16="http://schemas.microsoft.com/office/drawing/2014/main" id="{B9E21224-7DEC-ADBA-FB11-E84250917B42}"/>
              </a:ext>
            </a:extLst>
          </p:cNvPr>
          <p:cNvSpPr txBox="1"/>
          <p:nvPr/>
        </p:nvSpPr>
        <p:spPr>
          <a:xfrm>
            <a:off x="2836087" y="5876387"/>
            <a:ext cx="3872321" cy="535531"/>
          </a:xfrm>
          <a:prstGeom prst="rect">
            <a:avLst/>
          </a:prstGeom>
          <a:noFill/>
        </p:spPr>
        <p:txBody>
          <a:bodyPr wrap="square">
            <a:spAutoFit/>
          </a:bodyPr>
          <a:lstStyle/>
          <a:p>
            <a:pPr eaLnBrk="1" hangingPunct="1">
              <a:lnSpc>
                <a:spcPct val="90000"/>
              </a:lnSpc>
              <a:buFont typeface="Symbol" panose="05050102010706020507" pitchFamily="18" charset="2"/>
              <a:buNone/>
            </a:pPr>
            <a:r>
              <a:rPr lang="cs-CZ" altLang="cs-CZ" sz="3200" i="1" dirty="0">
                <a:cs typeface="Arial" panose="020B0604020202020204" pitchFamily="34" charset="0"/>
                <a:sym typeface="Symbol" panose="05050102010706020507" pitchFamily="18" charset="2"/>
              </a:rPr>
              <a:t></a:t>
            </a:r>
            <a:r>
              <a:rPr lang="cs-CZ" altLang="cs-CZ" sz="3200" dirty="0">
                <a:cs typeface="Arial" panose="020B0604020202020204" pitchFamily="34" charset="0"/>
                <a:sym typeface="Symbol" panose="05050102010706020507" pitchFamily="18" charset="2"/>
              </a:rPr>
              <a:t> = d/</a:t>
            </a:r>
            <a:r>
              <a:rPr lang="cs-CZ" altLang="cs-CZ" sz="3200" dirty="0" err="1">
                <a:cs typeface="Arial" panose="020B0604020202020204" pitchFamily="34" charset="0"/>
                <a:sym typeface="Symbol" panose="05050102010706020507" pitchFamily="18" charset="2"/>
              </a:rPr>
              <a:t>dt</a:t>
            </a:r>
            <a:endParaRPr lang="cs-CZ" altLang="cs-CZ" sz="3200" dirty="0">
              <a:cs typeface="Arial" panose="020B0604020202020204" pitchFamily="34" charset="0"/>
              <a:sym typeface="Symbol" panose="05050102010706020507" pitchFamily="18" charset="2"/>
            </a:endParaRPr>
          </a:p>
        </p:txBody>
      </p:sp>
      <p:sp>
        <p:nvSpPr>
          <p:cNvPr id="24" name="TextovéPole 23">
            <a:extLst>
              <a:ext uri="{FF2B5EF4-FFF2-40B4-BE49-F238E27FC236}">
                <a16:creationId xmlns:a16="http://schemas.microsoft.com/office/drawing/2014/main" id="{AFEC59F6-EFCD-083D-9820-A2A9ECBB1552}"/>
              </a:ext>
            </a:extLst>
          </p:cNvPr>
          <p:cNvSpPr txBox="1"/>
          <p:nvPr/>
        </p:nvSpPr>
        <p:spPr>
          <a:xfrm>
            <a:off x="8522421" y="6257602"/>
            <a:ext cx="2811326" cy="369332"/>
          </a:xfrm>
          <a:prstGeom prst="rect">
            <a:avLst/>
          </a:prstGeom>
          <a:noFill/>
        </p:spPr>
        <p:txBody>
          <a:bodyPr wrap="square" rtlCol="0">
            <a:spAutoFit/>
          </a:bodyPr>
          <a:lstStyle/>
          <a:p>
            <a:r>
              <a:rPr lang="cs-CZ" dirty="0">
                <a:solidFill>
                  <a:schemeClr val="accent1"/>
                </a:solidFill>
              </a:rPr>
              <a:t>tok </a:t>
            </a:r>
            <a:r>
              <a:rPr lang="cs-CZ" dirty="0" err="1">
                <a:solidFill>
                  <a:schemeClr val="accent1"/>
                </a:solidFill>
              </a:rPr>
              <a:t>fluence</a:t>
            </a:r>
            <a:r>
              <a:rPr lang="cs-CZ" dirty="0">
                <a:solidFill>
                  <a:schemeClr val="accent1"/>
                </a:solidFill>
              </a:rPr>
              <a:t> částic (malé </a:t>
            </a:r>
            <a:r>
              <a:rPr lang="cs-CZ" dirty="0">
                <a:solidFill>
                  <a:schemeClr val="accent1"/>
                </a:solidFill>
                <a:latin typeface="Symbol" panose="05050102010706020507" pitchFamily="18" charset="2"/>
              </a:rPr>
              <a:t>f</a:t>
            </a:r>
            <a:r>
              <a:rPr lang="cs-CZ" dirty="0">
                <a:solidFill>
                  <a:schemeClr val="accent1"/>
                </a:solidFill>
              </a:rPr>
              <a:t>)</a:t>
            </a:r>
          </a:p>
        </p:txBody>
      </p:sp>
      <p:cxnSp>
        <p:nvCxnSpPr>
          <p:cNvPr id="25" name="Přímá spojnice se šipkou 24">
            <a:extLst>
              <a:ext uri="{FF2B5EF4-FFF2-40B4-BE49-F238E27FC236}">
                <a16:creationId xmlns:a16="http://schemas.microsoft.com/office/drawing/2014/main" id="{6E1617BE-F747-43B1-6E97-F42261E91EE4}"/>
              </a:ext>
            </a:extLst>
          </p:cNvPr>
          <p:cNvCxnSpPr>
            <a:cxnSpLocks/>
          </p:cNvCxnSpPr>
          <p:nvPr/>
        </p:nvCxnSpPr>
        <p:spPr>
          <a:xfrm flipH="1" flipV="1">
            <a:off x="7796463" y="6202279"/>
            <a:ext cx="725958" cy="26151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BB699236-5EDC-F933-835F-DD609EED9708}"/>
              </a:ext>
            </a:extLst>
          </p:cNvPr>
          <p:cNvSpPr txBox="1"/>
          <p:nvPr/>
        </p:nvSpPr>
        <p:spPr>
          <a:xfrm>
            <a:off x="8716237" y="5225870"/>
            <a:ext cx="2074517" cy="369332"/>
          </a:xfrm>
          <a:prstGeom prst="rect">
            <a:avLst/>
          </a:prstGeom>
          <a:noFill/>
        </p:spPr>
        <p:txBody>
          <a:bodyPr wrap="square">
            <a:spAutoFit/>
          </a:bodyPr>
          <a:lstStyle/>
          <a:p>
            <a:r>
              <a:rPr lang="pl-PL" dirty="0">
                <a:solidFill>
                  <a:schemeClr val="accent1"/>
                </a:solidFill>
              </a:rPr>
              <a:t>P (</a:t>
            </a:r>
            <a:r>
              <a:rPr lang="pl-PL" i="1" dirty="0">
                <a:solidFill>
                  <a:schemeClr val="accent1"/>
                </a:solidFill>
              </a:rPr>
              <a:t>W</a:t>
            </a:r>
            <a:r>
              <a:rPr lang="pl-PL" dirty="0">
                <a:solidFill>
                  <a:schemeClr val="accent1"/>
                </a:solidFill>
              </a:rPr>
              <a:t>) = E (J) / t (s)</a:t>
            </a:r>
            <a:endParaRPr lang="cs-CZ" dirty="0">
              <a:solidFill>
                <a:schemeClr val="accent1"/>
              </a:solidFill>
            </a:endParaRPr>
          </a:p>
        </p:txBody>
      </p:sp>
    </p:spTree>
    <p:extLst>
      <p:ext uri="{BB962C8B-B14F-4D97-AF65-F5344CB8AC3E}">
        <p14:creationId xmlns:p14="http://schemas.microsoft.com/office/powerpoint/2010/main" val="3578789564"/>
      </p:ext>
    </p:extLst>
  </p:cSld>
  <p:clrMapOvr>
    <a:masterClrMapping/>
  </p:clrMapOvr>
  <mc:AlternateContent xmlns:mc="http://schemas.openxmlformats.org/markup-compatibility/2006" xmlns:p14="http://schemas.microsoft.com/office/powerpoint/2010/main">
    <mc:Choice Requires="p14">
      <p:transition spd="slow" p14:dur="2000" advTm="208034"/>
    </mc:Choice>
    <mc:Fallback xmlns="">
      <p:transition spd="slow" advTm="20803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t="1938"/>
          <a:stretch/>
        </p:blipFill>
        <p:spPr>
          <a:xfrm>
            <a:off x="1775460" y="663700"/>
            <a:ext cx="8641080" cy="5747591"/>
          </a:xfrm>
          <a:prstGeom prst="rect">
            <a:avLst/>
          </a:prstGeom>
        </p:spPr>
      </p:pic>
    </p:spTree>
    <p:extLst>
      <p:ext uri="{BB962C8B-B14F-4D97-AF65-F5344CB8AC3E}">
        <p14:creationId xmlns:p14="http://schemas.microsoft.com/office/powerpoint/2010/main" val="3392557183"/>
      </p:ext>
    </p:extLst>
  </p:cSld>
  <p:clrMapOvr>
    <a:masterClrMapping/>
  </p:clrMapOvr>
  <mc:AlternateContent xmlns:mc="http://schemas.openxmlformats.org/markup-compatibility/2006" xmlns:p14="http://schemas.microsoft.com/office/powerpoint/2010/main">
    <mc:Choice Requires="p14">
      <p:transition spd="slow" p14:dur="2000" advTm="13289"/>
    </mc:Choice>
    <mc:Fallback xmlns="">
      <p:transition spd="slow" advTm="1328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85800" y="1197865"/>
            <a:ext cx="10810374" cy="5401479"/>
          </a:xfrm>
          <a:prstGeom prst="rect">
            <a:avLst/>
          </a:prstGeom>
          <a:noFill/>
        </p:spPr>
        <p:txBody>
          <a:bodyPr wrap="square" rtlCol="0">
            <a:spAutoFit/>
          </a:bodyPr>
          <a:lstStyle/>
          <a:p>
            <a:r>
              <a:rPr lang="cs-CZ" sz="2400" b="1" u="sng" dirty="0">
                <a:solidFill>
                  <a:srgbClr val="FF0000"/>
                </a:solidFill>
              </a:rPr>
              <a:t>Popis interakcí nenabitých (nepřímo ionizujících) záření</a:t>
            </a:r>
          </a:p>
          <a:p>
            <a:pPr marL="285750" indent="-285750">
              <a:buFont typeface="Arial" panose="020B0604020202020204" pitchFamily="34" charset="0"/>
              <a:buChar char="•"/>
            </a:pPr>
            <a:r>
              <a:rPr lang="cs-CZ" sz="2400" dirty="0"/>
              <a:t>fotony a neutrony</a:t>
            </a:r>
          </a:p>
          <a:p>
            <a:pPr marL="285750" indent="-285750">
              <a:buFont typeface="Arial" panose="020B0604020202020204" pitchFamily="34" charset="0"/>
              <a:buChar char="•"/>
            </a:pPr>
            <a:r>
              <a:rPr lang="cs-CZ" sz="2400" u="sng" dirty="0"/>
              <a:t>Zcela jiný charakter interakcí s hmotou</a:t>
            </a:r>
            <a:r>
              <a:rPr lang="cs-CZ" sz="2400" dirty="0"/>
              <a:t> než přímo ionizující IR, tudíž i </a:t>
            </a:r>
            <a:r>
              <a:rPr lang="cs-CZ" sz="2400" u="sng" dirty="0"/>
              <a:t>jiné veličiny </a:t>
            </a:r>
            <a:r>
              <a:rPr lang="cs-CZ" sz="2400" dirty="0"/>
              <a:t>popisující tyto interakce.</a:t>
            </a:r>
          </a:p>
          <a:p>
            <a:pPr marL="285750" indent="-285750">
              <a:buFont typeface="Arial" panose="020B0604020202020204" pitchFamily="34" charset="0"/>
              <a:buChar char="•"/>
            </a:pPr>
            <a:r>
              <a:rPr lang="cs-CZ" sz="2400" dirty="0"/>
              <a:t>Typickým rysem interakcí je zde jejich </a:t>
            </a:r>
            <a:r>
              <a:rPr lang="cs-CZ" sz="2400" b="1" dirty="0"/>
              <a:t>diskrétní povaha</a:t>
            </a:r>
          </a:p>
          <a:p>
            <a:pPr marL="285750" indent="-285750">
              <a:buFont typeface="Arial" panose="020B0604020202020204" pitchFamily="34" charset="0"/>
              <a:buChar char="•"/>
            </a:pPr>
            <a:r>
              <a:rPr lang="cs-CZ" sz="2400" dirty="0"/>
              <a:t>K interakcím dochází </a:t>
            </a:r>
            <a:r>
              <a:rPr lang="cs-CZ" sz="2400" u="sng" dirty="0"/>
              <a:t>s určitou pravděpodobností</a:t>
            </a:r>
            <a:r>
              <a:rPr lang="cs-CZ" sz="2400" dirty="0"/>
              <a:t>, závislé na </a:t>
            </a:r>
            <a:r>
              <a:rPr lang="cs-CZ" sz="2400" u="sng" dirty="0"/>
              <a:t>druhu částic</a:t>
            </a:r>
            <a:r>
              <a:rPr lang="cs-CZ" sz="2400" dirty="0"/>
              <a:t>, jejich energii a </a:t>
            </a:r>
            <a:r>
              <a:rPr lang="cs-CZ" sz="2400" u="sng" dirty="0"/>
              <a:t>druhu absorbující látky</a:t>
            </a:r>
          </a:p>
          <a:p>
            <a:pPr marL="285750" indent="-285750">
              <a:buFont typeface="Arial" panose="020B0604020202020204" pitchFamily="34" charset="0"/>
              <a:buChar char="•"/>
            </a:pPr>
            <a:r>
              <a:rPr lang="cs-CZ" sz="2400" dirty="0"/>
              <a:t>Při jedné interakci </a:t>
            </a:r>
            <a:r>
              <a:rPr lang="cs-CZ" sz="2400" u="sng" dirty="0"/>
              <a:t>může dojít ke ztrátě velké části či dokonce veškeré energie </a:t>
            </a:r>
            <a:r>
              <a:rPr lang="cs-CZ" sz="2400" dirty="0"/>
              <a:t>částice/fotonu</a:t>
            </a:r>
          </a:p>
          <a:p>
            <a:pPr marL="285750" indent="-285750">
              <a:buFont typeface="Arial" panose="020B0604020202020204" pitchFamily="34" charset="0"/>
              <a:buChar char="•"/>
            </a:pPr>
            <a:endParaRPr lang="cs-CZ" sz="900" dirty="0"/>
          </a:p>
          <a:p>
            <a:r>
              <a:rPr lang="cs-CZ" sz="2400" b="1" u="sng" dirty="0">
                <a:solidFill>
                  <a:srgbClr val="FF0000"/>
                </a:solidFill>
              </a:rPr>
              <a:t>Veličiny</a:t>
            </a:r>
          </a:p>
          <a:p>
            <a:pPr marL="285750" indent="-285750">
              <a:buFont typeface="Arial" panose="020B0604020202020204" pitchFamily="34" charset="0"/>
              <a:buChar char="•"/>
            </a:pPr>
            <a:r>
              <a:rPr lang="cs-CZ" sz="2400" dirty="0"/>
              <a:t>Účinný průřez – </a:t>
            </a:r>
            <a:r>
              <a:rPr lang="cs-CZ" dirty="0"/>
              <a:t>pravděpodobnost interakce částic s atomy látky</a:t>
            </a:r>
          </a:p>
          <a:p>
            <a:pPr marL="285750" indent="-285750">
              <a:buFont typeface="Arial" panose="020B0604020202020204" pitchFamily="34" charset="0"/>
              <a:buChar char="•"/>
            </a:pPr>
            <a:r>
              <a:rPr lang="cs-CZ" sz="2400" dirty="0"/>
              <a:t>Součinitel zeslabení – viz. přednáška „Ochrana před IZ“</a:t>
            </a:r>
          </a:p>
          <a:p>
            <a:pPr marL="285750" indent="-285750">
              <a:buFont typeface="Arial" panose="020B0604020202020204" pitchFamily="34" charset="0"/>
              <a:buChar char="•"/>
            </a:pPr>
            <a:r>
              <a:rPr lang="cs-CZ" sz="2400" dirty="0"/>
              <a:t>Součinitel přenosu energie</a:t>
            </a:r>
          </a:p>
          <a:p>
            <a:pPr marL="285750" indent="-285750">
              <a:buFont typeface="Arial" panose="020B0604020202020204" pitchFamily="34" charset="0"/>
              <a:buChar char="•"/>
            </a:pPr>
            <a:r>
              <a:rPr lang="cs-CZ" sz="2400" dirty="0"/>
              <a:t>Součinitel absorpce energie</a:t>
            </a:r>
          </a:p>
        </p:txBody>
      </p:sp>
      <p:sp>
        <p:nvSpPr>
          <p:cNvPr id="5" name="TextovéPole 4"/>
          <p:cNvSpPr txBox="1"/>
          <p:nvPr/>
        </p:nvSpPr>
        <p:spPr>
          <a:xfrm>
            <a:off x="1348180" y="357155"/>
            <a:ext cx="9829157" cy="584775"/>
          </a:xfrm>
          <a:prstGeom prst="rect">
            <a:avLst/>
          </a:prstGeom>
          <a:noFill/>
        </p:spPr>
        <p:txBody>
          <a:bodyPr wrap="square" rtlCol="0">
            <a:spAutoFit/>
          </a:bodyPr>
          <a:lstStyle/>
          <a:p>
            <a:pPr algn="ctr"/>
            <a:r>
              <a:rPr lang="cs-CZ" sz="3200" b="1" dirty="0">
                <a:solidFill>
                  <a:srgbClr val="FF0000"/>
                </a:solidFill>
              </a:rPr>
              <a:t>Veličiny popisující interakci ionizujícího záření s látkou</a:t>
            </a:r>
          </a:p>
        </p:txBody>
      </p:sp>
      <p:sp>
        <p:nvSpPr>
          <p:cNvPr id="6" name="TextovéPole 5"/>
          <p:cNvSpPr txBox="1"/>
          <p:nvPr/>
        </p:nvSpPr>
        <p:spPr>
          <a:xfrm>
            <a:off x="800663" y="146568"/>
            <a:ext cx="736099" cy="923330"/>
          </a:xfrm>
          <a:prstGeom prst="rect">
            <a:avLst/>
          </a:prstGeom>
          <a:noFill/>
        </p:spPr>
        <p:txBody>
          <a:bodyPr wrap="none" rtlCol="0">
            <a:spAutoFit/>
          </a:bodyPr>
          <a:lstStyle/>
          <a:p>
            <a:r>
              <a:rPr lang="cs-CZ" sz="5400" b="1" dirty="0">
                <a:solidFill>
                  <a:srgbClr val="C00000"/>
                </a:solidFill>
              </a:rPr>
              <a:t>C.</a:t>
            </a:r>
          </a:p>
        </p:txBody>
      </p:sp>
      <p:pic>
        <p:nvPicPr>
          <p:cNvPr id="3" name="Picture 8">
            <a:extLst>
              <a:ext uri="{FF2B5EF4-FFF2-40B4-BE49-F238E27FC236}">
                <a16:creationId xmlns:a16="http://schemas.microsoft.com/office/drawing/2014/main" id="{D494D5BD-7146-2969-67AD-04D0449F55F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103" y="4796464"/>
            <a:ext cx="1295400" cy="814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1A03FC1B-A5DD-F1D5-FA3F-F4CA5C11ED6E}"/>
              </a:ext>
            </a:extLst>
          </p:cNvPr>
          <p:cNvSpPr txBox="1"/>
          <p:nvPr/>
        </p:nvSpPr>
        <p:spPr>
          <a:xfrm>
            <a:off x="9218245" y="4753708"/>
            <a:ext cx="2811326" cy="369332"/>
          </a:xfrm>
          <a:prstGeom prst="rect">
            <a:avLst/>
          </a:prstGeom>
          <a:noFill/>
        </p:spPr>
        <p:txBody>
          <a:bodyPr wrap="square" rtlCol="0">
            <a:spAutoFit/>
          </a:bodyPr>
          <a:lstStyle/>
          <a:p>
            <a:r>
              <a:rPr lang="cs-CZ" dirty="0">
                <a:solidFill>
                  <a:schemeClr val="accent1"/>
                </a:solidFill>
              </a:rPr>
              <a:t>Počet srážek za sekundu</a:t>
            </a:r>
          </a:p>
        </p:txBody>
      </p:sp>
      <p:sp>
        <p:nvSpPr>
          <p:cNvPr id="9" name="TextovéPole 8">
            <a:extLst>
              <a:ext uri="{FF2B5EF4-FFF2-40B4-BE49-F238E27FC236}">
                <a16:creationId xmlns:a16="http://schemas.microsoft.com/office/drawing/2014/main" id="{0367E4E9-5A27-DE3D-4D0F-F7F4BFFA0491}"/>
              </a:ext>
            </a:extLst>
          </p:cNvPr>
          <p:cNvSpPr txBox="1"/>
          <p:nvPr/>
        </p:nvSpPr>
        <p:spPr>
          <a:xfrm>
            <a:off x="9454841" y="5252090"/>
            <a:ext cx="1922994" cy="369332"/>
          </a:xfrm>
          <a:prstGeom prst="rect">
            <a:avLst/>
          </a:prstGeom>
          <a:noFill/>
        </p:spPr>
        <p:txBody>
          <a:bodyPr wrap="square" rtlCol="0">
            <a:spAutoFit/>
          </a:bodyPr>
          <a:lstStyle/>
          <a:p>
            <a:r>
              <a:rPr lang="cs-CZ" i="1" dirty="0">
                <a:solidFill>
                  <a:schemeClr val="accent1"/>
                </a:solidFill>
                <a:latin typeface="Symbol" panose="05050102010706020507" pitchFamily="18" charset="2"/>
              </a:rPr>
              <a:t>F</a:t>
            </a:r>
            <a:r>
              <a:rPr lang="cs-CZ" dirty="0">
                <a:solidFill>
                  <a:schemeClr val="accent1"/>
                </a:solidFill>
              </a:rPr>
              <a:t> = fluenci částic</a:t>
            </a:r>
          </a:p>
        </p:txBody>
      </p:sp>
      <p:sp>
        <p:nvSpPr>
          <p:cNvPr id="10" name="Obdélník 9">
            <a:extLst>
              <a:ext uri="{FF2B5EF4-FFF2-40B4-BE49-F238E27FC236}">
                <a16:creationId xmlns:a16="http://schemas.microsoft.com/office/drawing/2014/main" id="{6A557E2B-AAC0-1E83-5D67-89127DE6E325}"/>
              </a:ext>
            </a:extLst>
          </p:cNvPr>
          <p:cNvSpPr/>
          <p:nvPr/>
        </p:nvSpPr>
        <p:spPr>
          <a:xfrm>
            <a:off x="7874668" y="4656221"/>
            <a:ext cx="3759869" cy="13716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86599552"/>
      </p:ext>
    </p:extLst>
  </p:cSld>
  <p:clrMapOvr>
    <a:masterClrMapping/>
  </p:clrMapOvr>
  <mc:AlternateContent xmlns:mc="http://schemas.openxmlformats.org/markup-compatibility/2006" xmlns:p14="http://schemas.microsoft.com/office/powerpoint/2010/main">
    <mc:Choice Requires="p14">
      <p:transition spd="slow" p14:dur="2000" advTm="150697"/>
    </mc:Choice>
    <mc:Fallback xmlns="">
      <p:transition spd="slow" advTm="15069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D51E9A1-6D86-8BD5-612C-CB77260C4BBC}"/>
              </a:ext>
            </a:extLst>
          </p:cNvPr>
          <p:cNvPicPr>
            <a:picLocks noChangeAspect="1"/>
          </p:cNvPicPr>
          <p:nvPr/>
        </p:nvPicPr>
        <p:blipFill rotWithShape="1">
          <a:blip r:embed="rId2"/>
          <a:srcRect r="53265"/>
          <a:stretch/>
        </p:blipFill>
        <p:spPr>
          <a:xfrm>
            <a:off x="6096000" y="988044"/>
            <a:ext cx="5697940" cy="5236754"/>
          </a:xfrm>
          <a:prstGeom prst="rect">
            <a:avLst/>
          </a:prstGeom>
        </p:spPr>
      </p:pic>
      <p:pic>
        <p:nvPicPr>
          <p:cNvPr id="4" name="Obrázek 3">
            <a:extLst>
              <a:ext uri="{FF2B5EF4-FFF2-40B4-BE49-F238E27FC236}">
                <a16:creationId xmlns:a16="http://schemas.microsoft.com/office/drawing/2014/main" id="{E6C1B970-A8C1-B49C-75F9-1D686AA5794E}"/>
              </a:ext>
            </a:extLst>
          </p:cNvPr>
          <p:cNvPicPr>
            <a:picLocks noChangeAspect="1"/>
          </p:cNvPicPr>
          <p:nvPr/>
        </p:nvPicPr>
        <p:blipFill rotWithShape="1">
          <a:blip r:embed="rId2"/>
          <a:srcRect l="53265"/>
          <a:stretch/>
        </p:blipFill>
        <p:spPr>
          <a:xfrm>
            <a:off x="398060" y="934635"/>
            <a:ext cx="5697940" cy="5236754"/>
          </a:xfrm>
          <a:prstGeom prst="rect">
            <a:avLst/>
          </a:prstGeom>
        </p:spPr>
      </p:pic>
      <p:sp>
        <p:nvSpPr>
          <p:cNvPr id="6" name="TextovéPole 5">
            <a:extLst>
              <a:ext uri="{FF2B5EF4-FFF2-40B4-BE49-F238E27FC236}">
                <a16:creationId xmlns:a16="http://schemas.microsoft.com/office/drawing/2014/main" id="{31F0C8B7-447E-8E18-BEEC-F65F20F64160}"/>
              </a:ext>
            </a:extLst>
          </p:cNvPr>
          <p:cNvSpPr txBox="1"/>
          <p:nvPr/>
        </p:nvSpPr>
        <p:spPr>
          <a:xfrm>
            <a:off x="612173" y="227604"/>
            <a:ext cx="10649061" cy="523220"/>
          </a:xfrm>
          <a:prstGeom prst="rect">
            <a:avLst/>
          </a:prstGeom>
          <a:noFill/>
        </p:spPr>
        <p:txBody>
          <a:bodyPr wrap="square">
            <a:spAutoFit/>
          </a:bodyPr>
          <a:lstStyle/>
          <a:p>
            <a:r>
              <a:rPr lang="cs-CZ" sz="2800" dirty="0">
                <a:solidFill>
                  <a:srgbClr val="FF0000"/>
                </a:solidFill>
              </a:rPr>
              <a:t>Typickým rysem interakcí nepřímo </a:t>
            </a:r>
            <a:r>
              <a:rPr lang="cs-CZ" sz="2800" dirty="0" err="1">
                <a:solidFill>
                  <a:srgbClr val="FF0000"/>
                </a:solidFill>
              </a:rPr>
              <a:t>ioniz</a:t>
            </a:r>
            <a:r>
              <a:rPr lang="cs-CZ" sz="2800" dirty="0">
                <a:solidFill>
                  <a:srgbClr val="FF0000"/>
                </a:solidFill>
              </a:rPr>
              <a:t>. IR je jejich </a:t>
            </a:r>
            <a:r>
              <a:rPr lang="cs-CZ" sz="2800" b="1" dirty="0">
                <a:solidFill>
                  <a:srgbClr val="FF0000"/>
                </a:solidFill>
              </a:rPr>
              <a:t>diskrétní povaha</a:t>
            </a:r>
          </a:p>
        </p:txBody>
      </p:sp>
      <p:sp>
        <p:nvSpPr>
          <p:cNvPr id="7" name="TextovéPole 6">
            <a:extLst>
              <a:ext uri="{FF2B5EF4-FFF2-40B4-BE49-F238E27FC236}">
                <a16:creationId xmlns:a16="http://schemas.microsoft.com/office/drawing/2014/main" id="{4AEF1AA2-72D7-9B40-B927-6304EFD7ED69}"/>
              </a:ext>
            </a:extLst>
          </p:cNvPr>
          <p:cNvSpPr txBox="1"/>
          <p:nvPr/>
        </p:nvSpPr>
        <p:spPr>
          <a:xfrm>
            <a:off x="7333247" y="6442911"/>
            <a:ext cx="5233737" cy="369332"/>
          </a:xfrm>
          <a:prstGeom prst="rect">
            <a:avLst/>
          </a:prstGeom>
          <a:noFill/>
        </p:spPr>
        <p:txBody>
          <a:bodyPr wrap="square" rtlCol="0">
            <a:spAutoFit/>
          </a:bodyPr>
          <a:lstStyle/>
          <a:p>
            <a:pPr algn="l"/>
            <a:r>
              <a:rPr lang="cs-CZ" dirty="0">
                <a:solidFill>
                  <a:schemeClr val="accent1"/>
                </a:solidFill>
              </a:rPr>
              <a:t>Převzato od </a:t>
            </a:r>
            <a:r>
              <a:rPr lang="cs-CZ" sz="1800" b="0" i="0" u="none" strike="noStrike" baseline="0" dirty="0">
                <a:solidFill>
                  <a:schemeClr val="accent1"/>
                </a:solidFill>
                <a:latin typeface="Calibri" panose="020F0502020204030204" pitchFamily="34" charset="0"/>
              </a:rPr>
              <a:t>Ing. Vít Richter, vit.richter@tul.cz</a:t>
            </a:r>
            <a:endParaRPr lang="cs-CZ" dirty="0">
              <a:solidFill>
                <a:schemeClr val="accent1"/>
              </a:solidFill>
            </a:endParaRPr>
          </a:p>
        </p:txBody>
      </p:sp>
      <p:sp>
        <p:nvSpPr>
          <p:cNvPr id="8" name="Rovnoramenný trojúhelník 7">
            <a:extLst>
              <a:ext uri="{FF2B5EF4-FFF2-40B4-BE49-F238E27FC236}">
                <a16:creationId xmlns:a16="http://schemas.microsoft.com/office/drawing/2014/main" id="{452316E0-4359-064E-9FB0-F062CEE957EA}"/>
              </a:ext>
            </a:extLst>
          </p:cNvPr>
          <p:cNvSpPr/>
          <p:nvPr/>
        </p:nvSpPr>
        <p:spPr>
          <a:xfrm rot="10800000">
            <a:off x="6615592" y="934635"/>
            <a:ext cx="368215" cy="564596"/>
          </a:xfrm>
          <a:prstGeom prst="triangl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FF0000"/>
                </a:solidFill>
              </a:ln>
              <a:solidFill>
                <a:srgbClr val="FF0000"/>
              </a:solidFill>
            </a:endParaRPr>
          </a:p>
        </p:txBody>
      </p:sp>
    </p:spTree>
    <p:extLst>
      <p:ext uri="{BB962C8B-B14F-4D97-AF65-F5344CB8AC3E}">
        <p14:creationId xmlns:p14="http://schemas.microsoft.com/office/powerpoint/2010/main" val="567872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856509" y="688770"/>
            <a:ext cx="8336244" cy="830997"/>
          </a:xfrm>
          <a:prstGeom prst="rect">
            <a:avLst/>
          </a:prstGeom>
          <a:noFill/>
        </p:spPr>
        <p:txBody>
          <a:bodyPr wrap="square" rtlCol="0">
            <a:spAutoFit/>
          </a:bodyPr>
          <a:lstStyle/>
          <a:p>
            <a:r>
              <a:rPr lang="cs-CZ" sz="2400" dirty="0"/>
              <a:t>Zeslabení svazku záření </a:t>
            </a:r>
            <a:r>
              <a:rPr lang="el-GR" sz="2400" dirty="0"/>
              <a:t>γ</a:t>
            </a:r>
            <a:r>
              <a:rPr lang="cs-CZ" sz="2400" dirty="0"/>
              <a:t> nebo rentgenového záření se vyjadřuje pomocí </a:t>
            </a:r>
            <a:r>
              <a:rPr lang="cs-CZ" sz="2400" b="1" dirty="0">
                <a:solidFill>
                  <a:srgbClr val="FF0000"/>
                </a:solidFill>
              </a:rPr>
              <a:t>lineárního součinitele zeslabení </a:t>
            </a:r>
            <a:r>
              <a:rPr lang="cs-CZ" sz="2400" b="1" i="1" dirty="0">
                <a:solidFill>
                  <a:srgbClr val="FF0000"/>
                </a:solidFill>
                <a:latin typeface="Symbol" panose="05050102010706020507" pitchFamily="18" charset="2"/>
              </a:rPr>
              <a:t>m</a:t>
            </a:r>
            <a:r>
              <a:rPr lang="cs-CZ" sz="2400" dirty="0">
                <a:solidFill>
                  <a:srgbClr val="FF0000"/>
                </a:solidFill>
              </a:rPr>
              <a:t> </a:t>
            </a:r>
            <a:r>
              <a:rPr lang="cs-CZ" sz="2400" dirty="0"/>
              <a:t>vztahem:</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473" y="1967146"/>
            <a:ext cx="2850153" cy="1007981"/>
          </a:xfrm>
          <a:prstGeom prst="rect">
            <a:avLst/>
          </a:prstGeom>
        </p:spPr>
      </p:pic>
      <p:sp>
        <p:nvSpPr>
          <p:cNvPr id="5" name="TextovéPole 4"/>
          <p:cNvSpPr txBox="1"/>
          <p:nvPr/>
        </p:nvSpPr>
        <p:spPr>
          <a:xfrm>
            <a:off x="2008871" y="3422505"/>
            <a:ext cx="8693218" cy="3046988"/>
          </a:xfrm>
          <a:prstGeom prst="rect">
            <a:avLst/>
          </a:prstGeom>
          <a:noFill/>
        </p:spPr>
        <p:txBody>
          <a:bodyPr wrap="square" rtlCol="0">
            <a:spAutoFit/>
          </a:bodyPr>
          <a:lstStyle/>
          <a:p>
            <a:r>
              <a:rPr lang="el-GR" sz="2400" i="1" dirty="0"/>
              <a:t>φ</a:t>
            </a:r>
            <a:r>
              <a:rPr lang="el-GR" sz="2400" i="1" baseline="-25000" dirty="0"/>
              <a:t>0</a:t>
            </a:r>
            <a:r>
              <a:rPr lang="el-GR" sz="2400" i="1" dirty="0"/>
              <a:t>- </a:t>
            </a:r>
            <a:r>
              <a:rPr lang="cs-CZ" sz="2400" i="1" dirty="0"/>
              <a:t>příkon fluence fotonů před zeslabením;</a:t>
            </a:r>
            <a:endParaRPr lang="cs-CZ" sz="2400" dirty="0"/>
          </a:p>
          <a:p>
            <a:r>
              <a:rPr lang="el-GR" sz="2400" i="1" dirty="0"/>
              <a:t>φ</a:t>
            </a:r>
            <a:r>
              <a:rPr lang="el-GR" sz="2400" dirty="0"/>
              <a:t> </a:t>
            </a:r>
            <a:r>
              <a:rPr lang="el-GR" sz="2400" i="1" dirty="0"/>
              <a:t>- </a:t>
            </a:r>
            <a:r>
              <a:rPr lang="cs-CZ" sz="2400" i="1" dirty="0"/>
              <a:t>příkon fluence po průchodu vrstvou materiálu o tloušťce d;</a:t>
            </a:r>
            <a:endParaRPr lang="cs-CZ" sz="2400" dirty="0"/>
          </a:p>
          <a:p>
            <a:r>
              <a:rPr lang="cs-CZ" sz="2400" i="1" dirty="0"/>
              <a:t>E - Eulerovo číslo, základ přirozených logaritmů (e = 2,71);</a:t>
            </a:r>
            <a:endParaRPr lang="cs-CZ" sz="2400" dirty="0"/>
          </a:p>
          <a:p>
            <a:r>
              <a:rPr lang="cs-CZ" sz="2400" i="1" dirty="0">
                <a:solidFill>
                  <a:srgbClr val="FF0000"/>
                </a:solidFill>
              </a:rPr>
              <a:t>µ - lineární absorpční koeficient</a:t>
            </a:r>
            <a:r>
              <a:rPr lang="cs-CZ" sz="2400" i="1" dirty="0"/>
              <a:t>; </a:t>
            </a:r>
            <a:r>
              <a:rPr lang="cs-CZ" sz="2400" i="1" u="sng" dirty="0"/>
              <a:t>charakteristický pro různé materiály</a:t>
            </a:r>
            <a:endParaRPr lang="cs-CZ" sz="2400" u="sng" dirty="0"/>
          </a:p>
          <a:p>
            <a:r>
              <a:rPr lang="cs-CZ" sz="2400" i="1" dirty="0"/>
              <a:t>d - tloušťka absorbátoru.</a:t>
            </a:r>
            <a:endParaRPr lang="cs-CZ" sz="2400" dirty="0"/>
          </a:p>
          <a:p>
            <a:r>
              <a:rPr lang="cs-CZ" sz="2400" dirty="0"/>
              <a:t>Jednotkou lineárního součinitele zeslabení je </a:t>
            </a:r>
            <a:r>
              <a:rPr lang="cs-CZ" sz="2400" b="1" dirty="0"/>
              <a:t>m</a:t>
            </a:r>
            <a:r>
              <a:rPr lang="cs-CZ" sz="2400" b="1" baseline="30000" dirty="0"/>
              <a:t>-1</a:t>
            </a:r>
            <a:r>
              <a:rPr lang="cs-CZ" sz="2400" dirty="0"/>
              <a:t>; častěji se používá </a:t>
            </a:r>
            <a:r>
              <a:rPr lang="cs-CZ" sz="2400" b="1" dirty="0"/>
              <a:t>cm</a:t>
            </a:r>
            <a:r>
              <a:rPr lang="cs-CZ" sz="2400" b="1" baseline="30000" dirty="0"/>
              <a:t>-1</a:t>
            </a:r>
            <a:r>
              <a:rPr lang="cs-CZ" sz="2400" dirty="0"/>
              <a:t>.</a:t>
            </a:r>
          </a:p>
          <a:p>
            <a:endParaRPr lang="cs-CZ" sz="2400" dirty="0"/>
          </a:p>
        </p:txBody>
      </p:sp>
      <p:pic>
        <p:nvPicPr>
          <p:cNvPr id="7" name="Obrázek 6" descr="Obsah obrázku text, anténa&#10;&#10;Popis byl vytvořen automaticky">
            <a:extLst>
              <a:ext uri="{FF2B5EF4-FFF2-40B4-BE49-F238E27FC236}">
                <a16:creationId xmlns:a16="http://schemas.microsoft.com/office/drawing/2014/main" id="{32ABA97D-C6F8-CD02-058E-B934FBE29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914" y="1858583"/>
            <a:ext cx="2743200" cy="1666875"/>
          </a:xfrm>
          <a:prstGeom prst="rect">
            <a:avLst/>
          </a:prstGeom>
        </p:spPr>
      </p:pic>
    </p:spTree>
    <p:extLst>
      <p:ext uri="{BB962C8B-B14F-4D97-AF65-F5344CB8AC3E}">
        <p14:creationId xmlns:p14="http://schemas.microsoft.com/office/powerpoint/2010/main" val="3139835257"/>
      </p:ext>
    </p:extLst>
  </p:cSld>
  <p:clrMapOvr>
    <a:masterClrMapping/>
  </p:clrMapOvr>
  <mc:AlternateContent xmlns:mc="http://schemas.openxmlformats.org/markup-compatibility/2006" xmlns:p14="http://schemas.microsoft.com/office/powerpoint/2010/main">
    <mc:Choice Requires="p14">
      <p:transition spd="slow" p14:dur="2000" advTm="113948"/>
    </mc:Choice>
    <mc:Fallback xmlns="">
      <p:transition spd="slow" advTm="11394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67489" y="1589042"/>
            <a:ext cx="3672433" cy="4351338"/>
          </a:xfrm>
        </p:spPr>
        <p:txBody>
          <a:bodyPr/>
          <a:lstStyle/>
          <a:p>
            <a:pPr marL="0" indent="0">
              <a:buNone/>
            </a:pPr>
            <a:r>
              <a:rPr lang="cs-CZ" u="sng" dirty="0"/>
              <a:t>Veličiny charakterizující:</a:t>
            </a:r>
          </a:p>
          <a:p>
            <a:pPr marL="514350" indent="-514350">
              <a:buFont typeface="+mj-lt"/>
              <a:buAutoNum type="arabicPeriod"/>
            </a:pPr>
            <a:r>
              <a:rPr lang="cs-CZ" dirty="0"/>
              <a:t>Zdroje IZ</a:t>
            </a:r>
          </a:p>
          <a:p>
            <a:pPr marL="514350" indent="-514350">
              <a:buFont typeface="+mj-lt"/>
              <a:buAutoNum type="arabicPeriod"/>
            </a:pPr>
            <a:r>
              <a:rPr lang="cs-CZ" dirty="0"/>
              <a:t>Pole IZ</a:t>
            </a:r>
          </a:p>
          <a:p>
            <a:pPr marL="514350" indent="-514350">
              <a:buFont typeface="+mj-lt"/>
              <a:buAutoNum type="arabicPeriod"/>
            </a:pPr>
            <a:r>
              <a:rPr lang="cs-CZ" dirty="0"/>
              <a:t>Interakce IZ</a:t>
            </a:r>
          </a:p>
          <a:p>
            <a:pPr marL="514350" indent="-514350">
              <a:buFont typeface="+mj-lt"/>
              <a:buAutoNum type="arabicPeriod"/>
            </a:pPr>
            <a:r>
              <a:rPr lang="cs-CZ" dirty="0"/>
              <a:t>Veličiny dozimetrické</a:t>
            </a:r>
          </a:p>
          <a:p>
            <a:pPr marL="514350" indent="-514350">
              <a:buFont typeface="+mj-lt"/>
              <a:buAutoNum type="arabicPeriod"/>
            </a:pPr>
            <a:r>
              <a:rPr lang="cs-CZ" dirty="0" err="1"/>
              <a:t>Veličny</a:t>
            </a:r>
            <a:r>
              <a:rPr lang="cs-CZ" dirty="0"/>
              <a:t> biologického účinku</a:t>
            </a:r>
          </a:p>
          <a:p>
            <a:pPr marL="0" indent="0">
              <a:buNone/>
            </a:pPr>
            <a:r>
              <a:rPr lang="cs-CZ" dirty="0"/>
              <a:t>       (vliv na člověka)</a:t>
            </a:r>
          </a:p>
        </p:txBody>
      </p:sp>
      <p:pic>
        <p:nvPicPr>
          <p:cNvPr id="4" name="Obrázek 3"/>
          <p:cNvPicPr>
            <a:picLocks noChangeAspect="1"/>
          </p:cNvPicPr>
          <p:nvPr/>
        </p:nvPicPr>
        <p:blipFill rotWithShape="1">
          <a:blip r:embed="rId2"/>
          <a:srcRect t="8331" b="8461"/>
          <a:stretch/>
        </p:blipFill>
        <p:spPr>
          <a:xfrm rot="10800000">
            <a:off x="4541517" y="1356659"/>
            <a:ext cx="5998963" cy="5372848"/>
          </a:xfrm>
          <a:prstGeom prst="rect">
            <a:avLst/>
          </a:prstGeom>
        </p:spPr>
      </p:pic>
      <p:sp>
        <p:nvSpPr>
          <p:cNvPr id="2" name="Nadpis 1"/>
          <p:cNvSpPr>
            <a:spLocks noGrp="1"/>
          </p:cNvSpPr>
          <p:nvPr>
            <p:ph type="title"/>
          </p:nvPr>
        </p:nvSpPr>
        <p:spPr>
          <a:xfrm>
            <a:off x="1524000" y="49121"/>
            <a:ext cx="9144000" cy="1325563"/>
          </a:xfrm>
        </p:spPr>
        <p:txBody>
          <a:bodyPr>
            <a:normAutofit/>
          </a:bodyPr>
          <a:lstStyle/>
          <a:p>
            <a:pPr algn="ctr"/>
            <a:r>
              <a:rPr lang="cs-CZ" b="1" dirty="0"/>
              <a:t>VELIČINY a JEDNOTKY </a:t>
            </a:r>
          </a:p>
        </p:txBody>
      </p:sp>
      <p:pic>
        <p:nvPicPr>
          <p:cNvPr id="6" name="Obrázek 1">
            <a:extLst>
              <a:ext uri="{FF2B5EF4-FFF2-40B4-BE49-F238E27FC236}">
                <a16:creationId xmlns:a16="http://schemas.microsoft.com/office/drawing/2014/main" id="{6CBA0BCE-135F-413B-BEC7-03A6D599B7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9048" y="1199176"/>
            <a:ext cx="2347357" cy="194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61816"/>
      </p:ext>
    </p:extLst>
  </p:cSld>
  <p:clrMapOvr>
    <a:masterClrMapping/>
  </p:clrMapOvr>
  <mc:AlternateContent xmlns:mc="http://schemas.openxmlformats.org/markup-compatibility/2006" xmlns:p14="http://schemas.microsoft.com/office/powerpoint/2010/main">
    <mc:Choice Requires="p14">
      <p:transition spd="slow" p14:dur="2000" advTm="53361"/>
    </mc:Choice>
    <mc:Fallback xmlns="">
      <p:transition spd="slow" advTm="5336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406315" y="1648326"/>
            <a:ext cx="7923357" cy="1200329"/>
          </a:xfrm>
          <a:prstGeom prst="rect">
            <a:avLst/>
          </a:prstGeom>
          <a:noFill/>
        </p:spPr>
        <p:txBody>
          <a:bodyPr wrap="square" rtlCol="0">
            <a:spAutoFit/>
          </a:bodyPr>
          <a:lstStyle/>
          <a:p>
            <a:r>
              <a:rPr lang="cs-CZ" sz="2400" b="1" u="sng" dirty="0">
                <a:solidFill>
                  <a:srgbClr val="FF0000"/>
                </a:solidFill>
              </a:rPr>
              <a:t>Popis interakcí nabitých (</a:t>
            </a:r>
            <a:r>
              <a:rPr lang="cs-CZ" sz="2400" b="1" u="sng" dirty="0" err="1">
                <a:solidFill>
                  <a:srgbClr val="FF0000"/>
                </a:solidFill>
              </a:rPr>
              <a:t>přímoionizujících</a:t>
            </a:r>
            <a:r>
              <a:rPr lang="cs-CZ" sz="2400" b="1" u="sng" dirty="0">
                <a:solidFill>
                  <a:srgbClr val="FF0000"/>
                </a:solidFill>
              </a:rPr>
              <a:t>) záření</a:t>
            </a:r>
          </a:p>
          <a:p>
            <a:pPr marL="285750" indent="-285750">
              <a:buFont typeface="Arial" panose="020B0604020202020204" pitchFamily="34" charset="0"/>
              <a:buChar char="•"/>
            </a:pPr>
            <a:r>
              <a:rPr lang="cs-CZ" sz="2400" dirty="0"/>
              <a:t>Ztrácejí svou energii (z makroskopického hlediska) v zásadě kontinuálním způsobem</a:t>
            </a:r>
          </a:p>
        </p:txBody>
      </p:sp>
      <p:sp>
        <p:nvSpPr>
          <p:cNvPr id="6" name="TextovéPole 5"/>
          <p:cNvSpPr txBox="1"/>
          <p:nvPr/>
        </p:nvSpPr>
        <p:spPr>
          <a:xfrm>
            <a:off x="1383631" y="491536"/>
            <a:ext cx="9667374" cy="584775"/>
          </a:xfrm>
          <a:prstGeom prst="rect">
            <a:avLst/>
          </a:prstGeom>
          <a:noFill/>
        </p:spPr>
        <p:txBody>
          <a:bodyPr wrap="square" rtlCol="0">
            <a:spAutoFit/>
          </a:bodyPr>
          <a:lstStyle/>
          <a:p>
            <a:pPr algn="ctr"/>
            <a:r>
              <a:rPr lang="cs-CZ" sz="3200" b="1" dirty="0">
                <a:solidFill>
                  <a:srgbClr val="FF0000"/>
                </a:solidFill>
              </a:rPr>
              <a:t>Veličiny popisující interakci ionizujícího záření s látkou</a:t>
            </a:r>
          </a:p>
        </p:txBody>
      </p:sp>
      <p:sp>
        <p:nvSpPr>
          <p:cNvPr id="7" name="TextovéPole 6"/>
          <p:cNvSpPr txBox="1"/>
          <p:nvPr/>
        </p:nvSpPr>
        <p:spPr>
          <a:xfrm>
            <a:off x="788632" y="248908"/>
            <a:ext cx="736099" cy="923330"/>
          </a:xfrm>
          <a:prstGeom prst="rect">
            <a:avLst/>
          </a:prstGeom>
          <a:noFill/>
        </p:spPr>
        <p:txBody>
          <a:bodyPr wrap="none" rtlCol="0">
            <a:spAutoFit/>
          </a:bodyPr>
          <a:lstStyle/>
          <a:p>
            <a:r>
              <a:rPr lang="cs-CZ" sz="5400" b="1" dirty="0">
                <a:solidFill>
                  <a:srgbClr val="C00000"/>
                </a:solidFill>
              </a:rPr>
              <a:t>C.</a:t>
            </a:r>
          </a:p>
        </p:txBody>
      </p:sp>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13737" t="52462" r="15187"/>
          <a:stretch/>
        </p:blipFill>
        <p:spPr>
          <a:xfrm>
            <a:off x="6389684" y="3212014"/>
            <a:ext cx="5336544" cy="2676935"/>
          </a:xfrm>
          <a:prstGeom prst="rect">
            <a:avLst/>
          </a:prstGeom>
        </p:spPr>
      </p:pic>
      <p:cxnSp>
        <p:nvCxnSpPr>
          <p:cNvPr id="10" name="Přímá spojnice se šipkou 9"/>
          <p:cNvCxnSpPr/>
          <p:nvPr/>
        </p:nvCxnSpPr>
        <p:spPr>
          <a:xfrm>
            <a:off x="5892355" y="3795066"/>
            <a:ext cx="9326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6916483" y="4053197"/>
            <a:ext cx="0" cy="21488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9181147" y="5127617"/>
            <a:ext cx="0" cy="11719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9836467" y="4716993"/>
            <a:ext cx="0" cy="15825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11333035" y="4716993"/>
            <a:ext cx="0" cy="15825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a:off x="6940867" y="6132882"/>
            <a:ext cx="224028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a:off x="9836467" y="6202037"/>
            <a:ext cx="14965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Obrázek 8">
            <a:extLst>
              <a:ext uri="{FF2B5EF4-FFF2-40B4-BE49-F238E27FC236}">
                <a16:creationId xmlns:a16="http://schemas.microsoft.com/office/drawing/2014/main" id="{84C2056E-C1A7-4680-952C-FC8E740CF981}"/>
              </a:ext>
            </a:extLst>
          </p:cNvPr>
          <p:cNvPicPr>
            <a:picLocks noChangeAspect="1"/>
          </p:cNvPicPr>
          <p:nvPr/>
        </p:nvPicPr>
        <p:blipFill rotWithShape="1">
          <a:blip r:embed="rId3"/>
          <a:srcRect l="14724" b="5031"/>
          <a:stretch/>
        </p:blipFill>
        <p:spPr>
          <a:xfrm>
            <a:off x="469705" y="2738485"/>
            <a:ext cx="2613099" cy="3465333"/>
          </a:xfrm>
          <a:prstGeom prst="rect">
            <a:avLst/>
          </a:prstGeom>
        </p:spPr>
      </p:pic>
      <p:sp>
        <p:nvSpPr>
          <p:cNvPr id="11" name="TextovéPole 10">
            <a:extLst>
              <a:ext uri="{FF2B5EF4-FFF2-40B4-BE49-F238E27FC236}">
                <a16:creationId xmlns:a16="http://schemas.microsoft.com/office/drawing/2014/main" id="{D41FDAC2-C8DB-922A-6E43-DB20D9A6ABEE}"/>
              </a:ext>
            </a:extLst>
          </p:cNvPr>
          <p:cNvSpPr txBox="1"/>
          <p:nvPr/>
        </p:nvSpPr>
        <p:spPr>
          <a:xfrm>
            <a:off x="3617261" y="3062934"/>
            <a:ext cx="2954370" cy="2816156"/>
          </a:xfrm>
          <a:prstGeom prst="rect">
            <a:avLst/>
          </a:prstGeom>
          <a:noFill/>
        </p:spPr>
        <p:txBody>
          <a:bodyPr wrap="square" rtlCol="0">
            <a:spAutoFit/>
          </a:bodyPr>
          <a:lstStyle/>
          <a:p>
            <a:pPr marL="285750" indent="-285750">
              <a:buFont typeface="Arial" panose="020B0604020202020204" pitchFamily="34" charset="0"/>
              <a:buChar char="•"/>
            </a:pPr>
            <a:endParaRPr lang="cs-CZ" sz="900" dirty="0"/>
          </a:p>
          <a:p>
            <a:r>
              <a:rPr lang="cs-CZ" sz="2400" b="1" u="sng" dirty="0">
                <a:solidFill>
                  <a:srgbClr val="FF0000"/>
                </a:solidFill>
              </a:rPr>
              <a:t>Veličiny</a:t>
            </a:r>
          </a:p>
          <a:p>
            <a:pPr marL="285750" indent="-285750">
              <a:buFont typeface="Arial" panose="020B0604020202020204" pitchFamily="34" charset="0"/>
              <a:buChar char="•"/>
            </a:pPr>
            <a:r>
              <a:rPr lang="cs-CZ" sz="2400" dirty="0"/>
              <a:t>Dosah částic</a:t>
            </a:r>
          </a:p>
          <a:p>
            <a:pPr marL="285750" indent="-285750">
              <a:buFont typeface="Arial" panose="020B0604020202020204" pitchFamily="34" charset="0"/>
              <a:buChar char="•"/>
            </a:pPr>
            <a:r>
              <a:rPr lang="cs-CZ" sz="2400" dirty="0"/>
              <a:t>Brzdná schopnost</a:t>
            </a:r>
          </a:p>
          <a:p>
            <a:pPr marL="285750" indent="-285750">
              <a:buFont typeface="Arial" panose="020B0604020202020204" pitchFamily="34" charset="0"/>
              <a:buChar char="•"/>
            </a:pPr>
            <a:r>
              <a:rPr lang="cs-CZ" sz="2400" dirty="0"/>
              <a:t>Lineární přenos                                                                      energie (LET)</a:t>
            </a:r>
          </a:p>
          <a:p>
            <a:r>
              <a:rPr lang="cs-CZ" sz="2400" dirty="0"/>
              <a:t> – viz později </a:t>
            </a:r>
          </a:p>
          <a:p>
            <a:endParaRPr lang="cs-CZ" sz="2400" dirty="0"/>
          </a:p>
        </p:txBody>
      </p:sp>
      <p:cxnSp>
        <p:nvCxnSpPr>
          <p:cNvPr id="3" name="Přímá spojnice se šipkou 2">
            <a:extLst>
              <a:ext uri="{FF2B5EF4-FFF2-40B4-BE49-F238E27FC236}">
                <a16:creationId xmlns:a16="http://schemas.microsoft.com/office/drawing/2014/main" id="{1639D438-9A51-D137-C6E4-8DEEBDF3C615}"/>
              </a:ext>
            </a:extLst>
          </p:cNvPr>
          <p:cNvCxnSpPr>
            <a:cxnSpLocks/>
          </p:cNvCxnSpPr>
          <p:nvPr/>
        </p:nvCxnSpPr>
        <p:spPr>
          <a:xfrm flipH="1">
            <a:off x="2873770" y="4510829"/>
            <a:ext cx="80654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95426"/>
      </p:ext>
    </p:extLst>
  </p:cSld>
  <p:clrMapOvr>
    <a:masterClrMapping/>
  </p:clrMapOvr>
  <mc:AlternateContent xmlns:mc="http://schemas.openxmlformats.org/markup-compatibility/2006" xmlns:p14="http://schemas.microsoft.com/office/powerpoint/2010/main">
    <mc:Choice Requires="p14">
      <p:transition spd="slow" p14:dur="2000" advTm="197514"/>
    </mc:Choice>
    <mc:Fallback xmlns="">
      <p:transition spd="slow" advTm="19751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0" y="2786232"/>
            <a:ext cx="11327732" cy="1785104"/>
          </a:xfrm>
          <a:prstGeom prst="rect">
            <a:avLst/>
          </a:prstGeom>
          <a:noFill/>
        </p:spPr>
        <p:txBody>
          <a:bodyPr wrap="square" rtlCol="0">
            <a:spAutoFit/>
          </a:bodyPr>
          <a:lstStyle/>
          <a:p>
            <a:r>
              <a:rPr lang="cs-CZ" sz="2200" dirty="0"/>
              <a:t>Základní veličinou je </a:t>
            </a:r>
            <a:r>
              <a:rPr lang="cs-CZ" sz="2200" b="1" dirty="0">
                <a:solidFill>
                  <a:srgbClr val="FF0000"/>
                </a:solidFill>
              </a:rPr>
              <a:t>absorbovaná dávka </a:t>
            </a:r>
            <a:r>
              <a:rPr lang="cs-CZ" sz="2200" b="1" i="1" dirty="0">
                <a:solidFill>
                  <a:srgbClr val="FF0000"/>
                </a:solidFill>
              </a:rPr>
              <a:t>D</a:t>
            </a:r>
            <a:r>
              <a:rPr lang="cs-CZ" sz="2200" dirty="0"/>
              <a:t>, která je definována jako poměr střední energie </a:t>
            </a:r>
            <a:r>
              <a:rPr lang="cs-CZ" sz="2200" i="1" u="sng" dirty="0"/>
              <a:t>de</a:t>
            </a:r>
            <a:r>
              <a:rPr lang="cs-CZ" sz="2200" dirty="0"/>
              <a:t> sdělené v objemovém elementu dávky o hmotnosti </a:t>
            </a:r>
            <a:r>
              <a:rPr lang="cs-CZ" sz="2200" i="1" dirty="0"/>
              <a:t>dm</a:t>
            </a:r>
            <a:r>
              <a:rPr lang="cs-CZ" sz="2200" dirty="0"/>
              <a:t> a hmotnosti tohoto elementu.</a:t>
            </a:r>
          </a:p>
          <a:p>
            <a:r>
              <a:rPr lang="cs-CZ" sz="2200" dirty="0"/>
              <a:t>Krátce lze říci, že absorbovaná dávka je energie ionizujícího záření absorbovaná v jednotce hmotnosti ozařované látky v určitém místě.</a:t>
            </a:r>
          </a:p>
          <a:p>
            <a:endParaRPr lang="cs-CZ" sz="22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449" y="4207443"/>
            <a:ext cx="1286507" cy="1015663"/>
          </a:xfrm>
          <a:prstGeom prst="rect">
            <a:avLst/>
          </a:prstGeom>
        </p:spPr>
      </p:pic>
      <p:sp>
        <p:nvSpPr>
          <p:cNvPr id="6" name="TextovéPole 5"/>
          <p:cNvSpPr txBox="1"/>
          <p:nvPr/>
        </p:nvSpPr>
        <p:spPr>
          <a:xfrm>
            <a:off x="2138574" y="4350426"/>
            <a:ext cx="3099350" cy="1015663"/>
          </a:xfrm>
          <a:prstGeom prst="rect">
            <a:avLst/>
          </a:prstGeom>
          <a:noFill/>
        </p:spPr>
        <p:txBody>
          <a:bodyPr wrap="square" rtlCol="0">
            <a:spAutoFit/>
          </a:bodyPr>
          <a:lstStyle/>
          <a:p>
            <a:r>
              <a:rPr lang="cs-CZ" sz="2000" b="1" i="1" dirty="0"/>
              <a:t>D</a:t>
            </a:r>
            <a:r>
              <a:rPr lang="cs-CZ" sz="2000" i="1" dirty="0"/>
              <a:t> - absorbovaná dávka;</a:t>
            </a:r>
            <a:endParaRPr lang="cs-CZ" sz="2000" dirty="0"/>
          </a:p>
          <a:p>
            <a:r>
              <a:rPr lang="cs-CZ" sz="2000" b="1" i="1" dirty="0"/>
              <a:t>d</a:t>
            </a:r>
            <a:r>
              <a:rPr lang="el-GR" sz="2000" b="1" i="1" dirty="0"/>
              <a:t>ε</a:t>
            </a:r>
            <a:r>
              <a:rPr lang="el-GR" sz="2000" b="1" dirty="0"/>
              <a:t> </a:t>
            </a:r>
            <a:r>
              <a:rPr lang="el-GR" sz="2000" i="1" dirty="0"/>
              <a:t>- </a:t>
            </a:r>
            <a:r>
              <a:rPr lang="cs-CZ" sz="2000" i="1" dirty="0"/>
              <a:t>střední energie;</a:t>
            </a:r>
            <a:endParaRPr lang="cs-CZ" sz="2000" dirty="0"/>
          </a:p>
          <a:p>
            <a:r>
              <a:rPr lang="cs-CZ" sz="2000" b="1" i="1" dirty="0"/>
              <a:t>dm</a:t>
            </a:r>
            <a:r>
              <a:rPr lang="cs-CZ" sz="2000" i="1" dirty="0"/>
              <a:t> - hmotnost látky.</a:t>
            </a:r>
            <a:endParaRPr lang="cs-CZ" sz="2000" dirty="0"/>
          </a:p>
        </p:txBody>
      </p:sp>
      <p:sp>
        <p:nvSpPr>
          <p:cNvPr id="9" name="TextovéPole 8"/>
          <p:cNvSpPr txBox="1"/>
          <p:nvPr/>
        </p:nvSpPr>
        <p:spPr>
          <a:xfrm>
            <a:off x="2267703" y="339086"/>
            <a:ext cx="5434418" cy="646331"/>
          </a:xfrm>
          <a:prstGeom prst="rect">
            <a:avLst/>
          </a:prstGeom>
          <a:noFill/>
        </p:spPr>
        <p:txBody>
          <a:bodyPr wrap="square" rtlCol="0">
            <a:spAutoFit/>
          </a:bodyPr>
          <a:lstStyle/>
          <a:p>
            <a:pPr algn="ctr"/>
            <a:r>
              <a:rPr lang="cs-CZ" sz="3600" b="1" dirty="0"/>
              <a:t>DOZIMETRICKÉ VELIČINY</a:t>
            </a:r>
            <a:endParaRPr lang="cs-CZ" sz="3600" b="1" dirty="0">
              <a:solidFill>
                <a:srgbClr val="FF0000"/>
              </a:solidFill>
            </a:endParaRPr>
          </a:p>
        </p:txBody>
      </p:sp>
      <p:sp>
        <p:nvSpPr>
          <p:cNvPr id="10" name="TextovéPole 9"/>
          <p:cNvSpPr txBox="1"/>
          <p:nvPr/>
        </p:nvSpPr>
        <p:spPr>
          <a:xfrm>
            <a:off x="1797291" y="149337"/>
            <a:ext cx="789832" cy="923330"/>
          </a:xfrm>
          <a:prstGeom prst="rect">
            <a:avLst/>
          </a:prstGeom>
          <a:noFill/>
        </p:spPr>
        <p:txBody>
          <a:bodyPr wrap="none" rtlCol="0">
            <a:spAutoFit/>
          </a:bodyPr>
          <a:lstStyle/>
          <a:p>
            <a:r>
              <a:rPr lang="cs-CZ" sz="5400" b="1" dirty="0">
                <a:solidFill>
                  <a:srgbClr val="C00000"/>
                </a:solidFill>
              </a:rPr>
              <a:t>D.</a:t>
            </a:r>
          </a:p>
        </p:txBody>
      </p:sp>
      <p:sp>
        <p:nvSpPr>
          <p:cNvPr id="11" name="Obdélník 10"/>
          <p:cNvSpPr/>
          <p:nvPr/>
        </p:nvSpPr>
        <p:spPr>
          <a:xfrm>
            <a:off x="6128980" y="2113642"/>
            <a:ext cx="4058101" cy="5232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1971027" y="2113641"/>
            <a:ext cx="8281118" cy="523220"/>
          </a:xfrm>
          <a:prstGeom prst="rect">
            <a:avLst/>
          </a:prstGeom>
          <a:noFill/>
        </p:spPr>
        <p:txBody>
          <a:bodyPr wrap="square" rtlCol="0">
            <a:spAutoFit/>
          </a:bodyPr>
          <a:lstStyle/>
          <a:p>
            <a:pPr algn="ctr"/>
            <a:r>
              <a:rPr lang="cs-CZ" sz="2800" b="1" dirty="0"/>
              <a:t>DOZIMETRICKÉ VELIČINY –   </a:t>
            </a:r>
            <a:r>
              <a:rPr lang="cs-CZ" sz="2800" b="1" dirty="0">
                <a:solidFill>
                  <a:srgbClr val="FF0000"/>
                </a:solidFill>
              </a:rPr>
              <a:t>1. ABSORBOVANÁ DÁVKA</a:t>
            </a:r>
          </a:p>
        </p:txBody>
      </p:sp>
      <p:sp>
        <p:nvSpPr>
          <p:cNvPr id="15" name="TextovéPole 14"/>
          <p:cNvSpPr txBox="1"/>
          <p:nvPr/>
        </p:nvSpPr>
        <p:spPr>
          <a:xfrm>
            <a:off x="2294574" y="1098298"/>
            <a:ext cx="7951216" cy="830997"/>
          </a:xfrm>
          <a:prstGeom prst="rect">
            <a:avLst/>
          </a:prstGeom>
          <a:noFill/>
        </p:spPr>
        <p:txBody>
          <a:bodyPr wrap="none" rtlCol="0">
            <a:spAutoFit/>
          </a:bodyPr>
          <a:lstStyle/>
          <a:p>
            <a:pPr marL="342900" indent="-342900">
              <a:buFont typeface="Arial" panose="020B0604020202020204" pitchFamily="34" charset="0"/>
              <a:buChar char="•"/>
            </a:pPr>
            <a:r>
              <a:rPr lang="cs-CZ" sz="2400" u="sng" dirty="0" err="1"/>
              <a:t>Přímoionizující</a:t>
            </a:r>
            <a:r>
              <a:rPr lang="cs-CZ" sz="2400" u="sng" dirty="0"/>
              <a:t> záření</a:t>
            </a:r>
            <a:r>
              <a:rPr lang="cs-CZ" sz="2400" dirty="0"/>
              <a:t>: </a:t>
            </a:r>
            <a:r>
              <a:rPr lang="cs-CZ" sz="2400" b="1" dirty="0"/>
              <a:t>Dávka</a:t>
            </a:r>
            <a:r>
              <a:rPr lang="cs-CZ" sz="2400" dirty="0"/>
              <a:t> a </a:t>
            </a:r>
            <a:r>
              <a:rPr lang="cs-CZ" sz="2400" b="1" dirty="0"/>
              <a:t>dávkový příkon</a:t>
            </a:r>
          </a:p>
          <a:p>
            <a:pPr marL="342900" indent="-342900">
              <a:buFont typeface="Arial" panose="020B0604020202020204" pitchFamily="34" charset="0"/>
              <a:buChar char="•"/>
            </a:pPr>
            <a:r>
              <a:rPr lang="cs-CZ" sz="2400" u="sng" dirty="0" err="1"/>
              <a:t>Nepřímoionizující</a:t>
            </a:r>
            <a:r>
              <a:rPr lang="cs-CZ" sz="2400" u="sng" dirty="0"/>
              <a:t> záření</a:t>
            </a:r>
            <a:r>
              <a:rPr lang="cs-CZ" sz="2400" dirty="0"/>
              <a:t>: </a:t>
            </a:r>
            <a:r>
              <a:rPr lang="cs-CZ" sz="2400" b="1" dirty="0" err="1"/>
              <a:t>Kerma</a:t>
            </a:r>
            <a:r>
              <a:rPr lang="cs-CZ" sz="2400" dirty="0"/>
              <a:t>, </a:t>
            </a:r>
            <a:r>
              <a:rPr lang="cs-CZ" sz="2400" b="1" dirty="0"/>
              <a:t>expozice</a:t>
            </a:r>
            <a:r>
              <a:rPr lang="cs-CZ" sz="2400" dirty="0"/>
              <a:t> (a </a:t>
            </a:r>
            <a:r>
              <a:rPr lang="cs-CZ" sz="2400" b="1" dirty="0"/>
              <a:t>jejich příkony</a:t>
            </a:r>
            <a:r>
              <a:rPr lang="cs-CZ" sz="2400" dirty="0"/>
              <a:t>)</a:t>
            </a:r>
          </a:p>
        </p:txBody>
      </p:sp>
      <p:pic>
        <p:nvPicPr>
          <p:cNvPr id="16" name="Obráze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746" y="4031970"/>
            <a:ext cx="3984932" cy="2610130"/>
          </a:xfrm>
          <a:prstGeom prst="rect">
            <a:avLst/>
          </a:prstGeom>
        </p:spPr>
      </p:pic>
      <p:sp>
        <p:nvSpPr>
          <p:cNvPr id="17" name="TextovéPole 16"/>
          <p:cNvSpPr txBox="1"/>
          <p:nvPr/>
        </p:nvSpPr>
        <p:spPr>
          <a:xfrm>
            <a:off x="427288" y="5510028"/>
            <a:ext cx="5568128" cy="1323439"/>
          </a:xfrm>
          <a:prstGeom prst="rect">
            <a:avLst/>
          </a:prstGeom>
          <a:noFill/>
        </p:spPr>
        <p:txBody>
          <a:bodyPr wrap="square" rtlCol="0">
            <a:spAutoFit/>
          </a:bodyPr>
          <a:lstStyle/>
          <a:p>
            <a:pPr algn="just"/>
            <a:r>
              <a:rPr lang="cs-CZ" sz="2000" u="sng" dirty="0"/>
              <a:t>Jednotkou</a:t>
            </a:r>
            <a:r>
              <a:rPr lang="cs-CZ" sz="2000" dirty="0"/>
              <a:t> absorbované dávky je </a:t>
            </a:r>
            <a:r>
              <a:rPr lang="cs-CZ" sz="2000" b="1" dirty="0"/>
              <a:t>J.kg</a:t>
            </a:r>
            <a:r>
              <a:rPr lang="cs-CZ" sz="2000" b="1" baseline="30000" dirty="0"/>
              <a:t>-1</a:t>
            </a:r>
            <a:r>
              <a:rPr lang="cs-CZ" sz="2000" dirty="0"/>
              <a:t>, pro který byl zaveden název </a:t>
            </a:r>
            <a:r>
              <a:rPr lang="cs-CZ" sz="2000" b="1" dirty="0" err="1"/>
              <a:t>gray</a:t>
            </a:r>
            <a:r>
              <a:rPr lang="cs-CZ" sz="2000" b="1" dirty="0"/>
              <a:t> (Gy)</a:t>
            </a:r>
            <a:r>
              <a:rPr lang="cs-CZ" sz="2000" dirty="0"/>
              <a:t>.</a:t>
            </a:r>
          </a:p>
          <a:p>
            <a:r>
              <a:rPr lang="cs-CZ" sz="2000" b="1" dirty="0">
                <a:solidFill>
                  <a:srgbClr val="FF0000"/>
                </a:solidFill>
              </a:rPr>
              <a:t>1 Gy = 100 rad (</a:t>
            </a:r>
            <a:r>
              <a:rPr lang="cs-CZ" sz="2000" dirty="0" err="1"/>
              <a:t>Radiation</a:t>
            </a:r>
            <a:r>
              <a:rPr lang="cs-CZ" sz="2000" dirty="0"/>
              <a:t> </a:t>
            </a:r>
            <a:r>
              <a:rPr lang="cs-CZ" sz="2000" dirty="0" err="1"/>
              <a:t>Absorbed</a:t>
            </a:r>
            <a:r>
              <a:rPr lang="cs-CZ" sz="2000" dirty="0"/>
              <a:t> Dose)</a:t>
            </a:r>
          </a:p>
          <a:p>
            <a:endParaRPr lang="cs-CZ" sz="2000" b="1" dirty="0">
              <a:solidFill>
                <a:srgbClr val="FF0000"/>
              </a:solidFill>
            </a:endParaRPr>
          </a:p>
        </p:txBody>
      </p:sp>
    </p:spTree>
    <p:extLst>
      <p:ext uri="{BB962C8B-B14F-4D97-AF65-F5344CB8AC3E}">
        <p14:creationId xmlns:p14="http://schemas.microsoft.com/office/powerpoint/2010/main" val="1528603758"/>
      </p:ext>
    </p:extLst>
  </p:cSld>
  <p:clrMapOvr>
    <a:masterClrMapping/>
  </p:clrMapOvr>
  <mc:AlternateContent xmlns:mc="http://schemas.openxmlformats.org/markup-compatibility/2006" xmlns:p14="http://schemas.microsoft.com/office/powerpoint/2010/main">
    <mc:Choice Requires="p14">
      <p:transition spd="slow" p14:dur="2000" advTm="193315"/>
    </mc:Choice>
    <mc:Fallback xmlns="">
      <p:transition spd="slow" advTm="19331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7835" y="894648"/>
            <a:ext cx="1326820" cy="995115"/>
          </a:xfrm>
          <a:prstGeom prst="rect">
            <a:avLst/>
          </a:prstGeom>
        </p:spPr>
      </p:pic>
      <p:sp>
        <p:nvSpPr>
          <p:cNvPr id="4" name="TextovéPole 3"/>
          <p:cNvSpPr txBox="1"/>
          <p:nvPr/>
        </p:nvSpPr>
        <p:spPr>
          <a:xfrm>
            <a:off x="696750" y="1845229"/>
            <a:ext cx="8227569" cy="1646605"/>
          </a:xfrm>
          <a:prstGeom prst="rect">
            <a:avLst/>
          </a:prstGeom>
          <a:noFill/>
        </p:spPr>
        <p:txBody>
          <a:bodyPr wrap="square" rtlCol="0">
            <a:spAutoFit/>
          </a:bodyPr>
          <a:lstStyle/>
          <a:p>
            <a:pPr>
              <a:spcBef>
                <a:spcPts val="600"/>
              </a:spcBef>
            </a:pPr>
            <a:r>
              <a:rPr lang="cs-CZ" sz="2400" b="1" i="1" dirty="0"/>
              <a:t>D</a:t>
            </a:r>
            <a:r>
              <a:rPr lang="cs-CZ" sz="2400" i="1" dirty="0"/>
              <a:t> - dávkový příkon; </a:t>
            </a:r>
            <a:r>
              <a:rPr lang="cs-CZ" sz="2400" b="1" i="1" dirty="0" err="1"/>
              <a:t>dD</a:t>
            </a:r>
            <a:r>
              <a:rPr lang="cs-CZ" sz="2400" i="1" dirty="0"/>
              <a:t> - přírůstek dávky; </a:t>
            </a:r>
            <a:r>
              <a:rPr lang="cs-CZ" sz="2400" b="1" i="1" dirty="0" err="1"/>
              <a:t>dt</a:t>
            </a:r>
            <a:r>
              <a:rPr lang="cs-CZ" sz="2400" i="1" dirty="0"/>
              <a:t> - časový interval.</a:t>
            </a:r>
            <a:endParaRPr lang="cs-CZ" sz="2400" dirty="0"/>
          </a:p>
          <a:p>
            <a:pPr>
              <a:spcBef>
                <a:spcPts val="600"/>
              </a:spcBef>
            </a:pPr>
            <a:r>
              <a:rPr lang="cs-CZ" sz="2400" dirty="0"/>
              <a:t>Jednotkou je </a:t>
            </a:r>
            <a:r>
              <a:rPr lang="cs-CZ" sz="2400" b="1" dirty="0"/>
              <a:t>Gy.s</a:t>
            </a:r>
            <a:r>
              <a:rPr lang="cs-CZ" sz="2400" b="1" baseline="30000" dirty="0"/>
              <a:t>-1</a:t>
            </a:r>
            <a:r>
              <a:rPr lang="cs-CZ" sz="2400" dirty="0"/>
              <a:t>, často se dávkový příkon vyjadřuje                       v mGy.h</a:t>
            </a:r>
            <a:r>
              <a:rPr lang="cs-CZ" sz="2400" baseline="30000" dirty="0"/>
              <a:t>-1</a:t>
            </a:r>
            <a:r>
              <a:rPr lang="cs-CZ" sz="2400" dirty="0"/>
              <a:t>  nebo v µGy.h</a:t>
            </a:r>
            <a:r>
              <a:rPr lang="cs-CZ" sz="2400" baseline="30000" dirty="0"/>
              <a:t>-1</a:t>
            </a:r>
            <a:r>
              <a:rPr lang="cs-CZ" sz="2400" dirty="0"/>
              <a:t>.</a:t>
            </a:r>
          </a:p>
          <a:p>
            <a:endParaRPr lang="cs-CZ" sz="2400" dirty="0"/>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3668" y="4462704"/>
            <a:ext cx="2438652" cy="2031585"/>
          </a:xfrm>
          <a:prstGeom prst="rect">
            <a:avLst/>
          </a:prstGeom>
        </p:spPr>
      </p:pic>
      <p:pic>
        <p:nvPicPr>
          <p:cNvPr id="13" name="Obráze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402" y="898860"/>
            <a:ext cx="2177473" cy="3335492"/>
          </a:xfrm>
          <a:prstGeom prst="rect">
            <a:avLst/>
          </a:prstGeom>
        </p:spPr>
      </p:pic>
      <p:sp>
        <p:nvSpPr>
          <p:cNvPr id="14" name="TextovéPole 13"/>
          <p:cNvSpPr txBox="1"/>
          <p:nvPr/>
        </p:nvSpPr>
        <p:spPr>
          <a:xfrm>
            <a:off x="696750" y="1110435"/>
            <a:ext cx="6170655" cy="523220"/>
          </a:xfrm>
          <a:prstGeom prst="rect">
            <a:avLst/>
          </a:prstGeom>
          <a:noFill/>
        </p:spPr>
        <p:txBody>
          <a:bodyPr wrap="square" rtlCol="0">
            <a:spAutoFit/>
          </a:bodyPr>
          <a:lstStyle/>
          <a:p>
            <a:r>
              <a:rPr lang="cs-CZ" sz="2800" dirty="0"/>
              <a:t>je poměr </a:t>
            </a:r>
            <a:r>
              <a:rPr lang="cs-CZ" sz="2800" u="sng" dirty="0"/>
              <a:t>přírůstku dávky</a:t>
            </a:r>
            <a:r>
              <a:rPr lang="cs-CZ" sz="2800" dirty="0"/>
              <a:t> </a:t>
            </a:r>
            <a:r>
              <a:rPr lang="cs-CZ" sz="2800" b="1" i="1" dirty="0" err="1"/>
              <a:t>dD</a:t>
            </a:r>
            <a:r>
              <a:rPr lang="cs-CZ" sz="2800" dirty="0"/>
              <a:t> </a:t>
            </a:r>
            <a:r>
              <a:rPr lang="cs-CZ" sz="2800" u="sng" dirty="0"/>
              <a:t>za čas</a:t>
            </a:r>
            <a:r>
              <a:rPr lang="cs-CZ" sz="2800" dirty="0"/>
              <a:t> </a:t>
            </a:r>
            <a:r>
              <a:rPr lang="cs-CZ" sz="2800" b="1" i="1" dirty="0" err="1"/>
              <a:t>dt</a:t>
            </a:r>
            <a:r>
              <a:rPr lang="cs-CZ" sz="2800" dirty="0"/>
              <a:t>.</a:t>
            </a:r>
          </a:p>
        </p:txBody>
      </p:sp>
      <p:sp>
        <p:nvSpPr>
          <p:cNvPr id="15" name="TextovéPole 14"/>
          <p:cNvSpPr txBox="1"/>
          <p:nvPr/>
        </p:nvSpPr>
        <p:spPr>
          <a:xfrm>
            <a:off x="8575401" y="3706522"/>
            <a:ext cx="779572" cy="369332"/>
          </a:xfrm>
          <a:prstGeom prst="rect">
            <a:avLst/>
          </a:prstGeom>
          <a:noFill/>
        </p:spPr>
        <p:txBody>
          <a:bodyPr wrap="none" rtlCol="0">
            <a:spAutoFit/>
          </a:bodyPr>
          <a:lstStyle/>
          <a:p>
            <a:r>
              <a:rPr lang="cs-CZ" dirty="0"/>
              <a:t>versus</a:t>
            </a:r>
          </a:p>
        </p:txBody>
      </p:sp>
      <p:sp>
        <p:nvSpPr>
          <p:cNvPr id="17" name="Obdélník 16"/>
          <p:cNvSpPr/>
          <p:nvPr/>
        </p:nvSpPr>
        <p:spPr>
          <a:xfrm>
            <a:off x="8575401" y="330868"/>
            <a:ext cx="2704318" cy="62711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6" name="Skupina 25">
            <a:extLst>
              <a:ext uri="{FF2B5EF4-FFF2-40B4-BE49-F238E27FC236}">
                <a16:creationId xmlns:a16="http://schemas.microsoft.com/office/drawing/2014/main" id="{372582BD-DF8F-42D1-A551-7B31AF9C1A8C}"/>
              </a:ext>
            </a:extLst>
          </p:cNvPr>
          <p:cNvGrpSpPr/>
          <p:nvPr/>
        </p:nvGrpSpPr>
        <p:grpSpPr>
          <a:xfrm>
            <a:off x="1467231" y="3367595"/>
            <a:ext cx="5932496" cy="3172969"/>
            <a:chOff x="2020683" y="4022376"/>
            <a:chExt cx="4823062" cy="2579593"/>
          </a:xfrm>
        </p:grpSpPr>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875" y="4677664"/>
              <a:ext cx="2552700" cy="1790700"/>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0161" y="4559291"/>
              <a:ext cx="2515115" cy="2015961"/>
            </a:xfrm>
            <a:prstGeom prst="rect">
              <a:avLst/>
            </a:prstGeom>
          </p:spPr>
        </p:pic>
        <p:sp>
          <p:nvSpPr>
            <p:cNvPr id="10" name="TextovéPole 9"/>
            <p:cNvSpPr txBox="1"/>
            <p:nvPr/>
          </p:nvSpPr>
          <p:spPr>
            <a:xfrm>
              <a:off x="3636264" y="4043462"/>
              <a:ext cx="1497398" cy="400110"/>
            </a:xfrm>
            <a:prstGeom prst="rect">
              <a:avLst/>
            </a:prstGeom>
            <a:noFill/>
          </p:spPr>
          <p:txBody>
            <a:bodyPr wrap="none" rtlCol="0">
              <a:spAutoFit/>
            </a:bodyPr>
            <a:lstStyle/>
            <a:p>
              <a:r>
                <a:rPr lang="cs-CZ" sz="2000" dirty="0"/>
                <a:t>Stejná dávka</a:t>
              </a:r>
            </a:p>
          </p:txBody>
        </p:sp>
        <p:sp>
          <p:nvSpPr>
            <p:cNvPr id="11" name="TextovéPole 10"/>
            <p:cNvSpPr txBox="1"/>
            <p:nvPr/>
          </p:nvSpPr>
          <p:spPr>
            <a:xfrm>
              <a:off x="3601956" y="5056755"/>
              <a:ext cx="779572" cy="369332"/>
            </a:xfrm>
            <a:prstGeom prst="rect">
              <a:avLst/>
            </a:prstGeom>
            <a:noFill/>
          </p:spPr>
          <p:txBody>
            <a:bodyPr wrap="none" rtlCol="0">
              <a:spAutoFit/>
            </a:bodyPr>
            <a:lstStyle/>
            <a:p>
              <a:r>
                <a:rPr lang="cs-CZ" dirty="0"/>
                <a:t>versus</a:t>
              </a:r>
            </a:p>
          </p:txBody>
        </p:sp>
        <p:sp>
          <p:nvSpPr>
            <p:cNvPr id="16" name="Obdélník 15"/>
            <p:cNvSpPr/>
            <p:nvPr/>
          </p:nvSpPr>
          <p:spPr>
            <a:xfrm>
              <a:off x="2020683" y="4022376"/>
              <a:ext cx="4823062" cy="257959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2208888" y="4225380"/>
              <a:ext cx="1461619" cy="400110"/>
            </a:xfrm>
            <a:prstGeom prst="rect">
              <a:avLst/>
            </a:prstGeom>
            <a:noFill/>
          </p:spPr>
          <p:txBody>
            <a:bodyPr wrap="none" rtlCol="0">
              <a:spAutoFit/>
            </a:bodyPr>
            <a:lstStyle/>
            <a:p>
              <a:r>
                <a:rPr lang="cs-CZ" sz="2000" dirty="0"/>
                <a:t>nízký příkon</a:t>
              </a:r>
            </a:p>
          </p:txBody>
        </p:sp>
        <p:sp>
          <p:nvSpPr>
            <p:cNvPr id="19" name="TextovéPole 18"/>
            <p:cNvSpPr txBox="1"/>
            <p:nvPr/>
          </p:nvSpPr>
          <p:spPr>
            <a:xfrm>
              <a:off x="5052909" y="4225380"/>
              <a:ext cx="1626407" cy="400110"/>
            </a:xfrm>
            <a:prstGeom prst="rect">
              <a:avLst/>
            </a:prstGeom>
            <a:noFill/>
          </p:spPr>
          <p:txBody>
            <a:bodyPr wrap="none" rtlCol="0">
              <a:spAutoFit/>
            </a:bodyPr>
            <a:lstStyle/>
            <a:p>
              <a:r>
                <a:rPr lang="cs-CZ" sz="2000" dirty="0"/>
                <a:t>vysoký příkon</a:t>
              </a:r>
            </a:p>
          </p:txBody>
        </p:sp>
      </p:grpSp>
      <p:sp>
        <p:nvSpPr>
          <p:cNvPr id="20" name="TextovéPole 19"/>
          <p:cNvSpPr txBox="1"/>
          <p:nvPr/>
        </p:nvSpPr>
        <p:spPr>
          <a:xfrm>
            <a:off x="9070021" y="339404"/>
            <a:ext cx="1497398" cy="400110"/>
          </a:xfrm>
          <a:prstGeom prst="rect">
            <a:avLst/>
          </a:prstGeom>
          <a:noFill/>
        </p:spPr>
        <p:txBody>
          <a:bodyPr wrap="none" rtlCol="0">
            <a:spAutoFit/>
          </a:bodyPr>
          <a:lstStyle/>
          <a:p>
            <a:r>
              <a:rPr lang="cs-CZ" sz="2000" dirty="0"/>
              <a:t>Stejná dávka</a:t>
            </a:r>
          </a:p>
        </p:txBody>
      </p:sp>
      <p:sp>
        <p:nvSpPr>
          <p:cNvPr id="21" name="TextovéPole 20"/>
          <p:cNvSpPr txBox="1"/>
          <p:nvPr/>
        </p:nvSpPr>
        <p:spPr>
          <a:xfrm>
            <a:off x="9087911" y="653635"/>
            <a:ext cx="1461619" cy="400110"/>
          </a:xfrm>
          <a:prstGeom prst="rect">
            <a:avLst/>
          </a:prstGeom>
          <a:noFill/>
        </p:spPr>
        <p:txBody>
          <a:bodyPr wrap="none" rtlCol="0">
            <a:spAutoFit/>
          </a:bodyPr>
          <a:lstStyle/>
          <a:p>
            <a:r>
              <a:rPr lang="cs-CZ" sz="2000" dirty="0"/>
              <a:t>nízký příkon</a:t>
            </a:r>
          </a:p>
        </p:txBody>
      </p:sp>
      <p:sp>
        <p:nvSpPr>
          <p:cNvPr id="22" name="TextovéPole 21"/>
          <p:cNvSpPr txBox="1"/>
          <p:nvPr/>
        </p:nvSpPr>
        <p:spPr>
          <a:xfrm>
            <a:off x="9090366" y="4234352"/>
            <a:ext cx="1626407" cy="400110"/>
          </a:xfrm>
          <a:prstGeom prst="rect">
            <a:avLst/>
          </a:prstGeom>
          <a:noFill/>
        </p:spPr>
        <p:txBody>
          <a:bodyPr wrap="none" rtlCol="0">
            <a:spAutoFit/>
          </a:bodyPr>
          <a:lstStyle/>
          <a:p>
            <a:r>
              <a:rPr lang="cs-CZ" sz="2000" dirty="0"/>
              <a:t>vysoký příkon</a:t>
            </a:r>
          </a:p>
        </p:txBody>
      </p:sp>
      <p:sp>
        <p:nvSpPr>
          <p:cNvPr id="23" name="Obdélník 22"/>
          <p:cNvSpPr/>
          <p:nvPr/>
        </p:nvSpPr>
        <p:spPr>
          <a:xfrm>
            <a:off x="2120598" y="285218"/>
            <a:ext cx="2932310" cy="548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TextovéPole 24">
            <a:extLst>
              <a:ext uri="{FF2B5EF4-FFF2-40B4-BE49-F238E27FC236}">
                <a16:creationId xmlns:a16="http://schemas.microsoft.com/office/drawing/2014/main" id="{BF437BC4-A7BB-452E-BA09-F35530BBE321}"/>
              </a:ext>
            </a:extLst>
          </p:cNvPr>
          <p:cNvSpPr txBox="1"/>
          <p:nvPr/>
        </p:nvSpPr>
        <p:spPr>
          <a:xfrm>
            <a:off x="2180161" y="317436"/>
            <a:ext cx="30474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srgbClr val="FF0000"/>
                </a:solidFill>
                <a:effectLst/>
                <a:uLnTx/>
                <a:uFillTx/>
                <a:latin typeface="Calibri" panose="020F0502020204030204"/>
                <a:ea typeface="+mn-ea"/>
                <a:cs typeface="+mn-cs"/>
              </a:rPr>
              <a:t>2. Dávkový příkon</a:t>
            </a:r>
            <a:r>
              <a:rPr kumimoji="0" lang="cs-CZ"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6" name="TextovéPole 5">
            <a:extLst>
              <a:ext uri="{FF2B5EF4-FFF2-40B4-BE49-F238E27FC236}">
                <a16:creationId xmlns:a16="http://schemas.microsoft.com/office/drawing/2014/main" id="{37BA1E31-8721-49C6-ACBC-8B705BC81F6D}"/>
              </a:ext>
            </a:extLst>
          </p:cNvPr>
          <p:cNvSpPr txBox="1"/>
          <p:nvPr/>
        </p:nvSpPr>
        <p:spPr>
          <a:xfrm>
            <a:off x="6749146" y="468875"/>
            <a:ext cx="359394" cy="923330"/>
          </a:xfrm>
          <a:prstGeom prst="rect">
            <a:avLst/>
          </a:prstGeom>
          <a:noFill/>
        </p:spPr>
        <p:txBody>
          <a:bodyPr wrap="none" rtlCol="0">
            <a:spAutoFit/>
          </a:bodyPr>
          <a:lstStyle/>
          <a:p>
            <a:r>
              <a:rPr lang="cs-CZ" sz="5400" dirty="0"/>
              <a:t>.</a:t>
            </a:r>
          </a:p>
        </p:txBody>
      </p:sp>
    </p:spTree>
    <p:extLst>
      <p:ext uri="{BB962C8B-B14F-4D97-AF65-F5344CB8AC3E}">
        <p14:creationId xmlns:p14="http://schemas.microsoft.com/office/powerpoint/2010/main" val="1717094774"/>
      </p:ext>
    </p:extLst>
  </p:cSld>
  <p:clrMapOvr>
    <a:masterClrMapping/>
  </p:clrMapOvr>
  <mc:AlternateContent xmlns:mc="http://schemas.openxmlformats.org/markup-compatibility/2006" xmlns:p14="http://schemas.microsoft.com/office/powerpoint/2010/main">
    <mc:Choice Requires="p14">
      <p:transition spd="slow" p14:dur="2000" advTm="157127"/>
    </mc:Choice>
    <mc:Fallback xmlns="">
      <p:transition spd="slow" advTm="15712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venku, strom, osoba, tráva&#10;&#10;Popis byl vytvořen automaticky">
            <a:extLst>
              <a:ext uri="{FF2B5EF4-FFF2-40B4-BE49-F238E27FC236}">
                <a16:creationId xmlns:a16="http://schemas.microsoft.com/office/drawing/2014/main" id="{193FCCAA-EB5A-965E-64CB-81AB0AFDA20F}"/>
              </a:ext>
            </a:extLst>
          </p:cNvPr>
          <p:cNvPicPr>
            <a:picLocks noChangeAspect="1"/>
          </p:cNvPicPr>
          <p:nvPr/>
        </p:nvPicPr>
        <p:blipFill rotWithShape="1">
          <a:blip r:embed="rId2">
            <a:extLst>
              <a:ext uri="{28A0092B-C50C-407E-A947-70E740481C1C}">
                <a14:useLocalDpi xmlns:a14="http://schemas.microsoft.com/office/drawing/2010/main" val="0"/>
              </a:ext>
            </a:extLst>
          </a:blip>
          <a:srcRect r="104"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Obrázek 6" descr="Obsah obrázku osoba, stojící, přetlakový oblek&#10;&#10;Popis byl vytvořen automaticky">
            <a:extLst>
              <a:ext uri="{FF2B5EF4-FFF2-40B4-BE49-F238E27FC236}">
                <a16:creationId xmlns:a16="http://schemas.microsoft.com/office/drawing/2014/main" id="{EEAA7F95-4F0E-4067-F746-3108CCC0D1BB}"/>
              </a:ext>
            </a:extLst>
          </p:cNvPr>
          <p:cNvPicPr>
            <a:picLocks noChangeAspect="1"/>
          </p:cNvPicPr>
          <p:nvPr/>
        </p:nvPicPr>
        <p:blipFill rotWithShape="1">
          <a:blip r:embed="rId3">
            <a:extLst>
              <a:ext uri="{28A0092B-C50C-407E-A947-70E740481C1C}">
                <a14:useLocalDpi xmlns:a14="http://schemas.microsoft.com/office/drawing/2010/main" val="0"/>
              </a:ext>
            </a:extLst>
          </a:blip>
          <a:srcRect l="24205" r="1460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9" name="Obdélník 8">
            <a:extLst>
              <a:ext uri="{FF2B5EF4-FFF2-40B4-BE49-F238E27FC236}">
                <a16:creationId xmlns:a16="http://schemas.microsoft.com/office/drawing/2014/main" id="{F88B7494-4591-2D2C-0754-C371EB798E8B}"/>
              </a:ext>
            </a:extLst>
          </p:cNvPr>
          <p:cNvSpPr/>
          <p:nvPr/>
        </p:nvSpPr>
        <p:spPr>
          <a:xfrm>
            <a:off x="6479007" y="5386286"/>
            <a:ext cx="4129884" cy="569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1458701D-AE9A-C338-15D3-20F1C898D6A2}"/>
              </a:ext>
            </a:extLst>
          </p:cNvPr>
          <p:cNvSpPr txBox="1"/>
          <p:nvPr/>
        </p:nvSpPr>
        <p:spPr>
          <a:xfrm>
            <a:off x="6758067" y="5486292"/>
            <a:ext cx="3399970" cy="369332"/>
          </a:xfrm>
          <a:prstGeom prst="rect">
            <a:avLst/>
          </a:prstGeom>
          <a:noFill/>
        </p:spPr>
        <p:txBody>
          <a:bodyPr wrap="none" rtlCol="0">
            <a:spAutoFit/>
          </a:bodyPr>
          <a:lstStyle/>
          <a:p>
            <a:r>
              <a:rPr lang="cs-CZ" b="1" dirty="0"/>
              <a:t>IR </a:t>
            </a:r>
            <a:r>
              <a:rPr lang="cs-CZ" b="1" dirty="0" err="1"/>
              <a:t>doses</a:t>
            </a:r>
            <a:r>
              <a:rPr lang="cs-CZ" b="1" dirty="0"/>
              <a:t> </a:t>
            </a:r>
            <a:r>
              <a:rPr lang="cs-CZ" b="1" dirty="0" err="1"/>
              <a:t>of</a:t>
            </a:r>
            <a:r>
              <a:rPr lang="cs-CZ" b="1" dirty="0"/>
              <a:t> a </a:t>
            </a:r>
            <a:r>
              <a:rPr lang="cs-CZ" b="1" dirty="0" err="1"/>
              <a:t>few</a:t>
            </a:r>
            <a:r>
              <a:rPr lang="cs-CZ" b="1" dirty="0"/>
              <a:t> </a:t>
            </a:r>
            <a:r>
              <a:rPr lang="cs-CZ" b="1" dirty="0" err="1"/>
              <a:t>Gy</a:t>
            </a:r>
            <a:r>
              <a:rPr lang="cs-CZ" b="1" dirty="0"/>
              <a:t> in </a:t>
            </a:r>
            <a:r>
              <a:rPr lang="cs-CZ" b="1" dirty="0" err="1"/>
              <a:t>both</a:t>
            </a:r>
            <a:r>
              <a:rPr lang="cs-CZ" b="1" dirty="0"/>
              <a:t> </a:t>
            </a:r>
            <a:r>
              <a:rPr lang="cs-CZ" b="1" dirty="0" err="1"/>
              <a:t>cases</a:t>
            </a:r>
            <a:endParaRPr lang="cs-CZ" b="1" dirty="0"/>
          </a:p>
        </p:txBody>
      </p:sp>
    </p:spTree>
    <p:extLst>
      <p:ext uri="{BB962C8B-B14F-4D97-AF65-F5344CB8AC3E}">
        <p14:creationId xmlns:p14="http://schemas.microsoft.com/office/powerpoint/2010/main" val="1925852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D79031E-5CC2-7AAB-B829-52432A2C9208}"/>
              </a:ext>
            </a:extLst>
          </p:cNvPr>
          <p:cNvPicPr>
            <a:picLocks noChangeAspect="1"/>
          </p:cNvPicPr>
          <p:nvPr/>
        </p:nvPicPr>
        <p:blipFill rotWithShape="1">
          <a:blip r:embed="rId2">
            <a:extLst>
              <a:ext uri="{28A0092B-C50C-407E-A947-70E740481C1C}">
                <a14:useLocalDpi xmlns:a14="http://schemas.microsoft.com/office/drawing/2010/main" val="0"/>
              </a:ext>
            </a:extLst>
          </a:blip>
          <a:srcRect l="52189" t="49287"/>
          <a:stretch/>
        </p:blipFill>
        <p:spPr>
          <a:xfrm>
            <a:off x="8270549" y="4783218"/>
            <a:ext cx="2751977" cy="1751414"/>
          </a:xfrm>
          <a:prstGeom prst="rect">
            <a:avLst/>
          </a:prstGeom>
        </p:spPr>
      </p:pic>
      <p:pic>
        <p:nvPicPr>
          <p:cNvPr id="4" name="Obrázek 3">
            <a:extLst>
              <a:ext uri="{FF2B5EF4-FFF2-40B4-BE49-F238E27FC236}">
                <a16:creationId xmlns:a16="http://schemas.microsoft.com/office/drawing/2014/main" id="{F66FABE5-0700-D07A-44F2-3412DF449F3E}"/>
              </a:ext>
            </a:extLst>
          </p:cNvPr>
          <p:cNvPicPr>
            <a:picLocks noChangeAspect="1"/>
          </p:cNvPicPr>
          <p:nvPr/>
        </p:nvPicPr>
        <p:blipFill rotWithShape="1">
          <a:blip r:embed="rId2">
            <a:extLst>
              <a:ext uri="{28A0092B-C50C-407E-A947-70E740481C1C}">
                <a14:useLocalDpi xmlns:a14="http://schemas.microsoft.com/office/drawing/2010/main" val="0"/>
              </a:ext>
            </a:extLst>
          </a:blip>
          <a:srcRect l="51453" b="49287"/>
          <a:stretch/>
        </p:blipFill>
        <p:spPr>
          <a:xfrm>
            <a:off x="3185615" y="950794"/>
            <a:ext cx="5548952" cy="3477904"/>
          </a:xfrm>
          <a:prstGeom prst="rect">
            <a:avLst/>
          </a:prstGeom>
        </p:spPr>
      </p:pic>
      <p:pic>
        <p:nvPicPr>
          <p:cNvPr id="5" name="Obrázek 4">
            <a:extLst>
              <a:ext uri="{FF2B5EF4-FFF2-40B4-BE49-F238E27FC236}">
                <a16:creationId xmlns:a16="http://schemas.microsoft.com/office/drawing/2014/main" id="{94627689-6BAF-59A2-7EC6-88882A23242C}"/>
              </a:ext>
            </a:extLst>
          </p:cNvPr>
          <p:cNvPicPr>
            <a:picLocks noChangeAspect="1"/>
          </p:cNvPicPr>
          <p:nvPr/>
        </p:nvPicPr>
        <p:blipFill rotWithShape="1">
          <a:blip r:embed="rId2">
            <a:extLst>
              <a:ext uri="{28A0092B-C50C-407E-A947-70E740481C1C}">
                <a14:useLocalDpi xmlns:a14="http://schemas.microsoft.com/office/drawing/2010/main" val="0"/>
              </a:ext>
            </a:extLst>
          </a:blip>
          <a:srcRect t="50713" r="52846"/>
          <a:stretch/>
        </p:blipFill>
        <p:spPr>
          <a:xfrm>
            <a:off x="1365921" y="4783218"/>
            <a:ext cx="2714176" cy="1702159"/>
          </a:xfrm>
          <a:prstGeom prst="rect">
            <a:avLst/>
          </a:prstGeom>
        </p:spPr>
      </p:pic>
      <p:pic>
        <p:nvPicPr>
          <p:cNvPr id="6" name="Obrázek 5">
            <a:extLst>
              <a:ext uri="{FF2B5EF4-FFF2-40B4-BE49-F238E27FC236}">
                <a16:creationId xmlns:a16="http://schemas.microsoft.com/office/drawing/2014/main" id="{6549CF75-3735-1257-92D9-C1EFE93BB15B}"/>
              </a:ext>
            </a:extLst>
          </p:cNvPr>
          <p:cNvPicPr>
            <a:picLocks noChangeAspect="1"/>
          </p:cNvPicPr>
          <p:nvPr/>
        </p:nvPicPr>
        <p:blipFill rotWithShape="1">
          <a:blip r:embed="rId2">
            <a:extLst>
              <a:ext uri="{28A0092B-C50C-407E-A947-70E740481C1C}">
                <a14:useLocalDpi xmlns:a14="http://schemas.microsoft.com/office/drawing/2010/main" val="0"/>
              </a:ext>
            </a:extLst>
          </a:blip>
          <a:srcRect r="54179" b="49287"/>
          <a:stretch/>
        </p:blipFill>
        <p:spPr>
          <a:xfrm>
            <a:off x="4856608" y="4733963"/>
            <a:ext cx="2637430" cy="1751414"/>
          </a:xfrm>
          <a:prstGeom prst="rect">
            <a:avLst/>
          </a:prstGeom>
        </p:spPr>
      </p:pic>
      <p:pic>
        <p:nvPicPr>
          <p:cNvPr id="8" name="Obrázek 7" descr="Obsah obrázku kouř, ve tmě, zbraň, vodíková bomba&#10;&#10;Popis byl vytvořen automaticky">
            <a:extLst>
              <a:ext uri="{FF2B5EF4-FFF2-40B4-BE49-F238E27FC236}">
                <a16:creationId xmlns:a16="http://schemas.microsoft.com/office/drawing/2014/main" id="{819D635C-60E8-AB66-69AA-33D591B9583B}"/>
              </a:ext>
            </a:extLst>
          </p:cNvPr>
          <p:cNvPicPr>
            <a:picLocks noChangeAspect="1"/>
          </p:cNvPicPr>
          <p:nvPr/>
        </p:nvPicPr>
        <p:blipFill rotWithShape="1">
          <a:blip r:embed="rId3">
            <a:extLst>
              <a:ext uri="{28A0092B-C50C-407E-A947-70E740481C1C}">
                <a14:useLocalDpi xmlns:a14="http://schemas.microsoft.com/office/drawing/2010/main" val="0"/>
              </a:ext>
            </a:extLst>
          </a:blip>
          <a:srcRect l="18727" r="23726"/>
          <a:stretch/>
        </p:blipFill>
        <p:spPr>
          <a:xfrm>
            <a:off x="8734567" y="940926"/>
            <a:ext cx="1884282" cy="2174172"/>
          </a:xfrm>
          <a:prstGeom prst="rect">
            <a:avLst/>
          </a:prstGeom>
        </p:spPr>
      </p:pic>
      <p:pic>
        <p:nvPicPr>
          <p:cNvPr id="10" name="Obrázek 9" descr="Obsah obrázku text, cedule&#10;&#10;Popis byl vytvořen automaticky">
            <a:extLst>
              <a:ext uri="{FF2B5EF4-FFF2-40B4-BE49-F238E27FC236}">
                <a16:creationId xmlns:a16="http://schemas.microsoft.com/office/drawing/2014/main" id="{F539E8D1-BD55-0458-C76D-7DF4B9970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12" y="2934269"/>
            <a:ext cx="2068745" cy="1377784"/>
          </a:xfrm>
          <a:prstGeom prst="rect">
            <a:avLst/>
          </a:prstGeom>
        </p:spPr>
      </p:pic>
      <p:sp>
        <p:nvSpPr>
          <p:cNvPr id="11" name="TextovéPole 10">
            <a:extLst>
              <a:ext uri="{FF2B5EF4-FFF2-40B4-BE49-F238E27FC236}">
                <a16:creationId xmlns:a16="http://schemas.microsoft.com/office/drawing/2014/main" id="{1986704A-0EAE-D97C-B00B-2E699072CA9A}"/>
              </a:ext>
            </a:extLst>
          </p:cNvPr>
          <p:cNvSpPr txBox="1"/>
          <p:nvPr/>
        </p:nvSpPr>
        <p:spPr>
          <a:xfrm>
            <a:off x="1383630" y="176603"/>
            <a:ext cx="9725647" cy="1077218"/>
          </a:xfrm>
          <a:prstGeom prst="rect">
            <a:avLst/>
          </a:prstGeom>
          <a:noFill/>
        </p:spPr>
        <p:txBody>
          <a:bodyPr wrap="square" rtlCol="0">
            <a:spAutoFit/>
          </a:bodyPr>
          <a:lstStyle/>
          <a:p>
            <a:pPr algn="ctr"/>
            <a:r>
              <a:rPr lang="cs-CZ" sz="3200" b="1" dirty="0">
                <a:solidFill>
                  <a:srgbClr val="FF0000"/>
                </a:solidFill>
              </a:rPr>
              <a:t>Problém s dávkovým příkonem při studiu účinku nízkých a protrahovaných dávek IR</a:t>
            </a:r>
          </a:p>
        </p:txBody>
      </p:sp>
    </p:spTree>
    <p:extLst>
      <p:ext uri="{BB962C8B-B14F-4D97-AF65-F5344CB8AC3E}">
        <p14:creationId xmlns:p14="http://schemas.microsoft.com/office/powerpoint/2010/main" val="54755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53705" y="299610"/>
            <a:ext cx="8217891" cy="523220"/>
          </a:xfrm>
          <a:prstGeom prst="rect">
            <a:avLst/>
          </a:prstGeom>
          <a:noFill/>
        </p:spPr>
        <p:txBody>
          <a:bodyPr wrap="none" rtlCol="0">
            <a:spAutoFit/>
          </a:bodyPr>
          <a:lstStyle/>
          <a:p>
            <a:r>
              <a:rPr lang="pl-PL" sz="2800" b="1" dirty="0">
                <a:solidFill>
                  <a:srgbClr val="FF0000"/>
                </a:solidFill>
              </a:rPr>
              <a:t>3. Kerma </a:t>
            </a:r>
            <a:r>
              <a:rPr lang="pl-PL" sz="2800" b="1" i="1" dirty="0">
                <a:solidFill>
                  <a:srgbClr val="FF0000"/>
                </a:solidFill>
              </a:rPr>
              <a:t>K   </a:t>
            </a:r>
            <a:r>
              <a:rPr lang="pl-PL" sz="2800" dirty="0">
                <a:solidFill>
                  <a:srgbClr val="FF0000"/>
                </a:solidFill>
              </a:rPr>
              <a:t> </a:t>
            </a:r>
            <a:r>
              <a:rPr lang="pl-PL" sz="2800" dirty="0"/>
              <a:t>je definována pro nepřímoionizující záření</a:t>
            </a:r>
            <a:endParaRPr lang="cs-CZ" sz="28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401" y="2387724"/>
            <a:ext cx="1924669" cy="1237287"/>
          </a:xfrm>
          <a:prstGeom prst="rect">
            <a:avLst/>
          </a:prstGeom>
        </p:spPr>
      </p:pic>
      <p:sp>
        <p:nvSpPr>
          <p:cNvPr id="4" name="TextovéPole 3"/>
          <p:cNvSpPr txBox="1"/>
          <p:nvPr/>
        </p:nvSpPr>
        <p:spPr>
          <a:xfrm>
            <a:off x="627608" y="3634674"/>
            <a:ext cx="5297945" cy="2308324"/>
          </a:xfrm>
          <a:prstGeom prst="rect">
            <a:avLst/>
          </a:prstGeom>
          <a:noFill/>
        </p:spPr>
        <p:txBody>
          <a:bodyPr wrap="square" rtlCol="0">
            <a:spAutoFit/>
          </a:bodyPr>
          <a:lstStyle/>
          <a:p>
            <a:r>
              <a:rPr lang="cs-CZ" sz="2400" b="1" i="1" dirty="0"/>
              <a:t>K</a:t>
            </a:r>
            <a:r>
              <a:rPr lang="cs-CZ" sz="2400" i="1" dirty="0"/>
              <a:t> - </a:t>
            </a:r>
            <a:r>
              <a:rPr lang="cs-CZ" sz="2400" i="1" dirty="0" err="1"/>
              <a:t>kerma</a:t>
            </a:r>
            <a:r>
              <a:rPr lang="cs-CZ" sz="2400" i="1" dirty="0"/>
              <a:t>;</a:t>
            </a:r>
            <a:endParaRPr lang="cs-CZ" sz="2400" dirty="0"/>
          </a:p>
          <a:p>
            <a:r>
              <a:rPr lang="cs-CZ" sz="2400" b="1" i="1" dirty="0" err="1"/>
              <a:t>dE</a:t>
            </a:r>
            <a:r>
              <a:rPr lang="cs-CZ" sz="2400" b="1" i="1" baseline="-25000" dirty="0" err="1"/>
              <a:t>k</a:t>
            </a:r>
            <a:r>
              <a:rPr lang="cs-CZ" sz="2400" i="1" dirty="0"/>
              <a:t> - součet počátečních kinetických energií všech nabitých částic uvolněných nenabitými ionizujícími částicemi                 v určitém objemu látky o hmotnosti </a:t>
            </a:r>
            <a:r>
              <a:rPr lang="cs-CZ" sz="2400" b="1" i="1" u="sng" dirty="0"/>
              <a:t>dm</a:t>
            </a:r>
            <a:r>
              <a:rPr lang="cs-CZ" sz="2400" i="1" dirty="0"/>
              <a:t>; </a:t>
            </a:r>
            <a:endParaRPr lang="cs-CZ" sz="2400" dirty="0"/>
          </a:p>
          <a:p>
            <a:r>
              <a:rPr lang="cs-CZ" sz="2400" b="1" i="1" dirty="0"/>
              <a:t>dm</a:t>
            </a:r>
            <a:r>
              <a:rPr lang="cs-CZ" sz="2400" i="1" dirty="0"/>
              <a:t> - hmotnost látky.</a:t>
            </a:r>
            <a:endParaRPr lang="cs-CZ" sz="2400" dirty="0"/>
          </a:p>
        </p:txBody>
      </p:sp>
      <p:sp>
        <p:nvSpPr>
          <p:cNvPr id="5" name="TextovéPole 4"/>
          <p:cNvSpPr txBox="1"/>
          <p:nvPr/>
        </p:nvSpPr>
        <p:spPr>
          <a:xfrm>
            <a:off x="5437631" y="1986092"/>
            <a:ext cx="5908147" cy="830997"/>
          </a:xfrm>
          <a:prstGeom prst="rect">
            <a:avLst/>
          </a:prstGeom>
          <a:noFill/>
        </p:spPr>
        <p:txBody>
          <a:bodyPr wrap="square" rtlCol="0">
            <a:spAutoFit/>
          </a:bodyPr>
          <a:lstStyle/>
          <a:p>
            <a:r>
              <a:rPr lang="cs-CZ" sz="2400" dirty="0"/>
              <a:t>Jednotkou </a:t>
            </a:r>
            <a:r>
              <a:rPr lang="cs-CZ" sz="2400" dirty="0" err="1"/>
              <a:t>kermy</a:t>
            </a:r>
            <a:r>
              <a:rPr lang="cs-CZ" sz="2400" dirty="0"/>
              <a:t> je, stejně jako jednotkou absorbované dávky, </a:t>
            </a:r>
            <a:r>
              <a:rPr lang="cs-CZ" sz="2400" dirty="0">
                <a:solidFill>
                  <a:srgbClr val="FF0000"/>
                </a:solidFill>
              </a:rPr>
              <a:t>J/kg = </a:t>
            </a:r>
            <a:r>
              <a:rPr lang="cs-CZ" sz="2400" b="1" dirty="0">
                <a:solidFill>
                  <a:srgbClr val="FF0000"/>
                </a:solidFill>
              </a:rPr>
              <a:t>Gy</a:t>
            </a:r>
            <a:r>
              <a:rPr lang="cs-CZ" sz="2400" dirty="0"/>
              <a:t>.</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86170"/>
            <a:ext cx="5138928" cy="3455930"/>
          </a:xfrm>
          <a:prstGeom prst="rect">
            <a:avLst/>
          </a:prstGeom>
        </p:spPr>
      </p:pic>
      <p:sp>
        <p:nvSpPr>
          <p:cNvPr id="7" name="Obdélník 6"/>
          <p:cNvSpPr/>
          <p:nvPr/>
        </p:nvSpPr>
        <p:spPr>
          <a:xfrm>
            <a:off x="4370513" y="741534"/>
            <a:ext cx="5033173" cy="461665"/>
          </a:xfrm>
          <a:prstGeom prst="rect">
            <a:avLst/>
          </a:prstGeom>
        </p:spPr>
        <p:txBody>
          <a:bodyPr wrap="none">
            <a:spAutoFit/>
          </a:bodyPr>
          <a:lstStyle/>
          <a:p>
            <a:r>
              <a:rPr lang="en-US" sz="2400" b="1" dirty="0">
                <a:solidFill>
                  <a:srgbClr val="FF0000"/>
                </a:solidFill>
              </a:rPr>
              <a:t>Kinetic Energy Released per unit M</a:t>
            </a:r>
            <a:r>
              <a:rPr lang="cs-CZ" sz="2400" b="1" dirty="0">
                <a:solidFill>
                  <a:srgbClr val="FF0000"/>
                </a:solidFill>
              </a:rPr>
              <a:t>A</a:t>
            </a:r>
            <a:r>
              <a:rPr lang="en-US" sz="2400" b="1" dirty="0">
                <a:solidFill>
                  <a:srgbClr val="FF0000"/>
                </a:solidFill>
              </a:rPr>
              <a:t>s</a:t>
            </a:r>
            <a:r>
              <a:rPr lang="cs-CZ" sz="2400" b="1" dirty="0">
                <a:solidFill>
                  <a:srgbClr val="FF0000"/>
                </a:solidFill>
              </a:rPr>
              <a:t>s</a:t>
            </a:r>
            <a:endParaRPr lang="cs-CZ" sz="2400" dirty="0">
              <a:solidFill>
                <a:srgbClr val="FF0000"/>
              </a:solidFill>
            </a:endParaRPr>
          </a:p>
        </p:txBody>
      </p:sp>
      <p:sp>
        <p:nvSpPr>
          <p:cNvPr id="9" name="TextovéPole 8"/>
          <p:cNvSpPr txBox="1"/>
          <p:nvPr/>
        </p:nvSpPr>
        <p:spPr>
          <a:xfrm>
            <a:off x="439152" y="1238783"/>
            <a:ext cx="11550315" cy="830997"/>
          </a:xfrm>
          <a:prstGeom prst="rect">
            <a:avLst/>
          </a:prstGeom>
          <a:noFill/>
        </p:spPr>
        <p:txBody>
          <a:bodyPr wrap="square" rtlCol="0">
            <a:spAutoFit/>
          </a:bodyPr>
          <a:lstStyle/>
          <a:p>
            <a:r>
              <a:rPr lang="cs-CZ" sz="2400" dirty="0">
                <a:solidFill>
                  <a:srgbClr val="FF0000"/>
                </a:solidFill>
              </a:rPr>
              <a:t>Charakterizuje energii předanou v daném prostředí primárními </a:t>
            </a:r>
            <a:r>
              <a:rPr lang="cs-CZ" sz="2400" b="1" u="sng" dirty="0">
                <a:solidFill>
                  <a:srgbClr val="FF0000"/>
                </a:solidFill>
              </a:rPr>
              <a:t>nenabitými částicemi        (n</a:t>
            </a:r>
            <a:r>
              <a:rPr lang="cs-CZ" sz="2400" b="1" u="sng" baseline="-25000" dirty="0">
                <a:solidFill>
                  <a:srgbClr val="FF0000"/>
                </a:solidFill>
              </a:rPr>
              <a:t>0</a:t>
            </a:r>
            <a:r>
              <a:rPr lang="cs-CZ" sz="2400" b="1" u="sng" dirty="0">
                <a:solidFill>
                  <a:srgbClr val="FF0000"/>
                </a:solidFill>
              </a:rPr>
              <a:t> / fotony)</a:t>
            </a:r>
            <a:r>
              <a:rPr lang="cs-CZ" sz="2400" dirty="0">
                <a:solidFill>
                  <a:srgbClr val="FF0000"/>
                </a:solidFill>
              </a:rPr>
              <a:t> částicím nabitým</a:t>
            </a:r>
          </a:p>
        </p:txBody>
      </p:sp>
      <p:sp>
        <p:nvSpPr>
          <p:cNvPr id="10" name="Obdélník 9"/>
          <p:cNvSpPr/>
          <p:nvPr/>
        </p:nvSpPr>
        <p:spPr>
          <a:xfrm>
            <a:off x="2135416" y="286907"/>
            <a:ext cx="1848320" cy="548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88219855"/>
      </p:ext>
    </p:extLst>
  </p:cSld>
  <p:clrMapOvr>
    <a:masterClrMapping/>
  </p:clrMapOvr>
  <mc:AlternateContent xmlns:mc="http://schemas.openxmlformats.org/markup-compatibility/2006" xmlns:p14="http://schemas.microsoft.com/office/powerpoint/2010/main">
    <mc:Choice Requires="p14">
      <p:transition spd="slow" p14:dur="2000" advTm="208217"/>
    </mc:Choice>
    <mc:Fallback xmlns="">
      <p:transition spd="slow" advTm="20821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79785" y="525893"/>
            <a:ext cx="10136604" cy="1200329"/>
          </a:xfrm>
          <a:prstGeom prst="rect">
            <a:avLst/>
          </a:prstGeom>
          <a:noFill/>
        </p:spPr>
        <p:txBody>
          <a:bodyPr wrap="square" rtlCol="0">
            <a:spAutoFit/>
          </a:bodyPr>
          <a:lstStyle/>
          <a:p>
            <a:pPr marL="342900" indent="-342900">
              <a:buFont typeface="Arial" panose="020B0604020202020204" pitchFamily="34" charset="0"/>
              <a:buChar char="•"/>
            </a:pPr>
            <a:r>
              <a:rPr lang="cs-CZ" sz="2400" u="sng" dirty="0">
                <a:solidFill>
                  <a:srgbClr val="FF0000"/>
                </a:solidFill>
              </a:rPr>
              <a:t>Za podmínky rovnováhy nabitých sekundárních částic se </a:t>
            </a:r>
            <a:r>
              <a:rPr lang="cs-CZ" sz="2400" u="sng" dirty="0" err="1">
                <a:solidFill>
                  <a:srgbClr val="FF0000"/>
                </a:solidFill>
              </a:rPr>
              <a:t>kerma</a:t>
            </a:r>
            <a:r>
              <a:rPr lang="cs-CZ" sz="2400" u="sng" dirty="0">
                <a:solidFill>
                  <a:srgbClr val="FF0000"/>
                </a:solidFill>
              </a:rPr>
              <a:t> rovná  absorbované dávce. </a:t>
            </a:r>
          </a:p>
          <a:p>
            <a:pPr marL="342900" indent="-342900">
              <a:buFont typeface="Arial" panose="020B0604020202020204" pitchFamily="34" charset="0"/>
              <a:buChar char="•"/>
            </a:pPr>
            <a:endParaRPr lang="cs-CZ" sz="2400" u="sng" dirty="0">
              <a:solidFill>
                <a:srgbClr val="FF0000"/>
              </a:solidFill>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26" y="1841334"/>
            <a:ext cx="5400675" cy="3886200"/>
          </a:xfrm>
          <a:prstGeom prst="rect">
            <a:avLst/>
          </a:prstGeom>
        </p:spPr>
      </p:pic>
      <p:sp>
        <p:nvSpPr>
          <p:cNvPr id="6" name="TextovéPole 5"/>
          <p:cNvSpPr txBox="1"/>
          <p:nvPr/>
        </p:nvSpPr>
        <p:spPr>
          <a:xfrm>
            <a:off x="2709654" y="4141550"/>
            <a:ext cx="3101599" cy="646331"/>
          </a:xfrm>
          <a:prstGeom prst="rect">
            <a:avLst/>
          </a:prstGeom>
          <a:noFill/>
        </p:spPr>
        <p:txBody>
          <a:bodyPr wrap="square" rtlCol="0">
            <a:spAutoFit/>
          </a:bodyPr>
          <a:lstStyle/>
          <a:p>
            <a:r>
              <a:rPr lang="cs-CZ" dirty="0"/>
              <a:t>Osa Y = log-</a:t>
            </a:r>
            <a:r>
              <a:rPr lang="cs-CZ" dirty="0" err="1"/>
              <a:t>scale</a:t>
            </a:r>
            <a:r>
              <a:rPr lang="cs-CZ" dirty="0"/>
              <a:t>: dávka            v médiu klesá exponenciálně</a:t>
            </a:r>
          </a:p>
        </p:txBody>
      </p:sp>
      <p:sp>
        <p:nvSpPr>
          <p:cNvPr id="11" name="TextovéPole 10">
            <a:extLst>
              <a:ext uri="{FF2B5EF4-FFF2-40B4-BE49-F238E27FC236}">
                <a16:creationId xmlns:a16="http://schemas.microsoft.com/office/drawing/2014/main" id="{3F0D4E64-8063-4963-866C-576B42D8B8A2}"/>
              </a:ext>
            </a:extLst>
          </p:cNvPr>
          <p:cNvSpPr txBox="1"/>
          <p:nvPr/>
        </p:nvSpPr>
        <p:spPr>
          <a:xfrm>
            <a:off x="330034" y="5994843"/>
            <a:ext cx="8149890" cy="369332"/>
          </a:xfrm>
          <a:prstGeom prst="rect">
            <a:avLst/>
          </a:prstGeom>
          <a:noFill/>
        </p:spPr>
        <p:txBody>
          <a:bodyPr wrap="square">
            <a:spAutoFit/>
          </a:bodyPr>
          <a:lstStyle/>
          <a:p>
            <a:r>
              <a:rPr lang="en-US" dirty="0"/>
              <a:t>Dose vs. KERMA at depth. After equilibrium dose is always higher than KERMA.</a:t>
            </a:r>
            <a:endParaRPr lang="cs-CZ" dirty="0"/>
          </a:p>
        </p:txBody>
      </p:sp>
      <p:sp>
        <p:nvSpPr>
          <p:cNvPr id="14" name="TextovéPole 13">
            <a:extLst>
              <a:ext uri="{FF2B5EF4-FFF2-40B4-BE49-F238E27FC236}">
                <a16:creationId xmlns:a16="http://schemas.microsoft.com/office/drawing/2014/main" id="{F52F489F-7D6B-46BB-92DD-8B3498A2A993}"/>
              </a:ext>
            </a:extLst>
          </p:cNvPr>
          <p:cNvSpPr txBox="1"/>
          <p:nvPr/>
        </p:nvSpPr>
        <p:spPr>
          <a:xfrm>
            <a:off x="6384023" y="1310723"/>
            <a:ext cx="5049251" cy="4569008"/>
          </a:xfrm>
          <a:prstGeom prst="rect">
            <a:avLst/>
          </a:prstGeom>
          <a:noFill/>
        </p:spPr>
        <p:txBody>
          <a:bodyPr wrap="square" rtlCol="0">
            <a:spAutoFit/>
          </a:bodyPr>
          <a:lstStyle/>
          <a:p>
            <a:pPr marL="342900" indent="-342900" algn="just">
              <a:lnSpc>
                <a:spcPts val="2500"/>
              </a:lnSpc>
              <a:spcBef>
                <a:spcPts val="1200"/>
              </a:spcBef>
              <a:buFont typeface="Arial" panose="020B0604020202020204" pitchFamily="34" charset="0"/>
              <a:buChar char="•"/>
            </a:pPr>
            <a:r>
              <a:rPr lang="cs-CZ" sz="2400" u="sng" dirty="0"/>
              <a:t>Rovnováha nabitých částic existuje           v případě</a:t>
            </a:r>
            <a:r>
              <a:rPr lang="cs-CZ" sz="2400" dirty="0"/>
              <a:t>, že </a:t>
            </a:r>
            <a:r>
              <a:rPr lang="cs-CZ" sz="2400" u="sng" dirty="0"/>
              <a:t>energie odnesená </a:t>
            </a:r>
            <a:r>
              <a:rPr lang="cs-CZ" sz="2400" dirty="0"/>
              <a:t>nabitými částicemi mimo uvažovaný objem (část energie </a:t>
            </a:r>
            <a:r>
              <a:rPr lang="cs-CZ" sz="2400" b="1" i="1" dirty="0" err="1">
                <a:latin typeface="Symbol" panose="05050102010706020507" pitchFamily="18" charset="2"/>
              </a:rPr>
              <a:t>D</a:t>
            </a:r>
            <a:r>
              <a:rPr lang="cs-CZ" sz="2400" b="1" i="1" dirty="0" err="1"/>
              <a:t>E</a:t>
            </a:r>
            <a:r>
              <a:rPr lang="cs-CZ" sz="2400" b="1" i="1" baseline="-25000" dirty="0" err="1"/>
              <a:t>k</a:t>
            </a:r>
            <a:r>
              <a:rPr lang="cs-CZ" sz="2400" dirty="0"/>
              <a:t>) </a:t>
            </a:r>
            <a:r>
              <a:rPr lang="cs-CZ" sz="2400" u="sng" dirty="0"/>
              <a:t>se rovná energii vnesené</a:t>
            </a:r>
            <a:r>
              <a:rPr lang="cs-CZ" sz="2400" dirty="0"/>
              <a:t> do tohoto objemu nabitými částicemi z jeho okolí (částice 1 a 2).</a:t>
            </a:r>
          </a:p>
          <a:p>
            <a:pPr marL="342900" indent="-342900" algn="just">
              <a:lnSpc>
                <a:spcPts val="2500"/>
              </a:lnSpc>
              <a:spcBef>
                <a:spcPts val="1200"/>
              </a:spcBef>
              <a:buFont typeface="Arial" panose="020B0604020202020204" pitchFamily="34" charset="0"/>
              <a:buChar char="•"/>
            </a:pPr>
            <a:r>
              <a:rPr lang="cs-CZ" sz="2400" dirty="0"/>
              <a:t>Pro fotonové záření je podmínka rovnováhy nabitých částic (elektronová rovnováha) splněna, je-li energie záření </a:t>
            </a:r>
            <a:r>
              <a:rPr lang="cs-CZ" sz="2400" u="sng" dirty="0">
                <a:solidFill>
                  <a:srgbClr val="FF0000"/>
                </a:solidFill>
              </a:rPr>
              <a:t>nižší než 3 </a:t>
            </a:r>
            <a:r>
              <a:rPr lang="cs-CZ" sz="2400" u="sng" dirty="0" err="1">
                <a:solidFill>
                  <a:srgbClr val="FF0000"/>
                </a:solidFill>
              </a:rPr>
              <a:t>MeV</a:t>
            </a:r>
            <a:r>
              <a:rPr lang="cs-CZ" sz="2400" dirty="0"/>
              <a:t>. </a:t>
            </a:r>
          </a:p>
          <a:p>
            <a:pPr marL="342900" indent="-342900" algn="just">
              <a:lnSpc>
                <a:spcPts val="2500"/>
              </a:lnSpc>
              <a:spcBef>
                <a:spcPts val="1200"/>
              </a:spcBef>
              <a:buFont typeface="Arial" panose="020B0604020202020204" pitchFamily="34" charset="0"/>
              <a:buChar char="•"/>
            </a:pPr>
            <a:r>
              <a:rPr lang="cs-CZ" sz="2400" dirty="0"/>
              <a:t>V takovém případě lze veličinu </a:t>
            </a:r>
            <a:r>
              <a:rPr lang="cs-CZ" sz="2400" dirty="0" err="1">
                <a:solidFill>
                  <a:srgbClr val="FF0000"/>
                </a:solidFill>
              </a:rPr>
              <a:t>kerma</a:t>
            </a:r>
            <a:r>
              <a:rPr lang="cs-CZ" sz="2400" dirty="0"/>
              <a:t> „nahradit“ </a:t>
            </a:r>
            <a:r>
              <a:rPr lang="cs-CZ" sz="2400" dirty="0">
                <a:solidFill>
                  <a:srgbClr val="FF0000"/>
                </a:solidFill>
              </a:rPr>
              <a:t>dávkou</a:t>
            </a:r>
            <a:r>
              <a:rPr lang="cs-CZ" sz="2400" dirty="0"/>
              <a:t>.</a:t>
            </a:r>
          </a:p>
        </p:txBody>
      </p:sp>
    </p:spTree>
    <p:extLst>
      <p:ext uri="{BB962C8B-B14F-4D97-AF65-F5344CB8AC3E}">
        <p14:creationId xmlns:p14="http://schemas.microsoft.com/office/powerpoint/2010/main" val="3890456940"/>
      </p:ext>
    </p:extLst>
  </p:cSld>
  <p:clrMapOvr>
    <a:masterClrMapping/>
  </p:clrMapOvr>
  <mc:AlternateContent xmlns:mc="http://schemas.openxmlformats.org/markup-compatibility/2006" xmlns:p14="http://schemas.microsoft.com/office/powerpoint/2010/main">
    <mc:Choice Requires="p14">
      <p:transition spd="slow" p14:dur="2000" advTm="54766"/>
    </mc:Choice>
    <mc:Fallback xmlns="">
      <p:transition spd="slow" advTm="5476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068" y="551459"/>
            <a:ext cx="5315397" cy="3574605"/>
          </a:xfrm>
          <a:prstGeom prst="rect">
            <a:avLst/>
          </a:prstGeom>
        </p:spPr>
      </p:pic>
      <p:sp>
        <p:nvSpPr>
          <p:cNvPr id="9" name="TextovéPole 8"/>
          <p:cNvSpPr txBox="1"/>
          <p:nvPr/>
        </p:nvSpPr>
        <p:spPr>
          <a:xfrm>
            <a:off x="415089" y="3968025"/>
            <a:ext cx="6196262" cy="2862322"/>
          </a:xfrm>
          <a:prstGeom prst="rect">
            <a:avLst/>
          </a:prstGeom>
          <a:noFill/>
        </p:spPr>
        <p:txBody>
          <a:bodyPr wrap="square" rtlCol="0">
            <a:spAutoFit/>
          </a:bodyPr>
          <a:lstStyle/>
          <a:p>
            <a:pPr marL="342900" indent="-342900">
              <a:buFont typeface="Arial" panose="020B0604020202020204" pitchFamily="34" charset="0"/>
              <a:buChar char="•"/>
            </a:pPr>
            <a:r>
              <a:rPr lang="cs-CZ" sz="2000" b="1" dirty="0">
                <a:solidFill>
                  <a:srgbClr val="FF0000"/>
                </a:solidFill>
              </a:rPr>
              <a:t>DÁVKA</a:t>
            </a:r>
            <a:r>
              <a:rPr lang="cs-CZ" sz="2000" dirty="0"/>
              <a:t> (primárně </a:t>
            </a:r>
            <a:r>
              <a:rPr lang="cs-CZ" sz="2000" u="sng" dirty="0">
                <a:solidFill>
                  <a:srgbClr val="0070C0"/>
                </a:solidFill>
              </a:rPr>
              <a:t>pro přímo ionizující záření</a:t>
            </a:r>
            <a:r>
              <a:rPr lang="cs-CZ" sz="2000" dirty="0"/>
              <a:t>)                  v uvažovaném objemu charakterizuje celkovou energii absorbovanou při ozáření tohoto objemu - </a:t>
            </a:r>
            <a:r>
              <a:rPr lang="cs-CZ" sz="2000" u="sng" dirty="0"/>
              <a:t>rovná se součtu dílčích příspěvků </a:t>
            </a:r>
            <a:r>
              <a:rPr lang="cs-CZ" sz="2000" b="1" i="1" u="sng" dirty="0">
                <a:solidFill>
                  <a:srgbClr val="FF0000"/>
                </a:solidFill>
                <a:latin typeface="Symbol" panose="05050102010706020507" pitchFamily="18" charset="2"/>
              </a:rPr>
              <a:t>D</a:t>
            </a:r>
            <a:r>
              <a:rPr lang="cs-CZ" sz="2000" b="1" i="1" u="sng" dirty="0">
                <a:solidFill>
                  <a:srgbClr val="FF0000"/>
                </a:solidFill>
              </a:rPr>
              <a:t>E</a:t>
            </a:r>
            <a:r>
              <a:rPr lang="cs-CZ" sz="2000" b="1" i="1" u="sng" baseline="-25000" dirty="0">
                <a:solidFill>
                  <a:srgbClr val="FF0000"/>
                </a:solidFill>
              </a:rPr>
              <a:t>D</a:t>
            </a:r>
            <a:r>
              <a:rPr lang="cs-CZ" sz="2000" u="sng" dirty="0"/>
              <a:t> označených tečkovaně. </a:t>
            </a:r>
          </a:p>
          <a:p>
            <a:pPr marL="342900" indent="-342900" algn="just">
              <a:buFont typeface="Arial" panose="020B0604020202020204" pitchFamily="34" charset="0"/>
              <a:buChar char="•"/>
            </a:pPr>
            <a:r>
              <a:rPr lang="cs-CZ" sz="2000" b="1" dirty="0">
                <a:solidFill>
                  <a:srgbClr val="FF0000"/>
                </a:solidFill>
              </a:rPr>
              <a:t>KERMA</a:t>
            </a:r>
            <a:r>
              <a:rPr lang="cs-CZ" sz="2000" dirty="0"/>
              <a:t> charakterizuje energii sdělenou </a:t>
            </a:r>
            <a:r>
              <a:rPr lang="cs-CZ" sz="2000" dirty="0">
                <a:hlinkClick r:id="rId3"/>
              </a:rPr>
              <a:t>nepřímo ionizujícím zářením</a:t>
            </a:r>
            <a:r>
              <a:rPr lang="cs-CZ" sz="2000" dirty="0"/>
              <a:t> při první srážce nabitým částicím (elektronům, protonům) - tato energie </a:t>
            </a:r>
            <a:r>
              <a:rPr lang="cs-CZ" sz="2000" b="1" i="1" u="sng" dirty="0" err="1">
                <a:solidFill>
                  <a:srgbClr val="FF0000"/>
                </a:solidFill>
                <a:latin typeface="Symbol" panose="05050102010706020507" pitchFamily="18" charset="2"/>
              </a:rPr>
              <a:t>D</a:t>
            </a:r>
            <a:r>
              <a:rPr lang="cs-CZ" sz="2000" b="1" i="1" u="sng" dirty="0" err="1">
                <a:solidFill>
                  <a:srgbClr val="FF0000"/>
                </a:solidFill>
              </a:rPr>
              <a:t>E</a:t>
            </a:r>
            <a:r>
              <a:rPr lang="cs-CZ" sz="2000" b="1" i="1" u="sng" baseline="-25000" dirty="0" err="1">
                <a:solidFill>
                  <a:srgbClr val="FF0000"/>
                </a:solidFill>
              </a:rPr>
              <a:t>k</a:t>
            </a:r>
            <a:r>
              <a:rPr lang="cs-CZ" sz="2000" u="sng" dirty="0"/>
              <a:t> je označena šipkou</a:t>
            </a:r>
            <a:r>
              <a:rPr lang="cs-CZ" sz="2000" dirty="0"/>
              <a:t>. (pro vzduch též</a:t>
            </a:r>
            <a:r>
              <a:rPr lang="cs-CZ" sz="2000" dirty="0">
                <a:sym typeface="Wingdings" panose="05000000000000000000" pitchFamily="2" charset="2"/>
              </a:rPr>
              <a:t> </a:t>
            </a:r>
            <a:r>
              <a:rPr lang="cs-CZ" sz="2000" b="1" dirty="0">
                <a:solidFill>
                  <a:srgbClr val="FF0000"/>
                </a:solidFill>
                <a:sym typeface="Wingdings" panose="05000000000000000000" pitchFamily="2" charset="2"/>
              </a:rPr>
              <a:t>EXPOZICE</a:t>
            </a:r>
            <a:r>
              <a:rPr lang="cs-CZ" sz="2000" dirty="0">
                <a:sym typeface="Wingdings" panose="05000000000000000000" pitchFamily="2" charset="2"/>
              </a:rPr>
              <a:t>)</a:t>
            </a:r>
            <a:endParaRPr lang="cs-CZ" sz="2000" dirty="0"/>
          </a:p>
          <a:p>
            <a:pPr algn="just"/>
            <a:endParaRPr lang="cs-CZ" sz="2000" dirty="0"/>
          </a:p>
        </p:txBody>
      </p:sp>
      <p:pic>
        <p:nvPicPr>
          <p:cNvPr id="6" name="Obrázek 5">
            <a:extLst>
              <a:ext uri="{FF2B5EF4-FFF2-40B4-BE49-F238E27FC236}">
                <a16:creationId xmlns:a16="http://schemas.microsoft.com/office/drawing/2014/main" id="{0C434442-5808-45EB-A6A6-C977D056E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804" y="551459"/>
            <a:ext cx="4667250" cy="1743075"/>
          </a:xfrm>
          <a:prstGeom prst="rect">
            <a:avLst/>
          </a:prstGeom>
        </p:spPr>
      </p:pic>
      <p:sp>
        <p:nvSpPr>
          <p:cNvPr id="7" name="TextovéPole 6">
            <a:extLst>
              <a:ext uri="{FF2B5EF4-FFF2-40B4-BE49-F238E27FC236}">
                <a16:creationId xmlns:a16="http://schemas.microsoft.com/office/drawing/2014/main" id="{021E7FB5-C776-4737-8486-1C335EC99E87}"/>
              </a:ext>
            </a:extLst>
          </p:cNvPr>
          <p:cNvSpPr txBox="1"/>
          <p:nvPr/>
        </p:nvSpPr>
        <p:spPr>
          <a:xfrm>
            <a:off x="6987466" y="2470219"/>
            <a:ext cx="4495298" cy="1477328"/>
          </a:xfrm>
          <a:prstGeom prst="rect">
            <a:avLst/>
          </a:prstGeom>
          <a:noFill/>
        </p:spPr>
        <p:txBody>
          <a:bodyPr wrap="square">
            <a:spAutoFit/>
          </a:bodyPr>
          <a:lstStyle/>
          <a:p>
            <a:pPr algn="just"/>
            <a:r>
              <a:rPr lang="en-US" dirty="0"/>
              <a:t>In other words, </a:t>
            </a:r>
            <a:r>
              <a:rPr lang="en-US" u="sng" dirty="0"/>
              <a:t>KERMA is the energy transferred to the secondary electrons from the primary photons</a:t>
            </a:r>
            <a:r>
              <a:rPr lang="en-US" dirty="0"/>
              <a:t>. It is NOT the same as absorbed dose but it has the same basic units of measurement (J/kg) </a:t>
            </a:r>
            <a:endParaRPr lang="cs-CZ" dirty="0"/>
          </a:p>
        </p:txBody>
      </p:sp>
      <p:pic>
        <p:nvPicPr>
          <p:cNvPr id="10" name="Obrázek 9">
            <a:extLst>
              <a:ext uri="{FF2B5EF4-FFF2-40B4-BE49-F238E27FC236}">
                <a16:creationId xmlns:a16="http://schemas.microsoft.com/office/drawing/2014/main" id="{D7525779-7279-4B2D-9B6C-63C3DAA63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3761" y="4218414"/>
            <a:ext cx="3222708" cy="2252503"/>
          </a:xfrm>
          <a:prstGeom prst="rect">
            <a:avLst/>
          </a:prstGeom>
        </p:spPr>
      </p:pic>
    </p:spTree>
    <p:extLst>
      <p:ext uri="{BB962C8B-B14F-4D97-AF65-F5344CB8AC3E}">
        <p14:creationId xmlns:p14="http://schemas.microsoft.com/office/powerpoint/2010/main" val="1392899756"/>
      </p:ext>
    </p:extLst>
  </p:cSld>
  <p:clrMapOvr>
    <a:masterClrMapping/>
  </p:clrMapOvr>
  <mc:AlternateContent xmlns:mc="http://schemas.openxmlformats.org/markup-compatibility/2006" xmlns:p14="http://schemas.microsoft.com/office/powerpoint/2010/main">
    <mc:Choice Requires="p14">
      <p:transition spd="slow" p14:dur="2000" advTm="119464"/>
    </mc:Choice>
    <mc:Fallback xmlns="">
      <p:transition spd="slow" advTm="11946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97831" y="1153370"/>
            <a:ext cx="10497553" cy="5312801"/>
          </a:xfrm>
          <a:prstGeom prst="rect">
            <a:avLst/>
          </a:prstGeom>
        </p:spPr>
        <p:txBody>
          <a:bodyPr wrap="square">
            <a:spAutoFit/>
          </a:bodyPr>
          <a:lstStyle/>
          <a:p>
            <a:pPr marL="342900" indent="-342900" algn="just">
              <a:lnSpc>
                <a:spcPts val="2900"/>
              </a:lnSpc>
              <a:spcBef>
                <a:spcPts val="1200"/>
              </a:spcBef>
              <a:buFont typeface="Arial" panose="020B0604020202020204" pitchFamily="34" charset="0"/>
              <a:buChar char="•"/>
            </a:pPr>
            <a:r>
              <a:rPr lang="cs-CZ" sz="2200" dirty="0"/>
              <a:t>Pro </a:t>
            </a:r>
            <a:r>
              <a:rPr lang="cs-CZ" sz="2200" u="sng" dirty="0" err="1"/>
              <a:t>kermu</a:t>
            </a:r>
            <a:r>
              <a:rPr lang="cs-CZ" sz="2200" dirty="0"/>
              <a:t> platí, že může být definována </a:t>
            </a:r>
            <a:r>
              <a:rPr lang="cs-CZ" sz="2200" u="sng" dirty="0"/>
              <a:t>v jakémkoli materiálu (nutno uvést, ke kterému materiálu se vztahuje</a:t>
            </a:r>
            <a:r>
              <a:rPr lang="cs-CZ" sz="2200" dirty="0"/>
              <a:t>; má stejnou jednotku jako </a:t>
            </a:r>
            <a:r>
              <a:rPr lang="cs-CZ" sz="2200" dirty="0" err="1"/>
              <a:t>abs</a:t>
            </a:r>
            <a:r>
              <a:rPr lang="cs-CZ" sz="2200" dirty="0"/>
              <a:t>. energie (J/kg = </a:t>
            </a:r>
            <a:r>
              <a:rPr lang="cs-CZ" sz="2200" b="1" dirty="0"/>
              <a:t>Gy</a:t>
            </a:r>
            <a:r>
              <a:rPr lang="cs-CZ" sz="2200" dirty="0"/>
              <a:t>).</a:t>
            </a:r>
          </a:p>
          <a:p>
            <a:pPr marL="342900" indent="-342900" algn="just">
              <a:lnSpc>
                <a:spcPts val="2900"/>
              </a:lnSpc>
              <a:spcBef>
                <a:spcPts val="1200"/>
              </a:spcBef>
              <a:buFont typeface="Arial" panose="020B0604020202020204" pitchFamily="34" charset="0"/>
              <a:buChar char="•"/>
            </a:pPr>
            <a:r>
              <a:rPr lang="cs-CZ" sz="2200" u="sng" dirty="0"/>
              <a:t>KERMA</a:t>
            </a:r>
            <a:r>
              <a:rPr lang="cs-CZ" sz="2200" dirty="0"/>
              <a:t> je definována </a:t>
            </a:r>
            <a:r>
              <a:rPr lang="cs-CZ" sz="2200" u="sng" dirty="0"/>
              <a:t>pouze pro nenabité </a:t>
            </a:r>
            <a:r>
              <a:rPr lang="cs-CZ" sz="2200" dirty="0"/>
              <a:t>(nepřímo ionizující) částice, tj. fotony                a neutrony.</a:t>
            </a:r>
          </a:p>
          <a:p>
            <a:pPr marL="342900" indent="-342900" algn="just">
              <a:lnSpc>
                <a:spcPts val="2900"/>
              </a:lnSpc>
              <a:spcBef>
                <a:spcPts val="1200"/>
              </a:spcBef>
              <a:buFont typeface="Arial" panose="020B0604020202020204" pitchFamily="34" charset="0"/>
              <a:buChar char="•"/>
            </a:pPr>
            <a:r>
              <a:rPr lang="cs-CZ" sz="2200" b="1" dirty="0">
                <a:solidFill>
                  <a:srgbClr val="FF0000"/>
                </a:solidFill>
              </a:rPr>
              <a:t>KERMA</a:t>
            </a:r>
            <a:r>
              <a:rPr lang="cs-CZ" sz="2200" b="1" dirty="0"/>
              <a:t>: popisuje první krok při interakci nenabitých částic s látkou – předání energie nenabitých částic částicím nabitým (sekundární záření, zejména elektrony)</a:t>
            </a:r>
          </a:p>
          <a:p>
            <a:pPr marL="342900" indent="-342900" algn="just">
              <a:lnSpc>
                <a:spcPts val="2900"/>
              </a:lnSpc>
              <a:spcBef>
                <a:spcPts val="1200"/>
              </a:spcBef>
              <a:buFont typeface="Arial" panose="020B0604020202020204" pitchFamily="34" charset="0"/>
              <a:buChar char="•"/>
            </a:pPr>
            <a:r>
              <a:rPr lang="cs-CZ" sz="2200" u="sng" dirty="0"/>
              <a:t>energie sekundárně vzniklých částic nemusí zůstat v objemu </a:t>
            </a:r>
            <a:r>
              <a:rPr lang="cs-CZ" sz="2200" i="1" u="sng" dirty="0" err="1"/>
              <a:t>dV</a:t>
            </a:r>
            <a:r>
              <a:rPr lang="cs-CZ" sz="2200" dirty="0"/>
              <a:t>, ve kterém částice vznikly, tzn. KERMA pracuje pouze s počáteční kinetickou energií vzniklých částic. </a:t>
            </a:r>
          </a:p>
          <a:p>
            <a:pPr marL="342900" indent="-342900" algn="just">
              <a:lnSpc>
                <a:spcPts val="2900"/>
              </a:lnSpc>
              <a:spcBef>
                <a:spcPts val="1200"/>
              </a:spcBef>
              <a:buFont typeface="Arial" panose="020B0604020202020204" pitchFamily="34" charset="0"/>
              <a:buChar char="•"/>
            </a:pPr>
            <a:r>
              <a:rPr lang="cs-CZ" sz="2200" dirty="0"/>
              <a:t>Kinetická energie elektronů je pak využita na excitaci a ionizaci atomů látky </a:t>
            </a:r>
            <a:r>
              <a:rPr lang="cs-CZ" sz="2200" dirty="0">
                <a:sym typeface="Wingdings" panose="05000000000000000000" pitchFamily="2" charset="2"/>
              </a:rPr>
              <a:t> </a:t>
            </a:r>
            <a:r>
              <a:rPr lang="cs-CZ" sz="2200" b="1" dirty="0">
                <a:solidFill>
                  <a:srgbClr val="FF0000"/>
                </a:solidFill>
                <a:sym typeface="Wingdings" panose="05000000000000000000" pitchFamily="2" charset="2"/>
              </a:rPr>
              <a:t>ABSORBOVANÁ DÁVKA</a:t>
            </a:r>
            <a:r>
              <a:rPr lang="cs-CZ" sz="2200" dirty="0">
                <a:sym typeface="Wingdings" panose="05000000000000000000" pitchFamily="2" charset="2"/>
              </a:rPr>
              <a:t> (</a:t>
            </a:r>
            <a:r>
              <a:rPr lang="cs-CZ" sz="2200" b="1" dirty="0"/>
              <a:t>popisuje druhý krok interakce nenabitých částic s látkou, jde o popis depozice energie nabitých částic v látce</a:t>
            </a:r>
            <a:r>
              <a:rPr lang="cs-CZ" sz="2200" dirty="0"/>
              <a:t>.</a:t>
            </a:r>
          </a:p>
          <a:p>
            <a:pPr marL="342900" indent="-342900" algn="just">
              <a:lnSpc>
                <a:spcPts val="2900"/>
              </a:lnSpc>
              <a:spcBef>
                <a:spcPts val="1200"/>
              </a:spcBef>
              <a:buFont typeface="Arial" panose="020B0604020202020204" pitchFamily="34" charset="0"/>
              <a:buChar char="•"/>
            </a:pPr>
            <a:endParaRPr lang="cs-CZ" sz="2400" dirty="0"/>
          </a:p>
        </p:txBody>
      </p:sp>
      <p:sp>
        <p:nvSpPr>
          <p:cNvPr id="3" name="TextovéPole 2"/>
          <p:cNvSpPr txBox="1"/>
          <p:nvPr/>
        </p:nvSpPr>
        <p:spPr>
          <a:xfrm>
            <a:off x="3332045" y="454221"/>
            <a:ext cx="5229124" cy="523220"/>
          </a:xfrm>
          <a:prstGeom prst="rect">
            <a:avLst/>
          </a:prstGeom>
          <a:noFill/>
        </p:spPr>
        <p:txBody>
          <a:bodyPr wrap="none" rtlCol="0">
            <a:spAutoFit/>
          </a:bodyPr>
          <a:lstStyle/>
          <a:p>
            <a:r>
              <a:rPr lang="cs-CZ" sz="2800" b="1" dirty="0">
                <a:solidFill>
                  <a:srgbClr val="FF0000"/>
                </a:solidFill>
              </a:rPr>
              <a:t>KERMA </a:t>
            </a:r>
            <a:r>
              <a:rPr lang="cs-CZ" sz="2800" b="1" dirty="0" err="1">
                <a:solidFill>
                  <a:srgbClr val="FF0000"/>
                </a:solidFill>
              </a:rPr>
              <a:t>vs</a:t>
            </a:r>
            <a:r>
              <a:rPr lang="cs-CZ" sz="2800" b="1" dirty="0">
                <a:solidFill>
                  <a:srgbClr val="FF0000"/>
                </a:solidFill>
              </a:rPr>
              <a:t> ABSORBOVANÁ DÁVKA</a:t>
            </a:r>
          </a:p>
        </p:txBody>
      </p:sp>
    </p:spTree>
    <p:extLst>
      <p:ext uri="{BB962C8B-B14F-4D97-AF65-F5344CB8AC3E}">
        <p14:creationId xmlns:p14="http://schemas.microsoft.com/office/powerpoint/2010/main" val="2210721442"/>
      </p:ext>
    </p:extLst>
  </p:cSld>
  <p:clrMapOvr>
    <a:masterClrMapping/>
  </p:clrMapOvr>
  <mc:AlternateContent xmlns:mc="http://schemas.openxmlformats.org/markup-compatibility/2006" xmlns:p14="http://schemas.microsoft.com/office/powerpoint/2010/main">
    <mc:Choice Requires="p14">
      <p:transition spd="slow" p14:dur="2000" advTm="166494"/>
    </mc:Choice>
    <mc:Fallback xmlns="">
      <p:transition spd="slow" advTm="16649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980573" y="820095"/>
            <a:ext cx="10599821" cy="2246769"/>
          </a:xfrm>
          <a:prstGeom prst="rect">
            <a:avLst/>
          </a:prstGeom>
        </p:spPr>
        <p:txBody>
          <a:bodyPr wrap="square">
            <a:spAutoFit/>
          </a:bodyPr>
          <a:lstStyle/>
          <a:p>
            <a:pPr>
              <a:spcBef>
                <a:spcPts val="1200"/>
              </a:spcBef>
            </a:pPr>
            <a:r>
              <a:rPr lang="cs-CZ" sz="2400" u="sng" dirty="0"/>
              <a:t>Dalším rozdílem je objem látky, ke kterému se veličiny vztahují</a:t>
            </a:r>
            <a:r>
              <a:rPr lang="cs-CZ" sz="2400" dirty="0"/>
              <a:t>:</a:t>
            </a:r>
          </a:p>
          <a:p>
            <a:pPr>
              <a:spcBef>
                <a:spcPts val="1200"/>
              </a:spcBef>
            </a:pPr>
            <a:r>
              <a:rPr lang="cs-CZ" sz="2400" u="sng" dirty="0" err="1">
                <a:solidFill>
                  <a:srgbClr val="FF0000"/>
                </a:solidFill>
              </a:rPr>
              <a:t>Kerma</a:t>
            </a:r>
            <a:r>
              <a:rPr lang="cs-CZ" sz="2400" dirty="0"/>
              <a:t> = objem, ve kterém došlo ke vzniku částic, tzn. kde byla předána energie nenabitých částic nabitým.</a:t>
            </a:r>
          </a:p>
          <a:p>
            <a:pPr>
              <a:spcBef>
                <a:spcPts val="1200"/>
              </a:spcBef>
            </a:pPr>
            <a:r>
              <a:rPr lang="cs-CZ" sz="2400" u="sng" dirty="0">
                <a:solidFill>
                  <a:srgbClr val="FF0000"/>
                </a:solidFill>
              </a:rPr>
              <a:t>Dávka</a:t>
            </a:r>
            <a:r>
              <a:rPr lang="cs-CZ" sz="2400" dirty="0"/>
              <a:t> = objem, ve kterém se deponovala kinetická energie sekundárně vzniklých nabitých částic.</a:t>
            </a:r>
          </a:p>
        </p:txBody>
      </p:sp>
      <p:sp>
        <p:nvSpPr>
          <p:cNvPr id="7" name="TextovéPole 6"/>
          <p:cNvSpPr txBox="1"/>
          <p:nvPr/>
        </p:nvSpPr>
        <p:spPr>
          <a:xfrm>
            <a:off x="3481438" y="296875"/>
            <a:ext cx="5229124" cy="523220"/>
          </a:xfrm>
          <a:prstGeom prst="rect">
            <a:avLst/>
          </a:prstGeom>
          <a:noFill/>
        </p:spPr>
        <p:txBody>
          <a:bodyPr wrap="none" rtlCol="0">
            <a:spAutoFit/>
          </a:bodyPr>
          <a:lstStyle/>
          <a:p>
            <a:r>
              <a:rPr lang="cs-CZ" sz="2800" b="1" dirty="0">
                <a:solidFill>
                  <a:srgbClr val="FF0000"/>
                </a:solidFill>
              </a:rPr>
              <a:t>KERMA </a:t>
            </a:r>
            <a:r>
              <a:rPr lang="cs-CZ" sz="2800" b="1" dirty="0" err="1">
                <a:solidFill>
                  <a:srgbClr val="FF0000"/>
                </a:solidFill>
              </a:rPr>
              <a:t>vs</a:t>
            </a:r>
            <a:r>
              <a:rPr lang="cs-CZ" sz="2800" b="1" dirty="0">
                <a:solidFill>
                  <a:srgbClr val="FF0000"/>
                </a:solidFill>
              </a:rPr>
              <a:t> ABSORBOVANÁ DÁVKA</a:t>
            </a:r>
          </a:p>
        </p:txBody>
      </p:sp>
      <p:sp>
        <p:nvSpPr>
          <p:cNvPr id="8" name="TextovéPole 7"/>
          <p:cNvSpPr txBox="1"/>
          <p:nvPr/>
        </p:nvSpPr>
        <p:spPr>
          <a:xfrm>
            <a:off x="1093820" y="3622603"/>
            <a:ext cx="7727511" cy="954107"/>
          </a:xfrm>
          <a:prstGeom prst="rect">
            <a:avLst/>
          </a:prstGeom>
          <a:noFill/>
        </p:spPr>
        <p:txBody>
          <a:bodyPr wrap="square" rtlCol="0">
            <a:spAutoFit/>
          </a:bodyPr>
          <a:lstStyle/>
          <a:p>
            <a:r>
              <a:rPr lang="cs-CZ" sz="2800" b="1" dirty="0">
                <a:solidFill>
                  <a:srgbClr val="FF0000"/>
                </a:solidFill>
              </a:rPr>
              <a:t>4. </a:t>
            </a:r>
            <a:r>
              <a:rPr lang="cs-CZ" sz="2800" b="1" dirty="0" err="1">
                <a:solidFill>
                  <a:srgbClr val="FF0000"/>
                </a:solidFill>
              </a:rPr>
              <a:t>Kermový</a:t>
            </a:r>
            <a:r>
              <a:rPr lang="cs-CZ" sz="2800" b="1" dirty="0">
                <a:solidFill>
                  <a:srgbClr val="FF0000"/>
                </a:solidFill>
              </a:rPr>
              <a:t> příkon </a:t>
            </a:r>
            <a:r>
              <a:rPr lang="cs-CZ" sz="2800" b="1" i="1" dirty="0">
                <a:solidFill>
                  <a:srgbClr val="FF0000"/>
                </a:solidFill>
              </a:rPr>
              <a:t>K</a:t>
            </a:r>
            <a:r>
              <a:rPr lang="cs-CZ" sz="2800" b="1" dirty="0">
                <a:solidFill>
                  <a:srgbClr val="FF0000"/>
                </a:solidFill>
              </a:rPr>
              <a:t>    </a:t>
            </a:r>
          </a:p>
          <a:p>
            <a:r>
              <a:rPr lang="cs-CZ" sz="2800" dirty="0"/>
              <a:t>je přírůstek </a:t>
            </a:r>
            <a:r>
              <a:rPr lang="cs-CZ" sz="2800" dirty="0" err="1"/>
              <a:t>kermy</a:t>
            </a:r>
            <a:r>
              <a:rPr lang="cs-CZ" sz="2800" dirty="0"/>
              <a:t> </a:t>
            </a:r>
            <a:r>
              <a:rPr lang="cs-CZ" sz="2800" i="1" dirty="0" err="1"/>
              <a:t>dK</a:t>
            </a:r>
            <a:r>
              <a:rPr lang="cs-CZ" sz="2800" dirty="0"/>
              <a:t> za časový interval </a:t>
            </a:r>
            <a:r>
              <a:rPr lang="cs-CZ" sz="2800" i="1" dirty="0" err="1"/>
              <a:t>dt</a:t>
            </a:r>
            <a:r>
              <a:rPr lang="cs-CZ" sz="2800" dirty="0"/>
              <a:t>.</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095" y="4576710"/>
            <a:ext cx="2066294" cy="1524316"/>
          </a:xfrm>
          <a:prstGeom prst="rect">
            <a:avLst/>
          </a:prstGeom>
        </p:spPr>
      </p:pic>
      <p:sp>
        <p:nvSpPr>
          <p:cNvPr id="10" name="TextovéPole 9"/>
          <p:cNvSpPr txBox="1"/>
          <p:nvPr/>
        </p:nvSpPr>
        <p:spPr>
          <a:xfrm>
            <a:off x="1093820" y="4745243"/>
            <a:ext cx="5922519" cy="1815882"/>
          </a:xfrm>
          <a:prstGeom prst="rect">
            <a:avLst/>
          </a:prstGeom>
          <a:noFill/>
        </p:spPr>
        <p:txBody>
          <a:bodyPr wrap="none" rtlCol="0">
            <a:spAutoFit/>
          </a:bodyPr>
          <a:lstStyle/>
          <a:p>
            <a:r>
              <a:rPr lang="cs-CZ" sz="2800" i="1" dirty="0"/>
              <a:t>K - </a:t>
            </a:r>
            <a:r>
              <a:rPr lang="cs-CZ" sz="2800" i="1" dirty="0" err="1"/>
              <a:t>kermový</a:t>
            </a:r>
            <a:r>
              <a:rPr lang="cs-CZ" sz="2800" i="1" dirty="0"/>
              <a:t> příkon;</a:t>
            </a:r>
            <a:endParaRPr lang="cs-CZ" sz="2800" dirty="0"/>
          </a:p>
          <a:p>
            <a:r>
              <a:rPr lang="cs-CZ" sz="2800" i="1" dirty="0" err="1"/>
              <a:t>dK</a:t>
            </a:r>
            <a:r>
              <a:rPr lang="cs-CZ" sz="2800" i="1" dirty="0"/>
              <a:t> - přírůstek </a:t>
            </a:r>
            <a:r>
              <a:rPr lang="cs-CZ" sz="2800" i="1" dirty="0" err="1"/>
              <a:t>kermy</a:t>
            </a:r>
            <a:r>
              <a:rPr lang="cs-CZ" sz="2800" i="1" dirty="0"/>
              <a:t>;</a:t>
            </a:r>
            <a:endParaRPr lang="cs-CZ" sz="2800" dirty="0"/>
          </a:p>
          <a:p>
            <a:r>
              <a:rPr lang="cs-CZ" sz="2800" i="1" dirty="0" err="1"/>
              <a:t>dt</a:t>
            </a:r>
            <a:r>
              <a:rPr lang="cs-CZ" sz="2800" i="1" dirty="0"/>
              <a:t> - časový interval.</a:t>
            </a:r>
            <a:endParaRPr lang="cs-CZ" sz="2800" dirty="0"/>
          </a:p>
          <a:p>
            <a:r>
              <a:rPr lang="cs-CZ" sz="2800" dirty="0"/>
              <a:t>Jednotkou </a:t>
            </a:r>
            <a:r>
              <a:rPr lang="cs-CZ" sz="2800" dirty="0" err="1"/>
              <a:t>kermového</a:t>
            </a:r>
            <a:r>
              <a:rPr lang="cs-CZ" sz="2800" dirty="0"/>
              <a:t> příkonu je </a:t>
            </a:r>
            <a:r>
              <a:rPr lang="cs-CZ" sz="2800" b="1" dirty="0">
                <a:solidFill>
                  <a:srgbClr val="FF0000"/>
                </a:solidFill>
              </a:rPr>
              <a:t>Gy.s</a:t>
            </a:r>
            <a:r>
              <a:rPr lang="cs-CZ" sz="2800" b="1" baseline="30000" dirty="0">
                <a:solidFill>
                  <a:srgbClr val="FF0000"/>
                </a:solidFill>
              </a:rPr>
              <a:t>-1</a:t>
            </a:r>
            <a:r>
              <a:rPr lang="cs-CZ" sz="2800" dirty="0"/>
              <a:t>.</a:t>
            </a:r>
          </a:p>
        </p:txBody>
      </p:sp>
      <p:sp>
        <p:nvSpPr>
          <p:cNvPr id="11" name="Obdélník 10"/>
          <p:cNvSpPr/>
          <p:nvPr/>
        </p:nvSpPr>
        <p:spPr>
          <a:xfrm>
            <a:off x="1093820" y="3540887"/>
            <a:ext cx="3241548" cy="548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89614123"/>
      </p:ext>
    </p:extLst>
  </p:cSld>
  <p:clrMapOvr>
    <a:masterClrMapping/>
  </p:clrMapOvr>
  <mc:AlternateContent xmlns:mc="http://schemas.openxmlformats.org/markup-compatibility/2006" xmlns:p14="http://schemas.microsoft.com/office/powerpoint/2010/main">
    <mc:Choice Requires="p14">
      <p:transition spd="slow" p14:dur="2000" advTm="70576"/>
    </mc:Choice>
    <mc:Fallback xmlns="">
      <p:transition spd="slow" advTm="7057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3201" y="542128"/>
            <a:ext cx="5773003" cy="591109"/>
          </a:xfrm>
        </p:spPr>
        <p:txBody>
          <a:bodyPr>
            <a:normAutofit fontScale="90000"/>
          </a:bodyPr>
          <a:lstStyle/>
          <a:p>
            <a:pPr algn="ctr"/>
            <a:r>
              <a:rPr lang="cs-CZ" b="1" dirty="0">
                <a:solidFill>
                  <a:srgbClr val="C00000"/>
                </a:solidFill>
              </a:rPr>
              <a:t>Veličiny vztahující se k IZ</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5467" y="258583"/>
            <a:ext cx="6336792" cy="4353426"/>
          </a:xfrm>
        </p:spPr>
      </p:pic>
      <p:sp>
        <p:nvSpPr>
          <p:cNvPr id="3" name="TextovéPole 2"/>
          <p:cNvSpPr txBox="1"/>
          <p:nvPr/>
        </p:nvSpPr>
        <p:spPr>
          <a:xfrm>
            <a:off x="2020367" y="1879637"/>
            <a:ext cx="1856921" cy="646331"/>
          </a:xfrm>
          <a:prstGeom prst="rect">
            <a:avLst/>
          </a:prstGeom>
          <a:noFill/>
        </p:spPr>
        <p:txBody>
          <a:bodyPr wrap="square" rtlCol="0">
            <a:spAutoFit/>
          </a:bodyPr>
          <a:lstStyle/>
          <a:p>
            <a:r>
              <a:rPr lang="cs-CZ" dirty="0">
                <a:solidFill>
                  <a:srgbClr val="FF0000"/>
                </a:solidFill>
              </a:rPr>
              <a:t>Přirozený zdroj – Aktivita </a:t>
            </a:r>
            <a:r>
              <a:rPr lang="en-US" dirty="0">
                <a:solidFill>
                  <a:srgbClr val="FF0000"/>
                </a:solidFill>
              </a:rPr>
              <a:t>[</a:t>
            </a:r>
            <a:r>
              <a:rPr lang="cs-CZ" dirty="0" err="1">
                <a:solidFill>
                  <a:srgbClr val="FF0000"/>
                </a:solidFill>
              </a:rPr>
              <a:t>Bq</a:t>
            </a:r>
            <a:r>
              <a:rPr lang="cs-CZ" dirty="0">
                <a:solidFill>
                  <a:srgbClr val="FF0000"/>
                </a:solidFill>
              </a:rPr>
              <a:t>, </a:t>
            </a:r>
            <a:r>
              <a:rPr lang="cs-CZ" dirty="0" err="1">
                <a:solidFill>
                  <a:srgbClr val="FF0000"/>
                </a:solidFill>
              </a:rPr>
              <a:t>Ci</a:t>
            </a:r>
            <a:r>
              <a:rPr lang="en-US" dirty="0">
                <a:solidFill>
                  <a:srgbClr val="FF0000"/>
                </a:solidFill>
              </a:rPr>
              <a:t>]</a:t>
            </a:r>
            <a:endParaRPr lang="cs-CZ" dirty="0">
              <a:solidFill>
                <a:srgbClr val="FF0000"/>
              </a:solidFill>
            </a:endParaRPr>
          </a:p>
        </p:txBody>
      </p:sp>
      <p:sp>
        <p:nvSpPr>
          <p:cNvPr id="5" name="TextovéPole 4"/>
          <p:cNvSpPr txBox="1"/>
          <p:nvPr/>
        </p:nvSpPr>
        <p:spPr>
          <a:xfrm>
            <a:off x="6429891" y="5804663"/>
            <a:ext cx="4071692" cy="369332"/>
          </a:xfrm>
          <a:prstGeom prst="rect">
            <a:avLst/>
          </a:prstGeom>
          <a:noFill/>
        </p:spPr>
        <p:txBody>
          <a:bodyPr wrap="none" rtlCol="0">
            <a:spAutoFit/>
          </a:bodyPr>
          <a:lstStyle/>
          <a:p>
            <a:r>
              <a:rPr lang="cs-CZ" dirty="0">
                <a:solidFill>
                  <a:srgbClr val="FF0000"/>
                </a:solidFill>
              </a:rPr>
              <a:t>Absorbovaná dávka </a:t>
            </a:r>
            <a:r>
              <a:rPr lang="en-US" dirty="0">
                <a:solidFill>
                  <a:srgbClr val="FF0000"/>
                </a:solidFill>
              </a:rPr>
              <a:t>[</a:t>
            </a:r>
            <a:r>
              <a:rPr lang="cs-CZ" dirty="0">
                <a:solidFill>
                  <a:srgbClr val="FF0000"/>
                </a:solidFill>
              </a:rPr>
              <a:t>Gy</a:t>
            </a:r>
            <a:r>
              <a:rPr lang="en-US" dirty="0">
                <a:solidFill>
                  <a:srgbClr val="FF0000"/>
                </a:solidFill>
              </a:rPr>
              <a:t>]</a:t>
            </a:r>
            <a:r>
              <a:rPr lang="cs-CZ" dirty="0">
                <a:solidFill>
                  <a:srgbClr val="FF0000"/>
                </a:solidFill>
              </a:rPr>
              <a:t>, expozice, </a:t>
            </a:r>
            <a:r>
              <a:rPr lang="cs-CZ" dirty="0" err="1">
                <a:solidFill>
                  <a:srgbClr val="FF0000"/>
                </a:solidFill>
              </a:rPr>
              <a:t>kerma</a:t>
            </a:r>
            <a:endParaRPr lang="cs-CZ" dirty="0">
              <a:solidFill>
                <a:srgbClr val="FF0000"/>
              </a:solidFill>
            </a:endParaRPr>
          </a:p>
        </p:txBody>
      </p:sp>
      <p:sp>
        <p:nvSpPr>
          <p:cNvPr id="6" name="TextovéPole 5"/>
          <p:cNvSpPr txBox="1"/>
          <p:nvPr/>
        </p:nvSpPr>
        <p:spPr>
          <a:xfrm>
            <a:off x="8194413" y="4584565"/>
            <a:ext cx="2307170" cy="369332"/>
          </a:xfrm>
          <a:prstGeom prst="rect">
            <a:avLst/>
          </a:prstGeom>
          <a:noFill/>
        </p:spPr>
        <p:txBody>
          <a:bodyPr wrap="none" rtlCol="0">
            <a:spAutoFit/>
          </a:bodyPr>
          <a:lstStyle/>
          <a:p>
            <a:r>
              <a:rPr lang="cs-CZ" dirty="0">
                <a:solidFill>
                  <a:srgbClr val="FF0000"/>
                </a:solidFill>
              </a:rPr>
              <a:t>Ekvivalentní dávka </a:t>
            </a:r>
            <a:r>
              <a:rPr lang="en-US" dirty="0">
                <a:solidFill>
                  <a:srgbClr val="FF0000"/>
                </a:solidFill>
              </a:rPr>
              <a:t>[</a:t>
            </a:r>
            <a:r>
              <a:rPr lang="cs-CZ" dirty="0">
                <a:solidFill>
                  <a:srgbClr val="FF0000"/>
                </a:solidFill>
              </a:rPr>
              <a:t>Sv</a:t>
            </a:r>
            <a:r>
              <a:rPr lang="en-US" dirty="0">
                <a:solidFill>
                  <a:srgbClr val="FF0000"/>
                </a:solidFill>
              </a:rPr>
              <a:t>]</a:t>
            </a:r>
            <a:endParaRPr lang="cs-CZ" dirty="0">
              <a:solidFill>
                <a:srgbClr val="FF0000"/>
              </a:solidFill>
            </a:endParaRPr>
          </a:p>
        </p:txBody>
      </p:sp>
      <p:sp>
        <p:nvSpPr>
          <p:cNvPr id="7" name="TextovéPole 6"/>
          <p:cNvSpPr txBox="1"/>
          <p:nvPr/>
        </p:nvSpPr>
        <p:spPr>
          <a:xfrm>
            <a:off x="9160920" y="4949761"/>
            <a:ext cx="2576026" cy="369332"/>
          </a:xfrm>
          <a:prstGeom prst="rect">
            <a:avLst/>
          </a:prstGeom>
          <a:noFill/>
        </p:spPr>
        <p:txBody>
          <a:bodyPr wrap="none" rtlCol="0">
            <a:spAutoFit/>
          </a:bodyPr>
          <a:lstStyle/>
          <a:p>
            <a:r>
              <a:rPr lang="cs-CZ" dirty="0">
                <a:solidFill>
                  <a:srgbClr val="FF0000"/>
                </a:solidFill>
              </a:rPr>
              <a:t>Efektivní dávka dávka </a:t>
            </a:r>
            <a:r>
              <a:rPr lang="en-US" dirty="0">
                <a:solidFill>
                  <a:srgbClr val="FF0000"/>
                </a:solidFill>
              </a:rPr>
              <a:t>[</a:t>
            </a:r>
            <a:r>
              <a:rPr lang="cs-CZ" dirty="0">
                <a:solidFill>
                  <a:srgbClr val="FF0000"/>
                </a:solidFill>
              </a:rPr>
              <a:t>Sv</a:t>
            </a:r>
            <a:r>
              <a:rPr lang="en-US" dirty="0">
                <a:solidFill>
                  <a:srgbClr val="FF0000"/>
                </a:solidFill>
              </a:rPr>
              <a:t>]</a:t>
            </a:r>
            <a:endParaRPr lang="cs-CZ" dirty="0">
              <a:solidFill>
                <a:srgbClr val="FF0000"/>
              </a:solidFill>
            </a:endParaRPr>
          </a:p>
        </p:txBody>
      </p:sp>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0085" r="44928" b="15137"/>
          <a:stretch/>
        </p:blipFill>
        <p:spPr>
          <a:xfrm>
            <a:off x="2201295" y="2766238"/>
            <a:ext cx="1288040" cy="1253972"/>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8" y="4450346"/>
            <a:ext cx="2490386" cy="1469327"/>
          </a:xfrm>
          <a:prstGeom prst="rect">
            <a:avLst/>
          </a:prstGeom>
        </p:spPr>
      </p:pic>
      <p:sp>
        <p:nvSpPr>
          <p:cNvPr id="10" name="Obdélník 9"/>
          <p:cNvSpPr/>
          <p:nvPr/>
        </p:nvSpPr>
        <p:spPr>
          <a:xfrm>
            <a:off x="746538" y="5948765"/>
            <a:ext cx="2944665" cy="369332"/>
          </a:xfrm>
          <a:prstGeom prst="rect">
            <a:avLst/>
          </a:prstGeom>
        </p:spPr>
        <p:txBody>
          <a:bodyPr wrap="square">
            <a:spAutoFit/>
          </a:bodyPr>
          <a:lstStyle/>
          <a:p>
            <a:r>
              <a:rPr lang="cs-CZ" dirty="0">
                <a:solidFill>
                  <a:srgbClr val="FF0000"/>
                </a:solidFill>
              </a:rPr>
              <a:t>Umělé zdroje – Emise částic</a:t>
            </a:r>
          </a:p>
        </p:txBody>
      </p:sp>
      <p:cxnSp>
        <p:nvCxnSpPr>
          <p:cNvPr id="12" name="Přímá spojnice se šipkou 11"/>
          <p:cNvCxnSpPr>
            <a:cxnSpLocks/>
          </p:cNvCxnSpPr>
          <p:nvPr/>
        </p:nvCxnSpPr>
        <p:spPr>
          <a:xfrm flipV="1">
            <a:off x="7617184" y="4501028"/>
            <a:ext cx="0" cy="12200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cxnSpLocks/>
          </p:cNvCxnSpPr>
          <p:nvPr/>
        </p:nvCxnSpPr>
        <p:spPr>
          <a:xfrm flipV="1">
            <a:off x="7615455" y="4130206"/>
            <a:ext cx="578959" cy="15540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10064728" y="3884560"/>
            <a:ext cx="0" cy="7000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10501583" y="3884561"/>
            <a:ext cx="0" cy="9010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p:cNvCxnSpPr>
          <p:nvPr/>
        </p:nvCxnSpPr>
        <p:spPr>
          <a:xfrm flipV="1">
            <a:off x="5547819" y="4584566"/>
            <a:ext cx="982220" cy="7620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a:off x="3676120" y="2525967"/>
            <a:ext cx="1097280" cy="999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bdélník 27"/>
          <p:cNvSpPr/>
          <p:nvPr/>
        </p:nvSpPr>
        <p:spPr>
          <a:xfrm>
            <a:off x="4373063" y="5435331"/>
            <a:ext cx="2156976" cy="923330"/>
          </a:xfrm>
          <a:prstGeom prst="rect">
            <a:avLst/>
          </a:prstGeom>
        </p:spPr>
        <p:txBody>
          <a:bodyPr wrap="square">
            <a:spAutoFit/>
          </a:bodyPr>
          <a:lstStyle/>
          <a:p>
            <a:r>
              <a:rPr lang="cs-CZ" dirty="0" err="1">
                <a:solidFill>
                  <a:srgbClr val="FF0000"/>
                </a:solidFill>
              </a:rPr>
              <a:t>Fluence</a:t>
            </a:r>
            <a:r>
              <a:rPr lang="cs-CZ" dirty="0">
                <a:solidFill>
                  <a:srgbClr val="FF0000"/>
                </a:solidFill>
              </a:rPr>
              <a:t> částic,</a:t>
            </a:r>
          </a:p>
          <a:p>
            <a:r>
              <a:rPr lang="cs-CZ" dirty="0" err="1">
                <a:solidFill>
                  <a:srgbClr val="FF0000"/>
                </a:solidFill>
              </a:rPr>
              <a:t>Fluence</a:t>
            </a:r>
            <a:r>
              <a:rPr lang="cs-CZ" dirty="0">
                <a:solidFill>
                  <a:srgbClr val="FF0000"/>
                </a:solidFill>
              </a:rPr>
              <a:t> energie</a:t>
            </a:r>
          </a:p>
          <a:p>
            <a:r>
              <a:rPr lang="cs-CZ" dirty="0" err="1">
                <a:solidFill>
                  <a:srgbClr val="FF0000"/>
                </a:solidFill>
              </a:rPr>
              <a:t>Fluenční</a:t>
            </a:r>
            <a:r>
              <a:rPr lang="cs-CZ" dirty="0">
                <a:solidFill>
                  <a:srgbClr val="FF0000"/>
                </a:solidFill>
              </a:rPr>
              <a:t> tok…</a:t>
            </a:r>
          </a:p>
        </p:txBody>
      </p:sp>
      <p:cxnSp>
        <p:nvCxnSpPr>
          <p:cNvPr id="29" name="Přímá spojnice se šipkou 28"/>
          <p:cNvCxnSpPr/>
          <p:nvPr/>
        </p:nvCxnSpPr>
        <p:spPr>
          <a:xfrm flipV="1">
            <a:off x="3549703" y="3789013"/>
            <a:ext cx="1210131" cy="8413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090963"/>
      </p:ext>
    </p:extLst>
  </p:cSld>
  <p:clrMapOvr>
    <a:masterClrMapping/>
  </p:clrMapOvr>
  <mc:AlternateContent xmlns:mc="http://schemas.openxmlformats.org/markup-compatibility/2006" xmlns:p14="http://schemas.microsoft.com/office/powerpoint/2010/main">
    <mc:Choice Requires="p14">
      <p:transition spd="slow" p14:dur="2000" advTm="118005"/>
    </mc:Choice>
    <mc:Fallback xmlns="">
      <p:transition spd="slow" advTm="11800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68019" y="273187"/>
            <a:ext cx="8498814" cy="1318181"/>
          </a:xfrm>
          <a:prstGeom prst="rect">
            <a:avLst/>
          </a:prstGeom>
          <a:noFill/>
        </p:spPr>
        <p:txBody>
          <a:bodyPr wrap="square" rtlCol="0">
            <a:spAutoFit/>
          </a:bodyPr>
          <a:lstStyle/>
          <a:p>
            <a:pPr>
              <a:lnSpc>
                <a:spcPct val="150000"/>
              </a:lnSpc>
            </a:pPr>
            <a:r>
              <a:rPr lang="cs-CZ" sz="2800" b="1" dirty="0"/>
              <a:t>5. Expozice </a:t>
            </a:r>
            <a:r>
              <a:rPr lang="cs-CZ" sz="2800" b="1" i="1" dirty="0"/>
              <a:t>X</a:t>
            </a:r>
            <a:r>
              <a:rPr lang="cs-CZ" sz="2800" dirty="0"/>
              <a:t>       </a:t>
            </a:r>
          </a:p>
          <a:p>
            <a:pPr>
              <a:lnSpc>
                <a:spcPct val="150000"/>
              </a:lnSpc>
            </a:pPr>
            <a:r>
              <a:rPr lang="cs-CZ" sz="2800" dirty="0"/>
              <a:t>definovaná </a:t>
            </a:r>
            <a:r>
              <a:rPr lang="cs-CZ" sz="2800" u="sng" dirty="0"/>
              <a:t>výhradně jen </a:t>
            </a:r>
            <a:r>
              <a:rPr lang="cs-CZ" sz="2800" u="sng" dirty="0">
                <a:solidFill>
                  <a:srgbClr val="FF0000"/>
                </a:solidFill>
              </a:rPr>
              <a:t>pro vzduch</a:t>
            </a:r>
            <a:r>
              <a:rPr lang="cs-CZ" sz="2800" dirty="0"/>
              <a:t>, je dána poměrem:</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629" y="1801765"/>
            <a:ext cx="1436482" cy="1059700"/>
          </a:xfrm>
          <a:prstGeom prst="rect">
            <a:avLst/>
          </a:prstGeom>
        </p:spPr>
      </p:pic>
      <p:sp>
        <p:nvSpPr>
          <p:cNvPr id="4" name="TextovéPole 3"/>
          <p:cNvSpPr txBox="1"/>
          <p:nvPr/>
        </p:nvSpPr>
        <p:spPr>
          <a:xfrm>
            <a:off x="691545" y="3775427"/>
            <a:ext cx="7163703" cy="2308324"/>
          </a:xfrm>
          <a:prstGeom prst="rect">
            <a:avLst/>
          </a:prstGeom>
          <a:noFill/>
        </p:spPr>
        <p:txBody>
          <a:bodyPr wrap="square" rtlCol="0">
            <a:spAutoFit/>
          </a:bodyPr>
          <a:lstStyle/>
          <a:p>
            <a:r>
              <a:rPr lang="cs-CZ" sz="2400" b="1" i="1" u="sng" dirty="0" err="1"/>
              <a:t>dQ</a:t>
            </a:r>
            <a:r>
              <a:rPr lang="cs-CZ" sz="2400" b="1" i="1" dirty="0"/>
              <a:t> </a:t>
            </a:r>
            <a:r>
              <a:rPr lang="cs-CZ" sz="2400" i="1" dirty="0"/>
              <a:t>- absolutní hodnota celkového </a:t>
            </a:r>
            <a:r>
              <a:rPr lang="cs-CZ" sz="2400" i="1" dirty="0">
                <a:solidFill>
                  <a:srgbClr val="FF0000"/>
                </a:solidFill>
              </a:rPr>
              <a:t>elektrického náboje iontů jednoho znaménka </a:t>
            </a:r>
            <a:r>
              <a:rPr lang="cs-CZ" sz="2400" i="1" u="sng" dirty="0"/>
              <a:t>vzniklých</a:t>
            </a:r>
            <a:r>
              <a:rPr lang="cs-CZ" sz="2400" i="1" dirty="0"/>
              <a:t> ve vzduchu </a:t>
            </a:r>
            <a:r>
              <a:rPr lang="cs-CZ" sz="2400" i="1" u="sng" dirty="0"/>
              <a:t>při úplném zabrzdění všech elektronů a pozitronů, které byly uvolněny fotony</a:t>
            </a:r>
            <a:r>
              <a:rPr lang="cs-CZ" sz="2400" i="1" dirty="0"/>
              <a:t> v objemovém elementu vzduchu o hmotnosti </a:t>
            </a:r>
            <a:r>
              <a:rPr lang="cs-CZ" sz="2400" b="1" i="1" u="sng" dirty="0"/>
              <a:t>dm</a:t>
            </a:r>
            <a:r>
              <a:rPr lang="cs-CZ" sz="2400" i="1" dirty="0"/>
              <a:t>; </a:t>
            </a:r>
            <a:endParaRPr lang="cs-CZ" sz="2400" dirty="0"/>
          </a:p>
          <a:p>
            <a:r>
              <a:rPr lang="cs-CZ" sz="2400" b="1" i="1" dirty="0"/>
              <a:t>dm</a:t>
            </a:r>
            <a:r>
              <a:rPr lang="cs-CZ" sz="2400" i="1" dirty="0"/>
              <a:t> - hmotnost látky.</a:t>
            </a:r>
            <a:endParaRPr lang="cs-CZ" sz="2400" dirty="0"/>
          </a:p>
        </p:txBody>
      </p:sp>
      <p:sp>
        <p:nvSpPr>
          <p:cNvPr id="7" name="Obdélník 6"/>
          <p:cNvSpPr/>
          <p:nvPr/>
        </p:nvSpPr>
        <p:spPr>
          <a:xfrm>
            <a:off x="691545" y="6083751"/>
            <a:ext cx="4572000" cy="400110"/>
          </a:xfrm>
          <a:prstGeom prst="rect">
            <a:avLst/>
          </a:prstGeom>
        </p:spPr>
        <p:txBody>
          <a:bodyPr>
            <a:spAutoFit/>
          </a:bodyPr>
          <a:lstStyle/>
          <a:p>
            <a:r>
              <a:rPr lang="cs-CZ" sz="2000" b="1" spc="10" dirty="0">
                <a:latin typeface="Times New Roman" panose="02020603050405020304" pitchFamily="18" charset="0"/>
              </a:rPr>
              <a:t>1 C odpovídá </a:t>
            </a:r>
            <a:r>
              <a:rPr lang="en-US" sz="2000" b="1" spc="10" dirty="0">
                <a:latin typeface="Times New Roman" panose="02020603050405020304" pitchFamily="18" charset="0"/>
              </a:rPr>
              <a:t>6.24 x 10</a:t>
            </a:r>
            <a:r>
              <a:rPr lang="en-US" sz="2000" b="1" spc="10" baseline="30000" dirty="0">
                <a:latin typeface="Times New Roman" panose="02020603050405020304" pitchFamily="18" charset="0"/>
              </a:rPr>
              <a:t>18</a:t>
            </a:r>
            <a:r>
              <a:rPr lang="en-US" sz="2000" b="1" spc="10" dirty="0">
                <a:latin typeface="Times New Roman" panose="02020603050405020304" pitchFamily="18" charset="0"/>
              </a:rPr>
              <a:t> </a:t>
            </a:r>
            <a:r>
              <a:rPr lang="cs-CZ" sz="2000" b="1" spc="10" dirty="0">
                <a:latin typeface="Times New Roman" panose="02020603050405020304" pitchFamily="18" charset="0"/>
              </a:rPr>
              <a:t>ionizacím</a:t>
            </a:r>
            <a:endParaRPr lang="cs-CZ" sz="2000" dirty="0"/>
          </a:p>
        </p:txBody>
      </p:sp>
      <p:sp>
        <p:nvSpPr>
          <p:cNvPr id="10" name="Obdélník 9"/>
          <p:cNvSpPr/>
          <p:nvPr/>
        </p:nvSpPr>
        <p:spPr>
          <a:xfrm>
            <a:off x="3671920" y="2038735"/>
            <a:ext cx="1898277" cy="584775"/>
          </a:xfrm>
          <a:prstGeom prst="rect">
            <a:avLst/>
          </a:prstGeom>
        </p:spPr>
        <p:txBody>
          <a:bodyPr wrap="none">
            <a:spAutoFit/>
          </a:bodyPr>
          <a:lstStyle/>
          <a:p>
            <a:r>
              <a:rPr lang="en-US" sz="3200" dirty="0"/>
              <a:t>[</a:t>
            </a:r>
            <a:r>
              <a:rPr lang="cs-CZ" sz="3200" b="1" dirty="0"/>
              <a:t>C.kg</a:t>
            </a:r>
            <a:r>
              <a:rPr lang="cs-CZ" sz="3200" b="1" baseline="30000" dirty="0"/>
              <a:t>-1</a:t>
            </a:r>
            <a:r>
              <a:rPr lang="cs-CZ" sz="3200" dirty="0"/>
              <a:t>; R</a:t>
            </a:r>
            <a:r>
              <a:rPr lang="en-US" sz="3200" dirty="0"/>
              <a:t>]</a:t>
            </a:r>
            <a:r>
              <a:rPr lang="cs-CZ" sz="3200" dirty="0"/>
              <a:t> </a:t>
            </a:r>
          </a:p>
        </p:txBody>
      </p:sp>
      <p:sp>
        <p:nvSpPr>
          <p:cNvPr id="11" name="Obdélník 10"/>
          <p:cNvSpPr/>
          <p:nvPr/>
        </p:nvSpPr>
        <p:spPr>
          <a:xfrm>
            <a:off x="3831607" y="3098615"/>
            <a:ext cx="3222422" cy="461665"/>
          </a:xfrm>
          <a:prstGeom prst="rect">
            <a:avLst/>
          </a:prstGeom>
        </p:spPr>
        <p:txBody>
          <a:bodyPr wrap="none">
            <a:spAutoFit/>
          </a:bodyPr>
          <a:lstStyle/>
          <a:p>
            <a:pPr indent="190500" algn="ctr"/>
            <a:r>
              <a:rPr lang="pt-BR" sz="2400" b="1" spc="10" dirty="0">
                <a:latin typeface="Times New Roman" panose="02020603050405020304" pitchFamily="18" charset="0"/>
              </a:rPr>
              <a:t>1 R = 2.58 x 10</a:t>
            </a:r>
            <a:r>
              <a:rPr lang="pt-BR" sz="2400" b="1" spc="10" baseline="30000" dirty="0">
                <a:latin typeface="Times New Roman" panose="02020603050405020304" pitchFamily="18" charset="0"/>
              </a:rPr>
              <a:t>-4</a:t>
            </a:r>
            <a:r>
              <a:rPr lang="pt-BR" sz="2400" b="1" spc="10" dirty="0">
                <a:latin typeface="Times New Roman" panose="02020603050405020304" pitchFamily="18" charset="0"/>
              </a:rPr>
              <a:t> C/kg</a:t>
            </a:r>
            <a:endParaRPr lang="pt-BR" sz="2400" dirty="0"/>
          </a:p>
        </p:txBody>
      </p:sp>
      <p:sp>
        <p:nvSpPr>
          <p:cNvPr id="12" name="Obdélník 11"/>
          <p:cNvSpPr/>
          <p:nvPr/>
        </p:nvSpPr>
        <p:spPr>
          <a:xfrm>
            <a:off x="1784816" y="3111106"/>
            <a:ext cx="2223687" cy="461665"/>
          </a:xfrm>
          <a:prstGeom prst="rect">
            <a:avLst/>
          </a:prstGeom>
        </p:spPr>
        <p:txBody>
          <a:bodyPr wrap="none">
            <a:spAutoFit/>
          </a:bodyPr>
          <a:lstStyle/>
          <a:p>
            <a:pPr algn="ctr"/>
            <a:r>
              <a:rPr lang="cs-CZ" sz="2400" b="1" dirty="0"/>
              <a:t>1 C/kg = 3</a:t>
            </a:r>
            <a:r>
              <a:rPr lang="en-US" sz="2400" b="1" dirty="0"/>
              <a:t> </a:t>
            </a:r>
            <a:r>
              <a:rPr lang="cs-CZ" sz="2400" b="1" dirty="0"/>
              <a:t>876 R</a:t>
            </a:r>
            <a:endParaRPr lang="cs-CZ" sz="2400" dirty="0"/>
          </a:p>
        </p:txBody>
      </p:sp>
      <p:sp>
        <p:nvSpPr>
          <p:cNvPr id="13" name="Obdélník 12"/>
          <p:cNvSpPr/>
          <p:nvPr/>
        </p:nvSpPr>
        <p:spPr>
          <a:xfrm>
            <a:off x="3548597" y="1823586"/>
            <a:ext cx="1005083" cy="369332"/>
          </a:xfrm>
          <a:prstGeom prst="rect">
            <a:avLst/>
          </a:prstGeom>
        </p:spPr>
        <p:txBody>
          <a:bodyPr wrap="none">
            <a:spAutoFit/>
          </a:bodyPr>
          <a:lstStyle/>
          <a:p>
            <a:r>
              <a:rPr lang="cs-CZ" dirty="0"/>
              <a:t>coulomb</a:t>
            </a:r>
          </a:p>
        </p:txBody>
      </p:sp>
      <p:sp>
        <p:nvSpPr>
          <p:cNvPr id="15" name="Obdélník 14"/>
          <p:cNvSpPr/>
          <p:nvPr/>
        </p:nvSpPr>
        <p:spPr>
          <a:xfrm>
            <a:off x="1968020" y="359618"/>
            <a:ext cx="2207741" cy="651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97865BA7-1CBC-A9E2-6DC5-A5BD09FD1AD9}"/>
              </a:ext>
            </a:extLst>
          </p:cNvPr>
          <p:cNvSpPr txBox="1"/>
          <p:nvPr/>
        </p:nvSpPr>
        <p:spPr>
          <a:xfrm>
            <a:off x="8025463" y="4410825"/>
            <a:ext cx="3570529" cy="1200329"/>
          </a:xfrm>
          <a:prstGeom prst="rect">
            <a:avLst/>
          </a:prstGeom>
          <a:noFill/>
          <a:ln>
            <a:solidFill>
              <a:schemeClr val="tx1"/>
            </a:solidFill>
          </a:ln>
        </p:spPr>
        <p:txBody>
          <a:bodyPr wrap="none" rtlCol="0">
            <a:spAutoFit/>
          </a:bodyPr>
          <a:lstStyle/>
          <a:p>
            <a:r>
              <a:rPr lang="cs-CZ" sz="2400" b="1" dirty="0">
                <a:solidFill>
                  <a:srgbClr val="FF0000"/>
                </a:solidFill>
              </a:rPr>
              <a:t>1 R = 0.00877 (0.00957) </a:t>
            </a:r>
            <a:r>
              <a:rPr lang="cs-CZ" sz="2400" b="1" dirty="0" err="1">
                <a:solidFill>
                  <a:srgbClr val="FF0000"/>
                </a:solidFill>
              </a:rPr>
              <a:t>Gy</a:t>
            </a:r>
            <a:endParaRPr lang="cs-CZ" sz="2400" b="1" dirty="0">
              <a:solidFill>
                <a:srgbClr val="FF0000"/>
              </a:solidFill>
            </a:endParaRPr>
          </a:p>
          <a:p>
            <a:r>
              <a:rPr lang="cs-CZ" sz="2400" b="1" dirty="0">
                <a:solidFill>
                  <a:srgbClr val="FF0000"/>
                </a:solidFill>
              </a:rPr>
              <a:t>1 </a:t>
            </a:r>
            <a:r>
              <a:rPr lang="cs-CZ" sz="2400" b="1" dirty="0" err="1">
                <a:solidFill>
                  <a:srgbClr val="FF0000"/>
                </a:solidFill>
              </a:rPr>
              <a:t>Gy</a:t>
            </a:r>
            <a:r>
              <a:rPr lang="cs-CZ" sz="2400" b="1" dirty="0">
                <a:solidFill>
                  <a:srgbClr val="FF0000"/>
                </a:solidFill>
              </a:rPr>
              <a:t> = 0.877 (0.957) rad</a:t>
            </a:r>
          </a:p>
          <a:p>
            <a:r>
              <a:rPr lang="cs-CZ" sz="2400" b="1" dirty="0">
                <a:solidFill>
                  <a:srgbClr val="FF0000"/>
                </a:solidFill>
              </a:rPr>
              <a:t>1 </a:t>
            </a:r>
            <a:r>
              <a:rPr lang="cs-CZ" sz="2400" b="1" dirty="0" err="1">
                <a:solidFill>
                  <a:srgbClr val="FF0000"/>
                </a:solidFill>
              </a:rPr>
              <a:t>Gy</a:t>
            </a:r>
            <a:r>
              <a:rPr lang="cs-CZ" sz="2400" b="1" dirty="0">
                <a:solidFill>
                  <a:srgbClr val="FF0000"/>
                </a:solidFill>
              </a:rPr>
              <a:t> = 114 R</a:t>
            </a:r>
          </a:p>
        </p:txBody>
      </p:sp>
      <p:sp>
        <p:nvSpPr>
          <p:cNvPr id="9" name="TextovéPole 8">
            <a:extLst>
              <a:ext uri="{FF2B5EF4-FFF2-40B4-BE49-F238E27FC236}">
                <a16:creationId xmlns:a16="http://schemas.microsoft.com/office/drawing/2014/main" id="{D9146481-D86F-A4AF-9806-698267B486A4}"/>
              </a:ext>
            </a:extLst>
          </p:cNvPr>
          <p:cNvSpPr txBox="1"/>
          <p:nvPr/>
        </p:nvSpPr>
        <p:spPr>
          <a:xfrm>
            <a:off x="7943470" y="1944453"/>
            <a:ext cx="3917137" cy="2308324"/>
          </a:xfrm>
          <a:prstGeom prst="rect">
            <a:avLst/>
          </a:prstGeom>
          <a:noFill/>
        </p:spPr>
        <p:txBody>
          <a:bodyPr wrap="square">
            <a:spAutoFit/>
          </a:bodyPr>
          <a:lstStyle/>
          <a:p>
            <a:r>
              <a:rPr lang="cs-CZ" dirty="0"/>
              <a:t>Z expozice nelze přímo určit přesnou dávku absorbovanou jiným materiálem než vzduchem, protože absorbovaná dávka závisí na materiálu a typu záření</a:t>
            </a:r>
          </a:p>
          <a:p>
            <a:endParaRPr lang="cs-CZ" dirty="0"/>
          </a:p>
          <a:p>
            <a:r>
              <a:rPr lang="cs-CZ" dirty="0"/>
              <a:t>Lidské tělo při expozici 1 R záření gama absorbuje dávku přibližně 1 rad (0,01 </a:t>
            </a:r>
            <a:r>
              <a:rPr lang="cs-CZ" dirty="0" err="1"/>
              <a:t>Gy</a:t>
            </a:r>
            <a:r>
              <a:rPr lang="cs-CZ" dirty="0"/>
              <a:t>)</a:t>
            </a:r>
          </a:p>
        </p:txBody>
      </p:sp>
      <p:sp>
        <p:nvSpPr>
          <p:cNvPr id="16" name="TextovéPole 15">
            <a:extLst>
              <a:ext uri="{FF2B5EF4-FFF2-40B4-BE49-F238E27FC236}">
                <a16:creationId xmlns:a16="http://schemas.microsoft.com/office/drawing/2014/main" id="{08C06A07-5055-B834-C2F0-7A6B8185E529}"/>
              </a:ext>
            </a:extLst>
          </p:cNvPr>
          <p:cNvSpPr txBox="1"/>
          <p:nvPr/>
        </p:nvSpPr>
        <p:spPr>
          <a:xfrm>
            <a:off x="7252298" y="5714123"/>
            <a:ext cx="4894958" cy="584775"/>
          </a:xfrm>
          <a:prstGeom prst="rect">
            <a:avLst/>
          </a:prstGeom>
          <a:noFill/>
        </p:spPr>
        <p:txBody>
          <a:bodyPr wrap="square">
            <a:spAutoFit/>
          </a:bodyPr>
          <a:lstStyle/>
          <a:p>
            <a:r>
              <a:rPr lang="cs-CZ" sz="3200" b="1" dirty="0">
                <a:solidFill>
                  <a:srgbClr val="FF0000"/>
                </a:solidFill>
              </a:rPr>
              <a:t>Tzn.:  1 R ≈ 1 rad = 0.01 </a:t>
            </a:r>
            <a:r>
              <a:rPr lang="cs-CZ" sz="3200" b="1" dirty="0" err="1">
                <a:solidFill>
                  <a:srgbClr val="FF0000"/>
                </a:solidFill>
              </a:rPr>
              <a:t>Gy</a:t>
            </a:r>
            <a:endParaRPr lang="cs-CZ" sz="3200" b="1" dirty="0">
              <a:solidFill>
                <a:srgbClr val="FF0000"/>
              </a:solidFill>
            </a:endParaRPr>
          </a:p>
        </p:txBody>
      </p:sp>
    </p:spTree>
    <p:extLst>
      <p:ext uri="{BB962C8B-B14F-4D97-AF65-F5344CB8AC3E}">
        <p14:creationId xmlns:p14="http://schemas.microsoft.com/office/powerpoint/2010/main" val="2192742911"/>
      </p:ext>
    </p:extLst>
  </p:cSld>
  <p:clrMapOvr>
    <a:masterClrMapping/>
  </p:clrMapOvr>
  <mc:AlternateContent xmlns:mc="http://schemas.openxmlformats.org/markup-compatibility/2006" xmlns:p14="http://schemas.microsoft.com/office/powerpoint/2010/main">
    <mc:Choice Requires="p14">
      <p:transition spd="slow" p14:dur="2000" advTm="135490"/>
    </mc:Choice>
    <mc:Fallback xmlns="">
      <p:transition spd="slow" advTm="13549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19706"/>
            <a:ext cx="9144000" cy="5738294"/>
          </a:xfrm>
          <a:prstGeom prst="rect">
            <a:avLst/>
          </a:prstGeom>
        </p:spPr>
      </p:pic>
      <p:graphicFrame>
        <p:nvGraphicFramePr>
          <p:cNvPr id="3" name="Tabulka 2"/>
          <p:cNvGraphicFramePr>
            <a:graphicFrameLocks noGrp="1"/>
          </p:cNvGraphicFramePr>
          <p:nvPr/>
        </p:nvGraphicFramePr>
        <p:xfrm>
          <a:off x="1844040" y="151511"/>
          <a:ext cx="8503920" cy="1280160"/>
        </p:xfrm>
        <a:graphic>
          <a:graphicData uri="http://schemas.openxmlformats.org/drawingml/2006/table">
            <a:tbl>
              <a:tblPr/>
              <a:tblGrid>
                <a:gridCol w="8503920">
                  <a:extLst>
                    <a:ext uri="{9D8B030D-6E8A-4147-A177-3AD203B41FA5}">
                      <a16:colId xmlns:a16="http://schemas.microsoft.com/office/drawing/2014/main" val="3994210641"/>
                    </a:ext>
                  </a:extLst>
                </a:gridCol>
              </a:tblGrid>
              <a:tr h="0">
                <a:tc>
                  <a:txBody>
                    <a:bodyPr/>
                    <a:lstStyle/>
                    <a:p>
                      <a:pPr marL="0" indent="0" algn="just"/>
                      <a:r>
                        <a:rPr lang="en-US" spc="10" dirty="0">
                          <a:effectLst/>
                          <a:latin typeface="Times New Roman" panose="02020603050405020304" pitchFamily="18" charset="0"/>
                        </a:rPr>
                        <a:t>Exposure is the quantity most commonly used to express the amount of radiation delivered to a point. The conventional unit for exposure is the roentgen (R), and the S</a:t>
                      </a:r>
                      <a:r>
                        <a:rPr lang="cs-CZ" spc="10" dirty="0">
                          <a:effectLst/>
                          <a:latin typeface="Times New Roman" panose="02020603050405020304" pitchFamily="18" charset="0"/>
                        </a:rPr>
                        <a:t>I</a:t>
                      </a:r>
                      <a:r>
                        <a:rPr lang="en-US" spc="10" dirty="0">
                          <a:effectLst/>
                          <a:latin typeface="Times New Roman" panose="02020603050405020304" pitchFamily="18" charset="0"/>
                        </a:rPr>
                        <a:t> unit is the coulomb per kilogram of air (C/kg): </a:t>
                      </a:r>
                      <a:endParaRPr lang="en-US" dirty="0">
                        <a:effectLst/>
                      </a:endParaRPr>
                    </a:p>
                  </a:txBody>
                  <a:tcPr anchor="ctr">
                    <a:lnL>
                      <a:noFill/>
                    </a:lnL>
                    <a:lnR>
                      <a:noFill/>
                    </a:lnR>
                    <a:lnT>
                      <a:noFill/>
                    </a:lnT>
                    <a:lnB>
                      <a:noFill/>
                    </a:lnB>
                  </a:tcPr>
                </a:tc>
                <a:extLst>
                  <a:ext uri="{0D108BD9-81ED-4DB2-BD59-A6C34878D82A}">
                    <a16:rowId xmlns:a16="http://schemas.microsoft.com/office/drawing/2014/main" val="90497286"/>
                  </a:ext>
                </a:extLst>
              </a:tr>
              <a:tr h="0">
                <a:tc>
                  <a:txBody>
                    <a:bodyPr/>
                    <a:lstStyle/>
                    <a:p>
                      <a:pPr algn="just"/>
                      <a:r>
                        <a:rPr lang="cs-CZ" dirty="0"/>
                        <a:t> </a:t>
                      </a:r>
                    </a:p>
                  </a:txBody>
                  <a:tcPr anchor="ctr">
                    <a:lnL>
                      <a:noFill/>
                    </a:lnL>
                    <a:lnR>
                      <a:noFill/>
                    </a:lnR>
                    <a:lnT>
                      <a:noFill/>
                    </a:lnT>
                    <a:lnB>
                      <a:noFill/>
                    </a:lnB>
                  </a:tcPr>
                </a:tc>
                <a:extLst>
                  <a:ext uri="{0D108BD9-81ED-4DB2-BD59-A6C34878D82A}">
                    <a16:rowId xmlns:a16="http://schemas.microsoft.com/office/drawing/2014/main" val="313160"/>
                  </a:ext>
                </a:extLst>
              </a:tr>
            </a:tbl>
          </a:graphicData>
        </a:graphic>
      </p:graphicFrame>
      <p:sp>
        <p:nvSpPr>
          <p:cNvPr id="4" name="Rectangle 1"/>
          <p:cNvSpPr>
            <a:spLocks noChangeArrowheads="1"/>
          </p:cNvSpPr>
          <p:nvPr/>
        </p:nvSpPr>
        <p:spPr bwMode="auto">
          <a:xfrm>
            <a:off x="2205864" y="19544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956183718"/>
      </p:ext>
    </p:extLst>
  </p:cSld>
  <p:clrMapOvr>
    <a:masterClrMapping/>
  </p:clrMapOvr>
  <mc:AlternateContent xmlns:mc="http://schemas.openxmlformats.org/markup-compatibility/2006" xmlns:p14="http://schemas.microsoft.com/office/powerpoint/2010/main">
    <mc:Choice Requires="p14">
      <p:transition spd="slow" p14:dur="2000" advTm="107437"/>
    </mc:Choice>
    <mc:Fallback xmlns="">
      <p:transition spd="slow" advTm="10743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3465"/>
            <a:ext cx="9144000" cy="4711727"/>
          </a:xfrm>
          <a:prstGeom prst="rect">
            <a:avLst/>
          </a:prstGeom>
        </p:spPr>
      </p:pic>
      <p:sp>
        <p:nvSpPr>
          <p:cNvPr id="3" name="Obdélník 2"/>
          <p:cNvSpPr/>
          <p:nvPr/>
        </p:nvSpPr>
        <p:spPr>
          <a:xfrm>
            <a:off x="766010" y="5179165"/>
            <a:ext cx="10659979" cy="1323439"/>
          </a:xfrm>
          <a:prstGeom prst="rect">
            <a:avLst/>
          </a:prstGeom>
        </p:spPr>
        <p:txBody>
          <a:bodyPr wrap="square">
            <a:spAutoFit/>
          </a:bodyPr>
          <a:lstStyle/>
          <a:p>
            <a:pPr marL="342900" indent="-342900">
              <a:buFont typeface="Arial" panose="020B0604020202020204" pitchFamily="34" charset="0"/>
              <a:buChar char="•"/>
            </a:pPr>
            <a:r>
              <a:rPr lang="cs-CZ" sz="2000" b="1" spc="10" dirty="0">
                <a:solidFill>
                  <a:srgbClr val="FF0000"/>
                </a:solidFill>
                <a:latin typeface="Times New Roman" panose="02020603050405020304" pitchFamily="18" charset="0"/>
              </a:rPr>
              <a:t>Expozice</a:t>
            </a:r>
            <a:r>
              <a:rPr lang="cs-CZ" sz="2000" spc="10" dirty="0">
                <a:latin typeface="Times New Roman" panose="02020603050405020304" pitchFamily="18" charset="0"/>
              </a:rPr>
              <a:t> (fotony/neutrony) je </a:t>
            </a:r>
            <a:r>
              <a:rPr lang="cs-CZ" sz="2000" u="sng" spc="10" dirty="0">
                <a:latin typeface="Times New Roman" panose="02020603050405020304" pitchFamily="18" charset="0"/>
              </a:rPr>
              <a:t>úměrná</a:t>
            </a:r>
            <a:r>
              <a:rPr lang="cs-CZ" sz="2000" spc="10" dirty="0">
                <a:latin typeface="Times New Roman" panose="02020603050405020304" pitchFamily="18" charset="0"/>
              </a:rPr>
              <a:t> </a:t>
            </a:r>
            <a:r>
              <a:rPr lang="cs-CZ" sz="2000" b="1" spc="10" dirty="0" err="1">
                <a:solidFill>
                  <a:srgbClr val="FF0000"/>
                </a:solidFill>
                <a:latin typeface="Times New Roman" panose="02020603050405020304" pitchFamily="18" charset="0"/>
              </a:rPr>
              <a:t>fluenci</a:t>
            </a:r>
            <a:r>
              <a:rPr lang="cs-CZ" sz="2000" b="1" spc="10" dirty="0">
                <a:solidFill>
                  <a:srgbClr val="FF0000"/>
                </a:solidFill>
                <a:latin typeface="Times New Roman" panose="02020603050405020304" pitchFamily="18" charset="0"/>
              </a:rPr>
              <a:t> fotonů </a:t>
            </a:r>
            <a:r>
              <a:rPr lang="cs-CZ" sz="2000" spc="10" dirty="0">
                <a:latin typeface="Times New Roman" panose="02020603050405020304" pitchFamily="18" charset="0"/>
              </a:rPr>
              <a:t>a </a:t>
            </a:r>
            <a:r>
              <a:rPr lang="cs-CZ" sz="2000" b="1" spc="10" dirty="0" err="1">
                <a:solidFill>
                  <a:srgbClr val="FF0000"/>
                </a:solidFill>
                <a:latin typeface="Times New Roman" panose="02020603050405020304" pitchFamily="18" charset="0"/>
              </a:rPr>
              <a:t>fluenci</a:t>
            </a:r>
            <a:r>
              <a:rPr lang="cs-CZ" sz="2000" b="1" spc="10" dirty="0">
                <a:solidFill>
                  <a:srgbClr val="FF0000"/>
                </a:solidFill>
                <a:latin typeface="Times New Roman" panose="02020603050405020304" pitchFamily="18" charset="0"/>
              </a:rPr>
              <a:t> energie</a:t>
            </a:r>
          </a:p>
          <a:p>
            <a:pPr marL="342900" indent="-342900">
              <a:buFont typeface="Arial" panose="020B0604020202020204" pitchFamily="34" charset="0"/>
              <a:buChar char="•"/>
            </a:pPr>
            <a:r>
              <a:rPr lang="cs-CZ" sz="2000" spc="10" dirty="0">
                <a:latin typeface="Times New Roman" panose="02020603050405020304" pitchFamily="18" charset="0"/>
              </a:rPr>
              <a:t>Vztah závisí na energii fotonů protože jak počet fotonů, které interagují s okolními atomy,             tak i množství vyvolaných ionizací (sekundárními e-) závisí na E fotonů</a:t>
            </a:r>
          </a:p>
          <a:p>
            <a:pPr marL="342900" indent="-342900">
              <a:buFont typeface="Arial" panose="020B0604020202020204" pitchFamily="34" charset="0"/>
              <a:buChar char="•"/>
            </a:pPr>
            <a:r>
              <a:rPr lang="cs-CZ" sz="2000" spc="10" dirty="0">
                <a:latin typeface="Times New Roman" panose="02020603050405020304" pitchFamily="18" charset="0"/>
              </a:rPr>
              <a:t>Pro E = </a:t>
            </a:r>
            <a:r>
              <a:rPr lang="en-US" sz="2000" spc="10" dirty="0">
                <a:latin typeface="Times New Roman" panose="02020603050405020304" pitchFamily="18" charset="0"/>
              </a:rPr>
              <a:t>60 keV, </a:t>
            </a:r>
            <a:r>
              <a:rPr lang="cs-CZ" sz="2000" spc="10" dirty="0">
                <a:latin typeface="Times New Roman" panose="02020603050405020304" pitchFamily="18" charset="0"/>
              </a:rPr>
              <a:t>expozice </a:t>
            </a:r>
            <a:r>
              <a:rPr lang="en-US" sz="2000" spc="10" dirty="0">
                <a:latin typeface="Times New Roman" panose="02020603050405020304" pitchFamily="18" charset="0"/>
              </a:rPr>
              <a:t>1</a:t>
            </a:r>
            <a:r>
              <a:rPr lang="cs-CZ" sz="2000" spc="10" dirty="0">
                <a:latin typeface="Times New Roman" panose="02020603050405020304" pitchFamily="18" charset="0"/>
              </a:rPr>
              <a:t> </a:t>
            </a:r>
            <a:r>
              <a:rPr lang="en-US" sz="2000" spc="10" dirty="0">
                <a:latin typeface="Times New Roman" panose="02020603050405020304" pitchFamily="18" charset="0"/>
              </a:rPr>
              <a:t>R </a:t>
            </a:r>
            <a:r>
              <a:rPr lang="cs-CZ" sz="2000" spc="10" dirty="0">
                <a:latin typeface="Times New Roman" panose="02020603050405020304" pitchFamily="18" charset="0"/>
              </a:rPr>
              <a:t>odpovídá </a:t>
            </a:r>
            <a:r>
              <a:rPr lang="cs-CZ" sz="2000" spc="10" dirty="0" err="1">
                <a:latin typeface="Times New Roman" panose="02020603050405020304" pitchFamily="18" charset="0"/>
              </a:rPr>
              <a:t>fluenci</a:t>
            </a:r>
            <a:r>
              <a:rPr lang="cs-CZ" sz="2000" spc="10" dirty="0">
                <a:latin typeface="Times New Roman" panose="02020603050405020304" pitchFamily="18" charset="0"/>
              </a:rPr>
              <a:t> fotonů asi</a:t>
            </a:r>
            <a:r>
              <a:rPr lang="en-US" sz="2000" spc="10" dirty="0">
                <a:latin typeface="Times New Roman" panose="02020603050405020304" pitchFamily="18" charset="0"/>
              </a:rPr>
              <a:t> 3 x 10</a:t>
            </a:r>
            <a:r>
              <a:rPr lang="en-US" sz="2000" spc="10" baseline="30000" dirty="0">
                <a:latin typeface="Times New Roman" panose="02020603050405020304" pitchFamily="18" charset="0"/>
              </a:rPr>
              <a:t>10</a:t>
            </a:r>
            <a:r>
              <a:rPr lang="en-US" sz="2000" spc="10" dirty="0">
                <a:latin typeface="Times New Roman" panose="02020603050405020304" pitchFamily="18" charset="0"/>
              </a:rPr>
              <a:t> </a:t>
            </a:r>
            <a:r>
              <a:rPr lang="cs-CZ" sz="2000" spc="10" dirty="0">
                <a:latin typeface="Times New Roman" panose="02020603050405020304" pitchFamily="18" charset="0"/>
              </a:rPr>
              <a:t>/</a:t>
            </a:r>
            <a:r>
              <a:rPr lang="en-US" sz="2000" spc="10" dirty="0">
                <a:latin typeface="Times New Roman" panose="02020603050405020304" pitchFamily="18" charset="0"/>
              </a:rPr>
              <a:t>cm</a:t>
            </a:r>
            <a:r>
              <a:rPr lang="en-US" sz="2000" spc="10" baseline="30000" dirty="0">
                <a:latin typeface="Times New Roman" panose="02020603050405020304" pitchFamily="18" charset="0"/>
              </a:rPr>
              <a:t>2</a:t>
            </a:r>
            <a:r>
              <a:rPr lang="en-US" sz="2000" spc="10" dirty="0">
                <a:latin typeface="Times New Roman" panose="02020603050405020304" pitchFamily="18" charset="0"/>
              </a:rPr>
              <a:t>. </a:t>
            </a:r>
            <a:endParaRPr lang="cs-CZ" sz="2000" dirty="0"/>
          </a:p>
        </p:txBody>
      </p:sp>
    </p:spTree>
    <p:extLst>
      <p:ext uri="{BB962C8B-B14F-4D97-AF65-F5344CB8AC3E}">
        <p14:creationId xmlns:p14="http://schemas.microsoft.com/office/powerpoint/2010/main" val="3469436869"/>
      </p:ext>
    </p:extLst>
  </p:cSld>
  <p:clrMapOvr>
    <a:masterClrMapping/>
  </p:clrMapOvr>
  <mc:AlternateContent xmlns:mc="http://schemas.openxmlformats.org/markup-compatibility/2006" xmlns:p14="http://schemas.microsoft.com/office/powerpoint/2010/main">
    <mc:Choice Requires="p14">
      <p:transition spd="slow" p14:dur="2000" advTm="90592"/>
    </mc:Choice>
    <mc:Fallback xmlns="">
      <p:transition spd="slow" advTm="9059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69761" y="896588"/>
            <a:ext cx="10252476" cy="523220"/>
          </a:xfrm>
          <a:prstGeom prst="rect">
            <a:avLst/>
          </a:prstGeom>
          <a:noFill/>
        </p:spPr>
        <p:txBody>
          <a:bodyPr wrap="square" rtlCol="0">
            <a:spAutoFit/>
          </a:bodyPr>
          <a:lstStyle/>
          <a:p>
            <a:r>
              <a:rPr lang="cs-CZ" sz="2800" b="1" dirty="0">
                <a:solidFill>
                  <a:srgbClr val="FF0000"/>
                </a:solidFill>
              </a:rPr>
              <a:t>6. Expoziční příkon </a:t>
            </a:r>
            <a:r>
              <a:rPr lang="cs-CZ" sz="2800" b="1" i="1" dirty="0">
                <a:solidFill>
                  <a:srgbClr val="FF0000"/>
                </a:solidFill>
              </a:rPr>
              <a:t>X</a:t>
            </a:r>
            <a:r>
              <a:rPr lang="cs-CZ" sz="2800" b="1" dirty="0">
                <a:solidFill>
                  <a:srgbClr val="FF0000"/>
                </a:solidFill>
              </a:rPr>
              <a:t>    </a:t>
            </a:r>
            <a:r>
              <a:rPr lang="cs-CZ" sz="2800" dirty="0"/>
              <a:t>je přírůstek expozice </a:t>
            </a:r>
            <a:r>
              <a:rPr lang="cs-CZ" sz="2800" i="1" dirty="0" err="1"/>
              <a:t>dX</a:t>
            </a:r>
            <a:r>
              <a:rPr lang="cs-CZ" sz="2800" dirty="0"/>
              <a:t> za časový interval </a:t>
            </a:r>
            <a:r>
              <a:rPr lang="cs-CZ" sz="2800" i="1" dirty="0" err="1"/>
              <a:t>dt</a:t>
            </a:r>
            <a:r>
              <a:rPr lang="cs-CZ" sz="2800" dirty="0"/>
              <a:t>.</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842" y="1850688"/>
            <a:ext cx="1866975" cy="1355063"/>
          </a:xfrm>
          <a:prstGeom prst="rect">
            <a:avLst/>
          </a:prstGeom>
        </p:spPr>
      </p:pic>
      <p:sp>
        <p:nvSpPr>
          <p:cNvPr id="4" name="TextovéPole 3"/>
          <p:cNvSpPr txBox="1"/>
          <p:nvPr/>
        </p:nvSpPr>
        <p:spPr>
          <a:xfrm>
            <a:off x="2135581" y="3289411"/>
            <a:ext cx="6519734" cy="1938992"/>
          </a:xfrm>
          <a:prstGeom prst="rect">
            <a:avLst/>
          </a:prstGeom>
          <a:noFill/>
        </p:spPr>
        <p:txBody>
          <a:bodyPr wrap="none" rtlCol="0">
            <a:spAutoFit/>
          </a:bodyPr>
          <a:lstStyle/>
          <a:p>
            <a:r>
              <a:rPr lang="cs-CZ" sz="2400" i="1" dirty="0"/>
              <a:t>X - expoziční příkon;</a:t>
            </a:r>
            <a:endParaRPr lang="cs-CZ" sz="2400" dirty="0"/>
          </a:p>
          <a:p>
            <a:r>
              <a:rPr lang="cs-CZ" sz="2400" i="1" dirty="0" err="1"/>
              <a:t>dX</a:t>
            </a:r>
            <a:r>
              <a:rPr lang="cs-CZ" sz="2400" i="1" dirty="0"/>
              <a:t> - přírůstek expozice;</a:t>
            </a:r>
            <a:endParaRPr lang="cs-CZ" sz="2400" dirty="0"/>
          </a:p>
          <a:p>
            <a:r>
              <a:rPr lang="cs-CZ" sz="2400" i="1" dirty="0" err="1"/>
              <a:t>dt</a:t>
            </a:r>
            <a:r>
              <a:rPr lang="cs-CZ" sz="2400" i="1" dirty="0"/>
              <a:t> - časový interval.</a:t>
            </a:r>
            <a:endParaRPr lang="cs-CZ" sz="2400" dirty="0"/>
          </a:p>
          <a:p>
            <a:r>
              <a:rPr lang="cs-CZ" sz="2400" dirty="0"/>
              <a:t>Jednotkou expozičního příkonu je </a:t>
            </a:r>
            <a:r>
              <a:rPr lang="cs-CZ" sz="2400" b="1" dirty="0">
                <a:solidFill>
                  <a:srgbClr val="FF0000"/>
                </a:solidFill>
                <a:sym typeface="Wingdings" panose="05000000000000000000" pitchFamily="2" charset="2"/>
              </a:rPr>
              <a:t>C</a:t>
            </a:r>
            <a:r>
              <a:rPr lang="cs-CZ" sz="2400" b="1" dirty="0">
                <a:solidFill>
                  <a:srgbClr val="FF0000"/>
                </a:solidFill>
              </a:rPr>
              <a:t>.kg</a:t>
            </a:r>
            <a:r>
              <a:rPr lang="cs-CZ" sz="2400" b="1" baseline="30000" dirty="0">
                <a:solidFill>
                  <a:srgbClr val="FF0000"/>
                </a:solidFill>
              </a:rPr>
              <a:t>-1</a:t>
            </a:r>
            <a:r>
              <a:rPr lang="cs-CZ" sz="2400" b="1" dirty="0">
                <a:solidFill>
                  <a:srgbClr val="FF0000"/>
                </a:solidFill>
              </a:rPr>
              <a:t>s</a:t>
            </a:r>
            <a:r>
              <a:rPr lang="cs-CZ" sz="2400" b="1" baseline="30000" dirty="0">
                <a:solidFill>
                  <a:srgbClr val="FF0000"/>
                </a:solidFill>
              </a:rPr>
              <a:t>-1 </a:t>
            </a:r>
            <a:r>
              <a:rPr lang="cs-CZ" sz="2400" b="1" dirty="0">
                <a:solidFill>
                  <a:srgbClr val="FF0000"/>
                </a:solidFill>
                <a:sym typeface="Wingdings" panose="05000000000000000000" pitchFamily="2" charset="2"/>
              </a:rPr>
              <a:t> </a:t>
            </a:r>
            <a:r>
              <a:rPr lang="cs-CZ" sz="2400" b="1" dirty="0">
                <a:solidFill>
                  <a:srgbClr val="FF0000"/>
                </a:solidFill>
              </a:rPr>
              <a:t>A.kg</a:t>
            </a:r>
            <a:r>
              <a:rPr lang="cs-CZ" sz="2400" b="1" baseline="30000" dirty="0">
                <a:solidFill>
                  <a:srgbClr val="FF0000"/>
                </a:solidFill>
              </a:rPr>
              <a:t>-1</a:t>
            </a:r>
            <a:endParaRPr lang="cs-CZ" sz="2400" b="1" dirty="0">
              <a:solidFill>
                <a:srgbClr val="FF0000"/>
              </a:solidFill>
            </a:endParaRPr>
          </a:p>
          <a:p>
            <a:endParaRPr lang="cs-CZ" sz="2400" dirty="0"/>
          </a:p>
        </p:txBody>
      </p:sp>
      <p:sp>
        <p:nvSpPr>
          <p:cNvPr id="5" name="TextovéPole 4"/>
          <p:cNvSpPr txBox="1"/>
          <p:nvPr/>
        </p:nvSpPr>
        <p:spPr>
          <a:xfrm>
            <a:off x="2135581" y="5088815"/>
            <a:ext cx="7853886" cy="1200329"/>
          </a:xfrm>
          <a:prstGeom prst="rect">
            <a:avLst/>
          </a:prstGeom>
          <a:noFill/>
        </p:spPr>
        <p:txBody>
          <a:bodyPr wrap="square" rtlCol="0">
            <a:spAutoFit/>
          </a:bodyPr>
          <a:lstStyle/>
          <a:p>
            <a:r>
              <a:rPr lang="cs-CZ" sz="2400" dirty="0"/>
              <a:t>Veličina expozice se dnes v dozimetrické praxi používá jen pro etalonáž ionizujícího záření - místo ní se doporučuje používat </a:t>
            </a:r>
            <a:r>
              <a:rPr lang="cs-CZ" sz="2400" dirty="0" err="1">
                <a:hlinkClick r:id="rId3"/>
              </a:rPr>
              <a:t>kermu</a:t>
            </a:r>
            <a:r>
              <a:rPr lang="cs-CZ" sz="2400" dirty="0"/>
              <a:t> (</a:t>
            </a:r>
            <a:r>
              <a:rPr lang="cs-CZ" sz="2400" dirty="0">
                <a:hlinkClick r:id="rId4"/>
              </a:rPr>
              <a:t>dávku</a:t>
            </a:r>
            <a:r>
              <a:rPr lang="cs-CZ" sz="2400" dirty="0"/>
              <a:t>) ve vzduchu nebo ve tkáni.</a:t>
            </a:r>
          </a:p>
        </p:txBody>
      </p:sp>
      <p:sp>
        <p:nvSpPr>
          <p:cNvPr id="7" name="Obdélník 6"/>
          <p:cNvSpPr/>
          <p:nvPr/>
        </p:nvSpPr>
        <p:spPr>
          <a:xfrm>
            <a:off x="969763" y="722528"/>
            <a:ext cx="3269038" cy="651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EC7F510E-B446-7BB1-05CA-6E8E98E1F94F}"/>
              </a:ext>
            </a:extLst>
          </p:cNvPr>
          <p:cNvSpPr txBox="1"/>
          <p:nvPr/>
        </p:nvSpPr>
        <p:spPr>
          <a:xfrm>
            <a:off x="1451332" y="1419808"/>
            <a:ext cx="2083519" cy="369332"/>
          </a:xfrm>
          <a:prstGeom prst="rect">
            <a:avLst/>
          </a:prstGeom>
          <a:noFill/>
        </p:spPr>
        <p:txBody>
          <a:bodyPr wrap="none" rtlCol="0">
            <a:spAutoFit/>
          </a:bodyPr>
          <a:lstStyle/>
          <a:p>
            <a:r>
              <a:rPr lang="cs-CZ" b="1" dirty="0">
                <a:solidFill>
                  <a:srgbClr val="FF0000"/>
                </a:solidFill>
              </a:rPr>
              <a:t>„Expoziční rychlost“</a:t>
            </a:r>
          </a:p>
        </p:txBody>
      </p:sp>
    </p:spTree>
    <p:extLst>
      <p:ext uri="{BB962C8B-B14F-4D97-AF65-F5344CB8AC3E}">
        <p14:creationId xmlns:p14="http://schemas.microsoft.com/office/powerpoint/2010/main" val="2747326581"/>
      </p:ext>
    </p:extLst>
  </p:cSld>
  <p:clrMapOvr>
    <a:masterClrMapping/>
  </p:clrMapOvr>
  <mc:AlternateContent xmlns:mc="http://schemas.openxmlformats.org/markup-compatibility/2006" xmlns:p14="http://schemas.microsoft.com/office/powerpoint/2010/main">
    <mc:Choice Requires="p14">
      <p:transition spd="slow" p14:dur="2000" advTm="247859"/>
    </mc:Choice>
    <mc:Fallback xmlns="">
      <p:transition spd="slow" advTm="24785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976D3569-538C-05B3-5AFF-A52FB3AF7342}"/>
              </a:ext>
            </a:extLst>
          </p:cNvPr>
          <p:cNvPicPr>
            <a:picLocks noChangeAspect="1"/>
          </p:cNvPicPr>
          <p:nvPr/>
        </p:nvPicPr>
        <p:blipFill rotWithShape="1">
          <a:blip r:embed="rId2"/>
          <a:srcRect l="6542" t="-4366" r="6889" b="10928"/>
          <a:stretch/>
        </p:blipFill>
        <p:spPr>
          <a:xfrm>
            <a:off x="41536" y="-205186"/>
            <a:ext cx="11935274" cy="7063185"/>
          </a:xfrm>
          <a:prstGeom prst="rect">
            <a:avLst/>
          </a:prstGeom>
        </p:spPr>
      </p:pic>
    </p:spTree>
    <p:extLst>
      <p:ext uri="{BB962C8B-B14F-4D97-AF65-F5344CB8AC3E}">
        <p14:creationId xmlns:p14="http://schemas.microsoft.com/office/powerpoint/2010/main" val="1655466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2005882" y="663982"/>
            <a:ext cx="8180238" cy="1031051"/>
          </a:xfrm>
          <a:prstGeom prst="rect">
            <a:avLst/>
          </a:prstGeom>
        </p:spPr>
        <p:txBody>
          <a:bodyPr wrap="square">
            <a:spAutoFit/>
          </a:bodyPr>
          <a:lstStyle/>
          <a:p>
            <a:r>
              <a:rPr lang="cs-CZ" sz="2800" b="1" dirty="0">
                <a:solidFill>
                  <a:srgbClr val="FF0000"/>
                </a:solidFill>
              </a:rPr>
              <a:t>7. LINEÁRNÍ PŘENOS ENERGIE (LPE, LTE)    – viz dříve </a:t>
            </a:r>
          </a:p>
          <a:p>
            <a:endParaRPr lang="cs-CZ" sz="900" b="1" dirty="0">
              <a:solidFill>
                <a:srgbClr val="FF0000"/>
              </a:solidFill>
            </a:endParaRPr>
          </a:p>
          <a:p>
            <a:r>
              <a:rPr lang="cs-CZ" sz="2400" dirty="0"/>
              <a:t>(LET - </a:t>
            </a:r>
            <a:r>
              <a:rPr lang="cs-CZ" sz="2400" dirty="0" err="1"/>
              <a:t>Linear</a:t>
            </a:r>
            <a:r>
              <a:rPr lang="cs-CZ" sz="2400" dirty="0"/>
              <a:t> </a:t>
            </a:r>
            <a:r>
              <a:rPr lang="cs-CZ" sz="2400" dirty="0" err="1"/>
              <a:t>Energy</a:t>
            </a:r>
            <a:r>
              <a:rPr lang="cs-CZ" sz="2400" dirty="0"/>
              <a:t> Transfer)</a:t>
            </a:r>
          </a:p>
        </p:txBody>
      </p:sp>
      <p:sp>
        <p:nvSpPr>
          <p:cNvPr id="7" name="Obdélník 6"/>
          <p:cNvSpPr/>
          <p:nvPr/>
        </p:nvSpPr>
        <p:spPr>
          <a:xfrm>
            <a:off x="2005880" y="560531"/>
            <a:ext cx="6061294" cy="651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3">
            <a:extLst>
              <a:ext uri="{FF2B5EF4-FFF2-40B4-BE49-F238E27FC236}">
                <a16:creationId xmlns:a16="http://schemas.microsoft.com/office/drawing/2014/main" id="{06D6FE9C-D088-459B-A059-4C05A2127F03}"/>
              </a:ext>
            </a:extLst>
          </p:cNvPr>
          <p:cNvPicPr>
            <a:picLocks noChangeAspect="1"/>
          </p:cNvPicPr>
          <p:nvPr/>
        </p:nvPicPr>
        <p:blipFill rotWithShape="1">
          <a:blip r:embed="rId2">
            <a:extLst>
              <a:ext uri="{28A0092B-C50C-407E-A947-70E740481C1C}">
                <a14:useLocalDpi xmlns:a14="http://schemas.microsoft.com/office/drawing/2010/main" val="0"/>
              </a:ext>
            </a:extLst>
          </a:blip>
          <a:srcRect r="42900" b="4671"/>
          <a:stretch/>
        </p:blipFill>
        <p:spPr bwMode="auto">
          <a:xfrm>
            <a:off x="1460176" y="2341217"/>
            <a:ext cx="4806060" cy="35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3">
            <a:extLst>
              <a:ext uri="{FF2B5EF4-FFF2-40B4-BE49-F238E27FC236}">
                <a16:creationId xmlns:a16="http://schemas.microsoft.com/office/drawing/2014/main" id="{F814AFD5-C99A-42C5-97F3-2105B966448C}"/>
              </a:ext>
            </a:extLst>
          </p:cNvPr>
          <p:cNvPicPr>
            <a:picLocks noChangeAspect="1"/>
          </p:cNvPicPr>
          <p:nvPr/>
        </p:nvPicPr>
        <p:blipFill rotWithShape="1">
          <a:blip r:embed="rId2">
            <a:extLst>
              <a:ext uri="{28A0092B-C50C-407E-A947-70E740481C1C}">
                <a14:useLocalDpi xmlns:a14="http://schemas.microsoft.com/office/drawing/2010/main" val="0"/>
              </a:ext>
            </a:extLst>
          </a:blip>
          <a:srcRect l="57076" b="4671"/>
          <a:stretch/>
        </p:blipFill>
        <p:spPr bwMode="auto">
          <a:xfrm>
            <a:off x="6617879" y="2341217"/>
            <a:ext cx="3612941" cy="35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256587"/>
      </p:ext>
    </p:extLst>
  </p:cSld>
  <p:clrMapOvr>
    <a:masterClrMapping/>
  </p:clrMapOvr>
  <mc:AlternateContent xmlns:mc="http://schemas.openxmlformats.org/markup-compatibility/2006" xmlns:p14="http://schemas.microsoft.com/office/powerpoint/2010/main">
    <mc:Choice Requires="p14">
      <p:transition spd="slow" p14:dur="2000" advTm="234101"/>
    </mc:Choice>
    <mc:Fallback xmlns="">
      <p:transition spd="slow" advTm="234101"/>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C59A5E7-363A-961B-CA57-4DFB0A7CE635}"/>
              </a:ext>
            </a:extLst>
          </p:cNvPr>
          <p:cNvPicPr>
            <a:picLocks noChangeAspect="1"/>
          </p:cNvPicPr>
          <p:nvPr/>
        </p:nvPicPr>
        <p:blipFill rotWithShape="1">
          <a:blip r:embed="rId2"/>
          <a:srcRect l="17351" r="6138" b="10746"/>
          <a:stretch/>
        </p:blipFill>
        <p:spPr>
          <a:xfrm>
            <a:off x="121153" y="693282"/>
            <a:ext cx="9839970" cy="6121021"/>
          </a:xfrm>
          <a:prstGeom prst="rect">
            <a:avLst/>
          </a:prstGeom>
        </p:spPr>
      </p:pic>
      <p:pic>
        <p:nvPicPr>
          <p:cNvPr id="4" name="Picture 1">
            <a:extLst>
              <a:ext uri="{FF2B5EF4-FFF2-40B4-BE49-F238E27FC236}">
                <a16:creationId xmlns:a16="http://schemas.microsoft.com/office/drawing/2014/main" id="{E9B13986-410E-561A-2D7D-EA2DED47E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521" y="3651250"/>
            <a:ext cx="3476625" cy="29464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1ADA8CA4-8125-763E-31E5-C626AF0C5B5F}"/>
              </a:ext>
            </a:extLst>
          </p:cNvPr>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l="13333" t="41666" r="28333" b="10938"/>
          <a:stretch>
            <a:fillRect/>
          </a:stretch>
        </p:blipFill>
        <p:spPr bwMode="auto">
          <a:xfrm>
            <a:off x="8409158" y="260351"/>
            <a:ext cx="3389313" cy="31654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716EC813-DFF1-AF4B-2C1A-2F50950C27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5193" y="489723"/>
            <a:ext cx="2311951" cy="1541300"/>
          </a:xfrm>
          <a:prstGeom prst="rect">
            <a:avLst/>
          </a:prstGeom>
          <a:ln w="12700">
            <a:solidFill>
              <a:srgbClr val="FF0000"/>
            </a:solidFill>
          </a:ln>
        </p:spPr>
      </p:pic>
      <p:sp>
        <p:nvSpPr>
          <p:cNvPr id="6" name="TextovéPole 5">
            <a:extLst>
              <a:ext uri="{FF2B5EF4-FFF2-40B4-BE49-F238E27FC236}">
                <a16:creationId xmlns:a16="http://schemas.microsoft.com/office/drawing/2014/main" id="{194E95B2-43AB-3337-1787-3018AAB8038E}"/>
              </a:ext>
            </a:extLst>
          </p:cNvPr>
          <p:cNvSpPr txBox="1"/>
          <p:nvPr/>
        </p:nvSpPr>
        <p:spPr>
          <a:xfrm>
            <a:off x="5876132" y="151169"/>
            <a:ext cx="24028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effectLst/>
                <a:uLnTx/>
                <a:uFillTx/>
                <a:latin typeface="Calibri"/>
                <a:ea typeface="+mn-ea"/>
                <a:cs typeface="+mn-cs"/>
              </a:rPr>
              <a:t>1 espresso = 1 Gy (1 J.kg</a:t>
            </a:r>
            <a:r>
              <a:rPr kumimoji="0" lang="cs-CZ" sz="1600" b="1" i="0" u="none" strike="noStrike" kern="1200" cap="none" spc="0" normalizeH="0" baseline="30000" noProof="0" dirty="0">
                <a:ln>
                  <a:noFill/>
                </a:ln>
                <a:effectLst/>
                <a:uLnTx/>
                <a:uFillTx/>
                <a:latin typeface="Calibri"/>
                <a:ea typeface="+mn-ea"/>
                <a:cs typeface="+mn-cs"/>
              </a:rPr>
              <a:t>-1</a:t>
            </a:r>
            <a:r>
              <a:rPr kumimoji="0" lang="cs-CZ" sz="1600" b="1" i="0" u="none" strike="noStrike" kern="1200" cap="none" spc="0" normalizeH="0" baseline="0" noProof="0" dirty="0">
                <a:ln>
                  <a:noFill/>
                </a:ln>
                <a:effectLst/>
                <a:uLnTx/>
                <a:uFillTx/>
                <a:latin typeface="Calibri"/>
                <a:ea typeface="+mn-ea"/>
                <a:cs typeface="+mn-cs"/>
              </a:rPr>
              <a:t>)</a:t>
            </a:r>
            <a:endParaRPr kumimoji="0" lang="cs-CZ" sz="1600" b="1" i="0" u="none" strike="noStrike" kern="1200" cap="none" spc="0" normalizeH="0" baseline="30000" noProof="0" dirty="0">
              <a:ln>
                <a:noFill/>
              </a:ln>
              <a:effectLst/>
              <a:uLnTx/>
              <a:uFillTx/>
              <a:latin typeface="Calibri"/>
              <a:ea typeface="+mn-ea"/>
              <a:cs typeface="+mn-cs"/>
            </a:endParaRPr>
          </a:p>
        </p:txBody>
      </p:sp>
      <p:sp>
        <p:nvSpPr>
          <p:cNvPr id="7" name="TextovéPole 6">
            <a:extLst>
              <a:ext uri="{FF2B5EF4-FFF2-40B4-BE49-F238E27FC236}">
                <a16:creationId xmlns:a16="http://schemas.microsoft.com/office/drawing/2014/main" id="{7F740F45-914B-4FFB-8CC0-B11603EC4E55}"/>
              </a:ext>
            </a:extLst>
          </p:cNvPr>
          <p:cNvSpPr txBox="1"/>
          <p:nvPr/>
        </p:nvSpPr>
        <p:spPr>
          <a:xfrm>
            <a:off x="5905193" y="414822"/>
            <a:ext cx="684803" cy="1015663"/>
          </a:xfrm>
          <a:prstGeom prst="rect">
            <a:avLst/>
          </a:prstGeom>
          <a:noFill/>
        </p:spPr>
        <p:txBody>
          <a:bodyPr wrap="none" rtlCol="0">
            <a:spAutoFit/>
          </a:bodyPr>
          <a:lstStyle/>
          <a:p>
            <a:r>
              <a:rPr lang="cs-CZ" sz="6000" b="1" dirty="0">
                <a:solidFill>
                  <a:srgbClr val="FF0000"/>
                </a:solidFill>
              </a:rPr>
              <a:t>!!</a:t>
            </a:r>
          </a:p>
        </p:txBody>
      </p:sp>
      <p:sp>
        <p:nvSpPr>
          <p:cNvPr id="8" name="TextovéPole 7">
            <a:extLst>
              <a:ext uri="{FF2B5EF4-FFF2-40B4-BE49-F238E27FC236}">
                <a16:creationId xmlns:a16="http://schemas.microsoft.com/office/drawing/2014/main" id="{8BF76617-BF78-31B0-7537-2181F04DE03D}"/>
              </a:ext>
            </a:extLst>
          </p:cNvPr>
          <p:cNvSpPr txBox="1"/>
          <p:nvPr/>
        </p:nvSpPr>
        <p:spPr>
          <a:xfrm>
            <a:off x="8409158" y="414822"/>
            <a:ext cx="684803" cy="1015663"/>
          </a:xfrm>
          <a:prstGeom prst="rect">
            <a:avLst/>
          </a:prstGeom>
          <a:noFill/>
        </p:spPr>
        <p:txBody>
          <a:bodyPr wrap="none" rtlCol="0">
            <a:spAutoFit/>
          </a:bodyPr>
          <a:lstStyle/>
          <a:p>
            <a:r>
              <a:rPr lang="cs-CZ" sz="6000" b="1" dirty="0">
                <a:solidFill>
                  <a:srgbClr val="FF0000"/>
                </a:solidFill>
              </a:rPr>
              <a:t>!!</a:t>
            </a:r>
          </a:p>
        </p:txBody>
      </p:sp>
      <p:sp>
        <p:nvSpPr>
          <p:cNvPr id="9" name="TextovéPole 8">
            <a:extLst>
              <a:ext uri="{FF2B5EF4-FFF2-40B4-BE49-F238E27FC236}">
                <a16:creationId xmlns:a16="http://schemas.microsoft.com/office/drawing/2014/main" id="{3077344E-39E2-478A-66AF-540B04AFD247}"/>
              </a:ext>
            </a:extLst>
          </p:cNvPr>
          <p:cNvSpPr txBox="1"/>
          <p:nvPr/>
        </p:nvSpPr>
        <p:spPr>
          <a:xfrm>
            <a:off x="10103814" y="3026322"/>
            <a:ext cx="16408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b="1" dirty="0">
                <a:solidFill>
                  <a:schemeClr val="bg1"/>
                </a:solidFill>
                <a:latin typeface="Calibri"/>
              </a:rPr>
              <a:t>c</a:t>
            </a:r>
            <a:r>
              <a:rPr kumimoji="0" lang="cs-CZ" sz="1600" b="1" i="0" u="none" strike="noStrike" kern="1200" cap="none" spc="0" normalizeH="0" baseline="0" noProof="0" dirty="0">
                <a:ln>
                  <a:noFill/>
                </a:ln>
                <a:solidFill>
                  <a:schemeClr val="bg1"/>
                </a:solidFill>
                <a:effectLst/>
                <a:uLnTx/>
                <a:uFillTx/>
                <a:latin typeface="Calibri"/>
                <a:ea typeface="+mn-ea"/>
                <a:cs typeface="+mn-cs"/>
              </a:rPr>
              <a:t>ca.1 Gy (1 J.kg</a:t>
            </a:r>
            <a:r>
              <a:rPr kumimoji="0" lang="cs-CZ" sz="1600" b="1" i="0" u="none" strike="noStrike" kern="1200" cap="none" spc="0" normalizeH="0" baseline="30000" noProof="0" dirty="0">
                <a:ln>
                  <a:noFill/>
                </a:ln>
                <a:solidFill>
                  <a:schemeClr val="bg1"/>
                </a:solidFill>
                <a:effectLst/>
                <a:uLnTx/>
                <a:uFillTx/>
                <a:latin typeface="Calibri"/>
                <a:ea typeface="+mn-ea"/>
                <a:cs typeface="+mn-cs"/>
              </a:rPr>
              <a:t>-1</a:t>
            </a:r>
            <a:r>
              <a:rPr kumimoji="0" lang="cs-CZ" sz="1600" b="1" i="0" u="none" strike="noStrike" kern="1200" cap="none" spc="0" normalizeH="0" baseline="0" noProof="0" dirty="0">
                <a:ln>
                  <a:noFill/>
                </a:ln>
                <a:solidFill>
                  <a:schemeClr val="bg1"/>
                </a:solidFill>
                <a:effectLst/>
                <a:uLnTx/>
                <a:uFillTx/>
                <a:latin typeface="Calibri"/>
                <a:ea typeface="+mn-ea"/>
                <a:cs typeface="+mn-cs"/>
              </a:rPr>
              <a:t>)</a:t>
            </a:r>
            <a:endParaRPr kumimoji="0" lang="cs-CZ" sz="1600" b="1" i="0" u="none" strike="noStrike" kern="1200" cap="none" spc="0" normalizeH="0" baseline="30000" noProof="0" dirty="0">
              <a:ln>
                <a:noFill/>
              </a:ln>
              <a:solidFill>
                <a:schemeClr val="bg1"/>
              </a:solidFill>
              <a:effectLst/>
              <a:uLnTx/>
              <a:uFillTx/>
              <a:latin typeface="Calibri"/>
              <a:ea typeface="+mn-ea"/>
              <a:cs typeface="+mn-cs"/>
            </a:endParaRPr>
          </a:p>
        </p:txBody>
      </p:sp>
      <p:sp>
        <p:nvSpPr>
          <p:cNvPr id="10" name="TextovéPole 9">
            <a:extLst>
              <a:ext uri="{FF2B5EF4-FFF2-40B4-BE49-F238E27FC236}">
                <a16:creationId xmlns:a16="http://schemas.microsoft.com/office/drawing/2014/main" id="{CC837AF5-E3AA-C863-5F2C-9225CF1983F3}"/>
              </a:ext>
            </a:extLst>
          </p:cNvPr>
          <p:cNvSpPr txBox="1"/>
          <p:nvPr/>
        </p:nvSpPr>
        <p:spPr>
          <a:xfrm>
            <a:off x="10224248" y="6198146"/>
            <a:ext cx="16408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b="1" dirty="0">
                <a:solidFill>
                  <a:schemeClr val="bg1"/>
                </a:solidFill>
                <a:latin typeface="Calibri"/>
              </a:rPr>
              <a:t>c</a:t>
            </a:r>
            <a:r>
              <a:rPr kumimoji="0" lang="cs-CZ" sz="1600" b="1" i="0" u="none" strike="noStrike" kern="1200" cap="none" spc="0" normalizeH="0" baseline="0" noProof="0" dirty="0">
                <a:ln>
                  <a:noFill/>
                </a:ln>
                <a:solidFill>
                  <a:schemeClr val="bg1"/>
                </a:solidFill>
                <a:effectLst/>
                <a:uLnTx/>
                <a:uFillTx/>
                <a:latin typeface="Calibri"/>
                <a:ea typeface="+mn-ea"/>
                <a:cs typeface="+mn-cs"/>
              </a:rPr>
              <a:t>ca.1 Gy (1 J.kg</a:t>
            </a:r>
            <a:r>
              <a:rPr kumimoji="0" lang="cs-CZ" sz="1600" b="1" i="0" u="none" strike="noStrike" kern="1200" cap="none" spc="0" normalizeH="0" baseline="30000" noProof="0" dirty="0">
                <a:ln>
                  <a:noFill/>
                </a:ln>
                <a:solidFill>
                  <a:schemeClr val="bg1"/>
                </a:solidFill>
                <a:effectLst/>
                <a:uLnTx/>
                <a:uFillTx/>
                <a:latin typeface="Calibri"/>
                <a:ea typeface="+mn-ea"/>
                <a:cs typeface="+mn-cs"/>
              </a:rPr>
              <a:t>-1</a:t>
            </a:r>
            <a:r>
              <a:rPr kumimoji="0" lang="cs-CZ" sz="1600" b="1" i="0" u="none" strike="noStrike" kern="1200" cap="none" spc="0" normalizeH="0" baseline="0" noProof="0" dirty="0">
                <a:ln>
                  <a:noFill/>
                </a:ln>
                <a:solidFill>
                  <a:schemeClr val="bg1"/>
                </a:solidFill>
                <a:effectLst/>
                <a:uLnTx/>
                <a:uFillTx/>
                <a:latin typeface="Calibri"/>
                <a:ea typeface="+mn-ea"/>
                <a:cs typeface="+mn-cs"/>
              </a:rPr>
              <a:t>)</a:t>
            </a:r>
            <a:endParaRPr kumimoji="0" lang="cs-CZ" sz="1600" b="1" i="0" u="none" strike="noStrike" kern="1200" cap="none" spc="0" normalizeH="0" baseline="3000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3061185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6A0035-89B7-02CD-AD2B-0DE22B7A5B0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6AC752-39E2-3000-2A5F-6C211B0A0BB4}"/>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B3B2412B-B355-BAE2-97B4-4295C3C501B7}"/>
              </a:ext>
            </a:extLst>
          </p:cNvPr>
          <p:cNvPicPr>
            <a:picLocks noChangeAspect="1"/>
          </p:cNvPicPr>
          <p:nvPr/>
        </p:nvPicPr>
        <p:blipFill rotWithShape="1">
          <a:blip r:embed="rId2"/>
          <a:srcRect l="5149" r="5634" b="8892"/>
          <a:stretch/>
        </p:blipFill>
        <p:spPr>
          <a:xfrm>
            <a:off x="0" y="-1"/>
            <a:ext cx="12192000" cy="6826453"/>
          </a:xfrm>
          <a:prstGeom prst="rect">
            <a:avLst/>
          </a:prstGeom>
        </p:spPr>
      </p:pic>
    </p:spTree>
    <p:extLst>
      <p:ext uri="{BB962C8B-B14F-4D97-AF65-F5344CB8AC3E}">
        <p14:creationId xmlns:p14="http://schemas.microsoft.com/office/powerpoint/2010/main" val="3486986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CDA50A-F7FE-BA3C-66FA-4C9AA13FE5B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3E4DC6D-30E1-8DA2-CCDD-865B62046BC6}"/>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479A5FBB-C0EF-6B2A-833B-93593BE5D138}"/>
              </a:ext>
            </a:extLst>
          </p:cNvPr>
          <p:cNvPicPr>
            <a:picLocks noChangeAspect="1"/>
          </p:cNvPicPr>
          <p:nvPr/>
        </p:nvPicPr>
        <p:blipFill rotWithShape="1">
          <a:blip r:embed="rId2"/>
          <a:srcRect l="6269" r="6875" b="10647"/>
          <a:stretch/>
        </p:blipFill>
        <p:spPr>
          <a:xfrm>
            <a:off x="0" y="0"/>
            <a:ext cx="12192000" cy="6876827"/>
          </a:xfrm>
          <a:prstGeom prst="rect">
            <a:avLst/>
          </a:prstGeom>
        </p:spPr>
      </p:pic>
    </p:spTree>
    <p:extLst>
      <p:ext uri="{BB962C8B-B14F-4D97-AF65-F5344CB8AC3E}">
        <p14:creationId xmlns:p14="http://schemas.microsoft.com/office/powerpoint/2010/main" val="999869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1678"/>
            <a:ext cx="10972800" cy="1143000"/>
          </a:xfrm>
        </p:spPr>
        <p:txBody>
          <a:bodyPr/>
          <a:lstStyle/>
          <a:p>
            <a:pPr eaLnBrk="1" hangingPunct="1"/>
            <a:r>
              <a:rPr lang="cs-CZ" altLang="cs-CZ" dirty="0"/>
              <a:t>RADIAČNÍ VÁHOVÝ FAKTOR </a:t>
            </a:r>
            <a:r>
              <a:rPr lang="cs-CZ" altLang="cs-CZ" dirty="0">
                <a:sym typeface="Wingdings" panose="05000000000000000000" pitchFamily="2" charset="2"/>
              </a:rPr>
              <a:t> RBE</a:t>
            </a:r>
            <a:endParaRPr lang="cs-CZ" altLang="cs-CZ" dirty="0"/>
          </a:p>
        </p:txBody>
      </p:sp>
      <p:graphicFrame>
        <p:nvGraphicFramePr>
          <p:cNvPr id="238597" name="Group 5"/>
          <p:cNvGraphicFramePr>
            <a:graphicFrameLocks noGrp="1"/>
          </p:cNvGraphicFramePr>
          <p:nvPr>
            <p:ph idx="1"/>
            <p:extLst>
              <p:ext uri="{D42A27DB-BD31-4B8C-83A1-F6EECF244321}">
                <p14:modId xmlns:p14="http://schemas.microsoft.com/office/powerpoint/2010/main" val="3847927170"/>
              </p:ext>
            </p:extLst>
          </p:nvPr>
        </p:nvGraphicFramePr>
        <p:xfrm>
          <a:off x="1981200" y="1327240"/>
          <a:ext cx="8229600" cy="4525964"/>
        </p:xfrm>
        <a:graphic>
          <a:graphicData uri="http://schemas.openxmlformats.org/drawingml/2006/table">
            <a:tbl>
              <a:tblPr/>
              <a:tblGrid>
                <a:gridCol w="6962775">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tblGrid>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Druh záření</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w</a:t>
                      </a:r>
                      <a:r>
                        <a:rPr kumimoji="0" lang="cs-CZ" altLang="cs-CZ" sz="1600" b="1" i="0" u="none" strike="noStrike" cap="none" normalizeH="0" baseline="-30000">
                          <a:ln>
                            <a:noFill/>
                          </a:ln>
                          <a:solidFill>
                            <a:srgbClr val="0000FF"/>
                          </a:solidFill>
                          <a:effectLst/>
                          <a:latin typeface="Times New Roman" panose="02020603050405020304" pitchFamily="18" charset="0"/>
                          <a:cs typeface="Times New Roman" panose="02020603050405020304" pitchFamily="18" charset="0"/>
                        </a:rPr>
                        <a:t>R</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61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80"/>
                          </a:solidFill>
                          <a:effectLst/>
                          <a:latin typeface="Times New Roman" panose="02020603050405020304" pitchFamily="18" charset="0"/>
                          <a:cs typeface="Times New Roman" panose="02020603050405020304" pitchFamily="18" charset="0"/>
                        </a:rPr>
                        <a:t>Fotony a elektrony všech energií</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1</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Neutrony s energií 10 keV</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5</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461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80"/>
                          </a:solidFill>
                          <a:effectLst/>
                          <a:latin typeface="Times New Roman" panose="02020603050405020304" pitchFamily="18" charset="0"/>
                          <a:cs typeface="Times New Roman" panose="02020603050405020304" pitchFamily="18" charset="0"/>
                        </a:rPr>
                        <a:t>Neutrony s energií 10 - 100 keV</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10</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Neutrony s energií 0,1 - 2 MeV</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20</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29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Neutrony s energií 2 - 20 MeV</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10</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Záření 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000080"/>
                          </a:solidFill>
                          <a:effectLst/>
                          <a:latin typeface="Times New Roman" panose="02020603050405020304" pitchFamily="18" charset="0"/>
                          <a:cs typeface="Times New Roman" panose="02020603050405020304" pitchFamily="18" charset="0"/>
                        </a:rPr>
                        <a:t>těžké ionty</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80"/>
                          </a:solidFill>
                          <a:effectLst/>
                          <a:latin typeface="Times New Roman" panose="02020603050405020304" pitchFamily="18" charset="0"/>
                          <a:cs typeface="Times New Roman" panose="02020603050405020304" pitchFamily="18" charset="0"/>
                        </a:rPr>
                        <a:t>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80"/>
                          </a:solidFill>
                          <a:effectLst/>
                          <a:latin typeface="Times New Roman" panose="02020603050405020304" pitchFamily="18" charset="0"/>
                          <a:cs typeface="Times New Roman" panose="02020603050405020304" pitchFamily="18" charset="0"/>
                        </a:rPr>
                        <a:t>&gt;20</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23581" name="Text Box 32"/>
          <p:cNvSpPr txBox="1">
            <a:spLocks noChangeArrowheads="1"/>
          </p:cNvSpPr>
          <p:nvPr/>
        </p:nvSpPr>
        <p:spPr bwMode="auto">
          <a:xfrm>
            <a:off x="4575175" y="2263865"/>
            <a:ext cx="1881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(gama, RTG, beta)</a:t>
            </a:r>
          </a:p>
        </p:txBody>
      </p:sp>
      <p:sp>
        <p:nvSpPr>
          <p:cNvPr id="23582" name="Text Box 33"/>
          <p:cNvSpPr txBox="1">
            <a:spLocks noChangeArrowheads="1"/>
          </p:cNvSpPr>
          <p:nvPr/>
        </p:nvSpPr>
        <p:spPr bwMode="auto">
          <a:xfrm>
            <a:off x="5016501" y="2890928"/>
            <a:ext cx="103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 protony</a:t>
            </a:r>
          </a:p>
        </p:txBody>
      </p:sp>
      <p:pic>
        <p:nvPicPr>
          <p:cNvPr id="5" name="Obrázek 4">
            <a:extLst>
              <a:ext uri="{FF2B5EF4-FFF2-40B4-BE49-F238E27FC236}">
                <a16:creationId xmlns:a16="http://schemas.microsoft.com/office/drawing/2014/main" id="{C4EECFA8-B09F-44CA-81D7-00224C3966DD}"/>
              </a:ext>
            </a:extLst>
          </p:cNvPr>
          <p:cNvPicPr>
            <a:picLocks noChangeAspect="1"/>
          </p:cNvPicPr>
          <p:nvPr/>
        </p:nvPicPr>
        <p:blipFill rotWithShape="1">
          <a:blip r:embed="rId2"/>
          <a:srcRect l="6381" t="78123" r="6698" b="11158"/>
          <a:stretch/>
        </p:blipFill>
        <p:spPr>
          <a:xfrm>
            <a:off x="61415" y="6037838"/>
            <a:ext cx="12130585" cy="820162"/>
          </a:xfrm>
          <a:prstGeom prst="rect">
            <a:avLst/>
          </a:prstGeom>
        </p:spPr>
      </p:pic>
    </p:spTree>
    <p:extLst>
      <p:ext uri="{BB962C8B-B14F-4D97-AF65-F5344CB8AC3E}">
        <p14:creationId xmlns:p14="http://schemas.microsoft.com/office/powerpoint/2010/main" val="2234546131"/>
      </p:ext>
    </p:extLst>
  </p:cSld>
  <p:clrMapOvr>
    <a:masterClrMapping/>
  </p:clrMapOvr>
  <mc:AlternateContent xmlns:mc="http://schemas.openxmlformats.org/markup-compatibility/2006" xmlns:p14="http://schemas.microsoft.com/office/powerpoint/2010/main">
    <mc:Choice Requires="p14">
      <p:transition spd="slow" p14:dur="2000" advTm="198853"/>
    </mc:Choice>
    <mc:Fallback xmlns="">
      <p:transition spd="slow" advTm="19885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rázek 25"/>
          <p:cNvPicPr>
            <a:picLocks noChangeAspect="1"/>
          </p:cNvPicPr>
          <p:nvPr/>
        </p:nvPicPr>
        <p:blipFill rotWithShape="1">
          <a:blip r:embed="rId2"/>
          <a:srcRect t="36898" b="47842"/>
          <a:stretch/>
        </p:blipFill>
        <p:spPr>
          <a:xfrm>
            <a:off x="1559250" y="3278561"/>
            <a:ext cx="9126571" cy="618744"/>
          </a:xfrm>
          <a:prstGeom prst="rect">
            <a:avLst/>
          </a:prstGeom>
        </p:spPr>
      </p:pic>
      <p:pic>
        <p:nvPicPr>
          <p:cNvPr id="25" name="Obrázek 24"/>
          <p:cNvPicPr>
            <a:picLocks noChangeAspect="1"/>
          </p:cNvPicPr>
          <p:nvPr/>
        </p:nvPicPr>
        <p:blipFill rotWithShape="1">
          <a:blip r:embed="rId2"/>
          <a:srcRect t="55683"/>
          <a:stretch/>
        </p:blipFill>
        <p:spPr>
          <a:xfrm>
            <a:off x="1524001" y="4749590"/>
            <a:ext cx="9126571" cy="1796934"/>
          </a:xfrm>
          <a:prstGeom prst="rect">
            <a:avLst/>
          </a:prstGeom>
        </p:spPr>
      </p:pic>
      <p:pic>
        <p:nvPicPr>
          <p:cNvPr id="2" name="Obrázek 1"/>
          <p:cNvPicPr>
            <a:picLocks noChangeAspect="1"/>
          </p:cNvPicPr>
          <p:nvPr/>
        </p:nvPicPr>
        <p:blipFill rotWithShape="1">
          <a:blip r:embed="rId2"/>
          <a:srcRect b="64981"/>
          <a:stretch/>
        </p:blipFill>
        <p:spPr>
          <a:xfrm>
            <a:off x="1541430" y="948350"/>
            <a:ext cx="9126571" cy="1419946"/>
          </a:xfrm>
          <a:prstGeom prst="rect">
            <a:avLst/>
          </a:prstGeom>
        </p:spPr>
      </p:pic>
      <p:sp>
        <p:nvSpPr>
          <p:cNvPr id="3" name="TextovéPole 2"/>
          <p:cNvSpPr txBox="1"/>
          <p:nvPr/>
        </p:nvSpPr>
        <p:spPr>
          <a:xfrm>
            <a:off x="2887472" y="175487"/>
            <a:ext cx="5287986" cy="646331"/>
          </a:xfrm>
          <a:prstGeom prst="rect">
            <a:avLst/>
          </a:prstGeom>
          <a:noFill/>
        </p:spPr>
        <p:txBody>
          <a:bodyPr wrap="none" rtlCol="0">
            <a:spAutoFit/>
          </a:bodyPr>
          <a:lstStyle/>
          <a:p>
            <a:r>
              <a:rPr lang="cs-CZ" sz="3600" b="1" dirty="0"/>
              <a:t>CHARAKTERISTIKA ZDROJE</a:t>
            </a:r>
          </a:p>
        </p:txBody>
      </p:sp>
      <p:sp>
        <p:nvSpPr>
          <p:cNvPr id="8" name="Obdélník 7"/>
          <p:cNvSpPr/>
          <p:nvPr/>
        </p:nvSpPr>
        <p:spPr>
          <a:xfrm>
            <a:off x="5252960" y="4577322"/>
            <a:ext cx="1739153"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nice 9"/>
          <p:cNvCxnSpPr/>
          <p:nvPr/>
        </p:nvCxnSpPr>
        <p:spPr>
          <a:xfrm>
            <a:off x="8852935" y="3562639"/>
            <a:ext cx="13571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2129931" y="2695564"/>
            <a:ext cx="2663293" cy="584775"/>
          </a:xfrm>
          <a:prstGeom prst="rect">
            <a:avLst/>
          </a:prstGeom>
          <a:noFill/>
        </p:spPr>
        <p:txBody>
          <a:bodyPr wrap="none" rtlCol="0">
            <a:spAutoFit/>
          </a:bodyPr>
          <a:lstStyle/>
          <a:p>
            <a:r>
              <a:rPr lang="cs-CZ" sz="3200" b="1" dirty="0">
                <a:solidFill>
                  <a:srgbClr val="FF0000"/>
                </a:solidFill>
              </a:rPr>
              <a:t>2. Aktivita </a:t>
            </a:r>
            <a:r>
              <a:rPr lang="en-US" sz="3200" b="1" dirty="0">
                <a:solidFill>
                  <a:srgbClr val="FF0000"/>
                </a:solidFill>
              </a:rPr>
              <a:t>[</a:t>
            </a:r>
            <a:r>
              <a:rPr lang="cs-CZ" sz="3200" b="1" dirty="0">
                <a:solidFill>
                  <a:srgbClr val="FF0000"/>
                </a:solidFill>
              </a:rPr>
              <a:t>s</a:t>
            </a:r>
            <a:r>
              <a:rPr lang="cs-CZ" sz="3200" b="1" baseline="30000" dirty="0">
                <a:solidFill>
                  <a:srgbClr val="FF0000"/>
                </a:solidFill>
              </a:rPr>
              <a:t>-1</a:t>
            </a:r>
            <a:r>
              <a:rPr lang="en-US" sz="3200" b="1" dirty="0">
                <a:solidFill>
                  <a:srgbClr val="FF0000"/>
                </a:solidFill>
              </a:rPr>
              <a:t>]</a:t>
            </a:r>
            <a:endParaRPr lang="cs-CZ" sz="3200" b="1" dirty="0">
              <a:solidFill>
                <a:srgbClr val="FF0000"/>
              </a:solidFill>
            </a:endParaRPr>
          </a:p>
        </p:txBody>
      </p:sp>
      <p:sp>
        <p:nvSpPr>
          <p:cNvPr id="14" name="TextovéPole 13"/>
          <p:cNvSpPr txBox="1"/>
          <p:nvPr/>
        </p:nvSpPr>
        <p:spPr>
          <a:xfrm>
            <a:off x="7019544" y="4648086"/>
            <a:ext cx="2964338" cy="369332"/>
          </a:xfrm>
          <a:prstGeom prst="rect">
            <a:avLst/>
          </a:prstGeom>
          <a:noFill/>
        </p:spPr>
        <p:txBody>
          <a:bodyPr wrap="none" rtlCol="0">
            <a:spAutoFit/>
          </a:bodyPr>
          <a:lstStyle/>
          <a:p>
            <a:r>
              <a:rPr lang="cs-CZ" b="1" dirty="0">
                <a:solidFill>
                  <a:srgbClr val="FF0000"/>
                </a:solidFill>
              </a:rPr>
              <a:t>počet rozpadajících se atomů</a:t>
            </a:r>
          </a:p>
        </p:txBody>
      </p:sp>
      <p:sp>
        <p:nvSpPr>
          <p:cNvPr id="15" name="TextovéPole 14"/>
          <p:cNvSpPr txBox="1"/>
          <p:nvPr/>
        </p:nvSpPr>
        <p:spPr>
          <a:xfrm>
            <a:off x="7019544" y="5108335"/>
            <a:ext cx="484684" cy="369332"/>
          </a:xfrm>
          <a:prstGeom prst="rect">
            <a:avLst/>
          </a:prstGeom>
          <a:noFill/>
        </p:spPr>
        <p:txBody>
          <a:bodyPr wrap="none" rtlCol="0">
            <a:spAutoFit/>
          </a:bodyPr>
          <a:lstStyle/>
          <a:p>
            <a:r>
              <a:rPr lang="cs-CZ" b="1" dirty="0">
                <a:solidFill>
                  <a:srgbClr val="FF0000"/>
                </a:solidFill>
              </a:rPr>
              <a:t>čas</a:t>
            </a:r>
          </a:p>
        </p:txBody>
      </p:sp>
      <p:sp>
        <p:nvSpPr>
          <p:cNvPr id="21" name="Obdélník 20"/>
          <p:cNvSpPr/>
          <p:nvPr/>
        </p:nvSpPr>
        <p:spPr>
          <a:xfrm>
            <a:off x="2047212" y="3275094"/>
            <a:ext cx="8080147" cy="1292662"/>
          </a:xfrm>
          <a:prstGeom prst="rect">
            <a:avLst/>
          </a:prstGeom>
        </p:spPr>
        <p:txBody>
          <a:bodyPr wrap="square">
            <a:spAutoFit/>
          </a:bodyPr>
          <a:lstStyle/>
          <a:p>
            <a:endParaRPr lang="cs-CZ" altLang="cs-CZ" sz="2000" b="1" dirty="0"/>
          </a:p>
          <a:p>
            <a:endParaRPr lang="cs-CZ" altLang="cs-CZ" sz="2000" b="1" dirty="0"/>
          </a:p>
          <a:p>
            <a:r>
              <a:rPr lang="en-US" altLang="cs-CZ" sz="2000" b="1" dirty="0" err="1"/>
              <a:t>Aktivita</a:t>
            </a:r>
            <a:r>
              <a:rPr lang="en-US" altLang="cs-CZ" sz="2000" dirty="0"/>
              <a:t> (</a:t>
            </a:r>
            <a:r>
              <a:rPr lang="en-US" altLang="cs-CZ" sz="2000" dirty="0" err="1"/>
              <a:t>základní</a:t>
            </a:r>
            <a:r>
              <a:rPr lang="en-US" altLang="cs-CZ" sz="2000" dirty="0"/>
              <a:t> </a:t>
            </a:r>
            <a:r>
              <a:rPr lang="en-US" altLang="cs-CZ" sz="2000" dirty="0" err="1"/>
              <a:t>veličina</a:t>
            </a:r>
            <a:r>
              <a:rPr lang="en-US" altLang="cs-CZ" sz="2000" dirty="0"/>
              <a:t>) </a:t>
            </a:r>
            <a:r>
              <a:rPr lang="en-US" altLang="cs-CZ" dirty="0"/>
              <a:t>- </a:t>
            </a:r>
            <a:r>
              <a:rPr lang="en-US" altLang="cs-CZ" dirty="0" err="1"/>
              <a:t>počet</a:t>
            </a:r>
            <a:r>
              <a:rPr lang="en-US" altLang="cs-CZ" dirty="0"/>
              <a:t> </a:t>
            </a:r>
            <a:r>
              <a:rPr lang="en-US" altLang="cs-CZ" dirty="0" err="1"/>
              <a:t>samovolných</a:t>
            </a:r>
            <a:r>
              <a:rPr lang="en-US" altLang="cs-CZ" dirty="0"/>
              <a:t> </a:t>
            </a:r>
            <a:r>
              <a:rPr lang="en-US" altLang="cs-CZ" dirty="0" err="1"/>
              <a:t>přeměn</a:t>
            </a:r>
            <a:r>
              <a:rPr lang="en-US" altLang="cs-CZ" dirty="0"/>
              <a:t> v </a:t>
            </a:r>
            <a:r>
              <a:rPr lang="en-US" altLang="cs-CZ" dirty="0" err="1"/>
              <a:t>daném</a:t>
            </a:r>
            <a:r>
              <a:rPr lang="en-US" altLang="cs-CZ" dirty="0"/>
              <a:t> </a:t>
            </a:r>
            <a:r>
              <a:rPr lang="en-US" altLang="cs-CZ" dirty="0" err="1"/>
              <a:t>množství</a:t>
            </a:r>
            <a:r>
              <a:rPr lang="en-US" altLang="cs-CZ" dirty="0"/>
              <a:t> </a:t>
            </a:r>
            <a:r>
              <a:rPr lang="en-US" altLang="cs-CZ" dirty="0" err="1"/>
              <a:t>látky</a:t>
            </a:r>
            <a:r>
              <a:rPr lang="en-US" altLang="cs-CZ" dirty="0"/>
              <a:t> </a:t>
            </a:r>
            <a:r>
              <a:rPr lang="en-US" altLang="cs-CZ" dirty="0" err="1"/>
              <a:t>za</a:t>
            </a:r>
            <a:r>
              <a:rPr lang="en-US" altLang="cs-CZ" dirty="0"/>
              <a:t> </a:t>
            </a:r>
            <a:r>
              <a:rPr lang="en-US" altLang="cs-CZ" dirty="0" err="1"/>
              <a:t>jednotku</a:t>
            </a:r>
            <a:r>
              <a:rPr lang="en-US" altLang="cs-CZ" dirty="0"/>
              <a:t> </a:t>
            </a:r>
            <a:r>
              <a:rPr lang="en-US" altLang="cs-CZ" dirty="0" err="1"/>
              <a:t>času</a:t>
            </a:r>
            <a:endParaRPr lang="cs-CZ" altLang="cs-CZ" dirty="0"/>
          </a:p>
        </p:txBody>
      </p:sp>
      <p:sp>
        <p:nvSpPr>
          <p:cNvPr id="22" name="TextovéPole 21"/>
          <p:cNvSpPr txBox="1"/>
          <p:nvPr/>
        </p:nvSpPr>
        <p:spPr>
          <a:xfrm>
            <a:off x="2093408" y="36986"/>
            <a:ext cx="794064" cy="923330"/>
          </a:xfrm>
          <a:prstGeom prst="rect">
            <a:avLst/>
          </a:prstGeom>
          <a:noFill/>
        </p:spPr>
        <p:txBody>
          <a:bodyPr wrap="none" rtlCol="0">
            <a:spAutoFit/>
          </a:bodyPr>
          <a:lstStyle/>
          <a:p>
            <a:r>
              <a:rPr lang="cs-CZ" sz="5400" b="1" dirty="0">
                <a:solidFill>
                  <a:srgbClr val="C00000"/>
                </a:solidFill>
              </a:rPr>
              <a:t>A.</a:t>
            </a:r>
          </a:p>
        </p:txBody>
      </p:sp>
      <p:sp>
        <p:nvSpPr>
          <p:cNvPr id="4" name="TextovéPole 3"/>
          <p:cNvSpPr txBox="1"/>
          <p:nvPr/>
        </p:nvSpPr>
        <p:spPr>
          <a:xfrm>
            <a:off x="2129931" y="1079923"/>
            <a:ext cx="3195105" cy="584775"/>
          </a:xfrm>
          <a:prstGeom prst="rect">
            <a:avLst/>
          </a:prstGeom>
          <a:noFill/>
        </p:spPr>
        <p:txBody>
          <a:bodyPr wrap="none" rtlCol="0">
            <a:spAutoFit/>
          </a:bodyPr>
          <a:lstStyle/>
          <a:p>
            <a:r>
              <a:rPr lang="cs-CZ" sz="3200" b="1" dirty="0">
                <a:solidFill>
                  <a:srgbClr val="FF0000"/>
                </a:solidFill>
              </a:rPr>
              <a:t>1. Emise (obecně)</a:t>
            </a:r>
          </a:p>
        </p:txBody>
      </p:sp>
      <p:cxnSp>
        <p:nvCxnSpPr>
          <p:cNvPr id="16" name="Přímá spojnice 15"/>
          <p:cNvCxnSpPr/>
          <p:nvPr/>
        </p:nvCxnSpPr>
        <p:spPr>
          <a:xfrm>
            <a:off x="4557562" y="3561729"/>
            <a:ext cx="24528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Obrázek 22"/>
          <p:cNvPicPr>
            <a:picLocks noChangeAspect="1"/>
          </p:cNvPicPr>
          <p:nvPr/>
        </p:nvPicPr>
        <p:blipFill rotWithShape="1">
          <a:blip r:embed="rId3">
            <a:extLst>
              <a:ext uri="{28A0092B-C50C-407E-A947-70E740481C1C}">
                <a14:useLocalDpi xmlns:a14="http://schemas.microsoft.com/office/drawing/2010/main" val="0"/>
              </a:ext>
            </a:extLst>
          </a:blip>
          <a:srcRect t="10085" r="44928" b="15137"/>
          <a:stretch/>
        </p:blipFill>
        <p:spPr>
          <a:xfrm>
            <a:off x="7732606" y="821818"/>
            <a:ext cx="2240659" cy="2181395"/>
          </a:xfrm>
          <a:prstGeom prst="rect">
            <a:avLst/>
          </a:prstGeom>
        </p:spPr>
      </p:pic>
    </p:spTree>
    <p:extLst>
      <p:ext uri="{BB962C8B-B14F-4D97-AF65-F5344CB8AC3E}">
        <p14:creationId xmlns:p14="http://schemas.microsoft.com/office/powerpoint/2010/main" val="3252653108"/>
      </p:ext>
    </p:extLst>
  </p:cSld>
  <p:clrMapOvr>
    <a:masterClrMapping/>
  </p:clrMapOvr>
  <mc:AlternateContent xmlns:mc="http://schemas.openxmlformats.org/markup-compatibility/2006" xmlns:p14="http://schemas.microsoft.com/office/powerpoint/2010/main">
    <mc:Choice Requires="p14">
      <p:transition spd="slow" p14:dur="2000" advTm="120141"/>
    </mc:Choice>
    <mc:Fallback xmlns="">
      <p:transition spd="slow" advTm="12014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742" y="228600"/>
            <a:ext cx="8572851" cy="6409944"/>
          </a:xfrm>
        </p:spPr>
      </p:pic>
    </p:spTree>
    <p:extLst>
      <p:ext uri="{BB962C8B-B14F-4D97-AF65-F5344CB8AC3E}">
        <p14:creationId xmlns:p14="http://schemas.microsoft.com/office/powerpoint/2010/main" val="1361481819"/>
      </p:ext>
    </p:extLst>
  </p:cSld>
  <p:clrMapOvr>
    <a:masterClrMapping/>
  </p:clrMapOvr>
  <mc:AlternateContent xmlns:mc="http://schemas.openxmlformats.org/markup-compatibility/2006" xmlns:p14="http://schemas.microsoft.com/office/powerpoint/2010/main">
    <mc:Choice Requires="p14">
      <p:transition spd="slow" p14:dur="2000" advTm="238746"/>
    </mc:Choice>
    <mc:Fallback xmlns="">
      <p:transition spd="slow" advTm="23874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08213" y="274638"/>
            <a:ext cx="8002587" cy="633412"/>
          </a:xfrm>
        </p:spPr>
        <p:txBody>
          <a:bodyPr>
            <a:noAutofit/>
          </a:bodyPr>
          <a:lstStyle/>
          <a:p>
            <a:pPr eaLnBrk="1" hangingPunct="1"/>
            <a:r>
              <a:rPr lang="cs-CZ" altLang="cs-CZ" sz="4000" b="1" dirty="0">
                <a:solidFill>
                  <a:srgbClr val="FF0000"/>
                </a:solidFill>
              </a:rPr>
              <a:t>Ekvivalentní dávka</a:t>
            </a:r>
          </a:p>
        </p:txBody>
      </p:sp>
      <p:sp>
        <p:nvSpPr>
          <p:cNvPr id="24579" name="Rectangle 3"/>
          <p:cNvSpPr>
            <a:spLocks noGrp="1" noChangeArrowheads="1"/>
          </p:cNvSpPr>
          <p:nvPr>
            <p:ph type="body" idx="1"/>
          </p:nvPr>
        </p:nvSpPr>
        <p:spPr>
          <a:xfrm>
            <a:off x="371259" y="1196976"/>
            <a:ext cx="11557215" cy="2620963"/>
          </a:xfrm>
        </p:spPr>
        <p:txBody>
          <a:bodyPr/>
          <a:lstStyle/>
          <a:p>
            <a:r>
              <a:rPr lang="cs-CZ" altLang="cs-CZ" sz="2400" dirty="0"/>
              <a:t>pro </a:t>
            </a:r>
            <a:r>
              <a:rPr lang="cs-CZ" altLang="cs-CZ" sz="2400" u="sng" dirty="0"/>
              <a:t>odhad deterministických účinků</a:t>
            </a:r>
            <a:r>
              <a:rPr lang="cs-CZ" altLang="cs-CZ" sz="2400" dirty="0"/>
              <a:t> se používá tzv. </a:t>
            </a:r>
            <a:r>
              <a:rPr lang="cs-CZ" altLang="cs-CZ" sz="2400" b="1" dirty="0">
                <a:solidFill>
                  <a:srgbClr val="FF3300"/>
                </a:solidFill>
              </a:rPr>
              <a:t>EKVIVALENTNÍ DÁVKA H</a:t>
            </a:r>
            <a:r>
              <a:rPr lang="cs-CZ" altLang="cs-CZ" sz="2400" b="1" baseline="-25000" dirty="0">
                <a:solidFill>
                  <a:srgbClr val="FF3300"/>
                </a:solidFill>
              </a:rPr>
              <a:t>T</a:t>
            </a:r>
            <a:r>
              <a:rPr lang="cs-CZ" altLang="cs-CZ" sz="2400" dirty="0"/>
              <a:t> (ekvivalentní dávka pro orgán T; kromě nemoci z ozáření se týkají ozářené oblasti těla):</a:t>
            </a:r>
          </a:p>
          <a:p>
            <a:pPr eaLnBrk="1" hangingPunct="1">
              <a:buFontTx/>
              <a:buNone/>
            </a:pPr>
            <a:endParaRPr lang="cs-CZ" altLang="cs-CZ" sz="2400" dirty="0"/>
          </a:p>
        </p:txBody>
      </p:sp>
      <p:sp>
        <p:nvSpPr>
          <p:cNvPr id="24580" name="Text Box 4"/>
          <p:cNvSpPr txBox="1">
            <a:spLocks noChangeArrowheads="1"/>
          </p:cNvSpPr>
          <p:nvPr/>
        </p:nvSpPr>
        <p:spPr bwMode="auto">
          <a:xfrm>
            <a:off x="4042815" y="1992440"/>
            <a:ext cx="30241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3200" b="1" dirty="0">
                <a:solidFill>
                  <a:srgbClr val="FF3300"/>
                </a:solidFill>
              </a:rPr>
              <a:t>H</a:t>
            </a:r>
            <a:r>
              <a:rPr lang="cs-CZ" altLang="cs-CZ" sz="3200" b="1" baseline="-25000" dirty="0">
                <a:solidFill>
                  <a:srgbClr val="FF3300"/>
                </a:solidFill>
              </a:rPr>
              <a:t>T</a:t>
            </a:r>
            <a:r>
              <a:rPr lang="cs-CZ" altLang="cs-CZ" sz="3200" b="1" dirty="0">
                <a:solidFill>
                  <a:srgbClr val="FF3300"/>
                </a:solidFill>
              </a:rPr>
              <a:t> = D</a:t>
            </a:r>
            <a:r>
              <a:rPr lang="cs-CZ" altLang="cs-CZ" sz="3200" b="1" baseline="-25000" dirty="0">
                <a:solidFill>
                  <a:srgbClr val="FF3300"/>
                </a:solidFill>
              </a:rPr>
              <a:t>TR</a:t>
            </a:r>
            <a:r>
              <a:rPr lang="cs-CZ" altLang="cs-CZ" sz="3200" b="1" dirty="0">
                <a:solidFill>
                  <a:srgbClr val="FF3300"/>
                </a:solidFill>
              </a:rPr>
              <a:t> x </a:t>
            </a:r>
            <a:r>
              <a:rPr lang="cs-CZ" altLang="cs-CZ" sz="3200" b="1" dirty="0" err="1">
                <a:solidFill>
                  <a:srgbClr val="FF3300"/>
                </a:solidFill>
              </a:rPr>
              <a:t>w</a:t>
            </a:r>
            <a:r>
              <a:rPr lang="cs-CZ" altLang="cs-CZ" sz="3200" b="1" baseline="-25000" dirty="0" err="1">
                <a:solidFill>
                  <a:srgbClr val="FF3300"/>
                </a:solidFill>
              </a:rPr>
              <a:t>R</a:t>
            </a:r>
            <a:endParaRPr lang="cs-CZ" altLang="cs-CZ" sz="2400" b="1" baseline="-25000" dirty="0">
              <a:solidFill>
                <a:srgbClr val="FF3300"/>
              </a:solidFill>
            </a:endParaRPr>
          </a:p>
        </p:txBody>
      </p:sp>
      <p:sp>
        <p:nvSpPr>
          <p:cNvPr id="24581" name="Text Box 5"/>
          <p:cNvSpPr txBox="1">
            <a:spLocks noChangeArrowheads="1"/>
          </p:cNvSpPr>
          <p:nvPr/>
        </p:nvSpPr>
        <p:spPr bwMode="auto">
          <a:xfrm>
            <a:off x="305955" y="3378327"/>
            <a:ext cx="116878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en-US" altLang="cs-CZ" sz="2000" b="1" dirty="0">
                <a:solidFill>
                  <a:srgbClr val="000000"/>
                </a:solidFill>
              </a:rPr>
              <a:t>[</a:t>
            </a:r>
            <a:r>
              <a:rPr lang="cs-CZ" altLang="cs-CZ" sz="2000" b="1" dirty="0">
                <a:solidFill>
                  <a:srgbClr val="000000"/>
                </a:solidFill>
              </a:rPr>
              <a:t>W</a:t>
            </a:r>
            <a:r>
              <a:rPr lang="cs-CZ" altLang="cs-CZ" sz="2000" b="1" baseline="-25000" dirty="0">
                <a:solidFill>
                  <a:srgbClr val="000000"/>
                </a:solidFill>
              </a:rPr>
              <a:t>R</a:t>
            </a:r>
            <a:r>
              <a:rPr lang="cs-CZ" altLang="cs-CZ" sz="2000" b="1" dirty="0">
                <a:solidFill>
                  <a:srgbClr val="000000"/>
                </a:solidFill>
              </a:rPr>
              <a:t> je bezrozměrný, rozměr je tedy J/kg = Gy, pro odlišení však zavedena jednotka </a:t>
            </a:r>
            <a:r>
              <a:rPr lang="cs-CZ" altLang="cs-CZ" sz="2000" b="1" dirty="0">
                <a:solidFill>
                  <a:srgbClr val="FF0000"/>
                </a:solidFill>
              </a:rPr>
              <a:t>Sv (</a:t>
            </a:r>
            <a:r>
              <a:rPr lang="cs-CZ" altLang="cs-CZ" sz="2000" b="1" dirty="0" err="1">
                <a:solidFill>
                  <a:srgbClr val="FF0000"/>
                </a:solidFill>
              </a:rPr>
              <a:t>Sievert</a:t>
            </a:r>
            <a:r>
              <a:rPr lang="cs-CZ" altLang="cs-CZ" sz="2000" b="1" dirty="0">
                <a:solidFill>
                  <a:srgbClr val="FF0000"/>
                </a:solidFill>
              </a:rPr>
              <a:t>)</a:t>
            </a:r>
            <a:r>
              <a:rPr lang="en-US" altLang="cs-CZ" sz="2000" b="1" dirty="0">
                <a:solidFill>
                  <a:srgbClr val="000000"/>
                </a:solidFill>
              </a:rPr>
              <a:t>]</a:t>
            </a:r>
            <a:r>
              <a:rPr lang="cs-CZ" altLang="cs-CZ" sz="2000" b="1" dirty="0">
                <a:solidFill>
                  <a:srgbClr val="000000"/>
                </a:solidFill>
              </a:rPr>
              <a:t> </a:t>
            </a:r>
          </a:p>
          <a:p>
            <a:pPr fontAlgn="base">
              <a:spcBef>
                <a:spcPct val="0"/>
              </a:spcBef>
              <a:spcAft>
                <a:spcPct val="0"/>
              </a:spcAft>
            </a:pPr>
            <a:r>
              <a:rPr lang="cs-CZ" altLang="cs-CZ" sz="2000" b="1" dirty="0">
                <a:solidFill>
                  <a:srgbClr val="000000"/>
                </a:solidFill>
              </a:rPr>
              <a:t>starší jednotkou byl </a:t>
            </a:r>
            <a:r>
              <a:rPr lang="cs-CZ" altLang="cs-CZ" sz="2000" b="1" u="sng" dirty="0" err="1">
                <a:solidFill>
                  <a:srgbClr val="FF0000"/>
                </a:solidFill>
              </a:rPr>
              <a:t>rem</a:t>
            </a:r>
            <a:r>
              <a:rPr lang="cs-CZ" altLang="cs-CZ" sz="2000" b="1" dirty="0">
                <a:solidFill>
                  <a:srgbClr val="000000"/>
                </a:solidFill>
              </a:rPr>
              <a:t> = 0,01 </a:t>
            </a:r>
            <a:r>
              <a:rPr lang="cs-CZ" altLang="cs-CZ" sz="2000" b="1" dirty="0" err="1">
                <a:solidFill>
                  <a:srgbClr val="000000"/>
                </a:solidFill>
              </a:rPr>
              <a:t>Sv</a:t>
            </a:r>
            <a:r>
              <a:rPr lang="cs-CZ" altLang="cs-CZ" sz="2000" b="1" dirty="0">
                <a:solidFill>
                  <a:srgbClr val="000000"/>
                </a:solidFill>
              </a:rPr>
              <a:t> (</a:t>
            </a:r>
            <a:r>
              <a:rPr lang="cs-CZ" altLang="cs-CZ" sz="2000" b="1" dirty="0" err="1">
                <a:solidFill>
                  <a:srgbClr val="000000"/>
                </a:solidFill>
              </a:rPr>
              <a:t>Radiation</a:t>
            </a:r>
            <a:r>
              <a:rPr lang="cs-CZ" altLang="cs-CZ" sz="2000" b="1" dirty="0">
                <a:solidFill>
                  <a:srgbClr val="000000"/>
                </a:solidFill>
              </a:rPr>
              <a:t> </a:t>
            </a:r>
            <a:r>
              <a:rPr lang="cs-CZ" altLang="cs-CZ" sz="2000" b="1" dirty="0" err="1">
                <a:solidFill>
                  <a:srgbClr val="000000"/>
                </a:solidFill>
              </a:rPr>
              <a:t>Equivalent</a:t>
            </a:r>
            <a:r>
              <a:rPr lang="cs-CZ" altLang="cs-CZ" sz="2000" b="1" dirty="0">
                <a:solidFill>
                  <a:srgbClr val="000000"/>
                </a:solidFill>
              </a:rPr>
              <a:t> in Man)</a:t>
            </a:r>
            <a:endParaRPr lang="cs-CZ" altLang="cs-CZ" sz="2000" b="1" u="sng" dirty="0">
              <a:solidFill>
                <a:srgbClr val="000000"/>
              </a:solidFill>
            </a:endParaRPr>
          </a:p>
        </p:txBody>
      </p:sp>
      <p:sp>
        <p:nvSpPr>
          <p:cNvPr id="24582" name="Text Box 6"/>
          <p:cNvSpPr txBox="1">
            <a:spLocks noChangeArrowheads="1"/>
          </p:cNvSpPr>
          <p:nvPr/>
        </p:nvSpPr>
        <p:spPr bwMode="auto">
          <a:xfrm>
            <a:off x="628873" y="2675736"/>
            <a:ext cx="10646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b="1" dirty="0">
                <a:solidFill>
                  <a:srgbClr val="000000"/>
                </a:solidFill>
              </a:rPr>
              <a:t>H</a:t>
            </a:r>
            <a:r>
              <a:rPr lang="cs-CZ" altLang="cs-CZ" dirty="0">
                <a:solidFill>
                  <a:srgbClr val="000000"/>
                </a:solidFill>
              </a:rPr>
              <a:t> pro orgán </a:t>
            </a:r>
            <a:r>
              <a:rPr lang="cs-CZ" altLang="cs-CZ" b="1" dirty="0">
                <a:solidFill>
                  <a:srgbClr val="000000"/>
                </a:solidFill>
              </a:rPr>
              <a:t>T </a:t>
            </a:r>
            <a:r>
              <a:rPr lang="cs-CZ" altLang="cs-CZ" dirty="0">
                <a:solidFill>
                  <a:srgbClr val="000000"/>
                </a:solidFill>
              </a:rPr>
              <a:t>(např. čočku) = absorbovaná dávka záření </a:t>
            </a:r>
            <a:r>
              <a:rPr lang="cs-CZ" altLang="cs-CZ" b="1" dirty="0">
                <a:solidFill>
                  <a:srgbClr val="000000"/>
                </a:solidFill>
              </a:rPr>
              <a:t>R</a:t>
            </a:r>
            <a:r>
              <a:rPr lang="cs-CZ" altLang="cs-CZ" dirty="0">
                <a:solidFill>
                  <a:srgbClr val="000000"/>
                </a:solidFill>
              </a:rPr>
              <a:t> v orgánu </a:t>
            </a:r>
            <a:r>
              <a:rPr lang="cs-CZ" altLang="cs-CZ" b="1" dirty="0">
                <a:solidFill>
                  <a:srgbClr val="000000"/>
                </a:solidFill>
              </a:rPr>
              <a:t>T</a:t>
            </a:r>
            <a:r>
              <a:rPr lang="cs-CZ" altLang="cs-CZ" dirty="0">
                <a:solidFill>
                  <a:srgbClr val="000000"/>
                </a:solidFill>
              </a:rPr>
              <a:t> x </a:t>
            </a:r>
            <a:r>
              <a:rPr lang="cs-CZ" altLang="cs-CZ" sz="2000" b="1" dirty="0">
                <a:solidFill>
                  <a:srgbClr val="FF0000"/>
                </a:solidFill>
              </a:rPr>
              <a:t>W</a:t>
            </a:r>
            <a:r>
              <a:rPr lang="cs-CZ" altLang="cs-CZ" sz="2000" b="1" baseline="-25000" dirty="0">
                <a:solidFill>
                  <a:srgbClr val="FF0000"/>
                </a:solidFill>
              </a:rPr>
              <a:t>R</a:t>
            </a:r>
            <a:r>
              <a:rPr lang="cs-CZ" altLang="cs-CZ" sz="2000" dirty="0">
                <a:solidFill>
                  <a:srgbClr val="FF0000"/>
                </a:solidFill>
              </a:rPr>
              <a:t> (</a:t>
            </a:r>
            <a:r>
              <a:rPr lang="cs-CZ" altLang="cs-CZ" sz="2000" b="1" dirty="0">
                <a:solidFill>
                  <a:srgbClr val="FF0000"/>
                </a:solidFill>
              </a:rPr>
              <a:t>radiační váhový faktor)</a:t>
            </a:r>
          </a:p>
        </p:txBody>
      </p:sp>
      <p:sp>
        <p:nvSpPr>
          <p:cNvPr id="24583" name="Text Box 7"/>
          <p:cNvSpPr txBox="1">
            <a:spLocks noChangeArrowheads="1"/>
          </p:cNvSpPr>
          <p:nvPr/>
        </p:nvSpPr>
        <p:spPr bwMode="auto">
          <a:xfrm>
            <a:off x="197545" y="4336593"/>
            <a:ext cx="1150908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2913" indent="-352425">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buFontTx/>
              <a:buChar char="•"/>
            </a:pPr>
            <a:r>
              <a:rPr lang="cs-CZ" altLang="cs-CZ" sz="2000" dirty="0">
                <a:solidFill>
                  <a:srgbClr val="000000"/>
                </a:solidFill>
              </a:rPr>
              <a:t>Jednotka Sv tedy již zohledňuje biologickou účinnost toho kterého záření a upřesňuje tak odhad možných následků ozáření</a:t>
            </a:r>
          </a:p>
          <a:p>
            <a:pPr fontAlgn="base">
              <a:spcBef>
                <a:spcPct val="0"/>
              </a:spcBef>
              <a:spcAft>
                <a:spcPct val="0"/>
              </a:spcAft>
              <a:buFontTx/>
              <a:buChar char="•"/>
            </a:pPr>
            <a:r>
              <a:rPr lang="cs-CZ" altLang="cs-CZ" sz="2000" u="sng" dirty="0">
                <a:solidFill>
                  <a:srgbClr val="000000"/>
                </a:solidFill>
              </a:rPr>
              <a:t>Z biologického hlediska má rozlišování </a:t>
            </a:r>
            <a:r>
              <a:rPr lang="cs-CZ" altLang="cs-CZ" sz="2000" u="sng" dirty="0" err="1">
                <a:solidFill>
                  <a:srgbClr val="000000"/>
                </a:solidFill>
              </a:rPr>
              <a:t>Gy</a:t>
            </a:r>
            <a:r>
              <a:rPr lang="cs-CZ" altLang="cs-CZ" sz="2000" u="sng" dirty="0">
                <a:solidFill>
                  <a:srgbClr val="000000"/>
                </a:solidFill>
              </a:rPr>
              <a:t> a Sv význam pro dávky </a:t>
            </a:r>
            <a:r>
              <a:rPr lang="cs-CZ" altLang="cs-CZ" sz="2000" b="1" u="sng" dirty="0">
                <a:solidFill>
                  <a:srgbClr val="FF0000"/>
                </a:solidFill>
              </a:rPr>
              <a:t>do cca. 10 </a:t>
            </a:r>
            <a:r>
              <a:rPr lang="cs-CZ" altLang="cs-CZ" sz="2000" b="1" u="sng" dirty="0" err="1">
                <a:solidFill>
                  <a:srgbClr val="FF0000"/>
                </a:solidFill>
              </a:rPr>
              <a:t>Gy</a:t>
            </a:r>
            <a:r>
              <a:rPr lang="cs-CZ" altLang="cs-CZ" sz="2000" dirty="0">
                <a:solidFill>
                  <a:srgbClr val="000000"/>
                </a:solidFill>
              </a:rPr>
              <a:t>. Od této hranice je již rozdílný efekt různých záření zanedbatelný oproti efektu vyplývajícímu z dávky – jednotka Sv od této hranice ztrácí význam a užívá se </a:t>
            </a:r>
            <a:r>
              <a:rPr lang="cs-CZ" altLang="cs-CZ" sz="2000" dirty="0" err="1">
                <a:solidFill>
                  <a:srgbClr val="000000"/>
                </a:solidFill>
              </a:rPr>
              <a:t>Gy</a:t>
            </a:r>
            <a:endParaRPr lang="cs-CZ" altLang="cs-CZ" sz="2000" dirty="0">
              <a:solidFill>
                <a:srgbClr val="000000"/>
              </a:solidFill>
            </a:endParaRPr>
          </a:p>
          <a:p>
            <a:pPr fontAlgn="base">
              <a:spcBef>
                <a:spcPct val="0"/>
              </a:spcBef>
              <a:spcAft>
                <a:spcPct val="0"/>
              </a:spcAft>
              <a:buFontTx/>
              <a:buChar char="•"/>
            </a:pPr>
            <a:r>
              <a:rPr lang="cs-CZ" altLang="cs-CZ" sz="2000" dirty="0">
                <a:solidFill>
                  <a:srgbClr val="000000"/>
                </a:solidFill>
              </a:rPr>
              <a:t>Je-li člověk ozářen více druhy záření zároveň, např. gama a neutrony, jednotlivé dávky H</a:t>
            </a:r>
            <a:r>
              <a:rPr lang="cs-CZ" altLang="cs-CZ" sz="2000" baseline="-25000" dirty="0">
                <a:solidFill>
                  <a:srgbClr val="000000"/>
                </a:solidFill>
              </a:rPr>
              <a:t>TR</a:t>
            </a:r>
            <a:r>
              <a:rPr lang="cs-CZ" altLang="cs-CZ" sz="2000" dirty="0">
                <a:solidFill>
                  <a:srgbClr val="000000"/>
                </a:solidFill>
              </a:rPr>
              <a:t> se pro daný orgán T sčítají, v tomto případě </a:t>
            </a:r>
            <a:r>
              <a:rPr lang="cs-CZ" altLang="cs-CZ" sz="2000" b="1" dirty="0">
                <a:solidFill>
                  <a:srgbClr val="FF0000"/>
                </a:solidFill>
              </a:rPr>
              <a:t>H</a:t>
            </a:r>
            <a:r>
              <a:rPr lang="cs-CZ" altLang="cs-CZ" sz="2000" b="1" baseline="-25000" dirty="0">
                <a:solidFill>
                  <a:srgbClr val="FF0000"/>
                </a:solidFill>
              </a:rPr>
              <a:t>TR</a:t>
            </a:r>
            <a:r>
              <a:rPr lang="cs-CZ" altLang="cs-CZ" sz="2000" b="1" dirty="0">
                <a:solidFill>
                  <a:srgbClr val="FF0000"/>
                </a:solidFill>
              </a:rPr>
              <a:t>(</a:t>
            </a:r>
            <a:r>
              <a:rPr lang="cs-CZ" altLang="cs-CZ" sz="2000" b="1" dirty="0">
                <a:solidFill>
                  <a:srgbClr val="FF0000"/>
                </a:solidFill>
                <a:sym typeface="Symbol" panose="05050102010706020507" pitchFamily="18" charset="2"/>
              </a:rPr>
              <a:t>) + H</a:t>
            </a:r>
            <a:r>
              <a:rPr lang="cs-CZ" altLang="cs-CZ" sz="2000" b="1" baseline="-25000" dirty="0">
                <a:solidFill>
                  <a:srgbClr val="FF0000"/>
                </a:solidFill>
                <a:sym typeface="Symbol" panose="05050102010706020507" pitchFamily="18" charset="2"/>
              </a:rPr>
              <a:t>TR</a:t>
            </a:r>
            <a:r>
              <a:rPr lang="cs-CZ" altLang="cs-CZ" sz="2000" b="1" dirty="0">
                <a:solidFill>
                  <a:srgbClr val="FF0000"/>
                </a:solidFill>
                <a:sym typeface="Symbol" panose="05050102010706020507" pitchFamily="18" charset="2"/>
              </a:rPr>
              <a:t>(n</a:t>
            </a:r>
            <a:r>
              <a:rPr lang="cs-CZ" altLang="cs-CZ" sz="2000" b="1" baseline="-25000" dirty="0">
                <a:solidFill>
                  <a:srgbClr val="FF0000"/>
                </a:solidFill>
                <a:sym typeface="Symbol" panose="05050102010706020507" pitchFamily="18" charset="2"/>
              </a:rPr>
              <a:t>0</a:t>
            </a:r>
            <a:r>
              <a:rPr lang="cs-CZ" altLang="cs-CZ" sz="2000" b="1" dirty="0">
                <a:solidFill>
                  <a:srgbClr val="FF0000"/>
                </a:solidFill>
                <a:sym typeface="Symbol" panose="05050102010706020507" pitchFamily="18" charset="2"/>
              </a:rPr>
              <a:t>)</a:t>
            </a:r>
            <a:endParaRPr lang="cs-CZ" altLang="cs-CZ" sz="2000" dirty="0">
              <a:solidFill>
                <a:srgbClr val="FF0000"/>
              </a:solidFill>
              <a:sym typeface="Symbol" panose="05050102010706020507" pitchFamily="18" charset="2"/>
            </a:endParaRPr>
          </a:p>
        </p:txBody>
      </p:sp>
    </p:spTree>
    <p:extLst>
      <p:ext uri="{BB962C8B-B14F-4D97-AF65-F5344CB8AC3E}">
        <p14:creationId xmlns:p14="http://schemas.microsoft.com/office/powerpoint/2010/main" val="1278313589"/>
      </p:ext>
    </p:extLst>
  </p:cSld>
  <p:clrMapOvr>
    <a:masterClrMapping/>
  </p:clrMapOvr>
  <mc:AlternateContent xmlns:mc="http://schemas.openxmlformats.org/markup-compatibility/2006" xmlns:p14="http://schemas.microsoft.com/office/powerpoint/2010/main">
    <mc:Choice Requires="p14">
      <p:transition spd="slow" p14:dur="2000" advTm="367461"/>
    </mc:Choice>
    <mc:Fallback xmlns="">
      <p:transition spd="slow" advTm="36746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048" y="215900"/>
            <a:ext cx="10401434" cy="6033645"/>
          </a:xfrm>
        </p:spPr>
      </p:pic>
    </p:spTree>
    <p:extLst>
      <p:ext uri="{BB962C8B-B14F-4D97-AF65-F5344CB8AC3E}">
        <p14:creationId xmlns:p14="http://schemas.microsoft.com/office/powerpoint/2010/main" val="2890577359"/>
      </p:ext>
    </p:extLst>
  </p:cSld>
  <p:clrMapOvr>
    <a:masterClrMapping/>
  </p:clrMapOvr>
  <mc:AlternateContent xmlns:mc="http://schemas.openxmlformats.org/markup-compatibility/2006" xmlns:p14="http://schemas.microsoft.com/office/powerpoint/2010/main">
    <mc:Choice Requires="p14">
      <p:transition spd="slow" p14:dur="2000" advTm="157547"/>
    </mc:Choice>
    <mc:Fallback xmlns="">
      <p:transition spd="slow" advTm="15754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52650" y="1"/>
            <a:ext cx="7886700" cy="1325563"/>
          </a:xfrm>
        </p:spPr>
        <p:txBody>
          <a:bodyPr>
            <a:normAutofit/>
          </a:bodyPr>
          <a:lstStyle/>
          <a:p>
            <a:pPr eaLnBrk="1" hangingPunct="1"/>
            <a:r>
              <a:rPr lang="cs-CZ" altLang="cs-CZ" sz="3600" b="1" dirty="0">
                <a:solidFill>
                  <a:srgbClr val="FF0000"/>
                </a:solidFill>
              </a:rPr>
              <a:t>Dávkový ekvivalent</a:t>
            </a:r>
          </a:p>
        </p:txBody>
      </p:sp>
      <p:sp>
        <p:nvSpPr>
          <p:cNvPr id="25603" name="Rectangle 3"/>
          <p:cNvSpPr>
            <a:spLocks noGrp="1" noChangeArrowheads="1"/>
          </p:cNvSpPr>
          <p:nvPr>
            <p:ph type="body" idx="1"/>
          </p:nvPr>
        </p:nvSpPr>
        <p:spPr>
          <a:xfrm>
            <a:off x="611891" y="1066673"/>
            <a:ext cx="11316583" cy="4351338"/>
          </a:xfrm>
        </p:spPr>
        <p:txBody>
          <a:bodyPr>
            <a:noAutofit/>
          </a:bodyPr>
          <a:lstStyle/>
          <a:p>
            <a:pPr eaLnBrk="1" hangingPunct="1">
              <a:lnSpc>
                <a:spcPct val="80000"/>
              </a:lnSpc>
            </a:pPr>
            <a:r>
              <a:rPr lang="cs-CZ" altLang="cs-CZ" sz="2400" dirty="0"/>
              <a:t>z hlediska biologické účinnosti je obdobou ekvivalentní dávky </a:t>
            </a:r>
            <a:r>
              <a:rPr lang="cs-CZ" altLang="cs-CZ" sz="2400" b="1" dirty="0">
                <a:solidFill>
                  <a:srgbClr val="FF3300"/>
                </a:solidFill>
              </a:rPr>
              <a:t>dávkový ekvivalent (H)</a:t>
            </a:r>
            <a:r>
              <a:rPr lang="cs-CZ" altLang="cs-CZ" sz="2400" dirty="0"/>
              <a:t>:</a:t>
            </a:r>
          </a:p>
          <a:p>
            <a:pPr eaLnBrk="1" hangingPunct="1">
              <a:lnSpc>
                <a:spcPct val="80000"/>
              </a:lnSpc>
            </a:pPr>
            <a:r>
              <a:rPr lang="cs-CZ" altLang="cs-CZ" sz="2400" dirty="0"/>
              <a:t>H = součin absorbované dávky a </a:t>
            </a:r>
            <a:r>
              <a:rPr lang="cs-CZ" altLang="cs-CZ" sz="2400" b="1" u="sng" dirty="0">
                <a:solidFill>
                  <a:srgbClr val="FF0000"/>
                </a:solidFill>
              </a:rPr>
              <a:t>jakostního činitele (Q)</a:t>
            </a:r>
            <a:r>
              <a:rPr lang="cs-CZ" altLang="cs-CZ" sz="2400" dirty="0"/>
              <a:t>, který je funkcí lineárního přenosu energie Q(L)</a:t>
            </a:r>
          </a:p>
          <a:p>
            <a:pPr eaLnBrk="1" hangingPunct="1">
              <a:lnSpc>
                <a:spcPct val="80000"/>
              </a:lnSpc>
            </a:pPr>
            <a:r>
              <a:rPr lang="cs-CZ" altLang="cs-CZ" sz="2400" dirty="0"/>
              <a:t>jednotkou je opět </a:t>
            </a:r>
            <a:r>
              <a:rPr lang="en-US" altLang="cs-CZ" sz="2400" dirty="0"/>
              <a:t>[</a:t>
            </a:r>
            <a:r>
              <a:rPr lang="cs-CZ" altLang="cs-CZ" sz="2400" dirty="0" err="1"/>
              <a:t>Sv</a:t>
            </a:r>
            <a:r>
              <a:rPr lang="en-US" altLang="cs-CZ" sz="2400" dirty="0"/>
              <a:t>]</a:t>
            </a:r>
            <a:endParaRPr lang="cs-CZ" altLang="cs-CZ" sz="2400" dirty="0"/>
          </a:p>
          <a:p>
            <a:pPr eaLnBrk="1" hangingPunct="1">
              <a:lnSpc>
                <a:spcPct val="80000"/>
              </a:lnSpc>
            </a:pPr>
            <a:endParaRPr lang="cs-CZ" altLang="cs-CZ" sz="2400" dirty="0"/>
          </a:p>
          <a:p>
            <a:pPr eaLnBrk="1" hangingPunct="1">
              <a:lnSpc>
                <a:spcPct val="80000"/>
              </a:lnSpc>
            </a:pPr>
            <a:endParaRPr lang="cs-CZ" altLang="cs-CZ" sz="2400" dirty="0"/>
          </a:p>
          <a:p>
            <a:pPr eaLnBrk="1" hangingPunct="1">
              <a:lnSpc>
                <a:spcPct val="80000"/>
              </a:lnSpc>
            </a:pPr>
            <a:endParaRPr lang="cs-CZ" altLang="cs-CZ" sz="2400" dirty="0"/>
          </a:p>
          <a:p>
            <a:pPr eaLnBrk="1" hangingPunct="1">
              <a:lnSpc>
                <a:spcPct val="80000"/>
              </a:lnSpc>
            </a:pPr>
            <a:r>
              <a:rPr lang="cs-CZ" altLang="cs-CZ" sz="2400" b="1" u="sng" dirty="0"/>
              <a:t>POZNÁMKA</a:t>
            </a:r>
            <a:r>
              <a:rPr lang="cs-CZ" altLang="cs-CZ" sz="2400" b="1" dirty="0"/>
              <a:t>: </a:t>
            </a:r>
            <a:r>
              <a:rPr lang="cs-CZ" altLang="cs-CZ" sz="2400" dirty="0"/>
              <a:t>rozdíl mezi radiačním váhovým faktorem a jakostním činitelem spočívá       v jejich definici, číselně si však víceméně odpovídají. </a:t>
            </a:r>
            <a:r>
              <a:rPr lang="cs-CZ" altLang="cs-CZ" sz="2400" b="1" dirty="0">
                <a:solidFill>
                  <a:srgbClr val="FF0000"/>
                </a:solidFill>
              </a:rPr>
              <a:t>W</a:t>
            </a:r>
            <a:r>
              <a:rPr lang="cs-CZ" altLang="cs-CZ" sz="2400" b="1" baseline="-25000" dirty="0">
                <a:solidFill>
                  <a:srgbClr val="FF0000"/>
                </a:solidFill>
              </a:rPr>
              <a:t>R</a:t>
            </a:r>
            <a:r>
              <a:rPr lang="cs-CZ" altLang="cs-CZ" sz="2400" b="1" dirty="0">
                <a:solidFill>
                  <a:srgbClr val="FF0000"/>
                </a:solidFill>
              </a:rPr>
              <a:t> </a:t>
            </a:r>
            <a:r>
              <a:rPr lang="cs-CZ" altLang="cs-CZ" sz="2400" dirty="0"/>
              <a:t>odráží závažnost biologických účinků vyvolaných zářením a je nespojitý, </a:t>
            </a:r>
          </a:p>
          <a:p>
            <a:pPr eaLnBrk="1" hangingPunct="1">
              <a:lnSpc>
                <a:spcPct val="80000"/>
              </a:lnSpc>
            </a:pPr>
            <a:r>
              <a:rPr lang="cs-CZ" altLang="cs-CZ" sz="2400" dirty="0"/>
              <a:t>zatímco </a:t>
            </a:r>
            <a:r>
              <a:rPr lang="cs-CZ" altLang="cs-CZ" sz="2400" b="1" dirty="0">
                <a:solidFill>
                  <a:srgbClr val="FF0000"/>
                </a:solidFill>
              </a:rPr>
              <a:t>Q</a:t>
            </a:r>
            <a:r>
              <a:rPr lang="cs-CZ" altLang="cs-CZ" sz="2400" dirty="0"/>
              <a:t> odráží ionizační vlastnosti záření a funkce Q(L) má spojitý charakter.</a:t>
            </a:r>
          </a:p>
          <a:p>
            <a:pPr eaLnBrk="1" hangingPunct="1">
              <a:lnSpc>
                <a:spcPct val="80000"/>
              </a:lnSpc>
            </a:pPr>
            <a:r>
              <a:rPr lang="cs-CZ" altLang="cs-CZ" sz="2400" dirty="0"/>
              <a:t>Z biologického hlediska si tedy ekvivalentní dávka a dávkový ekvivalent </a:t>
            </a:r>
            <a:r>
              <a:rPr lang="cs-CZ" altLang="cs-CZ" sz="2400" u="sng" dirty="0"/>
              <a:t>číselně odpovídají</a:t>
            </a:r>
          </a:p>
          <a:p>
            <a:pPr eaLnBrk="1" hangingPunct="1">
              <a:lnSpc>
                <a:spcPct val="80000"/>
              </a:lnSpc>
            </a:pPr>
            <a:endParaRPr lang="cs-CZ" altLang="cs-CZ" sz="2400" dirty="0"/>
          </a:p>
        </p:txBody>
      </p:sp>
      <p:sp>
        <p:nvSpPr>
          <p:cNvPr id="25604" name="Text Box 4"/>
          <p:cNvSpPr txBox="1">
            <a:spLocks noChangeArrowheads="1"/>
          </p:cNvSpPr>
          <p:nvPr/>
        </p:nvSpPr>
        <p:spPr bwMode="auto">
          <a:xfrm>
            <a:off x="4655344" y="2601989"/>
            <a:ext cx="28813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3200" b="1" dirty="0">
                <a:solidFill>
                  <a:srgbClr val="FF3300"/>
                </a:solidFill>
              </a:rPr>
              <a:t>H = D x Q </a:t>
            </a:r>
            <a:r>
              <a:rPr lang="en-US" altLang="cs-CZ" sz="3200" b="1" dirty="0">
                <a:solidFill>
                  <a:srgbClr val="FF3300"/>
                </a:solidFill>
              </a:rPr>
              <a:t>[</a:t>
            </a:r>
            <a:r>
              <a:rPr lang="cs-CZ" altLang="cs-CZ" sz="3200" b="1" dirty="0" err="1">
                <a:solidFill>
                  <a:srgbClr val="FF3300"/>
                </a:solidFill>
              </a:rPr>
              <a:t>Sv</a:t>
            </a:r>
            <a:r>
              <a:rPr lang="en-US" altLang="cs-CZ" sz="3200" b="1" dirty="0">
                <a:solidFill>
                  <a:srgbClr val="FF3300"/>
                </a:solidFill>
              </a:rPr>
              <a:t>]</a:t>
            </a:r>
            <a:endParaRPr lang="cs-CZ" altLang="cs-CZ" sz="3200" b="1" dirty="0">
              <a:solidFill>
                <a:srgbClr val="FF3300"/>
              </a:solidFill>
            </a:endParaRPr>
          </a:p>
        </p:txBody>
      </p:sp>
    </p:spTree>
    <p:extLst>
      <p:ext uri="{BB962C8B-B14F-4D97-AF65-F5344CB8AC3E}">
        <p14:creationId xmlns:p14="http://schemas.microsoft.com/office/powerpoint/2010/main" val="3551244119"/>
      </p:ext>
    </p:extLst>
  </p:cSld>
  <p:clrMapOvr>
    <a:masterClrMapping/>
  </p:clrMapOvr>
  <mc:AlternateContent xmlns:mc="http://schemas.openxmlformats.org/markup-compatibility/2006" xmlns:p14="http://schemas.microsoft.com/office/powerpoint/2010/main">
    <mc:Choice Requires="p14">
      <p:transition spd="slow" p14:dur="2000" advTm="161652"/>
    </mc:Choice>
    <mc:Fallback xmlns="">
      <p:transition spd="slow" advTm="16165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DC3FAC2-3403-4DCD-9A76-4D545147C3A9}"/>
              </a:ext>
            </a:extLst>
          </p:cNvPr>
          <p:cNvPicPr>
            <a:picLocks noChangeAspect="1"/>
          </p:cNvPicPr>
          <p:nvPr/>
        </p:nvPicPr>
        <p:blipFill>
          <a:blip r:embed="rId2"/>
          <a:stretch>
            <a:fillRect/>
          </a:stretch>
        </p:blipFill>
        <p:spPr>
          <a:xfrm>
            <a:off x="418374" y="0"/>
            <a:ext cx="10475227" cy="6858000"/>
          </a:xfrm>
          <a:prstGeom prst="rect">
            <a:avLst/>
          </a:prstGeom>
        </p:spPr>
      </p:pic>
      <p:pic>
        <p:nvPicPr>
          <p:cNvPr id="7" name="Obrázek 6">
            <a:extLst>
              <a:ext uri="{FF2B5EF4-FFF2-40B4-BE49-F238E27FC236}">
                <a16:creationId xmlns:a16="http://schemas.microsoft.com/office/drawing/2014/main" id="{8CF3D68F-9AE0-4657-9163-2194824DB0A0}"/>
              </a:ext>
            </a:extLst>
          </p:cNvPr>
          <p:cNvPicPr>
            <a:picLocks noChangeAspect="1"/>
          </p:cNvPicPr>
          <p:nvPr/>
        </p:nvPicPr>
        <p:blipFill>
          <a:blip r:embed="rId3"/>
          <a:stretch>
            <a:fillRect/>
          </a:stretch>
        </p:blipFill>
        <p:spPr>
          <a:xfrm>
            <a:off x="7861628" y="3055753"/>
            <a:ext cx="2315361" cy="427839"/>
          </a:xfrm>
          <a:prstGeom prst="rect">
            <a:avLst/>
          </a:prstGeom>
        </p:spPr>
      </p:pic>
    </p:spTree>
    <p:extLst>
      <p:ext uri="{BB962C8B-B14F-4D97-AF65-F5344CB8AC3E}">
        <p14:creationId xmlns:p14="http://schemas.microsoft.com/office/powerpoint/2010/main" val="2708288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BD28AC7-00EB-F722-DA95-2119FCACE454}"/>
              </a:ext>
            </a:extLst>
          </p:cNvPr>
          <p:cNvPicPr>
            <a:picLocks noChangeAspect="1"/>
          </p:cNvPicPr>
          <p:nvPr/>
        </p:nvPicPr>
        <p:blipFill rotWithShape="1">
          <a:blip r:embed="rId2"/>
          <a:srcRect l="15056" r="16045" b="10647"/>
          <a:stretch/>
        </p:blipFill>
        <p:spPr>
          <a:xfrm>
            <a:off x="1453486" y="153537"/>
            <a:ext cx="8980165" cy="6550925"/>
          </a:xfrm>
          <a:prstGeom prst="rect">
            <a:avLst/>
          </a:prstGeom>
          <a:ln>
            <a:solidFill>
              <a:schemeClr val="tx1"/>
            </a:solidFill>
          </a:ln>
        </p:spPr>
      </p:pic>
    </p:spTree>
    <p:extLst>
      <p:ext uri="{BB962C8B-B14F-4D97-AF65-F5344CB8AC3E}">
        <p14:creationId xmlns:p14="http://schemas.microsoft.com/office/powerpoint/2010/main" val="2038865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FF337D7F-1394-0850-25DD-AADC9DE7FE6F}"/>
              </a:ext>
            </a:extLst>
          </p:cNvPr>
          <p:cNvSpPr>
            <a:spLocks noGrp="1"/>
          </p:cNvSpPr>
          <p:nvPr>
            <p:ph idx="1"/>
          </p:nvPr>
        </p:nvSpPr>
        <p:spPr/>
        <p:txBody>
          <a:bodyPr/>
          <a:lstStyle/>
          <a:p>
            <a:endParaRPr lang="cs-CZ"/>
          </a:p>
        </p:txBody>
      </p:sp>
      <p:sp>
        <p:nvSpPr>
          <p:cNvPr id="6" name="Nadpis 5">
            <a:extLst>
              <a:ext uri="{FF2B5EF4-FFF2-40B4-BE49-F238E27FC236}">
                <a16:creationId xmlns:a16="http://schemas.microsoft.com/office/drawing/2014/main" id="{B141B4FD-7D03-5621-974E-F7FA8427DA15}"/>
              </a:ext>
            </a:extLst>
          </p:cNvPr>
          <p:cNvSpPr>
            <a:spLocks noGrp="1"/>
          </p:cNvSpPr>
          <p:nvPr>
            <p:ph type="title"/>
          </p:nvPr>
        </p:nvSpPr>
        <p:spPr/>
        <p:txBody>
          <a:bodyPr/>
          <a:lstStyle/>
          <a:p>
            <a:endParaRPr lang="cs-CZ"/>
          </a:p>
        </p:txBody>
      </p:sp>
      <p:pic>
        <p:nvPicPr>
          <p:cNvPr id="8" name="Obrázek 7">
            <a:extLst>
              <a:ext uri="{FF2B5EF4-FFF2-40B4-BE49-F238E27FC236}">
                <a16:creationId xmlns:a16="http://schemas.microsoft.com/office/drawing/2014/main" id="{406B16EE-F0A4-B251-7FF6-4520D27B4A9E}"/>
              </a:ext>
            </a:extLst>
          </p:cNvPr>
          <p:cNvPicPr>
            <a:picLocks noChangeAspect="1"/>
          </p:cNvPicPr>
          <p:nvPr/>
        </p:nvPicPr>
        <p:blipFill rotWithShape="1">
          <a:blip r:embed="rId2"/>
          <a:srcRect l="5082" r="5115" b="9931"/>
          <a:stretch/>
        </p:blipFill>
        <p:spPr>
          <a:xfrm>
            <a:off x="0" y="53159"/>
            <a:ext cx="12061658" cy="6804841"/>
          </a:xfrm>
          <a:prstGeom prst="rect">
            <a:avLst/>
          </a:prstGeom>
        </p:spPr>
      </p:pic>
    </p:spTree>
    <p:extLst>
      <p:ext uri="{BB962C8B-B14F-4D97-AF65-F5344CB8AC3E}">
        <p14:creationId xmlns:p14="http://schemas.microsoft.com/office/powerpoint/2010/main" val="2582072860"/>
      </p:ext>
    </p:extLst>
  </p:cSld>
  <p:clrMapOvr>
    <a:masterClrMapping/>
  </p:clrMapOvr>
  <mc:AlternateContent xmlns:mc="http://schemas.openxmlformats.org/markup-compatibility/2006" xmlns:p14="http://schemas.microsoft.com/office/powerpoint/2010/main">
    <mc:Choice Requires="p14">
      <p:transition spd="slow" p14:dur="2000" advTm="264159"/>
    </mc:Choice>
    <mc:Fallback xmlns="">
      <p:transition spd="slow" advTm="264159"/>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155" y="0"/>
            <a:ext cx="8285098" cy="6858000"/>
          </a:xfrm>
          <a:prstGeom prst="rect">
            <a:avLst/>
          </a:prstGeom>
        </p:spPr>
      </p:pic>
      <p:sp>
        <p:nvSpPr>
          <p:cNvPr id="3" name="Obdélník 2"/>
          <p:cNvSpPr/>
          <p:nvPr/>
        </p:nvSpPr>
        <p:spPr>
          <a:xfrm>
            <a:off x="4477512" y="3956094"/>
            <a:ext cx="3072384" cy="2308324"/>
          </a:xfrm>
          <a:prstGeom prst="rect">
            <a:avLst/>
          </a:prstGeom>
        </p:spPr>
        <p:txBody>
          <a:bodyPr wrap="square">
            <a:spAutoFit/>
          </a:bodyPr>
          <a:lstStyle/>
          <a:p>
            <a:r>
              <a:rPr lang="cs-CZ" sz="2400" b="1" spc="10" dirty="0">
                <a:latin typeface="Times New Roman" panose="02020603050405020304" pitchFamily="18" charset="0"/>
              </a:rPr>
              <a:t>Expozice v obou případech = </a:t>
            </a:r>
            <a:r>
              <a:rPr lang="en-US" sz="2400" b="1" spc="10" dirty="0">
                <a:latin typeface="Times New Roman" panose="02020603050405020304" pitchFamily="18" charset="0"/>
              </a:rPr>
              <a:t>100 </a:t>
            </a:r>
            <a:r>
              <a:rPr lang="en-US" sz="2400" b="1" spc="10" dirty="0" err="1">
                <a:latin typeface="Times New Roman" panose="02020603050405020304" pitchFamily="18" charset="0"/>
              </a:rPr>
              <a:t>mR</a:t>
            </a:r>
            <a:endParaRPr lang="cs-CZ" sz="2400" b="1" spc="10" dirty="0">
              <a:latin typeface="Times New Roman" panose="02020603050405020304" pitchFamily="18" charset="0"/>
            </a:endParaRPr>
          </a:p>
          <a:p>
            <a:r>
              <a:rPr lang="cs-CZ" sz="2400" b="1" spc="10" dirty="0">
                <a:latin typeface="Times New Roman" panose="02020603050405020304" pitchFamily="18" charset="0"/>
              </a:rPr>
              <a:t>Avšak rozdíl v ozářené ploše </a:t>
            </a:r>
            <a:r>
              <a:rPr lang="cs-CZ" sz="2400" b="1" spc="10" dirty="0">
                <a:latin typeface="Times New Roman" panose="02020603050405020304" pitchFamily="18" charset="0"/>
                <a:sym typeface="Wingdings" panose="05000000000000000000" pitchFamily="2" charset="2"/>
              </a:rPr>
              <a:t></a:t>
            </a:r>
            <a:r>
              <a:rPr lang="en-US" sz="2400" b="1" spc="10" dirty="0">
                <a:latin typeface="Times New Roman" panose="02020603050405020304" pitchFamily="18" charset="0"/>
              </a:rPr>
              <a:t> </a:t>
            </a:r>
            <a:r>
              <a:rPr lang="cs-CZ" sz="2400" b="1" spc="10" dirty="0">
                <a:latin typeface="Times New Roman" panose="02020603050405020304" pitchFamily="18" charset="0"/>
              </a:rPr>
              <a:t>pacient vpravo obdržel </a:t>
            </a:r>
            <a:r>
              <a:rPr lang="en-US" sz="2400" b="1" spc="10" dirty="0">
                <a:latin typeface="Times New Roman" panose="02020603050405020304" pitchFamily="18" charset="0"/>
              </a:rPr>
              <a:t>10</a:t>
            </a:r>
            <a:r>
              <a:rPr lang="cs-CZ" sz="2400" b="1" spc="10" dirty="0">
                <a:latin typeface="Times New Roman" panose="02020603050405020304" pitchFamily="18" charset="0"/>
              </a:rPr>
              <a:t>x</a:t>
            </a:r>
            <a:r>
              <a:rPr lang="en-US" sz="2400" b="1" spc="10" dirty="0">
                <a:latin typeface="Times New Roman" panose="02020603050405020304" pitchFamily="18" charset="0"/>
              </a:rPr>
              <a:t> </a:t>
            </a:r>
            <a:r>
              <a:rPr lang="cs-CZ" sz="2400" b="1" spc="10" dirty="0">
                <a:latin typeface="Times New Roman" panose="02020603050405020304" pitchFamily="18" charset="0"/>
              </a:rPr>
              <a:t>záření</a:t>
            </a:r>
            <a:endParaRPr lang="cs-CZ" sz="2400" dirty="0"/>
          </a:p>
        </p:txBody>
      </p:sp>
      <p:sp>
        <p:nvSpPr>
          <p:cNvPr id="4" name="Obdélník 3">
            <a:extLst>
              <a:ext uri="{FF2B5EF4-FFF2-40B4-BE49-F238E27FC236}">
                <a16:creationId xmlns:a16="http://schemas.microsoft.com/office/drawing/2014/main" id="{0DF658B4-7D9A-2F30-9855-F04617DCDA7C}"/>
              </a:ext>
            </a:extLst>
          </p:cNvPr>
          <p:cNvSpPr/>
          <p:nvPr/>
        </p:nvSpPr>
        <p:spPr>
          <a:xfrm>
            <a:off x="7879404" y="2830749"/>
            <a:ext cx="1099226" cy="1215957"/>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18921121"/>
      </p:ext>
    </p:extLst>
  </p:cSld>
  <p:clrMapOvr>
    <a:masterClrMapping/>
  </p:clrMapOvr>
  <mc:AlternateContent xmlns:mc="http://schemas.openxmlformats.org/markup-compatibility/2006" xmlns:p14="http://schemas.microsoft.com/office/powerpoint/2010/main">
    <mc:Choice Requires="p14">
      <p:transition spd="slow" p14:dur="2000" advTm="103597"/>
    </mc:Choice>
    <mc:Fallback xmlns="">
      <p:transition spd="slow" advTm="10359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F8B2182-4AD2-674A-2955-CA15A3D40B30}"/>
              </a:ext>
            </a:extLst>
          </p:cNvPr>
          <p:cNvPicPr>
            <a:picLocks noChangeAspect="1"/>
          </p:cNvPicPr>
          <p:nvPr/>
        </p:nvPicPr>
        <p:blipFill rotWithShape="1">
          <a:blip r:embed="rId2"/>
          <a:srcRect l="5150" r="5299" b="10448"/>
          <a:stretch/>
        </p:blipFill>
        <p:spPr>
          <a:xfrm>
            <a:off x="48548" y="0"/>
            <a:ext cx="12094904" cy="6803409"/>
          </a:xfrm>
          <a:prstGeom prst="rect">
            <a:avLst/>
          </a:prstGeom>
        </p:spPr>
      </p:pic>
      <p:sp>
        <p:nvSpPr>
          <p:cNvPr id="2" name="Obdélník 1">
            <a:extLst>
              <a:ext uri="{FF2B5EF4-FFF2-40B4-BE49-F238E27FC236}">
                <a16:creationId xmlns:a16="http://schemas.microsoft.com/office/drawing/2014/main" id="{12412C92-70A2-BD69-1013-7BAD97AF8E17}"/>
              </a:ext>
            </a:extLst>
          </p:cNvPr>
          <p:cNvSpPr/>
          <p:nvPr/>
        </p:nvSpPr>
        <p:spPr>
          <a:xfrm>
            <a:off x="4085616" y="2957209"/>
            <a:ext cx="214009" cy="272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0A524469-F596-BC42-8590-2CA8C3BC71FC}"/>
              </a:ext>
            </a:extLst>
          </p:cNvPr>
          <p:cNvSpPr txBox="1"/>
          <p:nvPr/>
        </p:nvSpPr>
        <p:spPr>
          <a:xfrm>
            <a:off x="3297678" y="2859932"/>
            <a:ext cx="285656" cy="338554"/>
          </a:xfrm>
          <a:prstGeom prst="rect">
            <a:avLst/>
          </a:prstGeom>
          <a:noFill/>
        </p:spPr>
        <p:txBody>
          <a:bodyPr wrap="none" rtlCol="0">
            <a:spAutoFit/>
          </a:bodyPr>
          <a:lstStyle/>
          <a:p>
            <a:r>
              <a:rPr lang="cs-CZ" sz="1600" b="1" dirty="0">
                <a:solidFill>
                  <a:srgbClr val="FF0000"/>
                </a:solidFill>
              </a:rPr>
              <a:t>T</a:t>
            </a:r>
          </a:p>
        </p:txBody>
      </p:sp>
      <p:sp>
        <p:nvSpPr>
          <p:cNvPr id="5" name="Obdélník 4">
            <a:extLst>
              <a:ext uri="{FF2B5EF4-FFF2-40B4-BE49-F238E27FC236}">
                <a16:creationId xmlns:a16="http://schemas.microsoft.com/office/drawing/2014/main" id="{1FF7F66E-E80B-699C-B1B3-BAD31C52143F}"/>
              </a:ext>
            </a:extLst>
          </p:cNvPr>
          <p:cNvSpPr/>
          <p:nvPr/>
        </p:nvSpPr>
        <p:spPr>
          <a:xfrm>
            <a:off x="6241914" y="2957209"/>
            <a:ext cx="214009" cy="272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D2BC6EA3-2A0B-7D15-0378-A058E81748A6}"/>
              </a:ext>
            </a:extLst>
          </p:cNvPr>
          <p:cNvSpPr txBox="1"/>
          <p:nvPr/>
        </p:nvSpPr>
        <p:spPr>
          <a:xfrm>
            <a:off x="5453976" y="2859932"/>
            <a:ext cx="285656" cy="338554"/>
          </a:xfrm>
          <a:prstGeom prst="rect">
            <a:avLst/>
          </a:prstGeom>
          <a:noFill/>
        </p:spPr>
        <p:txBody>
          <a:bodyPr wrap="none" rtlCol="0">
            <a:spAutoFit/>
          </a:bodyPr>
          <a:lstStyle/>
          <a:p>
            <a:r>
              <a:rPr lang="cs-CZ" sz="1600" b="1" dirty="0">
                <a:solidFill>
                  <a:srgbClr val="FF0000"/>
                </a:solidFill>
              </a:rPr>
              <a:t>T</a:t>
            </a:r>
          </a:p>
        </p:txBody>
      </p:sp>
    </p:spTree>
    <p:extLst>
      <p:ext uri="{BB962C8B-B14F-4D97-AF65-F5344CB8AC3E}">
        <p14:creationId xmlns:p14="http://schemas.microsoft.com/office/powerpoint/2010/main" val="2093273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1" y="233364"/>
            <a:ext cx="8435975" cy="674687"/>
          </a:xfrm>
          <a:noFill/>
        </p:spPr>
        <p:txBody>
          <a:bodyPr/>
          <a:lstStyle/>
          <a:p>
            <a:pPr eaLnBrk="1" hangingPunct="1"/>
            <a:r>
              <a:rPr lang="cs-CZ" altLang="cs-CZ" sz="2800" b="1"/>
              <a:t>Radiační ochrana – výpočet efektivní ekvivalentní dávky</a:t>
            </a:r>
          </a:p>
        </p:txBody>
      </p:sp>
      <p:sp>
        <p:nvSpPr>
          <p:cNvPr id="28676" name="Text Box 4"/>
          <p:cNvSpPr txBox="1">
            <a:spLocks noChangeArrowheads="1"/>
          </p:cNvSpPr>
          <p:nvPr/>
        </p:nvSpPr>
        <p:spPr bwMode="auto">
          <a:xfrm>
            <a:off x="2208214" y="1078104"/>
            <a:ext cx="7920037"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cs-CZ" altLang="cs-CZ" sz="2400" b="1" dirty="0">
                <a:solidFill>
                  <a:srgbClr val="FF3300"/>
                </a:solidFill>
              </a:rPr>
              <a:t>Tkáňové váhové faktory</a:t>
            </a:r>
            <a:r>
              <a:rPr lang="cs-CZ" altLang="cs-CZ" sz="2400" dirty="0">
                <a:solidFill>
                  <a:srgbClr val="FF3300"/>
                </a:solidFill>
              </a:rPr>
              <a:t> </a:t>
            </a:r>
            <a:r>
              <a:rPr lang="cs-CZ" altLang="cs-CZ" sz="2400" dirty="0">
                <a:solidFill>
                  <a:srgbClr val="000000"/>
                </a:solidFill>
              </a:rPr>
              <a:t>pro stanovení efektivní dávky</a:t>
            </a:r>
            <a:br>
              <a:rPr lang="cs-CZ" altLang="cs-CZ" sz="2400" dirty="0">
                <a:solidFill>
                  <a:srgbClr val="000000"/>
                </a:solidFill>
              </a:rPr>
            </a:br>
            <a:endParaRPr lang="cs-CZ" altLang="cs-CZ" sz="2400" dirty="0">
              <a:solidFill>
                <a:srgbClr val="000000"/>
              </a:solidFill>
            </a:endParaRPr>
          </a:p>
        </p:txBody>
      </p:sp>
      <p:sp>
        <p:nvSpPr>
          <p:cNvPr id="28677" name="Text Box 5"/>
          <p:cNvSpPr txBox="1">
            <a:spLocks noChangeArrowheads="1"/>
          </p:cNvSpPr>
          <p:nvPr/>
        </p:nvSpPr>
        <p:spPr bwMode="auto">
          <a:xfrm>
            <a:off x="796211" y="1739635"/>
            <a:ext cx="4916488"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cs-CZ" altLang="cs-CZ" sz="2000" b="1" dirty="0" err="1">
                <a:solidFill>
                  <a:srgbClr val="000000"/>
                </a:solidFill>
              </a:rPr>
              <a:t>bladder</a:t>
            </a:r>
            <a:r>
              <a:rPr lang="cs-CZ" altLang="cs-CZ" sz="2000" b="1" dirty="0">
                <a:solidFill>
                  <a:srgbClr val="000000"/>
                </a:solidFill>
              </a:rPr>
              <a:t>			0.05</a:t>
            </a:r>
            <a:br>
              <a:rPr lang="cs-CZ" altLang="cs-CZ" sz="2000" b="1" dirty="0">
                <a:solidFill>
                  <a:srgbClr val="000000"/>
                </a:solidFill>
              </a:rPr>
            </a:br>
            <a:r>
              <a:rPr lang="cs-CZ" altLang="cs-CZ" sz="2000" b="1" dirty="0">
                <a:solidFill>
                  <a:srgbClr val="000000"/>
                </a:solidFill>
              </a:rPr>
              <a:t>bone </a:t>
            </a:r>
            <a:r>
              <a:rPr lang="cs-CZ" altLang="cs-CZ" sz="2000" b="1" dirty="0" err="1">
                <a:solidFill>
                  <a:srgbClr val="000000"/>
                </a:solidFill>
              </a:rPr>
              <a:t>surface</a:t>
            </a:r>
            <a:r>
              <a:rPr lang="cs-CZ" altLang="cs-CZ" sz="2000" b="1" dirty="0">
                <a:solidFill>
                  <a:srgbClr val="000000"/>
                </a:solidFill>
              </a:rPr>
              <a:t>			0.01</a:t>
            </a:r>
            <a:br>
              <a:rPr lang="cs-CZ" altLang="cs-CZ" sz="2000" b="1" dirty="0">
                <a:solidFill>
                  <a:srgbClr val="000000"/>
                </a:solidFill>
              </a:rPr>
            </a:br>
            <a:r>
              <a:rPr lang="cs-CZ" altLang="cs-CZ" sz="2000" b="1" dirty="0">
                <a:solidFill>
                  <a:srgbClr val="FF9900"/>
                </a:solidFill>
              </a:rPr>
              <a:t>bone </a:t>
            </a:r>
            <a:r>
              <a:rPr lang="cs-CZ" altLang="cs-CZ" sz="2000" b="1" dirty="0" err="1">
                <a:solidFill>
                  <a:srgbClr val="FF9900"/>
                </a:solidFill>
              </a:rPr>
              <a:t>marrow</a:t>
            </a:r>
            <a:r>
              <a:rPr lang="cs-CZ" altLang="cs-CZ" sz="2000" b="1" dirty="0">
                <a:solidFill>
                  <a:srgbClr val="FF9900"/>
                </a:solidFill>
              </a:rPr>
              <a:t>			0.12</a:t>
            </a:r>
            <a:br>
              <a:rPr lang="cs-CZ" altLang="cs-CZ" sz="2000" b="1" dirty="0">
                <a:solidFill>
                  <a:srgbClr val="FF9900"/>
                </a:solidFill>
              </a:rPr>
            </a:br>
            <a:r>
              <a:rPr lang="cs-CZ" altLang="cs-CZ" sz="2000" b="1" dirty="0" err="1">
                <a:solidFill>
                  <a:srgbClr val="000000"/>
                </a:solidFill>
              </a:rPr>
              <a:t>breast</a:t>
            </a:r>
            <a:r>
              <a:rPr lang="cs-CZ" altLang="cs-CZ" sz="2000" b="1" dirty="0">
                <a:solidFill>
                  <a:srgbClr val="000000"/>
                </a:solidFill>
              </a:rPr>
              <a:t>				0.05</a:t>
            </a:r>
            <a:br>
              <a:rPr lang="cs-CZ" altLang="cs-CZ" sz="2000" b="1" dirty="0">
                <a:solidFill>
                  <a:srgbClr val="000000"/>
                </a:solidFill>
              </a:rPr>
            </a:br>
            <a:r>
              <a:rPr lang="cs-CZ" altLang="cs-CZ" sz="2000" b="1" dirty="0" err="1">
                <a:solidFill>
                  <a:srgbClr val="FF9900"/>
                </a:solidFill>
              </a:rPr>
              <a:t>colon</a:t>
            </a:r>
            <a:r>
              <a:rPr lang="cs-CZ" altLang="cs-CZ" sz="2000" b="1" dirty="0">
                <a:solidFill>
                  <a:srgbClr val="FF9900"/>
                </a:solidFill>
              </a:rPr>
              <a:t>				0.12</a:t>
            </a:r>
            <a:br>
              <a:rPr lang="cs-CZ" altLang="cs-CZ" sz="2000" b="1" dirty="0">
                <a:solidFill>
                  <a:srgbClr val="FFFFFF"/>
                </a:solidFill>
              </a:rPr>
            </a:br>
            <a:r>
              <a:rPr lang="cs-CZ" altLang="cs-CZ" sz="2000" b="1" dirty="0" err="1">
                <a:solidFill>
                  <a:srgbClr val="000000"/>
                </a:solidFill>
              </a:rPr>
              <a:t>esophagus</a:t>
            </a:r>
            <a:r>
              <a:rPr lang="cs-CZ" altLang="cs-CZ" sz="2000" b="1" dirty="0">
                <a:solidFill>
                  <a:srgbClr val="000000"/>
                </a:solidFill>
              </a:rPr>
              <a:t>			0.05</a:t>
            </a:r>
            <a:br>
              <a:rPr lang="cs-CZ" altLang="cs-CZ" sz="2000" b="1" dirty="0">
                <a:solidFill>
                  <a:srgbClr val="000000"/>
                </a:solidFill>
              </a:rPr>
            </a:br>
            <a:r>
              <a:rPr lang="cs-CZ" altLang="cs-CZ" sz="2000" b="1" dirty="0" err="1">
                <a:solidFill>
                  <a:srgbClr val="FF3300"/>
                </a:solidFill>
              </a:rPr>
              <a:t>gonads</a:t>
            </a:r>
            <a:r>
              <a:rPr lang="cs-CZ" altLang="cs-CZ" sz="2000" b="1" dirty="0">
                <a:solidFill>
                  <a:srgbClr val="FF3300"/>
                </a:solidFill>
              </a:rPr>
              <a:t>				0.20</a:t>
            </a:r>
            <a:br>
              <a:rPr lang="cs-CZ" altLang="cs-CZ" sz="2000" b="1" dirty="0">
                <a:solidFill>
                  <a:srgbClr val="FFFFFF"/>
                </a:solidFill>
              </a:rPr>
            </a:br>
            <a:r>
              <a:rPr lang="cs-CZ" altLang="cs-CZ" sz="2000" b="1" dirty="0">
                <a:solidFill>
                  <a:srgbClr val="000000"/>
                </a:solidFill>
              </a:rPr>
              <a:t>liver				0.05</a:t>
            </a:r>
            <a:br>
              <a:rPr lang="cs-CZ" altLang="cs-CZ" sz="2000" b="1" dirty="0">
                <a:solidFill>
                  <a:srgbClr val="000000"/>
                </a:solidFill>
              </a:rPr>
            </a:br>
            <a:r>
              <a:rPr lang="cs-CZ" altLang="cs-CZ" sz="2000" b="1" dirty="0" err="1">
                <a:solidFill>
                  <a:srgbClr val="FF9900"/>
                </a:solidFill>
              </a:rPr>
              <a:t>lung</a:t>
            </a:r>
            <a:r>
              <a:rPr lang="cs-CZ" altLang="cs-CZ" sz="2000" b="1" dirty="0">
                <a:solidFill>
                  <a:srgbClr val="FF9900"/>
                </a:solidFill>
              </a:rPr>
              <a:t>				0.12</a:t>
            </a:r>
            <a:br>
              <a:rPr lang="cs-CZ" altLang="cs-CZ" sz="2000" b="1" dirty="0">
                <a:solidFill>
                  <a:srgbClr val="FFFFFF"/>
                </a:solidFill>
              </a:rPr>
            </a:br>
            <a:r>
              <a:rPr lang="cs-CZ" altLang="cs-CZ" sz="2000" b="1" dirty="0">
                <a:solidFill>
                  <a:srgbClr val="000000"/>
                </a:solidFill>
              </a:rPr>
              <a:t>skin				0.01</a:t>
            </a:r>
            <a:br>
              <a:rPr lang="cs-CZ" altLang="cs-CZ" sz="2000" b="1" dirty="0">
                <a:solidFill>
                  <a:srgbClr val="000000"/>
                </a:solidFill>
              </a:rPr>
            </a:br>
            <a:r>
              <a:rPr lang="cs-CZ" altLang="cs-CZ" sz="2000" b="1" dirty="0" err="1">
                <a:solidFill>
                  <a:srgbClr val="FF9900"/>
                </a:solidFill>
              </a:rPr>
              <a:t>stomach</a:t>
            </a:r>
            <a:r>
              <a:rPr lang="cs-CZ" altLang="cs-CZ" sz="2000" b="1" dirty="0">
                <a:solidFill>
                  <a:srgbClr val="FF9900"/>
                </a:solidFill>
              </a:rPr>
              <a:t>			0.12</a:t>
            </a:r>
            <a:br>
              <a:rPr lang="cs-CZ" altLang="cs-CZ" sz="2000" b="1" dirty="0">
                <a:solidFill>
                  <a:srgbClr val="FFFFFF"/>
                </a:solidFill>
              </a:rPr>
            </a:br>
            <a:r>
              <a:rPr lang="cs-CZ" altLang="cs-CZ" sz="2000" b="1" dirty="0" err="1">
                <a:solidFill>
                  <a:srgbClr val="000000"/>
                </a:solidFill>
              </a:rPr>
              <a:t>thyroid</a:t>
            </a:r>
            <a:r>
              <a:rPr lang="cs-CZ" altLang="cs-CZ" sz="2000" b="1" dirty="0">
                <a:solidFill>
                  <a:srgbClr val="000000"/>
                </a:solidFill>
              </a:rPr>
              <a:t>				0.05</a:t>
            </a:r>
            <a:br>
              <a:rPr lang="cs-CZ" altLang="cs-CZ" sz="2000" b="1" dirty="0">
                <a:solidFill>
                  <a:srgbClr val="000000"/>
                </a:solidFill>
              </a:rPr>
            </a:br>
            <a:r>
              <a:rPr lang="cs-CZ" altLang="cs-CZ" sz="2000" b="1" dirty="0" err="1">
                <a:solidFill>
                  <a:srgbClr val="000000"/>
                </a:solidFill>
              </a:rPr>
              <a:t>everything</a:t>
            </a:r>
            <a:r>
              <a:rPr lang="cs-CZ" altLang="cs-CZ" sz="2000" b="1" dirty="0">
                <a:solidFill>
                  <a:srgbClr val="000000"/>
                </a:solidFill>
              </a:rPr>
              <a:t> </a:t>
            </a:r>
            <a:r>
              <a:rPr lang="cs-CZ" altLang="cs-CZ" sz="2000" b="1" dirty="0" err="1">
                <a:solidFill>
                  <a:srgbClr val="000000"/>
                </a:solidFill>
              </a:rPr>
              <a:t>else</a:t>
            </a:r>
            <a:r>
              <a:rPr lang="cs-CZ" altLang="cs-CZ" sz="2000" b="1" dirty="0">
                <a:solidFill>
                  <a:srgbClr val="000000"/>
                </a:solidFill>
              </a:rPr>
              <a:t> 		0.05</a:t>
            </a:r>
          </a:p>
          <a:p>
            <a:pPr fontAlgn="base">
              <a:spcBef>
                <a:spcPct val="50000"/>
              </a:spcBef>
              <a:spcAft>
                <a:spcPct val="0"/>
              </a:spcAft>
            </a:pPr>
            <a:r>
              <a:rPr lang="cs-CZ" altLang="cs-CZ" sz="2000" b="1" dirty="0">
                <a:solidFill>
                  <a:srgbClr val="000000"/>
                </a:solidFill>
              </a:rPr>
              <a:t>				</a:t>
            </a:r>
            <a:br>
              <a:rPr lang="cs-CZ" altLang="cs-CZ" sz="2000" b="1" dirty="0">
                <a:solidFill>
                  <a:srgbClr val="000000"/>
                </a:solidFill>
              </a:rPr>
            </a:br>
            <a:r>
              <a:rPr lang="cs-CZ" altLang="cs-CZ" sz="2000" b="1" dirty="0" err="1">
                <a:solidFill>
                  <a:srgbClr val="000000"/>
                </a:solidFill>
              </a:rPr>
              <a:t>whole</a:t>
            </a:r>
            <a:r>
              <a:rPr lang="cs-CZ" altLang="cs-CZ" sz="2000" b="1" dirty="0">
                <a:solidFill>
                  <a:srgbClr val="000000"/>
                </a:solidFill>
              </a:rPr>
              <a:t> body			1.00</a:t>
            </a:r>
          </a:p>
        </p:txBody>
      </p:sp>
      <p:sp>
        <p:nvSpPr>
          <p:cNvPr id="28678" name="Line 6"/>
          <p:cNvSpPr>
            <a:spLocks noChangeShapeType="1"/>
          </p:cNvSpPr>
          <p:nvPr/>
        </p:nvSpPr>
        <p:spPr bwMode="auto">
          <a:xfrm>
            <a:off x="2662048" y="5889625"/>
            <a:ext cx="5903913"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cxnSp>
        <p:nvCxnSpPr>
          <p:cNvPr id="3" name="Přímá spojnice 2"/>
          <p:cNvCxnSpPr/>
          <p:nvPr/>
        </p:nvCxnSpPr>
        <p:spPr>
          <a:xfrm>
            <a:off x="1869886" y="5907913"/>
            <a:ext cx="4152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Obrázek 9"/>
          <p:cNvPicPr>
            <a:picLocks noChangeAspect="1"/>
          </p:cNvPicPr>
          <p:nvPr/>
        </p:nvPicPr>
        <p:blipFill>
          <a:blip r:embed="rId2"/>
          <a:stretch>
            <a:fillRect/>
          </a:stretch>
        </p:blipFill>
        <p:spPr>
          <a:xfrm>
            <a:off x="6479303" y="1651586"/>
            <a:ext cx="4050600" cy="4760667"/>
          </a:xfrm>
          <a:prstGeom prst="rect">
            <a:avLst/>
          </a:prstGeom>
        </p:spPr>
      </p:pic>
    </p:spTree>
    <p:extLst>
      <p:ext uri="{BB962C8B-B14F-4D97-AF65-F5344CB8AC3E}">
        <p14:creationId xmlns:p14="http://schemas.microsoft.com/office/powerpoint/2010/main" val="2529896087"/>
      </p:ext>
    </p:extLst>
  </p:cSld>
  <p:clrMapOvr>
    <a:masterClrMapping/>
  </p:clrMapOvr>
  <mc:AlternateContent xmlns:mc="http://schemas.openxmlformats.org/markup-compatibility/2006" xmlns:p14="http://schemas.microsoft.com/office/powerpoint/2010/main">
    <mc:Choice Requires="p14">
      <p:transition spd="slow" p14:dur="2000" advTm="202084"/>
    </mc:Choice>
    <mc:Fallback xmlns="">
      <p:transition spd="slow" advTm="2020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49" y="116183"/>
            <a:ext cx="7886700" cy="888725"/>
          </a:xfrm>
        </p:spPr>
        <p:txBody>
          <a:bodyPr/>
          <a:lstStyle/>
          <a:p>
            <a:r>
              <a:rPr lang="cs-CZ" b="1" dirty="0">
                <a:solidFill>
                  <a:srgbClr val="C00000"/>
                </a:solidFill>
              </a:rPr>
              <a:t>Jednotky aktivity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468" y="866825"/>
            <a:ext cx="4445000" cy="3810000"/>
          </a:xfrm>
          <a:prstGeom prst="rect">
            <a:avLst/>
          </a:prstGeom>
        </p:spPr>
      </p:pic>
      <p:pic>
        <p:nvPicPr>
          <p:cNvPr id="9" name="Obrázek 8"/>
          <p:cNvPicPr>
            <a:picLocks noChangeAspect="1"/>
          </p:cNvPicPr>
          <p:nvPr/>
        </p:nvPicPr>
        <p:blipFill rotWithShape="1">
          <a:blip r:embed="rId3"/>
          <a:srcRect b="42297"/>
          <a:stretch/>
        </p:blipFill>
        <p:spPr>
          <a:xfrm>
            <a:off x="2067859" y="4737289"/>
            <a:ext cx="8056283" cy="1186216"/>
          </a:xfrm>
          <a:prstGeom prst="rect">
            <a:avLst/>
          </a:prstGeom>
        </p:spPr>
      </p:pic>
      <p:sp>
        <p:nvSpPr>
          <p:cNvPr id="10" name="TextovéPole 9"/>
          <p:cNvSpPr txBox="1"/>
          <p:nvPr/>
        </p:nvSpPr>
        <p:spPr>
          <a:xfrm>
            <a:off x="3909390" y="5875979"/>
            <a:ext cx="5684185" cy="461665"/>
          </a:xfrm>
          <a:prstGeom prst="rect">
            <a:avLst/>
          </a:prstGeom>
          <a:noFill/>
        </p:spPr>
        <p:txBody>
          <a:bodyPr wrap="none" rtlCol="0">
            <a:spAutoFit/>
          </a:bodyPr>
          <a:lstStyle/>
          <a:p>
            <a:r>
              <a:rPr lang="cs-CZ" sz="2400" dirty="0"/>
              <a:t>1 </a:t>
            </a:r>
            <a:r>
              <a:rPr lang="cs-CZ" sz="2400" dirty="0" err="1">
                <a:solidFill>
                  <a:srgbClr val="FF0000"/>
                </a:solidFill>
              </a:rPr>
              <a:t>Ci</a:t>
            </a:r>
            <a:r>
              <a:rPr lang="cs-CZ" sz="2400" dirty="0"/>
              <a:t> = 3,7 x 10</a:t>
            </a:r>
            <a:r>
              <a:rPr lang="cs-CZ" sz="2400" baseline="30000" dirty="0"/>
              <a:t>10</a:t>
            </a:r>
            <a:r>
              <a:rPr lang="cs-CZ" sz="2400" dirty="0"/>
              <a:t> </a:t>
            </a:r>
            <a:r>
              <a:rPr lang="cs-CZ" sz="2400" dirty="0" err="1">
                <a:solidFill>
                  <a:srgbClr val="0070C0"/>
                </a:solidFill>
              </a:rPr>
              <a:t>Bq</a:t>
            </a:r>
            <a:r>
              <a:rPr lang="cs-CZ" sz="2400" dirty="0"/>
              <a:t>, tzn. 3,7 x 10</a:t>
            </a:r>
            <a:r>
              <a:rPr lang="cs-CZ" sz="2400" baseline="30000" dirty="0"/>
              <a:t>10</a:t>
            </a:r>
            <a:r>
              <a:rPr lang="cs-CZ" sz="2400" dirty="0"/>
              <a:t> rozpadů/s</a:t>
            </a:r>
          </a:p>
        </p:txBody>
      </p:sp>
      <p:sp>
        <p:nvSpPr>
          <p:cNvPr id="11" name="TextovéPole 10"/>
          <p:cNvSpPr txBox="1"/>
          <p:nvPr/>
        </p:nvSpPr>
        <p:spPr>
          <a:xfrm>
            <a:off x="3909389" y="6159860"/>
            <a:ext cx="5923032" cy="461665"/>
          </a:xfrm>
          <a:prstGeom prst="rect">
            <a:avLst/>
          </a:prstGeom>
          <a:noFill/>
        </p:spPr>
        <p:txBody>
          <a:bodyPr wrap="none" rtlCol="0">
            <a:spAutoFit/>
          </a:bodyPr>
          <a:lstStyle/>
          <a:p>
            <a:r>
              <a:rPr lang="cs-CZ" sz="2400" dirty="0"/>
              <a:t>1</a:t>
            </a:r>
            <a:r>
              <a:rPr lang="cs-CZ" sz="2400" dirty="0">
                <a:solidFill>
                  <a:srgbClr val="0070C0"/>
                </a:solidFill>
              </a:rPr>
              <a:t> </a:t>
            </a:r>
            <a:r>
              <a:rPr lang="cs-CZ" sz="2400" dirty="0" err="1">
                <a:solidFill>
                  <a:srgbClr val="0070C0"/>
                </a:solidFill>
              </a:rPr>
              <a:t>Bq</a:t>
            </a:r>
            <a:r>
              <a:rPr lang="cs-CZ" sz="2400" dirty="0">
                <a:solidFill>
                  <a:srgbClr val="0070C0"/>
                </a:solidFill>
              </a:rPr>
              <a:t> </a:t>
            </a:r>
            <a:r>
              <a:rPr lang="cs-CZ" sz="2400" dirty="0"/>
              <a:t>= 2,7 x 10</a:t>
            </a:r>
            <a:r>
              <a:rPr lang="cs-CZ" sz="2400" baseline="30000" dirty="0"/>
              <a:t>-11</a:t>
            </a:r>
            <a:r>
              <a:rPr lang="cs-CZ" sz="2400" dirty="0"/>
              <a:t> </a:t>
            </a:r>
            <a:r>
              <a:rPr lang="cs-CZ" sz="2400" dirty="0" err="1">
                <a:solidFill>
                  <a:srgbClr val="FF0000"/>
                </a:solidFill>
              </a:rPr>
              <a:t>Ci</a:t>
            </a:r>
            <a:r>
              <a:rPr lang="cs-CZ" sz="2400" dirty="0"/>
              <a:t> </a:t>
            </a:r>
            <a:r>
              <a:rPr lang="cs-CZ" sz="2400" dirty="0">
                <a:sym typeface="Wingdings" panose="05000000000000000000" pitchFamily="2" charset="2"/>
              </a:rPr>
              <a:t> </a:t>
            </a:r>
            <a:r>
              <a:rPr lang="cs-CZ" sz="2400" dirty="0"/>
              <a:t>27 </a:t>
            </a:r>
            <a:r>
              <a:rPr lang="cs-CZ" sz="2400" dirty="0" err="1"/>
              <a:t>pCi</a:t>
            </a:r>
            <a:r>
              <a:rPr lang="cs-CZ" sz="2400" dirty="0"/>
              <a:t> = tzn. 1 rozpad/s</a:t>
            </a:r>
          </a:p>
        </p:txBody>
      </p:sp>
      <p:sp>
        <p:nvSpPr>
          <p:cNvPr id="15" name="TextovéPole 14"/>
          <p:cNvSpPr txBox="1"/>
          <p:nvPr/>
        </p:nvSpPr>
        <p:spPr>
          <a:xfrm>
            <a:off x="8180949" y="954693"/>
            <a:ext cx="1808572" cy="369332"/>
          </a:xfrm>
          <a:prstGeom prst="rect">
            <a:avLst/>
          </a:prstGeom>
          <a:noFill/>
        </p:spPr>
        <p:txBody>
          <a:bodyPr wrap="none" rtlCol="0">
            <a:spAutoFit/>
          </a:bodyPr>
          <a:lstStyle/>
          <a:p>
            <a:r>
              <a:rPr lang="cs-CZ" dirty="0"/>
              <a:t>1 </a:t>
            </a:r>
            <a:r>
              <a:rPr lang="cs-CZ" dirty="0" err="1"/>
              <a:t>Bq</a:t>
            </a:r>
            <a:r>
              <a:rPr lang="cs-CZ" dirty="0"/>
              <a:t> = 1 rozpad/s</a:t>
            </a:r>
          </a:p>
        </p:txBody>
      </p:sp>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355" y="1448497"/>
            <a:ext cx="2625384" cy="2625384"/>
          </a:xfrm>
          <a:prstGeom prst="rect">
            <a:avLst/>
          </a:prstGeom>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0618" y="2619941"/>
            <a:ext cx="1096446" cy="1096446"/>
          </a:xfrm>
          <a:prstGeom prst="rect">
            <a:avLst/>
          </a:prstGeom>
        </p:spPr>
      </p:pic>
      <p:pic>
        <p:nvPicPr>
          <p:cNvPr id="6" name="Obrázek 5">
            <a:extLst>
              <a:ext uri="{FF2B5EF4-FFF2-40B4-BE49-F238E27FC236}">
                <a16:creationId xmlns:a16="http://schemas.microsoft.com/office/drawing/2014/main" id="{F2D553B1-1F0F-83BD-852E-1AF1E0613654}"/>
              </a:ext>
            </a:extLst>
          </p:cNvPr>
          <p:cNvPicPr>
            <a:picLocks noChangeAspect="1"/>
          </p:cNvPicPr>
          <p:nvPr/>
        </p:nvPicPr>
        <p:blipFill rotWithShape="1">
          <a:blip r:embed="rId2">
            <a:extLst>
              <a:ext uri="{28A0092B-C50C-407E-A947-70E740481C1C}">
                <a14:useLocalDpi xmlns:a14="http://schemas.microsoft.com/office/drawing/2010/main" val="0"/>
              </a:ext>
            </a:extLst>
          </a:blip>
          <a:srcRect t="11267" r="46658" b="32804"/>
          <a:stretch/>
        </p:blipFill>
        <p:spPr>
          <a:xfrm>
            <a:off x="852197" y="1298102"/>
            <a:ext cx="2371044" cy="2130898"/>
          </a:xfrm>
          <a:prstGeom prst="rect">
            <a:avLst/>
          </a:prstGeom>
        </p:spPr>
      </p:pic>
      <p:pic>
        <p:nvPicPr>
          <p:cNvPr id="4" name="Obrázek 3" descr="Obsah obrázku text, zeď, osoba, interiér&#10;&#10;Popis byl vytvořen automaticky">
            <a:extLst>
              <a:ext uri="{FF2B5EF4-FFF2-40B4-BE49-F238E27FC236}">
                <a16:creationId xmlns:a16="http://schemas.microsoft.com/office/drawing/2014/main" id="{5B62BA85-A473-B208-D89A-5B0CD9F1B759}"/>
              </a:ext>
            </a:extLst>
          </p:cNvPr>
          <p:cNvPicPr>
            <a:picLocks noChangeAspect="1"/>
          </p:cNvPicPr>
          <p:nvPr/>
        </p:nvPicPr>
        <p:blipFill rotWithShape="1">
          <a:blip r:embed="rId6">
            <a:extLst>
              <a:ext uri="{28A0092B-C50C-407E-A947-70E740481C1C}">
                <a14:useLocalDpi xmlns:a14="http://schemas.microsoft.com/office/drawing/2010/main" val="0"/>
              </a:ext>
            </a:extLst>
          </a:blip>
          <a:srcRect t="6826"/>
          <a:stretch/>
        </p:blipFill>
        <p:spPr>
          <a:xfrm>
            <a:off x="1310587" y="2039352"/>
            <a:ext cx="1101744" cy="1119853"/>
          </a:xfrm>
          <a:prstGeom prst="rect">
            <a:avLst/>
          </a:prstGeom>
        </p:spPr>
      </p:pic>
    </p:spTree>
    <p:extLst>
      <p:ext uri="{BB962C8B-B14F-4D97-AF65-F5344CB8AC3E}">
        <p14:creationId xmlns:p14="http://schemas.microsoft.com/office/powerpoint/2010/main" val="916620021"/>
      </p:ext>
    </p:extLst>
  </p:cSld>
  <p:clrMapOvr>
    <a:masterClrMapping/>
  </p:clrMapOvr>
  <mc:AlternateContent xmlns:mc="http://schemas.openxmlformats.org/markup-compatibility/2006" xmlns:p14="http://schemas.microsoft.com/office/powerpoint/2010/main">
    <mc:Choice Requires="p14">
      <p:transition spd="slow" p14:dur="2000" advTm="91944"/>
    </mc:Choice>
    <mc:Fallback xmlns="">
      <p:transition spd="slow" advTm="91944"/>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E8B564C-5088-79C5-167D-FC288504DA73}"/>
              </a:ext>
            </a:extLst>
          </p:cNvPr>
          <p:cNvPicPr>
            <a:picLocks noChangeAspect="1"/>
          </p:cNvPicPr>
          <p:nvPr/>
        </p:nvPicPr>
        <p:blipFill rotWithShape="1">
          <a:blip r:embed="rId2"/>
          <a:srcRect l="5275" r="12910" b="10254"/>
          <a:stretch/>
        </p:blipFill>
        <p:spPr>
          <a:xfrm>
            <a:off x="429903" y="0"/>
            <a:ext cx="11170693" cy="6892636"/>
          </a:xfrm>
          <a:prstGeom prst="rect">
            <a:avLst/>
          </a:prstGeom>
        </p:spPr>
      </p:pic>
    </p:spTree>
    <p:extLst>
      <p:ext uri="{BB962C8B-B14F-4D97-AF65-F5344CB8AC3E}">
        <p14:creationId xmlns:p14="http://schemas.microsoft.com/office/powerpoint/2010/main" val="50947488"/>
      </p:ext>
    </p:extLst>
  </p:cSld>
  <p:clrMapOvr>
    <a:masterClrMapping/>
  </p:clrMapOvr>
  <mc:AlternateContent xmlns:mc="http://schemas.openxmlformats.org/markup-compatibility/2006" xmlns:p14="http://schemas.microsoft.com/office/powerpoint/2010/main">
    <mc:Choice Requires="p14">
      <p:transition spd="slow" p14:dur="2000" advTm="148484"/>
    </mc:Choice>
    <mc:Fallback xmlns="">
      <p:transition spd="slow" advTm="14848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b="9191"/>
          <a:stretch/>
        </p:blipFill>
        <p:spPr>
          <a:xfrm>
            <a:off x="2703099" y="142127"/>
            <a:ext cx="6785802" cy="5124818"/>
          </a:xfrm>
        </p:spPr>
      </p:pic>
      <p:sp>
        <p:nvSpPr>
          <p:cNvPr id="5" name="Obdélník 4"/>
          <p:cNvSpPr/>
          <p:nvPr/>
        </p:nvSpPr>
        <p:spPr>
          <a:xfrm>
            <a:off x="1788222" y="5289864"/>
            <a:ext cx="4554666" cy="1384995"/>
          </a:xfrm>
          <a:prstGeom prst="rect">
            <a:avLst/>
          </a:prstGeom>
        </p:spPr>
        <p:txBody>
          <a:bodyPr wrap="square">
            <a:spAutoFit/>
          </a:bodyPr>
          <a:lstStyle/>
          <a:p>
            <a:r>
              <a:rPr lang="en-US" sz="1400" b="1" dirty="0">
                <a:latin typeface="Times New Roman" panose="02020603050405020304" pitchFamily="18" charset="0"/>
              </a:rPr>
              <a:t> Let's look at an illustration.  If the dose to the breast, MGD, is </a:t>
            </a:r>
            <a:r>
              <a:rPr lang="en-US" sz="1400" b="1" u="sng" dirty="0">
                <a:latin typeface="Times New Roman" panose="02020603050405020304" pitchFamily="18" charset="0"/>
              </a:rPr>
              <a:t>300 </a:t>
            </a:r>
            <a:r>
              <a:rPr lang="en-US" sz="1400" b="1" u="sng" dirty="0" err="1">
                <a:latin typeface="Times New Roman" panose="02020603050405020304" pitchFamily="18" charset="0"/>
              </a:rPr>
              <a:t>mrad</a:t>
            </a:r>
            <a:r>
              <a:rPr lang="en-US" sz="1400" b="1" u="sng" dirty="0">
                <a:latin typeface="Times New Roman" panose="02020603050405020304" pitchFamily="18" charset="0"/>
              </a:rPr>
              <a:t> for two views</a:t>
            </a:r>
            <a:r>
              <a:rPr lang="en-US" sz="1400" b="1" dirty="0">
                <a:latin typeface="Times New Roman" panose="02020603050405020304" pitchFamily="18" charset="0"/>
              </a:rPr>
              <a:t>, the </a:t>
            </a:r>
            <a:r>
              <a:rPr lang="en-US" sz="1400" b="1" u="sng" dirty="0">
                <a:latin typeface="Times New Roman" panose="02020603050405020304" pitchFamily="18" charset="0"/>
              </a:rPr>
              <a:t>effective dose is 45 </a:t>
            </a:r>
            <a:r>
              <a:rPr lang="en-US" sz="1400" b="1" u="sng" dirty="0" err="1">
                <a:latin typeface="Times New Roman" panose="02020603050405020304" pitchFamily="18" charset="0"/>
              </a:rPr>
              <a:t>mrad</a:t>
            </a:r>
            <a:r>
              <a:rPr lang="en-US" sz="1400" b="1" dirty="0">
                <a:latin typeface="Times New Roman" panose="02020603050405020304" pitchFamily="18" charset="0"/>
              </a:rPr>
              <a:t> because the tissue weighting factor for the breast is 0.15.</a:t>
            </a:r>
            <a:r>
              <a:rPr lang="cs-CZ" sz="1400" b="1" dirty="0">
                <a:latin typeface="Times New Roman" panose="02020603050405020304" pitchFamily="18" charset="0"/>
              </a:rPr>
              <a:t> </a:t>
            </a:r>
            <a:r>
              <a:rPr lang="en-US" sz="1400" b="1" dirty="0">
                <a:latin typeface="Times New Roman" panose="02020603050405020304" pitchFamily="18" charset="0"/>
              </a:rPr>
              <a:t>What this means is that the radiation received from </a:t>
            </a:r>
            <a:r>
              <a:rPr lang="en-US" sz="1400" b="1" u="sng" dirty="0">
                <a:latin typeface="Times New Roman" panose="02020603050405020304" pitchFamily="18" charset="0"/>
              </a:rPr>
              <a:t>one mammography procedure is less than the typical background exposure for a period of two months</a:t>
            </a:r>
            <a:r>
              <a:rPr lang="en-US" sz="1400" b="1" dirty="0">
                <a:latin typeface="Times New Roman" panose="02020603050405020304" pitchFamily="18" charset="0"/>
              </a:rPr>
              <a:t>.</a:t>
            </a:r>
            <a:endParaRPr lang="cs-CZ" sz="1400" dirty="0"/>
          </a:p>
        </p:txBody>
      </p:sp>
      <p:sp>
        <p:nvSpPr>
          <p:cNvPr id="6" name="Obdélník 5"/>
          <p:cNvSpPr/>
          <p:nvPr/>
        </p:nvSpPr>
        <p:spPr>
          <a:xfrm>
            <a:off x="6342889" y="5289864"/>
            <a:ext cx="4174977" cy="1384995"/>
          </a:xfrm>
          <a:prstGeom prst="rect">
            <a:avLst/>
          </a:prstGeom>
        </p:spPr>
        <p:txBody>
          <a:bodyPr wrap="square">
            <a:spAutoFit/>
          </a:bodyPr>
          <a:lstStyle/>
          <a:p>
            <a:r>
              <a:rPr lang="en-US" sz="1400" b="1" dirty="0">
                <a:latin typeface="Times New Roman" panose="02020603050405020304" pitchFamily="18" charset="0"/>
              </a:rPr>
              <a:t>It is generally assumed that the exposure to natural background radiation is somewhat uniformly distributed over the body.  Since the tissue weighting factor for the total body has the value of one (1), the effective dose is equal to the absorbed dose. This is assumed to be 300 </a:t>
            </a:r>
            <a:r>
              <a:rPr lang="en-US" sz="1400" b="1" dirty="0" err="1">
                <a:latin typeface="Times New Roman" panose="02020603050405020304" pitchFamily="18" charset="0"/>
              </a:rPr>
              <a:t>mrad</a:t>
            </a:r>
            <a:r>
              <a:rPr lang="en-US" sz="1400" b="1" dirty="0">
                <a:latin typeface="Times New Roman" panose="02020603050405020304" pitchFamily="18" charset="0"/>
              </a:rPr>
              <a:t> in the illustration.</a:t>
            </a:r>
            <a:endParaRPr lang="cs-CZ" sz="1400" dirty="0"/>
          </a:p>
        </p:txBody>
      </p:sp>
    </p:spTree>
    <p:extLst>
      <p:ext uri="{BB962C8B-B14F-4D97-AF65-F5344CB8AC3E}">
        <p14:creationId xmlns:p14="http://schemas.microsoft.com/office/powerpoint/2010/main" val="1047298349"/>
      </p:ext>
    </p:extLst>
  </p:cSld>
  <p:clrMapOvr>
    <a:masterClrMapping/>
  </p:clrMapOvr>
  <mc:AlternateContent xmlns:mc="http://schemas.openxmlformats.org/markup-compatibility/2006" xmlns:p14="http://schemas.microsoft.com/office/powerpoint/2010/main">
    <mc:Choice Requires="p14">
      <p:transition spd="slow" p14:dur="2000" advTm="114779"/>
    </mc:Choice>
    <mc:Fallback xmlns="">
      <p:transition spd="slow" advTm="11477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4076087" y="93513"/>
            <a:ext cx="5771732" cy="1272205"/>
          </a:xfrm>
          <a:prstGeom prst="rect">
            <a:avLst/>
          </a:prstGeom>
        </p:spPr>
      </p:pic>
      <p:pic>
        <p:nvPicPr>
          <p:cNvPr id="4" name="Obrázek 3"/>
          <p:cNvPicPr>
            <a:picLocks noChangeAspect="1"/>
          </p:cNvPicPr>
          <p:nvPr/>
        </p:nvPicPr>
        <p:blipFill>
          <a:blip r:embed="rId3"/>
          <a:stretch>
            <a:fillRect/>
          </a:stretch>
        </p:blipFill>
        <p:spPr>
          <a:xfrm>
            <a:off x="1884453" y="122101"/>
            <a:ext cx="2000105" cy="1243616"/>
          </a:xfrm>
          <a:prstGeom prst="rect">
            <a:avLst/>
          </a:prstGeom>
        </p:spPr>
      </p:pic>
      <p:pic>
        <p:nvPicPr>
          <p:cNvPr id="6" name="Obrázek 5"/>
          <p:cNvPicPr>
            <a:picLocks noChangeAspect="1"/>
          </p:cNvPicPr>
          <p:nvPr/>
        </p:nvPicPr>
        <p:blipFill>
          <a:blip r:embed="rId4"/>
          <a:stretch>
            <a:fillRect/>
          </a:stretch>
        </p:blipFill>
        <p:spPr>
          <a:xfrm>
            <a:off x="1796536" y="1365717"/>
            <a:ext cx="8716016" cy="5225608"/>
          </a:xfrm>
          <a:prstGeom prst="rect">
            <a:avLst/>
          </a:prstGeom>
        </p:spPr>
      </p:pic>
      <p:sp>
        <p:nvSpPr>
          <p:cNvPr id="2" name="TextovéPole 1"/>
          <p:cNvSpPr txBox="1"/>
          <p:nvPr/>
        </p:nvSpPr>
        <p:spPr>
          <a:xfrm>
            <a:off x="9847820" y="4389120"/>
            <a:ext cx="615681" cy="369332"/>
          </a:xfrm>
          <a:prstGeom prst="rect">
            <a:avLst/>
          </a:prstGeom>
          <a:noFill/>
        </p:spPr>
        <p:txBody>
          <a:bodyPr wrap="none" rtlCol="0">
            <a:spAutoFit/>
          </a:bodyPr>
          <a:lstStyle/>
          <a:p>
            <a:r>
              <a:rPr lang="cs-CZ" dirty="0" err="1"/>
              <a:t>mGy</a:t>
            </a:r>
            <a:endParaRPr lang="cs-CZ" dirty="0"/>
          </a:p>
        </p:txBody>
      </p:sp>
      <p:cxnSp>
        <p:nvCxnSpPr>
          <p:cNvPr id="8" name="Přímá spojnice 7">
            <a:extLst>
              <a:ext uri="{FF2B5EF4-FFF2-40B4-BE49-F238E27FC236}">
                <a16:creationId xmlns:a16="http://schemas.microsoft.com/office/drawing/2014/main" id="{BC665C91-7FC2-F5B3-7AAB-6087AB59AB05}"/>
              </a:ext>
            </a:extLst>
          </p:cNvPr>
          <p:cNvCxnSpPr>
            <a:cxnSpLocks/>
          </p:cNvCxnSpPr>
          <p:nvPr/>
        </p:nvCxnSpPr>
        <p:spPr>
          <a:xfrm>
            <a:off x="4650205" y="2015290"/>
            <a:ext cx="697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EDFC6E97-2543-16CC-5456-0AA322D95F7E}"/>
              </a:ext>
            </a:extLst>
          </p:cNvPr>
          <p:cNvCxnSpPr>
            <a:cxnSpLocks/>
          </p:cNvCxnSpPr>
          <p:nvPr/>
        </p:nvCxnSpPr>
        <p:spPr>
          <a:xfrm>
            <a:off x="8891337" y="1740569"/>
            <a:ext cx="74595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9700DEA8-C951-BA51-E09A-0353290A74B0}"/>
              </a:ext>
            </a:extLst>
          </p:cNvPr>
          <p:cNvCxnSpPr>
            <a:cxnSpLocks/>
          </p:cNvCxnSpPr>
          <p:nvPr/>
        </p:nvCxnSpPr>
        <p:spPr>
          <a:xfrm>
            <a:off x="5233737" y="1742575"/>
            <a:ext cx="12954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23C4D555-20B5-6CAE-6CD8-6E9EDFA8D3F8}"/>
              </a:ext>
            </a:extLst>
          </p:cNvPr>
          <p:cNvCxnSpPr>
            <a:cxnSpLocks/>
          </p:cNvCxnSpPr>
          <p:nvPr/>
        </p:nvCxnSpPr>
        <p:spPr>
          <a:xfrm>
            <a:off x="6906126" y="1748591"/>
            <a:ext cx="5775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F2C02243-8BE9-95E5-EFC4-B838DC59C528}"/>
              </a:ext>
            </a:extLst>
          </p:cNvPr>
          <p:cNvCxnSpPr/>
          <p:nvPr/>
        </p:nvCxnSpPr>
        <p:spPr>
          <a:xfrm>
            <a:off x="9891963" y="1740569"/>
            <a:ext cx="481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4B0DBE51-97EB-8E8B-04FD-43DAAFFEF85E}"/>
              </a:ext>
            </a:extLst>
          </p:cNvPr>
          <p:cNvCxnSpPr/>
          <p:nvPr/>
        </p:nvCxnSpPr>
        <p:spPr>
          <a:xfrm>
            <a:off x="1796536" y="2011280"/>
            <a:ext cx="481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4BCF9142-6A20-32F6-1793-9294D8377EE6}"/>
              </a:ext>
            </a:extLst>
          </p:cNvPr>
          <p:cNvCxnSpPr>
            <a:cxnSpLocks/>
          </p:cNvCxnSpPr>
          <p:nvPr/>
        </p:nvCxnSpPr>
        <p:spPr>
          <a:xfrm>
            <a:off x="4445668" y="2281990"/>
            <a:ext cx="902369" cy="0"/>
          </a:xfrm>
          <a:prstGeom prst="line">
            <a:avLst/>
          </a:prstGeom>
          <a:ln w="38100">
            <a:solidFill>
              <a:srgbClr val="FFA3A3"/>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960211F3-E471-6C5F-C12B-8A1B66E75713}"/>
              </a:ext>
            </a:extLst>
          </p:cNvPr>
          <p:cNvCxnSpPr>
            <a:cxnSpLocks/>
          </p:cNvCxnSpPr>
          <p:nvPr/>
        </p:nvCxnSpPr>
        <p:spPr>
          <a:xfrm>
            <a:off x="8590547" y="2011280"/>
            <a:ext cx="88031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18CA8940-CC62-A20D-D74C-18B82A89731C}"/>
              </a:ext>
            </a:extLst>
          </p:cNvPr>
          <p:cNvCxnSpPr>
            <a:cxnSpLocks/>
          </p:cNvCxnSpPr>
          <p:nvPr/>
        </p:nvCxnSpPr>
        <p:spPr>
          <a:xfrm>
            <a:off x="4959017" y="4325355"/>
            <a:ext cx="166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79C28167-7D07-E8AF-3539-640291EF98AC}"/>
              </a:ext>
            </a:extLst>
          </p:cNvPr>
          <p:cNvCxnSpPr>
            <a:cxnSpLocks/>
          </p:cNvCxnSpPr>
          <p:nvPr/>
        </p:nvCxnSpPr>
        <p:spPr>
          <a:xfrm>
            <a:off x="6491040" y="4325355"/>
            <a:ext cx="166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4F2073A6-50A7-27AE-8FB8-7AC28FE3F8F9}"/>
              </a:ext>
            </a:extLst>
          </p:cNvPr>
          <p:cNvCxnSpPr>
            <a:cxnSpLocks/>
          </p:cNvCxnSpPr>
          <p:nvPr/>
        </p:nvCxnSpPr>
        <p:spPr>
          <a:xfrm>
            <a:off x="5329989" y="4329369"/>
            <a:ext cx="2947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B03DB218-475D-A0DF-2BDE-6E7F6FE04765}"/>
              </a:ext>
            </a:extLst>
          </p:cNvPr>
          <p:cNvCxnSpPr>
            <a:cxnSpLocks/>
          </p:cNvCxnSpPr>
          <p:nvPr/>
        </p:nvCxnSpPr>
        <p:spPr>
          <a:xfrm>
            <a:off x="6860005" y="4325361"/>
            <a:ext cx="294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B8533CDC-1CE3-58BB-2785-C7751CAE22D9}"/>
              </a:ext>
            </a:extLst>
          </p:cNvPr>
          <p:cNvCxnSpPr>
            <a:cxnSpLocks/>
          </p:cNvCxnSpPr>
          <p:nvPr/>
        </p:nvCxnSpPr>
        <p:spPr>
          <a:xfrm>
            <a:off x="4353426" y="4325355"/>
            <a:ext cx="459206"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Přímá spojnice 34">
            <a:extLst>
              <a:ext uri="{FF2B5EF4-FFF2-40B4-BE49-F238E27FC236}">
                <a16:creationId xmlns:a16="http://schemas.microsoft.com/office/drawing/2014/main" id="{C5D75F37-EEE8-A2F7-F434-C3710B97B273}"/>
              </a:ext>
            </a:extLst>
          </p:cNvPr>
          <p:cNvCxnSpPr>
            <a:cxnSpLocks/>
          </p:cNvCxnSpPr>
          <p:nvPr/>
        </p:nvCxnSpPr>
        <p:spPr>
          <a:xfrm flipV="1">
            <a:off x="5925553" y="4317334"/>
            <a:ext cx="409073" cy="8021"/>
          </a:xfrm>
          <a:prstGeom prst="line">
            <a:avLst/>
          </a:prstGeom>
          <a:ln w="38100">
            <a:solidFill>
              <a:srgbClr val="FFA3A3"/>
            </a:solidFill>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2B17E946-BD9B-F814-00CF-13BD5BF69BB2}"/>
              </a:ext>
            </a:extLst>
          </p:cNvPr>
          <p:cNvCxnSpPr/>
          <p:nvPr/>
        </p:nvCxnSpPr>
        <p:spPr>
          <a:xfrm>
            <a:off x="2472978" y="5179596"/>
            <a:ext cx="797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Přímá spojnice 39">
            <a:extLst>
              <a:ext uri="{FF2B5EF4-FFF2-40B4-BE49-F238E27FC236}">
                <a16:creationId xmlns:a16="http://schemas.microsoft.com/office/drawing/2014/main" id="{0E541D71-3802-22B1-768F-013C01A99C43}"/>
              </a:ext>
            </a:extLst>
          </p:cNvPr>
          <p:cNvCxnSpPr>
            <a:cxnSpLocks/>
          </p:cNvCxnSpPr>
          <p:nvPr/>
        </p:nvCxnSpPr>
        <p:spPr>
          <a:xfrm>
            <a:off x="1796536" y="5458328"/>
            <a:ext cx="7361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803643"/>
      </p:ext>
    </p:extLst>
  </p:cSld>
  <p:clrMapOvr>
    <a:masterClrMapping/>
  </p:clrMapOvr>
  <mc:AlternateContent xmlns:mc="http://schemas.openxmlformats.org/markup-compatibility/2006" xmlns:p14="http://schemas.microsoft.com/office/powerpoint/2010/main">
    <mc:Choice Requires="p14">
      <p:transition spd="slow" p14:dur="2000" advTm="299910"/>
    </mc:Choice>
    <mc:Fallback xmlns="">
      <p:transition spd="slow" advTm="29991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3"/>
          <p:cNvSpPr>
            <a:spLocks noGrp="1" noChangeArrowheads="1"/>
          </p:cNvSpPr>
          <p:nvPr>
            <p:ph type="title"/>
          </p:nvPr>
        </p:nvSpPr>
        <p:spPr>
          <a:xfrm>
            <a:off x="1981200" y="115888"/>
            <a:ext cx="8229600" cy="1143000"/>
          </a:xfrm>
        </p:spPr>
        <p:txBody>
          <a:bodyPr/>
          <a:lstStyle/>
          <a:p>
            <a:pPr eaLnBrk="1" hangingPunct="1"/>
            <a:r>
              <a:rPr lang="cs-CZ" altLang="cs-CZ" sz="3200" b="1"/>
              <a:t>RADIAČNÍ OCHRANA – základní veličiny</a:t>
            </a:r>
          </a:p>
        </p:txBody>
      </p:sp>
      <p:graphicFrame>
        <p:nvGraphicFramePr>
          <p:cNvPr id="226359" name="Group 55"/>
          <p:cNvGraphicFramePr>
            <a:graphicFrameLocks noGrp="1"/>
          </p:cNvGraphicFramePr>
          <p:nvPr>
            <p:ph idx="1"/>
          </p:nvPr>
        </p:nvGraphicFramePr>
        <p:xfrm>
          <a:off x="1981200" y="1412875"/>
          <a:ext cx="8229600" cy="4583112"/>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1319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a:ln>
                          <a:noFill/>
                        </a:ln>
                        <a:solidFill>
                          <a:schemeClr val="tx1"/>
                        </a:solidFill>
                        <a:effectLst/>
                        <a:latin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a:ln>
                            <a:noFill/>
                          </a:ln>
                          <a:solidFill>
                            <a:schemeClr val="tx1"/>
                          </a:solidFill>
                          <a:effectLst/>
                          <a:latin typeface="Arial" panose="020B0604020202020204" pitchFamily="34" charset="0"/>
                        </a:rPr>
                        <a:t>měřitelnost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a:ln>
                            <a:noFill/>
                          </a:ln>
                          <a:solidFill>
                            <a:schemeClr val="tx1"/>
                          </a:solidFill>
                          <a:effectLst/>
                          <a:latin typeface="Arial" panose="020B0604020202020204" pitchFamily="34" charset="0"/>
                        </a:rPr>
                        <a:t>týká se: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a:ln>
                            <a:noFill/>
                          </a:ln>
                          <a:solidFill>
                            <a:schemeClr val="tx1"/>
                          </a:solidFill>
                          <a:effectLst/>
                          <a:latin typeface="Arial" panose="020B0604020202020204" pitchFamily="34" charset="0"/>
                        </a:rPr>
                        <a:t>hodnotí riziko: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9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rPr>
                        <a:t>DÁVKOVÝ EKVIVALENT (H, Sv)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rPr>
                        <a:t>ANO</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dávky v referenčním bodě (dozimetr)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nemá biologický smysl</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7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rPr>
                        <a:t>EKVIVALENTNÍ DÁVKA  (H</a:t>
                      </a:r>
                      <a:r>
                        <a:rPr kumimoji="0" lang="cs-CZ" altLang="cs-CZ" sz="2200" b="0" i="0" u="none" strike="noStrike" cap="none" normalizeH="0" baseline="-25000">
                          <a:ln>
                            <a:noFill/>
                          </a:ln>
                          <a:solidFill>
                            <a:schemeClr val="tx1"/>
                          </a:solidFill>
                          <a:effectLst/>
                          <a:latin typeface="Arial" panose="020B0604020202020204" pitchFamily="34" charset="0"/>
                        </a:rPr>
                        <a:t>T</a:t>
                      </a:r>
                      <a:r>
                        <a:rPr kumimoji="0" lang="cs-CZ" altLang="cs-CZ" sz="2200" b="0" i="0" u="none" strike="noStrike" cap="none" normalizeH="0" baseline="0">
                          <a:ln>
                            <a:noFill/>
                          </a:ln>
                          <a:solidFill>
                            <a:schemeClr val="tx1"/>
                          </a:solidFill>
                          <a:effectLst/>
                          <a:latin typeface="Arial" panose="020B0604020202020204" pitchFamily="34" charset="0"/>
                        </a:rPr>
                        <a:t>, Sv)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rPr>
                        <a:t>pouze výpočtem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dávky v daném orgánu</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deterministické účinky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0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rPr>
                        <a:t>EFEKTIVNÍ DÁVKA        (E, Sv)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rPr>
                        <a:t>teoreticky ano, prakticky ne*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celého těla (součet dávek přes všechny orgány)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stochastické účinky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9726" name="Text Box 35"/>
          <p:cNvSpPr txBox="1">
            <a:spLocks noChangeArrowheads="1"/>
          </p:cNvSpPr>
          <p:nvPr/>
        </p:nvSpPr>
        <p:spPr bwMode="auto">
          <a:xfrm>
            <a:off x="2403475" y="28971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29727" name="Text Box 45"/>
          <p:cNvSpPr txBox="1">
            <a:spLocks noChangeArrowheads="1"/>
          </p:cNvSpPr>
          <p:nvPr/>
        </p:nvSpPr>
        <p:spPr bwMode="auto">
          <a:xfrm>
            <a:off x="2187576" y="6280150"/>
            <a:ext cx="7724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 museli bychom mít detektor ve tvaru orgánu, ze stejného materiálu jako orgán atd.</a:t>
            </a:r>
          </a:p>
        </p:txBody>
      </p:sp>
    </p:spTree>
    <p:extLst>
      <p:ext uri="{BB962C8B-B14F-4D97-AF65-F5344CB8AC3E}">
        <p14:creationId xmlns:p14="http://schemas.microsoft.com/office/powerpoint/2010/main" val="4100188537"/>
      </p:ext>
    </p:extLst>
  </p:cSld>
  <p:clrMapOvr>
    <a:masterClrMapping/>
  </p:clrMapOvr>
  <mc:AlternateContent xmlns:mc="http://schemas.openxmlformats.org/markup-compatibility/2006" xmlns:p14="http://schemas.microsoft.com/office/powerpoint/2010/main">
    <mc:Choice Requires="p14">
      <p:transition spd="slow" p14:dur="2000" advTm="257836"/>
    </mc:Choice>
    <mc:Fallback xmlns="">
      <p:transition spd="slow" advTm="25783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EE87E8-4A8A-3F8F-4077-479DBB12A566}"/>
              </a:ext>
            </a:extLst>
          </p:cNvPr>
          <p:cNvSpPr>
            <a:spLocks noGrp="1"/>
          </p:cNvSpPr>
          <p:nvPr>
            <p:ph type="title"/>
          </p:nvPr>
        </p:nvSpPr>
        <p:spPr/>
        <p:txBody>
          <a:bodyPr/>
          <a:lstStyle/>
          <a:p>
            <a:endParaRPr lang="cs-CZ"/>
          </a:p>
        </p:txBody>
      </p:sp>
      <p:sp>
        <p:nvSpPr>
          <p:cNvPr id="3" name="Zástupný symbol pro tabulku 2">
            <a:extLst>
              <a:ext uri="{FF2B5EF4-FFF2-40B4-BE49-F238E27FC236}">
                <a16:creationId xmlns:a16="http://schemas.microsoft.com/office/drawing/2014/main" id="{41888EA1-EC6C-A1F2-BE31-DBB33EA6C925}"/>
              </a:ext>
            </a:extLst>
          </p:cNvPr>
          <p:cNvSpPr>
            <a:spLocks noGrp="1"/>
          </p:cNvSpPr>
          <p:nvPr>
            <p:ph type="tbl" idx="1"/>
          </p:nvPr>
        </p:nvSpPr>
        <p:spPr/>
      </p:sp>
      <p:pic>
        <p:nvPicPr>
          <p:cNvPr id="5" name="Obrázek 4" descr="Obsah obrázku diagram, stůl&#10;&#10;Popis byl vytvořen automaticky">
            <a:extLst>
              <a:ext uri="{FF2B5EF4-FFF2-40B4-BE49-F238E27FC236}">
                <a16:creationId xmlns:a16="http://schemas.microsoft.com/office/drawing/2014/main" id="{3F09226D-DEB2-784A-D25A-E2F4FCD8B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05" y="395666"/>
            <a:ext cx="10876190" cy="6066667"/>
          </a:xfrm>
          <a:prstGeom prst="rect">
            <a:avLst/>
          </a:prstGeom>
        </p:spPr>
      </p:pic>
      <p:cxnSp>
        <p:nvCxnSpPr>
          <p:cNvPr id="6" name="Přímá spojnice 5">
            <a:extLst>
              <a:ext uri="{FF2B5EF4-FFF2-40B4-BE49-F238E27FC236}">
                <a16:creationId xmlns:a16="http://schemas.microsoft.com/office/drawing/2014/main" id="{9328C530-2995-5C0A-0832-942054C3DEC5}"/>
              </a:ext>
            </a:extLst>
          </p:cNvPr>
          <p:cNvCxnSpPr>
            <a:cxnSpLocks/>
          </p:cNvCxnSpPr>
          <p:nvPr/>
        </p:nvCxnSpPr>
        <p:spPr>
          <a:xfrm>
            <a:off x="10455442" y="5805238"/>
            <a:ext cx="6583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052CDB20-1FB8-AB4A-2077-89A9C2FBAEC4}"/>
              </a:ext>
            </a:extLst>
          </p:cNvPr>
          <p:cNvCxnSpPr>
            <a:cxnSpLocks/>
          </p:cNvCxnSpPr>
          <p:nvPr/>
        </p:nvCxnSpPr>
        <p:spPr>
          <a:xfrm>
            <a:off x="8773026" y="5987717"/>
            <a:ext cx="23408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4544829A-DEC6-9F0C-777F-37224F362873}"/>
              </a:ext>
            </a:extLst>
          </p:cNvPr>
          <p:cNvCxnSpPr>
            <a:cxnSpLocks/>
          </p:cNvCxnSpPr>
          <p:nvPr/>
        </p:nvCxnSpPr>
        <p:spPr>
          <a:xfrm>
            <a:off x="8773026" y="6142293"/>
            <a:ext cx="3348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984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81FD7A-DC72-EF31-BF63-28F618E21AF1}"/>
              </a:ext>
            </a:extLst>
          </p:cNvPr>
          <p:cNvSpPr>
            <a:spLocks noGrp="1"/>
          </p:cNvSpPr>
          <p:nvPr>
            <p:ph type="title"/>
          </p:nvPr>
        </p:nvSpPr>
        <p:spPr/>
        <p:txBody>
          <a:bodyPr/>
          <a:lstStyle/>
          <a:p>
            <a:endParaRPr lang="cs-CZ"/>
          </a:p>
        </p:txBody>
      </p:sp>
      <p:sp>
        <p:nvSpPr>
          <p:cNvPr id="3" name="Zástupný symbol pro tabulku 2">
            <a:extLst>
              <a:ext uri="{FF2B5EF4-FFF2-40B4-BE49-F238E27FC236}">
                <a16:creationId xmlns:a16="http://schemas.microsoft.com/office/drawing/2014/main" id="{B23D1C7B-8C8C-DCDF-C139-73132B004885}"/>
              </a:ext>
            </a:extLst>
          </p:cNvPr>
          <p:cNvSpPr>
            <a:spLocks noGrp="1"/>
          </p:cNvSpPr>
          <p:nvPr>
            <p:ph type="tbl" idx="1"/>
          </p:nvPr>
        </p:nvSpPr>
        <p:spPr/>
      </p:sp>
      <p:pic>
        <p:nvPicPr>
          <p:cNvPr id="5" name="Obrázek 4">
            <a:extLst>
              <a:ext uri="{FF2B5EF4-FFF2-40B4-BE49-F238E27FC236}">
                <a16:creationId xmlns:a16="http://schemas.microsoft.com/office/drawing/2014/main" id="{583136C8-26C8-9C24-DE70-808F3011F0B4}"/>
              </a:ext>
            </a:extLst>
          </p:cNvPr>
          <p:cNvPicPr>
            <a:picLocks noChangeAspect="1"/>
          </p:cNvPicPr>
          <p:nvPr/>
        </p:nvPicPr>
        <p:blipFill rotWithShape="1">
          <a:blip r:embed="rId2"/>
          <a:srcRect l="5000" r="5000" b="10671"/>
          <a:stretch/>
        </p:blipFill>
        <p:spPr>
          <a:xfrm>
            <a:off x="-5418" y="48126"/>
            <a:ext cx="12197418" cy="6809874"/>
          </a:xfrm>
          <a:prstGeom prst="rect">
            <a:avLst/>
          </a:prstGeom>
        </p:spPr>
      </p:pic>
    </p:spTree>
    <p:extLst>
      <p:ext uri="{BB962C8B-B14F-4D97-AF65-F5344CB8AC3E}">
        <p14:creationId xmlns:p14="http://schemas.microsoft.com/office/powerpoint/2010/main" val="376529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6022" y="215900"/>
            <a:ext cx="10979955" cy="1325563"/>
          </a:xfrm>
        </p:spPr>
        <p:txBody>
          <a:bodyPr>
            <a:noAutofit/>
          </a:bodyPr>
          <a:lstStyle/>
          <a:p>
            <a:r>
              <a:rPr lang="cs-CZ" altLang="cs-CZ" sz="3200" b="1" dirty="0"/>
              <a:t>VNITŘNÍ KONTAMINACE- odhad rizika – </a:t>
            </a:r>
            <a:r>
              <a:rPr lang="cs-CZ" altLang="cs-CZ" sz="3200" b="1" dirty="0">
                <a:solidFill>
                  <a:srgbClr val="FF0000"/>
                </a:solidFill>
              </a:rPr>
              <a:t>ÚVAZEK EFEKTIVNÍ DÁVKY</a:t>
            </a:r>
            <a:br>
              <a:rPr lang="cs-CZ" altLang="cs-CZ" sz="3200" b="1" dirty="0"/>
            </a:br>
            <a:endParaRPr lang="cs-CZ" sz="3200" dirty="0"/>
          </a:p>
        </p:txBody>
      </p:sp>
      <p:pic>
        <p:nvPicPr>
          <p:cNvPr id="6" name="Zástupný symbol pro obsah 5"/>
          <p:cNvPicPr>
            <a:picLocks noGrp="1" noChangeAspect="1"/>
          </p:cNvPicPr>
          <p:nvPr>
            <p:ph idx="1"/>
          </p:nvPr>
        </p:nvPicPr>
        <p:blipFill rotWithShape="1">
          <a:blip r:embed="rId2"/>
          <a:srcRect r="31565"/>
          <a:stretch/>
        </p:blipFill>
        <p:spPr>
          <a:xfrm>
            <a:off x="321637" y="1055886"/>
            <a:ext cx="11264340" cy="5489053"/>
          </a:xfrm>
          <a:prstGeom prst="rect">
            <a:avLst/>
          </a:prstGeom>
        </p:spPr>
      </p:pic>
      <p:pic>
        <p:nvPicPr>
          <p:cNvPr id="5" name="Obrázek 4">
            <a:extLst>
              <a:ext uri="{FF2B5EF4-FFF2-40B4-BE49-F238E27FC236}">
                <a16:creationId xmlns:a16="http://schemas.microsoft.com/office/drawing/2014/main" id="{05C7B9DC-3B2A-7A3D-20B9-3DC2E74E8114}"/>
              </a:ext>
            </a:extLst>
          </p:cNvPr>
          <p:cNvPicPr>
            <a:picLocks noChangeAspect="1"/>
          </p:cNvPicPr>
          <p:nvPr/>
        </p:nvPicPr>
        <p:blipFill rotWithShape="1">
          <a:blip r:embed="rId3"/>
          <a:srcRect l="4970" r="4970" b="10254"/>
          <a:stretch/>
        </p:blipFill>
        <p:spPr>
          <a:xfrm>
            <a:off x="-13163" y="0"/>
            <a:ext cx="12205163" cy="6841520"/>
          </a:xfrm>
          <a:prstGeom prst="rect">
            <a:avLst/>
          </a:prstGeom>
        </p:spPr>
      </p:pic>
    </p:spTree>
    <p:extLst>
      <p:ext uri="{BB962C8B-B14F-4D97-AF65-F5344CB8AC3E}">
        <p14:creationId xmlns:p14="http://schemas.microsoft.com/office/powerpoint/2010/main" val="2955924239"/>
      </p:ext>
    </p:extLst>
  </p:cSld>
  <p:clrMapOvr>
    <a:masterClrMapping/>
  </p:clrMapOvr>
  <mc:AlternateContent xmlns:mc="http://schemas.openxmlformats.org/markup-compatibility/2006" xmlns:p14="http://schemas.microsoft.com/office/powerpoint/2010/main">
    <mc:Choice Requires="p14">
      <p:transition spd="slow" p14:dur="2000" advTm="454857"/>
    </mc:Choice>
    <mc:Fallback xmlns="">
      <p:transition spd="slow" advTm="45485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410E00-4CFF-C215-3D2B-D2F9EF62485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4E481C1-EBBA-D634-F41E-B650C9DD58BD}"/>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8E4E8B75-6199-7941-149B-A2F8169F9317}"/>
              </a:ext>
            </a:extLst>
          </p:cNvPr>
          <p:cNvPicPr>
            <a:picLocks noChangeAspect="1"/>
          </p:cNvPicPr>
          <p:nvPr/>
        </p:nvPicPr>
        <p:blipFill rotWithShape="1">
          <a:blip r:embed="rId2"/>
          <a:srcRect l="5181" r="5264" b="9931"/>
          <a:stretch/>
        </p:blipFill>
        <p:spPr>
          <a:xfrm>
            <a:off x="34756" y="0"/>
            <a:ext cx="12122487" cy="6858000"/>
          </a:xfrm>
          <a:prstGeom prst="rect">
            <a:avLst/>
          </a:prstGeom>
        </p:spPr>
      </p:pic>
    </p:spTree>
    <p:extLst>
      <p:ext uri="{BB962C8B-B14F-4D97-AF65-F5344CB8AC3E}">
        <p14:creationId xmlns:p14="http://schemas.microsoft.com/office/powerpoint/2010/main" val="4043610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4D6B47-9A10-8FD6-2B95-68BDE949DDC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CBE2145-0405-2AB3-8D59-BFB802A702A8}"/>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909D5E48-E62B-B78E-AA45-070D0D3CAD94}"/>
              </a:ext>
            </a:extLst>
          </p:cNvPr>
          <p:cNvPicPr>
            <a:picLocks noChangeAspect="1"/>
          </p:cNvPicPr>
          <p:nvPr/>
        </p:nvPicPr>
        <p:blipFill rotWithShape="1">
          <a:blip r:embed="rId2"/>
          <a:srcRect l="4983" r="5017" b="9931"/>
          <a:stretch/>
        </p:blipFill>
        <p:spPr>
          <a:xfrm>
            <a:off x="0" y="0"/>
            <a:ext cx="12192000" cy="6863292"/>
          </a:xfrm>
          <a:prstGeom prst="rect">
            <a:avLst/>
          </a:prstGeom>
        </p:spPr>
      </p:pic>
    </p:spTree>
    <p:extLst>
      <p:ext uri="{BB962C8B-B14F-4D97-AF65-F5344CB8AC3E}">
        <p14:creationId xmlns:p14="http://schemas.microsoft.com/office/powerpoint/2010/main" val="2600390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 y="282831"/>
            <a:ext cx="11989468" cy="763333"/>
          </a:xfrm>
        </p:spPr>
        <p:txBody>
          <a:bodyPr/>
          <a:lstStyle/>
          <a:p>
            <a:pPr algn="ctr" eaLnBrk="1" hangingPunct="1"/>
            <a:r>
              <a:rPr lang="cs-CZ" altLang="cs-CZ" b="1" dirty="0">
                <a:solidFill>
                  <a:srgbClr val="FF0000"/>
                </a:solidFill>
              </a:rPr>
              <a:t>BIOGENNÍ RADIONUKLIDY</a:t>
            </a:r>
          </a:p>
        </p:txBody>
      </p:sp>
      <p:sp>
        <p:nvSpPr>
          <p:cNvPr id="31763" name="Text Box 20"/>
          <p:cNvSpPr txBox="1">
            <a:spLocks noChangeArrowheads="1"/>
          </p:cNvSpPr>
          <p:nvPr/>
        </p:nvSpPr>
        <p:spPr bwMode="auto">
          <a:xfrm>
            <a:off x="559468" y="4827953"/>
            <a:ext cx="1116530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2000" dirty="0">
                <a:solidFill>
                  <a:srgbClr val="000000"/>
                </a:solidFill>
              </a:rPr>
              <a:t>Orgány, kde se kumulují biogenní radionuklidy se nazývají </a:t>
            </a:r>
            <a:r>
              <a:rPr lang="cs-CZ" altLang="cs-CZ" sz="2000" b="1" dirty="0">
                <a:solidFill>
                  <a:srgbClr val="FF3300"/>
                </a:solidFill>
              </a:rPr>
              <a:t>KRITICKÉ ORGÁNY</a:t>
            </a:r>
            <a:r>
              <a:rPr lang="cs-CZ" altLang="cs-CZ" sz="2000" dirty="0">
                <a:solidFill>
                  <a:srgbClr val="000000"/>
                </a:solidFill>
              </a:rPr>
              <a:t>. Kritické orgány mohou akumulovat velké množství daného radionuklidu, takže výsledná koncentrace v něm </a:t>
            </a:r>
            <a:r>
              <a:rPr lang="cs-CZ" altLang="cs-CZ" sz="2000" dirty="0" err="1">
                <a:solidFill>
                  <a:srgbClr val="000000"/>
                </a:solidFill>
              </a:rPr>
              <a:t>můžee</a:t>
            </a:r>
            <a:r>
              <a:rPr lang="cs-CZ" altLang="cs-CZ" sz="2000" dirty="0">
                <a:solidFill>
                  <a:srgbClr val="000000"/>
                </a:solidFill>
              </a:rPr>
              <a:t> </a:t>
            </a:r>
            <a:r>
              <a:rPr lang="cs-CZ" altLang="cs-CZ" sz="2000" u="sng" dirty="0">
                <a:solidFill>
                  <a:srgbClr val="FF0000"/>
                </a:solidFill>
              </a:rPr>
              <a:t>například 1000x překročit koncentraci v sousedním orgánu</a:t>
            </a:r>
            <a:r>
              <a:rPr lang="cs-CZ" altLang="cs-CZ" sz="2000" dirty="0">
                <a:solidFill>
                  <a:srgbClr val="000000"/>
                </a:solidFill>
              </a:rPr>
              <a:t>. Proto, i když je tento orgán například odolný vůči působení IZ, může být po kontaminaci příslušným biogenním radionuklidem snadno poškozen.</a:t>
            </a:r>
          </a:p>
        </p:txBody>
      </p:sp>
      <p:sp>
        <p:nvSpPr>
          <p:cNvPr id="31765" name="Rectangle 22"/>
          <p:cNvSpPr>
            <a:spLocks noGrp="1" noChangeArrowheads="1"/>
          </p:cNvSpPr>
          <p:nvPr>
            <p:ph type="body" idx="1"/>
          </p:nvPr>
        </p:nvSpPr>
        <p:spPr>
          <a:xfrm>
            <a:off x="513347" y="1085668"/>
            <a:ext cx="11165306" cy="1036637"/>
          </a:xfrm>
          <a:noFill/>
        </p:spPr>
        <p:txBody>
          <a:bodyPr>
            <a:normAutofit/>
          </a:bodyPr>
          <a:lstStyle/>
          <a:p>
            <a:pPr marL="0" indent="0" eaLnBrk="1" hangingPunct="1">
              <a:lnSpc>
                <a:spcPct val="90000"/>
              </a:lnSpc>
              <a:buNone/>
            </a:pPr>
            <a:r>
              <a:rPr lang="cs-CZ" altLang="cs-CZ" sz="2400" dirty="0"/>
              <a:t>Nebezpečné jsou tedy zejména tzv. </a:t>
            </a:r>
            <a:r>
              <a:rPr lang="cs-CZ" altLang="cs-CZ" sz="2400" b="1" dirty="0">
                <a:solidFill>
                  <a:srgbClr val="FF3300"/>
                </a:solidFill>
              </a:rPr>
              <a:t>biogenní radionuklidy</a:t>
            </a:r>
            <a:r>
              <a:rPr lang="cs-CZ" altLang="cs-CZ" sz="2400" dirty="0"/>
              <a:t>, které mohou být v organismu inkorporovány namísto „fyziologických“ prvků</a:t>
            </a:r>
          </a:p>
        </p:txBody>
      </p:sp>
      <p:pic>
        <p:nvPicPr>
          <p:cNvPr id="5" name="Obrázek 4">
            <a:extLst>
              <a:ext uri="{FF2B5EF4-FFF2-40B4-BE49-F238E27FC236}">
                <a16:creationId xmlns:a16="http://schemas.microsoft.com/office/drawing/2014/main" id="{29824241-5233-485B-8C48-9EB3A257B5B9}"/>
              </a:ext>
            </a:extLst>
          </p:cNvPr>
          <p:cNvPicPr>
            <a:picLocks noChangeAspect="1"/>
          </p:cNvPicPr>
          <p:nvPr/>
        </p:nvPicPr>
        <p:blipFill>
          <a:blip r:embed="rId2"/>
          <a:stretch>
            <a:fillRect/>
          </a:stretch>
        </p:blipFill>
        <p:spPr>
          <a:xfrm>
            <a:off x="2262192" y="1985056"/>
            <a:ext cx="7778892" cy="2659966"/>
          </a:xfrm>
          <a:prstGeom prst="rect">
            <a:avLst/>
          </a:prstGeom>
          <a:ln>
            <a:solidFill>
              <a:schemeClr val="tx1"/>
            </a:solidFill>
          </a:ln>
        </p:spPr>
      </p:pic>
      <p:cxnSp>
        <p:nvCxnSpPr>
          <p:cNvPr id="7" name="Přímá spojnice 6">
            <a:extLst>
              <a:ext uri="{FF2B5EF4-FFF2-40B4-BE49-F238E27FC236}">
                <a16:creationId xmlns:a16="http://schemas.microsoft.com/office/drawing/2014/main" id="{74C62D0F-8AA3-4959-AF8E-87178FBF5BAB}"/>
              </a:ext>
            </a:extLst>
          </p:cNvPr>
          <p:cNvCxnSpPr/>
          <p:nvPr/>
        </p:nvCxnSpPr>
        <p:spPr>
          <a:xfrm>
            <a:off x="2262192" y="2466472"/>
            <a:ext cx="777889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224045"/>
      </p:ext>
    </p:extLst>
  </p:cSld>
  <p:clrMapOvr>
    <a:masterClrMapping/>
  </p:clrMapOvr>
  <mc:AlternateContent xmlns:mc="http://schemas.openxmlformats.org/markup-compatibility/2006" xmlns:p14="http://schemas.microsoft.com/office/powerpoint/2010/main">
    <mc:Choice Requires="p14">
      <p:transition spd="slow" p14:dur="2000" advTm="277592"/>
    </mc:Choice>
    <mc:Fallback xmlns="">
      <p:transition spd="slow" advTm="27759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182905" y="1518956"/>
            <a:ext cx="8011460" cy="1140882"/>
          </a:xfrm>
          <a:prstGeom prst="rect">
            <a:avLst/>
          </a:prstGeom>
        </p:spPr>
      </p:pic>
      <p:sp>
        <p:nvSpPr>
          <p:cNvPr id="4" name="Rectangle 3"/>
          <p:cNvSpPr txBox="1">
            <a:spLocks noChangeArrowheads="1"/>
          </p:cNvSpPr>
          <p:nvPr/>
        </p:nvSpPr>
        <p:spPr>
          <a:xfrm>
            <a:off x="2060916" y="2143198"/>
            <a:ext cx="8315731" cy="2620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Tx/>
              <a:buNone/>
            </a:pPr>
            <a:endParaRPr lang="en-US" altLang="cs-CZ" sz="2000" dirty="0"/>
          </a:p>
          <a:p>
            <a:pPr lvl="1">
              <a:buFontTx/>
              <a:buNone/>
            </a:pPr>
            <a:endParaRPr lang="en-US" altLang="cs-CZ" sz="2000" dirty="0"/>
          </a:p>
          <a:p>
            <a:r>
              <a:rPr lang="en-US" altLang="cs-CZ" sz="2000" b="1" dirty="0" err="1"/>
              <a:t>Měrná</a:t>
            </a:r>
            <a:r>
              <a:rPr lang="en-US" altLang="cs-CZ" sz="2000" b="1" dirty="0"/>
              <a:t> </a:t>
            </a:r>
            <a:r>
              <a:rPr lang="en-US" altLang="cs-CZ" sz="2000" b="1" dirty="0" err="1"/>
              <a:t>akvivita</a:t>
            </a:r>
            <a:r>
              <a:rPr lang="en-US" altLang="cs-CZ" sz="2000" dirty="0"/>
              <a:t> - </a:t>
            </a:r>
            <a:r>
              <a:rPr lang="en-US" altLang="cs-CZ" sz="2000" dirty="0" err="1"/>
              <a:t>aktivita</a:t>
            </a:r>
            <a:r>
              <a:rPr lang="en-US" altLang="cs-CZ" sz="2000" dirty="0"/>
              <a:t> </a:t>
            </a:r>
            <a:r>
              <a:rPr lang="en-US" altLang="cs-CZ" sz="2000" u="sng" dirty="0" err="1"/>
              <a:t>vztažená</a:t>
            </a:r>
            <a:r>
              <a:rPr lang="en-US" altLang="cs-CZ" sz="2000" u="sng" dirty="0"/>
              <a:t> </a:t>
            </a:r>
            <a:r>
              <a:rPr lang="en-US" altLang="cs-CZ" sz="2000" u="sng" dirty="0" err="1"/>
              <a:t>na</a:t>
            </a:r>
            <a:r>
              <a:rPr lang="en-US" altLang="cs-CZ" sz="2000" u="sng" dirty="0"/>
              <a:t> </a:t>
            </a:r>
            <a:r>
              <a:rPr lang="en-US" altLang="cs-CZ" sz="2000" u="sng" dirty="0" err="1"/>
              <a:t>určité</a:t>
            </a:r>
            <a:r>
              <a:rPr lang="en-US" altLang="cs-CZ" sz="2000" u="sng" dirty="0"/>
              <a:t> </a:t>
            </a:r>
            <a:r>
              <a:rPr lang="en-US" altLang="cs-CZ" sz="2000" u="sng" dirty="0" err="1"/>
              <a:t>množství</a:t>
            </a:r>
            <a:r>
              <a:rPr lang="en-US" altLang="cs-CZ" sz="2000" u="sng" dirty="0"/>
              <a:t> </a:t>
            </a:r>
            <a:r>
              <a:rPr lang="en-US" altLang="cs-CZ" sz="2000" dirty="0"/>
              <a:t>– </a:t>
            </a:r>
            <a:r>
              <a:rPr lang="en-US" altLang="cs-CZ" sz="2000" dirty="0" err="1"/>
              <a:t>objem</a:t>
            </a:r>
            <a:r>
              <a:rPr lang="en-US" altLang="cs-CZ" sz="2000" dirty="0"/>
              <a:t>, </a:t>
            </a:r>
            <a:r>
              <a:rPr lang="en-US" altLang="cs-CZ" sz="2000" dirty="0" err="1"/>
              <a:t>plochu</a:t>
            </a:r>
            <a:r>
              <a:rPr lang="en-US" altLang="cs-CZ" sz="2000" dirty="0"/>
              <a:t>, </a:t>
            </a:r>
            <a:r>
              <a:rPr lang="en-US" altLang="cs-CZ" sz="2000" dirty="0" err="1"/>
              <a:t>hmotnost</a:t>
            </a:r>
            <a:r>
              <a:rPr lang="en-US" altLang="cs-CZ" sz="2000" dirty="0"/>
              <a:t>, </a:t>
            </a:r>
            <a:r>
              <a:rPr lang="en-US" altLang="cs-CZ" sz="2000" dirty="0" err="1"/>
              <a:t>látkové</a:t>
            </a:r>
            <a:r>
              <a:rPr lang="en-US" altLang="cs-CZ" sz="2000" dirty="0"/>
              <a:t> </a:t>
            </a:r>
            <a:r>
              <a:rPr lang="en-US" altLang="cs-CZ" sz="2000" dirty="0" err="1"/>
              <a:t>množsví</a:t>
            </a:r>
            <a:r>
              <a:rPr lang="en-US" altLang="cs-CZ" sz="2000" dirty="0"/>
              <a:t>...</a:t>
            </a:r>
          </a:p>
          <a:p>
            <a:endParaRPr lang="en-US" altLang="cs-CZ" sz="2000" dirty="0"/>
          </a:p>
          <a:p>
            <a:endParaRPr lang="en-US" altLang="cs-CZ" sz="2000" dirty="0"/>
          </a:p>
          <a:p>
            <a:endParaRPr lang="en-US" altLang="cs-CZ" sz="2000" dirty="0"/>
          </a:p>
          <a:p>
            <a:pPr>
              <a:buFontTx/>
              <a:buNone/>
            </a:pPr>
            <a:endParaRPr lang="cs-CZ" altLang="cs-CZ" sz="2000" dirty="0"/>
          </a:p>
          <a:p>
            <a:pPr>
              <a:buFontTx/>
              <a:buNone/>
            </a:pPr>
            <a:endParaRPr lang="cs-CZ" altLang="cs-CZ" sz="2000" dirty="0"/>
          </a:p>
          <a:p>
            <a:pPr>
              <a:buFontTx/>
              <a:buNone/>
            </a:pPr>
            <a:endParaRPr lang="cs-CZ" altLang="cs-CZ" sz="2000" dirty="0"/>
          </a:p>
          <a:p>
            <a:pPr>
              <a:buFontTx/>
              <a:buNone/>
            </a:pPr>
            <a:endParaRPr lang="en-US" altLang="cs-CZ" sz="2000" dirty="0"/>
          </a:p>
        </p:txBody>
      </p:sp>
      <p:pic>
        <p:nvPicPr>
          <p:cNvPr id="5" name="Picture 5" descr="_ak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185" y="3893791"/>
            <a:ext cx="2865139" cy="150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_ak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635" y="3881128"/>
            <a:ext cx="2976434" cy="153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2306919" y="2829977"/>
            <a:ext cx="1697317" cy="376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 name="Přímá spojnice 7"/>
          <p:cNvCxnSpPr/>
          <p:nvPr/>
        </p:nvCxnSpPr>
        <p:spPr>
          <a:xfrm>
            <a:off x="4971941" y="3194529"/>
            <a:ext cx="2911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Obrázek 1"/>
          <p:cNvPicPr>
            <a:picLocks noChangeAspect="1"/>
          </p:cNvPicPr>
          <p:nvPr/>
        </p:nvPicPr>
        <p:blipFill rotWithShape="1">
          <a:blip r:embed="rId5"/>
          <a:srcRect l="7649" t="73659" r="70091" b="5572"/>
          <a:stretch/>
        </p:blipFill>
        <p:spPr>
          <a:xfrm>
            <a:off x="3018977" y="5388122"/>
            <a:ext cx="1636776" cy="292608"/>
          </a:xfrm>
          <a:prstGeom prst="rect">
            <a:avLst/>
          </a:prstGeom>
        </p:spPr>
      </p:pic>
      <p:pic>
        <p:nvPicPr>
          <p:cNvPr id="9" name="Obrázek 8"/>
          <p:cNvPicPr>
            <a:picLocks noChangeAspect="1"/>
          </p:cNvPicPr>
          <p:nvPr/>
        </p:nvPicPr>
        <p:blipFill rotWithShape="1">
          <a:blip r:embed="rId5"/>
          <a:srcRect b="63768"/>
          <a:stretch/>
        </p:blipFill>
        <p:spPr>
          <a:xfrm>
            <a:off x="1634042" y="721638"/>
            <a:ext cx="9033959" cy="627180"/>
          </a:xfrm>
          <a:prstGeom prst="rect">
            <a:avLst/>
          </a:prstGeom>
        </p:spPr>
      </p:pic>
      <p:cxnSp>
        <p:nvCxnSpPr>
          <p:cNvPr id="10" name="Přímá spojnice 9"/>
          <p:cNvCxnSpPr/>
          <p:nvPr/>
        </p:nvCxnSpPr>
        <p:spPr>
          <a:xfrm>
            <a:off x="2060916" y="1035228"/>
            <a:ext cx="64765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Obrázek 11"/>
          <p:cNvPicPr>
            <a:picLocks noChangeAspect="1"/>
          </p:cNvPicPr>
          <p:nvPr/>
        </p:nvPicPr>
        <p:blipFill rotWithShape="1">
          <a:blip r:embed="rId5"/>
          <a:srcRect l="39525" t="53798" r="41862" b="24853"/>
          <a:stretch/>
        </p:blipFill>
        <p:spPr>
          <a:xfrm>
            <a:off x="4855195" y="4443014"/>
            <a:ext cx="1368552" cy="300782"/>
          </a:xfrm>
          <a:prstGeom prst="rect">
            <a:avLst/>
          </a:prstGeom>
        </p:spPr>
      </p:pic>
      <p:pic>
        <p:nvPicPr>
          <p:cNvPr id="13" name="Obrázek 12"/>
          <p:cNvPicPr>
            <a:picLocks noChangeAspect="1"/>
          </p:cNvPicPr>
          <p:nvPr/>
        </p:nvPicPr>
        <p:blipFill rotWithShape="1">
          <a:blip r:embed="rId5"/>
          <a:srcRect l="7649" t="36665" r="67148" b="42429"/>
          <a:stretch/>
        </p:blipFill>
        <p:spPr>
          <a:xfrm>
            <a:off x="6223747" y="3671499"/>
            <a:ext cx="1853184" cy="294546"/>
          </a:xfrm>
          <a:prstGeom prst="rect">
            <a:avLst/>
          </a:prstGeom>
        </p:spPr>
      </p:pic>
      <p:pic>
        <p:nvPicPr>
          <p:cNvPr id="14" name="Obrázek 13"/>
          <p:cNvPicPr>
            <a:picLocks noChangeAspect="1"/>
          </p:cNvPicPr>
          <p:nvPr/>
        </p:nvPicPr>
        <p:blipFill rotWithShape="1">
          <a:blip r:embed="rId5"/>
          <a:srcRect l="7649" t="54378" r="66837" b="26713"/>
          <a:stretch/>
        </p:blipFill>
        <p:spPr>
          <a:xfrm>
            <a:off x="2948942" y="3616808"/>
            <a:ext cx="1876042" cy="266401"/>
          </a:xfrm>
          <a:prstGeom prst="rect">
            <a:avLst/>
          </a:prstGeom>
        </p:spPr>
      </p:pic>
      <p:sp>
        <p:nvSpPr>
          <p:cNvPr id="15" name="TextovéPole 14"/>
          <p:cNvSpPr txBox="1"/>
          <p:nvPr/>
        </p:nvSpPr>
        <p:spPr>
          <a:xfrm>
            <a:off x="2696430" y="152776"/>
            <a:ext cx="3190682" cy="584775"/>
          </a:xfrm>
          <a:prstGeom prst="rect">
            <a:avLst/>
          </a:prstGeom>
          <a:noFill/>
        </p:spPr>
        <p:txBody>
          <a:bodyPr wrap="none" rtlCol="0">
            <a:spAutoFit/>
          </a:bodyPr>
          <a:lstStyle/>
          <a:p>
            <a:r>
              <a:rPr lang="cs-CZ" sz="3200" b="1" dirty="0">
                <a:solidFill>
                  <a:srgbClr val="FF0000"/>
                </a:solidFill>
              </a:rPr>
              <a:t>3. Měrná aktivita</a:t>
            </a:r>
          </a:p>
        </p:txBody>
      </p:sp>
      <p:sp>
        <p:nvSpPr>
          <p:cNvPr id="17" name="Obdélník 16"/>
          <p:cNvSpPr/>
          <p:nvPr/>
        </p:nvSpPr>
        <p:spPr>
          <a:xfrm>
            <a:off x="6288024" y="1062287"/>
            <a:ext cx="109729" cy="7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solidFill>
                <a:schemeClr val="bg1"/>
              </a:solidFill>
            </a:endParaRPr>
          </a:p>
        </p:txBody>
      </p:sp>
      <p:sp>
        <p:nvSpPr>
          <p:cNvPr id="18" name="TextovéPole 17">
            <a:extLst>
              <a:ext uri="{FF2B5EF4-FFF2-40B4-BE49-F238E27FC236}">
                <a16:creationId xmlns:a16="http://schemas.microsoft.com/office/drawing/2014/main" id="{9EB1605B-C692-45A8-9007-D131D2E0724C}"/>
              </a:ext>
            </a:extLst>
          </p:cNvPr>
          <p:cNvSpPr txBox="1"/>
          <p:nvPr/>
        </p:nvSpPr>
        <p:spPr>
          <a:xfrm>
            <a:off x="953069" y="5751117"/>
            <a:ext cx="11238931" cy="954107"/>
          </a:xfrm>
          <a:prstGeom prst="rect">
            <a:avLst/>
          </a:prstGeom>
          <a:noFill/>
        </p:spPr>
        <p:txBody>
          <a:bodyPr wrap="square">
            <a:spAutoFit/>
          </a:bodyPr>
          <a:lstStyle/>
          <a:p>
            <a:pPr>
              <a:buFontTx/>
              <a:buNone/>
            </a:pPr>
            <a:r>
              <a:rPr lang="en-US" altLang="cs-CZ" sz="2800" b="1" dirty="0" err="1">
                <a:solidFill>
                  <a:srgbClr val="FF0000"/>
                </a:solidFill>
              </a:rPr>
              <a:t>Aktivita</a:t>
            </a:r>
            <a:r>
              <a:rPr lang="en-US" altLang="cs-CZ" sz="2800" b="1" dirty="0">
                <a:solidFill>
                  <a:srgbClr val="FF0000"/>
                </a:solidFill>
              </a:rPr>
              <a:t> </a:t>
            </a:r>
            <a:r>
              <a:rPr lang="en-US" altLang="cs-CZ" sz="2800" b="1" dirty="0" err="1">
                <a:solidFill>
                  <a:srgbClr val="FF0000"/>
                </a:solidFill>
              </a:rPr>
              <a:t>nevypovídá</a:t>
            </a:r>
            <a:r>
              <a:rPr lang="en-US" altLang="cs-CZ" sz="2800" b="1" dirty="0">
                <a:solidFill>
                  <a:srgbClr val="FF0000"/>
                </a:solidFill>
              </a:rPr>
              <a:t> </a:t>
            </a:r>
            <a:r>
              <a:rPr lang="en-US" altLang="cs-CZ" sz="2800" b="1" dirty="0" err="1">
                <a:solidFill>
                  <a:srgbClr val="FF0000"/>
                </a:solidFill>
              </a:rPr>
              <a:t>nic</a:t>
            </a:r>
            <a:r>
              <a:rPr lang="en-US" altLang="cs-CZ" sz="2800" b="1" dirty="0">
                <a:solidFill>
                  <a:srgbClr val="FF0000"/>
                </a:solidFill>
              </a:rPr>
              <a:t> o </a:t>
            </a:r>
            <a:r>
              <a:rPr lang="en-US" altLang="cs-CZ" sz="2800" b="1" dirty="0" err="1">
                <a:solidFill>
                  <a:srgbClr val="FF0000"/>
                </a:solidFill>
              </a:rPr>
              <a:t>uvolněné</a:t>
            </a:r>
            <a:r>
              <a:rPr lang="en-US" altLang="cs-CZ" sz="2800" b="1" dirty="0">
                <a:solidFill>
                  <a:srgbClr val="FF0000"/>
                </a:solidFill>
              </a:rPr>
              <a:t> </a:t>
            </a:r>
            <a:r>
              <a:rPr lang="en-US" altLang="cs-CZ" sz="2800" b="1" dirty="0" err="1">
                <a:solidFill>
                  <a:srgbClr val="FF0000"/>
                </a:solidFill>
              </a:rPr>
              <a:t>energii</a:t>
            </a:r>
            <a:r>
              <a:rPr lang="en-US" altLang="cs-CZ" sz="2800" b="1" dirty="0">
                <a:solidFill>
                  <a:srgbClr val="FF0000"/>
                </a:solidFill>
              </a:rPr>
              <a:t>, </a:t>
            </a:r>
            <a:r>
              <a:rPr lang="en-US" altLang="cs-CZ" sz="2800" b="1" dirty="0" err="1">
                <a:solidFill>
                  <a:srgbClr val="FF0000"/>
                </a:solidFill>
              </a:rPr>
              <a:t>počtu</a:t>
            </a:r>
            <a:r>
              <a:rPr lang="en-US" altLang="cs-CZ" sz="2800" b="1" dirty="0">
                <a:solidFill>
                  <a:srgbClr val="FF0000"/>
                </a:solidFill>
              </a:rPr>
              <a:t> </a:t>
            </a:r>
            <a:r>
              <a:rPr lang="en-US" altLang="cs-CZ" sz="2800" b="1" dirty="0" err="1">
                <a:solidFill>
                  <a:srgbClr val="FF0000"/>
                </a:solidFill>
              </a:rPr>
              <a:t>částic</a:t>
            </a:r>
            <a:r>
              <a:rPr lang="en-US" altLang="cs-CZ" sz="2800" b="1" dirty="0">
                <a:solidFill>
                  <a:srgbClr val="FF0000"/>
                </a:solidFill>
              </a:rPr>
              <a:t>... </a:t>
            </a:r>
            <a:endParaRPr lang="cs-CZ" altLang="cs-CZ" sz="2800" b="1" dirty="0">
              <a:solidFill>
                <a:srgbClr val="FF0000"/>
              </a:solidFill>
            </a:endParaRPr>
          </a:p>
          <a:p>
            <a:pPr>
              <a:buFontTx/>
              <a:buNone/>
            </a:pPr>
            <a:r>
              <a:rPr lang="cs-CZ" altLang="cs-CZ" sz="2800" b="1" dirty="0">
                <a:solidFill>
                  <a:srgbClr val="FF0000"/>
                </a:solidFill>
              </a:rPr>
              <a:t>						</a:t>
            </a:r>
            <a:r>
              <a:rPr lang="en-US" altLang="cs-CZ" sz="2800" b="1" dirty="0">
                <a:solidFill>
                  <a:srgbClr val="FF0000"/>
                </a:solidFill>
              </a:rPr>
              <a:t>je </a:t>
            </a:r>
            <a:r>
              <a:rPr lang="en-US" altLang="cs-CZ" sz="2800" b="1" dirty="0" err="1">
                <a:solidFill>
                  <a:srgbClr val="FF0000"/>
                </a:solidFill>
              </a:rPr>
              <a:t>potřeba</a:t>
            </a:r>
            <a:r>
              <a:rPr lang="en-US" altLang="cs-CZ" sz="2800" b="1" dirty="0">
                <a:solidFill>
                  <a:srgbClr val="FF0000"/>
                </a:solidFill>
              </a:rPr>
              <a:t> </a:t>
            </a:r>
            <a:r>
              <a:rPr lang="en-US" altLang="cs-CZ" sz="2800" b="1" dirty="0" err="1">
                <a:solidFill>
                  <a:srgbClr val="FF0000"/>
                </a:solidFill>
              </a:rPr>
              <a:t>definovat</a:t>
            </a:r>
            <a:r>
              <a:rPr lang="en-US" altLang="cs-CZ" sz="2800" b="1" dirty="0">
                <a:solidFill>
                  <a:srgbClr val="FF0000"/>
                </a:solidFill>
              </a:rPr>
              <a:t> </a:t>
            </a:r>
            <a:r>
              <a:rPr lang="en-US" altLang="cs-CZ" sz="2800" b="1" dirty="0" err="1">
                <a:solidFill>
                  <a:srgbClr val="FF0000"/>
                </a:solidFill>
              </a:rPr>
              <a:t>jiné</a:t>
            </a:r>
            <a:r>
              <a:rPr lang="en-US" altLang="cs-CZ" sz="2800" b="1" dirty="0">
                <a:solidFill>
                  <a:srgbClr val="FF0000"/>
                </a:solidFill>
              </a:rPr>
              <a:t> </a:t>
            </a:r>
            <a:r>
              <a:rPr lang="en-US" altLang="cs-CZ" sz="2800" b="1" dirty="0" err="1">
                <a:solidFill>
                  <a:srgbClr val="FF0000"/>
                </a:solidFill>
              </a:rPr>
              <a:t>veličiny</a:t>
            </a:r>
            <a:endParaRPr lang="en-US" altLang="cs-CZ" sz="2800" b="1" dirty="0">
              <a:solidFill>
                <a:srgbClr val="FF0000"/>
              </a:solidFill>
            </a:endParaRPr>
          </a:p>
        </p:txBody>
      </p:sp>
    </p:spTree>
    <p:extLst>
      <p:ext uri="{BB962C8B-B14F-4D97-AF65-F5344CB8AC3E}">
        <p14:creationId xmlns:p14="http://schemas.microsoft.com/office/powerpoint/2010/main" val="2981327371"/>
      </p:ext>
    </p:extLst>
  </p:cSld>
  <p:clrMapOvr>
    <a:masterClrMapping/>
  </p:clrMapOvr>
  <mc:AlternateContent xmlns:mc="http://schemas.openxmlformats.org/markup-compatibility/2006" xmlns:p14="http://schemas.microsoft.com/office/powerpoint/2010/main">
    <mc:Choice Requires="p14">
      <p:transition spd="slow" p14:dur="2000" advTm="151399"/>
    </mc:Choice>
    <mc:Fallback xmlns="">
      <p:transition spd="slow" advTm="151399"/>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2189" y="52303"/>
            <a:ext cx="12025564" cy="1325563"/>
          </a:xfrm>
        </p:spPr>
        <p:txBody>
          <a:bodyPr/>
          <a:lstStyle/>
          <a:p>
            <a:pPr algn="ctr" eaLnBrk="1" hangingPunct="1"/>
            <a:r>
              <a:rPr lang="cs-CZ" altLang="cs-CZ" sz="3600" b="1" dirty="0"/>
              <a:t>Problémy výpočtu dávek z vnitřního ozáření</a:t>
            </a:r>
          </a:p>
        </p:txBody>
      </p:sp>
      <p:sp>
        <p:nvSpPr>
          <p:cNvPr id="32771" name="Rectangle 3"/>
          <p:cNvSpPr>
            <a:spLocks noGrp="1" noChangeArrowheads="1"/>
          </p:cNvSpPr>
          <p:nvPr>
            <p:ph type="body" idx="1"/>
          </p:nvPr>
        </p:nvSpPr>
        <p:spPr>
          <a:xfrm>
            <a:off x="294189" y="1179180"/>
            <a:ext cx="11603622" cy="5341936"/>
          </a:xfrm>
        </p:spPr>
        <p:txBody>
          <a:bodyPr>
            <a:noAutofit/>
          </a:bodyPr>
          <a:lstStyle/>
          <a:p>
            <a:pPr eaLnBrk="1" hangingPunct="1">
              <a:lnSpc>
                <a:spcPct val="80000"/>
              </a:lnSpc>
              <a:buFontTx/>
              <a:buNone/>
            </a:pPr>
            <a:r>
              <a:rPr lang="cs-CZ" altLang="cs-CZ" sz="2400" u="sng" dirty="0"/>
              <a:t>Z uvedených hledisek je odhad dávek z vnitřního ozáření poněkud složitější než odhad při externím ozáření. Jde zejména o následující důvody:</a:t>
            </a:r>
          </a:p>
          <a:p>
            <a:pPr eaLnBrk="1" hangingPunct="1">
              <a:lnSpc>
                <a:spcPct val="80000"/>
              </a:lnSpc>
              <a:spcBef>
                <a:spcPct val="50000"/>
              </a:spcBef>
            </a:pPr>
            <a:r>
              <a:rPr lang="cs-CZ" altLang="cs-CZ" sz="2400" dirty="0"/>
              <a:t>dávky z vnitřního ozáření </a:t>
            </a:r>
            <a:r>
              <a:rPr lang="cs-CZ" altLang="cs-CZ" sz="2400" dirty="0">
                <a:solidFill>
                  <a:srgbClr val="FF0000"/>
                </a:solidFill>
              </a:rPr>
              <a:t>nelze měřit přímo</a:t>
            </a:r>
          </a:p>
          <a:p>
            <a:pPr eaLnBrk="1" hangingPunct="1">
              <a:lnSpc>
                <a:spcPct val="80000"/>
              </a:lnSpc>
              <a:spcBef>
                <a:spcPct val="50000"/>
              </a:spcBef>
            </a:pPr>
            <a:r>
              <a:rPr lang="cs-CZ" altLang="cs-CZ" sz="2400" dirty="0"/>
              <a:t>distribuce radionuklidu v těle může být velmi </a:t>
            </a:r>
            <a:r>
              <a:rPr lang="cs-CZ" altLang="cs-CZ" sz="2400" dirty="0">
                <a:solidFill>
                  <a:srgbClr val="FF0000"/>
                </a:solidFill>
              </a:rPr>
              <a:t>nehomogenní</a:t>
            </a:r>
          </a:p>
          <a:p>
            <a:pPr eaLnBrk="1" hangingPunct="1">
              <a:lnSpc>
                <a:spcPct val="80000"/>
              </a:lnSpc>
              <a:spcBef>
                <a:spcPct val="50000"/>
              </a:spcBef>
            </a:pPr>
            <a:r>
              <a:rPr lang="cs-CZ" altLang="cs-CZ" sz="2400" dirty="0"/>
              <a:t>dávky z vnitřního ozáření </a:t>
            </a:r>
            <a:r>
              <a:rPr lang="cs-CZ" altLang="cs-CZ" sz="2400" dirty="0">
                <a:solidFill>
                  <a:srgbClr val="FF0000"/>
                </a:solidFill>
              </a:rPr>
              <a:t>se realizují v delším časovém období</a:t>
            </a:r>
          </a:p>
          <a:p>
            <a:pPr eaLnBrk="1" hangingPunct="1">
              <a:lnSpc>
                <a:spcPct val="80000"/>
              </a:lnSpc>
              <a:spcBef>
                <a:spcPct val="50000"/>
              </a:spcBef>
            </a:pPr>
            <a:r>
              <a:rPr lang="cs-CZ" altLang="cs-CZ" sz="2400" dirty="0">
                <a:solidFill>
                  <a:srgbClr val="FF0000"/>
                </a:solidFill>
              </a:rPr>
              <a:t>každý prvek se chová jinak</a:t>
            </a:r>
          </a:p>
          <a:p>
            <a:pPr eaLnBrk="1" hangingPunct="1">
              <a:lnSpc>
                <a:spcPct val="80000"/>
              </a:lnSpc>
              <a:spcBef>
                <a:spcPct val="50000"/>
              </a:spcBef>
            </a:pPr>
            <a:r>
              <a:rPr lang="cs-CZ" altLang="cs-CZ" sz="2400" dirty="0"/>
              <a:t>chování radionuklidu v organizmu </a:t>
            </a:r>
            <a:r>
              <a:rPr lang="cs-CZ" altLang="cs-CZ" sz="2400" dirty="0">
                <a:solidFill>
                  <a:srgbClr val="FF0000"/>
                </a:solidFill>
              </a:rPr>
              <a:t>závisí na jeho fyzikální a chemické formě </a:t>
            </a:r>
          </a:p>
          <a:p>
            <a:pPr eaLnBrk="1" hangingPunct="1">
              <a:lnSpc>
                <a:spcPct val="80000"/>
              </a:lnSpc>
              <a:spcBef>
                <a:spcPct val="50000"/>
              </a:spcBef>
            </a:pPr>
            <a:r>
              <a:rPr lang="cs-CZ" altLang="cs-CZ" sz="2400" dirty="0"/>
              <a:t>a </a:t>
            </a:r>
            <a:r>
              <a:rPr lang="cs-CZ" altLang="cs-CZ" sz="2400" dirty="0">
                <a:solidFill>
                  <a:srgbClr val="FF0000"/>
                </a:solidFill>
              </a:rPr>
              <a:t>cestě</a:t>
            </a:r>
            <a:r>
              <a:rPr lang="cs-CZ" altLang="cs-CZ" sz="2400" dirty="0"/>
              <a:t> </a:t>
            </a:r>
            <a:r>
              <a:rPr lang="cs-CZ" altLang="cs-CZ" sz="2400" dirty="0">
                <a:solidFill>
                  <a:srgbClr val="FF0000"/>
                </a:solidFill>
              </a:rPr>
              <a:t>vstupu do organizmu</a:t>
            </a:r>
          </a:p>
          <a:p>
            <a:pPr eaLnBrk="1" hangingPunct="1">
              <a:lnSpc>
                <a:spcPct val="80000"/>
              </a:lnSpc>
              <a:spcBef>
                <a:spcPct val="50000"/>
              </a:spcBef>
            </a:pPr>
            <a:r>
              <a:rPr lang="cs-CZ" altLang="cs-CZ" sz="2400" dirty="0"/>
              <a:t>distribuce radionuklidu </a:t>
            </a:r>
            <a:r>
              <a:rPr lang="cs-CZ" altLang="cs-CZ" sz="2400" dirty="0">
                <a:solidFill>
                  <a:srgbClr val="FF0000"/>
                </a:solidFill>
              </a:rPr>
              <a:t>se může časem měnit</a:t>
            </a:r>
            <a:r>
              <a:rPr lang="cs-CZ" altLang="cs-CZ" sz="2400" dirty="0"/>
              <a:t>; </a:t>
            </a:r>
          </a:p>
          <a:p>
            <a:pPr eaLnBrk="1" hangingPunct="1">
              <a:lnSpc>
                <a:spcPct val="80000"/>
              </a:lnSpc>
              <a:spcBef>
                <a:spcPct val="50000"/>
              </a:spcBef>
            </a:pPr>
            <a:r>
              <a:rPr lang="cs-CZ" altLang="cs-CZ" sz="2400" dirty="0"/>
              <a:t>jsou-li přítomny nebo </a:t>
            </a:r>
            <a:r>
              <a:rPr lang="cs-CZ" altLang="cs-CZ" sz="2400" dirty="0">
                <a:solidFill>
                  <a:srgbClr val="FF0000"/>
                </a:solidFill>
              </a:rPr>
              <a:t>vznikají-li dceřiné radionuklidy</a:t>
            </a:r>
            <a:r>
              <a:rPr lang="cs-CZ" altLang="cs-CZ" sz="2400" dirty="0"/>
              <a:t>, jejich kinetika v organizmu se může lišit od kinetiky radionuklidu mateřského</a:t>
            </a:r>
          </a:p>
          <a:p>
            <a:pPr eaLnBrk="1" hangingPunct="1">
              <a:lnSpc>
                <a:spcPct val="80000"/>
              </a:lnSpc>
              <a:spcBef>
                <a:spcPct val="50000"/>
              </a:spcBef>
            </a:pPr>
            <a:r>
              <a:rPr lang="cs-CZ" altLang="cs-CZ" sz="2400" dirty="0"/>
              <a:t>Tyto problémy se řeší </a:t>
            </a:r>
            <a:r>
              <a:rPr lang="cs-CZ" altLang="cs-CZ" sz="2400" b="1" dirty="0"/>
              <a:t>matematickým modelováním </a:t>
            </a:r>
            <a:r>
              <a:rPr lang="cs-CZ" altLang="cs-CZ" sz="2400" dirty="0"/>
              <a:t>chování radionuklidů v organizmu.</a:t>
            </a:r>
          </a:p>
        </p:txBody>
      </p:sp>
    </p:spTree>
    <p:extLst>
      <p:ext uri="{BB962C8B-B14F-4D97-AF65-F5344CB8AC3E}">
        <p14:creationId xmlns:p14="http://schemas.microsoft.com/office/powerpoint/2010/main" val="4273607442"/>
      </p:ext>
    </p:extLst>
  </p:cSld>
  <p:clrMapOvr>
    <a:masterClrMapping/>
  </p:clrMapOvr>
  <mc:AlternateContent xmlns:mc="http://schemas.openxmlformats.org/markup-compatibility/2006" xmlns:p14="http://schemas.microsoft.com/office/powerpoint/2010/main">
    <mc:Choice Requires="p14">
      <p:transition spd="slow" p14:dur="2000" advTm="225279"/>
    </mc:Choice>
    <mc:Fallback xmlns="">
      <p:transition spd="slow" advTm="225279"/>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26332" y="44450"/>
            <a:ext cx="11965405" cy="1143000"/>
          </a:xfrm>
        </p:spPr>
        <p:txBody>
          <a:bodyPr>
            <a:normAutofit/>
          </a:bodyPr>
          <a:lstStyle/>
          <a:p>
            <a:pPr algn="ctr" eaLnBrk="1" hangingPunct="1"/>
            <a:r>
              <a:rPr lang="cs-CZ" altLang="cs-CZ" sz="3200" b="1" dirty="0"/>
              <a:t>VNITŘNÍ KONTAMINACE- odhad rizika – </a:t>
            </a:r>
            <a:r>
              <a:rPr lang="cs-CZ" altLang="cs-CZ" sz="3200" b="1" dirty="0">
                <a:solidFill>
                  <a:srgbClr val="FF0000"/>
                </a:solidFill>
              </a:rPr>
              <a:t>ÚVAZEK EFEKTIVNÍ DÁVKY</a:t>
            </a:r>
          </a:p>
        </p:txBody>
      </p:sp>
      <p:sp>
        <p:nvSpPr>
          <p:cNvPr id="33795" name="Rectangle 3"/>
          <p:cNvSpPr>
            <a:spLocks noGrp="1" noChangeArrowheads="1"/>
          </p:cNvSpPr>
          <p:nvPr>
            <p:ph type="body" idx="1"/>
          </p:nvPr>
        </p:nvSpPr>
        <p:spPr>
          <a:xfrm>
            <a:off x="638239" y="1341438"/>
            <a:ext cx="11290236" cy="2087562"/>
          </a:xfrm>
        </p:spPr>
        <p:txBody>
          <a:bodyPr>
            <a:normAutofit lnSpcReduction="10000"/>
          </a:bodyPr>
          <a:lstStyle/>
          <a:p>
            <a:pPr eaLnBrk="1" hangingPunct="1">
              <a:lnSpc>
                <a:spcPct val="80000"/>
              </a:lnSpc>
              <a:spcBef>
                <a:spcPct val="40000"/>
              </a:spcBef>
            </a:pPr>
            <a:r>
              <a:rPr lang="cs-CZ" altLang="cs-CZ" sz="2400" b="1" i="1" u="sng" dirty="0"/>
              <a:t>VELIČINY POPISUJÍCÍ_VNITŘNÍ KONTAMINACI</a:t>
            </a:r>
          </a:p>
          <a:p>
            <a:pPr eaLnBrk="1" hangingPunct="1">
              <a:lnSpc>
                <a:spcPct val="120000"/>
              </a:lnSpc>
              <a:spcBef>
                <a:spcPts val="1200"/>
              </a:spcBef>
            </a:pPr>
            <a:r>
              <a:rPr lang="cs-CZ" altLang="cs-CZ" sz="2200" dirty="0">
                <a:solidFill>
                  <a:srgbClr val="000000"/>
                </a:solidFill>
                <a:latin typeface="Arial" panose="020B0604020202020204" pitchFamily="34" charset="0"/>
              </a:rPr>
              <a:t>Ozařování orgánů a tkání je nerovnoměrné a časově proměnné v závislosti na postupné změně obsahu radionuklidů v jednotlivých částech těla vnitřním transportem   a radioaktivní přeměnou. Ozařování trvá, dokud se radioaktivní látka vyloučením nebo přeměnou z těla neodstraní (což však zcela nenastane nikdy)</a:t>
            </a:r>
          </a:p>
        </p:txBody>
      </p:sp>
      <p:sp>
        <p:nvSpPr>
          <p:cNvPr id="33796" name="Text Box 4"/>
          <p:cNvSpPr txBox="1">
            <a:spLocks noChangeArrowheads="1"/>
          </p:cNvSpPr>
          <p:nvPr/>
        </p:nvSpPr>
        <p:spPr bwMode="auto">
          <a:xfrm>
            <a:off x="831316" y="3505339"/>
            <a:ext cx="1019542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2400" b="1" dirty="0">
                <a:solidFill>
                  <a:srgbClr val="FF3300"/>
                </a:solidFill>
              </a:rPr>
              <a:t>BIOLOGICKÝ POLOČAS T</a:t>
            </a:r>
            <a:r>
              <a:rPr lang="cs-CZ" altLang="cs-CZ" sz="2400" b="1" baseline="-25000" dirty="0">
                <a:solidFill>
                  <a:srgbClr val="FF3300"/>
                </a:solidFill>
              </a:rPr>
              <a:t>B</a:t>
            </a:r>
          </a:p>
          <a:p>
            <a:pPr fontAlgn="base">
              <a:spcBef>
                <a:spcPct val="0"/>
              </a:spcBef>
              <a:spcAft>
                <a:spcPct val="0"/>
              </a:spcAft>
            </a:pPr>
            <a:r>
              <a:rPr lang="cs-CZ" altLang="cs-CZ" sz="2000" dirty="0">
                <a:solidFill>
                  <a:srgbClr val="000000"/>
                </a:solidFill>
              </a:rPr>
              <a:t>- doba, za níž množství radioaktivní látky v těle klesne vylučovacími procesy na polovinu</a:t>
            </a:r>
          </a:p>
        </p:txBody>
      </p:sp>
      <p:sp>
        <p:nvSpPr>
          <p:cNvPr id="33797" name="Text Box 5"/>
          <p:cNvSpPr txBox="1">
            <a:spLocks noChangeArrowheads="1"/>
          </p:cNvSpPr>
          <p:nvPr/>
        </p:nvSpPr>
        <p:spPr bwMode="auto">
          <a:xfrm>
            <a:off x="831315" y="4394338"/>
            <a:ext cx="10465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2400" b="1" dirty="0">
                <a:solidFill>
                  <a:srgbClr val="FF3300"/>
                </a:solidFill>
              </a:rPr>
              <a:t>EFEKTIVNÍ POLOČAS T</a:t>
            </a:r>
            <a:r>
              <a:rPr lang="cs-CZ" altLang="cs-CZ" sz="2400" b="1" baseline="-25000" dirty="0">
                <a:solidFill>
                  <a:srgbClr val="FF3300"/>
                </a:solidFill>
              </a:rPr>
              <a:t>E</a:t>
            </a:r>
          </a:p>
          <a:p>
            <a:pPr fontAlgn="base">
              <a:spcBef>
                <a:spcPct val="0"/>
              </a:spcBef>
              <a:spcAft>
                <a:spcPct val="0"/>
              </a:spcAft>
            </a:pPr>
            <a:r>
              <a:rPr lang="cs-CZ" altLang="cs-CZ" sz="2000" dirty="0">
                <a:solidFill>
                  <a:srgbClr val="000000"/>
                </a:solidFill>
              </a:rPr>
              <a:t>- je to poločas, který zohledňuje jak fyzikální poločas rozpadu kontaminujícího radionuklidu, tak i biologický poločas jeho vylučování</a:t>
            </a:r>
          </a:p>
        </p:txBody>
      </p:sp>
      <p:sp>
        <p:nvSpPr>
          <p:cNvPr id="33798" name="Text Box 6"/>
          <p:cNvSpPr txBox="1">
            <a:spLocks noChangeArrowheads="1"/>
          </p:cNvSpPr>
          <p:nvPr/>
        </p:nvSpPr>
        <p:spPr bwMode="auto">
          <a:xfrm>
            <a:off x="5414759" y="5687456"/>
            <a:ext cx="868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2800" b="1">
                <a:solidFill>
                  <a:srgbClr val="FF3300"/>
                </a:solidFill>
              </a:rPr>
              <a:t>T</a:t>
            </a:r>
            <a:r>
              <a:rPr lang="cs-CZ" altLang="cs-CZ" sz="2800" b="1" baseline="-25000">
                <a:solidFill>
                  <a:srgbClr val="FF3300"/>
                </a:solidFill>
              </a:rPr>
              <a:t>E</a:t>
            </a:r>
            <a:r>
              <a:rPr lang="cs-CZ" altLang="cs-CZ" sz="2800" b="1">
                <a:solidFill>
                  <a:srgbClr val="FF3300"/>
                </a:solidFill>
              </a:rPr>
              <a:t> =</a:t>
            </a:r>
          </a:p>
        </p:txBody>
      </p:sp>
      <p:sp>
        <p:nvSpPr>
          <p:cNvPr id="33799" name="Line 7"/>
          <p:cNvSpPr>
            <a:spLocks noChangeShapeType="1"/>
          </p:cNvSpPr>
          <p:nvPr/>
        </p:nvSpPr>
        <p:spPr bwMode="auto">
          <a:xfrm>
            <a:off x="6081509" y="6006543"/>
            <a:ext cx="11525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3800" name="Text Box 8"/>
          <p:cNvSpPr txBox="1">
            <a:spLocks noChangeArrowheads="1"/>
          </p:cNvSpPr>
          <p:nvPr/>
        </p:nvSpPr>
        <p:spPr bwMode="auto">
          <a:xfrm>
            <a:off x="6133896" y="5471556"/>
            <a:ext cx="1427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2800" b="1">
                <a:solidFill>
                  <a:srgbClr val="FF3300"/>
                </a:solidFill>
              </a:rPr>
              <a:t>t</a:t>
            </a:r>
            <a:r>
              <a:rPr lang="cs-CZ" altLang="cs-CZ" sz="2800" b="1" baseline="-25000">
                <a:solidFill>
                  <a:srgbClr val="FF3300"/>
                </a:solidFill>
              </a:rPr>
              <a:t>1/2</a:t>
            </a:r>
            <a:r>
              <a:rPr lang="cs-CZ" altLang="cs-CZ" sz="2800" b="1">
                <a:solidFill>
                  <a:srgbClr val="FF3300"/>
                </a:solidFill>
              </a:rPr>
              <a:t> x T</a:t>
            </a:r>
            <a:r>
              <a:rPr lang="cs-CZ" altLang="cs-CZ" sz="2800" b="1" baseline="-25000">
                <a:solidFill>
                  <a:srgbClr val="FF3300"/>
                </a:solidFill>
              </a:rPr>
              <a:t>B</a:t>
            </a:r>
          </a:p>
        </p:txBody>
      </p:sp>
      <p:sp>
        <p:nvSpPr>
          <p:cNvPr id="33801" name="Text Box 9"/>
          <p:cNvSpPr txBox="1">
            <a:spLocks noChangeArrowheads="1"/>
          </p:cNvSpPr>
          <p:nvPr/>
        </p:nvSpPr>
        <p:spPr bwMode="auto">
          <a:xfrm>
            <a:off x="6154533" y="5882719"/>
            <a:ext cx="1436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2800" b="1">
                <a:solidFill>
                  <a:srgbClr val="FF3300"/>
                </a:solidFill>
              </a:rPr>
              <a:t>t</a:t>
            </a:r>
            <a:r>
              <a:rPr lang="cs-CZ" altLang="cs-CZ" sz="2800" b="1" baseline="-25000">
                <a:solidFill>
                  <a:srgbClr val="FF3300"/>
                </a:solidFill>
              </a:rPr>
              <a:t>1/2</a:t>
            </a:r>
            <a:r>
              <a:rPr lang="cs-CZ" altLang="cs-CZ" sz="2800" b="1">
                <a:solidFill>
                  <a:srgbClr val="FF3300"/>
                </a:solidFill>
              </a:rPr>
              <a:t> + T</a:t>
            </a:r>
            <a:r>
              <a:rPr lang="cs-CZ" altLang="cs-CZ" sz="2800" b="1" baseline="-25000">
                <a:solidFill>
                  <a:srgbClr val="FF3300"/>
                </a:solidFill>
              </a:rPr>
              <a:t>B</a:t>
            </a:r>
          </a:p>
        </p:txBody>
      </p:sp>
    </p:spTree>
    <p:extLst>
      <p:ext uri="{BB962C8B-B14F-4D97-AF65-F5344CB8AC3E}">
        <p14:creationId xmlns:p14="http://schemas.microsoft.com/office/powerpoint/2010/main" val="2114765887"/>
      </p:ext>
    </p:extLst>
  </p:cSld>
  <p:clrMapOvr>
    <a:masterClrMapping/>
  </p:clrMapOvr>
  <mc:AlternateContent xmlns:mc="http://schemas.openxmlformats.org/markup-compatibility/2006" xmlns:p14="http://schemas.microsoft.com/office/powerpoint/2010/main">
    <mc:Choice Requires="p14">
      <p:transition spd="slow" p14:dur="2000" advTm="96777"/>
    </mc:Choice>
    <mc:Fallback xmlns="">
      <p:transition spd="slow" advTm="96777"/>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392763" y="1139824"/>
            <a:ext cx="11535712" cy="5610779"/>
          </a:xfrm>
        </p:spPr>
        <p:txBody>
          <a:bodyPr>
            <a:noAutofit/>
          </a:bodyPr>
          <a:lstStyle/>
          <a:p>
            <a:pPr eaLnBrk="1" hangingPunct="1">
              <a:lnSpc>
                <a:spcPct val="80000"/>
              </a:lnSpc>
              <a:spcBef>
                <a:spcPct val="40000"/>
              </a:spcBef>
            </a:pPr>
            <a:r>
              <a:rPr lang="cs-CZ" altLang="cs-CZ" sz="2000" u="sng" dirty="0"/>
              <a:t>Množství radioaktivních látek</a:t>
            </a:r>
            <a:r>
              <a:rPr lang="cs-CZ" altLang="cs-CZ" sz="2000" dirty="0"/>
              <a:t> je charakterizováno v jednotlivých fázích postupně třemi veličinami:</a:t>
            </a:r>
          </a:p>
          <a:p>
            <a:pPr eaLnBrk="1" hangingPunct="1">
              <a:lnSpc>
                <a:spcPct val="80000"/>
              </a:lnSpc>
              <a:spcBef>
                <a:spcPct val="40000"/>
              </a:spcBef>
            </a:pPr>
            <a:r>
              <a:rPr lang="cs-CZ" altLang="cs-CZ" sz="2000" b="1" u="sng" dirty="0">
                <a:solidFill>
                  <a:srgbClr val="FF3300"/>
                </a:solidFill>
              </a:rPr>
              <a:t>1. </a:t>
            </a:r>
            <a:r>
              <a:rPr lang="cs-CZ" altLang="cs-CZ" sz="2000" b="1" u="sng" dirty="0" err="1">
                <a:solidFill>
                  <a:srgbClr val="FF3300"/>
                </a:solidFill>
              </a:rPr>
              <a:t>příjem_I</a:t>
            </a:r>
            <a:r>
              <a:rPr lang="cs-CZ" altLang="cs-CZ" sz="2000" b="1" u="sng" dirty="0">
                <a:solidFill>
                  <a:srgbClr val="FF3300"/>
                </a:solidFill>
              </a:rPr>
              <a:t>(t) radionuklidu</a:t>
            </a:r>
            <a:r>
              <a:rPr lang="cs-CZ" altLang="cs-CZ" sz="2000" b="1" dirty="0">
                <a:solidFill>
                  <a:srgbClr val="FF3300"/>
                </a:solidFill>
              </a:rPr>
              <a:t> [</a:t>
            </a:r>
            <a:r>
              <a:rPr lang="cs-CZ" altLang="cs-CZ" sz="2000" b="1" dirty="0" err="1">
                <a:solidFill>
                  <a:srgbClr val="FF3300"/>
                </a:solidFill>
              </a:rPr>
              <a:t>Bq</a:t>
            </a:r>
            <a:r>
              <a:rPr lang="cs-CZ" altLang="cs-CZ" sz="2000" b="1" dirty="0">
                <a:solidFill>
                  <a:srgbClr val="FF3300"/>
                </a:solidFill>
              </a:rPr>
              <a:t>]-</a:t>
            </a:r>
            <a:r>
              <a:rPr lang="cs-CZ" altLang="cs-CZ" sz="2000" dirty="0"/>
              <a:t>množství radioaktivní látky vyjádřené její aktivitou A, které vstoupí některou z možných cest do organismu (inhalací, ingescí a resorpcí intaktní nebo poraněnou kůží; v nukleární medicíně zavedením přímo do krevního řečiště).</a:t>
            </a:r>
          </a:p>
          <a:p>
            <a:pPr eaLnBrk="1" hangingPunct="1">
              <a:lnSpc>
                <a:spcPct val="80000"/>
              </a:lnSpc>
              <a:spcBef>
                <a:spcPct val="40000"/>
              </a:spcBef>
            </a:pPr>
            <a:r>
              <a:rPr lang="cs-CZ" altLang="cs-CZ" sz="2000" b="1" u="sng" dirty="0"/>
              <a:t>Rozložení příjmu v čase:</a:t>
            </a:r>
          </a:p>
          <a:p>
            <a:pPr lvl="1">
              <a:lnSpc>
                <a:spcPct val="80000"/>
              </a:lnSpc>
              <a:spcBef>
                <a:spcPct val="40000"/>
              </a:spcBef>
            </a:pPr>
            <a:r>
              <a:rPr lang="cs-CZ" altLang="cs-CZ" sz="2000" b="1" dirty="0"/>
              <a:t>obyvatelstvo</a:t>
            </a:r>
            <a:r>
              <a:rPr lang="cs-CZ" altLang="cs-CZ" sz="2000" dirty="0"/>
              <a:t> - typický trvalý příjem inhalací (produkty radonu), ingescí přes potravinové řetězce (přírodní radionuklidy, globální spad, havárie jaderných zařízení)</a:t>
            </a:r>
          </a:p>
          <a:p>
            <a:pPr lvl="1">
              <a:lnSpc>
                <a:spcPct val="80000"/>
              </a:lnSpc>
              <a:spcBef>
                <a:spcPct val="40000"/>
              </a:spcBef>
            </a:pPr>
            <a:r>
              <a:rPr lang="cs-CZ" altLang="cs-CZ" sz="2000" b="1" dirty="0"/>
              <a:t>pracovníci s IZ- </a:t>
            </a:r>
            <a:r>
              <a:rPr lang="cs-CZ" altLang="cs-CZ" sz="2000" dirty="0"/>
              <a:t>typický jednorázový krátkodobý příjem převážně inhalací (nehoda)</a:t>
            </a:r>
          </a:p>
          <a:p>
            <a:pPr marL="0" indent="0" eaLnBrk="1" hangingPunct="1">
              <a:lnSpc>
                <a:spcPct val="80000"/>
              </a:lnSpc>
              <a:spcBef>
                <a:spcPct val="40000"/>
              </a:spcBef>
              <a:buNone/>
            </a:pPr>
            <a:r>
              <a:rPr lang="cs-CZ" altLang="cs-CZ" sz="2000" dirty="0"/>
              <a:t>POZN.: Dále uvažujeme jednorázový příjem.</a:t>
            </a:r>
          </a:p>
          <a:p>
            <a:pPr eaLnBrk="1" hangingPunct="1">
              <a:lnSpc>
                <a:spcPct val="80000"/>
              </a:lnSpc>
              <a:spcBef>
                <a:spcPct val="40000"/>
              </a:spcBef>
            </a:pPr>
            <a:r>
              <a:rPr lang="cs-CZ" altLang="cs-CZ" sz="2000" b="1" u="sng" dirty="0">
                <a:solidFill>
                  <a:srgbClr val="FF3300"/>
                </a:solidFill>
              </a:rPr>
              <a:t>2. retence R(t) radionuklidu</a:t>
            </a:r>
            <a:r>
              <a:rPr lang="cs-CZ" altLang="cs-CZ" sz="2000" b="1" dirty="0">
                <a:solidFill>
                  <a:srgbClr val="FF3300"/>
                </a:solidFill>
              </a:rPr>
              <a:t> [</a:t>
            </a:r>
            <a:r>
              <a:rPr lang="cs-CZ" altLang="cs-CZ" sz="2000" b="1" dirty="0" err="1">
                <a:solidFill>
                  <a:srgbClr val="FF3300"/>
                </a:solidFill>
              </a:rPr>
              <a:t>Bq</a:t>
            </a:r>
            <a:r>
              <a:rPr lang="cs-CZ" altLang="cs-CZ" sz="2000" b="1" dirty="0">
                <a:solidFill>
                  <a:srgbClr val="FF3300"/>
                </a:solidFill>
              </a:rPr>
              <a:t>]-</a:t>
            </a:r>
            <a:r>
              <a:rPr lang="cs-CZ" altLang="cs-CZ" sz="2000" dirty="0"/>
              <a:t> množství radioaktivní látky vyjádřené její aktivitou A zadržované v celém organismu v čase t po jednorázovém příjmu I.</a:t>
            </a:r>
          </a:p>
          <a:p>
            <a:pPr eaLnBrk="1" hangingPunct="1">
              <a:lnSpc>
                <a:spcPct val="80000"/>
              </a:lnSpc>
              <a:spcBef>
                <a:spcPct val="40000"/>
              </a:spcBef>
            </a:pPr>
            <a:r>
              <a:rPr lang="cs-CZ" altLang="cs-CZ" sz="2000" dirty="0"/>
              <a:t>Analogicky </a:t>
            </a:r>
            <a:r>
              <a:rPr lang="cs-CZ" altLang="cs-CZ" sz="2000" dirty="0" err="1"/>
              <a:t>Ri</a:t>
            </a:r>
            <a:r>
              <a:rPr lang="cs-CZ" altLang="cs-CZ" sz="2000" dirty="0"/>
              <a:t>(t) v i-té části (orgánu a pod.)</a:t>
            </a:r>
          </a:p>
          <a:p>
            <a:pPr eaLnBrk="1" hangingPunct="1">
              <a:lnSpc>
                <a:spcPct val="80000"/>
              </a:lnSpc>
              <a:spcBef>
                <a:spcPct val="40000"/>
              </a:spcBef>
            </a:pPr>
            <a:r>
              <a:rPr lang="cs-CZ" altLang="cs-CZ" sz="2000" dirty="0"/>
              <a:t>Časový průběh je popsán</a:t>
            </a:r>
            <a:r>
              <a:rPr lang="cs-CZ" altLang="cs-CZ" sz="2000" u="sng" dirty="0"/>
              <a:t> retenční funkcí</a:t>
            </a:r>
            <a:r>
              <a:rPr lang="cs-CZ" altLang="cs-CZ" sz="2000" dirty="0"/>
              <a:t>.</a:t>
            </a:r>
          </a:p>
          <a:p>
            <a:pPr eaLnBrk="1" hangingPunct="1">
              <a:lnSpc>
                <a:spcPct val="80000"/>
              </a:lnSpc>
              <a:spcBef>
                <a:spcPct val="40000"/>
              </a:spcBef>
            </a:pPr>
            <a:r>
              <a:rPr lang="cs-CZ" altLang="cs-CZ" sz="2000" b="1" u="sng" dirty="0">
                <a:solidFill>
                  <a:srgbClr val="FF3300"/>
                </a:solidFill>
              </a:rPr>
              <a:t>3. exkrece E(t) radionuklidu</a:t>
            </a:r>
            <a:r>
              <a:rPr lang="cs-CZ" altLang="cs-CZ" sz="2000" b="1" dirty="0">
                <a:solidFill>
                  <a:srgbClr val="FF3300"/>
                </a:solidFill>
              </a:rPr>
              <a:t> [</a:t>
            </a:r>
            <a:r>
              <a:rPr lang="cs-CZ" altLang="cs-CZ" sz="2000" b="1" dirty="0" err="1">
                <a:solidFill>
                  <a:srgbClr val="FF3300"/>
                </a:solidFill>
              </a:rPr>
              <a:t>Bq</a:t>
            </a:r>
            <a:r>
              <a:rPr lang="cs-CZ" altLang="cs-CZ" sz="2000" b="1" dirty="0">
                <a:solidFill>
                  <a:srgbClr val="FF3300"/>
                </a:solidFill>
              </a:rPr>
              <a:t>]-</a:t>
            </a:r>
            <a:r>
              <a:rPr lang="cs-CZ" altLang="cs-CZ" sz="2000" dirty="0"/>
              <a:t> množství radioaktivní látky vyjádřené její aktivitou A, které se vyloučí v čase t po jednorázovém příjmu I některou z možných cest.</a:t>
            </a:r>
          </a:p>
          <a:p>
            <a:pPr eaLnBrk="1" hangingPunct="1">
              <a:lnSpc>
                <a:spcPct val="80000"/>
              </a:lnSpc>
              <a:spcBef>
                <a:spcPct val="40000"/>
              </a:spcBef>
            </a:pPr>
            <a:r>
              <a:rPr lang="cs-CZ" altLang="cs-CZ" sz="2000" dirty="0"/>
              <a:t>Časový průběh je popsán</a:t>
            </a:r>
            <a:r>
              <a:rPr lang="cs-CZ" altLang="cs-CZ" sz="2000" u="sng" dirty="0"/>
              <a:t> </a:t>
            </a:r>
            <a:r>
              <a:rPr lang="cs-CZ" altLang="cs-CZ" sz="2000" u="sng" dirty="0">
                <a:solidFill>
                  <a:srgbClr val="FF0000"/>
                </a:solidFill>
              </a:rPr>
              <a:t>exkreční funkcí</a:t>
            </a:r>
            <a:r>
              <a:rPr lang="cs-CZ" altLang="cs-CZ" sz="2000" dirty="0"/>
              <a:t>. </a:t>
            </a:r>
            <a:r>
              <a:rPr lang="cs-CZ" altLang="cs-CZ" sz="2000" u="sng" dirty="0">
                <a:solidFill>
                  <a:srgbClr val="FF0000"/>
                </a:solidFill>
              </a:rPr>
              <a:t>Exkreční rychlost E'(t)</a:t>
            </a:r>
            <a:r>
              <a:rPr lang="cs-CZ" altLang="cs-CZ" sz="2000" dirty="0">
                <a:solidFill>
                  <a:srgbClr val="FF0000"/>
                </a:solidFill>
              </a:rPr>
              <a:t> [</a:t>
            </a:r>
            <a:r>
              <a:rPr lang="cs-CZ" altLang="cs-CZ" sz="2000" dirty="0" err="1">
                <a:solidFill>
                  <a:srgbClr val="FF0000"/>
                </a:solidFill>
              </a:rPr>
              <a:t>Bq</a:t>
            </a:r>
            <a:r>
              <a:rPr lang="cs-CZ" altLang="cs-CZ" sz="2000" dirty="0">
                <a:solidFill>
                  <a:srgbClr val="FF0000"/>
                </a:solidFill>
              </a:rPr>
              <a:t>*s</a:t>
            </a:r>
            <a:r>
              <a:rPr lang="cs-CZ" altLang="cs-CZ" sz="2000" baseline="30000" dirty="0">
                <a:solidFill>
                  <a:srgbClr val="FF0000"/>
                </a:solidFill>
              </a:rPr>
              <a:t>-1</a:t>
            </a:r>
            <a:r>
              <a:rPr lang="cs-CZ" altLang="cs-CZ" sz="2000" dirty="0">
                <a:solidFill>
                  <a:srgbClr val="FF0000"/>
                </a:solidFill>
              </a:rPr>
              <a:t>] </a:t>
            </a:r>
            <a:r>
              <a:rPr lang="cs-CZ" altLang="cs-CZ" sz="2000" dirty="0"/>
              <a:t>používá se [</a:t>
            </a:r>
            <a:r>
              <a:rPr lang="cs-CZ" altLang="cs-CZ" sz="2000" dirty="0" err="1"/>
              <a:t>Bq</a:t>
            </a:r>
            <a:r>
              <a:rPr lang="cs-CZ" altLang="cs-CZ" sz="2000" dirty="0"/>
              <a:t>*d</a:t>
            </a:r>
            <a:r>
              <a:rPr lang="cs-CZ" altLang="cs-CZ" sz="2000" baseline="30000" dirty="0"/>
              <a:t>-1</a:t>
            </a:r>
            <a:r>
              <a:rPr lang="cs-CZ" altLang="cs-CZ" sz="2000" dirty="0"/>
              <a:t>]</a:t>
            </a:r>
          </a:p>
          <a:p>
            <a:pPr eaLnBrk="1" hangingPunct="1">
              <a:lnSpc>
                <a:spcPct val="80000"/>
              </a:lnSpc>
            </a:pPr>
            <a:endParaRPr lang="cs-CZ" altLang="cs-CZ" sz="2000" dirty="0"/>
          </a:p>
        </p:txBody>
      </p:sp>
      <p:sp>
        <p:nvSpPr>
          <p:cNvPr id="7" name="Rectangle 2">
            <a:extLst>
              <a:ext uri="{FF2B5EF4-FFF2-40B4-BE49-F238E27FC236}">
                <a16:creationId xmlns:a16="http://schemas.microsoft.com/office/drawing/2014/main" id="{0F729259-4AA2-46DB-A8FC-A1827F7BAB60}"/>
              </a:ext>
            </a:extLst>
          </p:cNvPr>
          <p:cNvSpPr>
            <a:spLocks noGrp="1" noChangeArrowheads="1"/>
          </p:cNvSpPr>
          <p:nvPr>
            <p:ph type="title"/>
          </p:nvPr>
        </p:nvSpPr>
        <p:spPr>
          <a:xfrm>
            <a:off x="126332" y="44450"/>
            <a:ext cx="11965405" cy="1143000"/>
          </a:xfrm>
        </p:spPr>
        <p:txBody>
          <a:bodyPr>
            <a:normAutofit/>
          </a:bodyPr>
          <a:lstStyle/>
          <a:p>
            <a:pPr algn="ctr" eaLnBrk="1" hangingPunct="1"/>
            <a:r>
              <a:rPr lang="cs-CZ" altLang="cs-CZ" sz="3200" b="1" dirty="0"/>
              <a:t>VNITŘNÍ KONTAMINACE- odhad rizika – </a:t>
            </a:r>
            <a:r>
              <a:rPr lang="cs-CZ" altLang="cs-CZ" sz="3200" b="1" dirty="0">
                <a:solidFill>
                  <a:srgbClr val="FF0000"/>
                </a:solidFill>
              </a:rPr>
              <a:t>ÚVAZEK EFEKTIVNÍ DÁVKY</a:t>
            </a:r>
          </a:p>
        </p:txBody>
      </p:sp>
    </p:spTree>
    <p:extLst>
      <p:ext uri="{BB962C8B-B14F-4D97-AF65-F5344CB8AC3E}">
        <p14:creationId xmlns:p14="http://schemas.microsoft.com/office/powerpoint/2010/main" val="324215178"/>
      </p:ext>
    </p:extLst>
  </p:cSld>
  <p:clrMapOvr>
    <a:masterClrMapping/>
  </p:clrMapOvr>
  <mc:AlternateContent xmlns:mc="http://schemas.openxmlformats.org/markup-compatibility/2006" xmlns:p14="http://schemas.microsoft.com/office/powerpoint/2010/main">
    <mc:Choice Requires="p14">
      <p:transition spd="slow" p14:dur="2000" advTm="305397"/>
    </mc:Choice>
    <mc:Fallback xmlns="">
      <p:transition spd="slow" advTm="305397"/>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Line 4"/>
          <p:cNvSpPr>
            <a:spLocks noChangeShapeType="1"/>
          </p:cNvSpPr>
          <p:nvPr/>
        </p:nvSpPr>
        <p:spPr bwMode="auto">
          <a:xfrm>
            <a:off x="3139815" y="1652589"/>
            <a:ext cx="0" cy="38893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4" name="Line 5"/>
          <p:cNvSpPr>
            <a:spLocks noChangeShapeType="1"/>
          </p:cNvSpPr>
          <p:nvPr/>
        </p:nvSpPr>
        <p:spPr bwMode="auto">
          <a:xfrm>
            <a:off x="2779453" y="4965700"/>
            <a:ext cx="4464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5" name="Line 7"/>
          <p:cNvSpPr>
            <a:spLocks noChangeShapeType="1"/>
          </p:cNvSpPr>
          <p:nvPr/>
        </p:nvSpPr>
        <p:spPr bwMode="auto">
          <a:xfrm>
            <a:off x="1484053" y="2012950"/>
            <a:ext cx="568801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6" name="Freeform 8"/>
          <p:cNvSpPr>
            <a:spLocks/>
          </p:cNvSpPr>
          <p:nvPr/>
        </p:nvSpPr>
        <p:spPr bwMode="auto">
          <a:xfrm>
            <a:off x="3055679" y="1700213"/>
            <a:ext cx="3540125" cy="3192462"/>
          </a:xfrm>
          <a:custGeom>
            <a:avLst/>
            <a:gdLst>
              <a:gd name="T0" fmla="*/ 84138 w 2230"/>
              <a:gd name="T1" fmla="*/ 312737 h 2011"/>
              <a:gd name="T2" fmla="*/ 84138 w 2230"/>
              <a:gd name="T3" fmla="*/ 384175 h 2011"/>
              <a:gd name="T4" fmla="*/ 587375 w 2230"/>
              <a:gd name="T5" fmla="*/ 2616200 h 2011"/>
              <a:gd name="T6" fmla="*/ 3540125 w 2230"/>
              <a:gd name="T7" fmla="*/ 3192462 h 20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0" h="2011">
                <a:moveTo>
                  <a:pt x="53" y="197"/>
                </a:moveTo>
                <a:cubicBezTo>
                  <a:pt x="26" y="98"/>
                  <a:pt x="0" y="0"/>
                  <a:pt x="53" y="242"/>
                </a:cubicBezTo>
                <a:cubicBezTo>
                  <a:pt x="106" y="484"/>
                  <a:pt x="7" y="1353"/>
                  <a:pt x="370" y="1648"/>
                </a:cubicBezTo>
                <a:cubicBezTo>
                  <a:pt x="733" y="1943"/>
                  <a:pt x="1481" y="1977"/>
                  <a:pt x="2230" y="2011"/>
                </a:cubicBezTo>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7" name="Line 10"/>
          <p:cNvSpPr>
            <a:spLocks noChangeShapeType="1"/>
          </p:cNvSpPr>
          <p:nvPr/>
        </p:nvSpPr>
        <p:spPr bwMode="auto">
          <a:xfrm>
            <a:off x="2923915" y="1581150"/>
            <a:ext cx="215900" cy="431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8" name="Line 12"/>
          <p:cNvSpPr>
            <a:spLocks noChangeShapeType="1"/>
          </p:cNvSpPr>
          <p:nvPr/>
        </p:nvSpPr>
        <p:spPr bwMode="auto">
          <a:xfrm flipH="1">
            <a:off x="3139815" y="3524251"/>
            <a:ext cx="71438" cy="1444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9" name="Line 13"/>
          <p:cNvSpPr>
            <a:spLocks noChangeShapeType="1"/>
          </p:cNvSpPr>
          <p:nvPr/>
        </p:nvSpPr>
        <p:spPr bwMode="auto">
          <a:xfrm flipH="1">
            <a:off x="3139816" y="3741738"/>
            <a:ext cx="144463" cy="2159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0" name="Line 14"/>
          <p:cNvSpPr>
            <a:spLocks noChangeShapeType="1"/>
          </p:cNvSpPr>
          <p:nvPr/>
        </p:nvSpPr>
        <p:spPr bwMode="auto">
          <a:xfrm flipH="1">
            <a:off x="3139815" y="4029075"/>
            <a:ext cx="287338" cy="4318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1" name="Line 15"/>
          <p:cNvSpPr>
            <a:spLocks noChangeShapeType="1"/>
          </p:cNvSpPr>
          <p:nvPr/>
        </p:nvSpPr>
        <p:spPr bwMode="auto">
          <a:xfrm flipH="1">
            <a:off x="3139815" y="4244975"/>
            <a:ext cx="431800" cy="6477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2" name="Line 16"/>
          <p:cNvSpPr>
            <a:spLocks noChangeShapeType="1"/>
          </p:cNvSpPr>
          <p:nvPr/>
        </p:nvSpPr>
        <p:spPr bwMode="auto">
          <a:xfrm flipH="1">
            <a:off x="3455729" y="4460875"/>
            <a:ext cx="331787" cy="47625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3" name="Line 17"/>
          <p:cNvSpPr>
            <a:spLocks noChangeShapeType="1"/>
          </p:cNvSpPr>
          <p:nvPr/>
        </p:nvSpPr>
        <p:spPr bwMode="auto">
          <a:xfrm flipH="1">
            <a:off x="3139815" y="3165476"/>
            <a:ext cx="71438" cy="14287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4" name="Line 18"/>
          <p:cNvSpPr>
            <a:spLocks noChangeShapeType="1"/>
          </p:cNvSpPr>
          <p:nvPr/>
        </p:nvSpPr>
        <p:spPr bwMode="auto">
          <a:xfrm flipH="1">
            <a:off x="3787515" y="4532313"/>
            <a:ext cx="215900" cy="36036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5" name="Line 19"/>
          <p:cNvSpPr>
            <a:spLocks noChangeShapeType="1"/>
          </p:cNvSpPr>
          <p:nvPr/>
        </p:nvSpPr>
        <p:spPr bwMode="auto">
          <a:xfrm flipH="1">
            <a:off x="4039929" y="4605338"/>
            <a:ext cx="161925" cy="3048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6" name="Line 20"/>
          <p:cNvSpPr>
            <a:spLocks noChangeShapeType="1"/>
          </p:cNvSpPr>
          <p:nvPr/>
        </p:nvSpPr>
        <p:spPr bwMode="auto">
          <a:xfrm flipH="1">
            <a:off x="4219316" y="4676776"/>
            <a:ext cx="144463" cy="28892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7" name="Line 21"/>
          <p:cNvSpPr>
            <a:spLocks noChangeShapeType="1"/>
          </p:cNvSpPr>
          <p:nvPr/>
        </p:nvSpPr>
        <p:spPr bwMode="auto">
          <a:xfrm flipH="1">
            <a:off x="4508240" y="4749801"/>
            <a:ext cx="71438" cy="14287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8" name="Line 22"/>
          <p:cNvSpPr>
            <a:spLocks noChangeShapeType="1"/>
          </p:cNvSpPr>
          <p:nvPr/>
        </p:nvSpPr>
        <p:spPr bwMode="auto">
          <a:xfrm flipH="1">
            <a:off x="4724140" y="4748214"/>
            <a:ext cx="71438" cy="217487"/>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9" name="Text Box 23"/>
          <p:cNvSpPr txBox="1">
            <a:spLocks noChangeArrowheads="1"/>
          </p:cNvSpPr>
          <p:nvPr/>
        </p:nvSpPr>
        <p:spPr bwMode="auto">
          <a:xfrm>
            <a:off x="6559290" y="2944814"/>
            <a:ext cx="284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3200" b="1">
                <a:solidFill>
                  <a:srgbClr val="FF3300"/>
                </a:solidFill>
              </a:rPr>
              <a:t>E(50) = </a:t>
            </a:r>
            <a:r>
              <a:rPr lang="cs-CZ" altLang="cs-CZ" sz="3200" b="1">
                <a:solidFill>
                  <a:srgbClr val="FF3300"/>
                </a:solidFill>
                <a:sym typeface="Symbol" panose="05050102010706020507" pitchFamily="18" charset="2"/>
              </a:rPr>
              <a:t>  E.dt</a:t>
            </a:r>
          </a:p>
        </p:txBody>
      </p:sp>
      <p:sp>
        <p:nvSpPr>
          <p:cNvPr id="35860" name="Text Box 24"/>
          <p:cNvSpPr txBox="1">
            <a:spLocks noChangeArrowheads="1"/>
          </p:cNvSpPr>
          <p:nvPr/>
        </p:nvSpPr>
        <p:spPr bwMode="auto">
          <a:xfrm>
            <a:off x="8108690" y="1874838"/>
            <a:ext cx="806450"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sz="8800">
                <a:solidFill>
                  <a:srgbClr val="FF3300"/>
                </a:solidFill>
              </a:rPr>
              <a:t> .</a:t>
            </a:r>
          </a:p>
        </p:txBody>
      </p:sp>
      <p:sp>
        <p:nvSpPr>
          <p:cNvPr id="35861" name="Text Box 25"/>
          <p:cNvSpPr txBox="1">
            <a:spLocks noChangeArrowheads="1"/>
          </p:cNvSpPr>
          <p:nvPr/>
        </p:nvSpPr>
        <p:spPr bwMode="auto">
          <a:xfrm>
            <a:off x="8164253" y="3405188"/>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b="1">
                <a:solidFill>
                  <a:srgbClr val="FF3300"/>
                </a:solidFill>
              </a:rPr>
              <a:t>t</a:t>
            </a:r>
            <a:r>
              <a:rPr lang="cs-CZ" altLang="cs-CZ" b="1" baseline="-25000">
                <a:solidFill>
                  <a:srgbClr val="FF3300"/>
                </a:solidFill>
              </a:rPr>
              <a:t>0</a:t>
            </a:r>
          </a:p>
        </p:txBody>
      </p:sp>
      <p:sp>
        <p:nvSpPr>
          <p:cNvPr id="35862" name="Text Box 26"/>
          <p:cNvSpPr txBox="1">
            <a:spLocks noChangeArrowheads="1"/>
          </p:cNvSpPr>
          <p:nvPr/>
        </p:nvSpPr>
        <p:spPr bwMode="auto">
          <a:xfrm>
            <a:off x="8040429" y="2660650"/>
            <a:ext cx="5667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b="1">
                <a:solidFill>
                  <a:srgbClr val="FF3300"/>
                </a:solidFill>
              </a:rPr>
              <a:t>t</a:t>
            </a:r>
            <a:r>
              <a:rPr lang="cs-CZ" altLang="cs-CZ" b="1" baseline="-25000">
                <a:solidFill>
                  <a:srgbClr val="FF3300"/>
                </a:solidFill>
              </a:rPr>
              <a:t>0+50</a:t>
            </a:r>
          </a:p>
        </p:txBody>
      </p:sp>
      <p:sp>
        <p:nvSpPr>
          <p:cNvPr id="35863" name="Text Box 27"/>
          <p:cNvSpPr txBox="1">
            <a:spLocks noChangeArrowheads="1"/>
          </p:cNvSpPr>
          <p:nvPr/>
        </p:nvSpPr>
        <p:spPr bwMode="auto">
          <a:xfrm>
            <a:off x="2471478" y="1263650"/>
            <a:ext cx="2343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dirty="0">
                <a:solidFill>
                  <a:srgbClr val="000000"/>
                </a:solidFill>
              </a:rPr>
              <a:t>t</a:t>
            </a:r>
            <a:r>
              <a:rPr lang="cs-CZ" altLang="cs-CZ" baseline="-25000" dirty="0">
                <a:solidFill>
                  <a:srgbClr val="000000"/>
                </a:solidFill>
              </a:rPr>
              <a:t>0</a:t>
            </a:r>
            <a:r>
              <a:rPr lang="cs-CZ" altLang="cs-CZ" dirty="0">
                <a:solidFill>
                  <a:srgbClr val="000000"/>
                </a:solidFill>
              </a:rPr>
              <a:t> – vnitřní kontaminace</a:t>
            </a:r>
          </a:p>
        </p:txBody>
      </p:sp>
      <p:sp>
        <p:nvSpPr>
          <p:cNvPr id="35864" name="Text Box 28"/>
          <p:cNvSpPr txBox="1">
            <a:spLocks noChangeArrowheads="1"/>
          </p:cNvSpPr>
          <p:nvPr/>
        </p:nvSpPr>
        <p:spPr bwMode="auto">
          <a:xfrm>
            <a:off x="1699953" y="1196976"/>
            <a:ext cx="8112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příjem dávky</a:t>
            </a:r>
          </a:p>
        </p:txBody>
      </p:sp>
      <p:sp>
        <p:nvSpPr>
          <p:cNvPr id="35865" name="Text Box 29"/>
          <p:cNvSpPr txBox="1">
            <a:spLocks noChangeArrowheads="1"/>
          </p:cNvSpPr>
          <p:nvPr/>
        </p:nvSpPr>
        <p:spPr bwMode="auto">
          <a:xfrm>
            <a:off x="6359266" y="4937125"/>
            <a:ext cx="568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roky</a:t>
            </a:r>
          </a:p>
        </p:txBody>
      </p:sp>
      <p:sp>
        <p:nvSpPr>
          <p:cNvPr id="35866" name="Line 30"/>
          <p:cNvSpPr>
            <a:spLocks noChangeShapeType="1"/>
          </p:cNvSpPr>
          <p:nvPr/>
        </p:nvSpPr>
        <p:spPr bwMode="auto">
          <a:xfrm>
            <a:off x="5443278" y="1508125"/>
            <a:ext cx="0" cy="40338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67" name="Line 31"/>
          <p:cNvSpPr>
            <a:spLocks noChangeShapeType="1"/>
          </p:cNvSpPr>
          <p:nvPr/>
        </p:nvSpPr>
        <p:spPr bwMode="auto">
          <a:xfrm>
            <a:off x="6308465" y="1579564"/>
            <a:ext cx="0" cy="40338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68" name="Text Box 32"/>
          <p:cNvSpPr txBox="1">
            <a:spLocks noChangeArrowheads="1"/>
          </p:cNvSpPr>
          <p:nvPr/>
        </p:nvSpPr>
        <p:spPr bwMode="auto">
          <a:xfrm>
            <a:off x="5279765" y="5584825"/>
            <a:ext cx="681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E(50)</a:t>
            </a:r>
          </a:p>
        </p:txBody>
      </p:sp>
      <p:sp>
        <p:nvSpPr>
          <p:cNvPr id="35869" name="Text Box 33"/>
          <p:cNvSpPr txBox="1">
            <a:spLocks noChangeArrowheads="1"/>
          </p:cNvSpPr>
          <p:nvPr/>
        </p:nvSpPr>
        <p:spPr bwMode="auto">
          <a:xfrm>
            <a:off x="5986204" y="5613400"/>
            <a:ext cx="1417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E(70) – u dětí</a:t>
            </a:r>
          </a:p>
        </p:txBody>
      </p:sp>
      <p:sp>
        <p:nvSpPr>
          <p:cNvPr id="35870" name="Line 34"/>
          <p:cNvSpPr>
            <a:spLocks noChangeShapeType="1"/>
          </p:cNvSpPr>
          <p:nvPr/>
        </p:nvSpPr>
        <p:spPr bwMode="auto">
          <a:xfrm>
            <a:off x="3139816" y="5181600"/>
            <a:ext cx="230346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71" name="Text Box 35"/>
          <p:cNvSpPr txBox="1">
            <a:spLocks noChangeArrowheads="1"/>
          </p:cNvSpPr>
          <p:nvPr/>
        </p:nvSpPr>
        <p:spPr bwMode="auto">
          <a:xfrm>
            <a:off x="3408103" y="5153025"/>
            <a:ext cx="1820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50 let od expozice</a:t>
            </a:r>
          </a:p>
        </p:txBody>
      </p:sp>
      <p:sp>
        <p:nvSpPr>
          <p:cNvPr id="35872" name="Text Box 36"/>
          <p:cNvSpPr txBox="1">
            <a:spLocks noChangeArrowheads="1"/>
          </p:cNvSpPr>
          <p:nvPr/>
        </p:nvSpPr>
        <p:spPr bwMode="auto">
          <a:xfrm>
            <a:off x="6719628" y="4389439"/>
            <a:ext cx="272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dávkový příkon limitně klesá</a:t>
            </a:r>
          </a:p>
          <a:p>
            <a:pPr fontAlgn="base">
              <a:spcBef>
                <a:spcPct val="0"/>
              </a:spcBef>
              <a:spcAft>
                <a:spcPct val="0"/>
              </a:spcAft>
            </a:pPr>
            <a:r>
              <a:rPr lang="cs-CZ" altLang="cs-CZ">
                <a:solidFill>
                  <a:srgbClr val="000000"/>
                </a:solidFill>
              </a:rPr>
              <a:t>nikdy nedosáhne 0</a:t>
            </a:r>
          </a:p>
        </p:txBody>
      </p:sp>
      <p:sp>
        <p:nvSpPr>
          <p:cNvPr id="35873" name="Line 37"/>
          <p:cNvSpPr>
            <a:spLocks noChangeShapeType="1"/>
          </p:cNvSpPr>
          <p:nvPr/>
        </p:nvSpPr>
        <p:spPr bwMode="auto">
          <a:xfrm>
            <a:off x="8684953" y="22288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74" name="Text Box 38"/>
          <p:cNvSpPr txBox="1">
            <a:spLocks noChangeArrowheads="1"/>
          </p:cNvSpPr>
          <p:nvPr/>
        </p:nvSpPr>
        <p:spPr bwMode="auto">
          <a:xfrm>
            <a:off x="7675303" y="1581151"/>
            <a:ext cx="2089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příkon efektivní dávky dE/dt</a:t>
            </a:r>
          </a:p>
        </p:txBody>
      </p:sp>
      <p:sp>
        <p:nvSpPr>
          <p:cNvPr id="35875" name="Text Box 39"/>
          <p:cNvSpPr txBox="1">
            <a:spLocks noChangeArrowheads="1"/>
          </p:cNvSpPr>
          <p:nvPr/>
        </p:nvSpPr>
        <p:spPr bwMode="auto">
          <a:xfrm>
            <a:off x="6595803" y="3668714"/>
            <a:ext cx="26654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úvazek efektivní dávky za dobu 50 let od expozice</a:t>
            </a:r>
          </a:p>
        </p:txBody>
      </p:sp>
      <p:sp>
        <p:nvSpPr>
          <p:cNvPr id="35876" name="Line 40"/>
          <p:cNvSpPr>
            <a:spLocks noChangeShapeType="1"/>
          </p:cNvSpPr>
          <p:nvPr/>
        </p:nvSpPr>
        <p:spPr bwMode="auto">
          <a:xfrm flipV="1">
            <a:off x="6811703" y="34528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77" name="Text Box 41"/>
          <p:cNvSpPr txBox="1">
            <a:spLocks noChangeArrowheads="1"/>
          </p:cNvSpPr>
          <p:nvPr/>
        </p:nvSpPr>
        <p:spPr bwMode="auto">
          <a:xfrm>
            <a:off x="1847851" y="5949950"/>
            <a:ext cx="86407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FFFFFF"/>
                </a:solidFill>
              </a:rPr>
              <a:t>tato veličina nám umožňuje odhadnout, jakou celkovou dávku během života (50 let od expozice u dospělých, 70 let u dětí) dostane člověk po určité vnitřní expozici již před expozicí samou (nebo ihned po ní) – plánování dávek u RA pracovníků, léčebných zákroků apod.</a:t>
            </a:r>
          </a:p>
        </p:txBody>
      </p:sp>
      <p:sp>
        <p:nvSpPr>
          <p:cNvPr id="35878" name="Text Box 42"/>
          <p:cNvSpPr txBox="1">
            <a:spLocks noChangeArrowheads="1"/>
          </p:cNvSpPr>
          <p:nvPr/>
        </p:nvSpPr>
        <p:spPr bwMode="auto">
          <a:xfrm>
            <a:off x="3427153" y="34290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r>
              <a:rPr lang="cs-CZ" altLang="cs-CZ">
                <a:solidFill>
                  <a:srgbClr val="000000"/>
                </a:solidFill>
              </a:rPr>
              <a:t>pokles aktivity</a:t>
            </a:r>
          </a:p>
        </p:txBody>
      </p:sp>
      <p:sp>
        <p:nvSpPr>
          <p:cNvPr id="42" name="Rectangle 2">
            <a:extLst>
              <a:ext uri="{FF2B5EF4-FFF2-40B4-BE49-F238E27FC236}">
                <a16:creationId xmlns:a16="http://schemas.microsoft.com/office/drawing/2014/main" id="{5DEC210D-FFFC-456D-BA12-1F59DD75FC2C}"/>
              </a:ext>
            </a:extLst>
          </p:cNvPr>
          <p:cNvSpPr txBox="1">
            <a:spLocks noChangeArrowheads="1"/>
          </p:cNvSpPr>
          <p:nvPr/>
        </p:nvSpPr>
        <p:spPr>
          <a:xfrm>
            <a:off x="126332" y="44450"/>
            <a:ext cx="1196540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200" b="1"/>
              <a:t>VNITŘNÍ KONTAMINACE- odhad rizika – </a:t>
            </a:r>
            <a:r>
              <a:rPr lang="cs-CZ" altLang="cs-CZ" sz="3200" b="1">
                <a:solidFill>
                  <a:srgbClr val="FF0000"/>
                </a:solidFill>
              </a:rPr>
              <a:t>ÚVAZEK EFEKTIVNÍ DÁVKY</a:t>
            </a:r>
            <a:endParaRPr lang="cs-CZ" altLang="cs-CZ" sz="3200" b="1" dirty="0">
              <a:solidFill>
                <a:srgbClr val="FF0000"/>
              </a:solidFill>
            </a:endParaRPr>
          </a:p>
        </p:txBody>
      </p:sp>
    </p:spTree>
    <p:extLst>
      <p:ext uri="{BB962C8B-B14F-4D97-AF65-F5344CB8AC3E}">
        <p14:creationId xmlns:p14="http://schemas.microsoft.com/office/powerpoint/2010/main" val="2941363595"/>
      </p:ext>
    </p:extLst>
  </p:cSld>
  <p:clrMapOvr>
    <a:masterClrMapping/>
  </p:clrMapOvr>
  <mc:AlternateContent xmlns:mc="http://schemas.openxmlformats.org/markup-compatibility/2006" xmlns:p14="http://schemas.microsoft.com/office/powerpoint/2010/main">
    <mc:Choice Requires="p14">
      <p:transition spd="slow" p14:dur="2000" advTm="182274"/>
    </mc:Choice>
    <mc:Fallback xmlns="">
      <p:transition spd="slow" advTm="182274"/>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937" y="79987"/>
            <a:ext cx="7535278" cy="6698025"/>
          </a:xfrm>
          <a:prstGeom prst="rect">
            <a:avLst/>
          </a:prstGeom>
        </p:spPr>
      </p:pic>
    </p:spTree>
    <p:extLst>
      <p:ext uri="{BB962C8B-B14F-4D97-AF65-F5344CB8AC3E}">
        <p14:creationId xmlns:p14="http://schemas.microsoft.com/office/powerpoint/2010/main" val="1844040741"/>
      </p:ext>
    </p:extLst>
  </p:cSld>
  <p:clrMapOvr>
    <a:masterClrMapping/>
  </p:clrMapOvr>
  <mc:AlternateContent xmlns:mc="http://schemas.openxmlformats.org/markup-compatibility/2006" xmlns:p14="http://schemas.microsoft.com/office/powerpoint/2010/main">
    <mc:Choice Requires="p14">
      <p:transition spd="slow" p14:dur="2000" advTm="112387"/>
    </mc:Choice>
    <mc:Fallback xmlns="">
      <p:transition spd="slow" advTm="112387"/>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Nadpis 1"/>
          <p:cNvSpPr>
            <a:spLocks noGrp="1"/>
          </p:cNvSpPr>
          <p:nvPr>
            <p:ph type="title"/>
          </p:nvPr>
        </p:nvSpPr>
        <p:spPr>
          <a:xfrm>
            <a:off x="54141" y="1"/>
            <a:ext cx="12091737" cy="855663"/>
          </a:xfrm>
        </p:spPr>
        <p:txBody>
          <a:bodyPr/>
          <a:lstStyle/>
          <a:p>
            <a:pPr algn="ctr"/>
            <a:r>
              <a:rPr lang="cs-CZ" altLang="cs-CZ" sz="3200" b="1" dirty="0">
                <a:solidFill>
                  <a:srgbClr val="FF0000"/>
                </a:solidFill>
              </a:rPr>
              <a:t>Důležité r</a:t>
            </a:r>
            <a:r>
              <a:rPr lang="en-US" altLang="cs-CZ" sz="3200" b="1" dirty="0" err="1">
                <a:solidFill>
                  <a:srgbClr val="FF0000"/>
                </a:solidFill>
              </a:rPr>
              <a:t>adio</a:t>
            </a:r>
            <a:r>
              <a:rPr lang="cs-CZ" altLang="cs-CZ" sz="3200" b="1" dirty="0">
                <a:solidFill>
                  <a:srgbClr val="FF0000"/>
                </a:solidFill>
              </a:rPr>
              <a:t>(</a:t>
            </a:r>
            <a:r>
              <a:rPr lang="en-US" altLang="cs-CZ" sz="3200" b="1" dirty="0">
                <a:solidFill>
                  <a:srgbClr val="FF0000"/>
                </a:solidFill>
              </a:rPr>
              <a:t>bio</a:t>
            </a:r>
            <a:r>
              <a:rPr lang="cs-CZ" altLang="cs-CZ" sz="3200" b="1" dirty="0">
                <a:solidFill>
                  <a:srgbClr val="FF0000"/>
                </a:solidFill>
              </a:rPr>
              <a:t>)</a:t>
            </a:r>
            <a:r>
              <a:rPr lang="en-US" altLang="cs-CZ" sz="3200" b="1" dirty="0" err="1">
                <a:solidFill>
                  <a:srgbClr val="FF0000"/>
                </a:solidFill>
              </a:rPr>
              <a:t>logick</a:t>
            </a:r>
            <a:r>
              <a:rPr lang="cs-CZ" altLang="cs-CZ" sz="3200" b="1" dirty="0">
                <a:solidFill>
                  <a:srgbClr val="FF0000"/>
                </a:solidFill>
              </a:rPr>
              <a:t>é</a:t>
            </a:r>
            <a:r>
              <a:rPr lang="en-US" altLang="cs-CZ" sz="3200" b="1" dirty="0">
                <a:solidFill>
                  <a:srgbClr val="FF0000"/>
                </a:solidFill>
              </a:rPr>
              <a:t> </a:t>
            </a:r>
            <a:r>
              <a:rPr lang="en-US" altLang="cs-CZ" sz="3200" b="1" dirty="0" err="1">
                <a:solidFill>
                  <a:srgbClr val="FF0000"/>
                </a:solidFill>
              </a:rPr>
              <a:t>jednotk</a:t>
            </a:r>
            <a:r>
              <a:rPr lang="cs-CZ" altLang="cs-CZ" sz="3200" b="1" dirty="0">
                <a:solidFill>
                  <a:srgbClr val="FF0000"/>
                </a:solidFill>
              </a:rPr>
              <a:t>y</a:t>
            </a:r>
          </a:p>
        </p:txBody>
      </p:sp>
      <p:pic>
        <p:nvPicPr>
          <p:cNvPr id="90116"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14878" y="1563105"/>
            <a:ext cx="6800850" cy="4222750"/>
          </a:xfrm>
        </p:spPr>
      </p:pic>
      <p:sp>
        <p:nvSpPr>
          <p:cNvPr id="90117" name="TextovéPole 2"/>
          <p:cNvSpPr txBox="1">
            <a:spLocks noChangeArrowheads="1"/>
          </p:cNvSpPr>
          <p:nvPr/>
        </p:nvSpPr>
        <p:spPr bwMode="auto">
          <a:xfrm>
            <a:off x="455754" y="997177"/>
            <a:ext cx="4164794"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ts val="1200"/>
              </a:spcBef>
              <a:spcAft>
                <a:spcPct val="0"/>
              </a:spcAft>
              <a:buNone/>
            </a:pPr>
            <a:r>
              <a:rPr lang="cs-CZ" altLang="cs-CZ" sz="1800" dirty="0">
                <a:solidFill>
                  <a:srgbClr val="000000"/>
                </a:solidFill>
              </a:rPr>
              <a:t>V souvislosti s různým RBU různých typů IZ zavedeny:</a:t>
            </a:r>
            <a:endParaRPr lang="cs-CZ" altLang="cs-CZ" sz="1800" b="1" dirty="0">
              <a:solidFill>
                <a:srgbClr val="000000"/>
              </a:solidFill>
            </a:endParaRPr>
          </a:p>
          <a:p>
            <a:pPr marL="285750" indent="-285750" eaLnBrk="0" fontAlgn="base" hangingPunct="0">
              <a:spcBef>
                <a:spcPts val="1200"/>
              </a:spcBef>
              <a:spcAft>
                <a:spcPct val="0"/>
              </a:spcAft>
            </a:pPr>
            <a:r>
              <a:rPr lang="cs-CZ" altLang="cs-CZ" sz="1800" b="1" dirty="0">
                <a:solidFill>
                  <a:srgbClr val="000000"/>
                </a:solidFill>
              </a:rPr>
              <a:t>dávkový ekvivalent</a:t>
            </a:r>
            <a:r>
              <a:rPr lang="en-US" altLang="cs-CZ" sz="1800" b="1" dirty="0">
                <a:solidFill>
                  <a:srgbClr val="000000"/>
                </a:solidFill>
              </a:rPr>
              <a:t>,</a:t>
            </a:r>
            <a:r>
              <a:rPr lang="cs-CZ" altLang="cs-CZ" sz="1800" b="1" dirty="0">
                <a:solidFill>
                  <a:srgbClr val="000000"/>
                </a:solidFill>
              </a:rPr>
              <a:t> </a:t>
            </a:r>
            <a:r>
              <a:rPr lang="en-US" altLang="cs-CZ" sz="1800" b="1" i="1" dirty="0">
                <a:solidFill>
                  <a:srgbClr val="000000"/>
                </a:solidFill>
              </a:rPr>
              <a:t>H</a:t>
            </a:r>
            <a:r>
              <a:rPr lang="en-US" altLang="cs-CZ" sz="1800" b="1" dirty="0">
                <a:solidFill>
                  <a:srgbClr val="000000"/>
                </a:solidFill>
              </a:rPr>
              <a:t> </a:t>
            </a:r>
            <a:r>
              <a:rPr lang="en-US" altLang="cs-CZ" sz="1800" dirty="0">
                <a:solidFill>
                  <a:srgbClr val="000000"/>
                </a:solidFill>
              </a:rPr>
              <a:t>[</a:t>
            </a:r>
            <a:r>
              <a:rPr lang="cs-CZ" altLang="cs-CZ" sz="1800" b="1" dirty="0" err="1">
                <a:solidFill>
                  <a:srgbClr val="000000"/>
                </a:solidFill>
              </a:rPr>
              <a:t>Sievert</a:t>
            </a:r>
            <a:r>
              <a:rPr lang="en-US" altLang="cs-CZ" sz="1800" b="1" dirty="0">
                <a:solidFill>
                  <a:srgbClr val="000000"/>
                </a:solidFill>
              </a:rPr>
              <a:t>]</a:t>
            </a:r>
            <a:r>
              <a:rPr lang="cs-CZ" altLang="cs-CZ" sz="1800" b="1" dirty="0">
                <a:solidFill>
                  <a:srgbClr val="000000"/>
                </a:solidFill>
              </a:rPr>
              <a:t> </a:t>
            </a:r>
            <a:r>
              <a:rPr lang="cs-CZ" altLang="cs-CZ" sz="1800" dirty="0">
                <a:solidFill>
                  <a:srgbClr val="000000"/>
                </a:solidFill>
              </a:rPr>
              <a:t>(</a:t>
            </a:r>
            <a:r>
              <a:rPr lang="cs-CZ" altLang="cs-CZ" sz="1800" u="sng" dirty="0">
                <a:solidFill>
                  <a:srgbClr val="0070C0"/>
                </a:solidFill>
              </a:rPr>
              <a:t>absorbovaná dávka </a:t>
            </a:r>
            <a:r>
              <a:rPr lang="en-US" altLang="cs-CZ" sz="1800" dirty="0">
                <a:solidFill>
                  <a:srgbClr val="000000"/>
                </a:solidFill>
              </a:rPr>
              <a:t>[</a:t>
            </a:r>
            <a:r>
              <a:rPr lang="cs-CZ" altLang="cs-CZ" sz="1800" dirty="0" err="1">
                <a:solidFill>
                  <a:srgbClr val="000000"/>
                </a:solidFill>
              </a:rPr>
              <a:t>Gy</a:t>
            </a:r>
            <a:r>
              <a:rPr lang="en-US" altLang="cs-CZ" sz="1800" dirty="0">
                <a:solidFill>
                  <a:srgbClr val="000000"/>
                </a:solidFill>
              </a:rPr>
              <a:t>]</a:t>
            </a:r>
            <a:r>
              <a:rPr lang="cs-CZ" altLang="cs-CZ" sz="1800" dirty="0">
                <a:solidFill>
                  <a:srgbClr val="000000"/>
                </a:solidFill>
              </a:rPr>
              <a:t> vážená </a:t>
            </a:r>
            <a:r>
              <a:rPr lang="cs-CZ" altLang="cs-CZ" sz="1800" u="sng" dirty="0">
                <a:solidFill>
                  <a:srgbClr val="0070C0"/>
                </a:solidFill>
              </a:rPr>
              <a:t>jakostním činitelem </a:t>
            </a:r>
            <a:r>
              <a:rPr lang="cs-CZ" altLang="cs-CZ" sz="1800" dirty="0">
                <a:solidFill>
                  <a:srgbClr val="000000"/>
                </a:solidFill>
              </a:rPr>
              <a:t>daného záření)</a:t>
            </a:r>
          </a:p>
          <a:p>
            <a:pPr marL="285750" indent="-285750" eaLnBrk="0" fontAlgn="base" hangingPunct="0">
              <a:spcBef>
                <a:spcPts val="1200"/>
              </a:spcBef>
              <a:spcAft>
                <a:spcPct val="0"/>
              </a:spcAft>
            </a:pPr>
            <a:r>
              <a:rPr lang="cs-CZ" altLang="cs-CZ" sz="1800" b="1" dirty="0">
                <a:solidFill>
                  <a:srgbClr val="000000"/>
                </a:solidFill>
              </a:rPr>
              <a:t>ekvivalentní dávka</a:t>
            </a:r>
            <a:r>
              <a:rPr lang="en-US" altLang="cs-CZ" sz="1800" b="1" dirty="0">
                <a:solidFill>
                  <a:srgbClr val="000000"/>
                </a:solidFill>
              </a:rPr>
              <a:t>, </a:t>
            </a:r>
            <a:r>
              <a:rPr lang="en-US" altLang="cs-CZ" sz="1800" b="1" i="1" dirty="0">
                <a:solidFill>
                  <a:srgbClr val="000000"/>
                </a:solidFill>
              </a:rPr>
              <a:t>H</a:t>
            </a:r>
            <a:r>
              <a:rPr lang="en-US" altLang="cs-CZ" sz="1800" b="1" i="1" baseline="-25000" dirty="0">
                <a:solidFill>
                  <a:srgbClr val="000000"/>
                </a:solidFill>
              </a:rPr>
              <a:t>T</a:t>
            </a:r>
            <a:r>
              <a:rPr lang="cs-CZ" altLang="cs-CZ" sz="1800" dirty="0">
                <a:solidFill>
                  <a:srgbClr val="000000"/>
                </a:solidFill>
              </a:rPr>
              <a:t> </a:t>
            </a:r>
            <a:r>
              <a:rPr lang="en-US" altLang="cs-CZ" sz="1800" dirty="0">
                <a:solidFill>
                  <a:srgbClr val="000000"/>
                </a:solidFill>
              </a:rPr>
              <a:t>[</a:t>
            </a:r>
            <a:r>
              <a:rPr lang="cs-CZ" altLang="cs-CZ" sz="1800" b="1" dirty="0" err="1">
                <a:solidFill>
                  <a:srgbClr val="000000"/>
                </a:solidFill>
              </a:rPr>
              <a:t>Sievert</a:t>
            </a:r>
            <a:r>
              <a:rPr lang="en-US" altLang="cs-CZ" sz="1800" b="1" dirty="0">
                <a:solidFill>
                  <a:srgbClr val="000000"/>
                </a:solidFill>
              </a:rPr>
              <a:t>]</a:t>
            </a:r>
            <a:r>
              <a:rPr lang="cs-CZ" altLang="cs-CZ" sz="1800" dirty="0">
                <a:solidFill>
                  <a:srgbClr val="000000"/>
                </a:solidFill>
              </a:rPr>
              <a:t> (</a:t>
            </a:r>
            <a:r>
              <a:rPr lang="cs-CZ" altLang="cs-CZ" sz="1800" u="sng" dirty="0">
                <a:solidFill>
                  <a:srgbClr val="0070C0"/>
                </a:solidFill>
              </a:rPr>
              <a:t>střední absorbovaná dávka               </a:t>
            </a:r>
            <a:r>
              <a:rPr lang="cs-CZ" altLang="cs-CZ" sz="1800" dirty="0">
                <a:solidFill>
                  <a:srgbClr val="000000"/>
                </a:solidFill>
              </a:rPr>
              <a:t>v orgánu nebo tkáni </a:t>
            </a:r>
            <a:r>
              <a:rPr lang="en-US" altLang="cs-CZ" sz="1800" dirty="0">
                <a:solidFill>
                  <a:srgbClr val="000000"/>
                </a:solidFill>
              </a:rPr>
              <a:t>[</a:t>
            </a:r>
            <a:r>
              <a:rPr lang="cs-CZ" altLang="cs-CZ" sz="1800" dirty="0" err="1">
                <a:solidFill>
                  <a:srgbClr val="000000"/>
                </a:solidFill>
              </a:rPr>
              <a:t>Gy</a:t>
            </a:r>
            <a:r>
              <a:rPr lang="en-US" altLang="cs-CZ" sz="1800" dirty="0">
                <a:solidFill>
                  <a:srgbClr val="000000"/>
                </a:solidFill>
              </a:rPr>
              <a:t>]</a:t>
            </a:r>
            <a:r>
              <a:rPr lang="cs-CZ" altLang="cs-CZ" sz="1800" dirty="0">
                <a:solidFill>
                  <a:srgbClr val="000000"/>
                </a:solidFill>
              </a:rPr>
              <a:t> vážená </a:t>
            </a:r>
            <a:r>
              <a:rPr lang="cs-CZ" altLang="cs-CZ" sz="1800" u="sng" dirty="0">
                <a:solidFill>
                  <a:srgbClr val="0070C0"/>
                </a:solidFill>
              </a:rPr>
              <a:t>radiačním váhovým faktorem</a:t>
            </a:r>
            <a:r>
              <a:rPr lang="cs-CZ" altLang="cs-CZ" sz="1800" dirty="0">
                <a:solidFill>
                  <a:srgbClr val="000000"/>
                </a:solidFill>
              </a:rPr>
              <a:t>)</a:t>
            </a:r>
          </a:p>
          <a:p>
            <a:pPr marL="285750" indent="-285750" eaLnBrk="0" fontAlgn="base" hangingPunct="0">
              <a:spcBef>
                <a:spcPts val="1200"/>
              </a:spcBef>
              <a:spcAft>
                <a:spcPct val="0"/>
              </a:spcAft>
            </a:pPr>
            <a:r>
              <a:rPr lang="cs-CZ" altLang="cs-CZ" sz="1800" b="1" dirty="0">
                <a:solidFill>
                  <a:srgbClr val="000000"/>
                </a:solidFill>
              </a:rPr>
              <a:t>efektivní dávka</a:t>
            </a:r>
            <a:r>
              <a:rPr lang="en-US" altLang="cs-CZ" sz="1800" b="1" dirty="0">
                <a:solidFill>
                  <a:srgbClr val="000000"/>
                </a:solidFill>
              </a:rPr>
              <a:t>,</a:t>
            </a:r>
            <a:r>
              <a:rPr lang="cs-CZ" altLang="cs-CZ" sz="1800" b="1" dirty="0">
                <a:solidFill>
                  <a:srgbClr val="000000"/>
                </a:solidFill>
              </a:rPr>
              <a:t> </a:t>
            </a:r>
            <a:r>
              <a:rPr lang="en-US" altLang="cs-CZ" sz="1800" b="1" i="1" dirty="0">
                <a:solidFill>
                  <a:srgbClr val="000000"/>
                </a:solidFill>
              </a:rPr>
              <a:t>E</a:t>
            </a:r>
            <a:r>
              <a:rPr lang="en-US" altLang="cs-CZ" sz="1800" b="1" dirty="0">
                <a:solidFill>
                  <a:srgbClr val="000000"/>
                </a:solidFill>
              </a:rPr>
              <a:t> </a:t>
            </a:r>
            <a:r>
              <a:rPr lang="en-US" altLang="cs-CZ" sz="1800" dirty="0">
                <a:solidFill>
                  <a:srgbClr val="000000"/>
                </a:solidFill>
              </a:rPr>
              <a:t>[</a:t>
            </a:r>
            <a:r>
              <a:rPr lang="cs-CZ" altLang="cs-CZ" sz="1800" b="1" dirty="0" err="1">
                <a:solidFill>
                  <a:srgbClr val="000000"/>
                </a:solidFill>
              </a:rPr>
              <a:t>Sievert</a:t>
            </a:r>
            <a:r>
              <a:rPr lang="en-US" altLang="cs-CZ" sz="1800" b="1" dirty="0">
                <a:solidFill>
                  <a:srgbClr val="000000"/>
                </a:solidFill>
              </a:rPr>
              <a:t>] </a:t>
            </a:r>
            <a:r>
              <a:rPr lang="cs-CZ" altLang="cs-CZ" sz="1800" b="1" dirty="0">
                <a:solidFill>
                  <a:srgbClr val="000000"/>
                </a:solidFill>
              </a:rPr>
              <a:t>(</a:t>
            </a:r>
            <a:r>
              <a:rPr lang="cs-CZ" altLang="cs-CZ" sz="1800" dirty="0">
                <a:solidFill>
                  <a:srgbClr val="000000"/>
                </a:solidFill>
              </a:rPr>
              <a:t>součet </a:t>
            </a:r>
            <a:r>
              <a:rPr lang="cs-CZ" altLang="cs-CZ" sz="1800" dirty="0">
                <a:solidFill>
                  <a:srgbClr val="000000"/>
                </a:solidFill>
                <a:hlinkClick r:id="rId3"/>
              </a:rPr>
              <a:t>ekvivalentních dávek</a:t>
            </a:r>
            <a:r>
              <a:rPr lang="cs-CZ" altLang="cs-CZ" sz="1800" dirty="0">
                <a:solidFill>
                  <a:srgbClr val="000000"/>
                </a:solidFill>
              </a:rPr>
              <a:t> v jednotlivých tkáních či orgánech vážených </a:t>
            </a:r>
            <a:r>
              <a:rPr lang="cs-CZ" altLang="cs-CZ" sz="1800" u="sng" dirty="0">
                <a:solidFill>
                  <a:srgbClr val="0070C0"/>
                </a:solidFill>
              </a:rPr>
              <a:t>tkáňovým váhovým faktorem </a:t>
            </a:r>
            <a:r>
              <a:rPr lang="cs-CZ" altLang="cs-CZ" sz="1800" i="1" u="sng" dirty="0" err="1">
                <a:solidFill>
                  <a:srgbClr val="0070C0"/>
                </a:solidFill>
              </a:rPr>
              <a:t>w</a:t>
            </a:r>
            <a:r>
              <a:rPr lang="cs-CZ" altLang="cs-CZ" sz="1800" i="1" u="sng" baseline="-25000" dirty="0" err="1">
                <a:solidFill>
                  <a:srgbClr val="0070C0"/>
                </a:solidFill>
              </a:rPr>
              <a:t>T</a:t>
            </a:r>
            <a:r>
              <a:rPr lang="cs-CZ" altLang="cs-CZ" sz="1800" dirty="0">
                <a:solidFill>
                  <a:srgbClr val="000000"/>
                </a:solidFill>
              </a:rPr>
              <a:t>, jež vyjadřuje rozdílnou </a:t>
            </a:r>
            <a:r>
              <a:rPr lang="cs-CZ" altLang="cs-CZ" sz="1800" dirty="0" err="1">
                <a:solidFill>
                  <a:srgbClr val="000000"/>
                </a:solidFill>
              </a:rPr>
              <a:t>radiosenzitivitu</a:t>
            </a:r>
            <a:r>
              <a:rPr lang="cs-CZ" altLang="cs-CZ" sz="1800" dirty="0">
                <a:solidFill>
                  <a:srgbClr val="000000"/>
                </a:solidFill>
              </a:rPr>
              <a:t> orgánů a tkání z hlediska pravděpodobnosti vzniku </a:t>
            </a:r>
            <a:r>
              <a:rPr lang="cs-CZ" altLang="cs-CZ" sz="1800" dirty="0">
                <a:solidFill>
                  <a:srgbClr val="000000"/>
                </a:solidFill>
                <a:hlinkClick r:id="rId4"/>
              </a:rPr>
              <a:t>stochastických účinků</a:t>
            </a:r>
            <a:r>
              <a:rPr lang="cs-CZ" altLang="cs-CZ" sz="1800" dirty="0">
                <a:solidFill>
                  <a:srgbClr val="000000"/>
                </a:solidFill>
              </a:rPr>
              <a:t> (zhoubných nádorů a genetických změn)</a:t>
            </a:r>
          </a:p>
        </p:txBody>
      </p:sp>
      <p:sp>
        <p:nvSpPr>
          <p:cNvPr id="90118" name="TextovéPole 4"/>
          <p:cNvSpPr txBox="1">
            <a:spLocks noChangeArrowheads="1"/>
          </p:cNvSpPr>
          <p:nvPr/>
        </p:nvSpPr>
        <p:spPr bwMode="auto">
          <a:xfrm>
            <a:off x="5613378" y="5395331"/>
            <a:ext cx="927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cs-CZ" sz="1600" b="1">
                <a:solidFill>
                  <a:srgbClr val="FF0000"/>
                </a:solidFill>
              </a:rPr>
              <a:t>Aktivita</a:t>
            </a:r>
            <a:endParaRPr lang="cs-CZ" altLang="cs-CZ" sz="1600" b="1">
              <a:solidFill>
                <a:srgbClr val="FF0000"/>
              </a:solidFill>
            </a:endParaRPr>
          </a:p>
        </p:txBody>
      </p:sp>
      <p:sp>
        <p:nvSpPr>
          <p:cNvPr id="90119" name="TextovéPole 5"/>
          <p:cNvSpPr txBox="1">
            <a:spLocks noChangeArrowheads="1"/>
          </p:cNvSpPr>
          <p:nvPr/>
        </p:nvSpPr>
        <p:spPr bwMode="auto">
          <a:xfrm>
            <a:off x="7305654" y="5395331"/>
            <a:ext cx="2130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cs-CZ" sz="1600" b="1">
                <a:solidFill>
                  <a:srgbClr val="FF0000"/>
                </a:solidFill>
              </a:rPr>
              <a:t>Absorbovan</a:t>
            </a:r>
            <a:r>
              <a:rPr lang="cs-CZ" altLang="cs-CZ" sz="1600" b="1">
                <a:solidFill>
                  <a:srgbClr val="FF0000"/>
                </a:solidFill>
              </a:rPr>
              <a:t>á</a:t>
            </a:r>
            <a:r>
              <a:rPr lang="en-US" altLang="cs-CZ" sz="1600" b="1">
                <a:solidFill>
                  <a:srgbClr val="FF0000"/>
                </a:solidFill>
              </a:rPr>
              <a:t> d</a:t>
            </a:r>
            <a:r>
              <a:rPr lang="cs-CZ" altLang="cs-CZ" sz="1600" b="1">
                <a:solidFill>
                  <a:srgbClr val="FF0000"/>
                </a:solidFill>
              </a:rPr>
              <a:t>á</a:t>
            </a:r>
            <a:r>
              <a:rPr lang="en-US" altLang="cs-CZ" sz="1600" b="1">
                <a:solidFill>
                  <a:srgbClr val="FF0000"/>
                </a:solidFill>
              </a:rPr>
              <a:t>vka</a:t>
            </a:r>
            <a:endParaRPr lang="cs-CZ" altLang="cs-CZ" sz="1600" b="1">
              <a:solidFill>
                <a:srgbClr val="FF0000"/>
              </a:solidFill>
            </a:endParaRPr>
          </a:p>
        </p:txBody>
      </p:sp>
      <p:sp>
        <p:nvSpPr>
          <p:cNvPr id="90120" name="TextovéPole 7"/>
          <p:cNvSpPr txBox="1">
            <a:spLocks noChangeArrowheads="1"/>
          </p:cNvSpPr>
          <p:nvPr/>
        </p:nvSpPr>
        <p:spPr bwMode="auto">
          <a:xfrm>
            <a:off x="9671029" y="4244392"/>
            <a:ext cx="1677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600" b="1">
                <a:solidFill>
                  <a:srgbClr val="FF0000"/>
                </a:solidFill>
              </a:rPr>
              <a:t>Efektivní </a:t>
            </a:r>
            <a:r>
              <a:rPr lang="en-US" altLang="cs-CZ" sz="1600" b="1">
                <a:solidFill>
                  <a:srgbClr val="FF0000"/>
                </a:solidFill>
              </a:rPr>
              <a:t>d</a:t>
            </a:r>
            <a:r>
              <a:rPr lang="cs-CZ" altLang="cs-CZ" sz="1600" b="1">
                <a:solidFill>
                  <a:srgbClr val="FF0000"/>
                </a:solidFill>
              </a:rPr>
              <a:t>á</a:t>
            </a:r>
            <a:r>
              <a:rPr lang="en-US" altLang="cs-CZ" sz="1600" b="1">
                <a:solidFill>
                  <a:srgbClr val="FF0000"/>
                </a:solidFill>
              </a:rPr>
              <a:t>vka</a:t>
            </a:r>
            <a:endParaRPr lang="cs-CZ" altLang="cs-CZ" sz="1600" b="1">
              <a:solidFill>
                <a:srgbClr val="FF0000"/>
              </a:solidFill>
            </a:endParaRPr>
          </a:p>
        </p:txBody>
      </p:sp>
    </p:spTree>
    <p:extLst>
      <p:ext uri="{BB962C8B-B14F-4D97-AF65-F5344CB8AC3E}">
        <p14:creationId xmlns:p14="http://schemas.microsoft.com/office/powerpoint/2010/main" val="1582898532"/>
      </p:ext>
    </p:extLst>
  </p:cSld>
  <p:clrMapOvr>
    <a:masterClrMapping/>
  </p:clrMapOvr>
  <mc:AlternateContent xmlns:mc="http://schemas.openxmlformats.org/markup-compatibility/2006" xmlns:p14="http://schemas.microsoft.com/office/powerpoint/2010/main">
    <mc:Choice Requires="p14">
      <p:transition spd="slow" p14:dur="2000" advTm="258853"/>
    </mc:Choice>
    <mc:Fallback xmlns="">
      <p:transition spd="slow" advTm="258853"/>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500" y="0"/>
            <a:ext cx="661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id="{934A771F-3328-4FC1-8D32-9DCE14F834FD}"/>
              </a:ext>
            </a:extLst>
          </p:cNvPr>
          <p:cNvPicPr>
            <a:picLocks noChangeAspect="1"/>
          </p:cNvPicPr>
          <p:nvPr/>
        </p:nvPicPr>
        <p:blipFill rotWithShape="1">
          <a:blip r:embed="rId5"/>
          <a:srcRect t="588" b="951"/>
          <a:stretch/>
        </p:blipFill>
        <p:spPr>
          <a:xfrm rot="60000">
            <a:off x="6831078" y="40382"/>
            <a:ext cx="5086082" cy="6752446"/>
          </a:xfrm>
          <a:prstGeom prst="rect">
            <a:avLst/>
          </a:prstGeom>
        </p:spPr>
      </p:pic>
      <p:pic>
        <p:nvPicPr>
          <p:cNvPr id="5" name="Zvuk 4">
            <a:hlinkClick r:id="" action="ppaction://media"/>
            <a:extLst>
              <a:ext uri="{FF2B5EF4-FFF2-40B4-BE49-F238E27FC236}">
                <a16:creationId xmlns:a16="http://schemas.microsoft.com/office/drawing/2014/main" id="{3D9A137B-542B-4316-9E32-D3498E862A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4774" y="6173148"/>
            <a:ext cx="487362" cy="487362"/>
          </a:xfrm>
          <a:prstGeom prst="rect">
            <a:avLst/>
          </a:prstGeom>
        </p:spPr>
      </p:pic>
    </p:spTree>
    <p:extLst>
      <p:ext uri="{BB962C8B-B14F-4D97-AF65-F5344CB8AC3E}">
        <p14:creationId xmlns:p14="http://schemas.microsoft.com/office/powerpoint/2010/main" val="667656837"/>
      </p:ext>
    </p:extLst>
  </p:cSld>
  <p:clrMapOvr>
    <a:masterClrMapping/>
  </p:clrMapOvr>
  <mc:AlternateContent xmlns:mc="http://schemas.openxmlformats.org/markup-compatibility/2006" xmlns:p14="http://schemas.microsoft.com/office/powerpoint/2010/main">
    <mc:Choice Requires="p14">
      <p:transition spd="slow" p14:dur="2000" advTm="17229"/>
    </mc:Choice>
    <mc:Fallback xmlns="">
      <p:transition spd="slow" advTm="17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osoba, skupina, pózování, plavky&#10;&#10;Popis byl vytvořen automaticky">
            <a:extLst>
              <a:ext uri="{FF2B5EF4-FFF2-40B4-BE49-F238E27FC236}">
                <a16:creationId xmlns:a16="http://schemas.microsoft.com/office/drawing/2014/main" id="{B35A30E0-577F-4749-8FB6-E3731BEA7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11" y="932764"/>
            <a:ext cx="5649419" cy="3763925"/>
          </a:xfrm>
          <a:prstGeom prst="rect">
            <a:avLst/>
          </a:prstGeom>
        </p:spPr>
      </p:pic>
      <p:pic>
        <p:nvPicPr>
          <p:cNvPr id="8" name="Obrázek 7">
            <a:extLst>
              <a:ext uri="{FF2B5EF4-FFF2-40B4-BE49-F238E27FC236}">
                <a16:creationId xmlns:a16="http://schemas.microsoft.com/office/drawing/2014/main" id="{7E7B89A0-F572-4F37-BD28-A26E002E4257}"/>
              </a:ext>
            </a:extLst>
          </p:cNvPr>
          <p:cNvPicPr>
            <a:picLocks noChangeAspect="1"/>
          </p:cNvPicPr>
          <p:nvPr/>
        </p:nvPicPr>
        <p:blipFill rotWithShape="1">
          <a:blip r:embed="rId3"/>
          <a:srcRect l="457" t="76566" r="-457" b="404"/>
          <a:stretch/>
        </p:blipFill>
        <p:spPr>
          <a:xfrm>
            <a:off x="979839" y="5008418"/>
            <a:ext cx="9428761" cy="1579418"/>
          </a:xfrm>
          <a:prstGeom prst="rect">
            <a:avLst/>
          </a:prstGeom>
        </p:spPr>
      </p:pic>
      <p:pic>
        <p:nvPicPr>
          <p:cNvPr id="5" name="Obrázek 4">
            <a:extLst>
              <a:ext uri="{FF2B5EF4-FFF2-40B4-BE49-F238E27FC236}">
                <a16:creationId xmlns:a16="http://schemas.microsoft.com/office/drawing/2014/main" id="{433BBC64-283B-442F-8774-110A319720E2}"/>
              </a:ext>
            </a:extLst>
          </p:cNvPr>
          <p:cNvPicPr>
            <a:picLocks noChangeAspect="1"/>
          </p:cNvPicPr>
          <p:nvPr/>
        </p:nvPicPr>
        <p:blipFill rotWithShape="1">
          <a:blip r:embed="rId3"/>
          <a:srcRect l="21906" r="23138" b="23839"/>
          <a:stretch/>
        </p:blipFill>
        <p:spPr>
          <a:xfrm>
            <a:off x="6580911" y="270164"/>
            <a:ext cx="5181600" cy="5223164"/>
          </a:xfrm>
          <a:prstGeom prst="rect">
            <a:avLst/>
          </a:prstGeom>
        </p:spPr>
      </p:pic>
    </p:spTree>
    <p:extLst>
      <p:ext uri="{BB962C8B-B14F-4D97-AF65-F5344CB8AC3E}">
        <p14:creationId xmlns:p14="http://schemas.microsoft.com/office/powerpoint/2010/main" val="100939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85788" y="267412"/>
            <a:ext cx="7886700" cy="465602"/>
          </a:xfrm>
        </p:spPr>
        <p:txBody>
          <a:bodyPr>
            <a:normAutofit fontScale="90000"/>
          </a:bodyPr>
          <a:lstStyle/>
          <a:p>
            <a:r>
              <a:rPr lang="cs-CZ" b="1" dirty="0">
                <a:solidFill>
                  <a:srgbClr val="C00000"/>
                </a:solidFill>
              </a:rPr>
              <a:t>Příklady měrných aktivit zdroje </a:t>
            </a:r>
          </a:p>
        </p:txBody>
      </p:sp>
      <p:sp>
        <p:nvSpPr>
          <p:cNvPr id="4" name="Zástupný symbol pro číslo snímku 3"/>
          <p:cNvSpPr>
            <a:spLocks noGrp="1"/>
          </p:cNvSpPr>
          <p:nvPr>
            <p:ph type="sldNum" sz="quarter" idx="12"/>
          </p:nvPr>
        </p:nvSpPr>
        <p:spPr>
          <a:xfrm>
            <a:off x="7863294" y="6275985"/>
            <a:ext cx="2963209" cy="365125"/>
          </a:xfrm>
        </p:spPr>
        <p:txBody>
          <a:bodyPr/>
          <a:lstStyle/>
          <a:p>
            <a:pPr>
              <a:defRPr/>
            </a:pPr>
            <a:r>
              <a:rPr lang="cs-CZ" dirty="0">
                <a:solidFill>
                  <a:schemeClr val="tx1"/>
                </a:solidFill>
              </a:rPr>
              <a:t>I člověk je radioaktivním zářičem (</a:t>
            </a:r>
            <a:r>
              <a:rPr lang="cs-CZ" baseline="30000" dirty="0">
                <a:solidFill>
                  <a:schemeClr val="tx1"/>
                </a:solidFill>
              </a:rPr>
              <a:t>40</a:t>
            </a:r>
            <a:r>
              <a:rPr lang="cs-CZ" dirty="0">
                <a:solidFill>
                  <a:schemeClr val="tx1"/>
                </a:solidFill>
              </a:rPr>
              <a:t>K)</a:t>
            </a:r>
          </a:p>
        </p:txBody>
      </p:sp>
      <p:pic>
        <p:nvPicPr>
          <p:cNvPr id="4098" name="Picture 2" descr="Z:\Dokumenty\prezentace\2014\Aktivita.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752"/>
          <a:stretch/>
        </p:blipFill>
        <p:spPr bwMode="auto">
          <a:xfrm>
            <a:off x="1738032" y="835398"/>
            <a:ext cx="8789208" cy="3024481"/>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6"/>
          <p:cNvSpPr txBox="1">
            <a:spLocks/>
          </p:cNvSpPr>
          <p:nvPr/>
        </p:nvSpPr>
        <p:spPr>
          <a:xfrm>
            <a:off x="1098061" y="4019267"/>
            <a:ext cx="6399131" cy="2571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cs-CZ" sz="2000" dirty="0"/>
              <a:t>Podloží (horniny): desítky až stovky </a:t>
            </a:r>
            <a:r>
              <a:rPr lang="cs-CZ" sz="2000" dirty="0" err="1"/>
              <a:t>Bq</a:t>
            </a:r>
            <a:r>
              <a:rPr lang="cs-CZ" sz="2000" dirty="0"/>
              <a:t>/kg</a:t>
            </a:r>
          </a:p>
          <a:p>
            <a:pPr>
              <a:lnSpc>
                <a:spcPct val="100000"/>
              </a:lnSpc>
              <a:spcBef>
                <a:spcPts val="0"/>
              </a:spcBef>
            </a:pPr>
            <a:r>
              <a:rPr lang="cs-CZ" sz="2000" dirty="0"/>
              <a:t>Průměrná objemová aktivita radonu v ČR – 120 </a:t>
            </a:r>
            <a:r>
              <a:rPr lang="cs-CZ" sz="2000" dirty="0" err="1"/>
              <a:t>Bq</a:t>
            </a:r>
            <a:r>
              <a:rPr lang="cs-CZ" sz="2000" dirty="0"/>
              <a:t>/m</a:t>
            </a:r>
            <a:r>
              <a:rPr lang="cs-CZ" sz="2000" baseline="30000" dirty="0"/>
              <a:t>3</a:t>
            </a:r>
          </a:p>
          <a:p>
            <a:pPr>
              <a:lnSpc>
                <a:spcPct val="100000"/>
              </a:lnSpc>
              <a:spcBef>
                <a:spcPts val="0"/>
              </a:spcBef>
            </a:pPr>
            <a:r>
              <a:rPr lang="cs-CZ" sz="2000" dirty="0"/>
              <a:t>Slabé zářiče: do 1 </a:t>
            </a:r>
            <a:r>
              <a:rPr lang="cs-CZ" sz="2000" dirty="0" err="1"/>
              <a:t>MBq</a:t>
            </a:r>
            <a:endParaRPr lang="cs-CZ" sz="2000" dirty="0"/>
          </a:p>
          <a:p>
            <a:pPr>
              <a:lnSpc>
                <a:spcPct val="100000"/>
              </a:lnSpc>
              <a:spcBef>
                <a:spcPts val="0"/>
              </a:spcBef>
            </a:pPr>
            <a:r>
              <a:rPr lang="cs-CZ" sz="2000" dirty="0"/>
              <a:t>Ozařovače ve zdravotnictví: 100 </a:t>
            </a:r>
            <a:r>
              <a:rPr lang="cs-CZ" sz="2000" dirty="0" err="1"/>
              <a:t>GBq</a:t>
            </a:r>
            <a:r>
              <a:rPr lang="cs-CZ" sz="2000" dirty="0"/>
              <a:t> až 10 </a:t>
            </a:r>
            <a:r>
              <a:rPr lang="cs-CZ" sz="2000" dirty="0" err="1"/>
              <a:t>TBq</a:t>
            </a:r>
            <a:r>
              <a:rPr lang="cs-CZ" sz="2000" dirty="0"/>
              <a:t> (10</a:t>
            </a:r>
            <a:r>
              <a:rPr lang="cs-CZ" sz="2000" baseline="30000" dirty="0"/>
              <a:t>12</a:t>
            </a:r>
            <a:r>
              <a:rPr lang="cs-CZ" sz="2000" dirty="0"/>
              <a:t> </a:t>
            </a:r>
            <a:r>
              <a:rPr lang="cs-CZ" sz="2000" dirty="0" err="1"/>
              <a:t>Bq</a:t>
            </a:r>
            <a:r>
              <a:rPr lang="cs-CZ" sz="2000" dirty="0"/>
              <a:t>)</a:t>
            </a:r>
          </a:p>
          <a:p>
            <a:pPr>
              <a:lnSpc>
                <a:spcPct val="100000"/>
              </a:lnSpc>
              <a:spcBef>
                <a:spcPts val="0"/>
              </a:spcBef>
            </a:pPr>
            <a:r>
              <a:rPr lang="cs-CZ" sz="2000" dirty="0"/>
              <a:t>Množství </a:t>
            </a:r>
            <a:r>
              <a:rPr lang="cs-CZ" sz="2000" baseline="30000" dirty="0"/>
              <a:t>239</a:t>
            </a:r>
            <a:r>
              <a:rPr lang="cs-CZ" sz="2000" dirty="0"/>
              <a:t>Pu v atomových zbraních: 10</a:t>
            </a:r>
            <a:r>
              <a:rPr lang="cs-CZ" sz="2000" baseline="30000" dirty="0"/>
              <a:t>10</a:t>
            </a:r>
            <a:r>
              <a:rPr lang="cs-CZ" sz="2000" dirty="0"/>
              <a:t> – 10</a:t>
            </a:r>
            <a:r>
              <a:rPr lang="cs-CZ" sz="2000" baseline="30000" dirty="0"/>
              <a:t>12</a:t>
            </a:r>
            <a:r>
              <a:rPr lang="cs-CZ" sz="2000" dirty="0"/>
              <a:t> </a:t>
            </a:r>
            <a:r>
              <a:rPr lang="cs-CZ" sz="2000" dirty="0" err="1"/>
              <a:t>Bq</a:t>
            </a:r>
            <a:endParaRPr lang="cs-CZ" sz="2000" dirty="0"/>
          </a:p>
          <a:p>
            <a:pPr>
              <a:lnSpc>
                <a:spcPct val="100000"/>
              </a:lnSpc>
              <a:spcBef>
                <a:spcPts val="0"/>
              </a:spcBef>
            </a:pPr>
            <a:r>
              <a:rPr lang="cs-CZ" sz="2000" u="sng" dirty="0"/>
              <a:t>Lidské tělo 100 </a:t>
            </a:r>
            <a:r>
              <a:rPr lang="cs-CZ" sz="2000" u="sng" dirty="0" err="1"/>
              <a:t>Bq</a:t>
            </a:r>
            <a:r>
              <a:rPr lang="cs-CZ" sz="2000" u="sng" dirty="0"/>
              <a:t>/kg tzn. pro 70 kg člověka 7 000 </a:t>
            </a:r>
            <a:r>
              <a:rPr lang="cs-CZ" sz="2000" u="sng" dirty="0" err="1"/>
              <a:t>Bq</a:t>
            </a:r>
            <a:endParaRPr lang="cs-CZ" sz="2000" u="sng" dirty="0"/>
          </a:p>
          <a:p>
            <a:pPr>
              <a:lnSpc>
                <a:spcPct val="100000"/>
              </a:lnSpc>
              <a:spcBef>
                <a:spcPts val="0"/>
              </a:spcBef>
            </a:pPr>
            <a:r>
              <a:rPr lang="cs-CZ" sz="2000" dirty="0"/>
              <a:t>Radioaktivní prameny (lázně Teplice): 1 837 </a:t>
            </a:r>
            <a:r>
              <a:rPr lang="cs-CZ" sz="2000" dirty="0" err="1"/>
              <a:t>Bq</a:t>
            </a:r>
            <a:r>
              <a:rPr lang="cs-CZ" sz="2000" dirty="0"/>
              <a:t>/kg</a:t>
            </a:r>
          </a:p>
          <a:p>
            <a:pPr>
              <a:lnSpc>
                <a:spcPct val="100000"/>
              </a:lnSpc>
              <a:spcBef>
                <a:spcPts val="0"/>
              </a:spcBef>
            </a:pPr>
            <a:r>
              <a:rPr lang="cs-CZ" sz="2000" dirty="0"/>
              <a:t>Radioaktivní prameny (lázně Jáchymov): 10 000 </a:t>
            </a:r>
            <a:r>
              <a:rPr lang="cs-CZ" sz="2000" dirty="0" err="1"/>
              <a:t>Bq</a:t>
            </a:r>
            <a:r>
              <a:rPr lang="cs-CZ" sz="2000" dirty="0"/>
              <a:t>/kg</a:t>
            </a:r>
            <a:endParaRPr lang="cs-CZ" sz="2000" u="sng" dirty="0"/>
          </a:p>
        </p:txBody>
      </p:sp>
      <p:pic>
        <p:nvPicPr>
          <p:cNvPr id="3" name="Obrázek 2"/>
          <p:cNvPicPr>
            <a:picLocks noChangeAspect="1"/>
          </p:cNvPicPr>
          <p:nvPr/>
        </p:nvPicPr>
        <p:blipFill rotWithShape="1">
          <a:blip r:embed="rId4">
            <a:extLst>
              <a:ext uri="{28A0092B-C50C-407E-A947-70E740481C1C}">
                <a14:useLocalDpi xmlns:a14="http://schemas.microsoft.com/office/drawing/2010/main" val="0"/>
              </a:ext>
            </a:extLst>
          </a:blip>
          <a:srcRect l="6701" r="7673"/>
          <a:stretch/>
        </p:blipFill>
        <p:spPr>
          <a:xfrm>
            <a:off x="7774487" y="4201557"/>
            <a:ext cx="3477466" cy="2128871"/>
          </a:xfrm>
          <a:prstGeom prst="rect">
            <a:avLst/>
          </a:prstGeom>
        </p:spPr>
      </p:pic>
      <p:cxnSp>
        <p:nvCxnSpPr>
          <p:cNvPr id="8" name="Přímá spojnice se šipkou 7"/>
          <p:cNvCxnSpPr/>
          <p:nvPr/>
        </p:nvCxnSpPr>
        <p:spPr>
          <a:xfrm>
            <a:off x="9058589" y="5707532"/>
            <a:ext cx="900579"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9447059" y="4512239"/>
            <a:ext cx="442259" cy="3107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8907238" y="5780636"/>
            <a:ext cx="1203278" cy="369332"/>
          </a:xfrm>
          <a:prstGeom prst="rect">
            <a:avLst/>
          </a:prstGeom>
          <a:noFill/>
        </p:spPr>
        <p:txBody>
          <a:bodyPr wrap="none" rtlCol="0">
            <a:spAutoFit/>
          </a:bodyPr>
          <a:lstStyle/>
          <a:p>
            <a:r>
              <a:rPr lang="cs-CZ" b="1" dirty="0">
                <a:solidFill>
                  <a:srgbClr val="FF0000"/>
                </a:solidFill>
              </a:rPr>
              <a:t>vzdálenost</a:t>
            </a:r>
          </a:p>
        </p:txBody>
      </p:sp>
      <p:sp>
        <p:nvSpPr>
          <p:cNvPr id="14" name="TextovéPole 13"/>
          <p:cNvSpPr txBox="1"/>
          <p:nvPr/>
        </p:nvSpPr>
        <p:spPr>
          <a:xfrm>
            <a:off x="9061205" y="4170560"/>
            <a:ext cx="828112" cy="369332"/>
          </a:xfrm>
          <a:prstGeom prst="rect">
            <a:avLst/>
          </a:prstGeom>
          <a:noFill/>
        </p:spPr>
        <p:txBody>
          <a:bodyPr wrap="none" rtlCol="0">
            <a:spAutoFit/>
          </a:bodyPr>
          <a:lstStyle/>
          <a:p>
            <a:r>
              <a:rPr lang="cs-CZ" b="1" dirty="0">
                <a:solidFill>
                  <a:srgbClr val="FF0000"/>
                </a:solidFill>
              </a:rPr>
              <a:t>stínění</a:t>
            </a:r>
          </a:p>
        </p:txBody>
      </p:sp>
      <p:sp>
        <p:nvSpPr>
          <p:cNvPr id="13" name="TextovéPole 12">
            <a:extLst>
              <a:ext uri="{FF2B5EF4-FFF2-40B4-BE49-F238E27FC236}">
                <a16:creationId xmlns:a16="http://schemas.microsoft.com/office/drawing/2014/main" id="{A1172215-BB8B-480F-9571-3BA5E6162483}"/>
              </a:ext>
            </a:extLst>
          </p:cNvPr>
          <p:cNvSpPr txBox="1"/>
          <p:nvPr/>
        </p:nvSpPr>
        <p:spPr>
          <a:xfrm>
            <a:off x="489614" y="3754907"/>
            <a:ext cx="6097136" cy="369332"/>
          </a:xfrm>
          <a:prstGeom prst="rect">
            <a:avLst/>
          </a:prstGeom>
          <a:noFill/>
        </p:spPr>
        <p:txBody>
          <a:bodyPr wrap="square">
            <a:spAutoFit/>
          </a:bodyPr>
          <a:lstStyle/>
          <a:p>
            <a:pPr marL="0" indent="0">
              <a:lnSpc>
                <a:spcPct val="100000"/>
              </a:lnSpc>
              <a:spcBef>
                <a:spcPts val="0"/>
              </a:spcBef>
              <a:buNone/>
            </a:pPr>
            <a:r>
              <a:rPr lang="cs-CZ" sz="1800" dirty="0"/>
              <a:t>Dle SÚJB</a:t>
            </a:r>
          </a:p>
        </p:txBody>
      </p:sp>
      <p:cxnSp>
        <p:nvCxnSpPr>
          <p:cNvPr id="9" name="Přímá spojnice 8">
            <a:extLst>
              <a:ext uri="{FF2B5EF4-FFF2-40B4-BE49-F238E27FC236}">
                <a16:creationId xmlns:a16="http://schemas.microsoft.com/office/drawing/2014/main" id="{1CB9B41E-F9DE-4F83-9F83-E4ACA4030772}"/>
              </a:ext>
            </a:extLst>
          </p:cNvPr>
          <p:cNvCxnSpPr/>
          <p:nvPr/>
        </p:nvCxnSpPr>
        <p:spPr>
          <a:xfrm>
            <a:off x="1897039" y="1439839"/>
            <a:ext cx="17673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19156"/>
      </p:ext>
    </p:extLst>
  </p:cSld>
  <p:clrMapOvr>
    <a:masterClrMapping/>
  </p:clrMapOvr>
  <mc:AlternateContent xmlns:mc="http://schemas.openxmlformats.org/markup-compatibility/2006" xmlns:p14="http://schemas.microsoft.com/office/powerpoint/2010/main">
    <mc:Choice Requires="p14">
      <p:transition spd="slow" p14:dur="2000" advTm="400417"/>
    </mc:Choice>
    <mc:Fallback xmlns="">
      <p:transition spd="slow" advTm="40041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a:xfrm>
            <a:off x="1794066" y="292848"/>
            <a:ext cx="5659718" cy="765175"/>
          </a:xfrm>
        </p:spPr>
        <p:txBody>
          <a:bodyPr/>
          <a:lstStyle/>
          <a:p>
            <a:r>
              <a:rPr lang="cs-CZ" altLang="cs-CZ" sz="2400" b="1" dirty="0">
                <a:latin typeface="Arial" panose="020B0604020202020204" pitchFamily="34" charset="0"/>
              </a:rPr>
              <a:t>Radioaktivita některých materiálů</a:t>
            </a:r>
            <a:endParaRPr lang="cs-CZ" altLang="cs-CZ" sz="2400" dirty="0"/>
          </a:p>
        </p:txBody>
      </p:sp>
      <p:graphicFrame>
        <p:nvGraphicFramePr>
          <p:cNvPr id="18575" name="Group 143"/>
          <p:cNvGraphicFramePr>
            <a:graphicFrameLocks noGrp="1"/>
          </p:cNvGraphicFramePr>
          <p:nvPr>
            <p:ph idx="1"/>
          </p:nvPr>
        </p:nvGraphicFramePr>
        <p:xfrm>
          <a:off x="1794067" y="1182787"/>
          <a:ext cx="8640763" cy="4826000"/>
        </p:xfrm>
        <a:graphic>
          <a:graphicData uri="http://schemas.openxmlformats.org/drawingml/2006/table">
            <a:tbl>
              <a:tblPr/>
              <a:tblGrid>
                <a:gridCol w="5383213">
                  <a:extLst>
                    <a:ext uri="{9D8B030D-6E8A-4147-A177-3AD203B41FA5}">
                      <a16:colId xmlns:a16="http://schemas.microsoft.com/office/drawing/2014/main" val="114119391"/>
                    </a:ext>
                  </a:extLst>
                </a:gridCol>
                <a:gridCol w="3257550">
                  <a:extLst>
                    <a:ext uri="{9D8B030D-6E8A-4147-A177-3AD203B41FA5}">
                      <a16:colId xmlns:a16="http://schemas.microsoft.com/office/drawing/2014/main" val="4187872759"/>
                    </a:ext>
                  </a:extLst>
                </a:gridCol>
              </a:tblGrid>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dospělý člověk (100 Bq/kg)</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7000 Bq </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64218767"/>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kávy</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5328614"/>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superfosfátového hnojiva</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5000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3367395"/>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Vzduch v průměrném domě (100 m</a:t>
                      </a:r>
                      <a:r>
                        <a:rPr kumimoji="0" lang="cs-CZ" altLang="cs-CZ" sz="1600" b="0" i="0" u="none" strike="noStrike" cap="none" normalizeH="0" baseline="30000">
                          <a:ln>
                            <a:noFill/>
                          </a:ln>
                          <a:solidFill>
                            <a:schemeClr val="tx1"/>
                          </a:solidFill>
                          <a:effectLst/>
                          <a:latin typeface="Arial" panose="020B0604020202020204" pitchFamily="34" charset="0"/>
                        </a:rPr>
                        <a:t>2</a:t>
                      </a:r>
                      <a:r>
                        <a:rPr kumimoji="0" lang="cs-CZ" altLang="cs-CZ" sz="1600" b="0" i="0" u="none" strike="noStrike" cap="none" normalizeH="0" baseline="0">
                          <a:ln>
                            <a:noFill/>
                          </a:ln>
                          <a:solidFill>
                            <a:schemeClr val="tx1"/>
                          </a:solidFill>
                          <a:effectLst/>
                          <a:latin typeface="Arial" panose="020B0604020202020204" pitchFamily="34" charset="0"/>
                        </a:rPr>
                        <a:t>) v Austrálii (radon)</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3000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4262415"/>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Vzduch v průměrném domě (100 m</a:t>
                      </a:r>
                      <a:r>
                        <a:rPr kumimoji="0" lang="cs-CZ" altLang="cs-CZ" sz="1600" b="0" i="0" u="none" strike="noStrike" cap="none" normalizeH="0" baseline="30000">
                          <a:ln>
                            <a:noFill/>
                          </a:ln>
                          <a:solidFill>
                            <a:schemeClr val="tx1"/>
                          </a:solidFill>
                          <a:effectLst/>
                          <a:latin typeface="Arial" panose="020B0604020202020204" pitchFamily="34" charset="0"/>
                        </a:rPr>
                        <a:t>2</a:t>
                      </a:r>
                      <a:r>
                        <a:rPr kumimoji="0" lang="cs-CZ" altLang="cs-CZ" sz="1600" b="0" i="0" u="none" strike="noStrike" cap="none" normalizeH="0" baseline="0">
                          <a:ln>
                            <a:noFill/>
                          </a:ln>
                          <a:solidFill>
                            <a:schemeClr val="tx1"/>
                          </a:solidFill>
                          <a:effectLst/>
                          <a:latin typeface="Arial" panose="020B0604020202020204" pitchFamily="34" charset="0"/>
                        </a:rPr>
                        <a:t>) v Evropě (radon)</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až 30 000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9890643"/>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domácí požární detektor kouře (obsahuje americium)</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30 000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8605402"/>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Radioisotopový zářič pro lékařskou diagnostiku (příklad)</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70 millionů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1320467"/>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Radioisotopový zářič pro lékařskou terapii (příklad)</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100 000 000 millionů Bq (100 TBq)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2250582"/>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vitrifikovaných vysokoaktivních odpadů po 50 letech</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10 000 000 millionů Bq (10 TBq)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7417698"/>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Arial" panose="020B0604020202020204" pitchFamily="34" charset="0"/>
                        </a:rPr>
                        <a:t>1 luminiscenční světelné znamení „Exit“ (obsahuje tritium)</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1 000 000 millionů Bq (1 TBq)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28336969"/>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Arial" panose="020B0604020202020204" pitchFamily="34" charset="0"/>
                        </a:rPr>
                        <a:t>1 kg uranu</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25 millionů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5760084"/>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uranové rudy (naleziště Kanada, 15 %)</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25 millionů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8093376"/>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uranové rudy (naleziště Austrálie, 0.3 %)</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500 000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8928519"/>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nízkoaktivních jaderných odpadů (příklad)</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millionů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5157958"/>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uhelného popílku</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2000 Bq</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492404"/>
                  </a:ext>
                </a:extLst>
              </a:tr>
              <a:tr h="301625">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1 kg granitu (žuly)</a:t>
                      </a: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Arial" panose="020B0604020202020204" pitchFamily="34" charset="0"/>
                        </a:rPr>
                        <a:t>1000 </a:t>
                      </a:r>
                      <a:r>
                        <a:rPr kumimoji="0" lang="cs-CZ" altLang="cs-CZ" sz="1600" b="0" i="0" u="none" strike="noStrike" cap="none" normalizeH="0" baseline="0" dirty="0" err="1">
                          <a:ln>
                            <a:noFill/>
                          </a:ln>
                          <a:solidFill>
                            <a:schemeClr val="tx1"/>
                          </a:solidFill>
                          <a:effectLst/>
                          <a:latin typeface="Arial" panose="020B0604020202020204" pitchFamily="34" charset="0"/>
                        </a:rPr>
                        <a:t>Bq</a:t>
                      </a:r>
                      <a:endParaRPr kumimoji="0" lang="cs-CZ" altLang="cs-CZ" sz="1600" b="0" i="0" u="none" strike="noStrike" cap="none" normalizeH="0" baseline="0" dirty="0">
                        <a:ln>
                          <a:noFill/>
                        </a:ln>
                        <a:solidFill>
                          <a:schemeClr val="tx1"/>
                        </a:solidFill>
                        <a:effectLst/>
                        <a:latin typeface="Arial" panose="020B0604020202020204" pitchFamily="34" charset="0"/>
                      </a:endParaRPr>
                    </a:p>
                  </a:txBody>
                  <a:tcPr marL="6258" marR="6258" marT="6258" marB="62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0903524"/>
                  </a:ext>
                </a:extLst>
              </a:tr>
            </a:tbl>
          </a:graphicData>
        </a:graphic>
      </p:graphicFrame>
      <p:sp>
        <p:nvSpPr>
          <p:cNvPr id="18564" name="Text Box 132"/>
          <p:cNvSpPr txBox="1">
            <a:spLocks noChangeArrowheads="1"/>
          </p:cNvSpPr>
          <p:nvPr/>
        </p:nvSpPr>
        <p:spPr bwMode="auto">
          <a:xfrm>
            <a:off x="2135189" y="6381750"/>
            <a:ext cx="1101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a:latin typeface="Arial" panose="020B0604020202020204" pitchFamily="34" charset="0"/>
              </a:rPr>
              <a:t>Zdroj: WNA</a:t>
            </a:r>
          </a:p>
        </p:txBody>
      </p:sp>
      <p:cxnSp>
        <p:nvCxnSpPr>
          <p:cNvPr id="3" name="Přímá spojnice 2"/>
          <p:cNvCxnSpPr/>
          <p:nvPr/>
        </p:nvCxnSpPr>
        <p:spPr>
          <a:xfrm>
            <a:off x="1794067" y="2988241"/>
            <a:ext cx="8640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794067" y="1789959"/>
            <a:ext cx="8640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1794067" y="1485159"/>
            <a:ext cx="8640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1794067" y="5718831"/>
            <a:ext cx="8640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186839"/>
      </p:ext>
    </p:extLst>
  </p:cSld>
  <p:clrMapOvr>
    <a:masterClrMapping/>
  </p:clrMapOvr>
  <mc:AlternateContent xmlns:mc="http://schemas.openxmlformats.org/markup-compatibility/2006" xmlns:p14="http://schemas.microsoft.com/office/powerpoint/2010/main">
    <mc:Choice Requires="p14">
      <p:transition spd="slow" p14:dur="2000" advTm="385956"/>
    </mc:Choice>
    <mc:Fallback xmlns="">
      <p:transition spd="slow" advTm="385956"/>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3992</TotalTime>
  <Words>4471</Words>
  <Application>Microsoft Office PowerPoint</Application>
  <PresentationFormat>Širokoúhlá obrazovka</PresentationFormat>
  <Paragraphs>528</Paragraphs>
  <Slides>77</Slides>
  <Notes>1</Notes>
  <HiddenSlides>0</HiddenSlides>
  <MMClips>1</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85" baseType="lpstr">
      <vt:lpstr>Arial</vt:lpstr>
      <vt:lpstr>Calibri</vt:lpstr>
      <vt:lpstr>Calibri Light</vt:lpstr>
      <vt:lpstr>Cambria Math</vt:lpstr>
      <vt:lpstr>Symbol</vt:lpstr>
      <vt:lpstr>Times New Roman</vt:lpstr>
      <vt:lpstr>Motiv Office</vt:lpstr>
      <vt:lpstr>Equation</vt:lpstr>
      <vt:lpstr>Radiační biofyzika</vt:lpstr>
      <vt:lpstr>RADIAČNÍ BIOFYZIKA</vt:lpstr>
      <vt:lpstr>VELIČINY a JEDNOTKY </vt:lpstr>
      <vt:lpstr>Veličiny vztahující se k IZ</vt:lpstr>
      <vt:lpstr>Prezentace aplikace PowerPoint</vt:lpstr>
      <vt:lpstr>Jednotky aktivity</vt:lpstr>
      <vt:lpstr>Prezentace aplikace PowerPoint</vt:lpstr>
      <vt:lpstr>Příklady měrných aktivit zdroje </vt:lpstr>
      <vt:lpstr>Radioaktivita některých materiálů</vt:lpstr>
      <vt:lpstr>Prezentace aplikace PowerPoint</vt:lpstr>
      <vt:lpstr>Prezentace aplikace PowerPoint</vt:lpstr>
      <vt:lpstr>Radioaktivita ubývá s časem. Každý radionuklid má charakteristickou konstantu - poločas přeměny.</vt:lpstr>
      <vt:lpstr>Poločas rozpadu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 ENERGIE záření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RADIAČNÍ VÁHOVÝ FAKTOR  RBE</vt:lpstr>
      <vt:lpstr>Prezentace aplikace PowerPoint</vt:lpstr>
      <vt:lpstr>Ekvivalentní dávka</vt:lpstr>
      <vt:lpstr>Prezentace aplikace PowerPoint</vt:lpstr>
      <vt:lpstr>Dávkový ekvivalent</vt:lpstr>
      <vt:lpstr>Prezentace aplikace PowerPoint</vt:lpstr>
      <vt:lpstr>Prezentace aplikace PowerPoint</vt:lpstr>
      <vt:lpstr>Prezentace aplikace PowerPoint</vt:lpstr>
      <vt:lpstr>Prezentace aplikace PowerPoint</vt:lpstr>
      <vt:lpstr>Prezentace aplikace PowerPoint</vt:lpstr>
      <vt:lpstr>Radiační ochrana – výpočet efektivní ekvivalentní dávky</vt:lpstr>
      <vt:lpstr>Prezentace aplikace PowerPoint</vt:lpstr>
      <vt:lpstr>Prezentace aplikace PowerPoint</vt:lpstr>
      <vt:lpstr>Prezentace aplikace PowerPoint</vt:lpstr>
      <vt:lpstr>RADIAČNÍ OCHRANA – základní veličiny</vt:lpstr>
      <vt:lpstr>Prezentace aplikace PowerPoint</vt:lpstr>
      <vt:lpstr>Prezentace aplikace PowerPoint</vt:lpstr>
      <vt:lpstr>VNITŘNÍ KONTAMINACE- odhad rizika – ÚVAZEK EFEKTIVNÍ DÁVKY </vt:lpstr>
      <vt:lpstr>Prezentace aplikace PowerPoint</vt:lpstr>
      <vt:lpstr>Prezentace aplikace PowerPoint</vt:lpstr>
      <vt:lpstr>BIOGENNÍ RADIONUKLIDY</vt:lpstr>
      <vt:lpstr>Problémy výpočtu dávek z vnitřního ozáření</vt:lpstr>
      <vt:lpstr>VNITŘNÍ KONTAMINACE- odhad rizika – ÚVAZEK EFEKTIVNÍ DÁVKY</vt:lpstr>
      <vt:lpstr>VNITŘNÍ KONTAMINACE- odhad rizika – ÚVAZEK EFEKTIVNÍ DÁVKY</vt:lpstr>
      <vt:lpstr>Prezentace aplikace PowerPoint</vt:lpstr>
      <vt:lpstr>Prezentace aplikace PowerPoint</vt:lpstr>
      <vt:lpstr>Důležité radio(bio)logické jednotky</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REVIEWER1</dc:creator>
  <cp:lastModifiedBy>Martin Falk</cp:lastModifiedBy>
  <cp:revision>67</cp:revision>
  <dcterms:created xsi:type="dcterms:W3CDTF">2022-03-24T11:59:23Z</dcterms:created>
  <dcterms:modified xsi:type="dcterms:W3CDTF">2023-04-14T15:28:15Z</dcterms:modified>
</cp:coreProperties>
</file>