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0"/>
  </p:notesMasterIdLst>
  <p:sldIdLst>
    <p:sldId id="862" r:id="rId2"/>
    <p:sldId id="873" r:id="rId3"/>
    <p:sldId id="624" r:id="rId4"/>
    <p:sldId id="735" r:id="rId5"/>
    <p:sldId id="736" r:id="rId6"/>
    <p:sldId id="743" r:id="rId7"/>
    <p:sldId id="931" r:id="rId8"/>
    <p:sldId id="737" r:id="rId9"/>
    <p:sldId id="879" r:id="rId10"/>
    <p:sldId id="738" r:id="rId11"/>
    <p:sldId id="740" r:id="rId12"/>
    <p:sldId id="627" r:id="rId13"/>
    <p:sldId id="932" r:id="rId14"/>
    <p:sldId id="744" r:id="rId15"/>
    <p:sldId id="742" r:id="rId16"/>
    <p:sldId id="746" r:id="rId17"/>
    <p:sldId id="745" r:id="rId18"/>
    <p:sldId id="747" r:id="rId19"/>
    <p:sldId id="888" r:id="rId20"/>
    <p:sldId id="756" r:id="rId21"/>
    <p:sldId id="751" r:id="rId22"/>
    <p:sldId id="752" r:id="rId23"/>
    <p:sldId id="753" r:id="rId24"/>
    <p:sldId id="754" r:id="rId25"/>
    <p:sldId id="757" r:id="rId26"/>
    <p:sldId id="758" r:id="rId27"/>
    <p:sldId id="755" r:id="rId28"/>
    <p:sldId id="933" r:id="rId29"/>
    <p:sldId id="748" r:id="rId30"/>
    <p:sldId id="749" r:id="rId31"/>
    <p:sldId id="934" r:id="rId32"/>
    <p:sldId id="750" r:id="rId33"/>
    <p:sldId id="759" r:id="rId34"/>
    <p:sldId id="935" r:id="rId35"/>
    <p:sldId id="863" r:id="rId36"/>
    <p:sldId id="625" r:id="rId37"/>
    <p:sldId id="626" r:id="rId38"/>
    <p:sldId id="628" r:id="rId39"/>
    <p:sldId id="629" r:id="rId40"/>
    <p:sldId id="631" r:id="rId41"/>
    <p:sldId id="632" r:id="rId42"/>
    <p:sldId id="630" r:id="rId43"/>
    <p:sldId id="634" r:id="rId44"/>
    <p:sldId id="633" r:id="rId45"/>
    <p:sldId id="636" r:id="rId46"/>
    <p:sldId id="915" r:id="rId47"/>
    <p:sldId id="936" r:id="rId48"/>
    <p:sldId id="635" r:id="rId49"/>
  </p:sldIdLst>
  <p:sldSz cx="12192000" cy="6858000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5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7440" autoAdjust="0"/>
  </p:normalViewPr>
  <p:slideViewPr>
    <p:cSldViewPr snapToGrid="0" showGuides="1">
      <p:cViewPr varScale="1">
        <p:scale>
          <a:sx n="117" d="100"/>
          <a:sy n="117" d="100"/>
        </p:scale>
        <p:origin x="474" y="96"/>
      </p:cViewPr>
      <p:guideLst>
        <p:guide orient="horz" pos="2160"/>
        <p:guide pos="75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AE3D0F3-BBCD-4642-BEA8-CCFB39CC3175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7FB8615-E803-409A-A1F6-9455B97386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09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12A1-7B5F-49FC-9C84-A5E8254F5BF5}" type="datetimeFigureOut">
              <a:rPr lang="cs-CZ" smtClean="0"/>
              <a:pPr/>
              <a:t>12.05.2023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A3F9-E7E0-4F05-B383-CB9A704931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89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12A1-7B5F-49FC-9C84-A5E8254F5BF5}" type="datetimeFigureOut">
              <a:rPr lang="cs-CZ" smtClean="0"/>
              <a:pPr/>
              <a:t>12.05.2023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A3F9-E7E0-4F05-B383-CB9A704931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70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12A1-7B5F-49FC-9C84-A5E8254F5BF5}" type="datetimeFigureOut">
              <a:rPr lang="cs-CZ" smtClean="0"/>
              <a:pPr/>
              <a:t>12.05.2023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A3F9-E7E0-4F05-B383-CB9A704931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8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12A1-7B5F-49FC-9C84-A5E8254F5BF5}" type="datetimeFigureOut">
              <a:rPr lang="cs-CZ" smtClean="0"/>
              <a:pPr/>
              <a:t>12.05.2023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A3F9-E7E0-4F05-B383-CB9A704931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81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12A1-7B5F-49FC-9C84-A5E8254F5BF5}" type="datetimeFigureOut">
              <a:rPr lang="cs-CZ" smtClean="0"/>
              <a:pPr/>
              <a:t>12.05.2023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A3F9-E7E0-4F05-B383-CB9A704931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32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12A1-7B5F-49FC-9C84-A5E8254F5BF5}" type="datetimeFigureOut">
              <a:rPr lang="cs-CZ" smtClean="0"/>
              <a:pPr/>
              <a:t>12.05.2023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A3F9-E7E0-4F05-B383-CB9A704931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94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12A1-7B5F-49FC-9C84-A5E8254F5BF5}" type="datetimeFigureOut">
              <a:rPr lang="cs-CZ" smtClean="0"/>
              <a:pPr/>
              <a:t>12.05.2023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A3F9-E7E0-4F05-B383-CB9A704931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38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12A1-7B5F-49FC-9C84-A5E8254F5BF5}" type="datetimeFigureOut">
              <a:rPr lang="cs-CZ" smtClean="0"/>
              <a:pPr/>
              <a:t>12.05.2023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A3F9-E7E0-4F05-B383-CB9A704931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86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12A1-7B5F-49FC-9C84-A5E8254F5BF5}" type="datetimeFigureOut">
              <a:rPr lang="cs-CZ" smtClean="0"/>
              <a:pPr/>
              <a:t>12.05.2023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A3F9-E7E0-4F05-B383-CB9A704931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12A1-7B5F-49FC-9C84-A5E8254F5BF5}" type="datetimeFigureOut">
              <a:rPr lang="cs-CZ" smtClean="0"/>
              <a:pPr/>
              <a:t>12.05.2023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A3F9-E7E0-4F05-B383-CB9A704931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78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12A1-7B5F-49FC-9C84-A5E8254F5BF5}" type="datetimeFigureOut">
              <a:rPr lang="cs-CZ" smtClean="0"/>
              <a:pPr/>
              <a:t>12.05.2023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A3F9-E7E0-4F05-B383-CB9A704931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81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812A1-7B5F-49FC-9C84-A5E8254F5BF5}" type="datetimeFigureOut">
              <a:rPr lang="cs-CZ" smtClean="0"/>
              <a:pPr/>
              <a:t>12.05.2023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8A3F9-E7E0-4F05-B383-CB9A704931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93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Radiační biofyzika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69080" y="1419989"/>
            <a:ext cx="514703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s-CZ" sz="4000" dirty="0"/>
              <a:t>Přednáška 9 2023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3200" b="1" dirty="0"/>
              <a:t>BIOLOGICKÉ ÚČINKY IONIZUJÍCÍHO ZÁŘENÍ I.</a:t>
            </a:r>
          </a:p>
          <a:p>
            <a:pPr algn="ctr">
              <a:lnSpc>
                <a:spcPct val="100000"/>
              </a:lnSpc>
            </a:pPr>
            <a:r>
              <a:rPr lang="cs-CZ" sz="3200" b="1" dirty="0" err="1">
                <a:solidFill>
                  <a:srgbClr val="FF0000"/>
                </a:solidFill>
              </a:rPr>
              <a:t>Biol</a:t>
            </a:r>
            <a:r>
              <a:rPr lang="cs-CZ" sz="3200" b="1" dirty="0">
                <a:solidFill>
                  <a:srgbClr val="FF0000"/>
                </a:solidFill>
              </a:rPr>
              <a:t>. účinky IZ obecně</a:t>
            </a:r>
          </a:p>
          <a:p>
            <a:pPr algn="ctr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Deterministické účinky)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2978780" y="5475388"/>
            <a:ext cx="2581275" cy="105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Martin Falk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0360" y="1487693"/>
            <a:ext cx="3739609" cy="47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92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Fáze interakcí IZ s biologickými systémy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15254" y="1402648"/>
            <a:ext cx="1116149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Iniciální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fyzikální stádium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trvá jen velmi krátce, od 10</a:t>
            </a:r>
            <a:r>
              <a:rPr kumimoji="0" lang="cs-CZ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-18 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10</a:t>
            </a:r>
            <a:r>
              <a:rPr kumimoji="0" lang="cs-CZ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-14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Charakterizují ho kaskády ionizací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Během této doby primární záření a následně i elektrony vyražené z atomů primárním zářením ionizují a excitují velké množství dalších atomů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absorpce 1 Gy záření dokáže vyvolat řádově až 10</a:t>
            </a:r>
            <a:r>
              <a:rPr kumimoji="0" lang="cs-CZ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ionizací v každé buňce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Jinými slovy, fyzikální fáze představuje období, kdy atomy a molekuly biologického systému absorbují energii záření.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Následně se rozvíjejí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procesy fyzikálně-chemické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cs-CZ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-14 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až 10</a:t>
            </a:r>
            <a:r>
              <a:rPr kumimoji="0" lang="cs-CZ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-10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vzájemné interakce mezi vytvořenými ionty a okolními molekulami za produkce volných radikálů a dalších reaktivních agens, například peroxidu vodíku (H</a:t>
            </a: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734459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88894" y="910121"/>
            <a:ext cx="1038113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Chemické a biochemické stádium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tisíciny sekundy až několik sekund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pak mezi sebou reagují přítomné radikály, které zároveň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napadají a poškozují okolní biomolekuly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Část radikálů zaniká vzájemnou rekombinací, například atomární vodík (H</a:t>
            </a:r>
            <a:r>
              <a:rPr kumimoji="0" lang="cs-CZ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●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a hydroxylový anion (OH</a:t>
            </a:r>
            <a:r>
              <a:rPr kumimoji="0" lang="cs-CZ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●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se slučují na neškodnou vodu (H</a:t>
            </a:r>
            <a:r>
              <a:rPr kumimoji="0" lang="cs-CZ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●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+</a:t>
            </a:r>
            <a:r>
              <a:rPr kumimoji="0" lang="cs-CZ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OH</a:t>
            </a:r>
            <a:r>
              <a:rPr kumimoji="0" lang="cs-CZ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●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→ H</a:t>
            </a:r>
            <a:r>
              <a:rPr kumimoji="0" lang="cs-CZ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 ).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Spřažené reakce ale v přítomnosti kyslíku ( O</a:t>
            </a:r>
            <a:r>
              <a:rPr kumimoji="0" lang="cs-CZ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uvolňují také molekulární vodík (H</a:t>
            </a:r>
            <a:r>
              <a:rPr kumimoji="0" lang="cs-CZ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a nebezpečný peroxid vodíku (H</a:t>
            </a:r>
            <a:r>
              <a:rPr kumimoji="0" lang="cs-CZ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</a:t>
            </a:r>
            <a:r>
              <a:rPr kumimoji="0" lang="cs-CZ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). Kyslík tak významně podporuje radiační poškození.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(proto hypoxie brání poškození DNA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 problémy radioterapie u hypoxických nádorů)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Reaktivní produkty proběhnuvších reakcí a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nezrekombinované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radikály pak napadají okolní biomolekuly, ve kterých generují nejrůznější léze, popsané v dalších statích této kapitoly.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688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98580" y="3155182"/>
            <a:ext cx="117987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BIOLOGICKÉ STÁDIUM: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Poškozené biomolekuly vyvolávají patofyziologické změny ve fungování buněk</a:t>
            </a:r>
          </a:p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pokud buňka ihned nezemře (interfázní nekrotická smrt), aktivuje komplexní buněčnou odpověď na ozáření.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 závislosti na rozsahu iniciálního poškození a úspěšnosti reparace DNA je pak výsledkem této odpovědi buďto 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zotavení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buňky, její nádorová 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transformace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senescence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nebo jedna z forem opožděné 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smrti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58E5EEF-AC3F-47D4-8479-A80463A2C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7" r="17329" b="10130"/>
          <a:stretch/>
        </p:blipFill>
        <p:spPr>
          <a:xfrm>
            <a:off x="4501662" y="386023"/>
            <a:ext cx="7194620" cy="355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2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f i am a dinosaur how come i talk was i put in a radioactive  system???????????? - Philosoraptor - quickmeme">
            <a:extLst>
              <a:ext uri="{FF2B5EF4-FFF2-40B4-BE49-F238E27FC236}">
                <a16:creationId xmlns:a16="http://schemas.microsoft.com/office/drawing/2014/main" id="{B928E20C-BB41-42D6-9E41-13D518BD8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" y="2159546"/>
            <a:ext cx="3826135" cy="382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4D134E6-C73F-4D83-83B2-FBA4320DB1A5}"/>
              </a:ext>
            </a:extLst>
          </p:cNvPr>
          <p:cNvSpPr txBox="1"/>
          <p:nvPr/>
        </p:nvSpPr>
        <p:spPr>
          <a:xfrm>
            <a:off x="614149" y="361667"/>
            <a:ext cx="1072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NOTE: RADIATION WAS ABOUT TWO TIMES HIGHER IN THE PAST OF THE EARTH FORMATION AND DEVELOPMENT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THE CELLS ARE USED TO RADIATION ENVIRONMENT TO SOME EXTENT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001353-CC43-4932-BBCE-94FE2078B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52" y="2159546"/>
            <a:ext cx="8034881" cy="382613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AB95AA1-E269-4D84-84EC-7F162B8D9872}"/>
              </a:ext>
            </a:extLst>
          </p:cNvPr>
          <p:cNvSpPr txBox="1"/>
          <p:nvPr/>
        </p:nvSpPr>
        <p:spPr>
          <a:xfrm>
            <a:off x="5656997" y="1676105"/>
            <a:ext cx="263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ZERO / LOW RADIARTION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74CE813-3CEC-4DC6-A58D-214448999D2B}"/>
              </a:ext>
            </a:extLst>
          </p:cNvPr>
          <p:cNvSpPr txBox="1"/>
          <p:nvPr/>
        </p:nvSpPr>
        <p:spPr>
          <a:xfrm>
            <a:off x="8169443" y="961831"/>
            <a:ext cx="8980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8439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6612" y="151113"/>
            <a:ext cx="1175657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BIOLOGICKÉ STÁDIUM: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Vymírání buněk vystavených vysokým dávkám ionizujícího záření a genetické změny v buňkách přežívajících nižší expozice se následně různým způsobem manifestují na úrovni tkání, orgánů           a posléze i celého organizmu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Dopad na organismus tak logicky závisí kromě dalších faktorů zejména na dávce záření (a dávkovém příkonu) – s ohledem na ni lze očekávat manifestaci dvou principiálně odlišných typů účinků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DETERMINISTICKÉ účinky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pro vysoké dávky obdržené v krátké době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vs.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STOCHASTICKÉ ÚČINKY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pro nízké dávky nebo vyšší dávky rozložené do dlouhého období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 pohledu člověka se tak biologické stádium postupně transformuje do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stádia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medicínského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Zdravotní následky ozáření se přitom mohou projevovat jako </a:t>
            </a:r>
            <a:r>
              <a:rPr kumimoji="0" lang="cs-CZ" sz="2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akutní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ale i </a:t>
            </a:r>
            <a:r>
              <a:rPr kumimoji="0" lang="cs-CZ" sz="2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pozdní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doba latence nezřídka trvá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až desítky let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10" y="3333490"/>
            <a:ext cx="3034179" cy="20184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63" y="3333489"/>
            <a:ext cx="3034179" cy="201844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403257" y="4133708"/>
            <a:ext cx="10244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vs.</a:t>
            </a:r>
          </a:p>
        </p:txBody>
      </p:sp>
      <p:sp>
        <p:nvSpPr>
          <p:cNvPr id="7" name="Obdélník 6"/>
          <p:cNvSpPr/>
          <p:nvPr/>
        </p:nvSpPr>
        <p:spPr>
          <a:xfrm>
            <a:off x="5229881" y="3469174"/>
            <a:ext cx="130715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 = mutace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 = smrt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47624" y="381945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073804" y="4641539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30425" y="426939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722721" y="418878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654768" y="4641539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030425" y="3484562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723558" y="3684618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282140" y="3335920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331306" y="4511338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230210" y="4028342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8409580" y="3891172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394778" y="4188784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9789871" y="3794649"/>
            <a:ext cx="1056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Vysoké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dávky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1119222" y="3794650"/>
            <a:ext cx="907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Nízké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dávky</a:t>
            </a:r>
          </a:p>
        </p:txBody>
      </p:sp>
    </p:spTree>
    <p:extLst>
      <p:ext uri="{BB962C8B-B14F-4D97-AF65-F5344CB8AC3E}">
        <p14:creationId xmlns:p14="http://schemas.microsoft.com/office/powerpoint/2010/main" val="112564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15938" y="353477"/>
            <a:ext cx="737898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Přímý a nepřímý účinek ionizujícího záření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S výjimkou neutronů nemůže ionizující záření pronikat do atomových jader.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Fotony, elektrony, protony a těžší elektricky nabité částice proto narušují v zasaženém atomu pouze jeho elektronový obal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Tím ionizují a destabilizují molekuly.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Záření ionizuje jednak biomolekuly samotné, jednak prostředí, ve kterém se vyskytují.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Pro biologické systémy je tímto prostředím voda, z níž se převážně skládají.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Ionizuje-li záření přímo biomolekuly, čímž je poškozuje,                                               mluvíme o tzv.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přímém účinku ionizujícího záření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Biomolekuly mohou být v tomto případě ionizovány samotným zářením primárním nebo sekundárními produkty jeho interakce s hmotou, zejména 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tzv. delta elektrony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vyraženými z okolních molekul.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Přijetí kvanta záření biomolekulou a její ionizace vede následně k chemické změně a případně i ovlivnění biologické aktivity této biomolekuly.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Přímý účinek ionizujícího záření 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tak ze své podstaty představuje 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fyzikální, případně fyzikálně-chemický proces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, při kterém ionizace a excitace narušují chemické vazby mezi atomy v biomolekulách důležitých buněčných komponent.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792" y="1014670"/>
            <a:ext cx="4060860" cy="509328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416987" y="1375453"/>
            <a:ext cx="1667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Primární záření + delta elektrony</a:t>
            </a:r>
          </a:p>
        </p:txBody>
      </p:sp>
    </p:spTree>
    <p:extLst>
      <p:ext uri="{BB962C8B-B14F-4D97-AF65-F5344CB8AC3E}">
        <p14:creationId xmlns:p14="http://schemas.microsoft.com/office/powerpoint/2010/main" val="3489345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87828" y="148175"/>
            <a:ext cx="1144822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Přímý a nepřímý účinek ionizujícího záření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spočívá v ionizaci média a poškození biomolekul až sekundárně, prostřednictvím volných radikálů a dalších reaktivních agens generovaných 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radiolýzou vody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Při nepřímém účinku  jde tedy o narušování biomolekul chemickou cestou.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Vzhledem ke 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krátké životnosti volných radikálů (cca 10</a:t>
            </a:r>
            <a:r>
              <a:rPr kumimoji="0" lang="cs-CZ" sz="2400" b="0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-10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s)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mohou být nebezpečné pouze ty, které se zrodí 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 bezprostřední blízkosti (2–3 </a:t>
            </a:r>
            <a:r>
              <a:rPr kumimoji="0" lang="cs-CZ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nm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potenciálně atakované biomolekuly.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Nacházejí-li se buňky 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 okysličeném prostředí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tvoří se v nich za jinak stejných podmínek         i některé další radikály a radikály obecně vznikají ve větším množství, zejména pak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hydroperoxylový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radikál (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</a:t>
            </a:r>
            <a:r>
              <a:rPr kumimoji="0" lang="cs-CZ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cs-CZ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a superoxidový anion-radikál (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cs-CZ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cs-CZ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●-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tzv. superoxid.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Produkci HO</a:t>
            </a:r>
            <a:r>
              <a:rPr kumimoji="0" lang="cs-CZ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O</a:t>
            </a:r>
            <a:r>
              <a:rPr kumimoji="0" lang="cs-CZ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●-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zajišťují reakce e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O</a:t>
            </a:r>
            <a:r>
              <a:rPr kumimoji="0" lang="cs-CZ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→ O</a:t>
            </a:r>
            <a:r>
              <a:rPr kumimoji="0" lang="cs-CZ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●-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H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O</a:t>
            </a:r>
            <a:r>
              <a:rPr kumimoji="0" lang="cs-CZ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→ HO</a:t>
            </a:r>
            <a:r>
              <a:rPr kumimoji="0" lang="cs-CZ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↔ H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O</a:t>
            </a:r>
            <a:r>
              <a:rPr kumimoji="0" lang="cs-CZ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●-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přičemž do nich mohou vstupovat i různé biomolekuly (B), B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O</a:t>
            </a:r>
            <a:r>
              <a:rPr kumimoji="0" lang="cs-CZ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→ BO</a:t>
            </a:r>
            <a:r>
              <a:rPr kumimoji="0" lang="cs-CZ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Tento jev nazýváme jako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kyslíkový efekt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Fenomén kyslíkového efektu je velice významný např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v radioterapii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jelikož hypoxické nádory odpovídají díky nižší produkci radikálů na léčbu hůře, než nádory dobře prokrvené a tudíž prokysličené </a:t>
            </a:r>
          </a:p>
        </p:txBody>
      </p:sp>
    </p:spTree>
    <p:extLst>
      <p:ext uri="{BB962C8B-B14F-4D97-AF65-F5344CB8AC3E}">
        <p14:creationId xmlns:p14="http://schemas.microsoft.com/office/powerpoint/2010/main" val="214386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19" y="699107"/>
            <a:ext cx="9207456" cy="603475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51859" y="329775"/>
            <a:ext cx="2791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RADIOLÝZA VODY</a:t>
            </a:r>
          </a:p>
        </p:txBody>
      </p:sp>
      <p:sp>
        <p:nvSpPr>
          <p:cNvPr id="4" name="Ovál 3"/>
          <p:cNvSpPr/>
          <p:nvPr/>
        </p:nvSpPr>
        <p:spPr>
          <a:xfrm>
            <a:off x="4452471" y="3262273"/>
            <a:ext cx="490070" cy="4542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ál 4"/>
          <p:cNvSpPr/>
          <p:nvPr/>
        </p:nvSpPr>
        <p:spPr>
          <a:xfrm>
            <a:off x="2943411" y="4472508"/>
            <a:ext cx="552823" cy="4542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ál 5"/>
          <p:cNvSpPr/>
          <p:nvPr/>
        </p:nvSpPr>
        <p:spPr>
          <a:xfrm>
            <a:off x="8866094" y="1675520"/>
            <a:ext cx="490070" cy="4542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ál 6"/>
          <p:cNvSpPr/>
          <p:nvPr/>
        </p:nvSpPr>
        <p:spPr>
          <a:xfrm>
            <a:off x="8621059" y="2879038"/>
            <a:ext cx="490070" cy="4542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ál 7"/>
          <p:cNvSpPr/>
          <p:nvPr/>
        </p:nvSpPr>
        <p:spPr>
          <a:xfrm>
            <a:off x="2931458" y="3211473"/>
            <a:ext cx="490070" cy="4542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49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42259" y="398833"/>
            <a:ext cx="8122023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Příspěvek přímého a nepřímého efektu k poškození biomolekul se významně liší v závislosti na typu ionizujícího záření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Zatímco záření gama nebo X s malou hustotou ionizace (tj. nízkým lineárním přenosem energie, LET) narušuje funkci biomolekul především prostřednictvím nepřímého efektu, hustě ionizující záření (např. urychlené těžké ionty s vysokým LET) účinkuje z velké části přímo. Tento rozdíl vyplývá z různého charakteru depozice energie zářením.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LET, lineární přenos energie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střední energie předaná látce zářením na jednotkové dráze letu částice; základní jednotkou je J.m</a:t>
            </a:r>
            <a:r>
              <a:rPr kumimoji="0" lang="cs-CZ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 radiobiologii se ale častěji setkáme s praktičtější jednotkou keV.µm</a:t>
            </a:r>
            <a:r>
              <a:rPr kumimoji="0" lang="cs-CZ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Experimentálně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lze příspěvek přímého a nepřímého efektu k radiobiologickému účinku ionizujícího záření stanovit například porovnáním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přežívání buněk ozářených v přítomnosti a nepřítomnosti dimethylsulfoxidu (DMSO),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který funguje jako vychytávač volných radikálů.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 záření s nízkým LET (gama a X) bylo prokázáno, že přibližně 60 % dvouřetězcových zlomů DNA vzniká prostřednictvím nepřímému efektu. Pro hustě ionizující záření tato hodnota výrazně klesá, např. na pouhých 32 % pro urychlené ionty s LET = 2106 keV/μm.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642598" y="1873173"/>
            <a:ext cx="5176183" cy="31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12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3AFCF85-D496-4EF0-B43F-7B8B0875F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6249" r="3170" b="1007"/>
          <a:stretch/>
        </p:blipFill>
        <p:spPr>
          <a:xfrm>
            <a:off x="5432142" y="277672"/>
            <a:ext cx="5636194" cy="387347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3AAAB91-86DA-43DD-9292-E9D79D1A1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7" y="754044"/>
            <a:ext cx="4554074" cy="253507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674233-5870-46F1-854D-D95E5B995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79" y="4246504"/>
            <a:ext cx="2728650" cy="2454841"/>
          </a:xfrm>
          <a:prstGeom prst="rect">
            <a:avLst/>
          </a:prstGeom>
        </p:spPr>
      </p:pic>
      <p:pic>
        <p:nvPicPr>
          <p:cNvPr id="9" name="Obrázek 8" descr="Obsah obrázku text, příslušenství, deštník&#10;&#10;Popis byl vytvořen automaticky">
            <a:extLst>
              <a:ext uri="{FF2B5EF4-FFF2-40B4-BE49-F238E27FC236}">
                <a16:creationId xmlns:a16="http://schemas.microsoft.com/office/drawing/2014/main" id="{5D7CE5C8-2031-4B10-B68C-2538379E7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0" y="3492890"/>
            <a:ext cx="4557987" cy="3038660"/>
          </a:xfrm>
          <a:prstGeom prst="rect">
            <a:avLst/>
          </a:prstGeom>
        </p:spPr>
      </p:pic>
      <p:pic>
        <p:nvPicPr>
          <p:cNvPr id="11" name="Obrázek 10" descr="Obsah obrázku příčesek&#10;&#10;Popis byl vytvořen automaticky">
            <a:extLst>
              <a:ext uri="{FF2B5EF4-FFF2-40B4-BE49-F238E27FC236}">
                <a16:creationId xmlns:a16="http://schemas.microsoft.com/office/drawing/2014/main" id="{5B448389-52E0-4DBD-8FBF-1B5F4A8E29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02" y="4431607"/>
            <a:ext cx="2987530" cy="208463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8C40D07-9096-458C-9F8F-4C5AD649FE81}"/>
              </a:ext>
            </a:extLst>
          </p:cNvPr>
          <p:cNvSpPr txBox="1"/>
          <p:nvPr/>
        </p:nvSpPr>
        <p:spPr>
          <a:xfrm>
            <a:off x="382137" y="128937"/>
            <a:ext cx="4121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Ionizing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UV 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Radiation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39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C86AB-5E8A-4807-A47B-95164E7F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6" y="500698"/>
            <a:ext cx="6234404" cy="3180227"/>
          </a:xfrm>
        </p:spPr>
        <p:txBody>
          <a:bodyPr>
            <a:noAutofit/>
          </a:bodyPr>
          <a:lstStyle/>
          <a:p>
            <a:r>
              <a:rPr kumimoji="0" lang="cs-CZ" alt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Pole záření ani radionuklidy </a:t>
            </a: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nejsme schopni žádnými smysly detekovat a vnímat</a:t>
            </a:r>
            <a:r>
              <a:rPr kumimoji="0" lang="cs-CZ" alt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br>
              <a:rPr kumimoji="0" lang="cs-CZ" alt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alt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Proto byla existence IZ odhalena až poměrně pozdě a stejně tak jeho účinky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464FCF-2430-435F-96AA-B462B01CA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54" y="1007445"/>
            <a:ext cx="4914900" cy="49815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E1D97A5-8589-4711-ADFE-4AFFC7CF8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6" y="3774232"/>
            <a:ext cx="5095275" cy="237779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5C196F0-D9E4-4D24-9EA5-8CCF5B77BCE7}"/>
              </a:ext>
            </a:extLst>
          </p:cNvPr>
          <p:cNvSpPr txBox="1"/>
          <p:nvPr/>
        </p:nvSpPr>
        <p:spPr>
          <a:xfrm>
            <a:off x="5842899" y="3911563"/>
            <a:ext cx="10326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35135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2" y="1100426"/>
            <a:ext cx="10260934" cy="531624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42682" y="382494"/>
            <a:ext cx="25181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Cíle pro IZ</a:t>
            </a:r>
          </a:p>
        </p:txBody>
      </p:sp>
      <p:sp>
        <p:nvSpPr>
          <p:cNvPr id="4" name="Ovál 3"/>
          <p:cNvSpPr/>
          <p:nvPr/>
        </p:nvSpPr>
        <p:spPr>
          <a:xfrm>
            <a:off x="3188446" y="5470578"/>
            <a:ext cx="2704354" cy="4542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763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8601" y="-6330"/>
            <a:ext cx="11654797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Poškození proteinů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Proteiny jsou výkonné a stavební složky buňky                                                                                  participující na zajišťování všech jejích činností.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Patří mezi ně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důležité signální molekuly,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nejrůznější enzymy (včetně metabolismu DNA),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strukturní proteiny,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transportní proteiny membrán atd.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Poškození proteinů může mít proto pro buňku fatální dopad. Zdá se ale, že se projevuje </a:t>
            </a:r>
            <a:r>
              <a:rPr kumimoji="0" lang="cs-CZ" sz="215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až při extrémním ozáření</a:t>
            </a:r>
            <a:r>
              <a:rPr kumimoji="0" lang="cs-CZ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jelikož většinu typů proteinů obsahuje buňka ve velkém množství a mnohé z nich odolávají značným dávkám záření.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Například k inaktivaci izolovaných restrikčních enzymů </a:t>
            </a:r>
            <a:r>
              <a:rPr kumimoji="0" lang="cs-CZ" sz="21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Hind</a:t>
            </a:r>
            <a:r>
              <a:rPr kumimoji="0" lang="cs-CZ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</a:t>
            </a:r>
            <a:r>
              <a:rPr kumimoji="0" lang="cs-CZ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cs-CZ" sz="21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Pvu</a:t>
            </a:r>
            <a:r>
              <a:rPr kumimoji="0" lang="cs-CZ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</a:t>
            </a:r>
            <a:r>
              <a:rPr kumimoji="0" lang="cs-CZ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dochází až po jejich </a:t>
            </a:r>
            <a:r>
              <a:rPr kumimoji="0" lang="cs-CZ" sz="21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vystavení </a:t>
            </a:r>
            <a:r>
              <a:rPr kumimoji="0" lang="cs-CZ" sz="215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několika stům Gy záření gama</a:t>
            </a:r>
            <a:r>
              <a:rPr kumimoji="0" lang="cs-CZ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(</a:t>
            </a:r>
            <a:r>
              <a:rPr kumimoji="0" lang="cs-CZ" sz="2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Restrikční enzymy</a:t>
            </a:r>
            <a:r>
              <a:rPr kumimoji="0" lang="cs-CZ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enzymy štěpící DNA prostřednictvím přerušení </a:t>
            </a:r>
            <a:r>
              <a:rPr kumimoji="0" lang="cs-CZ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fosfodiesterových</a:t>
            </a:r>
            <a:r>
              <a:rPr kumimoji="0" lang="cs-CZ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vazeb obou řetězců; exonukleázy štěpí DNA postupně od konců řetězce, endonukleázy potom na specificky rozpoznávaných sekvencích „uvnitř“ řetězce.)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1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Inaktivační dávky jednotlivých proteinů se nicméně značně liší</a:t>
            </a:r>
            <a:r>
              <a:rPr kumimoji="0" lang="cs-CZ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cs-CZ" sz="21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Patrně mohou být i výrazně nižší</a:t>
            </a:r>
            <a:r>
              <a:rPr kumimoji="0" lang="cs-CZ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což kromě struktury proteinu záleží i na mnoha faktorech prostředí. Stále se však pohybujeme v oblasti natolik vysokých expozic, že už i mnohem menší dávky naprosto zdecimují DNA a způsobí smrt většiny buněk.</a:t>
            </a:r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83015617-F497-42DF-A2FF-2B596A4C6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897" y="112707"/>
            <a:ext cx="4899894" cy="289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80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6208" y="1319787"/>
            <a:ext cx="394970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Nebyla-li přitom trvale poškozena DNA,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buňka později nefunkční proteiny odstraní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(hydrolýzou proteolytickými enzymy              v proteazomech)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 nahradí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je novou syntézou </a:t>
            </a:r>
            <a:r>
              <a:rPr kumimoji="0" lang="cs-CZ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bez následků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pro její budoucí život.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Tímto se poškození proteinů zásadně liší od poškození DNA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které se přenáší, není-li správně opraveno, do budoucích generací buněk a ovlivňuje jejich stav a činnost.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697" y="763927"/>
            <a:ext cx="6516821" cy="565274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9006541" y="4691529"/>
            <a:ext cx="609600" cy="256989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251576" y="3590301"/>
            <a:ext cx="669365" cy="485652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545294" y="1795929"/>
            <a:ext cx="609600" cy="421342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9158941" y="4843929"/>
            <a:ext cx="609600" cy="256989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545294" y="1151434"/>
            <a:ext cx="609600" cy="336707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960499" y="4598452"/>
            <a:ext cx="808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protein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831106" y="440761"/>
            <a:ext cx="2700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Poškození proteinů</a:t>
            </a:r>
          </a:p>
        </p:txBody>
      </p:sp>
    </p:spTree>
    <p:extLst>
      <p:ext uri="{BB962C8B-B14F-4D97-AF65-F5344CB8AC3E}">
        <p14:creationId xmlns:p14="http://schemas.microsoft.com/office/powerpoint/2010/main" val="1986206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73031" y="1016818"/>
            <a:ext cx="1020303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Řada recentních studií provedených zejména na prokaryotických organizmech lišících se svou radiosenzitivitou nicméně naznačuje, že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význam radiačního poškození proteinů možná podceňujeme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Vystavení různých prokaryot stejné dávce záření totiž způsobovalo </a:t>
            </a:r>
            <a:r>
              <a:rPr kumimoji="0" lang="cs-CZ" sz="2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vzájemně podobný počet kritických změn v DNA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těchto organizmů, přesto se jejich přežívání významně lišilo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a naopak </a:t>
            </a:r>
            <a:r>
              <a:rPr kumimoji="0" lang="cs-CZ" sz="2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korelovalo se schopností buněk chránit své proteiny před oxidativní újmou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Toto překvapivé zjištění patrně znamená, že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vysoký antioxidační potenciál některých buněk dokáže stabilizovat funkce důležitých proteinů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Pravděpodobnými kandidáty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se v tomto směru jeví zejména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nízko početné regulační a reparační proteiny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které se podílejí na řízení buněčných procesů a opravě molekuly DNA po ozáření. Jednou tak možná budeme muset úloze poškození proteinů v radiobiologii přisoudit zásadnější význam, a to už i při relativně nízkých dávkách záření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kumimoji="0" lang="cs-CZ" sz="2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od cca 0,5 Gy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).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0036" y="1613647"/>
            <a:ext cx="137249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4" name="Obdélník 3"/>
          <p:cNvSpPr/>
          <p:nvPr/>
        </p:nvSpPr>
        <p:spPr>
          <a:xfrm>
            <a:off x="515938" y="370487"/>
            <a:ext cx="2700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Poškození proteinů</a:t>
            </a:r>
          </a:p>
        </p:txBody>
      </p:sp>
    </p:spTree>
    <p:extLst>
      <p:ext uri="{BB962C8B-B14F-4D97-AF65-F5344CB8AC3E}">
        <p14:creationId xmlns:p14="http://schemas.microsoft.com/office/powerpoint/2010/main" val="3706199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7809" y="987921"/>
            <a:ext cx="5260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Proteiny narušuje jak záření samotné, tak především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ionty OH</a:t>
            </a:r>
            <a:r>
              <a:rPr kumimoji="0" lang="cs-CZ" sz="24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pocházející   z radiolýzy vody.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Ty mají schopnost 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odtrhnout vodík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z peptidového řetězce, 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vázat se na aromatické zbytky aminokyselin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a 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reagovat s atomy síry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Reakcemi s radikály se navíc „aktivují“ i vlastní proteiny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stávají se z nich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proteinové radikály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které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peroxidačně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poškozují další proteiny   a biomolekuly 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(řetězová reakce)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za vzniku produktů se zcela pozměněnými vlastnostmi.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2A65251-723C-445B-92A9-EBCF343F2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71" y="226633"/>
            <a:ext cx="6416356" cy="640473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1106" y="86198"/>
            <a:ext cx="5905271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Poškození proteinů (mechanismus)</a:t>
            </a:r>
          </a:p>
        </p:txBody>
      </p:sp>
    </p:spTree>
    <p:extLst>
      <p:ext uri="{BB962C8B-B14F-4D97-AF65-F5344CB8AC3E}">
        <p14:creationId xmlns:p14="http://schemas.microsoft.com/office/powerpoint/2010/main" val="1896388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72" y="521752"/>
            <a:ext cx="7198222" cy="596302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32527" y="1501161"/>
            <a:ext cx="342365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Následkem interakcí s ionty OH</a:t>
            </a:r>
            <a:r>
              <a:rPr kumimoji="0" lang="cs-CZ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mohou proteiny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změnit svou konformaci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což obvykle vede ke změně nebo ztrátě jejich funkce.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 závažnějších případech lze pozorovat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až fragmentaci a denaturaci proteinů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projevující se jejich agregací díky zvýšené hydrofobii.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831106" y="440761"/>
            <a:ext cx="4146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Poškození proteinů (následky)</a:t>
            </a:r>
          </a:p>
        </p:txBody>
      </p:sp>
    </p:spTree>
    <p:extLst>
      <p:ext uri="{BB962C8B-B14F-4D97-AF65-F5344CB8AC3E}">
        <p14:creationId xmlns:p14="http://schemas.microsoft.com/office/powerpoint/2010/main" val="905134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31105" y="1154770"/>
            <a:ext cx="106915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Nebezpečné jsou hlavně proteinové adukty na molekule DNA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které brání její replikaci, transkripci i reparaci. Radiační poškození proteinů tak může ovlivňovat nejen buněčné procesy zprostředkovávané samotnými proteiny, ale i dalšími typy biomolekul (zejména DNA).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31105" y="257936"/>
            <a:ext cx="546393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Poškození proteinů (následky)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4854" t="31611" r="60029" b="31749"/>
          <a:stretch/>
        </p:blipFill>
        <p:spPr>
          <a:xfrm>
            <a:off x="953077" y="3102268"/>
            <a:ext cx="3666734" cy="26813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046" y="3102268"/>
            <a:ext cx="6072436" cy="312654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735592" y="2430143"/>
            <a:ext cx="3742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Transkripce a replikace DNA</a:t>
            </a:r>
          </a:p>
        </p:txBody>
      </p:sp>
    </p:spTree>
    <p:extLst>
      <p:ext uri="{BB962C8B-B14F-4D97-AF65-F5344CB8AC3E}">
        <p14:creationId xmlns:p14="http://schemas.microsoft.com/office/powerpoint/2010/main" val="2271775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671" y="3943320"/>
            <a:ext cx="4155064" cy="251478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490" y="4057237"/>
            <a:ext cx="4504297" cy="22869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57" y="611825"/>
            <a:ext cx="3628130" cy="300616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15938" y="285235"/>
            <a:ext cx="8194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Další kritické proteiny z hlediska radiačního poškození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61378" y="3604766"/>
            <a:ext cx="2150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Buněčný transport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686028" y="3481410"/>
            <a:ext cx="1703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Translace RNA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34174" y="1446969"/>
            <a:ext cx="30501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Membránové receptory a signální regulační dráhy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imunita, buněčné dělení (karcinogeneze), metabolismus…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73" r="70000"/>
          <a:stretch/>
        </p:blipFill>
        <p:spPr>
          <a:xfrm>
            <a:off x="4071205" y="1089250"/>
            <a:ext cx="3229646" cy="205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80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85ABB4E-1BE6-463F-8187-5CCACCF41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96" y="399194"/>
            <a:ext cx="8096250" cy="641032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12802E4-2700-4786-9B6F-4485607E38FE}"/>
              </a:ext>
            </a:extLst>
          </p:cNvPr>
          <p:cNvSpPr txBox="1"/>
          <p:nvPr/>
        </p:nvSpPr>
        <p:spPr>
          <a:xfrm>
            <a:off x="600771" y="186845"/>
            <a:ext cx="4118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CELL MEMBRANES - 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LIPIDs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2913439-FEEB-48D3-8B06-7AA87B6CECF1}"/>
              </a:ext>
            </a:extLst>
          </p:cNvPr>
          <p:cNvSpPr txBox="1"/>
          <p:nvPr/>
        </p:nvSpPr>
        <p:spPr>
          <a:xfrm>
            <a:off x="3350794" y="595563"/>
            <a:ext cx="1531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(and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proteins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7052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9717" y="208407"/>
            <a:ext cx="1081143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Poškození lipidů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Obdobně jako všechny ostatní biomolekuly, také lipidy (mastné kyseliny) reprezentují cíle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radikálového poškození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Lipidy představují </a:t>
            </a: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základní stavební jednotky všech buněčných membrán.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Mají proto zásadní význam v prostorovém definování buňky samotné a kompartmentalizaci buněčných organel a procesů.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Lipidy </a:t>
            </a: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vymezují hranice buňky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 zároveň </a:t>
            </a: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brání pronikání nežádoucích substancí do jejího nitra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Spolu s membránovými proteiny regulují </a:t>
            </a: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transmembránový transport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iontů a mnoha dalších látek a </a:t>
            </a: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stabilizují osmotické gradienty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Tím udržují nejen buněčnou </a:t>
            </a: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homeostázi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ale také zajišťují správnou </a:t>
            </a: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komunikaci s okolním prostředím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                                                                                                   a buňkami ve tkáni.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83" y="3597554"/>
            <a:ext cx="6472221" cy="305818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79717" y="4221389"/>
            <a:ext cx="3986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Membrány hrají zásadní roli také v </a:t>
            </a: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energetickém metabolizmu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buňky, a prostřednictvím membránových receptorů v </a:t>
            </a: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regulaci buněčných biochemických drah, imunitě atd.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75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588" y="306015"/>
            <a:ext cx="11522636" cy="242887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C00000"/>
                </a:solidFill>
              </a:rPr>
              <a:t>Účinek záření na organismy – první pozorování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70133" y="764154"/>
            <a:ext cx="11251733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Experimenty se zářením.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Kromě léčebných účinků se brzo přišlo na to, že záření může člověku velmi vážně ublížit. Sama </a:t>
            </a: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Marie Curie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svou práci se zářením doplatila. Již v roce 1920 pociťovala silnou únavnost a závratě. V roce 1930 onemocněla nevyléčitelnou anémií a 4 roky poté zemřela v horském sanatoriu, kde byla léčená. </a:t>
            </a: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Vzhledem k neviditelnosti záření však mnozí dlouho nechápali jeho škodlivost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nebo ji brali na lehkou váhu.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období studené války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došlo k řadě případů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zneužití záření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jak v Rusku, tak v  USA. Dokumentuje to zpráva D.O.E.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Human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Radiation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Experiments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“.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Např. byl v průběhu 2 let podáván </a:t>
            </a: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829 ženám plutoniový koktejl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 komentářem typu – budete se cítit lépe.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Fyzici mnohdy pracovali s nadšením bez ohledu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své zdraví i zdraví jiných. Tak např.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</a:t>
            </a:r>
            <a:r>
              <a:rPr kumimoji="0" lang="cs-CZ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Slotin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zemřel po experimentování se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dvěma hemisférami plutonia, které ručně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posunoval k sobě dokud neucítil atomovou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reakci. Když mu sjel šroubovák, reakce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přešla v intenzívní záři a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Slotin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oddělil obě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hemisféry ručně od sebe. Zemřel po 9 dnech.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524000" y="444434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677" name="Picture 5" descr="Louis_Slotin3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4" t="68219" r="11339" b="15404"/>
          <a:stretch>
            <a:fillRect/>
          </a:stretch>
        </p:blipFill>
        <p:spPr bwMode="auto">
          <a:xfrm>
            <a:off x="6818262" y="4060697"/>
            <a:ext cx="3382962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366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67315" y="346268"/>
            <a:ext cx="1130003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RADIKÁLOVÉ POŠKOZENÍ: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nejvehementněji se podílí hydroxylový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radikál OH</a:t>
            </a:r>
            <a:r>
              <a:rPr kumimoji="0" lang="cs-CZ" sz="2200" b="0" i="0" u="sng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●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Odtržením H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z mastných kyselin (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přednostně z dvojných vazeb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vznikají jejich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nestabilní radikály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které posléze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 kyslíkem tvoří radikály peroxylové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Reakcí těchto radikálů s dalšími mastnými kyselinami se rozbíhá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řetězová reakce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při které se další a další lipidy mění v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lipidové peroxidy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nebo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cyklické peroxidy mastných kyselin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přičemž se zároveň uvolňují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nové radikály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ženoucí reakci kupředu. 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55347" y="3662199"/>
            <a:ext cx="107287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Uvedeným způsobem může dojít k závažnému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narušení struktury membrány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a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snížení mobility membránových proteinů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což se následně projeví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poruchou její selektivní permeability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doprovázenou deregulací příjmu iontů a látek z okolí (osmóza, membránové napětí, přenos vzruchů atd.)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nebo i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únikem vnitrobuněčného obsahu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(např. enzymů) do prostředí.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Tento stav je pro buňku potenciálně fatální, například vyústí-li v dysbalanci kalciových iontů.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Po expozici vysokým dávkám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záření tak můžeme očekávat totální kolaps buněčné homeostázi a okamžitou smrt buňky,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menší poškození však dokáže buňka opravit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436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23709BF-2869-4CF7-9E42-7486C684E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29" y="415874"/>
            <a:ext cx="6107322" cy="602625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2F39F3D-8A29-436A-B558-D7089DB9C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4" y="1806800"/>
            <a:ext cx="4866596" cy="324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71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35105" y="248576"/>
            <a:ext cx="493058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Poškození RNA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Molekuly RNA zastávají v buňce nejrůznější 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efektorové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signalizační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a 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regulační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funkce.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Obecně lze však dle základního dogmatu molekulární biologie říci, že zprostředkovávají (za přispění proteinů) 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expresi genetické informace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tj. její materializaci z podoby zakódované v sekvenci DNA do podoby proteinů, následně vykonávajících buněčné funkce.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Kromě toho vykazují různé malé RNA významné funkce regulační s ohledem na expresi genů.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458" y="1457109"/>
            <a:ext cx="5689699" cy="34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58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15938" y="454988"/>
            <a:ext cx="674547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RNA má v principu stejnou molekulární stavbu (nikoli však prostorové uspořádání) jako DNA, s tím zásadním rozdílem, že ji tvoří pouze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jedno vlákno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které se organizuje do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složitých prostorových struktur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Díky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ribóze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ve své cukr-fosfátové páteři reaguje RNA s okolím mnohem snadněji než DNA.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RNA tak může být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poškozena obdobným způsobem jako DNA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(samostatná přednáška), ovšem 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 vyšším rizikem fragmentace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 RNA snadno vznikají 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jednořetězcové zlomy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které působí na integritu molekuly stejně jako v případě DNA mnohem obtížněji indukovatelné zlomy dvouřetězcové.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Významná je i 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oxidativní eroze RNA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vyvolaná volnými radikály.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23"/>
          <a:stretch/>
        </p:blipFill>
        <p:spPr>
          <a:xfrm>
            <a:off x="8262281" y="318315"/>
            <a:ext cx="1991179" cy="280140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1"/>
          <a:stretch/>
        </p:blipFill>
        <p:spPr>
          <a:xfrm>
            <a:off x="7874827" y="3358364"/>
            <a:ext cx="2552670" cy="300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25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1A799D1-2F44-43D4-8215-95418C8F9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76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74" b="40573"/>
          <a:stretch/>
        </p:blipFill>
        <p:spPr>
          <a:xfrm>
            <a:off x="3077897" y="154665"/>
            <a:ext cx="7500471" cy="351322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916577" y="2417101"/>
            <a:ext cx="5981037" cy="1683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6" y="1647525"/>
            <a:ext cx="1518157" cy="20203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7" t="24245" r="41913" b="46972"/>
          <a:stretch/>
        </p:blipFill>
        <p:spPr>
          <a:xfrm>
            <a:off x="4938940" y="1914487"/>
            <a:ext cx="1653187" cy="17016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8" t="21068" r="42575" b="46870"/>
          <a:stretch/>
        </p:blipFill>
        <p:spPr>
          <a:xfrm>
            <a:off x="8721368" y="1411866"/>
            <a:ext cx="1689520" cy="189541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0" t="53232" r="20589" b="44719"/>
          <a:stretch/>
        </p:blipFill>
        <p:spPr>
          <a:xfrm>
            <a:off x="6972943" y="1472011"/>
            <a:ext cx="2725033" cy="12111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24364" r="61624" b="41817"/>
          <a:stretch/>
        </p:blipFill>
        <p:spPr>
          <a:xfrm>
            <a:off x="8778382" y="1665220"/>
            <a:ext cx="1689284" cy="199934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0" t="54069"/>
          <a:stretch/>
        </p:blipFill>
        <p:spPr>
          <a:xfrm>
            <a:off x="2809847" y="3963351"/>
            <a:ext cx="6825129" cy="271536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42632" y="688591"/>
            <a:ext cx="3864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KATEGORIZACE ÚČINKŮ IZ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4" r="76988" b="70976"/>
          <a:stretch/>
        </p:blipFill>
        <p:spPr>
          <a:xfrm>
            <a:off x="2782060" y="3880492"/>
            <a:ext cx="2104252" cy="42389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0" t="24319" r="64604" b="70260"/>
          <a:stretch/>
        </p:blipFill>
        <p:spPr>
          <a:xfrm>
            <a:off x="5528249" y="3642856"/>
            <a:ext cx="783313" cy="320495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7061707" y="3589523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senescence</a:t>
            </a:r>
          </a:p>
        </p:txBody>
      </p:sp>
      <p:cxnSp>
        <p:nvCxnSpPr>
          <p:cNvPr id="15" name="Přímá spojnice 14"/>
          <p:cNvCxnSpPr/>
          <p:nvPr/>
        </p:nvCxnSpPr>
        <p:spPr>
          <a:xfrm>
            <a:off x="3717368" y="6466541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H="1">
            <a:off x="3717369" y="6761573"/>
            <a:ext cx="59806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9697976" y="3723341"/>
            <a:ext cx="0" cy="304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6370921" y="2765303"/>
            <a:ext cx="690786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V="1">
            <a:off x="8079149" y="2791012"/>
            <a:ext cx="742125" cy="1439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887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943475" y="333376"/>
            <a:ext cx="213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Účinky IZ na buňku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208213" y="830263"/>
            <a:ext cx="213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menší dávky (mSv)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6816725" y="830263"/>
            <a:ext cx="311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větší dávky (Sv – desítky Sv)</a:t>
            </a:r>
          </a:p>
        </p:txBody>
      </p:sp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1992313" y="1566863"/>
            <a:ext cx="2698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poškození zejména DNA</a:t>
            </a:r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5232400" y="1557339"/>
            <a:ext cx="5113338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poškození 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proteinů (enzymy, proteiny důležité pro řízení a vykonávání buněčných a jaderných  procesů – replikace, transkripce, translace, reparace, energetický metabolismus atd.)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buněčných membrán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DNA</a:t>
            </a:r>
          </a:p>
        </p:txBody>
      </p:sp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2460625" y="3886201"/>
            <a:ext cx="161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buňka přežívá</a:t>
            </a:r>
          </a:p>
        </p:txBody>
      </p:sp>
      <p:sp>
        <p:nvSpPr>
          <p:cNvPr id="29704" name="Text Box 12"/>
          <p:cNvSpPr txBox="1">
            <a:spLocks noChangeArrowheads="1"/>
          </p:cNvSpPr>
          <p:nvPr/>
        </p:nvSpPr>
        <p:spPr bwMode="auto">
          <a:xfrm>
            <a:off x="5232400" y="4724401"/>
            <a:ext cx="255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úspěšná reparace DNA</a:t>
            </a:r>
          </a:p>
        </p:txBody>
      </p:sp>
      <p:sp>
        <p:nvSpPr>
          <p:cNvPr id="29705" name="Text Box 13"/>
          <p:cNvSpPr txBox="1">
            <a:spLocks noChangeArrowheads="1"/>
          </p:cNvSpPr>
          <p:nvPr/>
        </p:nvSpPr>
        <p:spPr bwMode="auto">
          <a:xfrm>
            <a:off x="8651875" y="5480051"/>
            <a:ext cx="164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zdravá buňka</a:t>
            </a:r>
          </a:p>
        </p:txBody>
      </p:sp>
      <p:sp>
        <p:nvSpPr>
          <p:cNvPr id="29706" name="Text Box 14"/>
          <p:cNvSpPr txBox="1">
            <a:spLocks noChangeArrowheads="1"/>
          </p:cNvSpPr>
          <p:nvPr/>
        </p:nvSpPr>
        <p:spPr bwMode="auto">
          <a:xfrm>
            <a:off x="1992313" y="4724401"/>
            <a:ext cx="226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reparace neúspěšná</a:t>
            </a:r>
          </a:p>
        </p:txBody>
      </p:sp>
      <p:sp>
        <p:nvSpPr>
          <p:cNvPr id="29707" name="Text Box 15"/>
          <p:cNvSpPr txBox="1">
            <a:spLocks noChangeArrowheads="1"/>
          </p:cNvSpPr>
          <p:nvPr/>
        </p:nvSpPr>
        <p:spPr bwMode="auto">
          <a:xfrm>
            <a:off x="1992313" y="5481639"/>
            <a:ext cx="2952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postiženy somatické buňky – 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⁭ p vzniku 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nádorů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(všechny známé)</a:t>
            </a:r>
          </a:p>
        </p:txBody>
      </p:sp>
      <p:sp>
        <p:nvSpPr>
          <p:cNvPr id="29708" name="Text Box 16"/>
          <p:cNvSpPr txBox="1">
            <a:spLocks noChangeArrowheads="1"/>
          </p:cNvSpPr>
          <p:nvPr/>
        </p:nvSpPr>
        <p:spPr bwMode="auto">
          <a:xfrm>
            <a:off x="8124825" y="3865563"/>
            <a:ext cx="203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mitotická smrt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(cca. 1-2 týdny PI)</a:t>
            </a:r>
          </a:p>
        </p:txBody>
      </p:sp>
      <p:sp>
        <p:nvSpPr>
          <p:cNvPr id="29709" name="Text Box 17"/>
          <p:cNvSpPr txBox="1">
            <a:spLocks noChangeArrowheads="1"/>
          </p:cNvSpPr>
          <p:nvPr/>
        </p:nvSpPr>
        <p:spPr bwMode="auto">
          <a:xfrm>
            <a:off x="5210175" y="3851276"/>
            <a:ext cx="172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okamžitá smrt</a:t>
            </a:r>
          </a:p>
        </p:txBody>
      </p:sp>
      <p:sp>
        <p:nvSpPr>
          <p:cNvPr id="29710" name="Text Box 19"/>
          <p:cNvSpPr txBox="1">
            <a:spLocks noChangeArrowheads="1"/>
          </p:cNvSpPr>
          <p:nvPr/>
        </p:nvSpPr>
        <p:spPr bwMode="auto">
          <a:xfrm>
            <a:off x="5232400" y="5478464"/>
            <a:ext cx="3384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postiženy gamety - 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⁭ p genetického postižení u potomstva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(odhad až 10 generací PI)</a:t>
            </a:r>
          </a:p>
        </p:txBody>
      </p:sp>
      <p:sp>
        <p:nvSpPr>
          <p:cNvPr id="29711" name="Line 20"/>
          <p:cNvSpPr>
            <a:spLocks noChangeShapeType="1"/>
          </p:cNvSpPr>
          <p:nvPr/>
        </p:nvSpPr>
        <p:spPr bwMode="auto">
          <a:xfrm flipH="1">
            <a:off x="4367214" y="692151"/>
            <a:ext cx="1512887" cy="360363"/>
          </a:xfrm>
          <a:prstGeom prst="line">
            <a:avLst/>
          </a:prstGeom>
          <a:noFill/>
          <a:ln w="857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2" name="Line 21"/>
          <p:cNvSpPr>
            <a:spLocks noChangeShapeType="1"/>
          </p:cNvSpPr>
          <p:nvPr/>
        </p:nvSpPr>
        <p:spPr bwMode="auto">
          <a:xfrm>
            <a:off x="5880101" y="692151"/>
            <a:ext cx="936625" cy="288925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3" name="Line 22"/>
          <p:cNvSpPr>
            <a:spLocks noChangeShapeType="1"/>
          </p:cNvSpPr>
          <p:nvPr/>
        </p:nvSpPr>
        <p:spPr bwMode="auto">
          <a:xfrm>
            <a:off x="3287713" y="1196976"/>
            <a:ext cx="0" cy="360363"/>
          </a:xfrm>
          <a:prstGeom prst="line">
            <a:avLst/>
          </a:prstGeom>
          <a:noFill/>
          <a:ln w="857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4" name="Line 23"/>
          <p:cNvSpPr>
            <a:spLocks noChangeShapeType="1"/>
          </p:cNvSpPr>
          <p:nvPr/>
        </p:nvSpPr>
        <p:spPr bwMode="auto">
          <a:xfrm>
            <a:off x="7967663" y="1216025"/>
            <a:ext cx="0" cy="58420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5" name="Line 24"/>
          <p:cNvSpPr>
            <a:spLocks noChangeShapeType="1"/>
          </p:cNvSpPr>
          <p:nvPr/>
        </p:nvSpPr>
        <p:spPr bwMode="auto">
          <a:xfrm flipH="1">
            <a:off x="6096001" y="3357564"/>
            <a:ext cx="1368425" cy="503237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6" name="Line 25"/>
          <p:cNvSpPr>
            <a:spLocks noChangeShapeType="1"/>
          </p:cNvSpPr>
          <p:nvPr/>
        </p:nvSpPr>
        <p:spPr bwMode="auto">
          <a:xfrm>
            <a:off x="7464425" y="3357564"/>
            <a:ext cx="1511300" cy="503237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7" name="Text Box 26"/>
          <p:cNvSpPr txBox="1">
            <a:spLocks noChangeArrowheads="1"/>
          </p:cNvSpPr>
          <p:nvPr/>
        </p:nvSpPr>
        <p:spPr bwMode="auto">
          <a:xfrm>
            <a:off x="6600825" y="354806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dle dávky a stupně poškození</a:t>
            </a:r>
          </a:p>
        </p:txBody>
      </p:sp>
      <p:sp>
        <p:nvSpPr>
          <p:cNvPr id="29718" name="Line 27"/>
          <p:cNvSpPr>
            <a:spLocks noChangeShapeType="1"/>
          </p:cNvSpPr>
          <p:nvPr/>
        </p:nvSpPr>
        <p:spPr bwMode="auto">
          <a:xfrm>
            <a:off x="3287713" y="1989138"/>
            <a:ext cx="0" cy="1871662"/>
          </a:xfrm>
          <a:prstGeom prst="line">
            <a:avLst/>
          </a:prstGeom>
          <a:noFill/>
          <a:ln w="857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9" name="Line 28"/>
          <p:cNvSpPr>
            <a:spLocks noChangeShapeType="1"/>
          </p:cNvSpPr>
          <p:nvPr/>
        </p:nvSpPr>
        <p:spPr bwMode="auto">
          <a:xfrm>
            <a:off x="3287714" y="4238626"/>
            <a:ext cx="9525" cy="569913"/>
          </a:xfrm>
          <a:prstGeom prst="line">
            <a:avLst/>
          </a:prstGeom>
          <a:noFill/>
          <a:ln w="857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0" name="Line 30"/>
          <p:cNvSpPr>
            <a:spLocks noChangeShapeType="1"/>
          </p:cNvSpPr>
          <p:nvPr/>
        </p:nvSpPr>
        <p:spPr bwMode="auto">
          <a:xfrm>
            <a:off x="3278189" y="4238625"/>
            <a:ext cx="3178175" cy="558800"/>
          </a:xfrm>
          <a:prstGeom prst="line">
            <a:avLst/>
          </a:prstGeom>
          <a:noFill/>
          <a:ln w="857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1" name="Line 31"/>
          <p:cNvSpPr>
            <a:spLocks noChangeShapeType="1"/>
          </p:cNvSpPr>
          <p:nvPr/>
        </p:nvSpPr>
        <p:spPr bwMode="auto">
          <a:xfrm>
            <a:off x="3287713" y="5084764"/>
            <a:ext cx="0" cy="504825"/>
          </a:xfrm>
          <a:prstGeom prst="line">
            <a:avLst/>
          </a:prstGeom>
          <a:noFill/>
          <a:ln w="857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2" name="Line 32"/>
          <p:cNvSpPr>
            <a:spLocks noChangeShapeType="1"/>
          </p:cNvSpPr>
          <p:nvPr/>
        </p:nvSpPr>
        <p:spPr bwMode="auto">
          <a:xfrm>
            <a:off x="3287713" y="5084763"/>
            <a:ext cx="2952750" cy="431800"/>
          </a:xfrm>
          <a:prstGeom prst="line">
            <a:avLst/>
          </a:prstGeom>
          <a:noFill/>
          <a:ln w="857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3" name="Line 33"/>
          <p:cNvSpPr>
            <a:spLocks noChangeShapeType="1"/>
          </p:cNvSpPr>
          <p:nvPr/>
        </p:nvSpPr>
        <p:spPr bwMode="auto">
          <a:xfrm>
            <a:off x="7388226" y="5049838"/>
            <a:ext cx="2087563" cy="387350"/>
          </a:xfrm>
          <a:prstGeom prst="line">
            <a:avLst/>
          </a:prstGeom>
          <a:noFill/>
          <a:ln w="857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635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943475" y="333376"/>
            <a:ext cx="213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Účinky IZ na buňku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208213" y="830263"/>
            <a:ext cx="213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menší dávky (mSv)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6816725" y="830263"/>
            <a:ext cx="311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větší dávky (Sv – desítky Sv)</a:t>
            </a:r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1847851" y="1484314"/>
            <a:ext cx="3311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buňka přežívá s poškozenou genetickou informací, nebo se jí poškození povede zcela poškození opravit</a:t>
            </a:r>
          </a:p>
        </p:txBody>
      </p:sp>
      <p:sp>
        <p:nvSpPr>
          <p:cNvPr id="30726" name="Text Box 13"/>
          <p:cNvSpPr txBox="1">
            <a:spLocks noChangeArrowheads="1"/>
          </p:cNvSpPr>
          <p:nvPr/>
        </p:nvSpPr>
        <p:spPr bwMode="auto">
          <a:xfrm>
            <a:off x="1847851" y="4724400"/>
            <a:ext cx="331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marR="0" lvl="0" indent="-88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⁭ p vzniku </a:t>
            </a:r>
            <a:r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nádorů</a:t>
            </a:r>
          </a:p>
          <a:p>
            <a:pPr marL="88900" marR="0" lvl="0" indent="-88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⁭ p genetického postižení u potomstva</a:t>
            </a:r>
          </a:p>
        </p:txBody>
      </p:sp>
      <p:sp>
        <p:nvSpPr>
          <p:cNvPr id="30727" name="Text Box 14"/>
          <p:cNvSpPr txBox="1">
            <a:spLocks noChangeArrowheads="1"/>
          </p:cNvSpPr>
          <p:nvPr/>
        </p:nvSpPr>
        <p:spPr bwMode="auto">
          <a:xfrm>
            <a:off x="8124825" y="1355726"/>
            <a:ext cx="174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mitotická smrt</a:t>
            </a:r>
          </a:p>
        </p:txBody>
      </p:sp>
      <p:sp>
        <p:nvSpPr>
          <p:cNvPr id="30728" name="Text Box 15"/>
          <p:cNvSpPr txBox="1">
            <a:spLocks noChangeArrowheads="1"/>
          </p:cNvSpPr>
          <p:nvPr/>
        </p:nvSpPr>
        <p:spPr bwMode="auto">
          <a:xfrm>
            <a:off x="5210175" y="1341438"/>
            <a:ext cx="172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okamžitá smrt</a:t>
            </a:r>
          </a:p>
        </p:txBody>
      </p:sp>
      <p:sp>
        <p:nvSpPr>
          <p:cNvPr id="30729" name="Line 17"/>
          <p:cNvSpPr>
            <a:spLocks noChangeShapeType="1"/>
          </p:cNvSpPr>
          <p:nvPr/>
        </p:nvSpPr>
        <p:spPr bwMode="auto">
          <a:xfrm flipH="1">
            <a:off x="4367214" y="692151"/>
            <a:ext cx="1512887" cy="360363"/>
          </a:xfrm>
          <a:prstGeom prst="line">
            <a:avLst/>
          </a:prstGeom>
          <a:noFill/>
          <a:ln w="857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30" name="Line 18"/>
          <p:cNvSpPr>
            <a:spLocks noChangeShapeType="1"/>
          </p:cNvSpPr>
          <p:nvPr/>
        </p:nvSpPr>
        <p:spPr bwMode="auto">
          <a:xfrm>
            <a:off x="5880101" y="692151"/>
            <a:ext cx="936625" cy="288925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31" name="Line 19"/>
          <p:cNvSpPr>
            <a:spLocks noChangeShapeType="1"/>
          </p:cNvSpPr>
          <p:nvPr/>
        </p:nvSpPr>
        <p:spPr bwMode="auto">
          <a:xfrm>
            <a:off x="3287713" y="1196976"/>
            <a:ext cx="0" cy="360363"/>
          </a:xfrm>
          <a:prstGeom prst="line">
            <a:avLst/>
          </a:prstGeom>
          <a:noFill/>
          <a:ln w="857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32" name="Line 21"/>
          <p:cNvSpPr>
            <a:spLocks noChangeShapeType="1"/>
          </p:cNvSpPr>
          <p:nvPr/>
        </p:nvSpPr>
        <p:spPr bwMode="auto">
          <a:xfrm flipH="1">
            <a:off x="6024563" y="1268414"/>
            <a:ext cx="1439862" cy="73025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33" name="Line 22"/>
          <p:cNvSpPr>
            <a:spLocks noChangeShapeType="1"/>
          </p:cNvSpPr>
          <p:nvPr/>
        </p:nvSpPr>
        <p:spPr bwMode="auto">
          <a:xfrm>
            <a:off x="7464426" y="1268414"/>
            <a:ext cx="1584325" cy="73025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34" name="Line 25"/>
          <p:cNvSpPr>
            <a:spLocks noChangeShapeType="1"/>
          </p:cNvSpPr>
          <p:nvPr/>
        </p:nvSpPr>
        <p:spPr bwMode="auto">
          <a:xfrm>
            <a:off x="3287714" y="2659064"/>
            <a:ext cx="9525" cy="331787"/>
          </a:xfrm>
          <a:prstGeom prst="line">
            <a:avLst/>
          </a:prstGeom>
          <a:noFill/>
          <a:ln w="857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35" name="Line 27"/>
          <p:cNvSpPr>
            <a:spLocks noChangeShapeType="1"/>
          </p:cNvSpPr>
          <p:nvPr/>
        </p:nvSpPr>
        <p:spPr bwMode="auto">
          <a:xfrm>
            <a:off x="3287713" y="5229225"/>
            <a:ext cx="0" cy="287338"/>
          </a:xfrm>
          <a:prstGeom prst="line">
            <a:avLst/>
          </a:prstGeom>
          <a:noFill/>
          <a:ln w="857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36" name="Text Box 30"/>
          <p:cNvSpPr txBox="1">
            <a:spLocks noChangeArrowheads="1"/>
          </p:cNvSpPr>
          <p:nvPr/>
        </p:nvSpPr>
        <p:spPr bwMode="auto">
          <a:xfrm>
            <a:off x="5643564" y="1916113"/>
            <a:ext cx="4484687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Okamžitá smrt buněk se na úrovni organismu projeví většinou hodiny až 2 dny PI (po ozáření, post-irradiation)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Klinické projevy jsou dány smrtí velkého množství buněk najednou (poškození je příliš velké a buňka ho již nedokáže opravit pomocí reparačních mechanismů (DNA) a syntézou nových proteinů) 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</a:t>
            </a:r>
            <a:r>
              <a:rPr kumimoji="0" lang="cs-CZ" altLang="cs-CZ" sz="1600" b="1" i="0" u="sng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ZÁVAŽNOST 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POŠKOZENÍ ROSTE S ABSORB. DÁVKOU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Mitotická smrt – poškození buněk není natolik těžké, aby došlo k okamžité smrti, nicméně je tak závažné, že se buňka již nedokáže dělit (a následně umírá)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Klinické projevy na úrovni organismu se proto projevují s určitou dobou latence, obvykle dnů až 2 týdnů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ÚČINKY SE OD URČITÉ DÁVKY PROJEVÍ VŽDY 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18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DETERMINISTICKÉ ÚČINKY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altLang="cs-CZ" sz="1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37" name="Text Box 31"/>
          <p:cNvSpPr txBox="1">
            <a:spLocks noChangeArrowheads="1"/>
          </p:cNvSpPr>
          <p:nvPr/>
        </p:nvSpPr>
        <p:spPr bwMode="auto">
          <a:xfrm>
            <a:off x="1825625" y="3860800"/>
            <a:ext cx="3549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ÚČINKY SE NEMUSÍ PROJEVIT VŮBEC, NEBO SE PROJEVÍ AŽ PO DELŠÍ/DLOUHÉ DOBĚ LATENCE  </a:t>
            </a:r>
            <a:r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(ROKY - DESETILETÍ)</a:t>
            </a:r>
          </a:p>
        </p:txBody>
      </p:sp>
      <p:sp>
        <p:nvSpPr>
          <p:cNvPr id="30738" name="Text Box 32"/>
          <p:cNvSpPr txBox="1">
            <a:spLocks noChangeArrowheads="1"/>
          </p:cNvSpPr>
          <p:nvPr/>
        </p:nvSpPr>
        <p:spPr bwMode="auto">
          <a:xfrm>
            <a:off x="1828800" y="2852739"/>
            <a:ext cx="3403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postiženo je jen malé množství buněk ve tkáni (obvykle umírají apoptózou nebo jsou eliminovány imunitním systémem</a:t>
            </a:r>
          </a:p>
        </p:txBody>
      </p:sp>
      <p:sp>
        <p:nvSpPr>
          <p:cNvPr id="30739" name="Line 34"/>
          <p:cNvSpPr>
            <a:spLocks noChangeShapeType="1"/>
          </p:cNvSpPr>
          <p:nvPr/>
        </p:nvSpPr>
        <p:spPr bwMode="auto">
          <a:xfrm>
            <a:off x="6167438" y="1700213"/>
            <a:ext cx="0" cy="21590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40" name="Line 35"/>
          <p:cNvSpPr>
            <a:spLocks noChangeShapeType="1"/>
          </p:cNvSpPr>
          <p:nvPr/>
        </p:nvSpPr>
        <p:spPr bwMode="auto">
          <a:xfrm>
            <a:off x="9048750" y="1700213"/>
            <a:ext cx="0" cy="21590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41" name="Text Box 36"/>
          <p:cNvSpPr txBox="1">
            <a:spLocks noChangeArrowheads="1"/>
          </p:cNvSpPr>
          <p:nvPr/>
        </p:nvSpPr>
        <p:spPr bwMode="auto">
          <a:xfrm>
            <a:off x="1828800" y="5499101"/>
            <a:ext cx="3619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sng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PRAVDĚPODOBNOST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VÝSKYTU ROSTE S ABSORB. DÁVKOU </a:t>
            </a:r>
            <a:r>
              <a:rPr kumimoji="0" lang="cs-CZ" altLang="cs-CZ" sz="18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STOCHASTICKÉ ÚČINKY</a:t>
            </a:r>
          </a:p>
        </p:txBody>
      </p:sp>
    </p:spTree>
    <p:extLst>
      <p:ext uri="{BB962C8B-B14F-4D97-AF65-F5344CB8AC3E}">
        <p14:creationId xmlns:p14="http://schemas.microsoft.com/office/powerpoint/2010/main" val="4072644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30" y="1"/>
            <a:ext cx="6389614" cy="65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54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ál 12"/>
          <p:cNvSpPr/>
          <p:nvPr/>
        </p:nvSpPr>
        <p:spPr>
          <a:xfrm>
            <a:off x="210509" y="839890"/>
            <a:ext cx="5759986" cy="5473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961965" y="2916990"/>
            <a:ext cx="7073153" cy="30726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4242547" y="480270"/>
            <a:ext cx="3845859" cy="30726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7354" y="2527387"/>
            <a:ext cx="31951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Stochastické</a:t>
            </a:r>
            <a:b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(též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nestochastické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tkáňové)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47354" y="4453317"/>
            <a:ext cx="2923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Deterministické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40001" y="1647863"/>
            <a:ext cx="151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Časné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340001" y="2376217"/>
            <a:ext cx="1602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Pozdní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564408" y="4306900"/>
            <a:ext cx="2139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Somatické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564408" y="5035254"/>
            <a:ext cx="2272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Gametické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92976" y="1978544"/>
            <a:ext cx="250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Dle typu účinku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752173" y="1099020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Dle doby latence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72651" y="3758057"/>
            <a:ext cx="418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Dle typu zasažených buněk</a:t>
            </a:r>
          </a:p>
        </p:txBody>
      </p:sp>
    </p:spTree>
    <p:extLst>
      <p:ext uri="{BB962C8B-B14F-4D97-AF65-F5344CB8AC3E}">
        <p14:creationId xmlns:p14="http://schemas.microsoft.com/office/powerpoint/2010/main" val="157973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2274" y="791666"/>
            <a:ext cx="2276509" cy="1027391"/>
          </a:xfrm>
        </p:spPr>
        <p:txBody>
          <a:bodyPr>
            <a:noAutofit/>
          </a:bodyPr>
          <a:lstStyle/>
          <a:p>
            <a:r>
              <a:rPr lang="cs-CZ" sz="4800" b="1" dirty="0"/>
              <a:t>Vývoj poznání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2274" y="2447737"/>
            <a:ext cx="10845801" cy="4351338"/>
          </a:xfrm>
        </p:spPr>
        <p:txBody>
          <a:bodyPr>
            <a:normAutofit lnSpcReduction="10000"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Léčba, stimulace</a:t>
            </a:r>
            <a:r>
              <a:rPr lang="cs-CZ" sz="2400" dirty="0"/>
              <a:t>,… vs. </a:t>
            </a:r>
            <a:r>
              <a:rPr lang="cs-CZ" sz="2400" b="1" dirty="0">
                <a:solidFill>
                  <a:srgbClr val="F07930"/>
                </a:solidFill>
              </a:rPr>
              <a:t>těžké zdravotní újmy </a:t>
            </a:r>
            <a:r>
              <a:rPr lang="cs-CZ" sz="2400" dirty="0"/>
              <a:t>až </a:t>
            </a:r>
            <a:r>
              <a:rPr lang="cs-CZ" sz="2400" b="1" dirty="0">
                <a:solidFill>
                  <a:srgbClr val="FF0000"/>
                </a:solidFill>
              </a:rPr>
              <a:t>smrt</a:t>
            </a:r>
          </a:p>
          <a:p>
            <a:r>
              <a:rPr lang="cs-CZ" sz="2400" dirty="0"/>
              <a:t>První známky účinků: nadšení výzkumníci, rentgenologové,                                                                         </a:t>
            </a:r>
            <a:r>
              <a:rPr lang="cs-CZ" sz="2400" b="1" u="sng" dirty="0"/>
              <a:t>chronická expozice </a:t>
            </a:r>
            <a:r>
              <a:rPr lang="cs-CZ" sz="2400" dirty="0"/>
              <a:t>(výzkum, medicína, průmysl – např. Radium </a:t>
            </a:r>
            <a:r>
              <a:rPr lang="cs-CZ" sz="2400" dirty="0" err="1"/>
              <a:t>girls</a:t>
            </a:r>
            <a:r>
              <a:rPr lang="cs-CZ" sz="2400" dirty="0"/>
              <a:t>)                                 – problém opožděné a nespecifické manifestace                                                      	zdravotních potíží</a:t>
            </a:r>
          </a:p>
          <a:p>
            <a:r>
              <a:rPr lang="cs-CZ" sz="2400" b="1" u="sng" dirty="0"/>
              <a:t>Akutní ozáření</a:t>
            </a:r>
            <a:r>
              <a:rPr lang="cs-CZ" sz="2400" dirty="0"/>
              <a:t>: nehody při výzkumu, </a:t>
            </a:r>
          </a:p>
          <a:p>
            <a:r>
              <a:rPr lang="cs-CZ" sz="2400" b="1" u="sng" dirty="0"/>
              <a:t>později</a:t>
            </a:r>
            <a:r>
              <a:rPr lang="cs-CZ" sz="2400" dirty="0"/>
              <a:t> </a:t>
            </a:r>
          </a:p>
          <a:p>
            <a:pPr lvl="1"/>
            <a:r>
              <a:rPr lang="cs-CZ" dirty="0"/>
              <a:t>nehody při výrobě atomové bomby</a:t>
            </a:r>
          </a:p>
          <a:p>
            <a:pPr lvl="1"/>
            <a:r>
              <a:rPr lang="cs-CZ" dirty="0"/>
              <a:t>experimenty na lidech na straně obou velmocí</a:t>
            </a:r>
          </a:p>
          <a:p>
            <a:pPr lvl="1"/>
            <a:r>
              <a:rPr lang="cs-CZ" dirty="0"/>
              <a:t>pozorované následky zneužití atomové bomby</a:t>
            </a:r>
          </a:p>
          <a:p>
            <a:pPr lvl="1"/>
            <a:r>
              <a:rPr lang="cs-CZ" dirty="0"/>
              <a:t>havárie jaderných elektráren a velké průmyslové nehody</a:t>
            </a:r>
          </a:p>
          <a:p>
            <a:pPr lvl="1"/>
            <a:r>
              <a:rPr lang="cs-CZ" dirty="0"/>
              <a:t>cílený výzkum na buněčné a molekulární úrovni</a:t>
            </a:r>
          </a:p>
          <a:p>
            <a:endParaRPr lang="cs-CZ" sz="2400" dirty="0"/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r="17880"/>
          <a:stretch/>
        </p:blipFill>
        <p:spPr>
          <a:xfrm>
            <a:off x="7478698" y="341499"/>
            <a:ext cx="1761967" cy="21550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47" y="341499"/>
            <a:ext cx="2357163" cy="18930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971" y="336366"/>
            <a:ext cx="2426553" cy="18982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371" y="341499"/>
            <a:ext cx="2348437" cy="29551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612" y="3700976"/>
            <a:ext cx="3305196" cy="27422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3240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4" y="996582"/>
            <a:ext cx="11446124" cy="4570500"/>
          </a:xfr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569089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37" y="441822"/>
            <a:ext cx="7451632" cy="55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135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4451"/>
            <a:ext cx="8229600" cy="868363"/>
          </a:xfrm>
          <a:noFill/>
        </p:spPr>
        <p:txBody>
          <a:bodyPr/>
          <a:lstStyle/>
          <a:p>
            <a:pPr eaLnBrk="1" hangingPunct="1"/>
            <a:r>
              <a:rPr lang="cs-CZ" altLang="cs-CZ" sz="2800" b="1">
                <a:solidFill>
                  <a:srgbClr val="C00000"/>
                </a:solidFill>
              </a:rPr>
              <a:t>Účinek záření na organismy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-114300" y="765176"/>
            <a:ext cx="12055288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Rozlišujeme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deterministické účinky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existuje práh, velké dávky, rychlý nástup (ne vždy), z hlediska RO relativně malý význam (víceméně se týká pouze radiačních nehod nebo havárií – radiační pracovníci; ale také dlouhé interplanetární pilotované mise, radioterapie nádorů)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Stochastické účinky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bezprahovost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malé dávky, pozdní efekt, velký význam pro společnost (týká se všech – medicínské ozáření, radon, kosmické záření apod.) 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524000" y="430688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749" name="Picture 11" descr="RadiacniUcink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3547" y="2605901"/>
            <a:ext cx="10357999" cy="3810774"/>
          </a:xfrm>
          <a:noFill/>
        </p:spPr>
      </p:pic>
      <p:sp>
        <p:nvSpPr>
          <p:cNvPr id="8" name="Elipsa 7"/>
          <p:cNvSpPr/>
          <p:nvPr/>
        </p:nvSpPr>
        <p:spPr>
          <a:xfrm>
            <a:off x="813547" y="2738826"/>
            <a:ext cx="1311088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5992546" y="2651563"/>
            <a:ext cx="1383166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623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676275"/>
            <a:ext cx="75596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1981200" y="115889"/>
            <a:ext cx="82296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Deterministické účinky záření na organismy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2727325" y="333375"/>
            <a:ext cx="603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Citlivost jednotlivých organismů – hodnotí se pomocí LD50 (Gy)</a:t>
            </a: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1578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7132" y="233364"/>
            <a:ext cx="8229600" cy="242887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cs-CZ" altLang="cs-CZ" sz="3200" b="1" dirty="0">
                <a:solidFill>
                  <a:schemeClr val="bg1"/>
                </a:solidFill>
              </a:rPr>
              <a:t>Deterministické účinky záření na organismy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-194993" y="744262"/>
            <a:ext cx="11396383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r>
              <a:rPr kumimoji="0" lang="cs-CZ" alt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Citlivost jednotlivých organismů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hodnotí se pomocí </a:t>
            </a:r>
            <a:r>
              <a:rPr kumimoji="0" lang="cs-CZ" altLang="cs-CZ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LD50 (Gy)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Člověk 	4-5 Gy		Prase 	3 Gy 		Králík 	  8 Gy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Pes 	2,5-3 Gy		Opice 	4-5 Gy		Kůň	  6 Gy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Myš	5-10 Gy		Kuřata 	10 Gy		Ryby  	  6 Gy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Potkan	7-10 Gy		Krysy	20 Gy		Želvy	 50 Gy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Hmyz 	100-1000 Gy	Pšenice	 50 Gy		Rajčata 120 Gy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Houby	300-500 Gy	Špenát	150 Gy		Zelí	150 Gy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cs-CZ" alt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Citlivost některých buněk k záření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Savčí buňky 			1-2 Gy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Escherichia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coli (bakterie) 	100 – 200 Gy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Prvoci				1 000 – 3 000 Gy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Micrococcus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radiodurans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8000 Gy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Rozdíly v citlivosti se objasňují různě: různé populace buněk jsou kritické a různě velké. 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Zhruba platí, že fylogeneticky vyvinutější organismy jsou citlivější. </a:t>
            </a:r>
          </a:p>
          <a:p>
            <a:pPr marL="800100" marR="0" lvl="1" indent="63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Micrococcus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rezistence způsobena  mnoha kopiemi genomu na buňku.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49932" y="430688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446" y="2566331"/>
            <a:ext cx="3659296" cy="263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5749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44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CITLIVOST BUŇEK K IZ</a:t>
            </a:r>
            <a:br>
              <a:rPr lang="cs-CZ" altLang="cs-CZ" sz="2800" b="1" dirty="0">
                <a:solidFill>
                  <a:srgbClr val="FF0000"/>
                </a:solidFill>
              </a:rPr>
            </a:br>
            <a:r>
              <a:rPr lang="cs-CZ" altLang="cs-CZ" sz="2800" b="1" dirty="0">
                <a:solidFill>
                  <a:srgbClr val="FF0000"/>
                </a:solidFill>
              </a:rPr>
              <a:t>PRO DETERMINISTICKÉ ÚČINKY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773239"/>
            <a:ext cx="4619625" cy="4535487"/>
          </a:xfrm>
        </p:spPr>
        <p:txBody>
          <a:bodyPr/>
          <a:lstStyle/>
          <a:p>
            <a:pPr marL="0" indent="0">
              <a:spcBef>
                <a:spcPct val="30000"/>
              </a:spcBef>
              <a:buFontTx/>
              <a:buAutoNum type="arabicPeriod"/>
            </a:pPr>
            <a:r>
              <a:rPr lang="cs-CZ" altLang="cs-CZ" dirty="0">
                <a:solidFill>
                  <a:srgbClr val="FF3300"/>
                </a:solidFill>
              </a:rPr>
              <a:t>Velmi citlivé</a:t>
            </a:r>
          </a:p>
          <a:p>
            <a:pPr marL="715963" lvl="1" indent="-447675">
              <a:spcBef>
                <a:spcPct val="30000"/>
              </a:spcBef>
              <a:buFontTx/>
              <a:buChar char="•"/>
            </a:pPr>
            <a:r>
              <a:rPr lang="cs-CZ" altLang="cs-CZ" sz="2000" dirty="0">
                <a:solidFill>
                  <a:schemeClr val="bg1"/>
                </a:solidFill>
              </a:rPr>
              <a:t>aktivní kostní dřeň</a:t>
            </a:r>
          </a:p>
          <a:p>
            <a:pPr marL="715963" lvl="1" indent="-447675">
              <a:spcBef>
                <a:spcPct val="30000"/>
              </a:spcBef>
              <a:buFontTx/>
              <a:buChar char="•"/>
            </a:pPr>
            <a:r>
              <a:rPr lang="cs-CZ" altLang="cs-CZ" sz="2000" dirty="0">
                <a:solidFill>
                  <a:schemeClr val="bg1"/>
                </a:solidFill>
              </a:rPr>
              <a:t>pohlavní orgány</a:t>
            </a:r>
          </a:p>
          <a:p>
            <a:pPr marL="715963" lvl="1" indent="-447675">
              <a:spcBef>
                <a:spcPct val="30000"/>
              </a:spcBef>
              <a:buFontTx/>
              <a:buChar char="•"/>
            </a:pPr>
            <a:r>
              <a:rPr lang="cs-CZ" altLang="cs-CZ" sz="2000" dirty="0">
                <a:solidFill>
                  <a:schemeClr val="bg1"/>
                </a:solidFill>
              </a:rPr>
              <a:t>střeva</a:t>
            </a:r>
          </a:p>
          <a:p>
            <a:pPr marL="715963" lvl="1" indent="-447675">
              <a:spcBef>
                <a:spcPct val="30000"/>
              </a:spcBef>
              <a:buFontTx/>
              <a:buChar char="•"/>
            </a:pPr>
            <a:r>
              <a:rPr lang="cs-CZ" altLang="cs-CZ" sz="2000" dirty="0">
                <a:solidFill>
                  <a:schemeClr val="bg1"/>
                </a:solidFill>
              </a:rPr>
              <a:t>lymfoidní orgány</a:t>
            </a:r>
          </a:p>
          <a:p>
            <a:pPr marL="0" indent="0">
              <a:spcBef>
                <a:spcPct val="30000"/>
              </a:spcBef>
              <a:buFontTx/>
              <a:buAutoNum type="arabicPeriod"/>
            </a:pPr>
            <a:r>
              <a:rPr lang="cs-CZ" altLang="cs-CZ" dirty="0">
                <a:solidFill>
                  <a:srgbClr val="FF3300"/>
                </a:solidFill>
              </a:rPr>
              <a:t>Citlivé</a:t>
            </a:r>
          </a:p>
          <a:p>
            <a:pPr marL="715963" lvl="1" indent="-447675">
              <a:spcBef>
                <a:spcPct val="30000"/>
              </a:spcBef>
              <a:buFontTx/>
              <a:buChar char="•"/>
            </a:pPr>
            <a:r>
              <a:rPr lang="cs-CZ" altLang="cs-CZ" sz="2000" dirty="0">
                <a:solidFill>
                  <a:schemeClr val="bg1"/>
                </a:solidFill>
              </a:rPr>
              <a:t>kůže</a:t>
            </a:r>
          </a:p>
          <a:p>
            <a:pPr marL="715963" lvl="1" indent="-447675">
              <a:spcBef>
                <a:spcPct val="30000"/>
              </a:spcBef>
              <a:buFontTx/>
              <a:buChar char="•"/>
            </a:pPr>
            <a:r>
              <a:rPr lang="cs-CZ" altLang="cs-CZ" sz="2000" dirty="0">
                <a:solidFill>
                  <a:schemeClr val="bg1"/>
                </a:solidFill>
              </a:rPr>
              <a:t>oční čočka</a:t>
            </a:r>
          </a:p>
          <a:p>
            <a:pPr marL="715963" lvl="1" indent="-447675">
              <a:spcBef>
                <a:spcPct val="30000"/>
              </a:spcBef>
              <a:buFontTx/>
              <a:buChar char="•"/>
            </a:pPr>
            <a:r>
              <a:rPr lang="cs-CZ" altLang="cs-CZ" sz="2000" dirty="0">
                <a:solidFill>
                  <a:schemeClr val="bg1"/>
                </a:solidFill>
              </a:rPr>
              <a:t>epiteliální výstelky (povrchy jícnu, žaludku apod.)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527800" y="1484314"/>
            <a:ext cx="370205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 indent="-4460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Méně citlivé</a:t>
            </a:r>
          </a:p>
          <a:p>
            <a:pPr marL="625475" marR="0" lvl="1" indent="-446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rostoucí chrupavky</a:t>
            </a:r>
          </a:p>
          <a:p>
            <a:pPr marL="625475" marR="0" lvl="1" indent="-446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rostoucí kosti</a:t>
            </a:r>
          </a:p>
          <a:p>
            <a:pPr marL="625475" marR="0" lvl="1" indent="-446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jemné cévy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Málo citlivé</a:t>
            </a:r>
          </a:p>
          <a:p>
            <a:pPr marL="625475" marR="0" lvl="1" indent="-446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zralé chrupavky</a:t>
            </a:r>
          </a:p>
          <a:p>
            <a:pPr marL="625475" marR="0" lvl="1" indent="-446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zralé kosti</a:t>
            </a:r>
          </a:p>
          <a:p>
            <a:pPr marL="625475" marR="0" lvl="1" indent="-446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plíce a dýchací ústrojí</a:t>
            </a:r>
          </a:p>
          <a:p>
            <a:pPr marL="625475" marR="0" lvl="1" indent="-446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endokrinní žlázy</a:t>
            </a:r>
          </a:p>
          <a:p>
            <a:pPr marL="625475" marR="0" lvl="1" indent="-446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žlázy trávícího ústrojí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Rezistentní</a:t>
            </a:r>
          </a:p>
          <a:p>
            <a:pPr marL="625475" marR="0" lvl="1" indent="-446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svaly</a:t>
            </a:r>
          </a:p>
          <a:p>
            <a:pPr marL="625475" marR="0" lvl="1" indent="-446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CNS (10ky Gy pro poškození)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063751" y="1111251"/>
            <a:ext cx="460851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 základě citlivosti k IZ můžeme buňky rozdělit do 5 skupin: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6221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F5675-1FC1-46F5-87CB-7016CB675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RADIATION EFFECTS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CDF298C-B1C2-40D9-AE9C-818799D2FC92}"/>
              </a:ext>
            </a:extLst>
          </p:cNvPr>
          <p:cNvSpPr txBox="1"/>
          <p:nvPr/>
        </p:nvSpPr>
        <p:spPr>
          <a:xfrm>
            <a:off x="7573878" y="1885895"/>
            <a:ext cx="240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Stochastic effects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4EBDF9-4821-4F75-AC1C-1ED4F86A8EB4}"/>
              </a:ext>
            </a:extLst>
          </p:cNvPr>
          <p:cNvSpPr txBox="1"/>
          <p:nvPr/>
        </p:nvSpPr>
        <p:spPr>
          <a:xfrm>
            <a:off x="3820026" y="1885895"/>
            <a:ext cx="2823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Deterministic effects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6D3C076-8A01-4212-A8DE-A42086C57B0A}"/>
              </a:ext>
            </a:extLst>
          </p:cNvPr>
          <p:cNvSpPr txBox="1"/>
          <p:nvPr/>
        </p:nvSpPr>
        <p:spPr>
          <a:xfrm>
            <a:off x="555987" y="2630721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 dose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F5F0FE6-6545-41D8-9D2F-377F95B60B06}"/>
              </a:ext>
            </a:extLst>
          </p:cNvPr>
          <p:cNvSpPr txBox="1"/>
          <p:nvPr/>
        </p:nvSpPr>
        <p:spPr>
          <a:xfrm>
            <a:off x="555987" y="3970709"/>
            <a:ext cx="1472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 of onset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C173054-5FB3-4AEE-9797-1E850593B92C}"/>
              </a:ext>
            </a:extLst>
          </p:cNvPr>
          <p:cNvSpPr txBox="1"/>
          <p:nvPr/>
        </p:nvSpPr>
        <p:spPr>
          <a:xfrm>
            <a:off x="555987" y="3540930"/>
            <a:ext cx="203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Cause of the effects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6952E52-9D03-4314-8214-CA98DC2260EE}"/>
              </a:ext>
            </a:extLst>
          </p:cNvPr>
          <p:cNvSpPr txBox="1"/>
          <p:nvPr/>
        </p:nvSpPr>
        <p:spPr>
          <a:xfrm>
            <a:off x="555987" y="4405975"/>
            <a:ext cx="115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Heritable?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1648C03-19E8-4DBD-8347-8F38640C248C}"/>
              </a:ext>
            </a:extLst>
          </p:cNvPr>
          <p:cNvSpPr txBox="1"/>
          <p:nvPr/>
        </p:nvSpPr>
        <p:spPr>
          <a:xfrm>
            <a:off x="555987" y="4850293"/>
            <a:ext cx="270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parameter of the effect increases with dose?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9268A4B-223C-49AC-9F4F-F6BB6DF6015E}"/>
              </a:ext>
            </a:extLst>
          </p:cNvPr>
          <p:cNvSpPr txBox="1"/>
          <p:nvPr/>
        </p:nvSpPr>
        <p:spPr>
          <a:xfrm>
            <a:off x="3827809" y="260513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A0F64F-F06D-4F97-856C-EBEB8831CD64}"/>
              </a:ext>
            </a:extLst>
          </p:cNvPr>
          <p:cNvSpPr txBox="1"/>
          <p:nvPr/>
        </p:nvSpPr>
        <p:spPr>
          <a:xfrm>
            <a:off x="7576951" y="2623977"/>
            <a:ext cx="141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and low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86234FB-95D2-43A9-A2AF-197480BF2D83}"/>
              </a:ext>
            </a:extLst>
          </p:cNvPr>
          <p:cNvSpPr txBox="1"/>
          <p:nvPr/>
        </p:nvSpPr>
        <p:spPr>
          <a:xfrm>
            <a:off x="555987" y="3086881"/>
            <a:ext cx="192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 dose threshold?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15E9270-E123-49CA-9FA0-636FA53C2E59}"/>
              </a:ext>
            </a:extLst>
          </p:cNvPr>
          <p:cNvSpPr txBox="1"/>
          <p:nvPr/>
        </p:nvSpPr>
        <p:spPr>
          <a:xfrm>
            <a:off x="3848502" y="3059668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Yes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3C08F65-64DA-44B3-930A-77F356C60754}"/>
              </a:ext>
            </a:extLst>
          </p:cNvPr>
          <p:cNvSpPr txBox="1"/>
          <p:nvPr/>
        </p:nvSpPr>
        <p:spPr>
          <a:xfrm>
            <a:off x="7582952" y="3096181"/>
            <a:ext cx="351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for the LNT model but could be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843FFF6-F7F0-4490-B8C0-C425A08DE612}"/>
              </a:ext>
            </a:extLst>
          </p:cNvPr>
          <p:cNvSpPr txBox="1"/>
          <p:nvPr/>
        </p:nvSpPr>
        <p:spPr>
          <a:xfrm>
            <a:off x="3827809" y="3535443"/>
            <a:ext cx="112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Cell death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3253440-42A1-4DF2-8C7A-A8FA1A582377}"/>
              </a:ext>
            </a:extLst>
          </p:cNvPr>
          <p:cNvSpPr txBox="1"/>
          <p:nvPr/>
        </p:nvSpPr>
        <p:spPr>
          <a:xfrm>
            <a:off x="7582952" y="3530628"/>
            <a:ext cx="167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Cell mutation(s)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2A59601-8C8D-4CE0-8227-4D7878D50C45}"/>
              </a:ext>
            </a:extLst>
          </p:cNvPr>
          <p:cNvSpPr txBox="1"/>
          <p:nvPr/>
        </p:nvSpPr>
        <p:spPr>
          <a:xfrm>
            <a:off x="3827809" y="3960282"/>
            <a:ext cx="129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Early or late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6BC3346-94DD-44D2-9748-745C60931328}"/>
              </a:ext>
            </a:extLst>
          </p:cNvPr>
          <p:cNvSpPr txBox="1"/>
          <p:nvPr/>
        </p:nvSpPr>
        <p:spPr>
          <a:xfrm>
            <a:off x="7582952" y="3960282"/>
            <a:ext cx="103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Late only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0E81B83-393D-4ABA-A8F6-46453B8C833D}"/>
              </a:ext>
            </a:extLst>
          </p:cNvPr>
          <p:cNvSpPr txBox="1"/>
          <p:nvPr/>
        </p:nvSpPr>
        <p:spPr>
          <a:xfrm>
            <a:off x="3848502" y="4402524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493B647-DF00-40CF-9108-B4F5FD60BCC9}"/>
              </a:ext>
            </a:extLst>
          </p:cNvPr>
          <p:cNvSpPr txBox="1"/>
          <p:nvPr/>
        </p:nvSpPr>
        <p:spPr>
          <a:xfrm>
            <a:off x="7582952" y="4405975"/>
            <a:ext cx="408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Yes or no (depending on the cell affected)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7016283-9041-4405-924A-8FAD1733CAB2}"/>
              </a:ext>
            </a:extLst>
          </p:cNvPr>
          <p:cNvSpPr txBox="1"/>
          <p:nvPr/>
        </p:nvSpPr>
        <p:spPr>
          <a:xfrm>
            <a:off x="3840803" y="5130645"/>
            <a:ext cx="93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Severity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9438F75-29B7-4BEE-8681-1E561CAE5F5D}"/>
              </a:ext>
            </a:extLst>
          </p:cNvPr>
          <p:cNvSpPr txBox="1"/>
          <p:nvPr/>
        </p:nvSpPr>
        <p:spPr>
          <a:xfrm>
            <a:off x="7589225" y="5130645"/>
            <a:ext cx="119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Probability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D46356E-03B3-4A17-84EF-A328665FF463}"/>
              </a:ext>
            </a:extLst>
          </p:cNvPr>
          <p:cNvSpPr txBox="1"/>
          <p:nvPr/>
        </p:nvSpPr>
        <p:spPr>
          <a:xfrm>
            <a:off x="555987" y="5591893"/>
            <a:ext cx="2856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the radiation origin       of the effect be identified?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67157F4-5417-4811-9A31-D4E450EB3E39}"/>
              </a:ext>
            </a:extLst>
          </p:cNvPr>
          <p:cNvSpPr txBox="1"/>
          <p:nvPr/>
        </p:nvSpPr>
        <p:spPr>
          <a:xfrm>
            <a:off x="3850727" y="5866017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Yes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CC97EC10-82C9-4F5B-A3BC-E8F8EC96D423}"/>
              </a:ext>
            </a:extLst>
          </p:cNvPr>
          <p:cNvSpPr txBox="1"/>
          <p:nvPr/>
        </p:nvSpPr>
        <p:spPr>
          <a:xfrm>
            <a:off x="7573562" y="5862188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</a:t>
            </a:r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8200C7B2-0BD1-454D-B1E7-755F89DA2377}"/>
              </a:ext>
            </a:extLst>
          </p:cNvPr>
          <p:cNvCxnSpPr/>
          <p:nvPr/>
        </p:nvCxnSpPr>
        <p:spPr>
          <a:xfrm>
            <a:off x="372979" y="2436395"/>
            <a:ext cx="11298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A5448ADE-A196-4647-8404-9CDCE2C9A6C6}"/>
              </a:ext>
            </a:extLst>
          </p:cNvPr>
          <p:cNvCxnSpPr>
            <a:cxnSpLocks/>
          </p:cNvCxnSpPr>
          <p:nvPr/>
        </p:nvCxnSpPr>
        <p:spPr>
          <a:xfrm flipV="1">
            <a:off x="3359150" y="1690439"/>
            <a:ext cx="0" cy="45419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394F0ECD-2CAF-4766-ADC8-DCF8CFFC55ED}"/>
              </a:ext>
            </a:extLst>
          </p:cNvPr>
          <p:cNvCxnSpPr>
            <a:cxnSpLocks/>
          </p:cNvCxnSpPr>
          <p:nvPr/>
        </p:nvCxnSpPr>
        <p:spPr>
          <a:xfrm flipV="1">
            <a:off x="7133055" y="1695705"/>
            <a:ext cx="0" cy="45419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60023CFB-3386-4C8D-94E6-2004AA693769}"/>
              </a:ext>
            </a:extLst>
          </p:cNvPr>
          <p:cNvCxnSpPr/>
          <p:nvPr/>
        </p:nvCxnSpPr>
        <p:spPr>
          <a:xfrm>
            <a:off x="372979" y="3029588"/>
            <a:ext cx="11298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F0F3C81F-C282-4908-9768-154CB85693FB}"/>
              </a:ext>
            </a:extLst>
          </p:cNvPr>
          <p:cNvCxnSpPr/>
          <p:nvPr/>
        </p:nvCxnSpPr>
        <p:spPr>
          <a:xfrm>
            <a:off x="372979" y="3506200"/>
            <a:ext cx="11298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B46F5B1A-C00E-43A2-8800-772655035A7C}"/>
              </a:ext>
            </a:extLst>
          </p:cNvPr>
          <p:cNvCxnSpPr/>
          <p:nvPr/>
        </p:nvCxnSpPr>
        <p:spPr>
          <a:xfrm>
            <a:off x="372979" y="3970709"/>
            <a:ext cx="11298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98EB2841-88A6-4C66-ADF0-3592C6211AD0}"/>
              </a:ext>
            </a:extLst>
          </p:cNvPr>
          <p:cNvCxnSpPr/>
          <p:nvPr/>
        </p:nvCxnSpPr>
        <p:spPr>
          <a:xfrm>
            <a:off x="371475" y="4402159"/>
            <a:ext cx="11298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31B86775-5B65-4120-B0C7-155712416165}"/>
              </a:ext>
            </a:extLst>
          </p:cNvPr>
          <p:cNvCxnSpPr/>
          <p:nvPr/>
        </p:nvCxnSpPr>
        <p:spPr>
          <a:xfrm>
            <a:off x="371475" y="4850293"/>
            <a:ext cx="11298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CC5C93A5-E210-41B6-AF48-4726F6EC721F}"/>
              </a:ext>
            </a:extLst>
          </p:cNvPr>
          <p:cNvCxnSpPr/>
          <p:nvPr/>
        </p:nvCxnSpPr>
        <p:spPr>
          <a:xfrm>
            <a:off x="371475" y="5514307"/>
            <a:ext cx="11298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3DB82632-8BB0-4601-8B44-9F275E0FD688}"/>
              </a:ext>
            </a:extLst>
          </p:cNvPr>
          <p:cNvCxnSpPr/>
          <p:nvPr/>
        </p:nvCxnSpPr>
        <p:spPr>
          <a:xfrm>
            <a:off x="371475" y="6238224"/>
            <a:ext cx="11298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8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15CFC0-FFB4-4384-90DC-69DB670A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In the following, 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 b="1">
                <a:solidFill>
                  <a:schemeClr val="bg1"/>
                </a:solidFill>
              </a:rPr>
              <a:t>ARS = Acute Radiation Syndrome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(i.e. it doesn't mean Acute Respiratory Syndrome ;-) )</a:t>
            </a:r>
          </a:p>
        </p:txBody>
      </p:sp>
      <p:pic>
        <p:nvPicPr>
          <p:cNvPr id="5" name="Obrázek 4" descr="Obsah obrázku text, interiér&#10;&#10;Popis byl vytvořen automaticky">
            <a:extLst>
              <a:ext uri="{FF2B5EF4-FFF2-40B4-BE49-F238E27FC236}">
                <a16:creationId xmlns:a16="http://schemas.microsoft.com/office/drawing/2014/main" id="{9C457641-980C-4948-9FF9-26D85BD66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49" y="1014410"/>
            <a:ext cx="5458816" cy="229270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06013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postel, interiér, osoba, ležící&#10;&#10;Popis byl vytvořen automaticky">
            <a:extLst>
              <a:ext uri="{FF2B5EF4-FFF2-40B4-BE49-F238E27FC236}">
                <a16:creationId xmlns:a16="http://schemas.microsoft.com/office/drawing/2014/main" id="{0CFE6C2C-FC61-42DA-9868-EB5F179A7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5" y="361909"/>
            <a:ext cx="5389818" cy="359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718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365" y="250545"/>
            <a:ext cx="904875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DETERMINISTICKÉ ÚČINKY IZ u člověka – </a:t>
            </a:r>
            <a:r>
              <a:rPr lang="cs-CZ" altLang="cs-CZ" sz="3200" b="1" u="sng" dirty="0">
                <a:solidFill>
                  <a:srgbClr val="FF0000"/>
                </a:solidFill>
              </a:rPr>
              <a:t>CELOTĚNÍ OZÁŘENÍ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216" y="1825158"/>
            <a:ext cx="11400197" cy="3052763"/>
          </a:xfrm>
        </p:spPr>
        <p:txBody>
          <a:bodyPr>
            <a:normAutofit/>
          </a:bodyPr>
          <a:lstStyle/>
          <a:p>
            <a:pPr marL="990600" lvl="1" indent="-533400"/>
            <a:r>
              <a:rPr lang="cs-CZ" altLang="cs-CZ" b="1" dirty="0">
                <a:solidFill>
                  <a:schemeClr val="bg1"/>
                </a:solidFill>
              </a:rPr>
              <a:t>týká se celého těla a vzniká po </a:t>
            </a:r>
            <a:r>
              <a:rPr lang="cs-CZ" altLang="cs-CZ" b="1" dirty="0" err="1">
                <a:solidFill>
                  <a:schemeClr val="bg1"/>
                </a:solidFill>
              </a:rPr>
              <a:t>celotělním</a:t>
            </a:r>
            <a:r>
              <a:rPr lang="cs-CZ" altLang="cs-CZ" b="1" dirty="0">
                <a:solidFill>
                  <a:schemeClr val="bg1"/>
                </a:solidFill>
              </a:rPr>
              <a:t> ozáření (nebo ozáření větší části těla)</a:t>
            </a:r>
          </a:p>
          <a:p>
            <a:pPr marL="990600" lvl="1" indent="-533400"/>
            <a:r>
              <a:rPr lang="cs-CZ" altLang="cs-CZ" b="1" dirty="0">
                <a:solidFill>
                  <a:schemeClr val="bg1"/>
                </a:solidFill>
              </a:rPr>
              <a:t>rozlišujeme tři formy podle velikosti absorbované dávky záření a podle příznaků:</a:t>
            </a:r>
          </a:p>
          <a:p>
            <a:pPr marL="1371600" lvl="2" indent="-457200">
              <a:spcBef>
                <a:spcPts val="1200"/>
              </a:spcBef>
              <a:buFontTx/>
              <a:buAutoNum type="arabicPeriod"/>
            </a:pPr>
            <a:r>
              <a:rPr lang="cs-CZ" altLang="cs-CZ" b="1" dirty="0">
                <a:solidFill>
                  <a:srgbClr val="FF3300"/>
                </a:solidFill>
              </a:rPr>
              <a:t>Dřeňová (hematopoetická) forma</a:t>
            </a:r>
            <a:r>
              <a:rPr lang="cs-CZ" altLang="cs-CZ" b="1" dirty="0">
                <a:solidFill>
                  <a:schemeClr val="bg1"/>
                </a:solidFill>
              </a:rPr>
              <a:t> (poškození krvetvorby)</a:t>
            </a:r>
          </a:p>
          <a:p>
            <a:pPr marL="1371600" lvl="2" indent="-457200">
              <a:spcBef>
                <a:spcPts val="1200"/>
              </a:spcBef>
              <a:buFontTx/>
              <a:buAutoNum type="arabicPeriod"/>
            </a:pPr>
            <a:r>
              <a:rPr lang="cs-CZ" altLang="cs-CZ" b="1" dirty="0">
                <a:solidFill>
                  <a:srgbClr val="FF3300"/>
                </a:solidFill>
              </a:rPr>
              <a:t>Střevní (gastrointestinální) forma</a:t>
            </a:r>
            <a:r>
              <a:rPr lang="cs-CZ" altLang="cs-CZ" b="1" dirty="0">
                <a:solidFill>
                  <a:schemeClr val="bg1"/>
                </a:solidFill>
              </a:rPr>
              <a:t> (poškození střevního epitelu)</a:t>
            </a:r>
          </a:p>
          <a:p>
            <a:pPr marL="1371600" lvl="2" indent="-457200">
              <a:spcBef>
                <a:spcPts val="1200"/>
              </a:spcBef>
              <a:buFontTx/>
              <a:buAutoNum type="arabicPeriod"/>
            </a:pPr>
            <a:r>
              <a:rPr lang="cs-CZ" altLang="cs-CZ" b="1" dirty="0" err="1">
                <a:solidFill>
                  <a:srgbClr val="FF3300"/>
                </a:solidFill>
              </a:rPr>
              <a:t>Nrvová</a:t>
            </a:r>
            <a:r>
              <a:rPr lang="cs-CZ" altLang="cs-CZ" b="1" dirty="0">
                <a:solidFill>
                  <a:srgbClr val="FF3300"/>
                </a:solidFill>
              </a:rPr>
              <a:t> (</a:t>
            </a:r>
            <a:r>
              <a:rPr lang="cs-CZ" altLang="cs-CZ" b="1" dirty="0" err="1">
                <a:solidFill>
                  <a:srgbClr val="FF3300"/>
                </a:solidFill>
              </a:rPr>
              <a:t>neurovaskulární</a:t>
            </a:r>
            <a:r>
              <a:rPr lang="cs-CZ" altLang="cs-CZ" b="1" dirty="0">
                <a:solidFill>
                  <a:srgbClr val="FF3300"/>
                </a:solidFill>
              </a:rPr>
              <a:t>) forma</a:t>
            </a:r>
            <a:r>
              <a:rPr lang="cs-CZ" altLang="cs-CZ" b="1" dirty="0">
                <a:solidFill>
                  <a:schemeClr val="bg1"/>
                </a:solidFill>
              </a:rPr>
              <a:t>   (poškození cév mozku)</a:t>
            </a:r>
          </a:p>
          <a:p>
            <a:pPr marL="1371600" lvl="3" indent="0">
              <a:spcBef>
                <a:spcPts val="1200"/>
              </a:spcBef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3a) </a:t>
            </a:r>
            <a:r>
              <a:rPr lang="cs-CZ" altLang="cs-CZ" sz="2000" b="1" dirty="0" err="1">
                <a:solidFill>
                  <a:srgbClr val="FF0000"/>
                </a:solidFill>
              </a:rPr>
              <a:t>Taxonemická</a:t>
            </a:r>
            <a:r>
              <a:rPr lang="cs-CZ" altLang="cs-CZ" sz="2000" b="1" dirty="0">
                <a:solidFill>
                  <a:srgbClr val="FF0000"/>
                </a:solidFill>
              </a:rPr>
              <a:t> (cévní, kardiovaskulární) forma </a:t>
            </a:r>
            <a:r>
              <a:rPr lang="cs-CZ" altLang="cs-CZ" sz="2000" b="1" dirty="0">
                <a:solidFill>
                  <a:schemeClr val="bg1"/>
                </a:solidFill>
              </a:rPr>
              <a:t>(těžké </a:t>
            </a:r>
            <a:r>
              <a:rPr lang="cs-CZ" altLang="cs-CZ" sz="2000" b="1" dirty="0" err="1">
                <a:solidFill>
                  <a:schemeClr val="bg1"/>
                </a:solidFill>
              </a:rPr>
              <a:t>hematodynamické</a:t>
            </a:r>
            <a:r>
              <a:rPr lang="cs-CZ" altLang="cs-CZ" sz="2000" b="1" dirty="0">
                <a:solidFill>
                  <a:schemeClr val="bg1"/>
                </a:solidFill>
              </a:rPr>
              <a:t> poruchy)</a:t>
            </a:r>
          </a:p>
          <a:p>
            <a:pPr marL="1371600" lvl="3" indent="0">
              <a:spcBef>
                <a:spcPts val="1200"/>
              </a:spcBef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3b) Cerebrální forma </a:t>
            </a:r>
            <a:r>
              <a:rPr lang="cs-CZ" altLang="cs-CZ" sz="2000" b="1" dirty="0">
                <a:solidFill>
                  <a:schemeClr val="bg1"/>
                </a:solidFill>
              </a:rPr>
              <a:t>(poruchy CNS)</a:t>
            </a:r>
          </a:p>
          <a:p>
            <a:pPr marL="1371600" lvl="3" indent="0">
              <a:buNone/>
            </a:pPr>
            <a:endParaRPr lang="cs-CZ" altLang="cs-CZ" sz="2000" dirty="0">
              <a:solidFill>
                <a:srgbClr val="FF0000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70356" y="1052513"/>
            <a:ext cx="116706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I. Akutní nemoc z ozáření (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Acute Radiation Syndrome, Radiation Sickness</a:t>
            </a: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95612" y="5004235"/>
            <a:ext cx="112980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Různé příznaky jsou dány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různou citlivostí buněk k IZ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nejcitlivější jsou rychle se dělící buňky, naopak pomalu se dělící buňky jsou poměrně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radiorezistentní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49805" y="5805487"/>
            <a:ext cx="112980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Nemoc z ozáření u člověka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dávky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větší než 0,7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Gy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nejcitlivější krevní buňky, dále střevní a nejvíce rezistentní se jeví nervové buňky, které se nemnoží.</a:t>
            </a:r>
          </a:p>
        </p:txBody>
      </p:sp>
    </p:spTree>
    <p:extLst>
      <p:ext uri="{BB962C8B-B14F-4D97-AF65-F5344CB8AC3E}">
        <p14:creationId xmlns:p14="http://schemas.microsoft.com/office/powerpoint/2010/main" val="10285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31188" y="1405855"/>
            <a:ext cx="1047388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Záření interaguje s organismy v první fázi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stejně jako s neživou hmotou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tj. dochází k předání energie záření biomolekulám a prostředí (voda) v němž se nachází; následně se projevuje dysfunkce molekul na fungování buněk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Primárními reakcemi jsou excitace a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IONIZACE MOLEKUL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 vodném prostředí (cytoplazma) je k tomuto zapotřebí minimálně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 eV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což odpovídá vlnovým délkám kratším, než přísluší ultrafialovému záření (přibližně tedy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 40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 biofyzikálního hlediska stojí za to zdůraznit, že ve srovnání s jinými formami energie je energie ionizujícího záření nezbytná k poškození či dokonce usmrcení člověka relativně velmi malá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Například při celotělové expozici 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Gy (10 J.kg</a:t>
            </a:r>
            <a:r>
              <a:rPr kumimoji="0" lang="cs-CZ" sz="1800" b="0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záření gama, tj. dávce, která již spolehlivě vyvolává smrtelnou formou nemoci z ozáření, předá záření člověku o hmotnosti 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 kg pouze 800 J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Přitom třeba 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 ohřátí 1 l vody o 1 °C potřebujeme 4 180 J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tj. energii více než 4x větší.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Zmíněná dávka 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Gy zvýší u člověka tělesnou teplotu pouze o 0,002 °C, přesto však způsobí smrt.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Biologickou účinnost ionizujícího záření proto nemůžeme vysvětlit pouze množstvím předané energie.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Podstata biologických účinků IZ</a:t>
            </a:r>
          </a:p>
        </p:txBody>
      </p:sp>
    </p:spTree>
    <p:extLst>
      <p:ext uri="{BB962C8B-B14F-4D97-AF65-F5344CB8AC3E}">
        <p14:creationId xmlns:p14="http://schemas.microsoft.com/office/powerpoint/2010/main" val="390566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3" y="1777358"/>
            <a:ext cx="4630980" cy="3087319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1199893" y="522346"/>
            <a:ext cx="3921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espresso = 1 J.kg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tzn. 1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</a:t>
            </a:r>
            <a:endParaRPr kumimoji="0" lang="cs-CZ" sz="24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042326" y="291514"/>
            <a:ext cx="3265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Stejná dávky 1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 IR:</a:t>
            </a:r>
            <a:endParaRPr kumimoji="0" lang="cs-CZ" sz="24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614234" y="5449401"/>
            <a:ext cx="6455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Zvýšené riziko rakoviny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Případně lehké popáleniny / kognitivní poruchy (?)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64" y="1432184"/>
            <a:ext cx="3777666" cy="377766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709884" y="5080069"/>
            <a:ext cx="4518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blažené pocity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(pokud nejde o konferenční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žbrundu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nebo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Americano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;-))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499463" y="626029"/>
            <a:ext cx="616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(např. cesta na Mars – odhady dávky několik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212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6502CA-219A-4FEF-BA3C-2A558BEB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Cell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2BEF30-AACC-4258-9BEF-2E5AAC611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23" y="458905"/>
            <a:ext cx="7837547" cy="594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0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02453" y="237093"/>
            <a:ext cx="1066479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interakce IZ tedy přeci jenom něco specifického….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IZ = uvolnění vysokoenergetických kvant v malém objemu buňky,                                  tj. 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koncentrované předání energie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Různé typy IZ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různé hustoty depozice energie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mají proto jiné účinky i při předání stejné dávky (radiační váhový faktor,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Sv). 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Avšak ani zohlednění charakteru energetického přenosu, neposkytuje úplné ozřejmění problému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TERČOVÁ TEORIE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počítá s existencí 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obzvlášť citlivého terče uvnitř buňky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jehož zasažení je pro buňku kritické a potenciálně vede k její smrti. Následně se podařilo tento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terč identifikovat s buněčným jádrem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 pohledu stochastických účinků pak dokonce jen určitými typy genů v jaderné DNA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viz dále).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9" y="4648329"/>
            <a:ext cx="2143125" cy="193397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89" y="4506686"/>
            <a:ext cx="8331909" cy="225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3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B1BAC52-5E2C-4C1E-9999-7AC5E05CF4C8}"/>
              </a:ext>
            </a:extLst>
          </p:cNvPr>
          <p:cNvSpPr txBox="1"/>
          <p:nvPr/>
        </p:nvSpPr>
        <p:spPr>
          <a:xfrm>
            <a:off x="5654195" y="645018"/>
            <a:ext cx="609700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 panose="02040503050306020203" pitchFamily="18" charset="0"/>
                <a:ea typeface="+mn-ea"/>
                <a:cs typeface="+mn-cs"/>
              </a:rPr>
              <a:t>Chromozomy se sestavaji z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Bold" panose="02040703060306020203" pitchFamily="18" charset="0"/>
                <a:ea typeface="+mn-ea"/>
                <a:cs typeface="+mn-cs"/>
              </a:rPr>
              <a:t>chromatinu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 panose="02040503050306020203" pitchFamily="18" charset="0"/>
                <a:ea typeface="+mn-ea"/>
                <a:cs typeface="+mn-cs"/>
              </a:rPr>
              <a:t>, tedy organizovaneho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 panose="02040503050306020203" pitchFamily="18" charset="0"/>
                <a:ea typeface="+mn-ea"/>
                <a:cs typeface="+mn-cs"/>
              </a:rPr>
              <a:t>komplexu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Bold" panose="02040703060306020203" pitchFamily="18" charset="0"/>
                <a:ea typeface="+mn-ea"/>
                <a:cs typeface="+mn-cs"/>
              </a:rPr>
              <a:t>DNA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 panose="02040503050306020203" pitchFamily="18" charset="0"/>
                <a:ea typeface="+mn-ea"/>
                <a:cs typeface="+mn-cs"/>
              </a:rPr>
              <a:t>s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Bold" panose="02040703060306020203" pitchFamily="18" charset="0"/>
                <a:ea typeface="+mn-ea"/>
                <a:cs typeface="+mn-cs"/>
              </a:rPr>
              <a:t>histony                          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 panose="02040503050306020203" pitchFamily="18" charset="0"/>
                <a:ea typeface="+mn-ea"/>
                <a:cs typeface="+mn-cs"/>
              </a:rPr>
              <a:t>a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 panose="02040503050306020203" pitchFamily="18" charset="0"/>
                <a:ea typeface="+mn-ea"/>
                <a:cs typeface="+mn-cs"/>
              </a:rPr>
              <a:t>nehistonovými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 panose="02040503050306020203" pitchFamily="18" charset="0"/>
                <a:ea typeface="+mn-ea"/>
                <a:cs typeface="+mn-cs"/>
              </a:rPr>
              <a:t> proteiny. V buněčném jádře ohraničeném jadernou membránou se u různých organizmů vyskytuje druhově specificky počet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Bold" panose="02040703060306020203" pitchFamily="18" charset="0"/>
                <a:ea typeface="+mn-ea"/>
                <a:cs typeface="+mn-cs"/>
              </a:rPr>
              <a:t>chromozomů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 panose="02040503050306020203" pitchFamily="18" charset="0"/>
                <a:ea typeface="+mn-ea"/>
                <a:cs typeface="+mn-cs"/>
              </a:rPr>
              <a:t>charakteristických velikosti                   a morfologie. Na rozdíl od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 panose="02040503050306020203" pitchFamily="18" charset="0"/>
                <a:ea typeface="+mn-ea"/>
                <a:cs typeface="+mn-cs"/>
              </a:rPr>
              <a:t>prokaryot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 panose="02040503050306020203" pitchFamily="18" charset="0"/>
                <a:ea typeface="+mn-ea"/>
                <a:cs typeface="+mn-cs"/>
              </a:rPr>
              <a:t> představuji dominantní část jaderné DNA introny a nesčetné nekódující sekvence.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010F7A-8768-44B4-931C-BF409B385967}"/>
              </a:ext>
            </a:extLst>
          </p:cNvPr>
          <p:cNvSpPr txBox="1"/>
          <p:nvPr/>
        </p:nvSpPr>
        <p:spPr>
          <a:xfrm>
            <a:off x="5654195" y="3891338"/>
            <a:ext cx="609713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 panose="02040503050306020203" pitchFamily="18" charset="0"/>
                <a:ea typeface="+mn-ea"/>
                <a:cs typeface="+mn-cs"/>
              </a:rPr>
              <a:t>Eukaryota nemají plazmidy, mala část genetické informace se však nachází v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Bold" panose="02040703060306020203" pitchFamily="18" charset="0"/>
                <a:ea typeface="+mn-ea"/>
                <a:cs typeface="+mn-cs"/>
              </a:rPr>
              <a:t>semiautonomních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Bold" panose="02040703060306020203" pitchFamily="18" charset="0"/>
                <a:ea typeface="+mn-ea"/>
                <a:cs typeface="+mn-cs"/>
              </a:rPr>
              <a:t>organelach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 panose="02040503050306020203" pitchFamily="18" charset="0"/>
                <a:ea typeface="+mn-ea"/>
                <a:cs typeface="+mn-cs"/>
              </a:rPr>
              <a:t>– mitochondriich a u rostlin i v plastidech. Mitochondrialni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 panose="02040503050306020203" pitchFamily="18" charset="0"/>
                <a:ea typeface="+mn-ea"/>
                <a:cs typeface="+mn-cs"/>
              </a:rPr>
              <a:t>(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 panose="02040503050306020203" pitchFamily="18" charset="0"/>
                <a:ea typeface="+mn-ea"/>
                <a:cs typeface="+mn-cs"/>
              </a:rPr>
              <a:t>mtDNA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 panose="02040503050306020203" pitchFamily="18" charset="0"/>
                <a:ea typeface="+mn-ea"/>
                <a:cs typeface="+mn-cs"/>
              </a:rPr>
              <a:t>) a plastidové (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 panose="02040503050306020203" pitchFamily="18" charset="0"/>
                <a:ea typeface="+mn-ea"/>
                <a:cs typeface="+mn-cs"/>
              </a:rPr>
              <a:t>pDNA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 panose="02040503050306020203" pitchFamily="18" charset="0"/>
                <a:ea typeface="+mn-ea"/>
                <a:cs typeface="+mn-cs"/>
              </a:rPr>
              <a:t>)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 panose="02040503050306020203" pitchFamily="18" charset="0"/>
                <a:ea typeface="+mn-ea"/>
                <a:cs typeface="+mn-cs"/>
              </a:rPr>
              <a:t>genofory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 panose="02040503050306020203" pitchFamily="18" charset="0"/>
                <a:ea typeface="+mn-ea"/>
                <a:cs typeface="+mn-cs"/>
              </a:rPr>
              <a:t> se víceméně podobají prokaryotickému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 panose="02040503050306020203" pitchFamily="18" charset="0"/>
                <a:ea typeface="+mn-ea"/>
                <a:cs typeface="+mn-cs"/>
              </a:rPr>
              <a:t>nukleoidu.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1D0F0E7-F2C0-473D-BE37-62635D2B6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0" y="1735555"/>
            <a:ext cx="4759953" cy="33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10452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3891</Words>
  <Application>Microsoft Office PowerPoint</Application>
  <PresentationFormat>Širokoúhlá obrazovka</PresentationFormat>
  <Paragraphs>313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MinionPro-Bold</vt:lpstr>
      <vt:lpstr>MinionPro-Regular</vt:lpstr>
      <vt:lpstr>Times New Roman</vt:lpstr>
      <vt:lpstr>1_Motiv Office</vt:lpstr>
      <vt:lpstr>Radiační biofyzika</vt:lpstr>
      <vt:lpstr>Pole záření ani radionuklidy nejsme schopni žádnými smysly detekovat a vnímat.  Proto byla existence IZ odhalena až poměrně pozdě a stejně tak jeho účinky</vt:lpstr>
      <vt:lpstr>Účinek záření na organismy – první pozorování</vt:lpstr>
      <vt:lpstr>Vývoj poznání</vt:lpstr>
      <vt:lpstr>Prezentace aplikace PowerPoint</vt:lpstr>
      <vt:lpstr>Prezentace aplikace PowerPoint</vt:lpstr>
      <vt:lpstr>The Cell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Účinek záření na organismy</vt:lpstr>
      <vt:lpstr>Prezentace aplikace PowerPoint</vt:lpstr>
      <vt:lpstr>Deterministické účinky záření na organismy</vt:lpstr>
      <vt:lpstr>CITLIVOST BUŇEK K IZ PRO DETERMINISTICKÉ ÚČINKY</vt:lpstr>
      <vt:lpstr>BIOLOGICAL RADIATION EFFECTS</vt:lpstr>
      <vt:lpstr>In the following,  ARS = Acute Radiation Syndrome (i.e. it doesn't mean Acute Respiratory Syndrome ;-) )</vt:lpstr>
      <vt:lpstr>DETERMINISTICKÉ ÚČINKY IZ u člověka – CELOTĚNÍ OZÁŘENÍ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REVIEWER1</dc:creator>
  <cp:lastModifiedBy>Martin Falk</cp:lastModifiedBy>
  <cp:revision>19</cp:revision>
  <cp:lastPrinted>2023-05-12T13:24:26Z</cp:lastPrinted>
  <dcterms:created xsi:type="dcterms:W3CDTF">2022-03-24T11:59:23Z</dcterms:created>
  <dcterms:modified xsi:type="dcterms:W3CDTF">2023-05-12T13:32:21Z</dcterms:modified>
</cp:coreProperties>
</file>