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8" r:id="rId3"/>
    <p:sldId id="272" r:id="rId4"/>
    <p:sldId id="260" r:id="rId5"/>
    <p:sldId id="259" r:id="rId6"/>
    <p:sldId id="266" r:id="rId7"/>
    <p:sldId id="267" r:id="rId8"/>
    <p:sldId id="27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CC901"/>
    <a:srgbClr val="BA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ain_harris/11226347826/in/pool-earth_science_teaching_resourc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696BBE7-AB7F-B6B1-0CFA-994ACADFFD3B}"/>
              </a:ext>
            </a:extLst>
          </p:cNvPr>
          <p:cNvSpPr txBox="1">
            <a:spLocks/>
          </p:cNvSpPr>
          <p:nvPr/>
        </p:nvSpPr>
        <p:spPr>
          <a:xfrm>
            <a:off x="762000" y="5798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G3061: Historická a stratigrafická geologie – 2. cvičení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81BBA2-7854-657D-92E7-0B24393528B4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Vyhledávání zdrojů, biostratigrafie</a:t>
            </a:r>
          </a:p>
        </p:txBody>
      </p:sp>
    </p:spTree>
    <p:extLst>
      <p:ext uri="{BB962C8B-B14F-4D97-AF65-F5344CB8AC3E}">
        <p14:creationId xmlns:p14="http://schemas.microsoft.com/office/powerpoint/2010/main" val="246464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6">
            <a:extLst>
              <a:ext uri="{FF2B5EF4-FFF2-40B4-BE49-F238E27FC236}">
                <a16:creationId xmlns:a16="http://schemas.microsoft.com/office/drawing/2014/main" id="{6E141C72-F042-44B9-94F7-9B4A74B9B71E}"/>
              </a:ext>
            </a:extLst>
          </p:cNvPr>
          <p:cNvSpPr txBox="1">
            <a:spLocks/>
          </p:cNvSpPr>
          <p:nvPr/>
        </p:nvSpPr>
        <p:spPr>
          <a:xfrm>
            <a:off x="1522122" y="-636666"/>
            <a:ext cx="9144000" cy="181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Vyhledávání zdrojů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CECA65-2A0E-405D-B307-3A2E59E5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637"/>
            <a:ext cx="4245607" cy="1158586"/>
          </a:xfrm>
          <a:prstGeom prst="rect">
            <a:avLst/>
          </a:prstGeom>
        </p:spPr>
      </p:pic>
      <p:pic>
        <p:nvPicPr>
          <p:cNvPr id="5" name="Picture 2" descr="Google, kdo by ho neznal? | mezinami.cz">
            <a:extLst>
              <a:ext uri="{FF2B5EF4-FFF2-40B4-BE49-F238E27FC236}">
                <a16:creationId xmlns:a16="http://schemas.microsoft.com/office/drawing/2014/main" id="{CE014BF0-39EE-4C9A-BA48-79D5F50F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8" y="1349797"/>
            <a:ext cx="1926815" cy="8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BF88D5-0732-42FC-BA01-817498EB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6" y="3283743"/>
            <a:ext cx="3789794" cy="1046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15450-E05C-4543-8D7C-F09867AD7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 b="39440"/>
          <a:stretch/>
        </p:blipFill>
        <p:spPr bwMode="auto">
          <a:xfrm>
            <a:off x="214392" y="4537110"/>
            <a:ext cx="5103731" cy="7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earchGate - find and share research – Telegraph">
            <a:extLst>
              <a:ext uri="{FF2B5EF4-FFF2-40B4-BE49-F238E27FC236}">
                <a16:creationId xmlns:a16="http://schemas.microsoft.com/office/drawing/2014/main" id="{7EAF586C-915C-4698-88C8-5044F8A4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7" y="5585877"/>
            <a:ext cx="2566996" cy="8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11;p5">
            <a:extLst>
              <a:ext uri="{FF2B5EF4-FFF2-40B4-BE49-F238E27FC236}">
                <a16:creationId xmlns:a16="http://schemas.microsoft.com/office/drawing/2014/main" id="{676869AD-0854-4666-8102-D13BFABC7DE4}"/>
              </a:ext>
            </a:extLst>
          </p:cNvPr>
          <p:cNvSpPr txBox="1">
            <a:spLocks/>
          </p:cNvSpPr>
          <p:nvPr/>
        </p:nvSpPr>
        <p:spPr>
          <a:xfrm>
            <a:off x="6864077" y="3459356"/>
            <a:ext cx="5978853" cy="120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2800"/>
            </a:pPr>
            <a:r>
              <a:rPr lang="cs-CZ" b="1" dirty="0">
                <a:solidFill>
                  <a:srgbClr val="0000DC"/>
                </a:solidFill>
              </a:rPr>
              <a:t>Knihovna</a:t>
            </a:r>
          </a:p>
          <a:p>
            <a:pPr marL="0" indent="0" algn="l">
              <a:spcBef>
                <a:spcPts val="0"/>
              </a:spcBef>
              <a:buSzPts val="2800"/>
            </a:pPr>
            <a:r>
              <a:rPr lang="cs-CZ" b="1" dirty="0">
                <a:solidFill>
                  <a:srgbClr val="0000DC"/>
                </a:solidFill>
              </a:rPr>
              <a:t>Meziknihovní výpůjčky (aleph.muni.cz)</a:t>
            </a:r>
          </a:p>
        </p:txBody>
      </p:sp>
      <p:pic>
        <p:nvPicPr>
          <p:cNvPr id="10" name="Picture 12" descr="Možnosti distanční výuky | Masarykova univerzita">
            <a:extLst>
              <a:ext uri="{FF2B5EF4-FFF2-40B4-BE49-F238E27FC236}">
                <a16:creationId xmlns:a16="http://schemas.microsoft.com/office/drawing/2014/main" id="{2C5EC9CD-B8CB-44E1-8780-E876B92C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28" y="2612638"/>
            <a:ext cx="2401747" cy="6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0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5918F7-7D96-42A4-8FCF-4E8E1094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t="11765" b="1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FEB1B5-D0B7-45D2-99EC-13E944331D28}"/>
              </a:ext>
            </a:extLst>
          </p:cNvPr>
          <p:cNvSpPr txBox="1"/>
          <p:nvPr/>
        </p:nvSpPr>
        <p:spPr>
          <a:xfrm>
            <a:off x="0" y="6534834"/>
            <a:ext cx="7309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</a:t>
            </a:r>
            <a:r>
              <a:rPr lang="cs-CZ"/>
              <a:t>: </a:t>
            </a:r>
            <a:r>
              <a:rPr lang="cs-CZ">
                <a:hlinkClick r:id="rId3"/>
              </a:rPr>
              <a:t>Iain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Harris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7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">
            <a:extLst>
              <a:ext uri="{FF2B5EF4-FFF2-40B4-BE49-F238E27FC236}">
                <a16:creationId xmlns:a16="http://schemas.microsoft.com/office/drawing/2014/main" id="{FD2156F7-4C80-4EB9-9571-BDE53476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7" y="2654278"/>
            <a:ext cx="5261761" cy="38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328715"/>
            <a:ext cx="10515600" cy="4351338"/>
          </a:xfrm>
        </p:spPr>
        <p:txBody>
          <a:bodyPr/>
          <a:lstStyle/>
          <a:p>
            <a:r>
              <a:rPr lang="cs-CZ" dirty="0"/>
              <a:t>relativní určení stáří podle společenstev </a:t>
            </a:r>
            <a:r>
              <a:rPr lang="cs-CZ" b="1" dirty="0"/>
              <a:t>indexových</a:t>
            </a:r>
            <a:r>
              <a:rPr lang="cs-CZ" dirty="0"/>
              <a:t> </a:t>
            </a:r>
            <a:r>
              <a:rPr lang="cs-CZ" b="1" dirty="0"/>
              <a:t>fosilií</a:t>
            </a:r>
          </a:p>
          <a:p>
            <a:r>
              <a:rPr lang="cs-CZ" b="1" dirty="0" err="1"/>
              <a:t>biozóny</a:t>
            </a:r>
            <a:r>
              <a:rPr lang="cs-CZ" dirty="0"/>
              <a:t>, někdy až </a:t>
            </a:r>
            <a:r>
              <a:rPr lang="cs-CZ" dirty="0" err="1"/>
              <a:t>subzóny</a:t>
            </a:r>
            <a:r>
              <a:rPr lang="cs-CZ" dirty="0"/>
              <a:t> a </a:t>
            </a:r>
            <a:r>
              <a:rPr lang="cs-CZ" dirty="0" err="1"/>
              <a:t>biohorizonty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2CF533B-8FE3-42B2-9F2C-3AE23759F962}"/>
              </a:ext>
            </a:extLst>
          </p:cNvPr>
          <p:cNvSpPr/>
          <p:nvPr/>
        </p:nvSpPr>
        <p:spPr>
          <a:xfrm>
            <a:off x="1247931" y="4119092"/>
            <a:ext cx="9765437" cy="128726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AB39D3D-2296-471F-A5E6-220395B02A9B}"/>
              </a:ext>
            </a:extLst>
          </p:cNvPr>
          <p:cNvSpPr txBox="1">
            <a:spLocks/>
          </p:cNvSpPr>
          <p:nvPr/>
        </p:nvSpPr>
        <p:spPr>
          <a:xfrm>
            <a:off x="8627938" y="4484162"/>
            <a:ext cx="2453640" cy="120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CC8EBB2-5A11-4DC2-9A29-D7AF56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9"/>
            <a:ext cx="10515600" cy="1325563"/>
          </a:xfrm>
        </p:spPr>
        <p:txBody>
          <a:bodyPr/>
          <a:lstStyle/>
          <a:p>
            <a:r>
              <a:rPr lang="cs-CZ" dirty="0" err="1"/>
              <a:t>Biostratigrafie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3D1D3-19C0-4C81-A0E8-4982A56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5" y="402440"/>
            <a:ext cx="10515600" cy="1325563"/>
          </a:xfrm>
        </p:spPr>
        <p:txBody>
          <a:bodyPr/>
          <a:lstStyle/>
          <a:p>
            <a:r>
              <a:rPr lang="cs-CZ" dirty="0"/>
              <a:t>Ideální indexové fosilie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A5351-7098-405C-97F3-69B839E1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8" y="1536257"/>
            <a:ext cx="10515600" cy="4959992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/>
              <a:t>rychle </a:t>
            </a:r>
            <a:r>
              <a:rPr lang="cs-CZ" dirty="0" err="1"/>
              <a:t>evolvující</a:t>
            </a:r>
            <a:r>
              <a:rPr lang="cs-CZ" dirty="0"/>
              <a:t> (krátká doba výskytu druhů)</a:t>
            </a:r>
          </a:p>
          <a:p>
            <a:pPr lvl="1"/>
            <a:r>
              <a:rPr lang="cs-CZ" dirty="0"/>
              <a:t>geograficky velmi rozšířené</a:t>
            </a:r>
          </a:p>
          <a:p>
            <a:pPr lvl="1"/>
            <a:r>
              <a:rPr lang="cs-CZ" dirty="0"/>
              <a:t>velmi časté a snadno fosilizující</a:t>
            </a:r>
          </a:p>
          <a:p>
            <a:pPr lvl="1"/>
            <a:r>
              <a:rPr lang="cs-CZ" dirty="0"/>
              <a:t>nízké nároky na typ prostředí</a:t>
            </a:r>
          </a:p>
          <a:p>
            <a:pPr lvl="1"/>
            <a:r>
              <a:rPr lang="cs-CZ" dirty="0"/>
              <a:t>snadno určitelné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Typické indexové fosilie: </a:t>
            </a:r>
          </a:p>
          <a:p>
            <a:pPr marL="0" indent="0">
              <a:buNone/>
            </a:pPr>
            <a:r>
              <a:rPr lang="cs-CZ" sz="2000" dirty="0"/>
              <a:t>trilobiti			(paleozoikum)</a:t>
            </a:r>
          </a:p>
          <a:p>
            <a:pPr marL="0" indent="0">
              <a:buNone/>
            </a:pPr>
            <a:r>
              <a:rPr lang="cs-CZ" sz="2000" dirty="0"/>
              <a:t>konodonti		(kambrium-trias)</a:t>
            </a:r>
          </a:p>
          <a:p>
            <a:pPr marL="0" indent="0">
              <a:buNone/>
            </a:pPr>
            <a:r>
              <a:rPr lang="cs-CZ" sz="2000" dirty="0" err="1"/>
              <a:t>graptoliti</a:t>
            </a:r>
            <a:r>
              <a:rPr lang="cs-CZ" sz="2000" dirty="0"/>
              <a:t>		(paleozoikum)</a:t>
            </a:r>
          </a:p>
          <a:p>
            <a:pPr marL="0" indent="0">
              <a:buNone/>
            </a:pPr>
            <a:r>
              <a:rPr lang="cs-CZ" sz="2000" dirty="0" err="1"/>
              <a:t>amonoidi</a:t>
            </a:r>
            <a:r>
              <a:rPr lang="cs-CZ" sz="2000" dirty="0"/>
              <a:t> 		(devon-křída)</a:t>
            </a:r>
          </a:p>
          <a:p>
            <a:pPr marL="0" indent="0">
              <a:buNone/>
            </a:pPr>
            <a:r>
              <a:rPr lang="cs-CZ" sz="2000" dirty="0"/>
              <a:t>mlži			(</a:t>
            </a:r>
            <a:r>
              <a:rPr lang="cs-CZ" sz="2000" dirty="0" err="1"/>
              <a:t>meso</a:t>
            </a:r>
            <a:r>
              <a:rPr lang="cs-CZ" sz="2000" dirty="0"/>
              <a:t>-kenozoikum)</a:t>
            </a:r>
          </a:p>
          <a:p>
            <a:pPr marL="0" indent="0">
              <a:buNone/>
            </a:pPr>
            <a:r>
              <a:rPr lang="cs-CZ" sz="2000" dirty="0"/>
              <a:t>plži			(kenozoikum)</a:t>
            </a:r>
          </a:p>
          <a:p>
            <a:endParaRPr lang="cs-CZ" dirty="0"/>
          </a:p>
        </p:txBody>
      </p:sp>
      <p:pic>
        <p:nvPicPr>
          <p:cNvPr id="5" name="Obrázek 4" descr="Obsah obrázku zvíře, držení&#10;&#10;Popis byl vytvořen automaticky">
            <a:extLst>
              <a:ext uri="{FF2B5EF4-FFF2-40B4-BE49-F238E27FC236}">
                <a16:creationId xmlns:a16="http://schemas.microsoft.com/office/drawing/2014/main" id="{BA379751-F266-420A-B0CF-D2D10113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28168"/>
          <a:stretch/>
        </p:blipFill>
        <p:spPr>
          <a:xfrm>
            <a:off x="8982990" y="2938836"/>
            <a:ext cx="3124777" cy="35064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C54ECE5-D11E-47EF-ACE3-AEBF56DE409D}"/>
              </a:ext>
            </a:extLst>
          </p:cNvPr>
          <p:cNvGrpSpPr>
            <a:grpSpLocks noChangeAspect="1"/>
          </p:cNvGrpSpPr>
          <p:nvPr/>
        </p:nvGrpSpPr>
        <p:grpSpPr>
          <a:xfrm rot="14658731">
            <a:off x="7033637" y="5129616"/>
            <a:ext cx="645375" cy="1044631"/>
            <a:chOff x="22277216" y="15621832"/>
            <a:chExt cx="3695712" cy="4881299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B6EDCD9-31D8-42B7-9FF3-96B9A3DB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228" y="15626331"/>
              <a:ext cx="3695700" cy="48768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EB4D7C27-8A00-49F3-9593-AC26DB79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77216" y="15621832"/>
              <a:ext cx="3695701" cy="4876799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ADBCCE91-E3FF-415F-ACB5-27C51103E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87850" y="4037291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C473E80-AB7C-4CAD-A2BF-F70323BC5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448" flipH="1">
            <a:off x="5921987" y="3545823"/>
            <a:ext cx="1933822" cy="13973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4855914-C719-45A0-96BA-A6C1F5453928}"/>
              </a:ext>
            </a:extLst>
          </p:cNvPr>
          <p:cNvGrpSpPr/>
          <p:nvPr/>
        </p:nvGrpSpPr>
        <p:grpSpPr>
          <a:xfrm>
            <a:off x="5322544" y="5651932"/>
            <a:ext cx="1228778" cy="689081"/>
            <a:chOff x="19121616" y="16249980"/>
            <a:chExt cx="1331662" cy="889939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4D6007BC-E61B-4CAA-BEC7-58D081D8E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0211" y="16249980"/>
              <a:ext cx="1322574" cy="88171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C6A0FAF6-4E67-4F9A-A231-99E575BC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121616" y="16252144"/>
              <a:ext cx="1331662" cy="887775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8ACAF08-C08D-4C73-AA02-9E3007105B6C}"/>
              </a:ext>
            </a:extLst>
          </p:cNvPr>
          <p:cNvGrpSpPr>
            <a:grpSpLocks noChangeAspect="1"/>
          </p:cNvGrpSpPr>
          <p:nvPr/>
        </p:nvGrpSpPr>
        <p:grpSpPr>
          <a:xfrm rot="3678639">
            <a:off x="7655019" y="5188773"/>
            <a:ext cx="1433357" cy="997459"/>
            <a:chOff x="19408466" y="8208579"/>
            <a:chExt cx="1884146" cy="1317297"/>
          </a:xfrm>
        </p:grpSpPr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70C02DF-D1F1-4DAD-840A-BDFE56F545AF}"/>
                </a:ext>
              </a:extLst>
            </p:cNvPr>
            <p:cNvSpPr/>
            <p:nvPr/>
          </p:nvSpPr>
          <p:spPr>
            <a:xfrm>
              <a:off x="19731421" y="8208579"/>
              <a:ext cx="1215696" cy="1317297"/>
            </a:xfrm>
            <a:custGeom>
              <a:avLst/>
              <a:gdLst>
                <a:gd name="connsiteX0" fmla="*/ 0 w 1215696"/>
                <a:gd name="connsiteY0" fmla="*/ 0 h 1317297"/>
                <a:gd name="connsiteX1" fmla="*/ 805793 w 1215696"/>
                <a:gd name="connsiteY1" fmla="*/ 1061545 h 1317297"/>
                <a:gd name="connsiteX2" fmla="*/ 826814 w 1215696"/>
                <a:gd name="connsiteY2" fmla="*/ 1159642 h 1317297"/>
                <a:gd name="connsiteX3" fmla="*/ 872358 w 1215696"/>
                <a:gd name="connsiteY3" fmla="*/ 1257738 h 1317297"/>
                <a:gd name="connsiteX4" fmla="*/ 963448 w 1215696"/>
                <a:gd name="connsiteY4" fmla="*/ 1317297 h 1317297"/>
                <a:gd name="connsiteX5" fmla="*/ 1040524 w 1215696"/>
                <a:gd name="connsiteY5" fmla="*/ 1292773 h 1317297"/>
                <a:gd name="connsiteX6" fmla="*/ 1152634 w 1215696"/>
                <a:gd name="connsiteY6" fmla="*/ 1135117 h 1317297"/>
                <a:gd name="connsiteX7" fmla="*/ 1135117 w 1215696"/>
                <a:gd name="connsiteY7" fmla="*/ 1023007 h 1317297"/>
                <a:gd name="connsiteX8" fmla="*/ 1212193 w 1215696"/>
                <a:gd name="connsiteY8" fmla="*/ 840828 h 1317297"/>
                <a:gd name="connsiteX9" fmla="*/ 1215696 w 1215696"/>
                <a:gd name="connsiteY9" fmla="*/ 816304 h 1317297"/>
                <a:gd name="connsiteX10" fmla="*/ 1107089 w 1215696"/>
                <a:gd name="connsiteY10" fmla="*/ 707697 h 1317297"/>
                <a:gd name="connsiteX11" fmla="*/ 1019503 w 1215696"/>
                <a:gd name="connsiteY11" fmla="*/ 697186 h 1317297"/>
                <a:gd name="connsiteX12" fmla="*/ 998483 w 1215696"/>
                <a:gd name="connsiteY12" fmla="*/ 662152 h 1317297"/>
                <a:gd name="connsiteX13" fmla="*/ 847834 w 1215696"/>
                <a:gd name="connsiteY13" fmla="*/ 585076 h 1317297"/>
                <a:gd name="connsiteX14" fmla="*/ 833820 w 1215696"/>
                <a:gd name="connsiteY14" fmla="*/ 546538 h 1317297"/>
                <a:gd name="connsiteX15" fmla="*/ 763751 w 1215696"/>
                <a:gd name="connsiteY15" fmla="*/ 504497 h 1317297"/>
                <a:gd name="connsiteX16" fmla="*/ 704193 w 1215696"/>
                <a:gd name="connsiteY16" fmla="*/ 500993 h 1317297"/>
                <a:gd name="connsiteX17" fmla="*/ 686676 w 1215696"/>
                <a:gd name="connsiteY17" fmla="*/ 455448 h 1317297"/>
                <a:gd name="connsiteX18" fmla="*/ 630620 w 1215696"/>
                <a:gd name="connsiteY18" fmla="*/ 413407 h 1317297"/>
                <a:gd name="connsiteX19" fmla="*/ 581572 w 1215696"/>
                <a:gd name="connsiteY19" fmla="*/ 413407 h 1317297"/>
                <a:gd name="connsiteX20" fmla="*/ 560551 w 1215696"/>
                <a:gd name="connsiteY20" fmla="*/ 381876 h 1317297"/>
                <a:gd name="connsiteX21" fmla="*/ 0 w 1215696"/>
                <a:gd name="connsiteY21" fmla="*/ 0 h 13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696" h="1317297">
                  <a:moveTo>
                    <a:pt x="0" y="0"/>
                  </a:moveTo>
                  <a:lnTo>
                    <a:pt x="805793" y="1061545"/>
                  </a:lnTo>
                  <a:lnTo>
                    <a:pt x="826814" y="1159642"/>
                  </a:lnTo>
                  <a:lnTo>
                    <a:pt x="872358" y="1257738"/>
                  </a:lnTo>
                  <a:lnTo>
                    <a:pt x="963448" y="1317297"/>
                  </a:lnTo>
                  <a:lnTo>
                    <a:pt x="1040524" y="1292773"/>
                  </a:lnTo>
                  <a:lnTo>
                    <a:pt x="1152634" y="1135117"/>
                  </a:lnTo>
                  <a:lnTo>
                    <a:pt x="1135117" y="1023007"/>
                  </a:lnTo>
                  <a:lnTo>
                    <a:pt x="1212193" y="840828"/>
                  </a:lnTo>
                  <a:lnTo>
                    <a:pt x="1215696" y="816304"/>
                  </a:lnTo>
                  <a:lnTo>
                    <a:pt x="1107089" y="707697"/>
                  </a:lnTo>
                  <a:lnTo>
                    <a:pt x="1019503" y="697186"/>
                  </a:lnTo>
                  <a:lnTo>
                    <a:pt x="998483" y="662152"/>
                  </a:lnTo>
                  <a:lnTo>
                    <a:pt x="847834" y="585076"/>
                  </a:lnTo>
                  <a:lnTo>
                    <a:pt x="833820" y="546538"/>
                  </a:lnTo>
                  <a:lnTo>
                    <a:pt x="763751" y="504497"/>
                  </a:lnTo>
                  <a:lnTo>
                    <a:pt x="704193" y="500993"/>
                  </a:lnTo>
                  <a:lnTo>
                    <a:pt x="686676" y="455448"/>
                  </a:lnTo>
                  <a:lnTo>
                    <a:pt x="630620" y="413407"/>
                  </a:lnTo>
                  <a:lnTo>
                    <a:pt x="581572" y="413407"/>
                  </a:lnTo>
                  <a:lnTo>
                    <a:pt x="560551" y="381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1B28A501-13AA-4B86-9C07-318D0B9A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837999" flipH="1">
              <a:off x="20026019" y="7887084"/>
              <a:ext cx="649040" cy="1884146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2" name="Obrázek 31">
            <a:extLst>
              <a:ext uri="{FF2B5EF4-FFF2-40B4-BE49-F238E27FC236}">
                <a16:creationId xmlns:a16="http://schemas.microsoft.com/office/drawing/2014/main" id="{A4381BA4-5CFD-4794-A4E4-19A4E1271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6324" y="3390181"/>
            <a:ext cx="1108527" cy="857261"/>
          </a:xfrm>
          <a:prstGeom prst="rect">
            <a:avLst/>
          </a:prstGeom>
          <a:effectLst>
            <a:glow rad="1397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157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1"/>
            <a:ext cx="11201400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A5A75E-6718-4D28-B492-2DF5AA850738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24A4F7-3508-43D7-9564-8FD7B7A850D4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E9C55D1-B96F-49DF-A60D-982FDACE304D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6DA2D6E-6E87-4E31-B6B7-808897C4E35E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592341D-18E1-4843-8407-5AF3376F8434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2A6F942-25AF-4463-B382-1611DC53D0C6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47240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522837-7B27-4051-A49C-BAB7A5550D00}"/>
              </a:ext>
            </a:extLst>
          </p:cNvPr>
          <p:cNvSpPr/>
          <p:nvPr/>
        </p:nvSpPr>
        <p:spPr>
          <a:xfrm rot="16200000">
            <a:off x="6062465" y="3487931"/>
            <a:ext cx="6985343" cy="17203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0"/>
            <a:ext cx="11201400" cy="5499319"/>
          </a:xfrm>
        </p:spPr>
        <p:txBody>
          <a:bodyPr>
            <a:normAutofit/>
          </a:bodyPr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Vyšší část zóny </a:t>
            </a:r>
            <a:r>
              <a:rPr lang="cs-CZ" i="1" dirty="0" err="1">
                <a:solidFill>
                  <a:srgbClr val="FF0000"/>
                </a:solidFill>
              </a:rPr>
              <a:t>expansa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3F3422-B671-4554-98AA-F6C3994685DF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6B2139-5D13-4F36-8981-04B90CDF27B4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76D20FB-DFFA-41B7-8ED8-5A4372D8BE5C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9C696-9984-4CD3-A169-BD2CD459E645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F09EA3B-B502-4BF7-AF66-1E3A96F29F36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9B95596-0C4B-4017-87CC-5B718240070D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324731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8B04A60-F4C4-4CCE-8570-7C6DCDAE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0"/>
            <a:ext cx="10515600" cy="1325563"/>
          </a:xfrm>
        </p:spPr>
        <p:txBody>
          <a:bodyPr/>
          <a:lstStyle/>
          <a:p>
            <a:r>
              <a:rPr lang="cs-CZ" dirty="0"/>
              <a:t>2. cvičení – protokol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99ED89BC-0D49-4DA4-942D-4A4577E75979}"/>
              </a:ext>
            </a:extLst>
          </p:cNvPr>
          <p:cNvSpPr txBox="1">
            <a:spLocks/>
          </p:cNvSpPr>
          <p:nvPr/>
        </p:nvSpPr>
        <p:spPr>
          <a:xfrm>
            <a:off x="6589853" y="950082"/>
            <a:ext cx="5602147" cy="236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Použijete tabulky s konodontovými a amonoidovými zónami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AFACC3-7C26-4695-A1E9-F061DBB6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98" y="3311317"/>
            <a:ext cx="2886352" cy="2926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296B587-5470-4C19-8194-457DB2179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12" y="3543037"/>
            <a:ext cx="2228850" cy="30832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7433D55-9845-693B-E93D-CF448078E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96" y="2402308"/>
            <a:ext cx="3762111" cy="354668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3681E82-349B-DF47-889E-01A0DDC4D881}"/>
              </a:ext>
            </a:extLst>
          </p:cNvPr>
          <p:cNvSpPr/>
          <p:nvPr/>
        </p:nvSpPr>
        <p:spPr>
          <a:xfrm>
            <a:off x="1031278" y="1679510"/>
            <a:ext cx="3958545" cy="4786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99F22B-404B-5BAB-A5B7-4FC57BE58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55409" y="3527696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1CDBB7-2DE0-8D9A-6457-DAD90547D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448" flipH="1">
            <a:off x="9866346" y="3935942"/>
            <a:ext cx="1933822" cy="13973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186273-F008-614A-0CE9-E7175454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4445" y="3916331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37501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177</Words>
  <Application>Microsoft Office PowerPoint</Application>
  <PresentationFormat>Širokoúhlá obrazovka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Biostratigrafie</vt:lpstr>
      <vt:lpstr>Ideální indexové fosilie</vt:lpstr>
      <vt:lpstr>Prezentace aplikace PowerPoint</vt:lpstr>
      <vt:lpstr>Prezentace aplikace PowerPoint</vt:lpstr>
      <vt:lpstr>2. cvičení – protokol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Petr Hykš</cp:lastModifiedBy>
  <cp:revision>70</cp:revision>
  <dcterms:created xsi:type="dcterms:W3CDTF">2020-02-18T16:01:28Z</dcterms:created>
  <dcterms:modified xsi:type="dcterms:W3CDTF">2023-02-21T19:08:59Z</dcterms:modified>
</cp:coreProperties>
</file>