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67" r:id="rId2"/>
    <p:sldId id="278" r:id="rId3"/>
    <p:sldId id="271" r:id="rId4"/>
    <p:sldId id="270" r:id="rId5"/>
    <p:sldId id="273" r:id="rId6"/>
    <p:sldId id="265" r:id="rId7"/>
    <p:sldId id="264" r:id="rId8"/>
    <p:sldId id="263" r:id="rId9"/>
    <p:sldId id="275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jB/J4QOJMSLpb4g5MHxEAxgwwE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6F9FC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roefdier007/36656515633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A3E3F8-D11F-CC62-07EB-B3CCE2882150}"/>
              </a:ext>
            </a:extLst>
          </p:cNvPr>
          <p:cNvSpPr txBox="1">
            <a:spLocks/>
          </p:cNvSpPr>
          <p:nvPr/>
        </p:nvSpPr>
        <p:spPr>
          <a:xfrm>
            <a:off x="762000" y="5798"/>
            <a:ext cx="108204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G3061: Historická a stratigrafická geologie </a:t>
            </a:r>
            <a:r>
              <a:rPr lang="cs-CZ">
                <a:latin typeface="Calibri Light" panose="020F0302020204030204" pitchFamily="34" charset="0"/>
                <a:cs typeface="Calibri Light" panose="020F0302020204030204" pitchFamily="34" charset="0"/>
              </a:rPr>
              <a:t>– 3. </a:t>
            </a:r>
            <a:r>
              <a:rPr lang="cs-CZ" dirty="0">
                <a:latin typeface="Calibri Light" panose="020F0302020204030204" pitchFamily="34" charset="0"/>
                <a:cs typeface="Calibri Light" panose="020F0302020204030204" pitchFamily="34" charset="0"/>
              </a:rPr>
              <a:t>cvičení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870671D5-E2DA-E0F6-8178-A5E0CA57FB00}"/>
              </a:ext>
            </a:extLst>
          </p:cNvPr>
          <p:cNvSpPr txBox="1">
            <a:spLocks/>
          </p:cNvSpPr>
          <p:nvPr/>
        </p:nvSpPr>
        <p:spPr>
          <a:xfrm>
            <a:off x="0" y="3219734"/>
            <a:ext cx="12192000" cy="10648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Litostratigrafie, gramatika v geologii</a:t>
            </a:r>
          </a:p>
        </p:txBody>
      </p:sp>
    </p:spTree>
    <p:extLst>
      <p:ext uri="{BB962C8B-B14F-4D97-AF65-F5344CB8AC3E}">
        <p14:creationId xmlns:p14="http://schemas.microsoft.com/office/powerpoint/2010/main" val="2951422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1602840-F04D-4062-AA43-1A4BB1AF33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7000"/>
          </a:blip>
          <a:srcRect l="10621" r="6025"/>
          <a:stretch/>
        </p:blipFill>
        <p:spPr>
          <a:xfrm>
            <a:off x="0" y="0"/>
            <a:ext cx="12192000" cy="7176304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61D4AF90-487F-48D6-9841-F2BD543B4B84}"/>
              </a:ext>
            </a:extLst>
          </p:cNvPr>
          <p:cNvSpPr txBox="1">
            <a:spLocks/>
          </p:cNvSpPr>
          <p:nvPr/>
        </p:nvSpPr>
        <p:spPr>
          <a:xfrm>
            <a:off x="3512273" y="663147"/>
            <a:ext cx="4583574" cy="10648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 err="1"/>
              <a:t>Litostratigrafie</a:t>
            </a:r>
            <a:endParaRPr lang="cs-CZ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EBD3CB4-857A-4BD6-9EAD-2C8CAD48DFA0}"/>
              </a:ext>
            </a:extLst>
          </p:cNvPr>
          <p:cNvSpPr txBox="1"/>
          <p:nvPr/>
        </p:nvSpPr>
        <p:spPr>
          <a:xfrm>
            <a:off x="0" y="6534834"/>
            <a:ext cx="7309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Autor: </a:t>
            </a:r>
            <a:r>
              <a:rPr lang="cs-CZ" dirty="0" err="1">
                <a:hlinkClick r:id="rId3"/>
              </a:rPr>
              <a:t>proefdier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988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EE7CABC-98C7-4082-B735-03797719CB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4000"/>
          </a:blip>
          <a:srcRect l="10621" r="6025"/>
          <a:stretch/>
        </p:blipFill>
        <p:spPr>
          <a:xfrm>
            <a:off x="0" y="0"/>
            <a:ext cx="12192000" cy="7176304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66380416-B412-47A7-A63D-27B6714E1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8840" cy="1067435"/>
          </a:xfrm>
          <a:solidFill>
            <a:schemeClr val="bg1">
              <a:alpha val="39000"/>
            </a:schemeClr>
          </a:solidFill>
        </p:spPr>
        <p:txBody>
          <a:bodyPr/>
          <a:lstStyle/>
          <a:p>
            <a:r>
              <a:rPr lang="cs-CZ" dirty="0" err="1"/>
              <a:t>Litostratigrafie</a:t>
            </a:r>
            <a:endParaRPr lang="cs-CZ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64AC9FA8-4B48-4671-BF5B-EEB4A72E2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322" y="1621437"/>
            <a:ext cx="11047718" cy="4339525"/>
          </a:xfrm>
          <a:solidFill>
            <a:schemeClr val="bg1">
              <a:alpha val="39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cs-CZ" dirty="0"/>
              <a:t>Korelace hranic mezi horninami se společnými litologickými znaky (textura, struktura, fosilie)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Předpoklad, že horniny s podobnou litologií se ukládaly zhruba ve stejném čase</a:t>
            </a:r>
          </a:p>
          <a:p>
            <a:pPr marL="0" indent="0">
              <a:buNone/>
            </a:pPr>
            <a:r>
              <a:rPr lang="cs-CZ" dirty="0"/>
              <a:t>   (často neplatí, ale je dobré z něj vycházet)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Výjimkou jsou např. marker </a:t>
            </a:r>
            <a:r>
              <a:rPr lang="cs-CZ" dirty="0" err="1"/>
              <a:t>beds</a:t>
            </a:r>
            <a:r>
              <a:rPr lang="cs-CZ" dirty="0"/>
              <a:t> (iridiová vrstva na hranici K/T, vrstva sopečného popela…)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litostratigrafické</a:t>
            </a:r>
            <a:r>
              <a:rPr lang="cs-CZ" dirty="0"/>
              <a:t> jednotky: </a:t>
            </a:r>
          </a:p>
          <a:p>
            <a:pPr marL="0" indent="0">
              <a:buNone/>
            </a:pPr>
            <a:r>
              <a:rPr lang="cs-CZ" b="1" dirty="0"/>
              <a:t>    souvrství </a:t>
            </a:r>
            <a:r>
              <a:rPr lang="cs-CZ" dirty="0"/>
              <a:t>(</a:t>
            </a:r>
            <a:r>
              <a:rPr lang="cs-CZ" dirty="0" err="1"/>
              <a:t>formation</a:t>
            </a:r>
            <a:r>
              <a:rPr lang="cs-CZ" dirty="0"/>
              <a:t>) = základní, litologicky odlišné a v terénu snadno </a:t>
            </a:r>
            <a:r>
              <a:rPr lang="cs-CZ" dirty="0" err="1"/>
              <a:t>mapovatelné</a:t>
            </a:r>
            <a:r>
              <a:rPr lang="cs-CZ" dirty="0"/>
              <a:t> (makroskopicky)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		              sedimentární výplně pánví jsou jimi zcela pokryty (viz česká křídová pánev)</a:t>
            </a:r>
          </a:p>
          <a:p>
            <a:pPr marL="0" indent="0">
              <a:buNone/>
            </a:pPr>
            <a:r>
              <a:rPr lang="cs-CZ" b="1" dirty="0"/>
              <a:t>    člen </a:t>
            </a:r>
            <a:r>
              <a:rPr lang="cs-CZ" dirty="0"/>
              <a:t>(</a:t>
            </a:r>
            <a:r>
              <a:rPr lang="cs-CZ" dirty="0" err="1"/>
              <a:t>member</a:t>
            </a:r>
            <a:r>
              <a:rPr lang="cs-CZ" dirty="0"/>
              <a:t>) = ‚nepovinné‘ jednotky nižší kategorie, někdy užitečné (typicky 2 zastupující se litologie)</a:t>
            </a:r>
          </a:p>
          <a:p>
            <a:pPr marL="0" indent="0">
              <a:buNone/>
            </a:pPr>
            <a:r>
              <a:rPr lang="cs-CZ" dirty="0"/>
              <a:t>                                   (např. dalejské břidlice a třebotovské vápence v dalejsko-třebotovském souvrství)  </a:t>
            </a:r>
            <a:br>
              <a:rPr lang="cs-CZ" dirty="0"/>
            </a:br>
            <a:r>
              <a:rPr lang="cs-CZ" dirty="0"/>
              <a:t>   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2029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39BD1C9-DC83-4A2B-BE90-F9E24FFED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403641"/>
            <a:ext cx="11453131" cy="4351338"/>
          </a:xfrm>
        </p:spPr>
        <p:txBody>
          <a:bodyPr/>
          <a:lstStyle/>
          <a:p>
            <a:r>
              <a:rPr lang="cs-CZ" dirty="0"/>
              <a:t>Příklad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C53D659-6FD0-4ED4-A48C-0AEC4C59C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896" y="636880"/>
            <a:ext cx="8096250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9AFD4B9-72E3-48A5-B1A2-61FAF8371AD9}"/>
              </a:ext>
            </a:extLst>
          </p:cNvPr>
          <p:cNvSpPr/>
          <p:nvPr/>
        </p:nvSpPr>
        <p:spPr>
          <a:xfrm>
            <a:off x="8771138" y="5622543"/>
            <a:ext cx="397246" cy="194007"/>
          </a:xfrm>
          <a:prstGeom prst="rect">
            <a:avLst/>
          </a:prstGeom>
          <a:solidFill>
            <a:srgbClr val="BAD7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: obrazec 15">
            <a:extLst>
              <a:ext uri="{FF2B5EF4-FFF2-40B4-BE49-F238E27FC236}">
                <a16:creationId xmlns:a16="http://schemas.microsoft.com/office/drawing/2014/main" id="{2F6E96F2-9731-4778-BA4F-074E66B2513F}"/>
              </a:ext>
            </a:extLst>
          </p:cNvPr>
          <p:cNvSpPr/>
          <p:nvPr/>
        </p:nvSpPr>
        <p:spPr>
          <a:xfrm>
            <a:off x="4579619" y="1384917"/>
            <a:ext cx="3124201" cy="4633918"/>
          </a:xfrm>
          <a:custGeom>
            <a:avLst/>
            <a:gdLst>
              <a:gd name="connsiteX0" fmla="*/ 0 w 3159888"/>
              <a:gd name="connsiteY0" fmla="*/ 0 h 5347504"/>
              <a:gd name="connsiteX1" fmla="*/ 3159888 w 3159888"/>
              <a:gd name="connsiteY1" fmla="*/ 0 h 5347504"/>
              <a:gd name="connsiteX2" fmla="*/ 3159888 w 3159888"/>
              <a:gd name="connsiteY2" fmla="*/ 3169749 h 5347504"/>
              <a:gd name="connsiteX3" fmla="*/ 826898 w 3159888"/>
              <a:gd name="connsiteY3" fmla="*/ 5347504 h 5347504"/>
              <a:gd name="connsiteX4" fmla="*/ 0 w 3159888"/>
              <a:gd name="connsiteY4" fmla="*/ 5347504 h 534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9888" h="5347504">
                <a:moveTo>
                  <a:pt x="0" y="0"/>
                </a:moveTo>
                <a:lnTo>
                  <a:pt x="3159888" y="0"/>
                </a:lnTo>
                <a:lnTo>
                  <a:pt x="3159888" y="3169749"/>
                </a:lnTo>
                <a:lnTo>
                  <a:pt x="826898" y="5347504"/>
                </a:lnTo>
                <a:lnTo>
                  <a:pt x="0" y="5347504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FA6462B-D729-4577-80BD-13A7F3AE6F5F}"/>
              </a:ext>
            </a:extLst>
          </p:cNvPr>
          <p:cNvSpPr/>
          <p:nvPr/>
        </p:nvSpPr>
        <p:spPr>
          <a:xfrm>
            <a:off x="8781298" y="5320289"/>
            <a:ext cx="372862" cy="186431"/>
          </a:xfrm>
          <a:prstGeom prst="rect">
            <a:avLst/>
          </a:prstGeom>
          <a:solidFill>
            <a:srgbClr val="FCC901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007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C53D659-6FD0-4ED4-A48C-0AEC4C59C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896" y="636880"/>
            <a:ext cx="8096250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F527BBC3-5108-472D-BB90-8CC29D37A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09" y="403641"/>
            <a:ext cx="11453131" cy="4351338"/>
          </a:xfrm>
        </p:spPr>
        <p:txBody>
          <a:bodyPr/>
          <a:lstStyle/>
          <a:p>
            <a:r>
              <a:rPr lang="cs-CZ" dirty="0"/>
              <a:t>Příklad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A6AF832-9358-43CD-9B39-0A23ADFA4F4D}"/>
              </a:ext>
            </a:extLst>
          </p:cNvPr>
          <p:cNvSpPr/>
          <p:nvPr/>
        </p:nvSpPr>
        <p:spPr>
          <a:xfrm>
            <a:off x="8771138" y="5622543"/>
            <a:ext cx="397246" cy="194007"/>
          </a:xfrm>
          <a:prstGeom prst="rect">
            <a:avLst/>
          </a:prstGeom>
          <a:solidFill>
            <a:srgbClr val="BAD7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17D11A6-5816-4F4B-B53E-B00EE12FD927}"/>
              </a:ext>
            </a:extLst>
          </p:cNvPr>
          <p:cNvSpPr/>
          <p:nvPr/>
        </p:nvSpPr>
        <p:spPr>
          <a:xfrm>
            <a:off x="8781298" y="5320289"/>
            <a:ext cx="372862" cy="186431"/>
          </a:xfrm>
          <a:prstGeom prst="rect">
            <a:avLst/>
          </a:prstGeom>
          <a:solidFill>
            <a:srgbClr val="FCC901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067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0"/>
          <p:cNvPicPr preferRelativeResize="0"/>
          <p:nvPr/>
        </p:nvPicPr>
        <p:blipFill rotWithShape="1">
          <a:blip r:embed="rId3">
            <a:alphaModFix/>
          </a:blip>
          <a:srcRect l="48736" t="10617"/>
          <a:stretch/>
        </p:blipFill>
        <p:spPr>
          <a:xfrm>
            <a:off x="0" y="103695"/>
            <a:ext cx="2960016" cy="690513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0"/>
          <p:cNvSpPr txBox="1">
            <a:spLocks noGrp="1"/>
          </p:cNvSpPr>
          <p:nvPr>
            <p:ph type="body" idx="1"/>
          </p:nvPr>
        </p:nvSpPr>
        <p:spPr>
          <a:xfrm>
            <a:off x="3836708" y="1769100"/>
            <a:ext cx="846527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dirty="0"/>
              <a:t>CZ: fanerozoikum, mesozoikum, jura, </a:t>
            </a:r>
            <a:r>
              <a:rPr lang="cs-CZ" dirty="0" err="1"/>
              <a:t>oxford</a:t>
            </a:r>
            <a:endParaRPr lang="cs-CZ" dirty="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dirty="0"/>
              <a:t>EN: </a:t>
            </a:r>
            <a:r>
              <a:rPr lang="cs-CZ" dirty="0" err="1"/>
              <a:t>Phanerozoic</a:t>
            </a:r>
            <a:r>
              <a:rPr lang="cs-CZ" dirty="0"/>
              <a:t>, </a:t>
            </a:r>
            <a:r>
              <a:rPr lang="cs-CZ" dirty="0" err="1"/>
              <a:t>Mesozoic</a:t>
            </a:r>
            <a:r>
              <a:rPr lang="cs-CZ" dirty="0"/>
              <a:t>, </a:t>
            </a:r>
            <a:r>
              <a:rPr lang="cs-CZ" dirty="0" err="1"/>
              <a:t>Jurassic</a:t>
            </a:r>
            <a:r>
              <a:rPr lang="cs-CZ" dirty="0"/>
              <a:t>, </a:t>
            </a:r>
            <a:r>
              <a:rPr lang="cs-CZ" dirty="0" err="1"/>
              <a:t>Oxfordian</a:t>
            </a:r>
            <a:endParaRPr lang="cs-CZ" dirty="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5" name="Google Shape;150;p11">
            <a:extLst>
              <a:ext uri="{FF2B5EF4-FFF2-40B4-BE49-F238E27FC236}">
                <a16:creationId xmlns:a16="http://schemas.microsoft.com/office/drawing/2014/main" id="{D69157FA-501C-4869-BC15-9F21BBD9B075}"/>
              </a:ext>
            </a:extLst>
          </p:cNvPr>
          <p:cNvSpPr txBox="1">
            <a:spLocks/>
          </p:cNvSpPr>
          <p:nvPr/>
        </p:nvSpPr>
        <p:spPr>
          <a:xfrm>
            <a:off x="4267200" y="3149706"/>
            <a:ext cx="625198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>
              <a:buSzPts val="2800"/>
            </a:pPr>
            <a:r>
              <a:rPr lang="cs-CZ" dirty="0" err="1"/>
              <a:t>Chronostratigrafie</a:t>
            </a:r>
            <a:r>
              <a:rPr lang="cs-CZ" dirty="0"/>
              <a:t>:</a:t>
            </a:r>
          </a:p>
          <a:p>
            <a:pPr marL="685800" lvl="1" indent="-228600">
              <a:buSzPts val="2400"/>
            </a:pPr>
            <a:r>
              <a:rPr lang="cs-CZ" dirty="0"/>
              <a:t>CZ: spodní, střední, svrchní</a:t>
            </a:r>
          </a:p>
          <a:p>
            <a:pPr marL="685800" lvl="1" indent="-228600">
              <a:buSzPts val="2400"/>
            </a:pPr>
            <a:r>
              <a:rPr lang="cs-CZ" dirty="0"/>
              <a:t>EN: </a:t>
            </a:r>
            <a:r>
              <a:rPr lang="cs-CZ" dirty="0" err="1"/>
              <a:t>Lower</a:t>
            </a:r>
            <a:r>
              <a:rPr lang="cs-CZ" dirty="0"/>
              <a:t>, </a:t>
            </a:r>
            <a:r>
              <a:rPr lang="cs-CZ" dirty="0" err="1"/>
              <a:t>Middle</a:t>
            </a:r>
            <a:r>
              <a:rPr lang="cs-CZ" dirty="0"/>
              <a:t>, </a:t>
            </a:r>
            <a:r>
              <a:rPr lang="cs-CZ" dirty="0" err="1"/>
              <a:t>Upper</a:t>
            </a:r>
            <a:r>
              <a:rPr lang="cs-CZ" dirty="0"/>
              <a:t> </a:t>
            </a:r>
          </a:p>
          <a:p>
            <a:pPr marL="228600" indent="-228600">
              <a:spcBef>
                <a:spcPts val="0"/>
              </a:spcBef>
              <a:buSzPts val="2800"/>
            </a:pPr>
            <a:endParaRPr lang="cs-CZ" dirty="0"/>
          </a:p>
          <a:p>
            <a:pPr marL="228600" indent="-228600">
              <a:spcBef>
                <a:spcPts val="0"/>
              </a:spcBef>
              <a:buSzPts val="2800"/>
            </a:pPr>
            <a:r>
              <a:rPr lang="cs-CZ" dirty="0" err="1"/>
              <a:t>Geochronologie</a:t>
            </a:r>
            <a:r>
              <a:rPr lang="cs-CZ" dirty="0"/>
              <a:t>:</a:t>
            </a:r>
          </a:p>
          <a:p>
            <a:pPr marL="685800" lvl="1" indent="-228600">
              <a:buSzPts val="2400"/>
            </a:pPr>
            <a:r>
              <a:rPr lang="cs-CZ" dirty="0"/>
              <a:t>CZ: raný/starší, střední, pozdní/mladší</a:t>
            </a:r>
          </a:p>
          <a:p>
            <a:pPr marL="685800" lvl="1" indent="-228600">
              <a:buSzPts val="2400"/>
            </a:pPr>
            <a:r>
              <a:rPr lang="cs-CZ" dirty="0"/>
              <a:t>EN: Early, </a:t>
            </a:r>
            <a:r>
              <a:rPr lang="cs-CZ" dirty="0" err="1"/>
              <a:t>Middle</a:t>
            </a:r>
            <a:r>
              <a:rPr lang="cs-CZ" dirty="0"/>
              <a:t>, Late</a:t>
            </a:r>
          </a:p>
          <a:p>
            <a:pPr marL="685800" lvl="1" indent="-228600">
              <a:buSzPts val="2400"/>
            </a:pPr>
            <a:endParaRPr lang="cs-CZ" dirty="0"/>
          </a:p>
          <a:p>
            <a:pPr marL="228600" indent="-50800">
              <a:buSzPts val="2800"/>
              <a:buFont typeface="Arial"/>
              <a:buNone/>
            </a:pPr>
            <a:endParaRPr lang="cs-CZ" dirty="0"/>
          </a:p>
          <a:p>
            <a:pPr marL="685800" lvl="1" indent="-76200">
              <a:buSzPts val="2400"/>
              <a:buFont typeface="Arial"/>
              <a:buNone/>
            </a:pPr>
            <a:endParaRPr lang="cs-CZ" dirty="0"/>
          </a:p>
          <a:p>
            <a:pPr marL="685800" lvl="1" indent="-76200">
              <a:buSzPts val="2400"/>
              <a:buFont typeface="Arial"/>
              <a:buNone/>
            </a:pPr>
            <a:endParaRPr lang="cs-CZ" dirty="0"/>
          </a:p>
        </p:txBody>
      </p:sp>
      <p:sp>
        <p:nvSpPr>
          <p:cNvPr id="142" name="Google Shape;142;p10"/>
          <p:cNvSpPr txBox="1">
            <a:spLocks noGrp="1"/>
          </p:cNvSpPr>
          <p:nvPr>
            <p:ph type="title"/>
          </p:nvPr>
        </p:nvSpPr>
        <p:spPr>
          <a:xfrm>
            <a:off x="3572758" y="19544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 err="1"/>
              <a:t>Chronostratigrafie</a:t>
            </a:r>
            <a:r>
              <a:rPr lang="cs-CZ" dirty="0"/>
              <a:t> a </a:t>
            </a:r>
            <a:r>
              <a:rPr lang="cs-CZ" dirty="0" err="1"/>
              <a:t>geochronologie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/>
              <a:t>Psaní názvů </a:t>
            </a:r>
            <a:r>
              <a:rPr lang="cs-CZ" dirty="0" err="1"/>
              <a:t>geo</a:t>
            </a:r>
            <a:r>
              <a:rPr lang="cs-CZ" dirty="0"/>
              <a:t> jednotek</a:t>
            </a:r>
            <a:endParaRPr dirty="0"/>
          </a:p>
        </p:txBody>
      </p:sp>
      <p:sp>
        <p:nvSpPr>
          <p:cNvPr id="137" name="Google Shape;13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867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Geomorfologické jednotky (+ geografické názvy)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CZ: Český masiv, Západní Karpaty, Moravský kras, Vídeňská pánev …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EN: Bohemian </a:t>
            </a:r>
            <a:r>
              <a:rPr lang="cs-CZ" dirty="0" err="1"/>
              <a:t>Massif</a:t>
            </a:r>
            <a:r>
              <a:rPr lang="cs-CZ" dirty="0"/>
              <a:t>, Western </a:t>
            </a:r>
            <a:r>
              <a:rPr lang="cs-CZ" dirty="0" err="1"/>
              <a:t>Carpathians</a:t>
            </a:r>
            <a:r>
              <a:rPr lang="cs-CZ" dirty="0"/>
              <a:t>, </a:t>
            </a:r>
            <a:r>
              <a:rPr lang="cs-CZ" dirty="0" err="1"/>
              <a:t>Moravian</a:t>
            </a:r>
            <a:r>
              <a:rPr lang="cs-CZ" dirty="0"/>
              <a:t> </a:t>
            </a:r>
            <a:r>
              <a:rPr lang="cs-CZ" dirty="0" err="1"/>
              <a:t>Karst</a:t>
            </a:r>
            <a:r>
              <a:rPr lang="cs-CZ" dirty="0"/>
              <a:t>, </a:t>
            </a:r>
            <a:r>
              <a:rPr lang="cs-CZ" dirty="0" err="1"/>
              <a:t>Vienna</a:t>
            </a:r>
            <a:r>
              <a:rPr lang="cs-CZ" dirty="0"/>
              <a:t> </a:t>
            </a:r>
            <a:r>
              <a:rPr lang="cs-CZ" dirty="0" err="1"/>
              <a:t>Basin</a:t>
            </a:r>
            <a:r>
              <a:rPr lang="cs-CZ" dirty="0"/>
              <a:t> …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Geologické (regionálně-geologické, litostratigrafické)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CZ: brněnský masiv, líšeňské souvrství, račické slepence …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dirty="0"/>
              <a:t>EN: Brno </a:t>
            </a:r>
            <a:r>
              <a:rPr lang="cs-CZ" dirty="0" err="1"/>
              <a:t>Massif</a:t>
            </a:r>
            <a:r>
              <a:rPr lang="cs-CZ" dirty="0"/>
              <a:t>, Líšeň </a:t>
            </a:r>
            <a:r>
              <a:rPr lang="cs-CZ" dirty="0" err="1"/>
              <a:t>Formaton</a:t>
            </a:r>
            <a:r>
              <a:rPr lang="cs-CZ" dirty="0"/>
              <a:t>, Račice </a:t>
            </a:r>
            <a:r>
              <a:rPr lang="cs-CZ" dirty="0" err="1"/>
              <a:t>Conglomerates</a:t>
            </a:r>
            <a:r>
              <a:rPr lang="cs-CZ" dirty="0"/>
              <a:t> …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cs-CZ" dirty="0"/>
          </a:p>
          <a:p>
            <a:pPr marL="0" lvl="0" indent="0">
              <a:buSzPct val="100000"/>
              <a:buNone/>
            </a:pPr>
            <a:r>
              <a:rPr lang="cs-CZ" dirty="0"/>
              <a:t>Výjimka – geologická jednotka </a:t>
            </a:r>
            <a:r>
              <a:rPr lang="cs-CZ" dirty="0" err="1"/>
              <a:t>Barrandien</a:t>
            </a:r>
            <a:r>
              <a:rPr lang="cs-CZ" dirty="0"/>
              <a:t> (EN: </a:t>
            </a:r>
            <a:r>
              <a:rPr lang="cs-CZ" dirty="0" err="1"/>
              <a:t>Barrandian</a:t>
            </a:r>
            <a:r>
              <a:rPr lang="cs-CZ" dirty="0"/>
              <a:t>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lang="cs-CZ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 txBox="1">
            <a:spLocks noGrp="1"/>
          </p:cNvSpPr>
          <p:nvPr>
            <p:ph type="title"/>
          </p:nvPr>
        </p:nvSpPr>
        <p:spPr>
          <a:xfrm>
            <a:off x="320511" y="365125"/>
            <a:ext cx="1103328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cs-CZ" dirty="0"/>
              <a:t>Biologická nomenklatura</a:t>
            </a:r>
          </a:p>
        </p:txBody>
      </p:sp>
      <p:sp>
        <p:nvSpPr>
          <p:cNvPr id="128" name="Google Shape;128;p8"/>
          <p:cNvSpPr txBox="1">
            <a:spLocks noGrp="1"/>
          </p:cNvSpPr>
          <p:nvPr>
            <p:ph type="body" idx="1"/>
          </p:nvPr>
        </p:nvSpPr>
        <p:spPr>
          <a:xfrm>
            <a:off x="320511" y="1505114"/>
            <a:ext cx="8253547" cy="5136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2800"/>
              <a:buNone/>
            </a:pPr>
            <a:r>
              <a:rPr lang="cs-CZ" dirty="0"/>
              <a:t>Zakladatel: Carl Linné (1707-1778)</a:t>
            </a:r>
          </a:p>
          <a:p>
            <a:pPr marL="0" indent="0">
              <a:spcBef>
                <a:spcPts val="0"/>
              </a:spcBef>
              <a:buSzPts val="2800"/>
              <a:buNone/>
            </a:pPr>
            <a:br>
              <a:rPr lang="cs-CZ" dirty="0"/>
            </a:br>
            <a:endParaRPr lang="cs-CZ" dirty="0"/>
          </a:p>
          <a:p>
            <a:pPr marL="0" indent="0">
              <a:spcBef>
                <a:spcPts val="0"/>
              </a:spcBef>
              <a:buSzPts val="2800"/>
              <a:buNone/>
            </a:pPr>
            <a:r>
              <a:rPr lang="cs-CZ" dirty="0"/>
              <a:t>Jednotka: taxon (latinský název jako je druh, rod, čeleď, </a:t>
            </a:r>
            <a:br>
              <a:rPr lang="cs-CZ" dirty="0"/>
            </a:br>
            <a:r>
              <a:rPr lang="cs-CZ" dirty="0"/>
              <a:t>                               řád, třída, kmen … včetně autorství)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endParaRPr lang="cs-CZ" dirty="0"/>
          </a:p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cs-CZ" dirty="0"/>
              <a:t>např.  </a:t>
            </a:r>
            <a:r>
              <a:rPr lang="cs-CZ" i="1" dirty="0"/>
              <a:t>Homo</a:t>
            </a:r>
            <a:r>
              <a:rPr lang="cs-CZ" dirty="0"/>
              <a:t> </a:t>
            </a:r>
            <a:r>
              <a:rPr lang="cs-CZ" i="1" dirty="0"/>
              <a:t>sapiens </a:t>
            </a:r>
            <a:r>
              <a:rPr lang="cs-CZ" dirty="0" err="1"/>
              <a:t>Linnaeus</a:t>
            </a:r>
            <a:r>
              <a:rPr lang="cs-CZ" dirty="0"/>
              <a:t>, 1758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cs-CZ" dirty="0"/>
              <a:t>	(člověk rozumný)</a:t>
            </a:r>
          </a:p>
          <a:p>
            <a:pPr marL="0" lvl="0" indent="0">
              <a:spcBef>
                <a:spcPts val="0"/>
              </a:spcBef>
              <a:buSzPts val="2800"/>
              <a:buNone/>
            </a:pPr>
            <a:endParaRPr lang="cs-CZ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01A42DC-17EF-428B-AF4E-BDD086FFC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058" y="764339"/>
            <a:ext cx="3419980" cy="413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B9909B8-87AF-4FAC-A491-80F7FBBB6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56"/>
          <a:stretch/>
        </p:blipFill>
        <p:spPr bwMode="auto">
          <a:xfrm>
            <a:off x="6803923" y="488264"/>
            <a:ext cx="5226554" cy="59965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145D3809-0E5D-4F66-AC80-37503561A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6355"/>
            <a:ext cx="10515600" cy="1325563"/>
          </a:xfrm>
        </p:spPr>
        <p:txBody>
          <a:bodyPr/>
          <a:lstStyle/>
          <a:p>
            <a:r>
              <a:rPr lang="cs-CZ" dirty="0"/>
              <a:t>3. cvičení – protokol</a:t>
            </a:r>
          </a:p>
        </p:txBody>
      </p:sp>
    </p:spTree>
    <p:extLst>
      <p:ext uri="{BB962C8B-B14F-4D97-AF65-F5344CB8AC3E}">
        <p14:creationId xmlns:p14="http://schemas.microsoft.com/office/powerpoint/2010/main" val="9909302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340</Words>
  <Application>Microsoft Office PowerPoint</Application>
  <PresentationFormat>Širokoúhlá obrazovka</PresentationFormat>
  <Paragraphs>53</Paragraphs>
  <Slides>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Litostratigrafie</vt:lpstr>
      <vt:lpstr>Prezentace aplikace PowerPoint</vt:lpstr>
      <vt:lpstr>Prezentace aplikace PowerPoint</vt:lpstr>
      <vt:lpstr>Chronostratigrafie a geochronologie</vt:lpstr>
      <vt:lpstr>Psaní názvů geo jednotek</vt:lpstr>
      <vt:lpstr>Biologická nomenklatura</vt:lpstr>
      <vt:lpstr>3. cvičení – protokol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TK</dc:creator>
  <cp:lastModifiedBy>Petr Hykš</cp:lastModifiedBy>
  <cp:revision>16</cp:revision>
  <dcterms:created xsi:type="dcterms:W3CDTF">2020-02-18T16:01:28Z</dcterms:created>
  <dcterms:modified xsi:type="dcterms:W3CDTF">2023-02-21T18:57:27Z</dcterms:modified>
</cp:coreProperties>
</file>