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64" r:id="rId6"/>
    <p:sldId id="261" r:id="rId7"/>
    <p:sldId id="257" r:id="rId8"/>
    <p:sldId id="285" r:id="rId9"/>
    <p:sldId id="366" r:id="rId10"/>
    <p:sldId id="367" r:id="rId11"/>
    <p:sldId id="368" r:id="rId12"/>
    <p:sldId id="369" r:id="rId13"/>
    <p:sldId id="370" r:id="rId14"/>
    <p:sldId id="371" r:id="rId15"/>
    <p:sldId id="372" r:id="rId16"/>
    <p:sldId id="373" r:id="rId17"/>
    <p:sldId id="374" r:id="rId18"/>
    <p:sldId id="375" r:id="rId19"/>
    <p:sldId id="378" r:id="rId20"/>
    <p:sldId id="376" r:id="rId21"/>
    <p:sldId id="377" r:id="rId22"/>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varScale="1">
        <p:scale>
          <a:sx n="130" d="100"/>
          <a:sy n="130" d="100"/>
        </p:scale>
        <p:origin x="29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AD0B7B-746F-4BFB-8C71-D6AEE8CDD745}" type="datetimeFigureOut">
              <a:rPr lang="cs-CZ" smtClean="0"/>
              <a:t>21.02.2023</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D0B40A-BA4D-4228-8288-B9F8D1D21CE4}" type="slidenum">
              <a:rPr lang="cs-CZ" smtClean="0"/>
              <a:t>‹#›</a:t>
            </a:fld>
            <a:endParaRPr lang="cs-CZ"/>
          </a:p>
        </p:txBody>
      </p:sp>
    </p:spTree>
    <p:extLst>
      <p:ext uri="{BB962C8B-B14F-4D97-AF65-F5344CB8AC3E}">
        <p14:creationId xmlns:p14="http://schemas.microsoft.com/office/powerpoint/2010/main" val="503927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421E8D-74AC-49EB-A2BB-D7FC1002BBEA}" type="datetimeFigureOut">
              <a:rPr lang="cs-CZ" smtClean="0"/>
              <a:t>21.02.2023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F3D3E00-C8BB-4D3B-856D-4608A6676A71}" type="slidenum">
              <a:rPr lang="cs-CZ" smtClean="0"/>
              <a:t>‹#›</a:t>
            </a:fld>
            <a:endParaRPr lang="cs-CZ"/>
          </a:p>
        </p:txBody>
      </p:sp>
    </p:spTree>
    <p:extLst>
      <p:ext uri="{BB962C8B-B14F-4D97-AF65-F5344CB8AC3E}">
        <p14:creationId xmlns:p14="http://schemas.microsoft.com/office/powerpoint/2010/main" val="32088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253543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68987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43531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93344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6786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41442A6-7F85-4A85-AE6E-55E04474CC1E}" type="datetimeFigureOut">
              <a:rPr lang="cs-CZ" smtClean="0"/>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28781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41442A6-7F85-4A85-AE6E-55E04474CC1E}" type="datetimeFigureOut">
              <a:rPr lang="cs-CZ" smtClean="0"/>
              <a:t>21.02.2023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405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41442A6-7F85-4A85-AE6E-55E04474CC1E}" type="datetimeFigureOut">
              <a:rPr lang="cs-CZ" smtClean="0"/>
              <a:t>21.02.2023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9959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1442A6-7F85-4A85-AE6E-55E04474CC1E}" type="datetimeFigureOut">
              <a:rPr lang="cs-CZ" smtClean="0"/>
              <a:t>21.02.2023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60983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1442A6-7F85-4A85-AE6E-55E04474CC1E}" type="datetimeFigureOut">
              <a:rPr lang="cs-CZ" smtClean="0"/>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233422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1442A6-7F85-4A85-AE6E-55E04474CC1E}" type="datetimeFigureOut">
              <a:rPr lang="cs-CZ" smtClean="0"/>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70745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42A6-7F85-4A85-AE6E-55E04474CC1E}" type="datetimeFigureOut">
              <a:rPr lang="cs-CZ" smtClean="0"/>
              <a:t>21.02.2023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DE949-DA39-416C-9AFB-96E3841B0B2A}" type="slidenum">
              <a:rPr lang="cs-CZ" smtClean="0"/>
              <a:t>‹#›</a:t>
            </a:fld>
            <a:endParaRPr lang="cs-CZ"/>
          </a:p>
        </p:txBody>
      </p:sp>
    </p:spTree>
    <p:extLst>
      <p:ext uri="{BB962C8B-B14F-4D97-AF65-F5344CB8AC3E}">
        <p14:creationId xmlns:p14="http://schemas.microsoft.com/office/powerpoint/2010/main" val="2869072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stronomy.com/news/2022/09/we-choose-to-go-to-the-moon-remembering-jfks-rice-university-spee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s.muni.cz/auth/el/sci/jaro2020/JAM02/index.qwarp?prejit=468009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a:t>English</a:t>
            </a:r>
            <a:r>
              <a:rPr lang="cs-CZ" dirty="0"/>
              <a:t> </a:t>
            </a:r>
            <a:r>
              <a:rPr lang="cs-CZ" dirty="0" err="1"/>
              <a:t>for</a:t>
            </a:r>
            <a:r>
              <a:rPr lang="cs-CZ" dirty="0"/>
              <a:t> </a:t>
            </a:r>
            <a:r>
              <a:rPr lang="cs-CZ" dirty="0" err="1"/>
              <a:t>Physicists</a:t>
            </a:r>
            <a:r>
              <a:rPr lang="cs-CZ" dirty="0"/>
              <a:t> 2</a:t>
            </a:r>
            <a:br>
              <a:rPr lang="cs-CZ" dirty="0"/>
            </a:br>
            <a:r>
              <a:rPr lang="cs-CZ" dirty="0" err="1"/>
              <a:t>Week</a:t>
            </a:r>
            <a:r>
              <a:rPr lang="cs-CZ" dirty="0"/>
              <a:t> 1</a:t>
            </a:r>
          </a:p>
        </p:txBody>
      </p:sp>
      <p:sp>
        <p:nvSpPr>
          <p:cNvPr id="3" name="Podnadpis 2"/>
          <p:cNvSpPr>
            <a:spLocks noGrp="1"/>
          </p:cNvSpPr>
          <p:nvPr>
            <p:ph type="subTitle" idx="1"/>
          </p:nvPr>
        </p:nvSpPr>
        <p:spPr/>
        <p:txBody>
          <a:bodyPr/>
          <a:lstStyle/>
          <a:p>
            <a:endParaRPr lang="cs-CZ" dirty="0"/>
          </a:p>
          <a:p>
            <a:r>
              <a:rPr lang="cs-CZ" sz="3600" dirty="0" err="1"/>
              <a:t>Introduction</a:t>
            </a:r>
            <a:endParaRPr lang="cs-CZ" sz="3600" dirty="0"/>
          </a:p>
        </p:txBody>
      </p:sp>
    </p:spTree>
    <p:extLst>
      <p:ext uri="{BB962C8B-B14F-4D97-AF65-F5344CB8AC3E}">
        <p14:creationId xmlns:p14="http://schemas.microsoft.com/office/powerpoint/2010/main" val="300171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6BC0C-4AE4-0D5F-BBC4-9696728A8F4A}"/>
              </a:ext>
            </a:extLst>
          </p:cNvPr>
          <p:cNvSpPr>
            <a:spLocks noGrp="1"/>
          </p:cNvSpPr>
          <p:nvPr>
            <p:ph type="title"/>
          </p:nvPr>
        </p:nvSpPr>
        <p:spPr/>
        <p:txBody>
          <a:bodyPr/>
          <a:lstStyle/>
          <a:p>
            <a:r>
              <a:rPr lang="cs-CZ" dirty="0" err="1"/>
              <a:t>Listening</a:t>
            </a:r>
            <a:endParaRPr lang="cs-CZ" dirty="0"/>
          </a:p>
        </p:txBody>
      </p:sp>
      <p:sp>
        <p:nvSpPr>
          <p:cNvPr id="3" name="Zástupný obsah 2">
            <a:extLst>
              <a:ext uri="{FF2B5EF4-FFF2-40B4-BE49-F238E27FC236}">
                <a16:creationId xmlns:a16="http://schemas.microsoft.com/office/drawing/2014/main" id="{675AF927-B670-781E-14ED-E3E09282ABD5}"/>
              </a:ext>
            </a:extLst>
          </p:cNvPr>
          <p:cNvSpPr>
            <a:spLocks noGrp="1"/>
          </p:cNvSpPr>
          <p:nvPr>
            <p:ph idx="1"/>
          </p:nvPr>
        </p:nvSpPr>
        <p:spPr/>
        <p:txBody>
          <a:bodyPr>
            <a:normAutofit fontScale="92500" lnSpcReduction="10000"/>
          </a:bodyPr>
          <a:lstStyle/>
          <a:p>
            <a:pPr marL="0" indent="0">
              <a:buNone/>
            </a:pPr>
            <a:endParaRPr lang="cs-CZ" dirty="0"/>
          </a:p>
          <a:p>
            <a:pPr marL="0" indent="0">
              <a:buNone/>
            </a:pPr>
            <a:r>
              <a:rPr lang="en-GB" sz="1800" dirty="0">
                <a:effectLst/>
                <a:latin typeface="Calibri" panose="020F0502020204030204" pitchFamily="34" charset="0"/>
                <a:ea typeface="Times New Roman" panose="02020603050405020304" pitchFamily="18" charset="0"/>
              </a:rPr>
              <a:t>1. The trajectory of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Artemis 1 spacecraft is different from the trajectories of previous spacecrafts.</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Orion´s journey was shorter than the Apollo 8 journey.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It takes more energy to land on Mars than it takes to land on the Moon.</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aims of the Apollo and Artemis missions are similar.</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SLS is more powerful than the Saturn 5.</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6. delta-v shows how much the aircraft has to change its speed to complete its journey.</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7. delta-v is the same for all rockets and all routes.</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8. Any change in the rocket velocity requires energy.</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9. The command module in Artemis 1 is bigger than the service module.</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10. The Apollo mission had to take the quickest route to the Moon because the crew would not survive a longer journey.</a:t>
            </a:r>
            <a:endParaRPr lang="cs-CZ" sz="1800" dirty="0">
              <a:effectLst/>
              <a:latin typeface="Times New Roman" panose="02020603050405020304" pitchFamily="18"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7511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6BC0C-4AE4-0D5F-BBC4-9696728A8F4A}"/>
              </a:ext>
            </a:extLst>
          </p:cNvPr>
          <p:cNvSpPr>
            <a:spLocks noGrp="1"/>
          </p:cNvSpPr>
          <p:nvPr>
            <p:ph type="title"/>
          </p:nvPr>
        </p:nvSpPr>
        <p:spPr/>
        <p:txBody>
          <a:bodyPr/>
          <a:lstStyle/>
          <a:p>
            <a:r>
              <a:rPr lang="cs-CZ" dirty="0" err="1"/>
              <a:t>Listening</a:t>
            </a:r>
            <a:endParaRPr lang="cs-CZ" dirty="0"/>
          </a:p>
        </p:txBody>
      </p:sp>
      <p:sp>
        <p:nvSpPr>
          <p:cNvPr id="3" name="Zástupný obsah 2">
            <a:extLst>
              <a:ext uri="{FF2B5EF4-FFF2-40B4-BE49-F238E27FC236}">
                <a16:creationId xmlns:a16="http://schemas.microsoft.com/office/drawing/2014/main" id="{675AF927-B670-781E-14ED-E3E09282ABD5}"/>
              </a:ext>
            </a:extLst>
          </p:cNvPr>
          <p:cNvSpPr>
            <a:spLocks noGrp="1"/>
          </p:cNvSpPr>
          <p:nvPr>
            <p:ph idx="1"/>
          </p:nvPr>
        </p:nvSpPr>
        <p:spPr/>
        <p:txBody>
          <a:bodyPr>
            <a:normAutofit fontScale="92500" lnSpcReduction="10000"/>
          </a:bodyPr>
          <a:lstStyle/>
          <a:p>
            <a:pPr marL="0" indent="0">
              <a:buNone/>
            </a:pPr>
            <a:endParaRPr lang="cs-CZ" dirty="0"/>
          </a:p>
          <a:p>
            <a:pPr marL="0" indent="0">
              <a:buNone/>
            </a:pPr>
            <a:r>
              <a:rPr lang="en-GB" sz="1800" dirty="0">
                <a:effectLst/>
                <a:latin typeface="Calibri" panose="020F0502020204030204" pitchFamily="34" charset="0"/>
                <a:ea typeface="Times New Roman" panose="02020603050405020304" pitchFamily="18" charset="0"/>
              </a:rPr>
              <a:t>1. The trajectory of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Artemis 1 spacecraft is different from the trajectories of previous spacecrafts.</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Orion´s journey was shorter than the Apollo 8 journey.  </a:t>
            </a:r>
            <a:r>
              <a:rPr lang="cs-CZ" sz="1800" dirty="0">
                <a:solidFill>
                  <a:srgbClr val="FF0000"/>
                </a:solidFill>
                <a:effectLst/>
                <a:latin typeface="Calibri" panose="020F0502020204030204" pitchFamily="34" charset="0"/>
                <a:ea typeface="Times New Roman" panose="02020603050405020304" pitchFamily="18" charset="0"/>
              </a:rPr>
              <a:t>F</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It takes more energy to land on Mars than it takes to land on the Moon.</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F</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aims of the Apollo and Artemis missions are similar.</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F</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SLS is more powerful than the Saturn 5.</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6. delta-v shows how much the aircraft has to change its speed to complete its journey.</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7. delta-v is the same for all rockets and all routes.</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F</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8. Any change in the rocket velocity requires energy.</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9. The command module in Artemis 1 is bigger than the service module.</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10. The Apollo mission had to take the quickest route to the Moon because the crew would not survive a longer journey.</a:t>
            </a:r>
            <a:r>
              <a:rPr lang="cs-CZ" sz="1800" dirty="0">
                <a:effectLst/>
                <a:latin typeface="Calibri" panose="020F0502020204030204" pitchFamily="34" charset="0"/>
                <a:ea typeface="Times New Roman" panose="02020603050405020304" pitchFamily="18" charset="0"/>
              </a:rPr>
              <a:t>  </a:t>
            </a:r>
            <a:r>
              <a:rPr lang="cs-CZ" sz="1800" dirty="0">
                <a:solidFill>
                  <a:srgbClr val="FF0000"/>
                </a:solidFill>
                <a:effectLst/>
                <a:latin typeface="Calibri" panose="020F0502020204030204" pitchFamily="34" charset="0"/>
                <a:ea typeface="Times New Roman" panose="02020603050405020304" pitchFamily="18" charset="0"/>
              </a:rPr>
              <a:t>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83671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61716-BEE1-5786-4D9F-1CDC21C15043}"/>
              </a:ext>
            </a:extLst>
          </p:cNvPr>
          <p:cNvSpPr>
            <a:spLocks noGrp="1"/>
          </p:cNvSpPr>
          <p:nvPr>
            <p:ph type="title"/>
          </p:nvPr>
        </p:nvSpPr>
        <p:spPr/>
        <p:txBody>
          <a:bodyPr/>
          <a:lstStyle/>
          <a:p>
            <a:r>
              <a:rPr lang="cs-CZ" dirty="0" err="1"/>
              <a:t>Reading</a:t>
            </a:r>
            <a:r>
              <a:rPr lang="cs-CZ" dirty="0"/>
              <a:t> – </a:t>
            </a:r>
            <a:r>
              <a:rPr lang="cs-CZ" dirty="0" err="1"/>
              <a:t>functional</a:t>
            </a:r>
            <a:r>
              <a:rPr lang="cs-CZ" dirty="0"/>
              <a:t> </a:t>
            </a:r>
            <a:r>
              <a:rPr lang="cs-CZ" dirty="0" err="1"/>
              <a:t>language</a:t>
            </a:r>
            <a:endParaRPr lang="cs-CZ" dirty="0"/>
          </a:p>
        </p:txBody>
      </p:sp>
      <p:sp>
        <p:nvSpPr>
          <p:cNvPr id="3" name="Zástupný obsah 2">
            <a:extLst>
              <a:ext uri="{FF2B5EF4-FFF2-40B4-BE49-F238E27FC236}">
                <a16:creationId xmlns:a16="http://schemas.microsoft.com/office/drawing/2014/main" id="{730E6FA8-F844-8365-313A-2DBF0680C35D}"/>
              </a:ext>
            </a:extLst>
          </p:cNvPr>
          <p:cNvSpPr>
            <a:spLocks noGrp="1"/>
          </p:cNvSpPr>
          <p:nvPr>
            <p:ph idx="1"/>
          </p:nvPr>
        </p:nvSpPr>
        <p:spPr/>
        <p:txBody>
          <a:bodyPr/>
          <a:lstStyle/>
          <a:p>
            <a:pPr marL="0" indent="0">
              <a:buNone/>
            </a:pPr>
            <a:endParaRPr lang="cs-CZ" sz="1800" i="1" dirty="0">
              <a:solidFill>
                <a:srgbClr val="000000"/>
              </a:solidFill>
              <a:effectLst/>
              <a:latin typeface="Calibri" panose="020F0502020204030204" pitchFamily="34" charset="0"/>
              <a:ea typeface="Times New Roman" panose="02020603050405020304" pitchFamily="18" charset="0"/>
            </a:endParaRPr>
          </a:p>
          <a:p>
            <a:pPr marL="0" indent="0">
              <a:buNone/>
            </a:pPr>
            <a:endParaRPr lang="cs-CZ" sz="1800" i="1" dirty="0">
              <a:solidFill>
                <a:srgbClr val="000000"/>
              </a:solidFill>
              <a:latin typeface="Calibri" panose="020F0502020204030204" pitchFamily="34" charset="0"/>
              <a:ea typeface="Times New Roman" panose="02020603050405020304" pitchFamily="18" charset="0"/>
            </a:endParaRPr>
          </a:p>
          <a:p>
            <a:pPr marL="0" indent="0">
              <a:buNone/>
            </a:pPr>
            <a:r>
              <a:rPr lang="en-GB" sz="1800" i="1" dirty="0">
                <a:solidFill>
                  <a:srgbClr val="FF0000"/>
                </a:solidFill>
                <a:effectLst/>
                <a:latin typeface="Calibri" panose="020F0502020204030204" pitchFamily="34" charset="0"/>
                <a:ea typeface="Times New Roman" panose="02020603050405020304" pitchFamily="18" charset="0"/>
              </a:rPr>
              <a:t>Comparing</a:t>
            </a:r>
            <a:r>
              <a:rPr lang="en-GB" sz="1800" i="1" dirty="0">
                <a:solidFill>
                  <a:srgbClr val="000000"/>
                </a:solidFill>
                <a:effectLst/>
                <a:latin typeface="Calibri" panose="020F0502020204030204" pitchFamily="34" charset="0"/>
                <a:ea typeface="Times New Roman" panose="02020603050405020304" pitchFamily="18" charset="0"/>
              </a:rPr>
              <a:t> Artemis with Apollo is only natural. The spacecraft </a:t>
            </a:r>
            <a:r>
              <a:rPr lang="en-GB" sz="1800" i="1" dirty="0">
                <a:solidFill>
                  <a:srgbClr val="FF0000"/>
                </a:solidFill>
                <a:effectLst/>
                <a:latin typeface="Calibri" panose="020F0502020204030204" pitchFamily="34" charset="0"/>
                <a:ea typeface="Times New Roman" panose="02020603050405020304" pitchFamily="18" charset="0"/>
              </a:rPr>
              <a:t>look similar</a:t>
            </a:r>
            <a:r>
              <a:rPr lang="en-GB" sz="1800" i="1" dirty="0">
                <a:solidFill>
                  <a:srgbClr val="000000"/>
                </a:solidFill>
                <a:effectLst/>
                <a:latin typeface="Calibri" panose="020F0502020204030204" pitchFamily="34" charset="0"/>
                <a:ea typeface="Times New Roman" panose="02020603050405020304" pitchFamily="18" charset="0"/>
              </a:rPr>
              <a:t>, they are </a:t>
            </a:r>
            <a:r>
              <a:rPr lang="en-GB" sz="1800" i="1" dirty="0">
                <a:solidFill>
                  <a:srgbClr val="FF0000"/>
                </a:solidFill>
                <a:effectLst/>
                <a:latin typeface="Calibri" panose="020F0502020204030204" pitchFamily="34" charset="0"/>
                <a:ea typeface="Times New Roman" panose="02020603050405020304" pitchFamily="18" charset="0"/>
              </a:rPr>
              <a:t>both</a:t>
            </a:r>
            <a:r>
              <a:rPr lang="en-GB" sz="1800" i="1" dirty="0">
                <a:solidFill>
                  <a:srgbClr val="000000"/>
                </a:solidFill>
                <a:effectLst/>
                <a:latin typeface="Calibri" panose="020F0502020204030204" pitchFamily="34" charset="0"/>
                <a:ea typeface="Times New Roman" panose="02020603050405020304" pitchFamily="18" charset="0"/>
              </a:rPr>
              <a:t> lunar exploration programs, and even the names suggest a familial bond. But when it comes to the larger geopolitical context —and the question of whether or not we are in the midst of a new Space Race — the similarities between the programs dissolve. Preside</a:t>
            </a:r>
            <a:r>
              <a:rPr lang="en-GB" sz="1800" i="1" dirty="0">
                <a:effectLst/>
                <a:latin typeface="Calibri" panose="020F0502020204030204" pitchFamily="34" charset="0"/>
                <a:ea typeface="Times New Roman" panose="02020603050405020304" pitchFamily="18" charset="0"/>
              </a:rPr>
              <a:t>nt </a:t>
            </a:r>
            <a:r>
              <a:rPr lang="en-GB" sz="1800" i="1" strike="noStrike"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Kennedy proposed Project Apollo</a:t>
            </a:r>
            <a:r>
              <a:rPr lang="en-GB" sz="1800" i="1" dirty="0">
                <a:effectLst/>
                <a:latin typeface="Calibri" panose="020F0502020204030204" pitchFamily="34" charset="0"/>
                <a:ea typeface="Times New Roman" panose="02020603050405020304" pitchFamily="18" charset="0"/>
              </a:rPr>
              <a:t> </a:t>
            </a:r>
            <a:r>
              <a:rPr lang="en-GB" sz="1800" i="1" dirty="0">
                <a:solidFill>
                  <a:srgbClr val="000000"/>
                </a:solidFill>
                <a:effectLst/>
                <a:latin typeface="Calibri" panose="020F0502020204030204" pitchFamily="34" charset="0"/>
                <a:ea typeface="Times New Roman" panose="02020603050405020304" pitchFamily="18" charset="0"/>
              </a:rPr>
              <a:t>as a political response to the threat of Soviet influence on the world order. He saw spaceflight as an essential form of soft power in the United States’ contest for geopolitical alignment and international influence. The Artemis program is not primarily aimed at international audiences and global </a:t>
            </a:r>
            <a:endParaRPr lang="cs-CZ" dirty="0"/>
          </a:p>
          <a:p>
            <a:pPr marL="0" indent="0">
              <a:buNone/>
            </a:pPr>
            <a:endParaRPr lang="cs-CZ" dirty="0"/>
          </a:p>
        </p:txBody>
      </p:sp>
    </p:spTree>
    <p:extLst>
      <p:ext uri="{BB962C8B-B14F-4D97-AF65-F5344CB8AC3E}">
        <p14:creationId xmlns:p14="http://schemas.microsoft.com/office/powerpoint/2010/main" val="175659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56A64-9508-0FC2-7227-D0685A1E403A}"/>
              </a:ext>
            </a:extLst>
          </p:cNvPr>
          <p:cNvSpPr>
            <a:spLocks noGrp="1"/>
          </p:cNvSpPr>
          <p:nvPr>
            <p:ph type="title"/>
          </p:nvPr>
        </p:nvSpPr>
        <p:spPr/>
        <p:txBody>
          <a:bodyPr/>
          <a:lstStyle/>
          <a:p>
            <a:r>
              <a:rPr lang="cs-CZ" dirty="0"/>
              <a:t>HW </a:t>
            </a:r>
            <a:r>
              <a:rPr lang="cs-CZ" dirty="0" err="1"/>
              <a:t>week</a:t>
            </a:r>
            <a:r>
              <a:rPr lang="cs-CZ" dirty="0"/>
              <a:t> 2</a:t>
            </a:r>
          </a:p>
        </p:txBody>
      </p:sp>
      <p:sp>
        <p:nvSpPr>
          <p:cNvPr id="3" name="Zástupný obsah 2">
            <a:extLst>
              <a:ext uri="{FF2B5EF4-FFF2-40B4-BE49-F238E27FC236}">
                <a16:creationId xmlns:a16="http://schemas.microsoft.com/office/drawing/2014/main" id="{85142153-1056-4B59-6B5B-E3D864E24A20}"/>
              </a:ext>
            </a:extLst>
          </p:cNvPr>
          <p:cNvSpPr>
            <a:spLocks noGrp="1"/>
          </p:cNvSpPr>
          <p:nvPr>
            <p:ph idx="1"/>
          </p:nvPr>
        </p:nvSpPr>
        <p:spPr/>
        <p:txBody>
          <a:bodyPr/>
          <a:lstStyle/>
          <a:p>
            <a:pPr marL="0" indent="0">
              <a:buNone/>
            </a:pPr>
            <a:endParaRPr lang="cs-CZ" sz="1800" i="1" dirty="0">
              <a:effectLst/>
              <a:latin typeface="Calibri" panose="020F0502020204030204" pitchFamily="34" charset="0"/>
              <a:ea typeface="Times New Roman" panose="02020603050405020304" pitchFamily="18" charset="0"/>
            </a:endParaRPr>
          </a:p>
          <a:p>
            <a:pPr marL="0" indent="0">
              <a:buNone/>
            </a:pPr>
            <a:r>
              <a:rPr lang="en-GB" sz="1800" i="1" dirty="0">
                <a:effectLst/>
                <a:latin typeface="Calibri" panose="020F0502020204030204" pitchFamily="34" charset="0"/>
                <a:ea typeface="Times New Roman" panose="02020603050405020304" pitchFamily="18" charset="0"/>
              </a:rPr>
              <a:t>Prepare a monologue for the JA001 (B1) exam for the topic 4 – Compare and contrast phenomena from your field of study (approximate length – 5 mins).</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i="1" dirty="0">
                <a:effectLst/>
                <a:latin typeface="Calibri" panose="020F0502020204030204" pitchFamily="34" charset="0"/>
                <a:ea typeface="Times New Roman" panose="02020603050405020304" pitchFamily="18" charset="0"/>
              </a:rPr>
              <a:t>Concentrate mainly on two requirements:</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b="1" dirty="0">
                <a:solidFill>
                  <a:srgbClr val="000000"/>
                </a:solidFill>
                <a:effectLst/>
                <a:latin typeface="Calibri" panose="020F0502020204030204" pitchFamily="34" charset="0"/>
                <a:ea typeface="Times New Roman" panose="02020603050405020304" pitchFamily="18" charset="0"/>
              </a:rPr>
              <a:t>The monologue is clearly structured into an introduction, main body, and a conclusion.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b="1" dirty="0">
                <a:solidFill>
                  <a:srgbClr val="000000"/>
                </a:solidFill>
                <a:effectLst/>
                <a:latin typeface="Calibri" panose="020F0502020204030204" pitchFamily="34" charset="0"/>
                <a:ea typeface="Times New Roman" panose="02020603050405020304" pitchFamily="18" charset="0"/>
              </a:rPr>
              <a:t>The monologue unfolds logically from one point to another and is effectively connected with appropriate signalling language.</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53530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5BD57-8449-0AEB-6F9B-5B662BD642B3}"/>
              </a:ext>
            </a:extLst>
          </p:cNvPr>
          <p:cNvSpPr>
            <a:spLocks noGrp="1"/>
          </p:cNvSpPr>
          <p:nvPr>
            <p:ph type="title"/>
          </p:nvPr>
        </p:nvSpPr>
        <p:spPr/>
        <p:txBody>
          <a:bodyPr/>
          <a:lstStyle/>
          <a:p>
            <a:r>
              <a:rPr lang="cs-CZ" dirty="0" err="1"/>
              <a:t>Phrases</a:t>
            </a:r>
            <a:r>
              <a:rPr lang="cs-CZ" dirty="0"/>
              <a:t> to </a:t>
            </a:r>
            <a:r>
              <a:rPr lang="cs-CZ" dirty="0" err="1"/>
              <a:t>structure</a:t>
            </a:r>
            <a:r>
              <a:rPr lang="cs-CZ" dirty="0"/>
              <a:t> </a:t>
            </a:r>
            <a:r>
              <a:rPr lang="cs-CZ" dirty="0" err="1"/>
              <a:t>the</a:t>
            </a:r>
            <a:r>
              <a:rPr lang="cs-CZ" dirty="0"/>
              <a:t> talk</a:t>
            </a:r>
          </a:p>
        </p:txBody>
      </p:sp>
      <p:sp>
        <p:nvSpPr>
          <p:cNvPr id="3" name="Zástupný obsah 2">
            <a:extLst>
              <a:ext uri="{FF2B5EF4-FFF2-40B4-BE49-F238E27FC236}">
                <a16:creationId xmlns:a16="http://schemas.microsoft.com/office/drawing/2014/main" id="{56F33BC9-1073-9DD7-C59D-DC7B50DCC117}"/>
              </a:ext>
            </a:extLst>
          </p:cNvPr>
          <p:cNvSpPr>
            <a:spLocks noGrp="1"/>
          </p:cNvSpPr>
          <p:nvPr>
            <p:ph idx="1"/>
          </p:nvPr>
        </p:nvSpPr>
        <p:spPr/>
        <p:txBody>
          <a:bodyPr>
            <a:normAutofit fontScale="92500" lnSpcReduction="20000"/>
          </a:bodyPr>
          <a:lstStyle/>
          <a:p>
            <a:pPr marL="0" indent="0">
              <a:buNone/>
            </a:pPr>
            <a:endParaRPr lang="cs-CZ" dirty="0"/>
          </a:p>
          <a:p>
            <a:pPr marL="0" indent="0">
              <a:buNone/>
            </a:pPr>
            <a:r>
              <a:rPr lang="en-GB" sz="1800" b="1" i="1" dirty="0">
                <a:effectLst/>
                <a:latin typeface="Calibri" panose="020F0502020204030204" pitchFamily="34" charset="0"/>
                <a:ea typeface="Times New Roman" panose="02020603050405020304" pitchFamily="18" charset="0"/>
              </a:rPr>
              <a:t>INTRODUCTION                            MAIN BODY                   CONCLUSION</a:t>
            </a:r>
            <a:endParaRPr lang="cs-CZ" sz="1800" dirty="0">
              <a:effectLst/>
              <a:latin typeface="Times New Roman" panose="02020603050405020304" pitchFamily="18" charset="0"/>
              <a:ea typeface="Times New Roman" panose="02020603050405020304" pitchFamily="18" charset="0"/>
            </a:endParaRPr>
          </a:p>
          <a:p>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This talk is about ……</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And finally, I will talk about…..</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Now let us turn to the next point…….</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What I want to do is to show that………………….</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I would like to begin by…………</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To sum up………..</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Moving on, I will look at……………….</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That is all I have to say………….</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Let me start by………………………….</a:t>
            </a:r>
            <a:endParaRPr lang="cs-CZ" sz="1800" dirty="0">
              <a:effectLst/>
              <a:latin typeface="Times New Roman" panose="02020603050405020304" pitchFamily="18" charset="0"/>
              <a:ea typeface="Times New Roman" panose="02020603050405020304" pitchFamily="18" charset="0"/>
            </a:endParaRPr>
          </a:p>
          <a:p>
            <a:pPr marL="449580"/>
            <a:r>
              <a:rPr lang="en-GB" sz="1800" dirty="0">
                <a:effectLst/>
                <a:latin typeface="Calibri" panose="020F0502020204030204" pitchFamily="34" charset="0"/>
                <a:ea typeface="Times New Roman" panose="02020603050405020304" pitchFamily="18" charset="0"/>
              </a:rPr>
              <a:t>What I want to point out is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01817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1977A-162C-BC1C-2B1F-FE77359A3040}"/>
              </a:ext>
            </a:extLst>
          </p:cNvPr>
          <p:cNvSpPr>
            <a:spLocks noGrp="1"/>
          </p:cNvSpPr>
          <p:nvPr>
            <p:ph type="title"/>
          </p:nvPr>
        </p:nvSpPr>
        <p:spPr/>
        <p:txBody>
          <a:bodyPr/>
          <a:lstStyle/>
          <a:p>
            <a:r>
              <a:rPr lang="cs-CZ" dirty="0" err="1"/>
              <a:t>Language</a:t>
            </a:r>
            <a:r>
              <a:rPr lang="cs-CZ" dirty="0"/>
              <a:t> and </a:t>
            </a:r>
            <a:r>
              <a:rPr lang="cs-CZ" dirty="0" err="1"/>
              <a:t>exam</a:t>
            </a:r>
            <a:r>
              <a:rPr lang="cs-CZ" dirty="0"/>
              <a:t> </a:t>
            </a:r>
            <a:r>
              <a:rPr lang="cs-CZ" dirty="0" err="1"/>
              <a:t>practice</a:t>
            </a:r>
            <a:endParaRPr lang="cs-CZ" dirty="0"/>
          </a:p>
        </p:txBody>
      </p:sp>
      <p:sp>
        <p:nvSpPr>
          <p:cNvPr id="3" name="Zástupný obsah 2">
            <a:extLst>
              <a:ext uri="{FF2B5EF4-FFF2-40B4-BE49-F238E27FC236}">
                <a16:creationId xmlns:a16="http://schemas.microsoft.com/office/drawing/2014/main" id="{020BB730-E3E7-3DEF-62C8-26E9F4D6FB56}"/>
              </a:ext>
            </a:extLst>
          </p:cNvPr>
          <p:cNvSpPr>
            <a:spLocks noGrp="1"/>
          </p:cNvSpPr>
          <p:nvPr>
            <p:ph idx="1"/>
          </p:nvPr>
        </p:nvSpPr>
        <p:spPr/>
        <p:txBody>
          <a:bodyPr/>
          <a:lstStyle/>
          <a:p>
            <a:pPr marL="0" indent="0">
              <a:buNone/>
            </a:pPr>
            <a:r>
              <a:rPr lang="en-GB" sz="1800" dirty="0">
                <a:effectLst/>
                <a:latin typeface="Calibri" panose="020F0502020204030204" pitchFamily="34" charset="0"/>
                <a:ea typeface="Times New Roman" panose="02020603050405020304" pitchFamily="18" charset="0"/>
              </a:rPr>
              <a:t>1. Critics have complained that school exams are not as difficult as they used to be. (than)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As an institution gets closer to a financial crisis, it feels the pain more. (the more)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Campaigners hoping for change within the country have become increasingly pessimistic. (and more)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Swiss wind turbines have not worked as efficiently as the Italian ones. (The Swiss…than)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The particles become easier to observe when they gain weight. (The heavier…)</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6. Introverts do not absorb information as quickly as extroverts, according to research. (Introverts…than)…………………………………………………………………………………………………………………………</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7625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1977A-162C-BC1C-2B1F-FE77359A3040}"/>
              </a:ext>
            </a:extLst>
          </p:cNvPr>
          <p:cNvSpPr>
            <a:spLocks noGrp="1"/>
          </p:cNvSpPr>
          <p:nvPr>
            <p:ph type="title"/>
          </p:nvPr>
        </p:nvSpPr>
        <p:spPr/>
        <p:txBody>
          <a:bodyPr/>
          <a:lstStyle/>
          <a:p>
            <a:r>
              <a:rPr lang="cs-CZ" dirty="0" err="1"/>
              <a:t>Language</a:t>
            </a:r>
            <a:r>
              <a:rPr lang="cs-CZ" dirty="0"/>
              <a:t> and </a:t>
            </a:r>
            <a:r>
              <a:rPr lang="cs-CZ" dirty="0" err="1"/>
              <a:t>exam</a:t>
            </a:r>
            <a:r>
              <a:rPr lang="cs-CZ" dirty="0"/>
              <a:t> </a:t>
            </a:r>
            <a:r>
              <a:rPr lang="cs-CZ" dirty="0" err="1"/>
              <a:t>practice</a:t>
            </a:r>
            <a:endParaRPr lang="cs-CZ" dirty="0"/>
          </a:p>
        </p:txBody>
      </p:sp>
      <p:sp>
        <p:nvSpPr>
          <p:cNvPr id="3" name="Zástupný obsah 2">
            <a:extLst>
              <a:ext uri="{FF2B5EF4-FFF2-40B4-BE49-F238E27FC236}">
                <a16:creationId xmlns:a16="http://schemas.microsoft.com/office/drawing/2014/main" id="{020BB730-E3E7-3DEF-62C8-26E9F4D6FB56}"/>
              </a:ext>
            </a:extLst>
          </p:cNvPr>
          <p:cNvSpPr>
            <a:spLocks noGrp="1"/>
          </p:cNvSpPr>
          <p:nvPr>
            <p:ph idx="1"/>
          </p:nvPr>
        </p:nvSpPr>
        <p:spPr/>
        <p:txBody>
          <a:bodyPr>
            <a:normAutofit lnSpcReduction="10000"/>
          </a:bodyPr>
          <a:lstStyle/>
          <a:p>
            <a:pPr marL="342900" indent="-342900">
              <a:buAutoNum type="arabicPeriod"/>
            </a:pPr>
            <a:r>
              <a:rPr lang="en-GB" sz="1800" dirty="0">
                <a:effectLst/>
                <a:latin typeface="Calibri" panose="020F0502020204030204" pitchFamily="34" charset="0"/>
                <a:ea typeface="Times New Roman" panose="02020603050405020304" pitchFamily="18" charset="0"/>
              </a:rPr>
              <a:t>Critics have complained that school exams are not as difficult as they used to be. (than)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Critics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complained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school</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exams</a:t>
            </a:r>
            <a:r>
              <a:rPr lang="cs-CZ" sz="1800" dirty="0">
                <a:solidFill>
                  <a:srgbClr val="FF0000"/>
                </a:solidFill>
                <a:latin typeface="Calibri" panose="020F0502020204030204" pitchFamily="34" charset="0"/>
                <a:ea typeface="Times New Roman" panose="02020603050405020304" pitchFamily="18" charset="0"/>
              </a:rPr>
              <a:t> are </a:t>
            </a:r>
            <a:r>
              <a:rPr lang="cs-CZ" sz="1800" dirty="0" err="1">
                <a:solidFill>
                  <a:srgbClr val="FF0000"/>
                </a:solidFill>
                <a:latin typeface="Calibri" panose="020F0502020204030204" pitchFamily="34" charset="0"/>
                <a:ea typeface="Times New Roman" panose="02020603050405020304" pitchFamily="18" charset="0"/>
              </a:rPr>
              <a:t>less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difficult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they</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used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tobe</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As an institution gets closer to a financial crisis, it feels the pain more. (the more)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closer</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institution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gets</a:t>
            </a:r>
            <a:r>
              <a:rPr lang="cs-CZ" sz="1800" dirty="0">
                <a:solidFill>
                  <a:srgbClr val="FF0000"/>
                </a:solidFill>
                <a:latin typeface="Calibri" panose="020F0502020204030204" pitchFamily="34" charset="0"/>
                <a:ea typeface="Times New Roman" panose="02020603050405020304" pitchFamily="18" charset="0"/>
              </a:rPr>
              <a:t> to a </a:t>
            </a:r>
            <a:r>
              <a:rPr lang="cs-CZ" sz="1800" dirty="0" err="1">
                <a:solidFill>
                  <a:srgbClr val="FF0000"/>
                </a:solidFill>
                <a:latin typeface="Calibri" panose="020F0502020204030204" pitchFamily="34" charset="0"/>
                <a:ea typeface="Times New Roman" panose="02020603050405020304" pitchFamily="18" charset="0"/>
              </a:rPr>
              <a:t>financial</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crisis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more </a:t>
            </a:r>
            <a:r>
              <a:rPr lang="cs-CZ" sz="1800" dirty="0" err="1">
                <a:solidFill>
                  <a:srgbClr val="FF0000"/>
                </a:solidFill>
                <a:latin typeface="Calibri" panose="020F0502020204030204" pitchFamily="34" charset="0"/>
                <a:ea typeface="Times New Roman" panose="02020603050405020304" pitchFamily="18" charset="0"/>
              </a:rPr>
              <a:t>pain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feels</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Campaigners hoping for change within the country have become increasingly pessimistic. (and more)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Campaigners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hoping</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for</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change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within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country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become</a:t>
            </a:r>
            <a:r>
              <a:rPr lang="cs-CZ" sz="1800" dirty="0">
                <a:solidFill>
                  <a:srgbClr val="FF0000"/>
                </a:solidFill>
                <a:latin typeface="Calibri" panose="020F0502020204030204" pitchFamily="34" charset="0"/>
                <a:ea typeface="Times New Roman" panose="02020603050405020304" pitchFamily="18" charset="0"/>
              </a:rPr>
              <a:t> more and more </a:t>
            </a:r>
            <a:r>
              <a:rPr lang="cs-CZ" sz="1800" dirty="0" err="1">
                <a:solidFill>
                  <a:srgbClr val="FF0000"/>
                </a:solidFill>
                <a:latin typeface="Calibri" panose="020F0502020204030204" pitchFamily="34" charset="0"/>
                <a:ea typeface="Times New Roman" panose="02020603050405020304" pitchFamily="18" charset="0"/>
              </a:rPr>
              <a:t>pessimistic</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Swiss wind turbines have not worked as efficiently as the Italian ones. (The Swiss…than)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Swiss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wind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turbines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worked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less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efficiently</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Italian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ones</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The particles become easier to observe when they gain weight. (The heavier…)</a:t>
            </a:r>
            <a:endParaRPr lang="cs-CZ" sz="1800" dirty="0">
              <a:effectLst/>
              <a:latin typeface="Times New Roman" panose="02020603050405020304" pitchFamily="18" charset="0"/>
              <a:ea typeface="Times New Roman" panose="02020603050405020304" pitchFamily="18" charset="0"/>
            </a:endParaRPr>
          </a:p>
          <a:p>
            <a:pPr marL="0" indent="0">
              <a:buNone/>
            </a:pP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heavier</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particles</a:t>
            </a:r>
            <a:r>
              <a:rPr lang="cs-CZ" sz="1800" dirty="0">
                <a:solidFill>
                  <a:srgbClr val="FF0000"/>
                </a:solidFill>
                <a:effectLst/>
                <a:ea typeface="Times New Roman" panose="02020603050405020304" pitchFamily="18" charset="0"/>
                <a:cs typeface="Arial" panose="020B0604020202020204" pitchFamily="34" charset="0"/>
              </a:rPr>
              <a:t> are, </a:t>
            </a: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easier</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they</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become</a:t>
            </a:r>
            <a:r>
              <a:rPr lang="cs-CZ" sz="1800" dirty="0">
                <a:solidFill>
                  <a:srgbClr val="FF0000"/>
                </a:solidFill>
                <a:effectLst/>
                <a:ea typeface="Times New Roman" panose="02020603050405020304" pitchFamily="18" charset="0"/>
                <a:cs typeface="Arial" panose="020B0604020202020204" pitchFamily="34" charset="0"/>
              </a:rPr>
              <a:t> to </a:t>
            </a:r>
            <a:r>
              <a:rPr lang="cs-CZ" sz="1800" dirty="0" err="1">
                <a:solidFill>
                  <a:srgbClr val="FF0000"/>
                </a:solidFill>
                <a:effectLst/>
                <a:ea typeface="Times New Roman" panose="02020603050405020304" pitchFamily="18" charset="0"/>
                <a:cs typeface="Arial" panose="020B0604020202020204" pitchFamily="34" charset="0"/>
              </a:rPr>
              <a:t>observe</a:t>
            </a:r>
            <a:r>
              <a:rPr lang="cs-CZ" sz="1800" dirty="0">
                <a:solidFill>
                  <a:srgbClr val="FF0000"/>
                </a:solidFill>
                <a:effectLst/>
                <a:ea typeface="Times New Roman" panose="02020603050405020304" pitchFamily="18" charset="0"/>
                <a:cs typeface="Arial" panose="020B0604020202020204" pitchFamily="34" charset="0"/>
              </a:rPr>
              <a:t>.</a:t>
            </a:r>
          </a:p>
          <a:p>
            <a:pPr marL="0" indent="0">
              <a:buNone/>
            </a:pPr>
            <a:r>
              <a:rPr lang="en-GB" sz="1800" dirty="0">
                <a:effectLst/>
                <a:latin typeface="Calibri" panose="020F0502020204030204" pitchFamily="34" charset="0"/>
                <a:ea typeface="Times New Roman" panose="02020603050405020304" pitchFamily="18" charset="0"/>
              </a:rPr>
              <a:t>6. Introverts do not absorb information as quickly as extroverts, according to research. (Introverts…than)</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Introverts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absorb</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information</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less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quickly</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then</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extroverts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according</a:t>
            </a:r>
            <a:r>
              <a:rPr lang="cs-CZ" sz="1800" dirty="0">
                <a:solidFill>
                  <a:srgbClr val="FF0000"/>
                </a:solidFill>
                <a:effectLst/>
                <a:latin typeface="Calibri" panose="020F0502020204030204" pitchFamily="34" charset="0"/>
                <a:ea typeface="Times New Roman" panose="02020603050405020304" pitchFamily="18" charset="0"/>
              </a:rPr>
              <a:t> to </a:t>
            </a:r>
            <a:r>
              <a:rPr lang="cs-CZ" sz="1800" dirty="0" err="1">
                <a:solidFill>
                  <a:srgbClr val="FF0000"/>
                </a:solidFill>
                <a:effectLst/>
                <a:latin typeface="Calibri" panose="020F0502020204030204" pitchFamily="34" charset="0"/>
                <a:ea typeface="Times New Roman" panose="02020603050405020304" pitchFamily="18" charset="0"/>
              </a:rPr>
              <a:t>research</a:t>
            </a:r>
            <a:r>
              <a:rPr lang="cs-CZ" sz="1800" dirty="0">
                <a:solidFill>
                  <a:srgbClr val="FF0000"/>
                </a:solidFill>
                <a:effectLst/>
                <a:latin typeface="Calibri" panose="020F0502020204030204" pitchFamily="34" charset="0"/>
                <a:ea typeface="Times New Roman" panose="02020603050405020304" pitchFamily="18" charset="0"/>
              </a:rPr>
              <a:t>.</a:t>
            </a:r>
            <a:endParaRPr lang="cs-CZ" dirty="0"/>
          </a:p>
        </p:txBody>
      </p:sp>
    </p:spTree>
    <p:extLst>
      <p:ext uri="{BB962C8B-B14F-4D97-AF65-F5344CB8AC3E}">
        <p14:creationId xmlns:p14="http://schemas.microsoft.com/office/powerpoint/2010/main" val="8416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93121-DB55-90C7-6380-9B209318D2BE}"/>
              </a:ext>
            </a:extLst>
          </p:cNvPr>
          <p:cNvSpPr>
            <a:spLocks noGrp="1"/>
          </p:cNvSpPr>
          <p:nvPr>
            <p:ph type="title"/>
          </p:nvPr>
        </p:nvSpPr>
        <p:spPr/>
        <p:txBody>
          <a:bodyPr/>
          <a:lstStyle/>
          <a:p>
            <a:r>
              <a:rPr lang="cs-CZ" dirty="0" err="1"/>
              <a:t>True</a:t>
            </a:r>
            <a:r>
              <a:rPr lang="cs-CZ" dirty="0"/>
              <a:t> </a:t>
            </a:r>
            <a:r>
              <a:rPr lang="cs-CZ" dirty="0" err="1"/>
              <a:t>or</a:t>
            </a:r>
            <a:r>
              <a:rPr lang="cs-CZ" dirty="0"/>
              <a:t> </a:t>
            </a:r>
            <a:r>
              <a:rPr lang="cs-CZ" dirty="0" err="1"/>
              <a:t>false</a:t>
            </a:r>
            <a:r>
              <a:rPr lang="cs-CZ" dirty="0"/>
              <a:t>?</a:t>
            </a:r>
          </a:p>
        </p:txBody>
      </p:sp>
      <p:sp>
        <p:nvSpPr>
          <p:cNvPr id="3" name="Zástupný obsah 2">
            <a:extLst>
              <a:ext uri="{FF2B5EF4-FFF2-40B4-BE49-F238E27FC236}">
                <a16:creationId xmlns:a16="http://schemas.microsoft.com/office/drawing/2014/main" id="{6FEDB85C-3E97-1971-FF01-984BA17C4895}"/>
              </a:ext>
            </a:extLst>
          </p:cNvPr>
          <p:cNvSpPr>
            <a:spLocks noGrp="1"/>
          </p:cNvSpPr>
          <p:nvPr>
            <p:ph idx="1"/>
          </p:nvPr>
        </p:nvSpPr>
        <p:spPr/>
        <p:txBody>
          <a:bodyPr/>
          <a:lstStyle/>
          <a:p>
            <a:pPr marL="0" indent="0">
              <a:buNone/>
            </a:pPr>
            <a:endParaRPr lang="cs-CZ" dirty="0"/>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1 If two things are mutually exclusive, one makes the other impossible.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2 If two methods of doing something are compatible, they cannot both be used.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3 If two things are equated, they are said to be similar or the same.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4 If there are parallels between phenomena, they are very different from each other.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5 If there is an overlap between two things, they share some properties.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93728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93121-DB55-90C7-6380-9B209318D2BE}"/>
              </a:ext>
            </a:extLst>
          </p:cNvPr>
          <p:cNvSpPr>
            <a:spLocks noGrp="1"/>
          </p:cNvSpPr>
          <p:nvPr>
            <p:ph type="title"/>
          </p:nvPr>
        </p:nvSpPr>
        <p:spPr/>
        <p:txBody>
          <a:bodyPr/>
          <a:lstStyle/>
          <a:p>
            <a:r>
              <a:rPr lang="cs-CZ" dirty="0" err="1"/>
              <a:t>True</a:t>
            </a:r>
            <a:r>
              <a:rPr lang="cs-CZ" dirty="0"/>
              <a:t> </a:t>
            </a:r>
            <a:r>
              <a:rPr lang="cs-CZ" dirty="0" err="1"/>
              <a:t>or</a:t>
            </a:r>
            <a:r>
              <a:rPr lang="cs-CZ" dirty="0"/>
              <a:t> </a:t>
            </a:r>
            <a:r>
              <a:rPr lang="cs-CZ" dirty="0" err="1"/>
              <a:t>false</a:t>
            </a:r>
            <a:r>
              <a:rPr lang="cs-CZ" dirty="0"/>
              <a:t>?</a:t>
            </a:r>
          </a:p>
        </p:txBody>
      </p:sp>
      <p:sp>
        <p:nvSpPr>
          <p:cNvPr id="3" name="Zástupný obsah 2">
            <a:extLst>
              <a:ext uri="{FF2B5EF4-FFF2-40B4-BE49-F238E27FC236}">
                <a16:creationId xmlns:a16="http://schemas.microsoft.com/office/drawing/2014/main" id="{6FEDB85C-3E97-1971-FF01-984BA17C4895}"/>
              </a:ext>
            </a:extLst>
          </p:cNvPr>
          <p:cNvSpPr>
            <a:spLocks noGrp="1"/>
          </p:cNvSpPr>
          <p:nvPr>
            <p:ph idx="1"/>
          </p:nvPr>
        </p:nvSpPr>
        <p:spPr/>
        <p:txBody>
          <a:bodyPr/>
          <a:lstStyle/>
          <a:p>
            <a:pPr marL="0" indent="0">
              <a:buNone/>
            </a:pPr>
            <a:endParaRPr lang="cs-CZ" dirty="0"/>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1 If two things are mutually exclusive, one makes the other impossible.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2 If two methods of doing something are compatible, they cannot both be used.      </a:t>
            </a:r>
            <a:r>
              <a:rPr lang="cs-CZ" sz="1800" dirty="0">
                <a:solidFill>
                  <a:srgbClr val="FF0000"/>
                </a:solidFill>
                <a:effectLst/>
                <a:latin typeface="Calibri" panose="020F0502020204030204" pitchFamily="34" charset="0"/>
                <a:ea typeface="Times New Roman" panose="02020603050405020304" pitchFamily="18" charset="0"/>
              </a:rPr>
              <a:t>F</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3 If two things are equated, they are said to be similar or the same.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4 If there are parallels between phenomena, they are very different from each other.    </a:t>
            </a:r>
            <a:r>
              <a:rPr lang="cs-CZ" sz="1800" dirty="0">
                <a:solidFill>
                  <a:srgbClr val="FF0000"/>
                </a:solidFill>
                <a:effectLst/>
                <a:latin typeface="Calibri" panose="020F0502020204030204" pitchFamily="34" charset="0"/>
                <a:ea typeface="Times New Roman" panose="02020603050405020304" pitchFamily="18" charset="0"/>
              </a:rPr>
              <a:t>F</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5 If there is an overlap between two things, they share some properties.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81317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Lesson 1 - Introduction</a:t>
            </a:r>
            <a:endParaRPr lang="cs-CZ" dirty="0"/>
          </a:p>
        </p:txBody>
      </p:sp>
      <p:sp>
        <p:nvSpPr>
          <p:cNvPr id="3" name="Zástupný symbol pro obsah 2"/>
          <p:cNvSpPr>
            <a:spLocks noGrp="1"/>
          </p:cNvSpPr>
          <p:nvPr>
            <p:ph idx="1"/>
          </p:nvPr>
        </p:nvSpPr>
        <p:spPr/>
        <p:txBody>
          <a:bodyPr/>
          <a:lstStyle/>
          <a:p>
            <a:endParaRPr lang="cs-CZ" dirty="0"/>
          </a:p>
          <a:p>
            <a:r>
              <a:rPr lang="en-US" dirty="0"/>
              <a:t>Syllabus</a:t>
            </a:r>
            <a:endParaRPr lang="cs-CZ" dirty="0"/>
          </a:p>
          <a:p>
            <a:r>
              <a:rPr lang="cs-CZ" dirty="0"/>
              <a:t>R</a:t>
            </a:r>
            <a:r>
              <a:rPr lang="en-US" dirty="0" err="1"/>
              <a:t>equirements</a:t>
            </a:r>
            <a:endParaRPr lang="cs-CZ" dirty="0"/>
          </a:p>
          <a:p>
            <a:r>
              <a:rPr lang="cs-CZ" dirty="0" err="1"/>
              <a:t>Exam</a:t>
            </a:r>
            <a:endParaRPr lang="cs-CZ" dirty="0"/>
          </a:p>
          <a:p>
            <a:r>
              <a:rPr lang="cs-CZ" dirty="0" err="1"/>
              <a:t>Comparing</a:t>
            </a:r>
            <a:r>
              <a:rPr lang="cs-CZ" dirty="0"/>
              <a:t> and </a:t>
            </a:r>
            <a:r>
              <a:rPr lang="cs-CZ" dirty="0" err="1"/>
              <a:t>contrasting</a:t>
            </a:r>
            <a:r>
              <a:rPr lang="cs-CZ" dirty="0"/>
              <a:t> </a:t>
            </a:r>
          </a:p>
        </p:txBody>
      </p:sp>
    </p:spTree>
    <p:extLst>
      <p:ext uri="{BB962C8B-B14F-4D97-AF65-F5344CB8AC3E}">
        <p14:creationId xmlns:p14="http://schemas.microsoft.com/office/powerpoint/2010/main" val="208735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Study materials</a:t>
            </a:r>
            <a:endParaRPr lang="cs-CZ" dirty="0"/>
          </a:p>
        </p:txBody>
      </p:sp>
      <p:sp>
        <p:nvSpPr>
          <p:cNvPr id="5" name="Obdélník 4"/>
          <p:cNvSpPr/>
          <p:nvPr/>
        </p:nvSpPr>
        <p:spPr>
          <a:xfrm>
            <a:off x="838200" y="1514326"/>
            <a:ext cx="6096000" cy="830997"/>
          </a:xfrm>
          <a:prstGeom prst="rect">
            <a:avLst/>
          </a:prstGeom>
        </p:spPr>
        <p:txBody>
          <a:bodyPr>
            <a:spAutoFit/>
          </a:bodyPr>
          <a:lstStyle/>
          <a:p>
            <a:r>
              <a:rPr lang="cs-CZ" sz="2400" dirty="0">
                <a:hlinkClick r:id="rId2"/>
              </a:rPr>
              <a:t>https://is.muni.cz/auth/el/sci/jaro2023/JAF02/ </a:t>
            </a:r>
            <a:r>
              <a:rPr lang="cs-CZ" sz="2400" dirty="0" err="1">
                <a:hlinkClick r:id="rId2"/>
              </a:rPr>
              <a:t>index.qwarp?prejit</a:t>
            </a:r>
            <a:r>
              <a:rPr lang="cs-CZ" sz="2400" dirty="0">
                <a:hlinkClick r:id="rId2"/>
              </a:rPr>
              <a:t>=4680091</a:t>
            </a:r>
            <a:r>
              <a:rPr lang="en-US" sz="2400" b="1" dirty="0"/>
              <a:t> </a:t>
            </a:r>
            <a:endParaRPr lang="cs-CZ" sz="2400" dirty="0"/>
          </a:p>
        </p:txBody>
      </p:sp>
      <p:pic>
        <p:nvPicPr>
          <p:cNvPr id="8" name="Zástupný obsah 7" descr="Obsah obrázku text">
            <a:extLst>
              <a:ext uri="{FF2B5EF4-FFF2-40B4-BE49-F238E27FC236}">
                <a16:creationId xmlns:a16="http://schemas.microsoft.com/office/drawing/2014/main" id="{12585FA7-5C8E-E9CD-E00F-340E95091E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4930" y="2267046"/>
            <a:ext cx="8357870" cy="4590954"/>
          </a:xfrm>
        </p:spPr>
      </p:pic>
    </p:spTree>
    <p:extLst>
      <p:ext uri="{BB962C8B-B14F-4D97-AF65-F5344CB8AC3E}">
        <p14:creationId xmlns:p14="http://schemas.microsoft.com/office/powerpoint/2010/main" val="18312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Requirements</a:t>
            </a:r>
            <a:endParaRPr lang="cs-CZ" dirty="0"/>
          </a:p>
        </p:txBody>
      </p:sp>
      <p:sp>
        <p:nvSpPr>
          <p:cNvPr id="3" name="Zástupný symbol pro obsah 2"/>
          <p:cNvSpPr>
            <a:spLocks noGrp="1"/>
          </p:cNvSpPr>
          <p:nvPr>
            <p:ph idx="1"/>
          </p:nvPr>
        </p:nvSpPr>
        <p:spPr/>
        <p:txBody>
          <a:bodyPr vert="horz" lIns="91440" tIns="45720" rIns="91440" bIns="45720" rtlCol="0" anchor="t">
            <a:normAutofit/>
          </a:bodyPr>
          <a:lstStyle/>
          <a:p>
            <a:r>
              <a:rPr lang="en-US" dirty="0"/>
              <a:t>attendance, you can miss max. two seminars </a:t>
            </a:r>
          </a:p>
          <a:p>
            <a:r>
              <a:rPr lang="en-US" dirty="0"/>
              <a:t>homework is compulsory</a:t>
            </a:r>
            <a:r>
              <a:rPr lang="cs-CZ" dirty="0"/>
              <a:t>: </a:t>
            </a:r>
            <a:r>
              <a:rPr lang="cs-CZ" dirty="0" err="1"/>
              <a:t>helping</a:t>
            </a:r>
            <a:r>
              <a:rPr lang="cs-CZ" dirty="0"/>
              <a:t> </a:t>
            </a:r>
            <a:r>
              <a:rPr lang="cs-CZ" dirty="0" err="1"/>
              <a:t>you</a:t>
            </a:r>
            <a:r>
              <a:rPr lang="cs-CZ" dirty="0"/>
              <a:t> </a:t>
            </a:r>
            <a:r>
              <a:rPr lang="cs-CZ" dirty="0" err="1"/>
              <a:t>prepare</a:t>
            </a:r>
            <a:r>
              <a:rPr lang="cs-CZ" dirty="0"/>
              <a:t> </a:t>
            </a:r>
            <a:r>
              <a:rPr lang="cs-CZ" dirty="0" err="1"/>
              <a:t>for</a:t>
            </a:r>
            <a:r>
              <a:rPr lang="cs-CZ" dirty="0"/>
              <a:t> </a:t>
            </a:r>
            <a:r>
              <a:rPr lang="cs-CZ" dirty="0" err="1"/>
              <a:t>the</a:t>
            </a:r>
            <a:r>
              <a:rPr lang="cs-CZ" dirty="0"/>
              <a:t> </a:t>
            </a:r>
            <a:r>
              <a:rPr lang="cs-CZ" dirty="0" err="1"/>
              <a:t>exam</a:t>
            </a:r>
            <a:endParaRPr lang="en-US" dirty="0"/>
          </a:p>
          <a:p>
            <a:pPr lvl="1"/>
            <a:r>
              <a:rPr lang="cs-CZ" dirty="0" err="1"/>
              <a:t>project</a:t>
            </a:r>
            <a:r>
              <a:rPr lang="cs-CZ" dirty="0"/>
              <a:t> - </a:t>
            </a:r>
            <a:r>
              <a:rPr lang="cs-CZ" dirty="0" err="1"/>
              <a:t>presenting</a:t>
            </a:r>
            <a:r>
              <a:rPr lang="cs-CZ" dirty="0"/>
              <a:t> a poster, </a:t>
            </a:r>
            <a:r>
              <a:rPr lang="cs-CZ" dirty="0" err="1"/>
              <a:t>preparing</a:t>
            </a:r>
            <a:r>
              <a:rPr lang="cs-CZ" dirty="0"/>
              <a:t> </a:t>
            </a:r>
            <a:r>
              <a:rPr lang="cs-CZ" dirty="0" err="1"/>
              <a:t>follow</a:t>
            </a:r>
            <a:r>
              <a:rPr lang="cs-CZ" dirty="0"/>
              <a:t>-up </a:t>
            </a:r>
            <a:r>
              <a:rPr lang="cs-CZ" dirty="0" err="1"/>
              <a:t>tasks</a:t>
            </a:r>
            <a:r>
              <a:rPr lang="cs-CZ" dirty="0"/>
              <a:t> – </a:t>
            </a:r>
            <a:r>
              <a:rPr lang="cs-CZ" dirty="0" err="1">
                <a:solidFill>
                  <a:srgbClr val="0070C0"/>
                </a:solidFill>
              </a:rPr>
              <a:t>listening</a:t>
            </a:r>
            <a:r>
              <a:rPr lang="cs-CZ" dirty="0">
                <a:solidFill>
                  <a:srgbClr val="0070C0"/>
                </a:solidFill>
              </a:rPr>
              <a:t>, </a:t>
            </a:r>
            <a:r>
              <a:rPr lang="cs-CZ" dirty="0" err="1">
                <a:solidFill>
                  <a:srgbClr val="0070C0"/>
                </a:solidFill>
              </a:rPr>
              <a:t>speaking</a:t>
            </a:r>
            <a:endParaRPr lang="cs-CZ" dirty="0">
              <a:solidFill>
                <a:srgbClr val="0070C0"/>
              </a:solidFill>
            </a:endParaRPr>
          </a:p>
          <a:p>
            <a:pPr lvl="1"/>
            <a:r>
              <a:rPr lang="cs-CZ" dirty="0" err="1"/>
              <a:t>writing</a:t>
            </a:r>
            <a:r>
              <a:rPr lang="cs-CZ" dirty="0"/>
              <a:t> </a:t>
            </a:r>
            <a:r>
              <a:rPr lang="cs-CZ" dirty="0" err="1"/>
              <a:t>formal</a:t>
            </a:r>
            <a:r>
              <a:rPr lang="cs-CZ" dirty="0"/>
              <a:t> </a:t>
            </a:r>
            <a:r>
              <a:rPr lang="cs-CZ" dirty="0" err="1"/>
              <a:t>emails</a:t>
            </a:r>
            <a:r>
              <a:rPr lang="cs-CZ" dirty="0"/>
              <a:t> – </a:t>
            </a:r>
            <a:r>
              <a:rPr lang="cs-CZ" dirty="0" err="1">
                <a:solidFill>
                  <a:srgbClr val="7030A0"/>
                </a:solidFill>
              </a:rPr>
              <a:t>writ</a:t>
            </a:r>
            <a:r>
              <a:rPr lang="en-US" dirty="0">
                <a:solidFill>
                  <a:srgbClr val="7030A0"/>
                </a:solidFill>
              </a:rPr>
              <a:t>ten</a:t>
            </a:r>
            <a:r>
              <a:rPr lang="cs-CZ" dirty="0">
                <a:solidFill>
                  <a:srgbClr val="7030A0"/>
                </a:solidFill>
              </a:rPr>
              <a:t> part </a:t>
            </a:r>
            <a:r>
              <a:rPr lang="cs-CZ" dirty="0" err="1">
                <a:solidFill>
                  <a:srgbClr val="7030A0"/>
                </a:solidFill>
              </a:rPr>
              <a:t>of</a:t>
            </a:r>
            <a:r>
              <a:rPr lang="cs-CZ" dirty="0">
                <a:solidFill>
                  <a:srgbClr val="7030A0"/>
                </a:solidFill>
              </a:rPr>
              <a:t> </a:t>
            </a:r>
            <a:r>
              <a:rPr lang="cs-CZ" dirty="0" err="1">
                <a:solidFill>
                  <a:srgbClr val="7030A0"/>
                </a:solidFill>
              </a:rPr>
              <a:t>the</a:t>
            </a:r>
            <a:r>
              <a:rPr lang="cs-CZ" dirty="0">
                <a:solidFill>
                  <a:srgbClr val="7030A0"/>
                </a:solidFill>
              </a:rPr>
              <a:t> </a:t>
            </a:r>
            <a:r>
              <a:rPr lang="cs-CZ" dirty="0" err="1">
                <a:solidFill>
                  <a:srgbClr val="7030A0"/>
                </a:solidFill>
              </a:rPr>
              <a:t>exam</a:t>
            </a:r>
            <a:endParaRPr lang="cs-CZ" dirty="0"/>
          </a:p>
          <a:p>
            <a:pPr lvl="1"/>
            <a:r>
              <a:rPr lang="cs-CZ" dirty="0" err="1"/>
              <a:t>writing</a:t>
            </a:r>
            <a:r>
              <a:rPr lang="cs-CZ" dirty="0"/>
              <a:t> a </a:t>
            </a:r>
            <a:r>
              <a:rPr lang="cs-CZ" dirty="0" err="1"/>
              <a:t>summary</a:t>
            </a:r>
            <a:r>
              <a:rPr lang="cs-CZ" dirty="0"/>
              <a:t> – </a:t>
            </a:r>
            <a:r>
              <a:rPr lang="cs-CZ" dirty="0" err="1">
                <a:solidFill>
                  <a:srgbClr val="7030A0"/>
                </a:solidFill>
              </a:rPr>
              <a:t>written</a:t>
            </a:r>
            <a:r>
              <a:rPr lang="cs-CZ" dirty="0">
                <a:solidFill>
                  <a:srgbClr val="7030A0"/>
                </a:solidFill>
              </a:rPr>
              <a:t> part </a:t>
            </a:r>
            <a:r>
              <a:rPr lang="cs-CZ" dirty="0" err="1">
                <a:solidFill>
                  <a:srgbClr val="7030A0"/>
                </a:solidFill>
              </a:rPr>
              <a:t>of</a:t>
            </a:r>
            <a:r>
              <a:rPr lang="cs-CZ" dirty="0">
                <a:solidFill>
                  <a:srgbClr val="7030A0"/>
                </a:solidFill>
              </a:rPr>
              <a:t> </a:t>
            </a:r>
            <a:r>
              <a:rPr lang="cs-CZ" dirty="0" err="1">
                <a:solidFill>
                  <a:srgbClr val="7030A0"/>
                </a:solidFill>
              </a:rPr>
              <a:t>the</a:t>
            </a:r>
            <a:r>
              <a:rPr lang="cs-CZ" dirty="0">
                <a:solidFill>
                  <a:srgbClr val="7030A0"/>
                </a:solidFill>
              </a:rPr>
              <a:t> </a:t>
            </a:r>
            <a:r>
              <a:rPr lang="cs-CZ" dirty="0" err="1">
                <a:solidFill>
                  <a:srgbClr val="7030A0"/>
                </a:solidFill>
              </a:rPr>
              <a:t>exam</a:t>
            </a:r>
            <a:endParaRPr lang="cs-CZ" dirty="0">
              <a:solidFill>
                <a:srgbClr val="7030A0"/>
              </a:solidFill>
            </a:endParaRPr>
          </a:p>
          <a:p>
            <a:pPr lvl="1"/>
            <a:r>
              <a:rPr lang="cs-CZ" dirty="0" err="1"/>
              <a:t>preparing</a:t>
            </a:r>
            <a:r>
              <a:rPr lang="cs-CZ" dirty="0"/>
              <a:t> </a:t>
            </a:r>
            <a:r>
              <a:rPr lang="cs-CZ" dirty="0" err="1"/>
              <a:t>talks</a:t>
            </a:r>
            <a:r>
              <a:rPr lang="cs-CZ" dirty="0"/>
              <a:t> </a:t>
            </a:r>
            <a:r>
              <a:rPr lang="cs-CZ" dirty="0" err="1"/>
              <a:t>for</a:t>
            </a:r>
            <a:r>
              <a:rPr lang="cs-CZ" dirty="0"/>
              <a:t> </a:t>
            </a:r>
            <a:r>
              <a:rPr lang="cs-CZ" dirty="0" err="1"/>
              <a:t>the</a:t>
            </a:r>
            <a:r>
              <a:rPr lang="cs-CZ" dirty="0"/>
              <a:t> oral </a:t>
            </a:r>
            <a:r>
              <a:rPr lang="cs-CZ" dirty="0" err="1"/>
              <a:t>exam</a:t>
            </a:r>
            <a:r>
              <a:rPr lang="cs-CZ" dirty="0"/>
              <a:t> </a:t>
            </a:r>
            <a:r>
              <a:rPr lang="cs-CZ" dirty="0" err="1"/>
              <a:t>topics</a:t>
            </a:r>
            <a:r>
              <a:rPr lang="cs-CZ" dirty="0"/>
              <a:t> – </a:t>
            </a:r>
            <a:r>
              <a:rPr lang="cs-CZ" dirty="0">
                <a:solidFill>
                  <a:srgbClr val="00B050"/>
                </a:solidFill>
              </a:rPr>
              <a:t>oral part </a:t>
            </a:r>
            <a:r>
              <a:rPr lang="cs-CZ" dirty="0" err="1">
                <a:solidFill>
                  <a:srgbClr val="00B050"/>
                </a:solidFill>
              </a:rPr>
              <a:t>of</a:t>
            </a:r>
            <a:r>
              <a:rPr lang="cs-CZ" dirty="0">
                <a:solidFill>
                  <a:srgbClr val="00B050"/>
                </a:solidFill>
              </a:rPr>
              <a:t> </a:t>
            </a:r>
            <a:r>
              <a:rPr lang="cs-CZ" dirty="0" err="1">
                <a:solidFill>
                  <a:srgbClr val="00B050"/>
                </a:solidFill>
              </a:rPr>
              <a:t>the</a:t>
            </a:r>
            <a:r>
              <a:rPr lang="cs-CZ" dirty="0">
                <a:solidFill>
                  <a:srgbClr val="00B050"/>
                </a:solidFill>
              </a:rPr>
              <a:t> </a:t>
            </a:r>
            <a:r>
              <a:rPr lang="cs-CZ" dirty="0" err="1">
                <a:solidFill>
                  <a:srgbClr val="00B050"/>
                </a:solidFill>
              </a:rPr>
              <a:t>exam</a:t>
            </a:r>
            <a:endParaRPr lang="cs-CZ" dirty="0">
              <a:solidFill>
                <a:srgbClr val="00B050"/>
              </a:solidFill>
            </a:endParaRPr>
          </a:p>
          <a:p>
            <a:pPr lvl="1"/>
            <a:r>
              <a:rPr lang="cs-CZ" dirty="0" err="1"/>
              <a:t>mock</a:t>
            </a:r>
            <a:r>
              <a:rPr lang="cs-CZ" dirty="0"/>
              <a:t> </a:t>
            </a:r>
            <a:r>
              <a:rPr lang="cs-CZ" dirty="0" err="1"/>
              <a:t>exam</a:t>
            </a:r>
            <a:r>
              <a:rPr lang="cs-CZ" dirty="0"/>
              <a:t> test and </a:t>
            </a:r>
            <a:r>
              <a:rPr lang="cs-CZ" dirty="0" err="1"/>
              <a:t>grammar</a:t>
            </a:r>
            <a:r>
              <a:rPr lang="cs-CZ" dirty="0"/>
              <a:t> online – </a:t>
            </a:r>
            <a:r>
              <a:rPr lang="cs-CZ" dirty="0" err="1">
                <a:solidFill>
                  <a:schemeClr val="accent2"/>
                </a:solidFill>
              </a:rPr>
              <a:t>exam</a:t>
            </a:r>
            <a:r>
              <a:rPr lang="cs-CZ" dirty="0">
                <a:solidFill>
                  <a:schemeClr val="accent2"/>
                </a:solidFill>
              </a:rPr>
              <a:t> test</a:t>
            </a:r>
          </a:p>
          <a:p>
            <a:pPr marL="457200" lvl="1" indent="0">
              <a:buNone/>
            </a:pPr>
            <a:r>
              <a:rPr lang="cs-CZ" dirty="0">
                <a:solidFill>
                  <a:schemeClr val="accent2"/>
                </a:solidFill>
              </a:rPr>
              <a:t>   </a:t>
            </a:r>
            <a:r>
              <a:rPr lang="cs-CZ" dirty="0"/>
              <a:t> </a:t>
            </a:r>
            <a:r>
              <a:rPr lang="en-US" dirty="0"/>
              <a:t>credit test</a:t>
            </a:r>
            <a:r>
              <a:rPr lang="en-US" b="1" dirty="0"/>
              <a:t> </a:t>
            </a:r>
            <a:r>
              <a:rPr lang="en-US" dirty="0"/>
              <a:t>in Week 1</a:t>
            </a:r>
            <a:r>
              <a:rPr lang="cs-CZ" dirty="0"/>
              <a:t>4</a:t>
            </a:r>
            <a:r>
              <a:rPr lang="en-US" dirty="0"/>
              <a:t>, min. 60% correct</a:t>
            </a:r>
            <a:r>
              <a:rPr lang="cs-CZ" dirty="0"/>
              <a:t>  </a:t>
            </a:r>
            <a:endParaRPr lang="en-US" dirty="0"/>
          </a:p>
          <a:p>
            <a:endParaRPr lang="en-US" dirty="0"/>
          </a:p>
        </p:txBody>
      </p:sp>
    </p:spTree>
    <p:extLst>
      <p:ext uri="{BB962C8B-B14F-4D97-AF65-F5344CB8AC3E}">
        <p14:creationId xmlns:p14="http://schemas.microsoft.com/office/powerpoint/2010/main" val="21284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JA001 </a:t>
            </a:r>
            <a:r>
              <a:rPr lang="cs-CZ" dirty="0" err="1"/>
              <a:t>Examination</a:t>
            </a:r>
            <a:r>
              <a:rPr lang="cs-CZ" dirty="0"/>
              <a:t> </a:t>
            </a:r>
          </a:p>
        </p:txBody>
      </p:sp>
      <p:sp>
        <p:nvSpPr>
          <p:cNvPr id="3" name="Zástupný symbol pro obsah 2"/>
          <p:cNvSpPr>
            <a:spLocks noGrp="1"/>
          </p:cNvSpPr>
          <p:nvPr>
            <p:ph idx="1"/>
          </p:nvPr>
        </p:nvSpPr>
        <p:spPr/>
        <p:txBody>
          <a:bodyPr>
            <a:normAutofit lnSpcReduction="10000"/>
          </a:bodyPr>
          <a:lstStyle/>
          <a:p>
            <a:r>
              <a:rPr lang="cs-CZ" dirty="0" err="1"/>
              <a:t>Written</a:t>
            </a:r>
            <a:r>
              <a:rPr lang="cs-CZ" dirty="0"/>
              <a:t> part</a:t>
            </a:r>
          </a:p>
          <a:p>
            <a:pPr lvl="1"/>
            <a:r>
              <a:rPr lang="en-US" dirty="0">
                <a:solidFill>
                  <a:srgbClr val="0070C0"/>
                </a:solidFill>
              </a:rPr>
              <a:t>Listening (10 questions/gaps)</a:t>
            </a:r>
          </a:p>
          <a:p>
            <a:pPr lvl="1"/>
            <a:r>
              <a:rPr lang="en-US" dirty="0">
                <a:solidFill>
                  <a:srgbClr val="0070C0"/>
                </a:solidFill>
              </a:rPr>
              <a:t>Gram-</a:t>
            </a:r>
            <a:r>
              <a:rPr lang="en-US" dirty="0" err="1">
                <a:solidFill>
                  <a:srgbClr val="0070C0"/>
                </a:solidFill>
              </a:rPr>
              <a:t>lex</a:t>
            </a:r>
            <a:r>
              <a:rPr lang="en-US" dirty="0">
                <a:solidFill>
                  <a:srgbClr val="0070C0"/>
                </a:solidFill>
              </a:rPr>
              <a:t>: make questions, gap-fill (words given), word formation, sentence transformation </a:t>
            </a:r>
          </a:p>
          <a:p>
            <a:pPr lvl="1"/>
            <a:r>
              <a:rPr lang="en-US" dirty="0">
                <a:solidFill>
                  <a:srgbClr val="0070C0"/>
                </a:solidFill>
              </a:rPr>
              <a:t>Reading: parts of sentences into the text, multiple choice</a:t>
            </a:r>
          </a:p>
          <a:p>
            <a:pPr lvl="1"/>
            <a:r>
              <a:rPr lang="en-US" dirty="0">
                <a:solidFill>
                  <a:srgbClr val="7030A0"/>
                </a:solidFill>
              </a:rPr>
              <a:t>Writing: academic email </a:t>
            </a:r>
            <a:endParaRPr lang="cs-CZ" dirty="0">
              <a:solidFill>
                <a:srgbClr val="7030A0"/>
              </a:solidFill>
            </a:endParaRPr>
          </a:p>
          <a:p>
            <a:pPr lvl="1"/>
            <a:r>
              <a:rPr lang="cs-CZ" dirty="0" err="1">
                <a:solidFill>
                  <a:srgbClr val="7030A0"/>
                </a:solidFill>
              </a:rPr>
              <a:t>Summary</a:t>
            </a:r>
            <a:r>
              <a:rPr lang="cs-CZ" dirty="0">
                <a:solidFill>
                  <a:srgbClr val="7030A0"/>
                </a:solidFill>
              </a:rPr>
              <a:t> </a:t>
            </a:r>
            <a:r>
              <a:rPr lang="cs-CZ" dirty="0" err="1">
                <a:solidFill>
                  <a:srgbClr val="7030A0"/>
                </a:solidFill>
              </a:rPr>
              <a:t>of</a:t>
            </a:r>
            <a:r>
              <a:rPr lang="cs-CZ" dirty="0">
                <a:solidFill>
                  <a:srgbClr val="7030A0"/>
                </a:solidFill>
              </a:rPr>
              <a:t> a </a:t>
            </a:r>
            <a:r>
              <a:rPr lang="cs-CZ" dirty="0" err="1">
                <a:solidFill>
                  <a:srgbClr val="7030A0"/>
                </a:solidFill>
              </a:rPr>
              <a:t>chosen</a:t>
            </a:r>
            <a:r>
              <a:rPr lang="cs-CZ" dirty="0">
                <a:solidFill>
                  <a:srgbClr val="7030A0"/>
                </a:solidFill>
              </a:rPr>
              <a:t> text</a:t>
            </a:r>
            <a:r>
              <a:rPr lang="en-US" dirty="0">
                <a:solidFill>
                  <a:srgbClr val="7030A0"/>
                </a:solidFill>
              </a:rPr>
              <a:t> </a:t>
            </a:r>
            <a:endParaRPr lang="cs-CZ" dirty="0">
              <a:solidFill>
                <a:srgbClr val="7030A0"/>
              </a:solidFill>
            </a:endParaRPr>
          </a:p>
          <a:p>
            <a:r>
              <a:rPr lang="cs-CZ" dirty="0"/>
              <a:t>Oral part </a:t>
            </a:r>
          </a:p>
          <a:p>
            <a:pPr lvl="1"/>
            <a:r>
              <a:rPr lang="cs-CZ" dirty="0" err="1">
                <a:solidFill>
                  <a:schemeClr val="accent2">
                    <a:lumMod val="50000"/>
                  </a:schemeClr>
                </a:solidFill>
              </a:rPr>
              <a:t>one</a:t>
            </a:r>
            <a:r>
              <a:rPr lang="cs-CZ" dirty="0">
                <a:solidFill>
                  <a:schemeClr val="accent2">
                    <a:lumMod val="50000"/>
                  </a:schemeClr>
                </a:solidFill>
              </a:rPr>
              <a:t> </a:t>
            </a:r>
            <a:r>
              <a:rPr lang="cs-CZ" dirty="0" err="1">
                <a:solidFill>
                  <a:schemeClr val="accent2">
                    <a:lumMod val="50000"/>
                  </a:schemeClr>
                </a:solidFill>
              </a:rPr>
              <a:t>topic</a:t>
            </a:r>
            <a:r>
              <a:rPr lang="cs-CZ" dirty="0">
                <a:solidFill>
                  <a:schemeClr val="accent2">
                    <a:lumMod val="50000"/>
                  </a:schemeClr>
                </a:solidFill>
              </a:rPr>
              <a:t> + </a:t>
            </a:r>
            <a:r>
              <a:rPr lang="cs-CZ" dirty="0" err="1">
                <a:solidFill>
                  <a:schemeClr val="accent2">
                    <a:lumMod val="50000"/>
                  </a:schemeClr>
                </a:solidFill>
              </a:rPr>
              <a:t>your</a:t>
            </a:r>
            <a:r>
              <a:rPr lang="cs-CZ" dirty="0">
                <a:solidFill>
                  <a:schemeClr val="accent2">
                    <a:lumMod val="50000"/>
                  </a:schemeClr>
                </a:solidFill>
              </a:rPr>
              <a:t> </a:t>
            </a:r>
            <a:r>
              <a:rPr lang="cs-CZ" dirty="0" err="1">
                <a:solidFill>
                  <a:schemeClr val="accent2">
                    <a:lumMod val="50000"/>
                  </a:schemeClr>
                </a:solidFill>
              </a:rPr>
              <a:t>studies</a:t>
            </a:r>
            <a:r>
              <a:rPr lang="cs-CZ" dirty="0">
                <a:solidFill>
                  <a:schemeClr val="accent2">
                    <a:lumMod val="50000"/>
                  </a:schemeClr>
                </a:solidFill>
              </a:rPr>
              <a:t> </a:t>
            </a:r>
            <a:r>
              <a:rPr lang="en-US" dirty="0">
                <a:solidFill>
                  <a:schemeClr val="accent2">
                    <a:lumMod val="50000"/>
                  </a:schemeClr>
                </a:solidFill>
              </a:rPr>
              <a:t>&amp; future career </a:t>
            </a:r>
            <a:r>
              <a:rPr lang="en-US" dirty="0"/>
              <a:t>(</a:t>
            </a:r>
            <a:r>
              <a:rPr lang="cs-CZ" dirty="0"/>
              <a:t>10 </a:t>
            </a:r>
            <a:r>
              <a:rPr lang="cs-CZ" dirty="0" err="1"/>
              <a:t>minutes</a:t>
            </a:r>
            <a:r>
              <a:rPr lang="en-US" dirty="0"/>
              <a:t>)</a:t>
            </a:r>
          </a:p>
          <a:p>
            <a:pPr lvl="1"/>
            <a:endParaRPr lang="en-US" dirty="0"/>
          </a:p>
          <a:p>
            <a:pPr marL="0" indent="0">
              <a:buNone/>
            </a:pPr>
            <a:r>
              <a:rPr lang="en-US" dirty="0"/>
              <a:t>“</a:t>
            </a:r>
            <a:r>
              <a:rPr lang="cs-CZ" dirty="0"/>
              <a:t>EXAM PRACTICE</a:t>
            </a:r>
            <a:r>
              <a:rPr lang="en-US" dirty="0"/>
              <a:t>” tasks</a:t>
            </a:r>
            <a:r>
              <a:rPr lang="cs-CZ" dirty="0"/>
              <a:t> in </a:t>
            </a:r>
            <a:r>
              <a:rPr lang="cs-CZ" dirty="0" err="1"/>
              <a:t>the</a:t>
            </a:r>
            <a:r>
              <a:rPr lang="cs-CZ" dirty="0"/>
              <a:t> </a:t>
            </a:r>
            <a:r>
              <a:rPr lang="cs-CZ" dirty="0" err="1"/>
              <a:t>materials</a:t>
            </a:r>
            <a:r>
              <a:rPr lang="cs-CZ" dirty="0"/>
              <a:t> </a:t>
            </a:r>
          </a:p>
          <a:p>
            <a:endParaRPr lang="cs-CZ" dirty="0"/>
          </a:p>
        </p:txBody>
      </p:sp>
    </p:spTree>
    <p:extLst>
      <p:ext uri="{BB962C8B-B14F-4D97-AF65-F5344CB8AC3E}">
        <p14:creationId xmlns:p14="http://schemas.microsoft.com/office/powerpoint/2010/main" val="15848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4974B8-174E-186C-FFA7-572B25F877B6}"/>
              </a:ext>
            </a:extLst>
          </p:cNvPr>
          <p:cNvSpPr>
            <a:spLocks noGrp="1"/>
          </p:cNvSpPr>
          <p:nvPr>
            <p:ph type="title"/>
          </p:nvPr>
        </p:nvSpPr>
        <p:spPr/>
        <p:txBody>
          <a:bodyPr/>
          <a:lstStyle/>
          <a:p>
            <a:r>
              <a:rPr lang="cs-CZ" dirty="0"/>
              <a:t>Oral </a:t>
            </a:r>
            <a:r>
              <a:rPr lang="cs-CZ" dirty="0" err="1"/>
              <a:t>exam</a:t>
            </a:r>
            <a:r>
              <a:rPr lang="cs-CZ" dirty="0"/>
              <a:t> </a:t>
            </a:r>
            <a:r>
              <a:rPr lang="cs-CZ" dirty="0" err="1"/>
              <a:t>topics</a:t>
            </a:r>
            <a:r>
              <a:rPr lang="cs-CZ" dirty="0"/>
              <a:t> – 5 </a:t>
            </a:r>
            <a:r>
              <a:rPr lang="cs-CZ" dirty="0" err="1"/>
              <a:t>mins</a:t>
            </a:r>
            <a:r>
              <a:rPr lang="cs-CZ" dirty="0"/>
              <a:t> </a:t>
            </a:r>
            <a:r>
              <a:rPr lang="cs-CZ" dirty="0" err="1"/>
              <a:t>monologue</a:t>
            </a:r>
            <a:endParaRPr lang="cs-CZ" dirty="0"/>
          </a:p>
        </p:txBody>
      </p:sp>
      <p:sp>
        <p:nvSpPr>
          <p:cNvPr id="4" name="Rectangle 1">
            <a:extLst>
              <a:ext uri="{FF2B5EF4-FFF2-40B4-BE49-F238E27FC236}">
                <a16:creationId xmlns:a16="http://schemas.microsoft.com/office/drawing/2014/main" id="{74B0EC80-FA8F-8498-7DB0-DFC766255692}"/>
              </a:ext>
            </a:extLst>
          </p:cNvPr>
          <p:cNvSpPr>
            <a:spLocks noGrp="1" noChangeArrowheads="1"/>
          </p:cNvSpPr>
          <p:nvPr>
            <p:ph idx="1"/>
          </p:nvPr>
        </p:nvSpPr>
        <p:spPr bwMode="auto">
          <a:xfrm>
            <a:off x="838200" y="2385467"/>
            <a:ext cx="11150040"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Calibri" panose="020F0502020204030204" pitchFamily="34" charset="0"/>
                <a:cs typeface="Calibri" panose="020F0502020204030204" pitchFamily="34" charset="0"/>
              </a:rPr>
              <a:t>1.</a:t>
            </a:r>
            <a:r>
              <a:rPr kumimoji="0" lang="cs-CZ" altLang="cs-CZ" sz="1000" b="0" i="0" u="none" strike="noStrike" cap="none" normalizeH="0" baseline="0" dirty="0">
                <a:ln>
                  <a:noFill/>
                </a:ln>
                <a:solidFill>
                  <a:srgbClr val="3A3A3A"/>
                </a:solidFill>
                <a:effectLst/>
                <a:latin typeface="Open Sans" panose="020B0606030504020204" pitchFamily="34" charset="0"/>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Define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two</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terms</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from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 and support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them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with</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relevant</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examples</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2.   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Present</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controversial</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problem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related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to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3.   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Describe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and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explain</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process</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notion</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/experiment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within</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4.   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Compare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and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contrast</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phenomena</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from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5.   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Classify</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systems</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in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6.   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Describe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 cause and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effect</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relationship</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from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3A3A3A"/>
                </a:solidFill>
                <a:effectLst/>
                <a:latin typeface="+mn-lt"/>
                <a:cs typeface="Open Sans" panose="020B0606030504020204" pitchFamily="34" charset="0"/>
              </a:rPr>
              <a:t>7.   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Speculate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on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an</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issue</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from</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your</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field</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a:t>
            </a:r>
            <a:r>
              <a:rPr kumimoji="0" lang="cs-CZ" altLang="cs-CZ" sz="2400" b="0" i="0" u="none" strike="noStrike" cap="none" normalizeH="0" baseline="0" dirty="0" err="1">
                <a:ln>
                  <a:noFill/>
                </a:ln>
                <a:solidFill>
                  <a:srgbClr val="3A3A3A"/>
                </a:solidFill>
                <a:effectLst/>
                <a:latin typeface="+mn-lt"/>
                <a:cs typeface="Open Sans" panose="020B0606030504020204" pitchFamily="34" charset="0"/>
              </a:rPr>
              <a:t>of</a:t>
            </a:r>
            <a:r>
              <a:rPr kumimoji="0" lang="cs-CZ" altLang="cs-CZ" sz="2400" b="0" i="0" u="none" strike="noStrike" cap="none" normalizeH="0" baseline="0" dirty="0">
                <a:ln>
                  <a:noFill/>
                </a:ln>
                <a:solidFill>
                  <a:srgbClr val="3A3A3A"/>
                </a:solidFill>
                <a:effectLst/>
                <a:latin typeface="+mn-lt"/>
                <a:cs typeface="Open Sans" panose="020B0606030504020204" pitchFamily="34" charset="0"/>
              </a:rPr>
              <a:t> study.</a:t>
            </a:r>
            <a:endParaRPr kumimoji="0" lang="cs-CZ" altLang="cs-CZ"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dirty="0">
                <a:ln>
                  <a:noFill/>
                </a:ln>
                <a:solidFill>
                  <a:schemeClr val="tx1"/>
                </a:solidFill>
                <a:effectLst/>
                <a:latin typeface="Arial" panose="020B0604020202020204" pitchFamily="34" charset="0"/>
              </a:rPr>
            </a:b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378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39AD99-56D3-6712-1343-D0DD4D867246}"/>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a:solidFill>
                  <a:schemeClr val="tx1"/>
                </a:solidFill>
                <a:latin typeface="+mj-lt"/>
                <a:ea typeface="+mj-ea"/>
                <a:cs typeface="+mj-cs"/>
              </a:rPr>
              <a:t>Comparing contrasting – topic 4</a:t>
            </a:r>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Obrázek 4" descr="Obsah obrázku interiér, zeď, špinavé&#10;&#10;Popis byl vytvořen automaticky">
            <a:extLst>
              <a:ext uri="{FF2B5EF4-FFF2-40B4-BE49-F238E27FC236}">
                <a16:creationId xmlns:a16="http://schemas.microsoft.com/office/drawing/2014/main" id="{DF6A6E87-B64F-8FCB-E5FA-AF253E1E50F0}"/>
              </a:ext>
            </a:extLst>
          </p:cNvPr>
          <p:cNvPicPr>
            <a:picLocks noChangeAspect="1"/>
          </p:cNvPicPr>
          <p:nvPr/>
        </p:nvPicPr>
        <p:blipFill rotWithShape="1">
          <a:blip r:embed="rId2">
            <a:extLst>
              <a:ext uri="{28A0092B-C50C-407E-A947-70E740481C1C}">
                <a14:useLocalDpi xmlns:a14="http://schemas.microsoft.com/office/drawing/2010/main" val="0"/>
              </a:ext>
            </a:extLst>
          </a:blip>
          <a:srcRect r="2" b="5937"/>
          <a:stretch/>
        </p:blipFill>
        <p:spPr bwMode="auto">
          <a:xfrm>
            <a:off x="224949" y="576072"/>
            <a:ext cx="3919228" cy="5522976"/>
          </a:xfrm>
          <a:prstGeom prst="rect">
            <a:avLst/>
          </a:prstGeom>
          <a:noFill/>
        </p:spPr>
      </p:pic>
      <p:pic>
        <p:nvPicPr>
          <p:cNvPr id="4" name="Zástupný obsah 3" descr="Obsah obrázku interiér, vybavení, špinavé, přeplněné&#10;&#10;Popis byl vytvořen automaticky">
            <a:extLst>
              <a:ext uri="{FF2B5EF4-FFF2-40B4-BE49-F238E27FC236}">
                <a16:creationId xmlns:a16="http://schemas.microsoft.com/office/drawing/2014/main" id="{78B3F4A7-2D97-14A1-DD86-9E9B116EA5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021"/>
          <a:stretch/>
        </p:blipFill>
        <p:spPr bwMode="auto">
          <a:xfrm>
            <a:off x="4346544" y="576072"/>
            <a:ext cx="3922776" cy="5522976"/>
          </a:xfrm>
          <a:prstGeom prst="rect">
            <a:avLst/>
          </a:prstGeom>
          <a:noFill/>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76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88D6239-1273-A315-6DE3-46E477878B85}"/>
              </a:ext>
            </a:extLst>
          </p:cNvPr>
          <p:cNvSpPr>
            <a:spLocks noGrp="1"/>
          </p:cNvSpPr>
          <p:nvPr>
            <p:ph type="title"/>
          </p:nvPr>
        </p:nvSpPr>
        <p:spPr>
          <a:xfrm>
            <a:off x="1371597" y="348865"/>
            <a:ext cx="10044023" cy="877729"/>
          </a:xfrm>
        </p:spPr>
        <p:txBody>
          <a:bodyPr anchor="ctr">
            <a:normAutofit/>
          </a:bodyPr>
          <a:lstStyle/>
          <a:p>
            <a:endParaRPr lang="cs-CZ" sz="4000">
              <a:solidFill>
                <a:srgbClr val="FFFFFF"/>
              </a:solidFill>
            </a:endParaRPr>
          </a:p>
        </p:txBody>
      </p:sp>
      <p:sp>
        <p:nvSpPr>
          <p:cNvPr id="5" name="Rectangle 1">
            <a:extLst>
              <a:ext uri="{FF2B5EF4-FFF2-40B4-BE49-F238E27FC236}">
                <a16:creationId xmlns:a16="http://schemas.microsoft.com/office/drawing/2014/main" id="{499F62CA-C1A6-AB5D-705A-20CA91A735D8}"/>
              </a:ext>
            </a:extLst>
          </p:cNvPr>
          <p:cNvSpPr>
            <a:spLocks noChangeArrowheads="1"/>
          </p:cNvSpPr>
          <p:nvPr/>
        </p:nvSpPr>
        <p:spPr bwMode="auto">
          <a:xfrm>
            <a:off x="-5187413" y="23855"/>
            <a:ext cx="2032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cs-CZ"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4" name="Zástupný obsah 3">
            <a:extLst>
              <a:ext uri="{FF2B5EF4-FFF2-40B4-BE49-F238E27FC236}">
                <a16:creationId xmlns:a16="http://schemas.microsoft.com/office/drawing/2014/main" id="{B50337F7-3FE1-59B3-BFF8-E0A44940AE80}"/>
              </a:ext>
            </a:extLst>
          </p:cNvPr>
          <p:cNvGraphicFramePr>
            <a:graphicFrameLocks noGrp="1"/>
          </p:cNvGraphicFramePr>
          <p:nvPr>
            <p:ph idx="1"/>
            <p:extLst>
              <p:ext uri="{D42A27DB-BD31-4B8C-83A1-F6EECF244321}">
                <p14:modId xmlns:p14="http://schemas.microsoft.com/office/powerpoint/2010/main" val="1081571034"/>
              </p:ext>
            </p:extLst>
          </p:nvPr>
        </p:nvGraphicFramePr>
        <p:xfrm>
          <a:off x="654068" y="2112579"/>
          <a:ext cx="10907807" cy="4192810"/>
        </p:xfrm>
        <a:graphic>
          <a:graphicData uri="http://schemas.openxmlformats.org/drawingml/2006/table">
            <a:tbl>
              <a:tblPr firstRow="1" firstCol="1" bandRow="1">
                <a:tableStyleId>{5C22544A-7EE6-4342-B048-85BDC9FD1C3A}</a:tableStyleId>
              </a:tblPr>
              <a:tblGrid>
                <a:gridCol w="5485273">
                  <a:extLst>
                    <a:ext uri="{9D8B030D-6E8A-4147-A177-3AD203B41FA5}">
                      <a16:colId xmlns:a16="http://schemas.microsoft.com/office/drawing/2014/main" val="1841984040"/>
                    </a:ext>
                  </a:extLst>
                </a:gridCol>
                <a:gridCol w="2542541">
                  <a:extLst>
                    <a:ext uri="{9D8B030D-6E8A-4147-A177-3AD203B41FA5}">
                      <a16:colId xmlns:a16="http://schemas.microsoft.com/office/drawing/2014/main" val="1951463669"/>
                    </a:ext>
                  </a:extLst>
                </a:gridCol>
                <a:gridCol w="2879993">
                  <a:extLst>
                    <a:ext uri="{9D8B030D-6E8A-4147-A177-3AD203B41FA5}">
                      <a16:colId xmlns:a16="http://schemas.microsoft.com/office/drawing/2014/main" val="4274975437"/>
                    </a:ext>
                  </a:extLst>
                </a:gridCol>
              </a:tblGrid>
              <a:tr h="419281">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Apollo</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Artemis</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240357525"/>
                  </a:ext>
                </a:extLst>
              </a:tr>
              <a:tr h="419281">
                <a:tc>
                  <a:txBody>
                    <a:bodyPr/>
                    <a:lstStyle/>
                    <a:p>
                      <a:r>
                        <a:rPr lang="en-GB" sz="2400">
                          <a:effectLst/>
                        </a:rPr>
                        <a:t>Spacecraft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693255317"/>
                  </a:ext>
                </a:extLst>
              </a:tr>
              <a:tr h="419281">
                <a:tc>
                  <a:txBody>
                    <a:bodyPr/>
                    <a:lstStyle/>
                    <a:p>
                      <a:r>
                        <a:rPr lang="en-GB" sz="2400">
                          <a:effectLst/>
                        </a:rPr>
                        <a:t>Rocket</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3258037182"/>
                  </a:ext>
                </a:extLst>
              </a:tr>
              <a:tr h="419281">
                <a:tc>
                  <a:txBody>
                    <a:bodyPr/>
                    <a:lstStyle/>
                    <a:p>
                      <a:r>
                        <a:rPr lang="en-GB" sz="2400">
                          <a:effectLst/>
                        </a:rPr>
                        <a:t>Distance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060616854"/>
                  </a:ext>
                </a:extLst>
              </a:tr>
              <a:tr h="419281">
                <a:tc>
                  <a:txBody>
                    <a:bodyPr/>
                    <a:lstStyle/>
                    <a:p>
                      <a:r>
                        <a:rPr lang="en-GB" sz="2400">
                          <a:effectLst/>
                        </a:rPr>
                        <a:t>Technology</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048438697"/>
                  </a:ext>
                </a:extLst>
              </a:tr>
              <a:tr h="419281">
                <a:tc>
                  <a:txBody>
                    <a:bodyPr/>
                    <a:lstStyle/>
                    <a:p>
                      <a:r>
                        <a:rPr lang="en-GB" sz="2400">
                          <a:effectLst/>
                        </a:rPr>
                        <a:t>Goals</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730800142"/>
                  </a:ext>
                </a:extLst>
              </a:tr>
              <a:tr h="419281">
                <a:tc>
                  <a:txBody>
                    <a:bodyPr/>
                    <a:lstStyle/>
                    <a:p>
                      <a:r>
                        <a:rPr lang="en-GB" sz="2400">
                          <a:effectLst/>
                        </a:rPr>
                        <a:t>Composition of the crew</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610361072"/>
                  </a:ext>
                </a:extLst>
              </a:tr>
              <a:tr h="419281">
                <a:tc>
                  <a:txBody>
                    <a:bodyPr/>
                    <a:lstStyle/>
                    <a:p>
                      <a:r>
                        <a:rPr lang="en-GB" sz="2400">
                          <a:effectLst/>
                        </a:rPr>
                        <a:t>Crew size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897413993"/>
                  </a:ext>
                </a:extLst>
              </a:tr>
              <a:tr h="419281">
                <a:tc>
                  <a:txBody>
                    <a:bodyPr/>
                    <a:lstStyle/>
                    <a:p>
                      <a:r>
                        <a:rPr lang="en-GB" sz="2400">
                          <a:effectLst/>
                        </a:rPr>
                        <a:t>Mission name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767056530"/>
                  </a:ext>
                </a:extLst>
              </a:tr>
              <a:tr h="419281">
                <a:tc>
                  <a:txBody>
                    <a:bodyPr/>
                    <a:lstStyle/>
                    <a:p>
                      <a:r>
                        <a:rPr lang="en-GB" sz="2400">
                          <a:effectLst/>
                        </a:rPr>
                        <a:t>Anything else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492229306"/>
                  </a:ext>
                </a:extLst>
              </a:tr>
            </a:tbl>
          </a:graphicData>
        </a:graphic>
      </p:graphicFrame>
    </p:spTree>
    <p:extLst>
      <p:ext uri="{BB962C8B-B14F-4D97-AF65-F5344CB8AC3E}">
        <p14:creationId xmlns:p14="http://schemas.microsoft.com/office/powerpoint/2010/main" val="127237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4B448D-AB88-2047-F495-9EB9E5C9CB1E}"/>
              </a:ext>
            </a:extLst>
          </p:cNvPr>
          <p:cNvSpPr>
            <a:spLocks noGrp="1"/>
          </p:cNvSpPr>
          <p:nvPr>
            <p:ph type="title"/>
          </p:nvPr>
        </p:nvSpPr>
        <p:spPr/>
        <p:txBody>
          <a:bodyPr/>
          <a:lstStyle/>
          <a:p>
            <a:r>
              <a:rPr lang="cs-CZ" dirty="0" err="1"/>
              <a:t>Writing</a:t>
            </a:r>
            <a:r>
              <a:rPr lang="cs-CZ" dirty="0"/>
              <a:t> – 5 </a:t>
            </a:r>
            <a:r>
              <a:rPr lang="cs-CZ" dirty="0" err="1"/>
              <a:t>sentences</a:t>
            </a:r>
            <a:endParaRPr lang="cs-CZ" dirty="0"/>
          </a:p>
        </p:txBody>
      </p:sp>
      <p:sp>
        <p:nvSpPr>
          <p:cNvPr id="3" name="Zástupný obsah 2">
            <a:extLst>
              <a:ext uri="{FF2B5EF4-FFF2-40B4-BE49-F238E27FC236}">
                <a16:creationId xmlns:a16="http://schemas.microsoft.com/office/drawing/2014/main" id="{00B0F81F-939A-EACF-AB2E-B4621E36FEFE}"/>
              </a:ext>
            </a:extLst>
          </p:cNvPr>
          <p:cNvSpPr>
            <a:spLocks noGrp="1"/>
          </p:cNvSpPr>
          <p:nvPr>
            <p:ph idx="1"/>
          </p:nvPr>
        </p:nvSpPr>
        <p:spPr/>
        <p:txBody>
          <a:bodyPr/>
          <a:lstStyle/>
          <a:p>
            <a:pPr marL="0" indent="0">
              <a:buNone/>
            </a:pPr>
            <a:endParaRPr lang="cs-CZ" dirty="0"/>
          </a:p>
          <a:p>
            <a:pPr marL="0" indent="0">
              <a:buNone/>
            </a:pPr>
            <a:endParaRPr lang="cs-CZ" dirty="0"/>
          </a:p>
        </p:txBody>
      </p:sp>
      <p:pic>
        <p:nvPicPr>
          <p:cNvPr id="4" name="Obrázek 3" descr="Compare and Contrast | Contrast words, Compare and contrast, Reading  comprehension strategies">
            <a:extLst>
              <a:ext uri="{FF2B5EF4-FFF2-40B4-BE49-F238E27FC236}">
                <a16:creationId xmlns:a16="http://schemas.microsoft.com/office/drawing/2014/main" id="{8805641A-FF81-73C4-B5E2-A420264B41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5667" y="1329267"/>
            <a:ext cx="7349066" cy="4699000"/>
          </a:xfrm>
          <a:prstGeom prst="rect">
            <a:avLst/>
          </a:prstGeom>
          <a:noFill/>
          <a:ln>
            <a:noFill/>
          </a:ln>
        </p:spPr>
      </p:pic>
    </p:spTree>
    <p:extLst>
      <p:ext uri="{BB962C8B-B14F-4D97-AF65-F5344CB8AC3E}">
        <p14:creationId xmlns:p14="http://schemas.microsoft.com/office/powerpoint/2010/main" val="23210352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8FE5651468A3D4B90D1EC95A79DCF21" ma:contentTypeVersion="11" ma:contentTypeDescription="Vytvoří nový dokument" ma:contentTypeScope="" ma:versionID="ab9f9a85b6bfabf222fde5808b2ecb8a">
  <xsd:schema xmlns:xsd="http://www.w3.org/2001/XMLSchema" xmlns:xs="http://www.w3.org/2001/XMLSchema" xmlns:p="http://schemas.microsoft.com/office/2006/metadata/properties" xmlns:ns3="567f2e8e-f82b-4e20-adde-3167ac8dcb2e" xmlns:ns4="1be74145-1369-4350-a552-f90e39977260" targetNamespace="http://schemas.microsoft.com/office/2006/metadata/properties" ma:root="true" ma:fieldsID="591df79fbacf95324ac204aed98226d2" ns3:_="" ns4:_="">
    <xsd:import namespace="567f2e8e-f82b-4e20-adde-3167ac8dcb2e"/>
    <xsd:import namespace="1be74145-1369-4350-a552-f90e399772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f2e8e-f82b-4e20-adde-3167ac8dcb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74145-1369-4350-a552-f90e39977260"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D1006-AB8F-48B3-9730-F9BD1366B2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11F27A-A5DF-417A-A6D4-B7F656BE2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f2e8e-f82b-4e20-adde-3167ac8dcb2e"/>
    <ds:schemaRef ds:uri="1be74145-1369-4350-a552-f90e39977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7EECAF-6245-48FF-A5A4-3A69408C54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2855</TotalTime>
  <Words>1461</Words>
  <Application>Microsoft Office PowerPoint</Application>
  <PresentationFormat>Širokoúhlá obrazovka</PresentationFormat>
  <Paragraphs>159</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Calibri Light</vt:lpstr>
      <vt:lpstr>Open Sans</vt:lpstr>
      <vt:lpstr>Times New Roman</vt:lpstr>
      <vt:lpstr>Motiv Office</vt:lpstr>
      <vt:lpstr>English for Physicists 2 Week 1</vt:lpstr>
      <vt:lpstr>Lesson 1 - Introduction</vt:lpstr>
      <vt:lpstr>Study materials</vt:lpstr>
      <vt:lpstr>Requirements</vt:lpstr>
      <vt:lpstr>JA001 Examination </vt:lpstr>
      <vt:lpstr>Oral exam topics – 5 mins monologue</vt:lpstr>
      <vt:lpstr>Comparing contrasting – topic 4</vt:lpstr>
      <vt:lpstr>Prezentace aplikace PowerPoint</vt:lpstr>
      <vt:lpstr>Writing – 5 sentences</vt:lpstr>
      <vt:lpstr>Listening</vt:lpstr>
      <vt:lpstr>Listening</vt:lpstr>
      <vt:lpstr>Reading – functional language</vt:lpstr>
      <vt:lpstr>HW week 2</vt:lpstr>
      <vt:lpstr>Phrases to structure the talk</vt:lpstr>
      <vt:lpstr>Language and exam practice</vt:lpstr>
      <vt:lpstr>Language and exam practice</vt:lpstr>
      <vt:lpstr>True or false?</vt:lpstr>
      <vt:lpstr>True or false?</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Mathematians III Week 7</dc:title>
  <dc:creator>Štěpánka Bilová</dc:creator>
  <cp:lastModifiedBy>Eva Čoupková</cp:lastModifiedBy>
  <cp:revision>110</cp:revision>
  <cp:lastPrinted>2018-11-20T12:54:04Z</cp:lastPrinted>
  <dcterms:created xsi:type="dcterms:W3CDTF">2018-10-30T23:04:51Z</dcterms:created>
  <dcterms:modified xsi:type="dcterms:W3CDTF">2023-02-21T11:19:17Z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0x01010008FE5651468A3D4B90D1EC95A79DCF21</vt:lpwstr>
  </property>
</Properties>
</file>