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264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395" r:id="rId23"/>
    <p:sldId id="396" r:id="rId2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28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294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D0B7B-746F-4BFB-8C71-D6AEE8CDD745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0B40A-BA4D-4228-8288-B9F8D1D21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927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21E8D-74AC-49EB-A2BB-D7FC1002BBEA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D3E00-C8BB-4D3B-856D-4608A6676A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80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432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87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31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44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62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1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958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832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225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45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42A6-7F85-4A85-AE6E-55E04474CC1E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072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English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Physicists</a:t>
            </a:r>
            <a:r>
              <a:rPr lang="cs-CZ" dirty="0"/>
              <a:t> 2</a:t>
            </a:r>
            <a:br>
              <a:rPr lang="cs-CZ" dirty="0"/>
            </a:br>
            <a:r>
              <a:rPr lang="cs-CZ" dirty="0" err="1"/>
              <a:t>Week</a:t>
            </a:r>
            <a:r>
              <a:rPr lang="cs-CZ" dirty="0"/>
              <a:t> 6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3600" dirty="0"/>
              <a:t>Black </a:t>
            </a:r>
            <a:r>
              <a:rPr lang="cs-CZ" sz="3600" dirty="0" err="1"/>
              <a:t>holes</a:t>
            </a:r>
            <a:r>
              <a:rPr lang="cs-CZ" sz="3600" dirty="0"/>
              <a:t> and </a:t>
            </a:r>
            <a:r>
              <a:rPr lang="cs-CZ" sz="3600" dirty="0" err="1"/>
              <a:t>speculating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001714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294DFA-1393-125D-D18E-535EFA5B3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Listening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1FB9E9-E871-AD0B-E1B2-18CEDDD22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7170"/>
            <a:ext cx="10515600" cy="5540829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pictures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were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not made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visible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light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were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made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waves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wavelength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1.3 mm.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2.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When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pointed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directly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source,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produces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bright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spot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3.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Being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phase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means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peaks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troughs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line up.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4.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produces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peak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intensity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only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when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aimed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directly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source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5.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angular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resolution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ability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identify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source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waves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6.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angular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resolution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inversely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proportional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7.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angular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resolution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large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for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any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individual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on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Earth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8.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Instead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increasing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dish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easier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have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network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devices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9.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Event Horizon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global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network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observatories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10.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Each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records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signal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location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exact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time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femtoseconds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88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989E5E-B3D5-08E9-B29B-43EDDB81B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Speculating</a:t>
            </a:r>
            <a:r>
              <a:rPr lang="cs-CZ" dirty="0"/>
              <a:t> and </a:t>
            </a:r>
            <a:r>
              <a:rPr lang="cs-CZ" dirty="0" err="1"/>
              <a:t>conditionals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533CC6-1111-11CD-2B40-78357390D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5142"/>
            <a:ext cx="10515600" cy="5355771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jump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water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will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get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constructed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spacecraft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moving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64 000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kph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take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us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77 000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years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get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nearest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star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didn't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have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computer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my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work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much more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difficult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 I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will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use my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phone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there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isn’t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any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computer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classroom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 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Sentences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 and _______ express a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real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possibility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Sentences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 and ______  express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imaginary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situation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632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989E5E-B3D5-08E9-B29B-43EDDB81B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Speculating</a:t>
            </a:r>
            <a:r>
              <a:rPr lang="cs-CZ" dirty="0"/>
              <a:t> and </a:t>
            </a:r>
            <a:r>
              <a:rPr lang="cs-CZ" dirty="0" err="1"/>
              <a:t>conditionals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533CC6-1111-11CD-2B40-78357390D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5142"/>
            <a:ext cx="10515600" cy="5355771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jump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water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will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get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constructed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spacecraft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moving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64 000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kph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take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us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77 000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years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get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nearest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star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didn't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have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computer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my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work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much more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difficult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 I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will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use my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phone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there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isn’t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any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computer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classroom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 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Sentences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express a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real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possibility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Sentences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express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imaginary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situation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16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668FB5-8E66-5816-CCE1-9D68B723D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Possibility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imaginary</a:t>
            </a:r>
            <a:r>
              <a:rPr lang="cs-CZ" dirty="0"/>
              <a:t> </a:t>
            </a:r>
            <a:r>
              <a:rPr lang="cs-CZ" dirty="0" err="1"/>
              <a:t>situation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5F718E-76FE-A3BD-33BF-1F854B21C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8056"/>
            <a:ext cx="10515600" cy="5529943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What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happen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 (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fall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into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hole?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he ________ (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tomorrow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will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let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know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he had more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money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he ________ (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travel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around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world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don’t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hurry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 (miss)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bus.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 (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have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time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she’ll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write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paper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________ (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know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correct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answer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I’d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__________ (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astronaut,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live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aboard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ISS.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Nobody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 (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notice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make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mistake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won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lottery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I __________ (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buy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new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car.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_________ (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I’d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study more. 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809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668FB5-8E66-5816-CCE1-9D68B723D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Possibility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imaginary</a:t>
            </a:r>
            <a:r>
              <a:rPr lang="cs-CZ" dirty="0"/>
              <a:t> </a:t>
            </a:r>
            <a:r>
              <a:rPr lang="cs-CZ" dirty="0" err="1"/>
              <a:t>situation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5F718E-76FE-A3BD-33BF-1F854B21C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8056"/>
            <a:ext cx="10515600" cy="5529943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What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happen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fell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into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hole?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he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comes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tomorrow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will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let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know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he had more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money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he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travel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around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world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don’t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hurry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´II miss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bus.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time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she’ll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write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paper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knew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correct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answer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I’d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was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(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were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astronaut,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live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aboard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ISS.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Nobody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will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notice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make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mistake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won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lottery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I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buy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new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car.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were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I’d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study more. 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4970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8A51E8-2F43-AF1A-5A92-036A36B7B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Complete</a:t>
            </a:r>
            <a:r>
              <a:rPr lang="cs-CZ" dirty="0"/>
              <a:t> </a:t>
            </a:r>
            <a:r>
              <a:rPr lang="cs-CZ" dirty="0" err="1"/>
              <a:t>sentences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yout</a:t>
            </a:r>
            <a:r>
              <a:rPr lang="cs-CZ" dirty="0"/>
              <a:t> </a:t>
            </a:r>
            <a:r>
              <a:rPr lang="cs-CZ" dirty="0" err="1"/>
              <a:t>ideas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FE80E9-3704-5ECD-7693-3ED631263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3371"/>
            <a:ext cx="10515600" cy="5334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study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abroad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study in _______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because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...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were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millionaire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area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research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support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financially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because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…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met Albert Einstein,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question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I’d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ask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him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because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...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met Stephen Hawking,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topic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I’d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like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speak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him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about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because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…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didn’t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study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physics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I’d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like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study _______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because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….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superhero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I’d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because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….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travel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back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time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I’d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go to ______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because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..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8354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E3B4E-9883-0A90-9B8A-C0135D098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Speculation</a:t>
            </a:r>
            <a:r>
              <a:rPr lang="cs-CZ" dirty="0"/>
              <a:t>: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happen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fell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a </a:t>
            </a:r>
            <a:r>
              <a:rPr lang="cs-CZ" dirty="0" err="1"/>
              <a:t>black</a:t>
            </a:r>
            <a:r>
              <a:rPr lang="cs-CZ" dirty="0"/>
              <a:t> hole?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8FA662-DD1E-A188-DF1A-733FBAB7A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554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 As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start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being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pulled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toward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hole,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moving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__________________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because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_________________.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When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cross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event horizon,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body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_________________________________.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squashed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centre and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become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____________________________________.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 A person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observing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from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outside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event horizon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_________________.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841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Black Hole Survival Guide">
            <a:extLst>
              <a:ext uri="{FF2B5EF4-FFF2-40B4-BE49-F238E27FC236}">
                <a16:creationId xmlns:a16="http://schemas.microsoft.com/office/drawing/2014/main" id="{F72FA75A-8F27-350A-EB5D-94D345C126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Black Hole Survival Guide">
            <a:extLst>
              <a:ext uri="{FF2B5EF4-FFF2-40B4-BE49-F238E27FC236}">
                <a16:creationId xmlns:a16="http://schemas.microsoft.com/office/drawing/2014/main" id="{FCB46A19-1390-3AAC-C6D4-DFD57BF935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8" name="Picture 6" descr="Black Hole Survival Guide">
            <a:extLst>
              <a:ext uri="{FF2B5EF4-FFF2-40B4-BE49-F238E27FC236}">
                <a16:creationId xmlns:a16="http://schemas.microsoft.com/office/drawing/2014/main" id="{FA1AB5E2-B3F5-814E-40DC-A359DFFC3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3488" y="36035"/>
            <a:ext cx="4158425" cy="6511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614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92398-F0C7-77F0-56ED-7791F24CE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Classifying</a:t>
            </a:r>
            <a:r>
              <a:rPr lang="cs-CZ" dirty="0"/>
              <a:t> </a:t>
            </a:r>
            <a:r>
              <a:rPr lang="cs-CZ" dirty="0" err="1"/>
              <a:t>black</a:t>
            </a:r>
            <a:r>
              <a:rPr lang="cs-CZ" dirty="0"/>
              <a:t> </a:t>
            </a:r>
            <a:r>
              <a:rPr lang="cs-CZ" dirty="0" err="1"/>
              <a:t>holes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733842-AFA8-FDCA-6950-CD017CDF2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3584"/>
            <a:ext cx="10515600" cy="5614416"/>
          </a:xfrm>
        </p:spPr>
        <p:txBody>
          <a:bodyPr/>
          <a:lstStyle/>
          <a:p>
            <a:pPr marL="0" indent="0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range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sizes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but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there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are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three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main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1________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hole's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2________  and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size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3__________ 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kind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smallest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ones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are 4__________ as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primordial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Scientists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believe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type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as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small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as a 5_________ atom but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large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mountain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most 6__________ type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medium-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sized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called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"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stellar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."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stellar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7________ 20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times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greater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than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sun and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fit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inside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ball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about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10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miles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Dozens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stellar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exist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within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Milky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galaxy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largest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are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called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"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supermassive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." These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have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greater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than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million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suns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combined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fit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inside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ball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about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size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solar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system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Scientific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8__________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suggests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every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large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galaxy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9__________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supermassive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center.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supermassive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center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Milky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galaxy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called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Sagittarius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A. It has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10________ to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about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4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million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suns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fit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inside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ball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about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size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sun. 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3110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92398-F0C7-77F0-56ED-7791F24CE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Classifying</a:t>
            </a:r>
            <a:r>
              <a:rPr lang="cs-CZ" dirty="0"/>
              <a:t> </a:t>
            </a:r>
            <a:r>
              <a:rPr lang="cs-CZ" dirty="0" err="1"/>
              <a:t>black</a:t>
            </a:r>
            <a:r>
              <a:rPr lang="cs-CZ" dirty="0"/>
              <a:t> </a:t>
            </a:r>
            <a:r>
              <a:rPr lang="cs-CZ" dirty="0" err="1"/>
              <a:t>holes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733842-AFA8-FDCA-6950-CD017CDF2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3584"/>
            <a:ext cx="10515600" cy="5614416"/>
          </a:xfrm>
        </p:spPr>
        <p:txBody>
          <a:bodyPr/>
          <a:lstStyle/>
          <a:p>
            <a:pPr marL="0" indent="0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range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sizes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but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there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are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three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main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types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hole‘s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2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and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size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3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determine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kind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smallest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ones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are 4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known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as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primordial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Scientists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believe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type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as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small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as a 5 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single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atom but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large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mountain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most 6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common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type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medium-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sized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called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"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stellar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."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stellar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7 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up to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20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times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greater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than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sun and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fit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inside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ball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about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10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miles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Dozens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stellar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exist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within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Milky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galaxy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largest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are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called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"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supermassive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." These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have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greater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than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million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suns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combined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fit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inside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ball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about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size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solar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system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Scientific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8 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evidence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suggests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every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large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galaxy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9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contains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supermassive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center.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supermassive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center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Milky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galaxy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called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Sagittarius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A. It has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10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equal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about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4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million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suns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fit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inside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ball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about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size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sun. 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575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Black </a:t>
            </a:r>
            <a:r>
              <a:rPr lang="cs-CZ" dirty="0" err="1"/>
              <a:t>holes</a:t>
            </a:r>
            <a:r>
              <a:rPr lang="cs-CZ" dirty="0"/>
              <a:t> and </a:t>
            </a:r>
            <a:r>
              <a:rPr lang="cs-CZ" dirty="0" err="1"/>
              <a:t>related</a:t>
            </a:r>
            <a:r>
              <a:rPr lang="cs-CZ" dirty="0"/>
              <a:t> </a:t>
            </a:r>
            <a:r>
              <a:rPr lang="cs-CZ" dirty="0" err="1"/>
              <a:t>concepts</a:t>
            </a:r>
            <a:endParaRPr lang="cs-CZ" dirty="0"/>
          </a:p>
          <a:p>
            <a:r>
              <a:rPr lang="cs-CZ" dirty="0"/>
              <a:t>Hawking paradox</a:t>
            </a:r>
          </a:p>
          <a:p>
            <a:r>
              <a:rPr lang="cs-CZ" dirty="0"/>
              <a:t>Very long </a:t>
            </a:r>
            <a:r>
              <a:rPr lang="cs-CZ" dirty="0" err="1"/>
              <a:t>baseline</a:t>
            </a:r>
            <a:r>
              <a:rPr lang="cs-CZ" dirty="0"/>
              <a:t> interferometry</a:t>
            </a:r>
          </a:p>
          <a:p>
            <a:r>
              <a:rPr lang="cs-CZ" dirty="0" err="1"/>
              <a:t>Conditionals</a:t>
            </a:r>
            <a:r>
              <a:rPr lang="cs-CZ" dirty="0"/>
              <a:t> and </a:t>
            </a:r>
            <a:r>
              <a:rPr lang="cs-CZ" dirty="0" err="1"/>
              <a:t>speculating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7359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BDF4E-FA6F-10ED-57B3-383D2153C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HW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D45BF2-BBED-52FD-B71C-68275FAE8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Prepare a monologue for the JA001 (B1) exam for the topic </a:t>
            </a:r>
            <a:r>
              <a:rPr lang="cs-CZ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7</a:t>
            </a: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– </a:t>
            </a:r>
            <a:r>
              <a:rPr lang="en-GB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Speculate on an issue from your field of study</a:t>
            </a: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(approximate length – 3-5 mins).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Concentrate mainly on two requirements: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monologue is clearly structured into an introduction, main body, and a conclusion.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monologue unfolds logically from one point to another and is effectively connected with appropriate signalling language (conditionals).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endParaRPr lang="cs-C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1436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rst image of the black hole at the Galactic Center">
            <a:extLst>
              <a:ext uri="{FF2B5EF4-FFF2-40B4-BE49-F238E27FC236}">
                <a16:creationId xmlns:a16="http://schemas.microsoft.com/office/drawing/2014/main" id="{95654A7F-7BFC-5888-7793-FDB38C093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886" y="315686"/>
            <a:ext cx="6085114" cy="6085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5529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CE0D25-3AF1-82D7-DDA4-917846A07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are these </a:t>
            </a:r>
            <a:r>
              <a:rPr lang="cs-CZ" dirty="0" err="1"/>
              <a:t>items</a:t>
            </a:r>
            <a:r>
              <a:rPr lang="cs-CZ" dirty="0"/>
              <a:t> </a:t>
            </a:r>
            <a:r>
              <a:rPr lang="cs-CZ" dirty="0" err="1"/>
              <a:t>related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C9050A-1670-3396-C2E6-94C1A888B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lnSpc>
                <a:spcPct val="115000"/>
              </a:lnSpc>
              <a:buNone/>
            </a:pP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quantum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hair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	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stars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	     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quasars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                   Karl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Schwarzschild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                             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                     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galaxy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      event horizon       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gravity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	                            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cs-CZ" dirty="0">
                <a:latin typeface="Calibri" panose="020F0502020204030204" pitchFamily="34" charset="0"/>
                <a:ea typeface="Arial" panose="020B0604020202020204" pitchFamily="34" charset="0"/>
              </a:rPr>
              <a:t>                            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very long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baseline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interferometry	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                    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accretion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disc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		      singularity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437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F07ACE-578B-4E61-9520-E31CD88C1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True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false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14AFE6-CFB8-A664-8124-16E8296AE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0861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empty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space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2 Black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are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most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fascinating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objects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space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3 Black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were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predicted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by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Einstein's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theory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general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relativity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4 Black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directly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observed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telescopes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5 Black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are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passages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another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universe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6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existence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cannot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explained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by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quantum-mechanical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laws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7 Most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form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from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remnants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large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star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8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destroy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Earth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840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D07CB5-B0D4-C7A5-E2E8-8197F383D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Listening</a:t>
            </a:r>
            <a:r>
              <a:rPr lang="cs-CZ" dirty="0"/>
              <a:t> – </a:t>
            </a:r>
            <a:r>
              <a:rPr lang="cs-CZ" dirty="0" err="1"/>
              <a:t>sorting</a:t>
            </a:r>
            <a:r>
              <a:rPr lang="cs-CZ" dirty="0"/>
              <a:t> out </a:t>
            </a:r>
            <a:r>
              <a:rPr lang="cs-CZ" dirty="0" err="1"/>
              <a:t>information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B985CA2-8439-9533-0EE3-8E258DE446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3972709"/>
              </p:ext>
            </p:extLst>
          </p:nvPr>
        </p:nvGraphicFramePr>
        <p:xfrm>
          <a:off x="1207008" y="1524000"/>
          <a:ext cx="9631680" cy="53010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10560">
                  <a:extLst>
                    <a:ext uri="{9D8B030D-6E8A-4147-A177-3AD203B41FA5}">
                      <a16:colId xmlns:a16="http://schemas.microsoft.com/office/drawing/2014/main" val="1343889102"/>
                    </a:ext>
                  </a:extLst>
                </a:gridCol>
                <a:gridCol w="3210560">
                  <a:extLst>
                    <a:ext uri="{9D8B030D-6E8A-4147-A177-3AD203B41FA5}">
                      <a16:colId xmlns:a16="http://schemas.microsoft.com/office/drawing/2014/main" val="683086923"/>
                    </a:ext>
                  </a:extLst>
                </a:gridCol>
                <a:gridCol w="3210560">
                  <a:extLst>
                    <a:ext uri="{9D8B030D-6E8A-4147-A177-3AD203B41FA5}">
                      <a16:colId xmlns:a16="http://schemas.microsoft.com/office/drawing/2014/main" val="636164141"/>
                    </a:ext>
                  </a:extLst>
                </a:gridCol>
              </a:tblGrid>
              <a:tr h="1073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2000" dirty="0" err="1">
                          <a:effectLst/>
                        </a:rPr>
                        <a:t>Things</a:t>
                      </a:r>
                      <a:r>
                        <a:rPr lang="cs-CZ" sz="2000" dirty="0">
                          <a:effectLst/>
                        </a:rPr>
                        <a:t> I </a:t>
                      </a:r>
                      <a:r>
                        <a:rPr lang="cs-CZ" sz="2000" dirty="0" err="1">
                          <a:effectLst/>
                        </a:rPr>
                        <a:t>knew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about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black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holes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before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watching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the</a:t>
                      </a:r>
                      <a:r>
                        <a:rPr lang="cs-CZ" sz="2000" dirty="0">
                          <a:effectLst/>
                        </a:rPr>
                        <a:t> video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2000">
                          <a:effectLst/>
                        </a:rPr>
                        <a:t>Things I learned in the video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2000">
                          <a:effectLst/>
                        </a:rPr>
                        <a:t>Things I want to know about black holes and I hope I will one day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045888555"/>
                  </a:ext>
                </a:extLst>
              </a:tr>
              <a:tr h="620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57394304"/>
                  </a:ext>
                </a:extLst>
              </a:tr>
              <a:tr h="659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016054095"/>
                  </a:ext>
                </a:extLst>
              </a:tr>
              <a:tr h="670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183591279"/>
                  </a:ext>
                </a:extLst>
              </a:tr>
              <a:tr h="6535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816146614"/>
                  </a:ext>
                </a:extLst>
              </a:tr>
              <a:tr h="769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705634631"/>
                  </a:ext>
                </a:extLst>
              </a:tr>
              <a:tr h="769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90889326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5483CC50-AD10-D98C-2F04-1D30168F7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997403" y="0"/>
            <a:ext cx="1988475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496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E089F0-145D-4289-E300-91A4B971A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Reading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4BAE4E-C2C4-C391-3DA4-F9C49861C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628"/>
            <a:ext cx="10515600" cy="5497285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What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seems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answer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Hawking’s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paradox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according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latest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articles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?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2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What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Hawking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suggest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about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1976 and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why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against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laws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quantum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mechanics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?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3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What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Hawking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radiation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what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does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depend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on?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4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Who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author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no-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hair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theorem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what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does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say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?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5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Why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do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scientists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find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important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merge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Einstein's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theory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general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relativity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quantum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mechanics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?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6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What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discovery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quantum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hair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about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?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328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294DFA-1393-125D-D18E-535EFA5B3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Listening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1FB9E9-E871-AD0B-E1B2-18CEDDD22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7170"/>
            <a:ext cx="10515600" cy="5540829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pictures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were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not made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___________,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were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made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__________________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wavelength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1.3 mm.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2.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When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pointed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directly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source,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produces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3.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Being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phase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means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____________________ and ________________ line up.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4.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produces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peak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intensity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only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when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aimed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directly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______________________.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5.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angular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resolution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ability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_________________________________.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6.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angular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resolution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____________________________ to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7.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angular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resolution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for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any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individual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on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Earth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8.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Instead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increasing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dish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easier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___________________.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9. _________________________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global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network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observatories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10.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Each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records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signal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location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________________________________.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7693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294DFA-1393-125D-D18E-535EFA5B3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Listening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1FB9E9-E871-AD0B-E1B2-18CEDDD22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7170"/>
            <a:ext cx="10515600" cy="5540829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pictures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were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not made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___________,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were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made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__________________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wavelength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1.3 mm.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2.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When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pointed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directly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source,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produces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3.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Being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phase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means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____________________ and ________________ line up.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4.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produces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peak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intensity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only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when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aimed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directly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______________________.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5.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angular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resolution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ability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_________________________________.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6.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angular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resolution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____________________________ to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7.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angular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resolution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for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any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individual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on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Earth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8.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Instead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increasing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dish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easier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___________________.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9. _________________________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global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network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observatories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10.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Each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records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signal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location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________________________________.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338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1" ma:contentTypeDescription="Vytvoří nový dokument" ma:contentTypeScope="" ma:versionID="ab9f9a85b6bfabf222fde5808b2ecb8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591df79fbacf95324ac204aed98226d2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CD1006-AB8F-48B3-9730-F9BD1366B2E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811F27A-A5DF-417A-A6D4-B7F656BE20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7EECAF-6245-48FF-A5A4-3A69408C545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2938</TotalTime>
  <Words>1946</Words>
  <Application>Microsoft Office PowerPoint</Application>
  <PresentationFormat>Širokoúhlá obrazovka</PresentationFormat>
  <Paragraphs>154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Motiv Office</vt:lpstr>
      <vt:lpstr>English for Physicists 2 Week 6</vt:lpstr>
      <vt:lpstr>Prezentace aplikace PowerPoint</vt:lpstr>
      <vt:lpstr>Prezentace aplikace PowerPoint</vt:lpstr>
      <vt:lpstr>How are these items related?</vt:lpstr>
      <vt:lpstr>True or false?</vt:lpstr>
      <vt:lpstr>Listening – sorting out information</vt:lpstr>
      <vt:lpstr>Reading</vt:lpstr>
      <vt:lpstr>Listening</vt:lpstr>
      <vt:lpstr>Listening</vt:lpstr>
      <vt:lpstr>Listening</vt:lpstr>
      <vt:lpstr>Speculating and conditionals</vt:lpstr>
      <vt:lpstr>Speculating and conditionals</vt:lpstr>
      <vt:lpstr>Possibility or imaginary situation?</vt:lpstr>
      <vt:lpstr>Possibility or imaginary situation?</vt:lpstr>
      <vt:lpstr>Complete sentences with yout ideas</vt:lpstr>
      <vt:lpstr>Speculation: What would happen if you fell into a black hole?</vt:lpstr>
      <vt:lpstr>Prezentace aplikace PowerPoint</vt:lpstr>
      <vt:lpstr>Classifying black holes</vt:lpstr>
      <vt:lpstr>Classifying black holes</vt:lpstr>
      <vt:lpstr>HW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Mathematians III Week 7</dc:title>
  <dc:creator>Štěpánka Bilová</dc:creator>
  <cp:lastModifiedBy>Eva Čoupková</cp:lastModifiedBy>
  <cp:revision>112</cp:revision>
  <cp:lastPrinted>2018-11-20T12:54:04Z</cp:lastPrinted>
  <dcterms:created xsi:type="dcterms:W3CDTF">2018-10-30T23:04:51Z</dcterms:created>
  <dcterms:modified xsi:type="dcterms:W3CDTF">2023-03-21T07:54:47Z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