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306" r:id="rId4"/>
    <p:sldId id="258" r:id="rId5"/>
    <p:sldId id="307" r:id="rId6"/>
    <p:sldId id="308" r:id="rId7"/>
    <p:sldId id="309" r:id="rId8"/>
    <p:sldId id="310" r:id="rId9"/>
    <p:sldId id="311" r:id="rId10"/>
    <p:sldId id="262" r:id="rId11"/>
    <p:sldId id="264" r:id="rId12"/>
    <p:sldId id="263" r:id="rId13"/>
    <p:sldId id="265" r:id="rId14"/>
    <p:sldId id="321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2AC3C6-5609-423A-8869-990A246ECE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F0A26E-3B1F-4A90-B1FC-F97F0D549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4DFCC5-71E1-456F-AE15-AA76C07AE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F1F15-D4E6-439C-A67F-532FE827660B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375309-73A4-4DF3-91FC-0AB0A3814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5681CA-3986-489F-9954-652F0D6AE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13EB-BE76-4CC9-912B-9FE9CAB67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141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71557F-39F3-4512-AE52-A1F5CCB49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B2EDC1A-B399-47C9-8C68-1DCAFFF61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9B7150-E993-4E87-9A2B-FA15DB4F8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F1F15-D4E6-439C-A67F-532FE827660B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6C7B51-1751-4B6A-AA91-82E0E6AA3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4311FE-9D93-46BD-AFCE-BFE02F726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13EB-BE76-4CC9-912B-9FE9CAB67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43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98EAA48-6060-418C-BC0E-D100668E1C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11ED74-CF1B-474C-9963-60CC17BC3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372DB7-5B50-49BB-83AC-B67607A5E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F1F15-D4E6-439C-A67F-532FE827660B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649022-0A97-4D34-9FDA-FF9C83DA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33CAF1-ED03-4E25-BA79-85C6C6350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13EB-BE76-4CC9-912B-9FE9CAB67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841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ECEB5-0E3F-4EBE-8286-D13516E4F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8CDEA8-C12D-4833-9116-9BC32468F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939851-3653-4206-88B6-30E5013A5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F1F15-D4E6-439C-A67F-532FE827660B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0B5BDB-23BC-4161-9D9F-D0C8915C5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91ECCA-4CEA-4116-8AA3-D6F5A4CC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13EB-BE76-4CC9-912B-9FE9CAB67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414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4910B-2303-45F8-9AFC-54120757C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C34A015-A95C-42A9-9605-169CC36EB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4BF933-1856-4D68-B794-B9FB11ACD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F1F15-D4E6-439C-A67F-532FE827660B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A72E72-1C49-4A8C-9B02-812331407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7A10B6-E628-4289-91D2-E05B569BE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13EB-BE76-4CC9-912B-9FE9CAB67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755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4E7BA8-159C-4618-B519-8C0A9D005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41C24C-B7EA-47AA-8647-B983796C83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92B761E-4C12-4F49-BCD0-8299F4F5C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C55510-6B73-4B52-93D3-582884F71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F1F15-D4E6-439C-A67F-532FE827660B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25F0C11-447C-4DF2-B483-811A12600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8B428E-34B1-4A1A-AAF0-C4153FDC5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13EB-BE76-4CC9-912B-9FE9CAB67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051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2AFE3A-EFDF-4B5A-8C67-6D6EC27F5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501D0D7-B901-42B9-B51D-F42AF8121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0F913C5-56C0-4B04-8CCB-F2E4316C9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F8BDFB7-897A-434C-9A9A-40E6C4FAA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82CFF9F-5CD5-4DE7-AE18-FCA751141A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6FC2F9D-AE38-46A6-8D35-118AB8AF7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F1F15-D4E6-439C-A67F-532FE827660B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B36E84B-3A6E-4779-A585-F15739F12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F04D6DE-7137-4C56-99BC-5376D6277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13EB-BE76-4CC9-912B-9FE9CAB67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63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228ED4-05A4-4B06-BB29-153FFD45D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F278EFB-0DFA-48C2-9027-240264FF2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F1F15-D4E6-439C-A67F-532FE827660B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6976E4A-B01F-4146-B897-C80E8F693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CE51C5C-57FB-4FD2-86A4-55E38E317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13EB-BE76-4CC9-912B-9FE9CAB67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412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FBF1474-EDBF-40DE-98D3-6FB275C18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F1F15-D4E6-439C-A67F-532FE827660B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3D9F21B-2130-4D4A-B0BD-509F63BA8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C85341-C571-4DEC-8BF3-26FC9888C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13EB-BE76-4CC9-912B-9FE9CAB67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21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1FD7A3-856B-40FB-9E0D-DEB4BFC96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C8544E-6CF6-442D-A6E5-9E57FFF19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953030C-D42E-4D66-ABE9-E46C3BFE7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BD08F70-3CBF-44A7-BBC9-107E9C7AF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F1F15-D4E6-439C-A67F-532FE827660B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C6BE85B-87BE-47AC-9320-6CD4BA411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8B5092-B6D8-43BD-8FCE-6718B6FE8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13EB-BE76-4CC9-912B-9FE9CAB67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97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48D88-7850-4FE1-8390-23084E2FC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B812D7E-F981-4AD7-AC7C-D72A4AB66E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E520643-EE23-46C5-B24C-8C9792D99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F4D9BB-9D91-4D47-9511-6C5B21887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F1F15-D4E6-439C-A67F-532FE827660B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94176E-0C05-465F-A656-7A478CC4D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D6C742F-430E-4AC7-BFB9-A4AD98371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F13EB-BE76-4CC9-912B-9FE9CAB67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620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DEE5E80-6DCF-415B-848B-37C686C57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5D24154-0887-44BC-BC35-6BF1A48D7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525BD4-096F-49B0-9D8B-AB6A84B53C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F1F15-D4E6-439C-A67F-532FE827660B}" type="datetimeFigureOut">
              <a:rPr lang="cs-CZ" smtClean="0"/>
              <a:t>03.05.2023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B89BAF-0F56-452A-8C87-2CEA1DBF54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05C27E-2414-46C7-BD33-31AD4F677C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F13EB-BE76-4CC9-912B-9FE9CAB67B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492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smasarova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D0D87FE-3FC7-410E-8E14-7DC885954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>
                <a:solidFill>
                  <a:srgbClr val="CC0066"/>
                </a:solidFill>
              </a:rPr>
              <a:t>Poradenské služby ve školách</a:t>
            </a:r>
            <a:br>
              <a:rPr lang="cs-CZ" altLang="cs-CZ" sz="3200" dirty="0">
                <a:solidFill>
                  <a:srgbClr val="CC0066"/>
                </a:solidFill>
              </a:rPr>
            </a:br>
            <a:r>
              <a:rPr lang="cs-CZ" altLang="cs-CZ" sz="3200" dirty="0">
                <a:solidFill>
                  <a:srgbClr val="CC0066"/>
                </a:solidFill>
                <a:highlight>
                  <a:srgbClr val="FFFF00"/>
                </a:highlight>
              </a:rPr>
              <a:t>Školní poradenská pracoviště</a:t>
            </a:r>
            <a:endParaRPr lang="cs-CZ" altLang="cs-CZ" sz="4000" dirty="0">
              <a:solidFill>
                <a:srgbClr val="CC0066"/>
              </a:solidFill>
              <a:highlight>
                <a:srgbClr val="FFFF00"/>
              </a:highlight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B7C64C3-C133-40BA-AF32-BE92ECC67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19881" y="1985319"/>
            <a:ext cx="8229600" cy="4167488"/>
          </a:xfrm>
        </p:spPr>
        <p:txBody>
          <a:bodyPr/>
          <a:lstStyle/>
          <a:p>
            <a:pPr eaLnBrk="1" hangingPunct="1"/>
            <a:r>
              <a:rPr lang="cs-CZ" altLang="cs-CZ" sz="2400" dirty="0">
                <a:solidFill>
                  <a:schemeClr val="accent2"/>
                </a:solidFill>
              </a:rPr>
              <a:t>Výchovný – kariérový poradce</a:t>
            </a:r>
            <a:r>
              <a:rPr lang="cs-CZ" altLang="cs-CZ" sz="2400" dirty="0"/>
              <a:t> (profesní orientace, integrace)</a:t>
            </a:r>
          </a:p>
          <a:p>
            <a:pPr eaLnBrk="1" hangingPunct="1"/>
            <a:r>
              <a:rPr lang="cs-CZ" altLang="cs-CZ" sz="2400" dirty="0">
                <a:solidFill>
                  <a:schemeClr val="accent2"/>
                </a:solidFill>
              </a:rPr>
              <a:t>Metodik prevence</a:t>
            </a:r>
            <a:r>
              <a:rPr lang="cs-CZ" altLang="cs-CZ" sz="2400" dirty="0"/>
              <a:t> – prevence soc.- pat. jevů</a:t>
            </a:r>
          </a:p>
          <a:p>
            <a:pPr eaLnBrk="1" hangingPunct="1"/>
            <a:r>
              <a:rPr lang="cs-CZ" altLang="cs-CZ" sz="2400" dirty="0">
                <a:solidFill>
                  <a:schemeClr val="accent2"/>
                </a:solidFill>
              </a:rPr>
              <a:t>Školní psycholog - nepovinně</a:t>
            </a:r>
          </a:p>
          <a:p>
            <a:pPr eaLnBrk="1" hangingPunct="1"/>
            <a:r>
              <a:rPr lang="cs-CZ" altLang="cs-CZ" sz="2400" dirty="0">
                <a:solidFill>
                  <a:schemeClr val="accent2"/>
                </a:solidFill>
              </a:rPr>
              <a:t>Školní speciální pedagog – speciálně </a:t>
            </a:r>
            <a:r>
              <a:rPr lang="cs-CZ" altLang="cs-CZ" sz="2400" dirty="0" err="1">
                <a:solidFill>
                  <a:schemeClr val="accent2"/>
                </a:solidFill>
              </a:rPr>
              <a:t>ped</a:t>
            </a:r>
            <a:r>
              <a:rPr lang="cs-CZ" altLang="cs-CZ" sz="2400" dirty="0">
                <a:solidFill>
                  <a:schemeClr val="accent2"/>
                </a:solidFill>
              </a:rPr>
              <a:t>. poradenství </a:t>
            </a:r>
            <a:r>
              <a:rPr lang="cs-CZ" altLang="cs-CZ" sz="2400">
                <a:solidFill>
                  <a:schemeClr val="accent2"/>
                </a:solidFill>
              </a:rPr>
              <a:t>- nepovinně</a:t>
            </a:r>
            <a:endParaRPr lang="cs-CZ" altLang="cs-CZ" sz="2400" dirty="0"/>
          </a:p>
          <a:p>
            <a:pPr eaLnBrk="1" hangingPunct="1"/>
            <a:r>
              <a:rPr lang="cs-CZ" altLang="cs-CZ" sz="2400" dirty="0">
                <a:solidFill>
                  <a:schemeClr val="accent2"/>
                </a:solidFill>
              </a:rPr>
              <a:t>Konzultační tým</a:t>
            </a:r>
            <a:r>
              <a:rPr lang="cs-CZ" altLang="cs-CZ" sz="2400" dirty="0"/>
              <a:t>: třídní učitelé, učitelé „volby“ …</a:t>
            </a:r>
          </a:p>
          <a:p>
            <a:pPr eaLnBrk="1" hangingPunct="1">
              <a:buFontTx/>
              <a:buNone/>
            </a:pPr>
            <a:r>
              <a:rPr lang="cs-CZ" altLang="cs-CZ" sz="2400" dirty="0"/>
              <a:t>--------------------------</a:t>
            </a:r>
          </a:p>
          <a:p>
            <a:pPr eaLnBrk="1" hangingPunct="1"/>
            <a:r>
              <a:rPr lang="cs-CZ" altLang="cs-CZ" sz="2400" dirty="0">
                <a:solidFill>
                  <a:srgbClr val="0070C0"/>
                </a:solidFill>
              </a:rPr>
              <a:t>Školní vzdělávací program </a:t>
            </a:r>
            <a:r>
              <a:rPr lang="cs-CZ" altLang="cs-CZ" sz="2400" dirty="0"/>
              <a:t>– obsahuje zmínky o péči o žáky se SVP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EFA5A98B-FF03-4B3C-9EF1-CB2D65827D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 b="1" i="1">
                <a:solidFill>
                  <a:srgbClr val="CC0066"/>
                </a:solidFill>
              </a:rPr>
              <a:t>Vymezení práce školního psychologa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45DA2EB-7232-4442-AA9E-4EEF85EEDF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/>
              <a:t>Přímá a nepřímá pedagogicko-psychologická činnost</a:t>
            </a:r>
          </a:p>
          <a:p>
            <a:pPr eaLnBrk="1" hangingPunct="1">
              <a:buFontTx/>
              <a:buNone/>
            </a:pPr>
            <a:endParaRPr lang="cs-CZ" altLang="cs-CZ" sz="2000" i="1"/>
          </a:p>
          <a:p>
            <a:pPr eaLnBrk="1" hangingPunct="1">
              <a:buFontTx/>
              <a:buNone/>
            </a:pPr>
            <a:r>
              <a:rPr lang="cs-CZ" altLang="cs-CZ" sz="2000" i="1"/>
              <a:t>Vzdělání psychologické, možnost specializace v postgraduálním studiu</a:t>
            </a:r>
          </a:p>
          <a:p>
            <a:pPr eaLnBrk="1" hangingPunct="1">
              <a:buFontTx/>
              <a:buNone/>
            </a:pPr>
            <a:endParaRPr lang="cs-CZ" altLang="cs-CZ" sz="2000" i="1"/>
          </a:p>
          <a:p>
            <a:pPr eaLnBrk="1" hangingPunct="1">
              <a:buFontTx/>
              <a:buNone/>
            </a:pPr>
            <a:r>
              <a:rPr lang="cs-CZ" altLang="cs-CZ" sz="2000" i="1"/>
              <a:t>Školní psycholog je oprávněn realizovat pouze ty pedagogicko-psychologické činnosti, ke kterým získal kompetence absolvováním příslušných výcviků nebo jiných vzdělávacích programů</a:t>
            </a:r>
          </a:p>
          <a:p>
            <a:pPr eaLnBrk="1" hangingPunct="1">
              <a:buFontTx/>
              <a:buNone/>
            </a:pPr>
            <a:endParaRPr lang="cs-CZ" altLang="cs-CZ" sz="2000" i="1"/>
          </a:p>
          <a:p>
            <a:pPr eaLnBrk="1" hangingPunct="1"/>
            <a:r>
              <a:rPr lang="cs-CZ" altLang="cs-CZ" sz="2000" i="1" u="sng"/>
              <a:t>Diagnostika, depistáž</a:t>
            </a:r>
          </a:p>
          <a:p>
            <a:pPr eaLnBrk="1" hangingPunct="1"/>
            <a:r>
              <a:rPr lang="cs-CZ" altLang="cs-CZ" sz="2000" i="1" u="sng"/>
              <a:t>Konzultační, poradenské a intervenční práce</a:t>
            </a:r>
          </a:p>
          <a:p>
            <a:pPr eaLnBrk="1" hangingPunct="1"/>
            <a:r>
              <a:rPr lang="cs-CZ" altLang="cs-CZ" sz="2000" i="1" u="sng"/>
              <a:t>Metodická práce a vzdělávací činnost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EFC1D00E-3D51-440B-BEC0-AABE27A78F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zh-CN" sz="2800" b="1">
                <a:solidFill>
                  <a:srgbClr val="990000"/>
                </a:solidFill>
              </a:rPr>
              <a:t>Intervence (činnosti) psychologa</a:t>
            </a:r>
            <a:br>
              <a:rPr lang="cs-CZ" altLang="zh-CN" sz="2800" b="1">
                <a:solidFill>
                  <a:srgbClr val="990000"/>
                </a:solidFill>
              </a:rPr>
            </a:br>
            <a:r>
              <a:rPr lang="cs-CZ" altLang="zh-CN" sz="2800" b="1">
                <a:solidFill>
                  <a:srgbClr val="990000"/>
                </a:solidFill>
              </a:rPr>
              <a:t>Co dělá?</a:t>
            </a:r>
            <a:endParaRPr lang="cs-CZ" altLang="cs-CZ" sz="2800" b="1">
              <a:solidFill>
                <a:srgbClr val="990000"/>
              </a:solidFill>
            </a:endParaRP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A8555C9-7FB5-45A1-861C-C1F2C9C06C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zh-CN" sz="2000"/>
              <a:t>poradenství a konzultace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z="2000"/>
              <a:t>diagnostika, depistáž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z="2000"/>
              <a:t>terapie???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z="2000"/>
              <a:t>práce se skupinou (dg, rozvoj skupiny...)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z="2000"/>
              <a:t>krizové intervence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z="2000"/>
              <a:t>mediace, řešení konfliktů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z="2000"/>
              <a:t>výzkum, dokumentace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z="2000"/>
              <a:t>supervize, hospitace – individuální podpora učitelům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z="2000"/>
              <a:t>vzdělávání učitelů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zh-CN" sz="2000"/>
              <a:t>konzultace pro vedení, výběr pracovníků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rgbClr val="FF33CC"/>
                </a:solidFill>
              </a:rPr>
              <a:t>Zahraniční zdroje –  (konzultace ve 3 oblastech ):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>
                <a:solidFill>
                  <a:srgbClr val="00B050"/>
                </a:solidFill>
              </a:rPr>
              <a:t>Behaviorální konzultace, duševní zdraví (klima), organizační konzultace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4706CE7-DBFE-400E-813C-89476B7E63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zh-CN" sz="2800" b="1" u="sng">
                <a:solidFill>
                  <a:srgbClr val="990000"/>
                </a:solidFill>
              </a:rPr>
              <a:t>Práce školního psychologa (i VP a SPP)</a:t>
            </a:r>
            <a:br>
              <a:rPr lang="cs-CZ" altLang="zh-CN" sz="2800" b="1">
                <a:solidFill>
                  <a:srgbClr val="990000"/>
                </a:solidFill>
              </a:rPr>
            </a:br>
            <a:r>
              <a:rPr lang="cs-CZ" altLang="zh-CN" sz="2800" b="1">
                <a:solidFill>
                  <a:srgbClr val="990000"/>
                </a:solidFill>
              </a:rPr>
              <a:t>S kým pracuje?</a:t>
            </a:r>
            <a:endParaRPr lang="cs-CZ" altLang="cs-CZ" sz="2800" b="1">
              <a:solidFill>
                <a:srgbClr val="990000"/>
              </a:solidFill>
            </a:endParaRP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0D157E5-6A6C-4A1E-B72C-5A8FEDCD14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zh-CN"/>
              <a:t>individuální práce s žáky</a:t>
            </a:r>
          </a:p>
          <a:p>
            <a:pPr eaLnBrk="1" hangingPunct="1"/>
            <a:r>
              <a:rPr lang="cs-CZ" altLang="zh-CN"/>
              <a:t>se třídami</a:t>
            </a:r>
          </a:p>
          <a:p>
            <a:pPr eaLnBrk="1" hangingPunct="1"/>
            <a:r>
              <a:rPr lang="cs-CZ" altLang="zh-CN"/>
              <a:t>s rodiči</a:t>
            </a:r>
          </a:p>
          <a:p>
            <a:pPr eaLnBrk="1" hangingPunct="1"/>
            <a:r>
              <a:rPr lang="cs-CZ" altLang="zh-CN"/>
              <a:t>s učiteli jednotlivě i s týmy učitelů</a:t>
            </a:r>
          </a:p>
          <a:p>
            <a:pPr eaLnBrk="1" hangingPunct="1"/>
            <a:r>
              <a:rPr lang="cs-CZ" altLang="zh-CN"/>
              <a:t>s vedením školy (výchovné komise)</a:t>
            </a:r>
          </a:p>
          <a:p>
            <a:pPr eaLnBrk="1" hangingPunct="1"/>
            <a:r>
              <a:rPr lang="cs-CZ" altLang="zh-CN"/>
              <a:t>s dalšími vnějšími subjekty </a:t>
            </a:r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5D9475C-D142-45DF-89EB-C2F24505D9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zh-CN" sz="2800" b="1" u="sng">
                <a:solidFill>
                  <a:srgbClr val="990000"/>
                </a:solidFill>
              </a:rPr>
              <a:t>Problémy práce školního psychologa</a:t>
            </a:r>
            <a:br>
              <a:rPr lang="cs-CZ" altLang="zh-CN" sz="2800" b="1" i="1">
                <a:solidFill>
                  <a:srgbClr val="990000"/>
                </a:solidFill>
              </a:rPr>
            </a:br>
            <a:endParaRPr lang="cs-CZ" altLang="cs-CZ" sz="2800" b="1" i="1">
              <a:solidFill>
                <a:srgbClr val="990000"/>
              </a:solidFill>
            </a:endParaRP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0C25B963-BE7B-441E-B2AA-F16368AAF6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196976"/>
            <a:ext cx="8229600" cy="52562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zh-CN" sz="2400" i="1">
                <a:solidFill>
                  <a:schemeClr val="accent2"/>
                </a:solidFill>
              </a:rPr>
              <a:t>Široký záběr</a:t>
            </a:r>
            <a:r>
              <a:rPr lang="cs-CZ" altLang="zh-CN" sz="2400" i="1"/>
              <a:t> </a:t>
            </a:r>
            <a:r>
              <a:rPr lang="cs-CZ" altLang="zh-CN" sz="2400" i="1">
                <a:solidFill>
                  <a:schemeClr val="accent2"/>
                </a:solidFill>
              </a:rPr>
              <a:t>práce</a:t>
            </a:r>
            <a:r>
              <a:rPr lang="cs-CZ" altLang="zh-CN" sz="2400" i="1"/>
              <a:t> </a:t>
            </a:r>
            <a:r>
              <a:rPr lang="cs-CZ" altLang="zh-CN" sz="2400"/>
              <a:t>(vybírá se podle potřeb školy, domluvy, času – často půl úvazek, podle zaměření a dovedností psychologa)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zh-CN" sz="2400" i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zh-CN" sz="2400" i="1">
                <a:solidFill>
                  <a:schemeClr val="accent2"/>
                </a:solidFill>
              </a:rPr>
              <a:t>Překážky ve spolupráci s učiteli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z="2400"/>
              <a:t>přirozený pocit kontroly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z="2400"/>
              <a:t>promítání zkušeností ze spolupráce s jinými psychology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z="2400"/>
              <a:t>pocit spojenectví </a:t>
            </a:r>
            <a:r>
              <a:rPr lang="el-GR" altLang="zh-CN" sz="240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cs-CZ" altLang="zh-CN" sz="2400"/>
              <a:t> s vedením školy, rodiči....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z="2400"/>
              <a:t>psycholog jako „ochránce“ někoho...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z="2400"/>
              <a:t>„výhody“ v postavení, pracovní době, vybavení...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zh-CN" sz="2400"/>
              <a:t>otázka kompetencí (efektivita práce)</a:t>
            </a:r>
          </a:p>
          <a:p>
            <a:pPr eaLnBrk="1" hangingPunct="1">
              <a:lnSpc>
                <a:spcPct val="80000"/>
              </a:lnSpc>
            </a:pPr>
            <a:endParaRPr lang="cs-CZ" altLang="zh-CN" sz="24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>
                <a:hlinkClick r:id="" action="ppaction://noaction"/>
              </a:rPr>
              <a:t>Vyhláška o vedení dokumentace škol a školských zařízení (č. 202/2016 Sb. novelizující vyhlášku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>
                <a:hlinkClick r:id="" action="ppaction://noaction"/>
              </a:rPr>
              <a:t>č. 364/2005 Sb.)</a:t>
            </a:r>
            <a:endParaRPr lang="cs-CZ" altLang="cs-CZ" sz="14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zh-CN" sz="240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zh-CN"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>
            <a:extLst>
              <a:ext uri="{FF2B5EF4-FFF2-40B4-BE49-F238E27FC236}">
                <a16:creationId xmlns:a16="http://schemas.microsoft.com/office/drawing/2014/main" id="{73F7086B-C690-4AE0-83DF-B3026F13A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/>
              <a:t>Poradenské služby poskytované studentům</a:t>
            </a:r>
            <a:br>
              <a:rPr lang="cs-CZ" altLang="cs-CZ" sz="2800" b="1"/>
            </a:br>
            <a:r>
              <a:rPr lang="cs-CZ" altLang="cs-CZ" sz="2800" b="1"/>
              <a:t>vysokých škol</a:t>
            </a:r>
            <a:endParaRPr lang="cs-CZ" altLang="cs-CZ" sz="2800"/>
          </a:p>
        </p:txBody>
      </p:sp>
      <p:sp>
        <p:nvSpPr>
          <p:cNvPr id="39939" name="Zástupný symbol pro obsah 2">
            <a:extLst>
              <a:ext uri="{FF2B5EF4-FFF2-40B4-BE49-F238E27FC236}">
                <a16:creationId xmlns:a16="http://schemas.microsoft.com/office/drawing/2014/main" id="{71D01DD4-D929-4189-8B20-CA919E8AC2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000" b="1" u="sng"/>
              <a:t>Národní úroveň</a:t>
            </a:r>
          </a:p>
          <a:p>
            <a:r>
              <a:rPr lang="cs-CZ" altLang="cs-CZ" sz="2000" b="1"/>
              <a:t>Hlavními nástroji MŠMT pro řízení </a:t>
            </a:r>
            <a:r>
              <a:rPr lang="cs-CZ" altLang="cs-CZ" sz="2000"/>
              <a:t>vysokého školství je: </a:t>
            </a:r>
            <a:r>
              <a:rPr lang="cs-CZ" altLang="cs-CZ" sz="2000" b="1"/>
              <a:t>Dlouhodobý záměr vzdělávací a vědecké, výzkumné, vývojové, umělecké a další tvůrčí činnosti pro oblast vysokých škol</a:t>
            </a:r>
            <a:endParaRPr lang="cs-CZ" altLang="cs-CZ" sz="2000"/>
          </a:p>
          <a:p>
            <a:r>
              <a:rPr lang="cs-CZ" altLang="cs-CZ" sz="2000" b="1"/>
              <a:t>Výroční zpráva o stavu vysokého školství</a:t>
            </a:r>
          </a:p>
          <a:p>
            <a:endParaRPr lang="cs-CZ" altLang="cs-CZ" sz="2000" b="1"/>
          </a:p>
          <a:p>
            <a:pPr>
              <a:buFontTx/>
              <a:buNone/>
            </a:pPr>
            <a:r>
              <a:rPr lang="cs-CZ" altLang="cs-CZ" sz="2000" b="1"/>
              <a:t>Úroveň VŠ</a:t>
            </a:r>
          </a:p>
          <a:p>
            <a:pPr>
              <a:buFontTx/>
              <a:buNone/>
            </a:pPr>
            <a:r>
              <a:rPr lang="cs-CZ" altLang="cs-CZ" sz="2000"/>
              <a:t>Zákon o vysokých školách.</a:t>
            </a:r>
          </a:p>
          <a:p>
            <a:pPr>
              <a:buFontTx/>
              <a:buNone/>
            </a:pPr>
            <a:r>
              <a:rPr lang="cs-CZ" altLang="cs-CZ" sz="2000"/>
              <a:t>Poskytování poradenských služeb je plně v kompetenci vysokých škol </a:t>
            </a:r>
          </a:p>
          <a:p>
            <a:pPr>
              <a:buFontTx/>
              <a:buNone/>
            </a:pPr>
            <a:r>
              <a:rPr lang="cs-CZ" altLang="cs-CZ" sz="2000"/>
              <a:t>a jejich fakult (dlouhodobé záměry VŠ). Model komplexní poradenské </a:t>
            </a:r>
          </a:p>
          <a:p>
            <a:pPr>
              <a:buFontTx/>
              <a:buNone/>
            </a:pPr>
            <a:r>
              <a:rPr lang="cs-CZ" altLang="cs-CZ" sz="2000"/>
              <a:t>Péče – studijní poradenství, pedagogicko – psychologické a psychologické  poradenství, kariérní a profesní poradenství, péče o studenty se SVP)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4F0543C-908B-440F-9714-8C02BEC735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CC0066"/>
                </a:solidFill>
              </a:rPr>
              <a:t>Věstník č. 7/2005 – Koncepce ŠPP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75B79C36-D163-4615-A4B3-BAC51F84E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5" y="2852739"/>
            <a:ext cx="1009650" cy="1614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Ředitel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VP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MP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ŠP….</a:t>
            </a: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A35E274B-391B-43B4-91FF-D860E5325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425" y="2781300"/>
            <a:ext cx="1081088" cy="1614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Rodina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>
              <a:cs typeface="Arial" panose="020B0604020202020204" pitchFamily="34" charset="0"/>
            </a:endParaRPr>
          </a:p>
        </p:txBody>
      </p:sp>
      <p:sp>
        <p:nvSpPr>
          <p:cNvPr id="27653" name="Text Box 5">
            <a:extLst>
              <a:ext uri="{FF2B5EF4-FFF2-40B4-BE49-F238E27FC236}">
                <a16:creationId xmlns:a16="http://schemas.microsoft.com/office/drawing/2014/main" id="{7264B872-A6BC-4137-B506-CBC0D6C8C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1" y="2205039"/>
            <a:ext cx="2303463" cy="376237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Žák - klient</a:t>
            </a:r>
          </a:p>
        </p:txBody>
      </p:sp>
      <p:sp>
        <p:nvSpPr>
          <p:cNvPr id="27654" name="Text Box 6">
            <a:extLst>
              <a:ext uri="{FF2B5EF4-FFF2-40B4-BE49-F238E27FC236}">
                <a16:creationId xmlns:a16="http://schemas.microsoft.com/office/drawing/2014/main" id="{96938BA2-CF5E-4ED7-B3A6-9F74542E8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724401"/>
            <a:ext cx="2376488" cy="650875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Školská poradenská zařízení</a:t>
            </a:r>
          </a:p>
        </p:txBody>
      </p:sp>
      <p:sp>
        <p:nvSpPr>
          <p:cNvPr id="27655" name="Line 7">
            <a:extLst>
              <a:ext uri="{FF2B5EF4-FFF2-40B4-BE49-F238E27FC236}">
                <a16:creationId xmlns:a16="http://schemas.microsoft.com/office/drawing/2014/main" id="{7CA03D45-F052-4450-A2F5-2F97C9B771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2039" y="3141663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56" name="Text Box 8">
            <a:extLst>
              <a:ext uri="{FF2B5EF4-FFF2-40B4-BE49-F238E27FC236}">
                <a16:creationId xmlns:a16="http://schemas.microsoft.com/office/drawing/2014/main" id="{2BEF03E6-7821-4DD0-9C89-480ED9DEE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1" y="2781301"/>
            <a:ext cx="2087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Třídní učitel</a:t>
            </a:r>
          </a:p>
        </p:txBody>
      </p:sp>
      <p:sp>
        <p:nvSpPr>
          <p:cNvPr id="27657" name="Line 9">
            <a:extLst>
              <a:ext uri="{FF2B5EF4-FFF2-40B4-BE49-F238E27FC236}">
                <a16:creationId xmlns:a16="http://schemas.microsoft.com/office/drawing/2014/main" id="{F6A01E12-4DD0-4E4D-873E-AADE774B387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2038" y="3644900"/>
            <a:ext cx="2303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58" name="Text Box 10">
            <a:extLst>
              <a:ext uri="{FF2B5EF4-FFF2-40B4-BE49-F238E27FC236}">
                <a16:creationId xmlns:a16="http://schemas.microsoft.com/office/drawing/2014/main" id="{D3115934-D88E-44D7-994F-B06CA5C89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1" y="3213101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Učitel</a:t>
            </a:r>
          </a:p>
        </p:txBody>
      </p:sp>
      <p:sp>
        <p:nvSpPr>
          <p:cNvPr id="27659" name="Line 11">
            <a:extLst>
              <a:ext uri="{FF2B5EF4-FFF2-40B4-BE49-F238E27FC236}">
                <a16:creationId xmlns:a16="http://schemas.microsoft.com/office/drawing/2014/main" id="{679B7B96-C9B8-407F-8911-EF942BDA4DD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43475" y="4292600"/>
            <a:ext cx="2160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60" name="Text Box 12">
            <a:extLst>
              <a:ext uri="{FF2B5EF4-FFF2-40B4-BE49-F238E27FC236}">
                <a16:creationId xmlns:a16="http://schemas.microsoft.com/office/drawing/2014/main" id="{3186935F-FC3A-4BA9-8C18-2564EFB8B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2038" y="3716338"/>
            <a:ext cx="23034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Metodik péče o nadané</a:t>
            </a:r>
          </a:p>
        </p:txBody>
      </p:sp>
      <p:sp>
        <p:nvSpPr>
          <p:cNvPr id="27661" name="Text Box 13">
            <a:extLst>
              <a:ext uri="{FF2B5EF4-FFF2-40B4-BE49-F238E27FC236}">
                <a16:creationId xmlns:a16="http://schemas.microsoft.com/office/drawing/2014/main" id="{EE79241F-1C07-4B7A-9696-B914AE35A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1" y="2349500"/>
            <a:ext cx="100806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Policie</a:t>
            </a:r>
          </a:p>
        </p:txBody>
      </p:sp>
      <p:sp>
        <p:nvSpPr>
          <p:cNvPr id="27662" name="Text Box 14">
            <a:extLst>
              <a:ext uri="{FF2B5EF4-FFF2-40B4-BE49-F238E27FC236}">
                <a16:creationId xmlns:a16="http://schemas.microsoft.com/office/drawing/2014/main" id="{6699AB4A-B824-47FB-8B5A-09FE64CFD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5" y="3213100"/>
            <a:ext cx="126365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OSPOD</a:t>
            </a:r>
          </a:p>
        </p:txBody>
      </p:sp>
      <p:sp>
        <p:nvSpPr>
          <p:cNvPr id="27663" name="Text Box 15">
            <a:extLst>
              <a:ext uri="{FF2B5EF4-FFF2-40B4-BE49-F238E27FC236}">
                <a16:creationId xmlns:a16="http://schemas.microsoft.com/office/drawing/2014/main" id="{4EEC6C9C-6542-439F-BC7E-5F1FA510E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4076700"/>
            <a:ext cx="115252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UP</a:t>
            </a:r>
          </a:p>
        </p:txBody>
      </p:sp>
      <p:sp>
        <p:nvSpPr>
          <p:cNvPr id="27664" name="Text Box 16">
            <a:extLst>
              <a:ext uri="{FF2B5EF4-FFF2-40B4-BE49-F238E27FC236}">
                <a16:creationId xmlns:a16="http://schemas.microsoft.com/office/drawing/2014/main" id="{7E2EA67E-1A83-4005-B990-C8F2972F2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5084764"/>
            <a:ext cx="100806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Jiné…</a:t>
            </a:r>
          </a:p>
        </p:txBody>
      </p:sp>
      <p:sp>
        <p:nvSpPr>
          <p:cNvPr id="27665" name="Line 17">
            <a:extLst>
              <a:ext uri="{FF2B5EF4-FFF2-40B4-BE49-F238E27FC236}">
                <a16:creationId xmlns:a16="http://schemas.microsoft.com/office/drawing/2014/main" id="{5D56DE00-51CE-4363-98CC-4364E54A377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59151" y="2708276"/>
            <a:ext cx="1444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66" name="Line 18">
            <a:extLst>
              <a:ext uri="{FF2B5EF4-FFF2-40B4-BE49-F238E27FC236}">
                <a16:creationId xmlns:a16="http://schemas.microsoft.com/office/drawing/2014/main" id="{19B422A9-9441-4356-BB7A-661711821F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87714" y="342900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67" name="Line 19">
            <a:extLst>
              <a:ext uri="{FF2B5EF4-FFF2-40B4-BE49-F238E27FC236}">
                <a16:creationId xmlns:a16="http://schemas.microsoft.com/office/drawing/2014/main" id="{DCB48022-0F9C-4601-A460-DC76340833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87714" y="4076701"/>
            <a:ext cx="287337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68" name="Line 20">
            <a:extLst>
              <a:ext uri="{FF2B5EF4-FFF2-40B4-BE49-F238E27FC236}">
                <a16:creationId xmlns:a16="http://schemas.microsoft.com/office/drawing/2014/main" id="{526EB446-2E45-4D65-A9D0-B14CB41E44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71813" y="4365626"/>
            <a:ext cx="4318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A7BF5462-F200-4D01-8C5F-964140437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ŠPP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20F2BC8A-762C-429C-8098-CC50DC8460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Odpovědnost ředitel školy</a:t>
            </a:r>
          </a:p>
          <a:p>
            <a:r>
              <a:rPr lang="cs-CZ" altLang="cs-CZ" dirty="0"/>
              <a:t>Vedoucí pozice VP, ŠP??? – někdy v širším vedení školy</a:t>
            </a:r>
          </a:p>
          <a:p>
            <a:r>
              <a:rPr lang="cs-CZ" altLang="cs-CZ" dirty="0"/>
              <a:t>Vytváří koncepce a roční plány (dokumentováno v ŠVP i ve výročních zprávách škol)</a:t>
            </a:r>
          </a:p>
          <a:p>
            <a:r>
              <a:rPr lang="cs-CZ" altLang="cs-CZ" dirty="0"/>
              <a:t>Podmínky pro práci ŠPP</a:t>
            </a:r>
          </a:p>
          <a:p>
            <a:r>
              <a:rPr lang="cs-CZ" altLang="cs-CZ" dirty="0">
                <a:hlinkClick r:id="rId2"/>
              </a:rPr>
              <a:t>http://www.zsmasarova.cz/#</a:t>
            </a:r>
            <a:r>
              <a:rPr lang="cs-CZ" altLang="cs-CZ" dirty="0"/>
              <a:t> - Prostudujte si stránky jednoho školního poradenského pracoviště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50A3809-F8F0-4099-995B-0AD714E7FC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CC0066"/>
                </a:solidFill>
              </a:rPr>
              <a:t>Vyhláška 72/2005   a novely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727D78DD-FD8C-422E-A9D6-7E261FE3F3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411" y="2059459"/>
            <a:ext cx="9642389" cy="4066705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Obecné vymezení poradenských služeb ve školství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Obsah poradenských služeb - obecně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altLang="cs-CZ" sz="20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rgbClr val="CC0066"/>
                </a:solidFill>
              </a:rPr>
              <a:t>Škola (úkoly)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Prevence školní neúspěšnosti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Primární prevence soc.-pat jevů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Kariérové poradenství (vzdělávací, informační a poradenská podpora)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Podpora při integraci a vzdělávání žáků se </a:t>
            </a:r>
            <a:r>
              <a:rPr lang="cs-CZ" altLang="cs-CZ" sz="2000" dirty="0" err="1"/>
              <a:t>spec</a:t>
            </a:r>
            <a:r>
              <a:rPr lang="cs-CZ" altLang="cs-CZ" sz="2000" dirty="0"/>
              <a:t>. potřebami (vč. soc. handicapu)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Péče o vzdělávání nadaných žáků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Péče o žáky s neprospěchem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Metodická podpora učitelům při aplikaci psychologických a </a:t>
            </a:r>
            <a:r>
              <a:rPr lang="cs-CZ" altLang="cs-CZ" sz="2000" dirty="0" err="1"/>
              <a:t>spec</a:t>
            </a:r>
            <a:r>
              <a:rPr lang="cs-CZ" altLang="cs-CZ" sz="2000" dirty="0"/>
              <a:t>. pedagogických poznatků a dovedností…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>
            <a:extLst>
              <a:ext uri="{FF2B5EF4-FFF2-40B4-BE49-F238E27FC236}">
                <a16:creationId xmlns:a16="http://schemas.microsoft.com/office/drawing/2014/main" id="{1025E3D6-50C4-4EE8-9790-D81D6B95FA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Výchovný poardce</a:t>
            </a:r>
          </a:p>
        </p:txBody>
      </p:sp>
      <p:sp>
        <p:nvSpPr>
          <p:cNvPr id="30723" name="Zástupný symbol pro obsah 2">
            <a:extLst>
              <a:ext uri="{FF2B5EF4-FFF2-40B4-BE49-F238E27FC236}">
                <a16:creationId xmlns:a16="http://schemas.microsoft.com/office/drawing/2014/main" id="{AD5A91B7-8149-4A26-ABAD-18B67F7B03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i="1"/>
              <a:t>Učiteli-výchovnému poradci se snižuje týdenní rozsah přímé vyučovací činnosti: </a:t>
            </a:r>
          </a:p>
          <a:p>
            <a:r>
              <a:rPr lang="cs-CZ" altLang="cs-CZ" sz="2400" i="1"/>
              <a:t>v základní škole s počtem žáků: (z r. 2005)</a:t>
            </a:r>
          </a:p>
          <a:p>
            <a:r>
              <a:rPr lang="pt-BR" altLang="cs-CZ" sz="2400" i="1"/>
              <a:t>do 150 o 1 hodinu týdně, </a:t>
            </a:r>
          </a:p>
          <a:p>
            <a:r>
              <a:rPr lang="cs-CZ" altLang="cs-CZ" sz="2400" i="1"/>
              <a:t>do 250 o 2 hodiny týdně, </a:t>
            </a:r>
          </a:p>
          <a:p>
            <a:r>
              <a:rPr lang="cs-CZ" altLang="cs-CZ" sz="2400" i="1"/>
              <a:t>do 550 o 3 hodiny týdně, </a:t>
            </a:r>
          </a:p>
          <a:p>
            <a:r>
              <a:rPr lang="cs-CZ" altLang="cs-CZ" sz="2400" i="1"/>
              <a:t>do 800 o 4 hodiny týdně, </a:t>
            </a:r>
          </a:p>
          <a:p>
            <a:r>
              <a:rPr lang="pl-PL" altLang="cs-CZ" sz="2400" i="1"/>
              <a:t>nad 800 o 5 hodin týdně, </a:t>
            </a:r>
          </a:p>
          <a:p>
            <a:endParaRPr lang="cs-CZ" altLang="cs-CZ"/>
          </a:p>
          <a:p>
            <a:r>
              <a:rPr lang="cs-CZ" altLang="cs-CZ"/>
              <a:t>Kvalifikační studium pro VP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>
            <a:extLst>
              <a:ext uri="{FF2B5EF4-FFF2-40B4-BE49-F238E27FC236}">
                <a16:creationId xmlns:a16="http://schemas.microsoft.com/office/drawing/2014/main" id="{38611E79-5F06-4F71-86AF-FC346FD832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VP- činnosti</a:t>
            </a:r>
          </a:p>
        </p:txBody>
      </p:sp>
      <p:sp>
        <p:nvSpPr>
          <p:cNvPr id="31747" name="Zástupný symbol pro obsah 2">
            <a:extLst>
              <a:ext uri="{FF2B5EF4-FFF2-40B4-BE49-F238E27FC236}">
                <a16:creationId xmlns:a16="http://schemas.microsoft.com/office/drawing/2014/main" id="{520B1153-086E-43C6-9C50-DD5D500149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412876"/>
            <a:ext cx="8229600" cy="4968875"/>
          </a:xfrm>
        </p:spPr>
        <p:txBody>
          <a:bodyPr/>
          <a:lstStyle/>
          <a:p>
            <a:r>
              <a:rPr lang="cs-CZ" altLang="cs-CZ" b="1" i="1"/>
              <a:t>Poradenské činnosti</a:t>
            </a:r>
          </a:p>
          <a:p>
            <a:r>
              <a:rPr lang="cs-CZ" altLang="cs-CZ" b="1" i="1"/>
              <a:t>Metodické a informační činnosti</a:t>
            </a:r>
          </a:p>
          <a:p>
            <a:r>
              <a:rPr lang="cs-CZ" altLang="cs-CZ" b="1" i="1"/>
              <a:t>Vedení dokumentace</a:t>
            </a:r>
          </a:p>
          <a:p>
            <a:endParaRPr lang="cs-CZ" altLang="cs-CZ" b="1" i="1"/>
          </a:p>
          <a:p>
            <a:r>
              <a:rPr lang="cs-CZ" altLang="cs-CZ" b="1"/>
              <a:t>Kariérové poradenství</a:t>
            </a:r>
          </a:p>
          <a:p>
            <a:r>
              <a:rPr lang="cs-CZ" altLang="cs-CZ" b="1"/>
              <a:t>Péče o žáky se SVP, integrace, PLPP a IVP, podpůrná opatření</a:t>
            </a:r>
          </a:p>
          <a:p>
            <a:r>
              <a:rPr lang="cs-CZ" altLang="cs-CZ" b="1"/>
              <a:t>Péče o nadané žáky (někdy metodik pro nadané)</a:t>
            </a:r>
          </a:p>
          <a:p>
            <a:r>
              <a:rPr lang="cs-CZ" altLang="cs-CZ" b="1"/>
              <a:t>Práce se třídami</a:t>
            </a:r>
            <a:endParaRPr lang="cs-CZ" alt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C1F9C410-F03B-4FA4-AA21-DB9356EA15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Metodik prevence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26EC43F2-5AE1-4695-901A-69D31B19D5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Minimální preventivní program</a:t>
            </a:r>
          </a:p>
          <a:p>
            <a:r>
              <a:rPr lang="cs-CZ" altLang="cs-CZ" sz="2000" b="1" dirty="0"/>
              <a:t>zaměření na primární prevenci rizikového chování </a:t>
            </a:r>
          </a:p>
          <a:p>
            <a:r>
              <a:rPr lang="cs-CZ" altLang="cs-CZ" sz="2000" dirty="0"/>
              <a:t>Prevence a koordinace služeb souvisejících s řešením sociálně patologických jevů</a:t>
            </a:r>
          </a:p>
          <a:p>
            <a:r>
              <a:rPr lang="cs-CZ" altLang="cs-CZ" sz="2000" dirty="0"/>
              <a:t>Spolupráce s neziskovkami, OSPOD, policií</a:t>
            </a:r>
          </a:p>
          <a:p>
            <a:r>
              <a:rPr lang="cs-CZ" altLang="cs-CZ" sz="2000" dirty="0"/>
              <a:t>Kterýkoliv učitel – kurz (250 hodin)</a:t>
            </a:r>
          </a:p>
          <a:p>
            <a:r>
              <a:rPr lang="cs-CZ" altLang="cs-CZ" sz="2000" dirty="0"/>
              <a:t>Podpora metodikem v PPP (kraj)</a:t>
            </a:r>
          </a:p>
          <a:p>
            <a:endParaRPr lang="cs-CZ" altLang="cs-CZ" sz="2000" dirty="0"/>
          </a:p>
          <a:p>
            <a:r>
              <a:rPr lang="cs-CZ" altLang="cs-CZ" sz="2000" dirty="0"/>
              <a:t>Úkol:</a:t>
            </a:r>
          </a:p>
          <a:p>
            <a:r>
              <a:rPr lang="cs-CZ" altLang="cs-CZ" sz="2000" dirty="0"/>
              <a:t>Prostudujte na webu vybrané školy Minimální preventivní program</a:t>
            </a:r>
          </a:p>
          <a:p>
            <a:endParaRPr lang="cs-CZ" alt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BDE70-53D0-47CB-AAD8-684A2EF0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993775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Rizikové chování žáků</a:t>
            </a:r>
            <a:endParaRPr lang="cs-CZ" dirty="0"/>
          </a:p>
        </p:txBody>
      </p:sp>
      <p:sp>
        <p:nvSpPr>
          <p:cNvPr id="33795" name="Zástupný symbol pro obsah 2">
            <a:extLst>
              <a:ext uri="{FF2B5EF4-FFF2-40B4-BE49-F238E27FC236}">
                <a16:creationId xmlns:a16="http://schemas.microsoft.com/office/drawing/2014/main" id="{E067C804-E311-4BD8-9A99-76CD5F9D1A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268413"/>
            <a:ext cx="8229600" cy="4857750"/>
          </a:xfrm>
        </p:spPr>
        <p:txBody>
          <a:bodyPr/>
          <a:lstStyle/>
          <a:p>
            <a:r>
              <a:rPr lang="cs-CZ" altLang="cs-CZ" sz="2400"/>
              <a:t>agrese, šikana, kyberšikana, násilí, vandalismus, intolerance, antisemitismus, extremismus, rasismus a xenofobie, homofobie; </a:t>
            </a:r>
          </a:p>
          <a:p>
            <a:r>
              <a:rPr lang="cs-CZ" altLang="cs-CZ" sz="2400"/>
              <a:t>záškoláctví; </a:t>
            </a:r>
          </a:p>
          <a:p>
            <a:r>
              <a:rPr lang="cs-CZ" altLang="cs-CZ" sz="2400"/>
              <a:t>závislostní chování, užívání všech návykových látek, netolismus, gambling; </a:t>
            </a:r>
          </a:p>
          <a:p>
            <a:r>
              <a:rPr lang="cs-CZ" altLang="cs-CZ" sz="2400"/>
              <a:t>rizikové sporty a rizikové chování v dopravě; </a:t>
            </a:r>
          </a:p>
          <a:p>
            <a:r>
              <a:rPr lang="cs-CZ" altLang="cs-CZ" sz="2400"/>
              <a:t>spektrum poruch příjmu potravy; </a:t>
            </a:r>
          </a:p>
          <a:p>
            <a:r>
              <a:rPr lang="cs-CZ" altLang="cs-CZ" sz="2400"/>
              <a:t>negativní působení sekt; </a:t>
            </a:r>
          </a:p>
          <a:p>
            <a:r>
              <a:rPr lang="cs-CZ" altLang="cs-CZ" sz="2400"/>
              <a:t>sexuální rizikové chování. 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105D3B0F-DA2E-498D-8446-2C78A2A672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/>
              <a:t>Vymezení práce školního speciálního pedagoga</a:t>
            </a: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DCFD6FDC-8556-4710-A4C2-96BC7CCD99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/>
              <a:t>služby </a:t>
            </a:r>
            <a:r>
              <a:rPr lang="cs-CZ" altLang="cs-CZ" sz="2000" b="1"/>
              <a:t>týkající se žáků se zdravotním postižením, zdravotním a sociálním znevýhodněním, v některých případech také nadaných žáků se zdravotním postižením či znevýhodněním, </a:t>
            </a:r>
            <a:r>
              <a:rPr lang="cs-CZ" altLang="cs-CZ" sz="2000" b="1" i="1"/>
              <a:t>podle vyhlášky č. 27/2016 (416/2018)</a:t>
            </a:r>
          </a:p>
          <a:p>
            <a:endParaRPr lang="cs-CZ" altLang="cs-CZ" sz="2000" b="1" i="1"/>
          </a:p>
          <a:p>
            <a:r>
              <a:rPr lang="cs-CZ" altLang="cs-CZ" sz="2000" b="1" i="1"/>
              <a:t>Vzdělání SPP</a:t>
            </a:r>
            <a:endParaRPr lang="cs-CZ" altLang="cs-CZ" sz="2000"/>
          </a:p>
          <a:p>
            <a:endParaRPr lang="cs-CZ" altLang="cs-CZ" sz="2000" b="1" i="1"/>
          </a:p>
          <a:p>
            <a:r>
              <a:rPr lang="cs-CZ" altLang="cs-CZ" sz="2000" b="1" i="1"/>
              <a:t>depistáž, intervence, nápravy, PLPP + IVP, integrace, podpůrná opatření…</a:t>
            </a:r>
          </a:p>
          <a:p>
            <a:pPr>
              <a:buFontTx/>
              <a:buNone/>
            </a:pPr>
            <a:endParaRPr lang="cs-CZ" altLang="cs-CZ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849</Words>
  <Application>Microsoft Office PowerPoint</Application>
  <PresentationFormat>Širokoúhlá obrazovka</PresentationFormat>
  <Paragraphs>138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Motiv Office</vt:lpstr>
      <vt:lpstr>Poradenské služby ve školách Školní poradenská pracoviště</vt:lpstr>
      <vt:lpstr>Věstník č. 7/2005 – Koncepce ŠPP</vt:lpstr>
      <vt:lpstr>ŠPP</vt:lpstr>
      <vt:lpstr>Vyhláška 72/2005   a novely</vt:lpstr>
      <vt:lpstr>Výchovný poardce</vt:lpstr>
      <vt:lpstr>VP- činnosti</vt:lpstr>
      <vt:lpstr>Metodik prevence</vt:lpstr>
      <vt:lpstr>Rizikové chování žáků</vt:lpstr>
      <vt:lpstr>Vymezení práce školního speciálního pedagoga</vt:lpstr>
      <vt:lpstr>Vymezení práce školního psychologa</vt:lpstr>
      <vt:lpstr>Intervence (činnosti) psychologa Co dělá?</vt:lpstr>
      <vt:lpstr>Práce školního psychologa (i VP a SPP) S kým pracuje?</vt:lpstr>
      <vt:lpstr>Problémy práce školního psychologa </vt:lpstr>
      <vt:lpstr>Poradenské služby poskytované studentům vysokých škol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Bohumíra Lazarová</dc:creator>
  <cp:lastModifiedBy>Bohumíra Lazarová</cp:lastModifiedBy>
  <cp:revision>4</cp:revision>
  <dcterms:created xsi:type="dcterms:W3CDTF">2021-02-14T20:07:02Z</dcterms:created>
  <dcterms:modified xsi:type="dcterms:W3CDTF">2023-05-03T20:26:12Z</dcterms:modified>
</cp:coreProperties>
</file>