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3" r:id="rId7"/>
    <p:sldId id="270" r:id="rId8"/>
    <p:sldId id="264" r:id="rId9"/>
    <p:sldId id="265" r:id="rId10"/>
    <p:sldId id="267" r:id="rId11"/>
    <p:sldId id="268" r:id="rId12"/>
    <p:sldId id="266" r:id="rId13"/>
    <p:sldId id="258" r:id="rId14"/>
    <p:sldId id="261" r:id="rId15"/>
    <p:sldId id="262" r:id="rId16"/>
    <p:sldId id="259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73FF8-4610-4AED-B698-B7AA7E87899F}" v="1138" dt="2023-02-23T09:12:14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80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2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35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18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1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9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0579A2-EC57-456D-A7C7-74C195F65B9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emai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9FD98-C0CF-FD9D-3B64-D6408A9E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10342"/>
            <a:ext cx="10058400" cy="1283332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accent4"/>
                </a:solidFill>
              </a:rPr>
              <a:t>SÍDELNÍ</a:t>
            </a:r>
            <a:r>
              <a:rPr lang="cs-CZ" b="1"/>
              <a:t>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4960E7-37E7-D607-B1C7-A2431D630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819514"/>
            <a:ext cx="10058400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cs-CZ" b="1" dirty="0"/>
              <a:t>David gorný</a:t>
            </a:r>
            <a:endParaRPr lang="cs-CZ" b="1" cap="none" dirty="0"/>
          </a:p>
          <a:p>
            <a:pPr algn="ctr"/>
            <a:r>
              <a:rPr lang="cs-CZ" cap="none" dirty="0"/>
              <a:t>Kontakt: </a:t>
            </a:r>
            <a:r>
              <a:rPr lang="cs-CZ" cap="none" dirty="0">
                <a:hlinkClick r:id="rId2"/>
              </a:rPr>
              <a:t>gorny.david@mail.muni.cz</a:t>
            </a:r>
            <a:r>
              <a:rPr lang="cs-CZ" cap="none" dirty="0"/>
              <a:t> / kancelář 03015 (budova menzy)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A0B377-019D-1CB7-1183-3B404CC4754F}"/>
              </a:ext>
            </a:extLst>
          </p:cNvPr>
          <p:cNvSpPr txBox="1"/>
          <p:nvPr/>
        </p:nvSpPr>
        <p:spPr>
          <a:xfrm>
            <a:off x="1097280" y="3429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>
                <a:latin typeface="+mj-lt"/>
              </a:rPr>
              <a:t>1. hodina – 23.2. 2023</a:t>
            </a:r>
          </a:p>
        </p:txBody>
      </p:sp>
    </p:spTree>
    <p:extLst>
      <p:ext uri="{BB962C8B-B14F-4D97-AF65-F5344CB8AC3E}">
        <p14:creationId xmlns:p14="http://schemas.microsoft.com/office/powerpoint/2010/main" val="171326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D1E04-E167-F0AE-F8E3-997F71FE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4099"/>
            <a:ext cx="10058400" cy="869613"/>
          </a:xfrm>
        </p:spPr>
        <p:txBody>
          <a:bodyPr/>
          <a:lstStyle/>
          <a:p>
            <a:pPr algn="ctr"/>
            <a:r>
              <a:rPr lang="cs-CZ" b="1"/>
              <a:t>CVIČENÍ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E83E8-63B0-B41A-13A9-D58D2A9BC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06" y="1907458"/>
            <a:ext cx="11243387" cy="4483510"/>
          </a:xfrm>
        </p:spPr>
        <p:txBody>
          <a:bodyPr>
            <a:normAutofit/>
          </a:bodyPr>
          <a:lstStyle/>
          <a:p>
            <a:r>
              <a:rPr lang="cs-CZ" dirty="0"/>
              <a:t>Vypočítejte </a:t>
            </a:r>
            <a:r>
              <a:rPr lang="cs-CZ" b="1" dirty="0">
                <a:solidFill>
                  <a:schemeClr val="accent4"/>
                </a:solidFill>
              </a:rPr>
              <a:t>pro 8 populačně největších obcí vybraného okresu </a:t>
            </a:r>
            <a:r>
              <a:rPr lang="cs-CZ" b="1" dirty="0"/>
              <a:t>jejich hierarchickou pozici danou rolí obce v systému </a:t>
            </a:r>
            <a:r>
              <a:rPr lang="cs-CZ" b="1" dirty="0">
                <a:solidFill>
                  <a:schemeClr val="accent4"/>
                </a:solidFill>
              </a:rPr>
              <a:t>dojížďky za prací.</a:t>
            </a:r>
          </a:p>
          <a:p>
            <a:pPr marL="0" indent="0">
              <a:buNone/>
            </a:pPr>
            <a:r>
              <a:rPr lang="cs-CZ" dirty="0"/>
              <a:t>  Obci </a:t>
            </a:r>
            <a:r>
              <a:rPr lang="cs-CZ" b="1" dirty="0">
                <a:solidFill>
                  <a:schemeClr val="accent5"/>
                </a:solidFill>
              </a:rPr>
              <a:t>i</a:t>
            </a:r>
            <a:r>
              <a:rPr lang="cs-CZ" dirty="0"/>
              <a:t> přiřadíte </a:t>
            </a:r>
            <a:r>
              <a:rPr lang="cs-CZ" b="1" dirty="0">
                <a:solidFill>
                  <a:schemeClr val="accent4"/>
                </a:solidFill>
              </a:rPr>
              <a:t>2 body </a:t>
            </a:r>
            <a:r>
              <a:rPr lang="cs-CZ" dirty="0"/>
              <a:t>a obci </a:t>
            </a:r>
            <a:r>
              <a:rPr lang="cs-CZ" b="1" dirty="0">
                <a:solidFill>
                  <a:srgbClr val="00B050"/>
                </a:solidFill>
              </a:rPr>
              <a:t>j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4"/>
                </a:solidFill>
              </a:rPr>
              <a:t>0 bodů</a:t>
            </a:r>
            <a:r>
              <a:rPr lang="cs-CZ" dirty="0">
                <a:solidFill>
                  <a:schemeClr val="accent4"/>
                </a:solidFill>
              </a:rPr>
              <a:t>, </a:t>
            </a:r>
            <a:r>
              <a:rPr lang="cs-CZ" dirty="0"/>
              <a:t>pokud bude platit:</a:t>
            </a: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                                                                         (</a:t>
            </a:r>
            <a:r>
              <a:rPr lang="cs-CZ" sz="2800" b="1" dirty="0" err="1">
                <a:solidFill>
                  <a:schemeClr val="tx1"/>
                </a:solidFill>
              </a:rPr>
              <a:t>x</a:t>
            </a:r>
            <a:r>
              <a:rPr lang="cs-CZ" sz="2800" b="1" dirty="0" err="1">
                <a:solidFill>
                  <a:schemeClr val="accent5"/>
                </a:solidFill>
              </a:rPr>
              <a:t>i</a:t>
            </a:r>
            <a:r>
              <a:rPr lang="cs-CZ" sz="2800" b="1" dirty="0" err="1">
                <a:solidFill>
                  <a:srgbClr val="00B050"/>
                </a:solidFill>
              </a:rPr>
              <a:t>j</a:t>
            </a:r>
            <a:r>
              <a:rPr lang="cs-CZ" sz="2800" b="1" dirty="0">
                <a:solidFill>
                  <a:schemeClr val="tx1"/>
                </a:solidFill>
              </a:rPr>
              <a:t>/</a:t>
            </a:r>
            <a:r>
              <a:rPr lang="cs-CZ" sz="2800" b="1" dirty="0" err="1">
                <a:solidFill>
                  <a:schemeClr val="tx1"/>
                </a:solidFill>
              </a:rPr>
              <a:t>x</a:t>
            </a:r>
            <a:r>
              <a:rPr lang="cs-CZ" sz="2800" b="1" dirty="0" err="1">
                <a:solidFill>
                  <a:schemeClr val="accent5"/>
                </a:solidFill>
              </a:rPr>
              <a:t>i</a:t>
            </a:r>
            <a:r>
              <a:rPr lang="cs-CZ" sz="2800" b="1" dirty="0">
                <a:solidFill>
                  <a:schemeClr val="tx1"/>
                </a:solidFill>
              </a:rPr>
              <a:t> ) &lt; (</a:t>
            </a:r>
            <a:r>
              <a:rPr lang="cs-CZ" sz="2800" b="1" dirty="0" err="1">
                <a:solidFill>
                  <a:schemeClr val="tx1"/>
                </a:solidFill>
              </a:rPr>
              <a:t>x</a:t>
            </a:r>
            <a:r>
              <a:rPr lang="cs-CZ" sz="2800" b="1" dirty="0" err="1">
                <a:solidFill>
                  <a:srgbClr val="00B050"/>
                </a:solidFill>
              </a:rPr>
              <a:t>j</a:t>
            </a:r>
            <a:r>
              <a:rPr lang="cs-CZ" sz="2800" b="1" dirty="0" err="1">
                <a:solidFill>
                  <a:schemeClr val="accent5"/>
                </a:solidFill>
              </a:rPr>
              <a:t>i</a:t>
            </a:r>
            <a:r>
              <a:rPr lang="cs-CZ" sz="2800" b="1" dirty="0">
                <a:solidFill>
                  <a:schemeClr val="tx1"/>
                </a:solidFill>
              </a:rPr>
              <a:t>/</a:t>
            </a:r>
            <a:r>
              <a:rPr lang="cs-CZ" sz="2800" b="1" dirty="0" err="1">
                <a:solidFill>
                  <a:schemeClr val="tx1"/>
                </a:solidFill>
              </a:rPr>
              <a:t>x</a:t>
            </a:r>
            <a:r>
              <a:rPr lang="cs-CZ" sz="2800" b="1" dirty="0" err="1">
                <a:solidFill>
                  <a:srgbClr val="00B050"/>
                </a:solidFill>
              </a:rPr>
              <a:t>j</a:t>
            </a:r>
            <a:r>
              <a:rPr lang="cs-CZ" sz="2800" b="1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 </a:t>
            </a:r>
            <a:r>
              <a:rPr lang="cs-CZ" dirty="0" err="1"/>
              <a:t>xij</a:t>
            </a:r>
            <a:r>
              <a:rPr lang="cs-CZ" dirty="0"/>
              <a:t>/</a:t>
            </a:r>
            <a:r>
              <a:rPr lang="cs-CZ" dirty="0" err="1"/>
              <a:t>xi</a:t>
            </a:r>
            <a:r>
              <a:rPr lang="cs-CZ" dirty="0"/>
              <a:t> = </a:t>
            </a:r>
            <a:r>
              <a:rPr lang="cs-CZ" u="sng" dirty="0"/>
              <a:t>podíl</a:t>
            </a:r>
            <a:r>
              <a:rPr lang="cs-CZ" dirty="0"/>
              <a:t> pracovního proudu z </a:t>
            </a:r>
            <a:r>
              <a:rPr lang="cs-CZ" b="1" dirty="0">
                <a:solidFill>
                  <a:schemeClr val="accent5"/>
                </a:solidFill>
              </a:rPr>
              <a:t>i</a:t>
            </a:r>
            <a:r>
              <a:rPr lang="cs-CZ" b="1" dirty="0"/>
              <a:t> </a:t>
            </a:r>
            <a:r>
              <a:rPr lang="cs-CZ" dirty="0"/>
              <a:t>do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j</a:t>
            </a:r>
            <a:r>
              <a:rPr lang="cs-CZ" b="1" dirty="0"/>
              <a:t> </a:t>
            </a:r>
            <a:r>
              <a:rPr lang="cs-CZ" dirty="0"/>
              <a:t>na celkové vyjížďce z</a:t>
            </a:r>
            <a:r>
              <a:rPr lang="cs-CZ" b="1" dirty="0"/>
              <a:t> </a:t>
            </a:r>
            <a:r>
              <a:rPr lang="cs-CZ" b="1" dirty="0">
                <a:solidFill>
                  <a:schemeClr val="accent5"/>
                </a:solidFill>
              </a:rPr>
              <a:t>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 </a:t>
            </a:r>
            <a:r>
              <a:rPr lang="cs-CZ" dirty="0" err="1"/>
              <a:t>xji</a:t>
            </a:r>
            <a:r>
              <a:rPr lang="cs-CZ" dirty="0"/>
              <a:t>/</a:t>
            </a:r>
            <a:r>
              <a:rPr lang="cs-CZ" dirty="0" err="1"/>
              <a:t>xj</a:t>
            </a:r>
            <a:r>
              <a:rPr lang="cs-CZ" dirty="0"/>
              <a:t> = </a:t>
            </a:r>
            <a:r>
              <a:rPr lang="cs-CZ" u="sng" dirty="0"/>
              <a:t>podíl</a:t>
            </a:r>
            <a:r>
              <a:rPr lang="cs-CZ" dirty="0"/>
              <a:t> proudu z</a:t>
            </a: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j</a:t>
            </a:r>
            <a:r>
              <a:rPr lang="cs-CZ" b="1" dirty="0"/>
              <a:t> </a:t>
            </a:r>
            <a:r>
              <a:rPr lang="cs-CZ" dirty="0"/>
              <a:t>do </a:t>
            </a:r>
            <a:r>
              <a:rPr lang="cs-CZ" b="1" dirty="0">
                <a:solidFill>
                  <a:schemeClr val="accent5"/>
                </a:solidFill>
              </a:rPr>
              <a:t>i</a:t>
            </a:r>
            <a:r>
              <a:rPr lang="cs-CZ" dirty="0"/>
              <a:t> na celkové vyjížďce z </a:t>
            </a:r>
            <a:r>
              <a:rPr lang="cs-CZ" b="1" dirty="0">
                <a:solidFill>
                  <a:srgbClr val="00B050"/>
                </a:solidFill>
              </a:rPr>
              <a:t>j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Pokud je rozdíl mezi podíly menší než 10 % či jsou podíly shodné přiřadí se </a:t>
            </a:r>
            <a:r>
              <a:rPr lang="cs-CZ" b="1" dirty="0">
                <a:solidFill>
                  <a:schemeClr val="accent4"/>
                </a:solidFill>
              </a:rPr>
              <a:t>oběma městům po 1 bodu.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4"/>
                </a:solidFill>
              </a:rPr>
              <a:t> Výpočet se provede pro každou ze dvojic </a:t>
            </a:r>
            <a:r>
              <a:rPr lang="cs-CZ" dirty="0"/>
              <a:t>a pro každou z obcí se načtou celkové </a:t>
            </a:r>
            <a:r>
              <a:rPr lang="cs-CZ" b="1">
                <a:solidFill>
                  <a:schemeClr val="accent4"/>
                </a:solidFill>
              </a:rPr>
              <a:t>body.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/>
              <a:t>Grafem </a:t>
            </a:r>
            <a:r>
              <a:rPr lang="cs-CZ" dirty="0"/>
              <a:t>vyjádřete vztah </a:t>
            </a:r>
            <a:r>
              <a:rPr lang="cs-CZ" b="1" dirty="0">
                <a:solidFill>
                  <a:schemeClr val="accent4"/>
                </a:solidFill>
              </a:rPr>
              <a:t>populační velikosti </a:t>
            </a:r>
            <a:r>
              <a:rPr lang="cs-CZ" dirty="0"/>
              <a:t>a </a:t>
            </a:r>
            <a:r>
              <a:rPr lang="cs-CZ" b="1" dirty="0">
                <a:solidFill>
                  <a:schemeClr val="accent4"/>
                </a:solidFill>
              </a:rPr>
              <a:t>vypočítané hierarchické pozice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4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72454-C299-F463-BB8F-30567189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0547"/>
            <a:ext cx="10058400" cy="944258"/>
          </a:xfrm>
        </p:spPr>
        <p:txBody>
          <a:bodyPr/>
          <a:lstStyle/>
          <a:p>
            <a:pPr algn="ctr"/>
            <a:r>
              <a:rPr lang="cs-CZ" b="1"/>
              <a:t>CVIČENÍ 1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842CBE-C5C2-3CEF-ED5A-59BE44F0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09" y="2144313"/>
            <a:ext cx="11075437" cy="4023360"/>
          </a:xfrm>
        </p:spPr>
        <p:txBody>
          <a:bodyPr>
            <a:normAutofit/>
          </a:bodyPr>
          <a:lstStyle/>
          <a:p>
            <a:r>
              <a:rPr lang="cs-CZ" b="1"/>
              <a:t>Součástí elaborátu: </a:t>
            </a:r>
          </a:p>
          <a:p>
            <a:r>
              <a:rPr lang="cs-CZ"/>
              <a:t>                                  Zadání – Metodika – Vypracování - Závěr - Zdroje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/>
              <a:t> </a:t>
            </a:r>
            <a:r>
              <a:rPr lang="cs-CZ" b="1">
                <a:solidFill>
                  <a:schemeClr val="accent4"/>
                </a:solidFill>
              </a:rPr>
              <a:t>Tabulka – v ní počet obyvatel, počet bodů, pořadí v hierarchické pozici - obce seřazené podle bodů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>
                <a:solidFill>
                  <a:schemeClr val="accent4"/>
                </a:solidFill>
              </a:rPr>
              <a:t> Graf – osa x hierarchická pozice, osa y počet obyvatel </a:t>
            </a:r>
          </a:p>
          <a:p>
            <a:pPr marL="0" indent="0">
              <a:buNone/>
            </a:pPr>
            <a:br>
              <a:rPr lang="cs-CZ"/>
            </a:br>
            <a:r>
              <a:rPr lang="cs-CZ" b="1"/>
              <a:t>Metodika</a:t>
            </a:r>
            <a:r>
              <a:rPr lang="cs-CZ"/>
              <a:t> – okomentován postup (počet znaků u metodického textu podle potřeby). </a:t>
            </a:r>
          </a:p>
          <a:p>
            <a:pPr marL="0" indent="0">
              <a:buNone/>
            </a:pPr>
            <a:r>
              <a:rPr lang="cs-CZ"/>
              <a:t>Vypracování + závěr -&gt; </a:t>
            </a:r>
            <a:r>
              <a:rPr lang="cs-CZ" b="1"/>
              <a:t>dohromady minimálně </a:t>
            </a:r>
            <a:r>
              <a:rPr lang="cs-CZ" b="1">
                <a:solidFill>
                  <a:schemeClr val="accent4"/>
                </a:solidFill>
              </a:rPr>
              <a:t>1 A4 textu vysvětlujícího textu.  </a:t>
            </a:r>
          </a:p>
          <a:p>
            <a:pPr marL="0" indent="0">
              <a:buNone/>
            </a:pPr>
            <a:endParaRPr lang="cs-CZ" b="1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cs-CZ" b="1"/>
              <a:t>      POPIS OK, ALE DŮLEŽITÁ JE INTERPRETACE - PROČ JE TO TAK A TAK, CO TO OVLIVŇUJE, …</a:t>
            </a:r>
          </a:p>
        </p:txBody>
      </p:sp>
    </p:spTree>
    <p:extLst>
      <p:ext uri="{BB962C8B-B14F-4D97-AF65-F5344CB8AC3E}">
        <p14:creationId xmlns:p14="http://schemas.microsoft.com/office/powerpoint/2010/main" val="246119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E77A2-AE3B-6AEC-ABFB-B23EA430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5612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cs-CZ" sz="2400" b="1"/>
              <a:t>Pokud k interpretaci budete používat nějaké externí zdroje – např. k vyhledávání firem v jednotlivých obcích k pochopení dojížďky – je důležité nezapomenout na CITACE!</a:t>
            </a:r>
          </a:p>
        </p:txBody>
      </p:sp>
    </p:spTree>
    <p:extLst>
      <p:ext uri="{BB962C8B-B14F-4D97-AF65-F5344CB8AC3E}">
        <p14:creationId xmlns:p14="http://schemas.microsoft.com/office/powerpoint/2010/main" val="308638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1F8E-D721-D41F-E7CD-1F0ACDB0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1248"/>
            <a:ext cx="10058400" cy="1084997"/>
          </a:xfrm>
        </p:spPr>
        <p:txBody>
          <a:bodyPr/>
          <a:lstStyle/>
          <a:p>
            <a:pPr algn="ctr"/>
            <a:r>
              <a:rPr lang="cs-CZ" b="1"/>
              <a:t>CVIČENÍ 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51C54-BEBF-69B3-D107-7D9EF0E23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1939040"/>
            <a:ext cx="11010123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200" dirty="0"/>
              <a:t>Alternativně lze pro účely našeho modelového systému 8 obcí za </a:t>
            </a:r>
            <a:r>
              <a:rPr lang="cs-CZ" sz="2200" b="1" dirty="0">
                <a:solidFill>
                  <a:schemeClr val="accent4"/>
                </a:solidFill>
              </a:rPr>
              <a:t>celkovou vyjížďku </a:t>
            </a:r>
            <a:r>
              <a:rPr lang="cs-CZ" sz="2200" dirty="0"/>
              <a:t>z obce považovat pouze </a:t>
            </a:r>
            <a:r>
              <a:rPr lang="cs-CZ" sz="2200" b="1" dirty="0"/>
              <a:t>součet vyjížďkových proudů směřujících do 7 ostatních obcí</a:t>
            </a:r>
            <a:r>
              <a:rPr lang="cs-CZ" sz="2200" dirty="0"/>
              <a:t>.</a:t>
            </a:r>
          </a:p>
          <a:p>
            <a:endParaRPr lang="cs-CZ" sz="2200" dirty="0"/>
          </a:p>
          <a:p>
            <a:r>
              <a:rPr lang="cs-CZ" sz="2200" dirty="0"/>
              <a:t>Datové podklady – viz přiložený </a:t>
            </a:r>
            <a:r>
              <a:rPr lang="cs-CZ" sz="2200" b="1" dirty="0" err="1">
                <a:solidFill>
                  <a:srgbClr val="00B050"/>
                </a:solidFill>
              </a:rPr>
              <a:t>xlsx</a:t>
            </a:r>
            <a:r>
              <a:rPr lang="cs-CZ" sz="2200" b="1" dirty="0">
                <a:solidFill>
                  <a:srgbClr val="00B050"/>
                </a:solidFill>
              </a:rPr>
              <a:t> soubor SGcv1 </a:t>
            </a:r>
            <a:r>
              <a:rPr lang="cs-CZ" sz="2200" dirty="0"/>
              <a:t>(omezený na pracovní proudy &gt; 5).</a:t>
            </a:r>
          </a:p>
          <a:p>
            <a:endParaRPr lang="cs-CZ" sz="2200" dirty="0"/>
          </a:p>
          <a:p>
            <a:r>
              <a:rPr lang="cs-CZ" sz="2200" dirty="0"/>
              <a:t>Jde o modelová data. </a:t>
            </a:r>
          </a:p>
          <a:p>
            <a:endParaRPr lang="cs-CZ" dirty="0"/>
          </a:p>
          <a:p>
            <a:r>
              <a:rPr lang="cs-CZ" sz="2400" b="1" dirty="0">
                <a:solidFill>
                  <a:schemeClr val="accent4"/>
                </a:solidFill>
              </a:rPr>
              <a:t>DEADLINE: ČTVRTEK 2.3. 2023   5:59 </a:t>
            </a:r>
          </a:p>
          <a:p>
            <a:r>
              <a:rPr lang="cs-CZ" sz="2400" dirty="0">
                <a:solidFill>
                  <a:schemeClr val="accent4"/>
                </a:solidFill>
              </a:rPr>
              <a:t>                           </a:t>
            </a:r>
            <a:r>
              <a:rPr lang="cs-CZ" dirty="0">
                <a:solidFill>
                  <a:schemeClr val="accent4"/>
                </a:solidFill>
              </a:rPr>
              <a:t>(u všech cvičení to bude následující čtvrtek ráno, pokud nebude řečeno jinak)</a:t>
            </a:r>
            <a:endParaRPr lang="cs-CZ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0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FC55656-5B2E-CF20-42DD-0835038DB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447" y="0"/>
            <a:ext cx="606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1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63C83-7DE9-E1FB-ADBA-898A3944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9167"/>
            <a:ext cx="10058400" cy="748315"/>
          </a:xfrm>
        </p:spPr>
        <p:txBody>
          <a:bodyPr/>
          <a:lstStyle/>
          <a:p>
            <a:pPr algn="ctr"/>
            <a:r>
              <a:rPr lang="cs-CZ" b="1"/>
              <a:t>OBSAH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175B01-F3B1-9F1D-0861-9EE76451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1007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>
                <a:solidFill>
                  <a:schemeClr val="accent2"/>
                </a:solidFill>
              </a:rPr>
              <a:t>V těchto cvičeních budete vypracovávat protokoly</a:t>
            </a:r>
            <a:r>
              <a:rPr lang="cs-CZ" b="1" dirty="0"/>
              <a:t> </a:t>
            </a:r>
            <a:r>
              <a:rPr lang="cs-CZ" dirty="0"/>
              <a:t>(zadání – metodika – vypracování – závěr).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Co čekat? </a:t>
            </a:r>
            <a:r>
              <a:rPr lang="cs-CZ" dirty="0"/>
              <a:t>KVANTITATIVNĚ ZAMĚŘENÁ CVIČENÍ. </a:t>
            </a:r>
            <a:endParaRPr lang="cs-CZ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Práce s různými daty – jejich analýza – a interpretace.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PODMÍNKY: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Maximálně </a:t>
            </a:r>
            <a:r>
              <a:rPr lang="cs-CZ" b="1" dirty="0">
                <a:solidFill>
                  <a:schemeClr val="accent2"/>
                </a:solidFill>
              </a:rPr>
              <a:t>1 neomluvená absence</a:t>
            </a:r>
            <a:r>
              <a:rPr lang="cs-CZ" dirty="0"/>
              <a:t>, omluvené absence přes IS v pohodě.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>
                <a:solidFill>
                  <a:schemeClr val="accent2"/>
                </a:solidFill>
              </a:rPr>
              <a:t>Uznaná </a:t>
            </a:r>
            <a:r>
              <a:rPr lang="cs-CZ" dirty="0"/>
              <a:t>cvičení (formální a věcná správnost).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Možnost jedné opravy – týden na opravu cvičení. </a:t>
            </a:r>
          </a:p>
        </p:txBody>
      </p:sp>
    </p:spTree>
    <p:extLst>
      <p:ext uri="{BB962C8B-B14F-4D97-AF65-F5344CB8AC3E}">
        <p14:creationId xmlns:p14="http://schemas.microsoft.com/office/powerpoint/2010/main" val="162428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033736-8523-5C03-C6DF-FFFF7F94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83458"/>
            <a:ext cx="10058400" cy="940947"/>
          </a:xfrm>
        </p:spPr>
        <p:txBody>
          <a:bodyPr/>
          <a:lstStyle/>
          <a:p>
            <a:pPr algn="ctr"/>
            <a:r>
              <a:rPr lang="cs-CZ" b="1" dirty="0"/>
              <a:t>Sídelní struktura Česka -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3E588-FC41-FA4C-E82D-B784FD96D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0962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/>
                </a:solidFill>
              </a:rPr>
              <a:t>Setrvačnost sídelního systému </a:t>
            </a:r>
            <a:r>
              <a:rPr lang="cs-CZ" dirty="0"/>
              <a:t>= současná sídelní struktura je dědictvím několikasetletého  </a:t>
            </a:r>
            <a:br>
              <a:rPr lang="cs-CZ" dirty="0"/>
            </a:br>
            <a:r>
              <a:rPr lang="cs-CZ" dirty="0"/>
              <a:t>                                                             historického vývoje osídlení českých zemí.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Nejdříve osídleny </a:t>
            </a:r>
            <a:r>
              <a:rPr lang="cs-CZ" b="1" dirty="0">
                <a:solidFill>
                  <a:schemeClr val="tx1"/>
                </a:solidFill>
              </a:rPr>
              <a:t>úrodné nížiny a oblasti podél vodních toků </a:t>
            </a:r>
            <a:br>
              <a:rPr lang="cs-CZ" dirty="0"/>
            </a:br>
            <a:r>
              <a:rPr lang="cs-CZ" dirty="0"/>
              <a:t>           Raný středověk – rodové vsi na úrodných spraších a nivách.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Postupně </a:t>
            </a:r>
            <a:r>
              <a:rPr lang="cs-CZ" b="1" dirty="0">
                <a:solidFill>
                  <a:schemeClr val="tx1"/>
                </a:solidFill>
              </a:rPr>
              <a:t>zalidňování podhorských a horských oblastí. </a:t>
            </a:r>
            <a:br>
              <a:rPr lang="cs-CZ" dirty="0"/>
            </a:br>
            <a:r>
              <a:rPr lang="cs-CZ" dirty="0"/>
              <a:t>          Vnitřní kolonizace (11.-14. století), vnější (německá) kolonizace (konec 12.-14. století).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Baroko/renesance – rozpad hradské soustavy, otevření intravilánu.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Výrazný vliv </a:t>
            </a:r>
            <a:r>
              <a:rPr lang="cs-CZ" b="1" dirty="0">
                <a:solidFill>
                  <a:schemeClr val="tx1"/>
                </a:solidFill>
              </a:rPr>
              <a:t>průmyslové revoluce.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Ovlivnění </a:t>
            </a:r>
            <a:r>
              <a:rPr lang="cs-CZ" b="1" dirty="0">
                <a:solidFill>
                  <a:schemeClr val="tx1"/>
                </a:solidFill>
              </a:rPr>
              <a:t>střediskovou soustavou osídlení </a:t>
            </a:r>
            <a:r>
              <a:rPr lang="cs-CZ" dirty="0">
                <a:solidFill>
                  <a:schemeClr val="tx1"/>
                </a:solidFill>
              </a:rPr>
              <a:t>z dob socialistického plánování (role státní moci).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/>
              <a:t>Vznikající sídla (města) vždy </a:t>
            </a:r>
            <a:r>
              <a:rPr lang="cs-CZ" b="1" dirty="0">
                <a:solidFill>
                  <a:schemeClr val="tx1"/>
                </a:solidFill>
              </a:rPr>
              <a:t>odrazem doby.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16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ět a zemřít. Havířov slaví 65 let | Týdeník pro ekonomiku, politiku a  byznys">
            <a:extLst>
              <a:ext uri="{FF2B5EF4-FFF2-40B4-BE49-F238E27FC236}">
                <a16:creationId xmlns:a16="http://schemas.microsoft.com/office/drawing/2014/main" id="{A1BB54BB-82FD-5C42-ABAA-299F79DB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37" y="2664368"/>
            <a:ext cx="6725265" cy="36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ple Přátelství Kristova a městská studna „Kafemlejnek“ - Oficiální  stránka města Benátky nad Jizerou">
            <a:extLst>
              <a:ext uri="{FF2B5EF4-FFF2-40B4-BE49-F238E27FC236}">
                <a16:creationId xmlns:a16="http://schemas.microsoft.com/office/drawing/2014/main" id="{0ACECFC5-5D8D-4548-2791-243EE5A8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3437" cy="39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42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ABC6F-F1F1-532F-52A7-3F8E2E836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94" y="422787"/>
            <a:ext cx="10058400" cy="921283"/>
          </a:xfrm>
        </p:spPr>
        <p:txBody>
          <a:bodyPr/>
          <a:lstStyle/>
          <a:p>
            <a:pPr algn="ctr"/>
            <a:r>
              <a:rPr lang="cs-CZ" b="1" dirty="0"/>
              <a:t>Sídelní struktura Česka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2D3B86-BB57-93D9-D84D-85A1EDE67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594" y="2237619"/>
            <a:ext cx="11029406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Charakterizována určitými </a:t>
            </a:r>
            <a:r>
              <a:rPr lang="cs-CZ" b="1" dirty="0">
                <a:solidFill>
                  <a:schemeClr val="tx1"/>
                </a:solidFill>
              </a:rPr>
              <a:t>svébytnými rysy: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vysokým stupněm rozdrobenosti venkovských sídel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relativně nízkým zastoupením velkoměst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významnou rolí malých a středních sídel (měst)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Existence velkého počtu relativně malých obcích -&gt; 6 254 obcí (2023).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2"/>
                </a:solidFill>
              </a:rPr>
              <a:t>                                                                                           -&gt; 4 856 s méně než 1 000 obyvateli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14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pis není dostupný.">
            <a:extLst>
              <a:ext uri="{FF2B5EF4-FFF2-40B4-BE49-F238E27FC236}">
                <a16:creationId xmlns:a16="http://schemas.microsoft.com/office/drawing/2014/main" id="{733E9943-F7B0-EC76-EBEE-3B86F340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81900"/>
            <a:ext cx="85725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41AF98F-3951-E8DE-F013-A78A867A224C}"/>
              </a:ext>
            </a:extLst>
          </p:cNvPr>
          <p:cNvSpPr txBox="1"/>
          <p:nvPr/>
        </p:nvSpPr>
        <p:spPr>
          <a:xfrm>
            <a:off x="4690966" y="582891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/>
              <a:t>Stolen </a:t>
            </a:r>
            <a:r>
              <a:rPr lang="cs-CZ" err="1"/>
              <a:t>from</a:t>
            </a:r>
            <a:r>
              <a:rPr lang="cs-CZ"/>
              <a:t> Jeřábek (2019): PPT </a:t>
            </a:r>
          </a:p>
        </p:txBody>
      </p:sp>
    </p:spTree>
    <p:extLst>
      <p:ext uri="{BB962C8B-B14F-4D97-AF65-F5344CB8AC3E}">
        <p14:creationId xmlns:p14="http://schemas.microsoft.com/office/powerpoint/2010/main" val="218303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pis není dostupný.">
            <a:extLst>
              <a:ext uri="{FF2B5EF4-FFF2-40B4-BE49-F238E27FC236}">
                <a16:creationId xmlns:a16="http://schemas.microsoft.com/office/drawing/2014/main" id="{C9602420-A703-C07B-ADA9-63EDCEF0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12192000" cy="548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C4C8C07-CBAB-6E07-8730-2CE5A6432A88}"/>
              </a:ext>
            </a:extLst>
          </p:cNvPr>
          <p:cNvSpPr txBox="1"/>
          <p:nvPr/>
        </p:nvSpPr>
        <p:spPr>
          <a:xfrm>
            <a:off x="4473677" y="104200"/>
            <a:ext cx="472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ČSÚ -&gt; VEŘEJNÁ DATABÁZE</a:t>
            </a:r>
          </a:p>
        </p:txBody>
      </p:sp>
    </p:spTree>
    <p:extLst>
      <p:ext uri="{BB962C8B-B14F-4D97-AF65-F5344CB8AC3E}">
        <p14:creationId xmlns:p14="http://schemas.microsoft.com/office/powerpoint/2010/main" val="250249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16AA0D-BBDA-2082-7C07-3C4A7309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2" y="2377062"/>
            <a:ext cx="3084844" cy="2103875"/>
          </a:xfrm>
        </p:spPr>
        <p:txBody>
          <a:bodyPr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10 TOP SÍDEL </a:t>
            </a:r>
            <a:br>
              <a:rPr lang="cs-CZ" sz="3600" b="1">
                <a:solidFill>
                  <a:srgbClr val="FFFFFF"/>
                </a:solidFill>
              </a:rPr>
            </a:br>
            <a:r>
              <a:rPr lang="cs-CZ" sz="3600" b="1">
                <a:solidFill>
                  <a:srgbClr val="FFFFFF"/>
                </a:solidFill>
              </a:rPr>
              <a:t>V ČESKU</a:t>
            </a:r>
            <a:br>
              <a:rPr lang="cs-CZ" sz="3600" b="1">
                <a:solidFill>
                  <a:srgbClr val="FFFFFF"/>
                </a:solidFill>
              </a:rPr>
            </a:br>
            <a:r>
              <a:rPr lang="cs-CZ" sz="3600" b="1">
                <a:solidFill>
                  <a:srgbClr val="FFFFFF"/>
                </a:solidFill>
              </a:rPr>
              <a:t>DLE SLBD 2021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Popis není dostupný.">
            <a:extLst>
              <a:ext uri="{FF2B5EF4-FFF2-40B4-BE49-F238E27FC236}">
                <a16:creationId xmlns:a16="http://schemas.microsoft.com/office/drawing/2014/main" id="{4A85E672-305B-C7EC-AACE-616EDF659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1992905"/>
            <a:ext cx="6798082" cy="28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18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A23562-3B86-8A9B-2F59-EF7D4639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cs-CZ" sz="3700" b="1" dirty="0"/>
              <a:t>TÉMA CV1: HIERARCHIE A SÍTĚ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E6390E-2231-9195-0834-E5FF4B58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103422"/>
            <a:ext cx="6909801" cy="4387723"/>
          </a:xfrm>
          <a:prstGeom prst="rect">
            <a:avLst/>
          </a:prstGeom>
        </p:spPr>
      </p:pic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10F473-B41A-1B44-6C7E-F8C6C156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744" y="2374919"/>
            <a:ext cx="369025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Existence různých forem </a:t>
            </a:r>
            <a:r>
              <a:rPr lang="cs-CZ" b="1" dirty="0">
                <a:solidFill>
                  <a:schemeClr val="accent2"/>
                </a:solidFill>
              </a:rPr>
              <a:t>vztahů </a:t>
            </a:r>
            <a:br>
              <a:rPr lang="cs-CZ" b="1" dirty="0"/>
            </a:br>
            <a:r>
              <a:rPr lang="cs-CZ" b="1" dirty="0"/>
              <a:t> </a:t>
            </a:r>
            <a:r>
              <a:rPr lang="cs-CZ" dirty="0"/>
              <a:t>mezi jednotlivými sídly </a:t>
            </a:r>
            <a:br>
              <a:rPr lang="cs-CZ" dirty="0"/>
            </a:br>
            <a:r>
              <a:rPr lang="cs-CZ" dirty="0"/>
              <a:t>(horizontální x vertikální vztahy).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Historický kontext.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Výsledek řady procesů </a:t>
            </a:r>
            <a:br>
              <a:rPr lang="cs-CZ" dirty="0"/>
            </a:br>
            <a:r>
              <a:rPr lang="cs-CZ" dirty="0"/>
              <a:t>  (od demografie, sociologie, … ,</a:t>
            </a:r>
            <a:br>
              <a:rPr lang="cs-CZ" dirty="0"/>
            </a:br>
            <a:r>
              <a:rPr lang="cs-CZ" dirty="0"/>
              <a:t>  po ekonomii).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Vzájemné ovlivňování systému.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>
                <a:solidFill>
                  <a:schemeClr val="accent2"/>
                </a:solidFill>
              </a:rPr>
              <a:t>PŘ: Denní městské systémy x  </a:t>
            </a:r>
            <a:br>
              <a:rPr lang="cs-CZ" b="1" dirty="0">
                <a:solidFill>
                  <a:schemeClr val="accent2"/>
                </a:solidFill>
              </a:rPr>
            </a:br>
            <a:r>
              <a:rPr lang="cs-CZ" b="1" dirty="0">
                <a:solidFill>
                  <a:schemeClr val="accent2"/>
                </a:solidFill>
              </a:rPr>
              <a:t>         pozice v rámci ČR. 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5763206-91AE-E3A7-127A-FBE4ED647C2F}"/>
              </a:ext>
            </a:extLst>
          </p:cNvPr>
          <p:cNvSpPr txBox="1"/>
          <p:nvPr/>
        </p:nvSpPr>
        <p:spPr>
          <a:xfrm flipH="1">
            <a:off x="2537927" y="57106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Stolen </a:t>
            </a:r>
            <a:r>
              <a:rPr lang="cs-CZ" dirty="0" err="1"/>
              <a:t>from</a:t>
            </a:r>
            <a:r>
              <a:rPr lang="cs-CZ" dirty="0"/>
              <a:t> Mulíček (2023): PPT1</a:t>
            </a:r>
          </a:p>
        </p:txBody>
      </p:sp>
    </p:spTree>
    <p:extLst>
      <p:ext uri="{BB962C8B-B14F-4D97-AF65-F5344CB8AC3E}">
        <p14:creationId xmlns:p14="http://schemas.microsoft.com/office/powerpoint/2010/main" val="39197942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6" ma:contentTypeDescription="Vytvoří nový dokument" ma:contentTypeScope="" ma:versionID="fe6526f43fa64af429407acc946cde92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0acd66f6fe3eb4ba6986e0129d19a03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Props1.xml><?xml version="1.0" encoding="utf-8"?>
<ds:datastoreItem xmlns:ds="http://schemas.openxmlformats.org/officeDocument/2006/customXml" ds:itemID="{C37FA1A7-5D57-4D61-8F3C-49AA145F03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117A6-FD69-4708-AEF9-7AAEFF331164}">
  <ds:schemaRefs>
    <ds:schemaRef ds:uri="2b2ac763-2a82-42d3-894b-8c19e4f57a2a"/>
    <ds:schemaRef ds:uri="45fb4870-e8c9-4f9e-95f4-cc79c406e0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671764-BF79-4F34-9FA1-77D9C11D984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2b2ac763-2a82-42d3-894b-8c19e4f57a2a"/>
    <ds:schemaRef ds:uri="http://purl.org/dc/terms/"/>
    <ds:schemaRef ds:uri="http://purl.org/dc/dcmitype/"/>
    <ds:schemaRef ds:uri="http://schemas.openxmlformats.org/package/2006/metadata/core-properties"/>
    <ds:schemaRef ds:uri="45fb4870-e8c9-4f9e-95f4-cc79c406e0f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</TotalTime>
  <Words>691</Words>
  <Application>Microsoft Office PowerPoint</Application>
  <PresentationFormat>Širokoúhlá obrazovka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Retrospektiva</vt:lpstr>
      <vt:lpstr>SÍDELNÍ GEOGRAFIE</vt:lpstr>
      <vt:lpstr>OBSAH CVIČENÍ</vt:lpstr>
      <vt:lpstr>Sídelní struktura Česka - vývoj</vt:lpstr>
      <vt:lpstr>Prezentace aplikace PowerPoint</vt:lpstr>
      <vt:lpstr>Sídelní struktura Česka</vt:lpstr>
      <vt:lpstr>Prezentace aplikace PowerPoint</vt:lpstr>
      <vt:lpstr>Prezentace aplikace PowerPoint</vt:lpstr>
      <vt:lpstr>10 TOP SÍDEL  V ČESKU DLE SLBD 2021</vt:lpstr>
      <vt:lpstr>TÉMA CV1: HIERARCHIE A SÍTĚ</vt:lpstr>
      <vt:lpstr>CVIČENÍ 1</vt:lpstr>
      <vt:lpstr>CVIČENÍ 1</vt:lpstr>
      <vt:lpstr>Prezentace aplikace PowerPoint</vt:lpstr>
      <vt:lpstr>CVIČENÍ 1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David Gorný</dc:creator>
  <cp:lastModifiedBy>David Gorný</cp:lastModifiedBy>
  <cp:revision>2</cp:revision>
  <dcterms:created xsi:type="dcterms:W3CDTF">2023-02-16T11:15:13Z</dcterms:created>
  <dcterms:modified xsi:type="dcterms:W3CDTF">2023-02-23T13:04:14Z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