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69" r:id="rId7"/>
    <p:sldId id="265" r:id="rId8"/>
    <p:sldId id="267" r:id="rId9"/>
    <p:sldId id="264" r:id="rId10"/>
    <p:sldId id="263" r:id="rId11"/>
    <p:sldId id="261" r:id="rId12"/>
    <p:sldId id="257" r:id="rId13"/>
    <p:sldId id="258" r:id="rId14"/>
    <p:sldId id="259" r:id="rId15"/>
    <p:sldId id="26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82832-C176-48E7-9673-E055512659D7}" v="91" dt="2023-02-28T14:03:21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0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80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02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3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1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35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4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18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1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9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0579A2-EC57-456D-A7C7-74C195F65B9F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rny.david@email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9FD98-C0CF-FD9D-3B64-D6408A9E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10342"/>
            <a:ext cx="10058400" cy="1283332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accent4"/>
                </a:solidFill>
              </a:rPr>
              <a:t>SÍDELNÍ</a:t>
            </a:r>
            <a:r>
              <a:rPr lang="cs-CZ" b="1"/>
              <a:t>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4960E7-37E7-D607-B1C7-A2431D630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819514"/>
            <a:ext cx="10058400" cy="1143000"/>
          </a:xfrm>
        </p:spPr>
        <p:txBody>
          <a:bodyPr>
            <a:normAutofit fontScale="92500"/>
          </a:bodyPr>
          <a:lstStyle/>
          <a:p>
            <a:pPr algn="ctr"/>
            <a:r>
              <a:rPr lang="cs-CZ" b="1" dirty="0"/>
              <a:t>David gorný</a:t>
            </a:r>
            <a:endParaRPr lang="cs-CZ" b="1" cap="none" dirty="0"/>
          </a:p>
          <a:p>
            <a:pPr algn="ctr"/>
            <a:r>
              <a:rPr lang="cs-CZ" cap="none" dirty="0"/>
              <a:t>Kontakt: </a:t>
            </a:r>
            <a:r>
              <a:rPr lang="cs-CZ" cap="none" dirty="0">
                <a:hlinkClick r:id="rId2"/>
              </a:rPr>
              <a:t>gorny.david@mail.muni.cz</a:t>
            </a:r>
            <a:r>
              <a:rPr lang="cs-CZ" cap="none" dirty="0"/>
              <a:t> / kancelář 03015 (budova menzy)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A0B377-019D-1CB7-1183-3B404CC4754F}"/>
              </a:ext>
            </a:extLst>
          </p:cNvPr>
          <p:cNvSpPr txBox="1"/>
          <p:nvPr/>
        </p:nvSpPr>
        <p:spPr>
          <a:xfrm>
            <a:off x="1097280" y="3429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2</a:t>
            </a:r>
            <a:r>
              <a:rPr lang="cs-CZ" sz="1800" dirty="0">
                <a:latin typeface="+mj-lt"/>
              </a:rPr>
              <a:t>. hodina – </a:t>
            </a:r>
            <a:r>
              <a:rPr lang="cs-CZ" dirty="0">
                <a:latin typeface="+mj-lt"/>
              </a:rPr>
              <a:t>2.3</a:t>
            </a:r>
            <a:r>
              <a:rPr lang="cs-CZ" sz="1800" dirty="0">
                <a:latin typeface="+mj-lt"/>
              </a:rPr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171326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04B43-7795-C8EC-8F77-DD134D71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77426"/>
            <a:ext cx="10058400" cy="822960"/>
          </a:xfrm>
        </p:spPr>
        <p:txBody>
          <a:bodyPr/>
          <a:lstStyle/>
          <a:p>
            <a:pPr algn="ctr"/>
            <a:r>
              <a:rPr lang="cs-CZ" b="1" dirty="0"/>
              <a:t>CVIČENÍ 2 – SÍDELNÍ POTENCIÁL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B8201-C7E6-DEF6-C5CD-27415C4F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1373"/>
            <a:ext cx="10160655" cy="4023360"/>
          </a:xfrm>
        </p:spPr>
        <p:txBody>
          <a:bodyPr/>
          <a:lstStyle/>
          <a:p>
            <a:r>
              <a:rPr lang="cs-CZ" dirty="0"/>
              <a:t>= výsledkem výpočtů je </a:t>
            </a:r>
            <a:r>
              <a:rPr lang="cs-CZ" b="1" dirty="0"/>
              <a:t>8 hodnot sídelního potenciálu </a:t>
            </a:r>
            <a:r>
              <a:rPr lang="cs-CZ" dirty="0"/>
              <a:t>pro KAŽDÉ SÍDLO (8 populačně největších).</a:t>
            </a:r>
          </a:p>
          <a:p>
            <a:r>
              <a:rPr lang="cs-CZ" b="1" dirty="0"/>
              <a:t>V ELABORÁTU: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Tabulka populačně 8 největších obcí daného okresu.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Tabulka znázorňující vzdálenosti mezi jednotlivými obcemi.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Tabulka s hodnotami sídelního potenciálu pro 8 největších obcí daného okresu.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Mapa obsahující graficky odlišená sídla podle velikosti sídelního potenciálu.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                                                  Zadání – metodika – vypracování – závěr.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                              </a:t>
            </a:r>
            <a:r>
              <a:rPr lang="cs-CZ" b="1" dirty="0">
                <a:solidFill>
                  <a:schemeClr val="accent2"/>
                </a:solidFill>
              </a:rPr>
              <a:t>Vypracování + závěr – komentář minimálně o rozsahu 1 A4 textu. </a:t>
            </a:r>
          </a:p>
        </p:txBody>
      </p:sp>
    </p:spTree>
    <p:extLst>
      <p:ext uri="{BB962C8B-B14F-4D97-AF65-F5344CB8AC3E}">
        <p14:creationId xmlns:p14="http://schemas.microsoft.com/office/powerpoint/2010/main" val="284506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053FE41-D5CF-745C-41F6-E6B17E64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2" y="164691"/>
            <a:ext cx="7934325" cy="6096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9EA6B9-B1FE-32EB-3F6B-FF79D2C25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26" y="0"/>
            <a:ext cx="5381625" cy="3562350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975E0EC-B9EF-0F61-E23D-6E3E74CC8CED}"/>
              </a:ext>
            </a:extLst>
          </p:cNvPr>
          <p:cNvCxnSpPr/>
          <p:nvPr/>
        </p:nvCxnSpPr>
        <p:spPr>
          <a:xfrm flipV="1">
            <a:off x="9026013" y="3562350"/>
            <a:ext cx="1476000" cy="17372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38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756A6-E05C-F6A0-EE6C-8866365D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3961"/>
            <a:ext cx="10058400" cy="931115"/>
          </a:xfrm>
        </p:spPr>
        <p:txBody>
          <a:bodyPr/>
          <a:lstStyle/>
          <a:p>
            <a:pPr algn="ctr"/>
            <a:r>
              <a:rPr lang="cs-CZ" b="1" dirty="0"/>
              <a:t>CVIČENÍ 2 – SÍDELNÍ POTENCIÁL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C5004-ED8B-15A6-D8D8-B8E3EF5F8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803" y="2239297"/>
            <a:ext cx="10058400" cy="2685900"/>
          </a:xfrm>
        </p:spPr>
        <p:txBody>
          <a:bodyPr>
            <a:normAutofit/>
          </a:bodyPr>
          <a:lstStyle/>
          <a:p>
            <a:r>
              <a:rPr lang="cs-CZ" sz="2800" b="1" dirty="0"/>
              <a:t>DEADLINE: čtvrtek 9.3. 2023 5:59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BF73F1D-1D43-A584-7D63-6284FFEF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30" y="2330513"/>
            <a:ext cx="4743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0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03500E8-F60E-B1B6-9E72-96948A80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29" y="0"/>
            <a:ext cx="9674942" cy="63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4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4EB447-6C26-87BB-80C1-AA44AAEB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91" y="0"/>
            <a:ext cx="9553618" cy="63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>
            <a:extLst>
              <a:ext uri="{FF2B5EF4-FFF2-40B4-BE49-F238E27FC236}">
                <a16:creationId xmlns:a16="http://schemas.microsoft.com/office/drawing/2014/main" id="{9C26929D-1337-DD3F-E263-23784AA9C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Obsah obrázku různorodost&#10;&#10;Popis byl vytvořen automaticky">
            <a:extLst>
              <a:ext uri="{FF2B5EF4-FFF2-40B4-BE49-F238E27FC236}">
                <a16:creationId xmlns:a16="http://schemas.microsoft.com/office/drawing/2014/main" id="{997BD5CC-628B-60AC-7DC8-1EE39203A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8" y="0"/>
            <a:ext cx="10550043" cy="63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lín – Historické město roku 2019 ve Středočeském kraji">
            <a:extLst>
              <a:ext uri="{FF2B5EF4-FFF2-40B4-BE49-F238E27FC236}">
                <a16:creationId xmlns:a16="http://schemas.microsoft.com/office/drawing/2014/main" id="{52569CAE-5262-E104-0AA3-12859CC1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83" y="0"/>
            <a:ext cx="949283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3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e schönsten Sehenswürdigkeiten in Liberec erleben">
            <a:extLst>
              <a:ext uri="{FF2B5EF4-FFF2-40B4-BE49-F238E27FC236}">
                <a16:creationId xmlns:a16="http://schemas.microsoft.com/office/drawing/2014/main" id="{2C8D839C-50B9-F7BC-14E8-DB1E8652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05" y="0"/>
            <a:ext cx="9499190" cy="63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4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ůže jít o obrázek the Wawel Castle a venkovnímu">
            <a:extLst>
              <a:ext uri="{FF2B5EF4-FFF2-40B4-BE49-F238E27FC236}">
                <a16:creationId xmlns:a16="http://schemas.microsoft.com/office/drawing/2014/main" id="{4F3BA7E7-073A-BC90-C7C0-FA7CFAD7C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4" y="0"/>
            <a:ext cx="11455852" cy="63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6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noramic view of Sumperk stock image. Image of house - 207107793">
            <a:extLst>
              <a:ext uri="{FF2B5EF4-FFF2-40B4-BE49-F238E27FC236}">
                <a16:creationId xmlns:a16="http://schemas.microsoft.com/office/drawing/2014/main" id="{37C7C33A-EE8D-DF8E-0F2D-0F147A81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49" y="0"/>
            <a:ext cx="9503901" cy="63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6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21ADF-4C25-871C-28E7-325ECAF6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6957"/>
            <a:ext cx="10058400" cy="748454"/>
          </a:xfrm>
        </p:spPr>
        <p:txBody>
          <a:bodyPr/>
          <a:lstStyle/>
          <a:p>
            <a:pPr algn="ctr"/>
            <a:r>
              <a:rPr lang="cs-CZ" b="1" dirty="0"/>
              <a:t>SÍDELNÍ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/>
              <a:t>GEOGRAFIE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873F93-73F4-BC9D-5032-34656E14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4606"/>
            <a:ext cx="10058400" cy="4158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POPISNĚ-ENVIRONMENTÁLNÍ PŘÍSTUP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Idiografický / regionální pohled.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Popis a rozpoznávání struktury sídel (měst), městských oblast, vztahů mezi nimi.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Studie zabývající se fyzickými a lokalizačními charakteristikami území, prostorovým rozmístěním</a:t>
            </a:r>
            <a:br>
              <a:rPr lang="cs-CZ" dirty="0"/>
            </a:br>
            <a:r>
              <a:rPr lang="cs-CZ" dirty="0"/>
              <a:t> sídel (měst) a jejich vnitřní strukturací.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KAUZÁLNĚ-GENETICKÝ PŘÍSTUP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Různé přístupy zaměřené na vývoj sídel (měst) – např. Chicagská škola humánní ekologie.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KVANTITATIVNÍ POZITIVISTICKÝ PŘÍSTUP</a:t>
            </a:r>
            <a:endParaRPr lang="cs-CZ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Nomotetický pohled.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Využívání statistických metod, kvantitativní analýzy a modelování.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8CE6997-95EA-E7C7-87B0-9EF4E9D8BBA0}"/>
              </a:ext>
            </a:extLst>
          </p:cNvPr>
          <p:cNvSpPr/>
          <p:nvPr/>
        </p:nvSpPr>
        <p:spPr>
          <a:xfrm>
            <a:off x="6489290" y="5574889"/>
            <a:ext cx="1691149" cy="5702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4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HERSKÉ HRADIŠTĚ - Uherské Hradiště - O městě - InfoČesko">
            <a:extLst>
              <a:ext uri="{FF2B5EF4-FFF2-40B4-BE49-F238E27FC236}">
                <a16:creationId xmlns:a16="http://schemas.microsoft.com/office/drawing/2014/main" id="{A2266CA9-A9E5-ADE1-C5C9-3C51FDFD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97" y="0"/>
            <a:ext cx="9576005" cy="633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1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untál slaví 800 let historického prvenství — ČT24 — Česká televize">
            <a:extLst>
              <a:ext uri="{FF2B5EF4-FFF2-40B4-BE49-F238E27FC236}">
                <a16:creationId xmlns:a16="http://schemas.microsoft.com/office/drawing/2014/main" id="{60C029F5-CA0E-8460-549D-5BFC89617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40" y="0"/>
            <a:ext cx="9494120" cy="6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26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roměříž – Wikipedie">
            <a:extLst>
              <a:ext uri="{FF2B5EF4-FFF2-40B4-BE49-F238E27FC236}">
                <a16:creationId xmlns:a16="http://schemas.microsoft.com/office/drawing/2014/main" id="{B17DC100-A116-8628-F9A7-DE320173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84" y="0"/>
            <a:ext cx="8442632" cy="63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7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A5B3E-7F33-9B3D-FC50-A63206D4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07016"/>
            <a:ext cx="10058400" cy="1450757"/>
          </a:xfrm>
        </p:spPr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3966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664AB-D6A9-6A23-0823-3B2D4EEF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32619"/>
            <a:ext cx="10058400" cy="862289"/>
          </a:xfrm>
        </p:spPr>
        <p:txBody>
          <a:bodyPr/>
          <a:lstStyle/>
          <a:p>
            <a:pPr algn="ctr"/>
            <a:r>
              <a:rPr lang="cs-CZ" b="1" dirty="0"/>
              <a:t>MODELY V SÍDELNÍ GEOGRAFII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F028AF-2CD7-2A67-5CBA-65EA6436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219649" cy="44272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Sídelní systém = komplexní realita.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Abychom s komplexní realitou mohli pracovat, </a:t>
            </a:r>
            <a:r>
              <a:rPr lang="cs-CZ" b="1" dirty="0"/>
              <a:t>vytváříme si modely komplexní reality.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Sídelní systém jako celek nejsme schopni analyzovat v celé jeho pestrosti -&gt; </a:t>
            </a:r>
            <a:r>
              <a:rPr lang="cs-CZ" b="1" dirty="0"/>
              <a:t>zjednodušování.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1) STATICKÉ MODELY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Nepracují s vývojem v čase, uspořádání systému chápou jako dané v určitém čase a prostoru.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2) DYNAMICKÉ MODELY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Zanáší do analýzy změnu.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Sídelní systémy jsou stabilní v čase – ALE nějaký vývoj probíhá + existence určité dynamiky uvnitř </a:t>
            </a:r>
            <a:br>
              <a:rPr lang="cs-CZ" dirty="0"/>
            </a:br>
            <a:r>
              <a:rPr lang="cs-CZ" dirty="0"/>
              <a:t> systému (dojížďka do zaměstnání; výměna osob, zboží, informací).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Analýza těchto toků a posuzování vlivu na sídelní systém jako celek. </a:t>
            </a:r>
          </a:p>
        </p:txBody>
      </p:sp>
    </p:spTree>
    <p:extLst>
      <p:ext uri="{BB962C8B-B14F-4D97-AF65-F5344CB8AC3E}">
        <p14:creationId xmlns:p14="http://schemas.microsoft.com/office/powerpoint/2010/main" val="394205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468F2-68B1-94DD-DBA1-04F29FED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0584"/>
          </a:xfrm>
        </p:spPr>
        <p:txBody>
          <a:bodyPr/>
          <a:lstStyle/>
          <a:p>
            <a:pPr algn="ctr"/>
            <a:r>
              <a:rPr lang="cs-CZ" b="1" dirty="0"/>
              <a:t>POTENCIÁLOVÉ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64ACE0-F90E-1BDF-8A1F-BF9DAE641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8857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Podobně jako </a:t>
            </a:r>
            <a:r>
              <a:rPr lang="cs-CZ" b="1" dirty="0"/>
              <a:t>existuje přitažlivá síla mezi molekulami hmoty, existuje tato síla i mezi centry </a:t>
            </a:r>
            <a:br>
              <a:rPr lang="cs-CZ" b="1" dirty="0"/>
            </a:br>
            <a:r>
              <a:rPr lang="cs-CZ" b="1" dirty="0"/>
              <a:t> osídlení </a:t>
            </a:r>
            <a:r>
              <a:rPr lang="cs-CZ" dirty="0"/>
              <a:t>(CAREY, 1858).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STEWARD: </a:t>
            </a:r>
            <a:r>
              <a:rPr lang="cs-CZ" b="1" dirty="0">
                <a:solidFill>
                  <a:schemeClr val="accent4"/>
                </a:solidFill>
              </a:rPr>
              <a:t>Intenzita vzájemného vztahu </a:t>
            </a:r>
            <a:r>
              <a:rPr lang="cs-CZ" dirty="0"/>
              <a:t>dvou bodů osídlení je </a:t>
            </a:r>
            <a:r>
              <a:rPr lang="cs-CZ" b="1" dirty="0">
                <a:solidFill>
                  <a:schemeClr val="accent4"/>
                </a:solidFill>
              </a:rPr>
              <a:t>přímo úměrná součinu jejich </a:t>
            </a:r>
            <a:br>
              <a:rPr lang="cs-CZ" dirty="0">
                <a:solidFill>
                  <a:schemeClr val="accent4"/>
                </a:solidFill>
              </a:rPr>
            </a:br>
            <a:r>
              <a:rPr lang="cs-CZ" dirty="0">
                <a:solidFill>
                  <a:schemeClr val="accent4"/>
                </a:solidFill>
              </a:rPr>
              <a:t> </a:t>
            </a:r>
            <a:r>
              <a:rPr lang="cs-CZ" b="1" dirty="0">
                <a:solidFill>
                  <a:schemeClr val="accent4"/>
                </a:solidFill>
              </a:rPr>
              <a:t>velikostí</a:t>
            </a:r>
            <a:r>
              <a:rPr lang="cs-CZ" b="1" dirty="0"/>
              <a:t> </a:t>
            </a:r>
            <a:r>
              <a:rPr lang="cs-CZ" dirty="0"/>
              <a:t>vyjádřených počtem obyvatel a </a:t>
            </a:r>
            <a:r>
              <a:rPr lang="cs-CZ" b="1" dirty="0">
                <a:solidFill>
                  <a:schemeClr val="accent4"/>
                </a:solidFill>
              </a:rPr>
              <a:t>nepřímo úměrná vzdálenosti </a:t>
            </a:r>
            <a:r>
              <a:rPr lang="cs-CZ" dirty="0"/>
              <a:t>mezi nimi.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Obecná definice potenciálového modelu, ale široké možnosti využití </a:t>
            </a:r>
            <a:br>
              <a:rPr lang="cs-CZ" dirty="0"/>
            </a:br>
            <a:r>
              <a:rPr lang="cs-CZ" dirty="0"/>
              <a:t>                                                                                                         = implementace různých variant.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Různé formy jeho interpretace </a:t>
            </a:r>
            <a:r>
              <a:rPr lang="cs-CZ" b="1" dirty="0"/>
              <a:t>v závislosti od charakteru sledovaného problému. </a:t>
            </a:r>
            <a:br>
              <a:rPr lang="cs-CZ" b="1" dirty="0"/>
            </a:br>
            <a:r>
              <a:rPr lang="cs-CZ" b="1" dirty="0"/>
              <a:t>                                                                                     </a:t>
            </a:r>
          </a:p>
          <a:p>
            <a:pPr marL="0" indent="0">
              <a:buNone/>
            </a:pPr>
            <a:endParaRPr lang="cs-CZ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b="1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06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DEA54-6A55-89D7-34BB-E1CF7C65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65" y="320312"/>
            <a:ext cx="10396630" cy="1046371"/>
          </a:xfrm>
        </p:spPr>
        <p:txBody>
          <a:bodyPr/>
          <a:lstStyle/>
          <a:p>
            <a:pPr algn="ctr"/>
            <a:r>
              <a:rPr lang="cs-CZ" b="1" dirty="0"/>
              <a:t>SÍDELNÍ POTENCIÁL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BC7FA-C708-5ECA-7EFB-CC3999DD4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8856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effectLst/>
                <a:ea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</a:rPr>
              <a:t>Řadí se mezi </a:t>
            </a:r>
            <a:r>
              <a:rPr lang="cs-CZ" b="1" dirty="0">
                <a:solidFill>
                  <a:schemeClr val="accent4"/>
                </a:solidFill>
                <a:ea typeface="Times New Roman" panose="02020603050405020304" pitchFamily="18" charset="0"/>
              </a:rPr>
              <a:t>m</a:t>
            </a:r>
            <a:r>
              <a:rPr lang="cs-CZ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odely prostorových interakcí.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ea typeface="Times New Roman" panose="02020603050405020304" pitchFamily="18" charset="0"/>
              </a:rPr>
              <a:t> </a:t>
            </a:r>
            <a:r>
              <a:rPr lang="cs-CZ" dirty="0">
                <a:ea typeface="Times New Roman" panose="02020603050405020304" pitchFamily="18" charset="0"/>
              </a:rPr>
              <a:t>Je</a:t>
            </a:r>
            <a:r>
              <a:rPr lang="cs-CZ" dirty="0">
                <a:effectLst/>
                <a:ea typeface="Times New Roman" panose="02020603050405020304" pitchFamily="18" charset="0"/>
              </a:rPr>
              <a:t> teoreticky </a:t>
            </a:r>
            <a:r>
              <a:rPr lang="cs-CZ" b="1" dirty="0">
                <a:effectLst/>
                <a:ea typeface="Times New Roman" panose="02020603050405020304" pitchFamily="18" charset="0"/>
              </a:rPr>
              <a:t>mírou intenzity očekávaných kontaktů</a:t>
            </a:r>
            <a:r>
              <a:rPr lang="cs-CZ" b="1" spc="-285" dirty="0">
                <a:effectLst/>
                <a:ea typeface="Times New Roman" panose="02020603050405020304" pitchFamily="18" charset="0"/>
              </a:rPr>
              <a:t>  </a:t>
            </a:r>
            <a:r>
              <a:rPr lang="cs-CZ" b="1" dirty="0">
                <a:effectLst/>
                <a:ea typeface="Times New Roman" panose="02020603050405020304" pitchFamily="18" charset="0"/>
              </a:rPr>
              <a:t>obyvatel daného bodu s obyvateli mnoha </a:t>
            </a:r>
            <a:br>
              <a:rPr lang="cs-CZ" b="1" dirty="0">
                <a:effectLst/>
                <a:ea typeface="Times New Roman" panose="02020603050405020304" pitchFamily="18" charset="0"/>
              </a:rPr>
            </a:br>
            <a:r>
              <a:rPr lang="cs-CZ" b="1" dirty="0">
                <a:effectLst/>
                <a:ea typeface="Times New Roman" panose="02020603050405020304" pitchFamily="18" charset="0"/>
              </a:rPr>
              <a:t> dalších bodů</a:t>
            </a:r>
            <a:r>
              <a:rPr lang="cs-CZ" dirty="0">
                <a:effectLst/>
                <a:ea typeface="Times New Roman" panose="02020603050405020304" pitchFamily="18" charset="0"/>
              </a:rPr>
              <a:t>, jejichž vzdálenost od daného</a:t>
            </a:r>
            <a:r>
              <a:rPr lang="cs-CZ" spc="5" dirty="0">
                <a:effectLst/>
                <a:ea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Times New Roman" panose="02020603050405020304" pitchFamily="18" charset="0"/>
              </a:rPr>
              <a:t>bodu</a:t>
            </a:r>
            <a:r>
              <a:rPr lang="cs-CZ" spc="5" dirty="0">
                <a:effectLst/>
                <a:ea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Times New Roman" panose="02020603050405020304" pitchFamily="18" charset="0"/>
              </a:rPr>
              <a:t>je</a:t>
            </a:r>
            <a:r>
              <a:rPr lang="cs-CZ" spc="5" dirty="0">
                <a:effectLst/>
                <a:ea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Times New Roman" panose="02020603050405020304" pitchFamily="18" charset="0"/>
              </a:rPr>
              <a:t>známa.</a:t>
            </a:r>
          </a:p>
          <a:p>
            <a:pPr marL="0" indent="0">
              <a:buNone/>
            </a:pPr>
            <a:endParaRPr lang="cs-CZ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effectLst/>
                <a:ea typeface="Times New Roman" panose="02020603050405020304" pitchFamily="18" charset="0"/>
              </a:rPr>
              <a:t> Hustota</a:t>
            </a:r>
            <a:r>
              <a:rPr lang="cs-CZ" b="1" spc="5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>
                <a:effectLst/>
                <a:ea typeface="Times New Roman" panose="02020603050405020304" pitchFamily="18" charset="0"/>
              </a:rPr>
              <a:t>zalidnění a počet obyvatel </a:t>
            </a:r>
            <a:r>
              <a:rPr lang="cs-CZ" dirty="0">
                <a:effectLst/>
                <a:ea typeface="Times New Roman" panose="02020603050405020304" pitchFamily="18" charset="0"/>
              </a:rPr>
              <a:t>vyjadřují stav v dané lokalitě.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chemeClr val="accent4"/>
                </a:solidFill>
                <a:ea typeface="Times New Roman" panose="02020603050405020304" pitchFamily="18" charset="0"/>
              </a:rPr>
              <a:t>P</a:t>
            </a:r>
            <a:r>
              <a:rPr lang="cs-CZ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otenciál hodnotí koncentraci obyvatelstva zároveň</a:t>
            </a:r>
            <a:r>
              <a:rPr lang="cs-CZ" b="1" spc="-285" dirty="0">
                <a:solidFill>
                  <a:schemeClr val="accent4"/>
                </a:solidFill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v</a:t>
            </a:r>
            <a:r>
              <a:rPr lang="cs-CZ" b="1" spc="-5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relaci k dalším</a:t>
            </a:r>
            <a:r>
              <a:rPr lang="cs-CZ" b="1" spc="285" dirty="0">
                <a:solidFill>
                  <a:schemeClr val="accent4"/>
                </a:solidFill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</a:rPr>
              <a:t>místům</a:t>
            </a:r>
            <a:br>
              <a:rPr lang="cs-CZ" dirty="0">
                <a:effectLst/>
                <a:ea typeface="Times New Roman" panose="02020603050405020304" pitchFamily="18" charset="0"/>
              </a:rPr>
            </a:br>
            <a:r>
              <a:rPr lang="cs-CZ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                            (= relační prostor).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46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63375-26DB-6C6A-A3BA-6B5F4667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5546"/>
            <a:ext cx="100584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SÍDELNÍ STRUKTURA JAKO RELAČNÍ PROSTOR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E1256B-1630-63B2-A7DF-8926E2FD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011679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>
                <a:solidFill>
                  <a:schemeClr val="accent4"/>
                </a:solidFill>
              </a:rPr>
              <a:t>Gottfried Wilhelm Leibniz.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 Vzniká na základě </a:t>
            </a:r>
            <a:r>
              <a:rPr lang="cs-CZ" b="1" dirty="0"/>
              <a:t>vztahů a procesů mezi objekty (entitami).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 Bez entit nemá smysl uvažovat o prostoru, prostor bez nich defacto neexistuje.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 Sídelní struktura utváří relační síť -&gt; </a:t>
            </a:r>
            <a:r>
              <a:rPr lang="cs-CZ" b="1" dirty="0">
                <a:solidFill>
                  <a:schemeClr val="accent4"/>
                </a:solidFill>
              </a:rPr>
              <a:t>pozicí v této síti je určen sídelní potenciál. 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381E26FF-8ABB-A7C0-AA36-428D7EE465E5}"/>
              </a:ext>
            </a:extLst>
          </p:cNvPr>
          <p:cNvSpPr txBox="1">
            <a:spLocks/>
          </p:cNvSpPr>
          <p:nvPr/>
        </p:nvSpPr>
        <p:spPr>
          <a:xfrm>
            <a:off x="1066800" y="3857414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/>
              <a:t>FRICTION OF SPACE / DISTANCE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BC5E937-ED73-408D-75D0-CED9986C4074}"/>
              </a:ext>
            </a:extLst>
          </p:cNvPr>
          <p:cNvCxnSpPr/>
          <p:nvPr/>
        </p:nvCxnSpPr>
        <p:spPr>
          <a:xfrm>
            <a:off x="1066800" y="4680374"/>
            <a:ext cx="99354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E287C49-6C3F-4FA2-1B35-55E9DC631219}"/>
              </a:ext>
            </a:extLst>
          </p:cNvPr>
          <p:cNvSpPr txBox="1">
            <a:spLocks/>
          </p:cNvSpPr>
          <p:nvPr/>
        </p:nvSpPr>
        <p:spPr>
          <a:xfrm>
            <a:off x="1097280" y="4846322"/>
            <a:ext cx="10058400" cy="8229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200" dirty="0"/>
              <a:t>Ovlivňuje </a:t>
            </a:r>
            <a:r>
              <a:rPr lang="cs-CZ" sz="2200" b="1" dirty="0"/>
              <a:t>pravděpodobnost vzniku vazeb </a:t>
            </a:r>
            <a:r>
              <a:rPr lang="cs-CZ" sz="2200" dirty="0"/>
              <a:t>mezi určitými místy (sídly).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 </a:t>
            </a:r>
            <a:r>
              <a:rPr lang="cs-CZ" sz="2200" b="1" dirty="0">
                <a:solidFill>
                  <a:schemeClr val="accent4"/>
                </a:solidFill>
              </a:rPr>
              <a:t>Ovlivňuje tak sídelní potenciál.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75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AB808-D269-2B49-8BA5-1182EAE1A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5267"/>
            <a:ext cx="10058400" cy="88195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SÍDELNÍ POTENCIÁL PRACUJE S MASOU (M)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861739-56C7-1837-9486-1D8A49BDB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609" y="2257215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Sídelní potenciál </a:t>
            </a:r>
            <a:r>
              <a:rPr lang="cs-CZ" b="1" dirty="0"/>
              <a:t>uvažuje „masy“ dvou sídel mezi nimiž existuje vazba.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MASA JAKO </a:t>
            </a:r>
            <a:r>
              <a:rPr lang="cs-CZ" b="1" dirty="0">
                <a:solidFill>
                  <a:schemeClr val="accent4"/>
                </a:solidFill>
              </a:rPr>
              <a:t>POPULAČNÍ VELIKOST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MASA JAKO </a:t>
            </a:r>
            <a:r>
              <a:rPr lang="cs-CZ" b="1" dirty="0">
                <a:solidFill>
                  <a:schemeClr val="accent4"/>
                </a:solidFill>
              </a:rPr>
              <a:t>PRACOVNÍ VELIKOST 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MASA JAKO </a:t>
            </a:r>
            <a:r>
              <a:rPr lang="cs-CZ" b="1" dirty="0">
                <a:solidFill>
                  <a:schemeClr val="accent4"/>
                </a:solidFill>
              </a:rPr>
              <a:t>KOMPLEXNÍ FUNKČNÍ VELIKOST </a:t>
            </a:r>
          </a:p>
          <a:p>
            <a:pPr marL="0" indent="0">
              <a:buNone/>
            </a:pPr>
            <a:r>
              <a:rPr lang="cs-CZ" dirty="0"/>
              <a:t>                        </a:t>
            </a:r>
            <a:r>
              <a:rPr lang="pt-BR" dirty="0"/>
              <a:t>KFV = (O + P + N) / 3</a:t>
            </a:r>
            <a:r>
              <a:rPr lang="cs-CZ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01CF40-1099-6F07-BE5D-37BAE22A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1971"/>
            <a:ext cx="1374058" cy="13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05454F5-74DC-8CA4-CFFE-1D7A5F4D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71" y="2741971"/>
            <a:ext cx="1374058" cy="13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476C-7D41-D9F7-AD98-48863066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87251" y="3429000"/>
            <a:ext cx="483984" cy="4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uman - Free people icons">
            <a:extLst>
              <a:ext uri="{FF2B5EF4-FFF2-40B4-BE49-F238E27FC236}">
                <a16:creationId xmlns:a16="http://schemas.microsoft.com/office/drawing/2014/main" id="{92387945-5851-9685-1B31-91EB18F9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24" y="3088229"/>
            <a:ext cx="762328" cy="76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ck ilustrace Razítko Na Volné Pracovní Místo Štítek S Volným Pracovním  Místem Kulaté Znamení Grunge – stáhnout obrázek nyní - iStock">
            <a:extLst>
              <a:ext uri="{FF2B5EF4-FFF2-40B4-BE49-F238E27FC236}">
                <a16:creationId xmlns:a16="http://schemas.microsoft.com/office/drawing/2014/main" id="{CE95880E-249F-559F-7B38-AEB2A20B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54" y="3689883"/>
            <a:ext cx="1235280" cy="10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cialize word on metal pointer 5980631 Stock Photo at Vecteezy">
            <a:extLst>
              <a:ext uri="{FF2B5EF4-FFF2-40B4-BE49-F238E27FC236}">
                <a16:creationId xmlns:a16="http://schemas.microsoft.com/office/drawing/2014/main" id="{5406F19D-0441-23F0-34B4-31962AFC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47" y="4894063"/>
            <a:ext cx="1733545" cy="10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E3D43-8610-6308-AD11-470F09EE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03" y="614679"/>
            <a:ext cx="10726993" cy="74845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SÍDELNÍ POTENCIÁL PRACUJE SE VZDÁLENOSTÍ (d)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E2314-CF74-D509-D02E-2F9DD7A4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11205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Vzdálenost může být: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b="1" dirty="0">
                <a:solidFill>
                  <a:schemeClr val="accent4"/>
                </a:solidFill>
              </a:rPr>
              <a:t>kilometrická (vzdušnou čarou x na základě reálné dopravní sítě)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   časová (automobilem, MHD, na kole, …)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/>
                </a:solidFill>
              </a:rPr>
              <a:t>   finanční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2050" name="Picture 2" descr="12+ Clock Icon Png | Clock icon, Time icon, Iphone photo app">
            <a:extLst>
              <a:ext uri="{FF2B5EF4-FFF2-40B4-BE49-F238E27FC236}">
                <a16:creationId xmlns:a16="http://schemas.microsoft.com/office/drawing/2014/main" id="{DA165C24-4085-0C38-0DC2-203A85E1A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68" y="3972231"/>
            <a:ext cx="1483256" cy="17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9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3BB5C-4D63-AD53-264A-4FD4F682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77629"/>
            <a:ext cx="10058400" cy="905770"/>
          </a:xfrm>
        </p:spPr>
        <p:txBody>
          <a:bodyPr/>
          <a:lstStyle/>
          <a:p>
            <a:pPr algn="ctr"/>
            <a:r>
              <a:rPr lang="cs-CZ" b="1" dirty="0"/>
              <a:t>CVIČENÍ 2 – SÍDELNÍ POTENCIÁL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B099F-15E7-6842-D87D-E59BE40D7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54" y="2012881"/>
            <a:ext cx="11444748" cy="436748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Pro sídelní systém plošně většího okresu (jako sídelní systém uvažujte 8 největších obcí okresu) </a:t>
            </a:r>
            <a:r>
              <a:rPr lang="cs-CZ" b="1" i="0" dirty="0">
                <a:solidFill>
                  <a:srgbClr val="000000"/>
                </a:solidFill>
                <a:effectLst/>
              </a:rPr>
              <a:t>vypočítejte hodnotu tzv. sídelního potenciálu pro každou z 8 obcí.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000000"/>
                </a:solidFill>
                <a:effectLst/>
              </a:rPr>
              <a:t>Potenciál sídla (P) je výsledkem (součtem) mas všech ostatních sídel (M) separovaných od sídla určitou vzdáleností ztěžující potenciální interakci (d).</a:t>
            </a:r>
          </a:p>
          <a:p>
            <a:pPr marL="0" indent="0" algn="l">
              <a:buNone/>
            </a:pP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b="0" i="0" dirty="0">
                <a:solidFill>
                  <a:srgbClr val="000000"/>
                </a:solidFill>
                <a:effectLst/>
              </a:rPr>
              <a:t>Masa (M) v tomto případě = </a:t>
            </a:r>
            <a:r>
              <a:rPr lang="cs-CZ" b="1" i="0" dirty="0">
                <a:solidFill>
                  <a:srgbClr val="000000"/>
                </a:solidFill>
                <a:effectLst/>
              </a:rPr>
              <a:t>počet obyvatel uvažované obce. </a:t>
            </a: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b="0" i="0" dirty="0">
                <a:solidFill>
                  <a:srgbClr val="000000"/>
                </a:solidFill>
                <a:effectLst/>
              </a:rPr>
              <a:t>Vzdálenost (d) = </a:t>
            </a:r>
            <a:r>
              <a:rPr lang="cs-CZ" b="1" i="0" dirty="0">
                <a:solidFill>
                  <a:srgbClr val="000000"/>
                </a:solidFill>
                <a:effectLst/>
              </a:rPr>
              <a:t>časová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b="1" i="0" dirty="0">
                <a:solidFill>
                  <a:srgbClr val="000000"/>
                </a:solidFill>
                <a:effectLst/>
              </a:rPr>
              <a:t>vzdálenost od sídla A k sídlu B za použití automobilu.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                             P = M1/d1 + M2/d2 + M3/d3 + M4/d4 + M5/d5 + M6/d6 + M7/d7 + </a:t>
            </a:r>
            <a:r>
              <a:rPr lang="cs-CZ" b="1" i="0" dirty="0">
                <a:solidFill>
                  <a:srgbClr val="C00000"/>
                </a:solidFill>
                <a:effectLst/>
              </a:rPr>
              <a:t>M0/</a:t>
            </a:r>
            <a:r>
              <a:rPr lang="cs-CZ" b="1" i="0" dirty="0">
                <a:solidFill>
                  <a:srgbClr val="00B050"/>
                </a:solidFill>
                <a:effectLst/>
              </a:rPr>
              <a:t>d0</a:t>
            </a:r>
          </a:p>
          <a:p>
            <a:pPr marL="0" indent="0">
              <a:buNone/>
            </a:pPr>
            <a:r>
              <a:rPr lang="cs-CZ" b="1" i="0" dirty="0">
                <a:solidFill>
                  <a:srgbClr val="C00000"/>
                </a:solidFill>
                <a:effectLst/>
              </a:rPr>
              <a:t>Do výsledného potenciálu P se započítává i masa samotného sídla, tj. jeho počet obyvatel. </a:t>
            </a:r>
            <a:r>
              <a:rPr lang="cs-CZ" b="1" i="0" dirty="0">
                <a:solidFill>
                  <a:srgbClr val="00B050"/>
                </a:solidFill>
                <a:effectLst/>
              </a:rPr>
              <a:t>Jako vzdálenost můžeme uvažovat čtvrtinu vzdálenosti k nejbližšímu dalšímu sídlu ve zkoumaném systému.</a:t>
            </a:r>
            <a:r>
              <a:rPr lang="cs-CZ" b="0" i="0" dirty="0">
                <a:solidFill>
                  <a:srgbClr val="00B050"/>
                </a:solidFill>
                <a:effectLst/>
              </a:rPr>
              <a:t> </a:t>
            </a:r>
            <a:br>
              <a:rPr lang="cs-CZ" b="0" i="0" dirty="0">
                <a:solidFill>
                  <a:srgbClr val="00B050"/>
                </a:solidFill>
                <a:effectLst/>
              </a:rPr>
            </a:b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b="0" i="0" dirty="0">
                <a:solidFill>
                  <a:srgbClr val="000000"/>
                </a:solidFill>
                <a:effectLst/>
              </a:rPr>
              <a:t>Při výpočtu jde v podstatě o zjištění dostupnosti sídla k mase ostatních sídel.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1551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6" ma:contentTypeDescription="Vytvoří nový dokument" ma:contentTypeScope="" ma:versionID="fe6526f43fa64af429407acc946cde92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0acd66f6fe3eb4ba6986e0129d19a03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671764-BF79-4F34-9FA1-77D9C11D984A}">
  <ds:schemaRefs>
    <ds:schemaRef ds:uri="2b2ac763-2a82-42d3-894b-8c19e4f57a2a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5fb4870-e8c9-4f9e-95f4-cc79c406e0f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37FA1A7-5D57-4D61-8F3C-49AA145F03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9117A6-FD69-4708-AEF9-7AAEFF331164}">
  <ds:schemaRefs>
    <ds:schemaRef ds:uri="2b2ac763-2a82-42d3-894b-8c19e4f57a2a"/>
    <ds:schemaRef ds:uri="45fb4870-e8c9-4f9e-95f4-cc79c406e0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560</TotalTime>
  <Words>824</Words>
  <Application>Microsoft Office PowerPoint</Application>
  <PresentationFormat>Širokoúhlá obrazovka</PresentationFormat>
  <Paragraphs>79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Wingdings</vt:lpstr>
      <vt:lpstr>Retrospektiva</vt:lpstr>
      <vt:lpstr>SÍDELNÍ GEOGRAFIE</vt:lpstr>
      <vt:lpstr>SÍDELNÍ GEOGRAFIE</vt:lpstr>
      <vt:lpstr>MODELY V SÍDELNÍ GEOGRAFII</vt:lpstr>
      <vt:lpstr>POTENCIÁLOVÉ MODELY</vt:lpstr>
      <vt:lpstr>SÍDELNÍ POTENCIÁL</vt:lpstr>
      <vt:lpstr>SÍDELNÍ STRUKTURA JAKO RELAČNÍ PROSTOR</vt:lpstr>
      <vt:lpstr>SÍDELNÍ POTENCIÁL PRACUJE S MASOU (M)</vt:lpstr>
      <vt:lpstr>SÍDELNÍ POTENCIÁL PRACUJE SE VZDÁLENOSTÍ (d) </vt:lpstr>
      <vt:lpstr>CVIČENÍ 2 – SÍDELNÍ POTENCIÁL</vt:lpstr>
      <vt:lpstr>CVIČENÍ 2 – SÍDELNÍ POTENCIÁL</vt:lpstr>
      <vt:lpstr>Prezentace aplikace PowerPoint</vt:lpstr>
      <vt:lpstr>CVIČENÍ 2 – SÍDELNÍ POTENCIÁL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SÍDELNÍ GEOGRAFIE</dc:title>
  <dc:creator>David Gorný</dc:creator>
  <cp:lastModifiedBy>David Gorný</cp:lastModifiedBy>
  <cp:revision>3</cp:revision>
  <dcterms:created xsi:type="dcterms:W3CDTF">2023-02-16T11:15:13Z</dcterms:created>
  <dcterms:modified xsi:type="dcterms:W3CDTF">2023-03-02T10:37:38Z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