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259" r:id="rId6"/>
    <p:sldId id="260" r:id="rId7"/>
    <p:sldId id="261" r:id="rId8"/>
    <p:sldId id="257" r:id="rId9"/>
    <p:sldId id="258" r:id="rId10"/>
    <p:sldId id="27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FF7033-826D-49A6-A2C2-D58C7FCFE292}" v="77" dt="2023-03-09T10:10:25.7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7" d="100"/>
          <a:sy n="77" d="100"/>
        </p:scale>
        <p:origin x="-90" y="-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4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1DB6E-5281-4B3D-85EE-325C5929A28E}" type="datetimeFigureOut">
              <a:rPr lang="cs-CZ" smtClean="0"/>
              <a:t>9.3.2023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7C5122-3D50-4288-A228-F2A230A8F0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397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79A2-EC57-456D-A7C7-74C195F65B9F}" type="datetimeFigureOut">
              <a:rPr lang="cs-CZ" smtClean="0"/>
              <a:t>9.3.2023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0AE5-A7FE-4D0E-9E6D-DF5B294A17B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404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79A2-EC57-456D-A7C7-74C195F65B9F}" type="datetimeFigureOut">
              <a:rPr lang="cs-CZ" smtClean="0"/>
              <a:t>9.3.2023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0AE5-A7FE-4D0E-9E6D-DF5B294A1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80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79A2-EC57-456D-A7C7-74C195F65B9F}" type="datetimeFigureOut">
              <a:rPr lang="cs-CZ" smtClean="0"/>
              <a:t>9.3.2023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0AE5-A7FE-4D0E-9E6D-DF5B294A1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025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79A2-EC57-456D-A7C7-74C195F65B9F}" type="datetimeFigureOut">
              <a:rPr lang="cs-CZ" smtClean="0"/>
              <a:t>9.3.2023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0AE5-A7FE-4D0E-9E6D-DF5B294A1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832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79A2-EC57-456D-A7C7-74C195F65B9F}" type="datetimeFigureOut">
              <a:rPr lang="cs-CZ" smtClean="0"/>
              <a:t>9.3.2023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0AE5-A7FE-4D0E-9E6D-DF5B294A17B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271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79A2-EC57-456D-A7C7-74C195F65B9F}" type="datetimeFigureOut">
              <a:rPr lang="cs-CZ" smtClean="0"/>
              <a:t>9.3.2023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0AE5-A7FE-4D0E-9E6D-DF5B294A1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35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79A2-EC57-456D-A7C7-74C195F65B9F}" type="datetimeFigureOut">
              <a:rPr lang="cs-CZ" smtClean="0"/>
              <a:t>9.3.2023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0AE5-A7FE-4D0E-9E6D-DF5B294A1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49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79A2-EC57-456D-A7C7-74C195F65B9F}" type="datetimeFigureOut">
              <a:rPr lang="cs-CZ" smtClean="0"/>
              <a:t>9.3.2023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0AE5-A7FE-4D0E-9E6D-DF5B294A1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156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79A2-EC57-456D-A7C7-74C195F65B9F}" type="datetimeFigureOut">
              <a:rPr lang="cs-CZ" smtClean="0"/>
              <a:t>9.3.2023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0AE5-A7FE-4D0E-9E6D-DF5B294A1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186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40579A2-EC57-456D-A7C7-74C195F65B9F}" type="datetimeFigureOut">
              <a:rPr lang="cs-CZ" smtClean="0"/>
              <a:t>9.3.2023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880AE5-A7FE-4D0E-9E6D-DF5B294A1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613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79A2-EC57-456D-A7C7-74C195F65B9F}" type="datetimeFigureOut">
              <a:rPr lang="cs-CZ" smtClean="0"/>
              <a:t>9.3.2023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0AE5-A7FE-4D0E-9E6D-DF5B294A1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292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40579A2-EC57-456D-A7C7-74C195F65B9F}" type="datetimeFigureOut">
              <a:rPr lang="cs-CZ" smtClean="0"/>
              <a:t>9.3.2023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80AE5-A7FE-4D0E-9E6D-DF5B294A17BA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590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orny.david@email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249FD98-C0CF-FD9D-3B64-D6408A9E02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1110342"/>
            <a:ext cx="10058400" cy="1283332"/>
          </a:xfrm>
        </p:spPr>
        <p:txBody>
          <a:bodyPr/>
          <a:lstStyle/>
          <a:p>
            <a:pPr algn="ctr"/>
            <a:r>
              <a:rPr lang="cs-CZ" b="1">
                <a:solidFill>
                  <a:schemeClr val="accent4"/>
                </a:solidFill>
              </a:rPr>
              <a:t>SÍDELNÍ</a:t>
            </a:r>
            <a:r>
              <a:rPr lang="cs-CZ" b="1"/>
              <a:t> GEOGRAFIE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0B4960E7-37E7-D607-B1C7-A2431D6301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4819514"/>
            <a:ext cx="10058400" cy="1143000"/>
          </a:xfrm>
        </p:spPr>
        <p:txBody>
          <a:bodyPr>
            <a:normAutofit fontScale="92500"/>
          </a:bodyPr>
          <a:lstStyle/>
          <a:p>
            <a:pPr algn="ctr"/>
            <a:r>
              <a:rPr lang="cs-CZ" b="1" dirty="0"/>
              <a:t>David gorný</a:t>
            </a:r>
            <a:endParaRPr lang="cs-CZ" b="1" cap="none" dirty="0"/>
          </a:p>
          <a:p>
            <a:pPr algn="ctr"/>
            <a:r>
              <a:rPr lang="cs-CZ" cap="none" dirty="0"/>
              <a:t>Kontakt: </a:t>
            </a:r>
            <a:r>
              <a:rPr lang="cs-CZ" cap="none" dirty="0">
                <a:hlinkClick r:id="rId2"/>
              </a:rPr>
              <a:t>gorny.david@mail.muni.cz</a:t>
            </a:r>
            <a:r>
              <a:rPr lang="cs-CZ" cap="none" dirty="0"/>
              <a:t> / kancelář 03015 (budova menzy)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56A0B377-019D-1CB7-1183-3B404CC4754F}"/>
              </a:ext>
            </a:extLst>
          </p:cNvPr>
          <p:cNvSpPr txBox="1"/>
          <p:nvPr/>
        </p:nvSpPr>
        <p:spPr>
          <a:xfrm>
            <a:off x="1097280" y="3429000"/>
            <a:ext cx="1005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latin typeface="+mj-lt"/>
              </a:rPr>
              <a:t>3</a:t>
            </a:r>
            <a:r>
              <a:rPr lang="cs-CZ" sz="1800" dirty="0">
                <a:latin typeface="+mj-lt"/>
              </a:rPr>
              <a:t>. hodina – </a:t>
            </a:r>
            <a:r>
              <a:rPr lang="cs-CZ" dirty="0">
                <a:latin typeface="+mj-lt"/>
              </a:rPr>
              <a:t>9.3</a:t>
            </a:r>
            <a:r>
              <a:rPr lang="cs-CZ" sz="1800" dirty="0">
                <a:latin typeface="+mj-lt"/>
              </a:rPr>
              <a:t>. 2023</a:t>
            </a:r>
          </a:p>
        </p:txBody>
      </p:sp>
    </p:spTree>
    <p:extLst>
      <p:ext uri="{BB962C8B-B14F-4D97-AF65-F5344CB8AC3E}">
        <p14:creationId xmlns:p14="http://schemas.microsoft.com/office/powerpoint/2010/main" val="171326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9798CA-7924-6683-80DA-129BC3507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36622"/>
            <a:ext cx="10058400" cy="748454"/>
          </a:xfrm>
        </p:spPr>
        <p:txBody>
          <a:bodyPr/>
          <a:lstStyle/>
          <a:p>
            <a:pPr algn="ctr"/>
            <a:r>
              <a:rPr lang="cs-CZ" b="1" dirty="0"/>
              <a:t>GIBRATŮV MODEL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D7FDCE1-F1B3-B09C-79C8-DFD02A77C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Robert Gibrat - zákon proporčního růstu.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b="1" dirty="0"/>
              <a:t>Města rostou stejnou průměrnou rychlostí, </a:t>
            </a:r>
            <a:r>
              <a:rPr lang="cs-CZ" dirty="0"/>
              <a:t>avšak s určitými odchylkami</a:t>
            </a:r>
            <a:r>
              <a:rPr lang="cs-CZ" b="1" dirty="0"/>
              <a:t>. Čas od času se růst </a:t>
            </a:r>
            <a:br>
              <a:rPr lang="cs-CZ" b="1" dirty="0"/>
            </a:br>
            <a:r>
              <a:rPr lang="cs-CZ" b="1" dirty="0"/>
              <a:t> určitého města na nějakou dobu zpomalí / zastaví nebo počet obyvatel dokonce poklesne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Příklad odchylky: </a:t>
            </a:r>
            <a:r>
              <a:rPr lang="cs-CZ" b="1" dirty="0">
                <a:solidFill>
                  <a:srgbClr val="C00000"/>
                </a:solidFill>
              </a:rPr>
              <a:t>město zasaženo morem / hladomorem / ekonomickými problémy </a:t>
            </a:r>
          </a:p>
          <a:p>
            <a:pPr marL="0" indent="0">
              <a:buNone/>
            </a:pPr>
            <a:r>
              <a:rPr lang="cs-CZ" dirty="0"/>
              <a:t>   Po určité době se opět vrátí na původní trajektorii (stejnou průměrnou rychlost jako ostatní), </a:t>
            </a:r>
            <a:br>
              <a:rPr lang="cs-CZ" dirty="0"/>
            </a:br>
            <a:r>
              <a:rPr lang="cs-CZ" dirty="0"/>
              <a:t>   avšak </a:t>
            </a:r>
            <a:r>
              <a:rPr lang="cs-CZ" u="sng" dirty="0"/>
              <a:t>získanou ztrátu již nikdy nedožene.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Čas od času může určité město naopak dostat výrazný impulz k růstu. </a:t>
            </a:r>
          </a:p>
          <a:p>
            <a:pPr marL="0" indent="0">
              <a:buNone/>
            </a:pPr>
            <a:r>
              <a:rPr lang="cs-CZ" dirty="0"/>
              <a:t>Příklad odchylky: </a:t>
            </a:r>
            <a:r>
              <a:rPr lang="cs-CZ" b="1" dirty="0">
                <a:solidFill>
                  <a:srgbClr val="00B050"/>
                </a:solidFill>
              </a:rPr>
              <a:t>nález nerostného bohatství, příchod významného investora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   Město se tak v určitém časovém horizontu </a:t>
            </a:r>
            <a:r>
              <a:rPr lang="cs-CZ" u="sng" dirty="0"/>
              <a:t>„utrhne“ od ostatních</a:t>
            </a:r>
            <a:r>
              <a:rPr lang="cs-CZ" dirty="0"/>
              <a:t>, roste mnohem rychleji než </a:t>
            </a:r>
            <a:br>
              <a:rPr lang="cs-CZ" dirty="0"/>
            </a:br>
            <a:r>
              <a:rPr lang="cs-CZ" dirty="0"/>
              <a:t>   zbytek sídel. Po čase se však opět vrátí na původní trajektorii (stejnou průměrnou rychlost). </a:t>
            </a:r>
          </a:p>
        </p:txBody>
      </p:sp>
    </p:spTree>
    <p:extLst>
      <p:ext uri="{BB962C8B-B14F-4D97-AF65-F5344CB8AC3E}">
        <p14:creationId xmlns:p14="http://schemas.microsoft.com/office/powerpoint/2010/main" val="301986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A81D54-329A-102D-D553-1A0CB4625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53962"/>
            <a:ext cx="10058400" cy="911450"/>
          </a:xfrm>
        </p:spPr>
        <p:txBody>
          <a:bodyPr/>
          <a:lstStyle/>
          <a:p>
            <a:pPr algn="ctr"/>
            <a:r>
              <a:rPr lang="cs-CZ" b="1" dirty="0"/>
              <a:t>GIBRATŮV MODEL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8B2AA3E-E209-4634-1236-7A97BF6C1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32546"/>
            <a:ext cx="1005840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Logikou toho modelu tak vzniká:</a:t>
            </a:r>
          </a:p>
          <a:p>
            <a:pPr marL="0" indent="0">
              <a:buNone/>
            </a:pPr>
            <a:r>
              <a:rPr lang="cs-CZ" dirty="0"/>
              <a:t>          </a:t>
            </a:r>
            <a:r>
              <a:rPr lang="cs-CZ" sz="2400" b="1" dirty="0">
                <a:solidFill>
                  <a:schemeClr val="accent2"/>
                </a:solidFill>
              </a:rPr>
              <a:t>DIFFERENCIACE SÍDELNÍHO SYSTÉMU, existence některých velkých a </a:t>
            </a:r>
            <a:br>
              <a:rPr lang="cs-CZ" sz="2400" b="1" dirty="0">
                <a:solidFill>
                  <a:schemeClr val="accent2"/>
                </a:solidFill>
              </a:rPr>
            </a:br>
            <a:r>
              <a:rPr lang="cs-CZ" sz="2400" b="1" dirty="0">
                <a:solidFill>
                  <a:schemeClr val="accent2"/>
                </a:solidFill>
              </a:rPr>
              <a:t>        dominantních sídel a zároveň sídel menších, zaostávajících, problémových.</a:t>
            </a:r>
          </a:p>
          <a:p>
            <a:pPr marL="0" indent="0">
              <a:buNone/>
            </a:pPr>
            <a:endParaRPr lang="cs-CZ" sz="2400" b="1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30. léta 20. </a:t>
            </a:r>
            <a:r>
              <a:rPr lang="fr-FR" dirty="0"/>
              <a:t>století</a:t>
            </a:r>
            <a:r>
              <a:rPr lang="cs-CZ" dirty="0"/>
              <a:t>, model představen </a:t>
            </a:r>
            <a:r>
              <a:rPr lang="fr-FR" dirty="0"/>
              <a:t>v</a:t>
            </a:r>
            <a:r>
              <a:rPr lang="cs-CZ" dirty="0"/>
              <a:t> </a:t>
            </a:r>
            <a:r>
              <a:rPr lang="fr-FR" dirty="0"/>
              <a:t>práci </a:t>
            </a:r>
            <a:r>
              <a:rPr lang="fr-FR" b="1" dirty="0"/>
              <a:t>Le</a:t>
            </a:r>
            <a:r>
              <a:rPr lang="cs-CZ" b="1" dirty="0"/>
              <a:t>s </a:t>
            </a:r>
            <a:r>
              <a:rPr lang="fr-FR" b="1" dirty="0"/>
              <a:t>inégalités économiques (1931)</a:t>
            </a:r>
            <a:endParaRPr lang="cs-CZ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b="1" dirty="0"/>
              <a:t>Dynamický model </a:t>
            </a:r>
            <a:r>
              <a:rPr lang="cs-CZ" dirty="0"/>
              <a:t>– pracuje s časovou složkou, kterou se snaží modelovat.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PŘÍNOS: Využitelnost modelu </a:t>
            </a:r>
            <a:r>
              <a:rPr lang="cs-CZ" b="1" dirty="0"/>
              <a:t>v predikci vývoje měst a sídelního systému </a:t>
            </a:r>
            <a:r>
              <a:rPr lang="cs-CZ" dirty="0"/>
              <a:t>v časovém horizontu </a:t>
            </a:r>
            <a:br>
              <a:rPr lang="cs-CZ" dirty="0"/>
            </a:br>
            <a:r>
              <a:rPr lang="cs-CZ" dirty="0"/>
              <a:t>                 několika desetiletí</a:t>
            </a:r>
          </a:p>
          <a:p>
            <a:pPr marL="0" indent="0">
              <a:buNone/>
            </a:pPr>
            <a:endParaRPr lang="cs-CZ" sz="24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cs-CZ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14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4F6542C-06F0-CDCD-2D51-E0E549D3E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12955"/>
            <a:ext cx="10058400" cy="872121"/>
          </a:xfrm>
        </p:spPr>
        <p:txBody>
          <a:bodyPr/>
          <a:lstStyle/>
          <a:p>
            <a:pPr algn="ctr"/>
            <a:r>
              <a:rPr lang="cs-CZ" b="1" dirty="0"/>
              <a:t>GIBRATŮV MODEL - SLABINY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7B6D3CD-0911-8157-E616-6338D6EAF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70198"/>
            <a:ext cx="10058400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Model pracuje se sídly jakožto </a:t>
            </a:r>
            <a:r>
              <a:rPr lang="cs-CZ" b="1" dirty="0"/>
              <a:t>s množinou izolovaných entit.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b="1" dirty="0"/>
              <a:t>Nezohledňuje jejich vzájemné vztahy a provázanost</a:t>
            </a:r>
            <a:r>
              <a:rPr lang="cs-CZ" dirty="0"/>
              <a:t>, což je skutečnost, která množinu sídel dělá sídelním systémem.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Slabinou je rovněž skutečnost, že model demonstruje změny růstu, stagnace, krize a úpadku, ale </a:t>
            </a:r>
            <a:br>
              <a:rPr lang="cs-CZ" dirty="0"/>
            </a:br>
            <a:r>
              <a:rPr lang="cs-CZ" dirty="0"/>
              <a:t> </a:t>
            </a:r>
            <a:r>
              <a:rPr lang="cs-CZ" b="1" dirty="0"/>
              <a:t>nevysvětluje jejich příčiny. </a:t>
            </a:r>
          </a:p>
        </p:txBody>
      </p:sp>
      <p:pic>
        <p:nvPicPr>
          <p:cNvPr id="2050" name="Picture 2" descr="Que représentait Robert Gibrat (1904-1980) au Congrès international de  philosophie scientifique de 1935 ?">
            <a:extLst>
              <a:ext uri="{FF2B5EF4-FFF2-40B4-BE49-F238E27FC236}">
                <a16:creationId xmlns:a16="http://schemas.microsoft.com/office/drawing/2014/main" xmlns="" id="{3B19125B-F0C4-5A7F-8B7B-1EBFA6DAA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972" y="3972232"/>
            <a:ext cx="1723352" cy="2034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581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D822321-45A1-72CF-3999-9E853DF4D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960" y="417987"/>
            <a:ext cx="10058400" cy="852457"/>
          </a:xfrm>
        </p:spPr>
        <p:txBody>
          <a:bodyPr/>
          <a:lstStyle/>
          <a:p>
            <a:pPr algn="ctr"/>
            <a:r>
              <a:rPr lang="cs-CZ" b="1" dirty="0"/>
              <a:t>CVIČENÍ 3 – GIBRATŮV MODEL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1F521FC-28DC-6490-F9C9-F5258233D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425" y="1845733"/>
            <a:ext cx="10933471" cy="44370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Předmětem cvičení je </a:t>
            </a:r>
            <a:r>
              <a:rPr lang="cs-CZ" b="1" dirty="0">
                <a:solidFill>
                  <a:schemeClr val="accent2"/>
                </a:solidFill>
              </a:rPr>
              <a:t>simulace růstu a diferenciace sídelního systému ve smyslu GIBRATOVA MODELU proporčního růstu.</a:t>
            </a:r>
          </a:p>
          <a:p>
            <a:pPr marL="0" indent="0">
              <a:buNone/>
            </a:pPr>
            <a:r>
              <a:rPr lang="cs-CZ" dirty="0"/>
              <a:t>Pořiďte si klasickou hrací kostku a vytvořte </a:t>
            </a:r>
            <a:r>
              <a:rPr lang="cs-CZ" b="1" dirty="0"/>
              <a:t>6 imaginárních měst </a:t>
            </a:r>
            <a:r>
              <a:rPr lang="cs-CZ" dirty="0"/>
              <a:t>představujících uzavřený sídelní systém, kdy každé bude mít v čase t</a:t>
            </a:r>
            <a:r>
              <a:rPr lang="cs-CZ" i="1" dirty="0"/>
              <a:t>0</a:t>
            </a:r>
            <a:r>
              <a:rPr lang="cs-CZ" dirty="0"/>
              <a:t> </a:t>
            </a:r>
            <a:r>
              <a:rPr lang="cs-CZ" b="1" dirty="0"/>
              <a:t>počáteční velikost 100 obyvatel. </a:t>
            </a:r>
            <a:r>
              <a:rPr lang="cs-CZ" dirty="0"/>
              <a:t>Simulaci stavu systému, tj. velikosti jednotlivých měst v časech t</a:t>
            </a:r>
            <a:r>
              <a:rPr lang="cs-CZ" i="1" dirty="0"/>
              <a:t>1</a:t>
            </a:r>
            <a:r>
              <a:rPr lang="cs-CZ" dirty="0"/>
              <a:t>, t</a:t>
            </a:r>
            <a:r>
              <a:rPr lang="cs-CZ" i="1" dirty="0"/>
              <a:t>2</a:t>
            </a:r>
            <a:r>
              <a:rPr lang="cs-CZ" dirty="0"/>
              <a:t>, t</a:t>
            </a:r>
            <a:r>
              <a:rPr lang="cs-CZ" i="1" dirty="0"/>
              <a:t>3</a:t>
            </a:r>
            <a:r>
              <a:rPr lang="cs-CZ" dirty="0"/>
              <a:t> až </a:t>
            </a:r>
            <a:r>
              <a:rPr lang="cs-CZ" dirty="0" err="1"/>
              <a:t>t</a:t>
            </a:r>
            <a:r>
              <a:rPr lang="cs-CZ" i="1" dirty="0" err="1"/>
              <a:t>n</a:t>
            </a:r>
            <a:r>
              <a:rPr lang="cs-CZ" dirty="0"/>
              <a:t> proveďte pomocí kostky. 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Pro simulaci každého </a:t>
            </a:r>
            <a:r>
              <a:rPr lang="cs-CZ" b="1" dirty="0"/>
              <a:t>nového stavu </a:t>
            </a:r>
            <a:r>
              <a:rPr lang="cs-CZ" dirty="0"/>
              <a:t>budou potřeba </a:t>
            </a:r>
            <a:r>
              <a:rPr lang="cs-CZ" b="1" dirty="0"/>
              <a:t>tři hody kostkou</a:t>
            </a:r>
            <a:r>
              <a:rPr lang="cs-CZ" dirty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Prvním hodem určíte průměrné tempo růstu platné pro všech šest měst. To bude tedy mezi 1 až 6 %. </a:t>
            </a:r>
            <a:br>
              <a:rPr lang="cs-CZ" dirty="0"/>
            </a:br>
            <a:r>
              <a:rPr lang="cs-CZ" dirty="0"/>
              <a:t>                                                 </a:t>
            </a:r>
            <a:r>
              <a:rPr lang="cs-CZ" b="1" dirty="0"/>
              <a:t>1 = </a:t>
            </a:r>
            <a:r>
              <a:rPr lang="cs-CZ" b="1" dirty="0">
                <a:solidFill>
                  <a:schemeClr val="accent2"/>
                </a:solidFill>
              </a:rPr>
              <a:t>1%</a:t>
            </a:r>
            <a:r>
              <a:rPr lang="cs-CZ" b="1" dirty="0"/>
              <a:t>, 2 = </a:t>
            </a:r>
            <a:r>
              <a:rPr lang="cs-CZ" b="1" dirty="0">
                <a:solidFill>
                  <a:schemeClr val="accent2"/>
                </a:solidFill>
              </a:rPr>
              <a:t>2%</a:t>
            </a:r>
            <a:r>
              <a:rPr lang="cs-CZ" b="1" dirty="0"/>
              <a:t>, 3 = </a:t>
            </a:r>
            <a:r>
              <a:rPr lang="cs-CZ" b="1" dirty="0">
                <a:solidFill>
                  <a:schemeClr val="accent2"/>
                </a:solidFill>
              </a:rPr>
              <a:t>3%</a:t>
            </a:r>
            <a:r>
              <a:rPr lang="cs-CZ" b="1" dirty="0"/>
              <a:t>, 4 = </a:t>
            </a:r>
            <a:r>
              <a:rPr lang="cs-CZ" b="1" dirty="0">
                <a:solidFill>
                  <a:schemeClr val="accent2"/>
                </a:solidFill>
              </a:rPr>
              <a:t>4%</a:t>
            </a:r>
            <a:r>
              <a:rPr lang="cs-CZ" b="1" dirty="0"/>
              <a:t>, 5 </a:t>
            </a:r>
            <a:r>
              <a:rPr lang="cs-CZ" b="1" dirty="0">
                <a:solidFill>
                  <a:schemeClr val="tx1"/>
                </a:solidFill>
              </a:rPr>
              <a:t>=</a:t>
            </a:r>
            <a:r>
              <a:rPr lang="cs-CZ" b="1" dirty="0">
                <a:solidFill>
                  <a:schemeClr val="accent2"/>
                </a:solidFill>
              </a:rPr>
              <a:t> 5%</a:t>
            </a:r>
            <a:r>
              <a:rPr lang="cs-CZ" b="1" dirty="0"/>
              <a:t> a 6 = </a:t>
            </a:r>
            <a:r>
              <a:rPr lang="cs-CZ" b="1" dirty="0">
                <a:solidFill>
                  <a:schemeClr val="accent2"/>
                </a:solidFill>
              </a:rPr>
              <a:t>6% růst</a:t>
            </a:r>
            <a:r>
              <a:rPr lang="cs-CZ" b="1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Druhým hodem určité </a:t>
            </a:r>
            <a:r>
              <a:rPr lang="cs-CZ" b="1" dirty="0"/>
              <a:t>1 město </a:t>
            </a:r>
            <a:r>
              <a:rPr lang="cs-CZ" dirty="0"/>
              <a:t>z vašeho seznamu, </a:t>
            </a:r>
            <a:r>
              <a:rPr lang="cs-CZ" b="1" dirty="0"/>
              <a:t>které se stanovenému růstu bude vymykat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Třetím hodem určíte pro toto „vymykající se“ město hodnotu fluktuace, resp. </a:t>
            </a:r>
            <a:r>
              <a:rPr lang="cs-CZ" b="1" dirty="0"/>
              <a:t>hodnotu růstu odlišnou </a:t>
            </a:r>
            <a:br>
              <a:rPr lang="cs-CZ" b="1" dirty="0"/>
            </a:br>
            <a:r>
              <a:rPr lang="cs-CZ" b="1" dirty="0"/>
              <a:t>  od ostatních pěti měst. Pozor – tentokrát budou hodnoty růstu pro čísla následující: </a:t>
            </a:r>
            <a:br>
              <a:rPr lang="cs-CZ" b="1" dirty="0"/>
            </a:br>
            <a:r>
              <a:rPr lang="cs-CZ" b="1" dirty="0"/>
              <a:t>                                                </a:t>
            </a:r>
            <a:r>
              <a:rPr lang="cs-CZ" dirty="0"/>
              <a:t>1 =  </a:t>
            </a:r>
            <a:r>
              <a:rPr lang="cs-CZ" b="1" dirty="0">
                <a:solidFill>
                  <a:schemeClr val="tx1"/>
                </a:solidFill>
              </a:rPr>
              <a:t>0%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/>
              <a:t>2 = </a:t>
            </a:r>
            <a:r>
              <a:rPr lang="cs-CZ" b="1" dirty="0">
                <a:solidFill>
                  <a:srgbClr val="00B050"/>
                </a:solidFill>
              </a:rPr>
              <a:t>7%</a:t>
            </a:r>
            <a:r>
              <a:rPr lang="cs-CZ" dirty="0"/>
              <a:t>, 3 = </a:t>
            </a:r>
            <a:r>
              <a:rPr lang="cs-CZ" b="1" dirty="0">
                <a:solidFill>
                  <a:srgbClr val="FF0000"/>
                </a:solidFill>
              </a:rPr>
              <a:t>-2%</a:t>
            </a:r>
            <a:r>
              <a:rPr lang="cs-CZ" b="1" dirty="0"/>
              <a:t>, </a:t>
            </a:r>
            <a:r>
              <a:rPr lang="cs-CZ" dirty="0"/>
              <a:t>4 = </a:t>
            </a:r>
            <a:r>
              <a:rPr lang="cs-CZ" b="1" dirty="0">
                <a:solidFill>
                  <a:srgbClr val="00B050"/>
                </a:solidFill>
              </a:rPr>
              <a:t>8%</a:t>
            </a:r>
            <a:r>
              <a:rPr lang="cs-CZ" dirty="0"/>
              <a:t>, 5 = </a:t>
            </a:r>
            <a:r>
              <a:rPr lang="cs-CZ" b="1" dirty="0">
                <a:solidFill>
                  <a:srgbClr val="FF0000"/>
                </a:solidFill>
              </a:rPr>
              <a:t>-5%</a:t>
            </a:r>
            <a:r>
              <a:rPr lang="cs-CZ" dirty="0"/>
              <a:t>, 6 = </a:t>
            </a:r>
            <a:r>
              <a:rPr lang="cs-CZ" b="1" dirty="0">
                <a:solidFill>
                  <a:srgbClr val="00B050"/>
                </a:solidFill>
              </a:rPr>
              <a:t>10% růst </a:t>
            </a:r>
            <a:r>
              <a:rPr lang="cs-CZ" b="1" dirty="0">
                <a:solidFill>
                  <a:srgbClr val="FF0000"/>
                </a:solidFill>
              </a:rPr>
              <a:t>/ pokles</a:t>
            </a:r>
          </a:p>
          <a:p>
            <a:endParaRPr lang="cs-CZ" dirty="0"/>
          </a:p>
        </p:txBody>
      </p:sp>
      <p:pic>
        <p:nvPicPr>
          <p:cNvPr id="1026" name="Picture 2" descr="Bonaparte Hrací kostky">
            <a:extLst>
              <a:ext uri="{FF2B5EF4-FFF2-40B4-BE49-F238E27FC236}">
                <a16:creationId xmlns:a16="http://schemas.microsoft.com/office/drawing/2014/main" xmlns="" id="{0FBECF3E-4D2F-7514-B024-65062CAE3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8998" y="220725"/>
            <a:ext cx="1574083" cy="1187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972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83F9424-CC0A-E7AB-E3CD-414FBA8CE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49160"/>
            <a:ext cx="10058400" cy="931115"/>
          </a:xfrm>
        </p:spPr>
        <p:txBody>
          <a:bodyPr/>
          <a:lstStyle/>
          <a:p>
            <a:pPr algn="ctr"/>
            <a:r>
              <a:rPr lang="cs-CZ" b="1" dirty="0"/>
              <a:t>CVIČENÍ 3 – GIBRATŮV MODEL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01ABBDF-A742-7909-3BD1-67B019E17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04726"/>
            <a:ext cx="10058400" cy="4446911"/>
          </a:xfrm>
        </p:spPr>
        <p:txBody>
          <a:bodyPr>
            <a:normAutofit/>
          </a:bodyPr>
          <a:lstStyle/>
          <a:p>
            <a:r>
              <a:rPr lang="cs-CZ" dirty="0"/>
              <a:t>Série tří hodů provádějte až do:</a:t>
            </a:r>
          </a:p>
          <a:p>
            <a:r>
              <a:rPr lang="cs-CZ" dirty="0"/>
              <a:t>a) okamžiku, kdy systém </a:t>
            </a:r>
            <a:r>
              <a:rPr lang="cs-CZ" b="1" dirty="0"/>
              <a:t>přejde </a:t>
            </a:r>
            <a:r>
              <a:rPr lang="cs-CZ" b="1" dirty="0">
                <a:solidFill>
                  <a:schemeClr val="accent2"/>
                </a:solidFill>
              </a:rPr>
              <a:t>do víceméně dlouhodobě stabilizovaného stavu </a:t>
            </a:r>
            <a:r>
              <a:rPr lang="cs-CZ" b="1" dirty="0"/>
              <a:t>o určitém hierarchickém odstupňování sídel.</a:t>
            </a:r>
            <a:endParaRPr lang="cs-CZ" dirty="0"/>
          </a:p>
          <a:p>
            <a:r>
              <a:rPr lang="cs-CZ" dirty="0"/>
              <a:t>b) okamžiku, kdy vás </a:t>
            </a:r>
            <a:r>
              <a:rPr lang="cs-CZ" b="1" dirty="0"/>
              <a:t>bude bolet ruka.</a:t>
            </a:r>
          </a:p>
          <a:p>
            <a:endParaRPr lang="cs-CZ" dirty="0"/>
          </a:p>
          <a:p>
            <a:r>
              <a:rPr lang="cs-CZ" dirty="0"/>
              <a:t>Výstupem: </a:t>
            </a:r>
            <a:r>
              <a:rPr lang="cs-CZ" b="1" dirty="0"/>
              <a:t>GRAF znázorňující vývoj počtu obyvatel všech měst. </a:t>
            </a:r>
          </a:p>
          <a:p>
            <a:r>
              <a:rPr lang="cs-CZ" dirty="0"/>
              <a:t>Komentář + návrh možných úprav této simulace.</a:t>
            </a:r>
          </a:p>
          <a:p>
            <a:r>
              <a:rPr lang="cs-CZ" dirty="0"/>
              <a:t>Zadání – metodika – vypracování – závěr.  /   Vypracování + závěr = komentář min. 1 A4 textu.</a:t>
            </a:r>
          </a:p>
          <a:p>
            <a:endParaRPr lang="cs-CZ" dirty="0"/>
          </a:p>
          <a:p>
            <a:pPr algn="ctr"/>
            <a:r>
              <a:rPr lang="cs-CZ" sz="2400" b="1" dirty="0"/>
              <a:t>DEADLINE: 16.3. 2023 5:59 </a:t>
            </a:r>
          </a:p>
          <a:p>
            <a:endParaRPr lang="cs-CZ" dirty="0"/>
          </a:p>
        </p:txBody>
      </p:sp>
      <p:pic>
        <p:nvPicPr>
          <p:cNvPr id="6" name="Picture 2" descr="Bonaparte Hrací kostky">
            <a:extLst>
              <a:ext uri="{FF2B5EF4-FFF2-40B4-BE49-F238E27FC236}">
                <a16:creationId xmlns:a16="http://schemas.microsoft.com/office/drawing/2014/main" xmlns="" id="{014B58EC-F611-7170-102E-340FDD22E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8998" y="220725"/>
            <a:ext cx="1574083" cy="1187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134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B70D621-0E94-81B3-41D9-E9AB3E9D3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4787" y="147234"/>
            <a:ext cx="10058400" cy="1450757"/>
          </a:xfrm>
        </p:spPr>
        <p:txBody>
          <a:bodyPr/>
          <a:lstStyle/>
          <a:p>
            <a:pPr algn="ctr"/>
            <a:r>
              <a:rPr lang="cs-CZ" b="1" dirty="0"/>
              <a:t>MAPY Z PŘEDCHOZÍHO CVIČENÍ</a:t>
            </a:r>
            <a:br>
              <a:rPr lang="cs-CZ" b="1" dirty="0"/>
            </a:br>
            <a:r>
              <a:rPr lang="cs-CZ" b="1" dirty="0"/>
              <a:t>sídelní potenciál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6ECBF508-E1CE-ACE8-427A-C17CBDD2EBE0}"/>
              </a:ext>
            </a:extLst>
          </p:cNvPr>
          <p:cNvSpPr txBox="1"/>
          <p:nvPr/>
        </p:nvSpPr>
        <p:spPr>
          <a:xfrm>
            <a:off x="879987" y="1966451"/>
            <a:ext cx="10668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Role relativní vzdálenosti mezi jednotlivými sídly x vzhledem k dominantnímu centru regionu.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Centripetální x centrifugální síly.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Počet obyvatel, ALE dostupnost služeb (?) - zdravotnictví, školství, maloobchod, …</a:t>
            </a:r>
            <a:br>
              <a:rPr lang="cs-CZ" sz="2000" dirty="0"/>
            </a:br>
            <a:r>
              <a:rPr lang="cs-CZ" sz="2000" dirty="0"/>
              <a:t>                                    dostupnost pozemků (?)</a:t>
            </a:r>
            <a:br>
              <a:rPr lang="cs-CZ" sz="2000" dirty="0"/>
            </a:br>
            <a:r>
              <a:rPr lang="cs-CZ" sz="2000" dirty="0"/>
              <a:t>                                    pracovní příležitosti (?) </a:t>
            </a:r>
          </a:p>
          <a:p>
            <a:r>
              <a:rPr lang="cs-CZ" sz="2000" dirty="0"/>
              <a:t>          -&gt; nadhodnocení suburbánních center oproti jiné formě potenciálu </a:t>
            </a:r>
            <a:br>
              <a:rPr lang="cs-CZ" sz="2000" dirty="0"/>
            </a:b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/>
              <a:t>Role měřítka -&gt; okres -&gt; obce těsně za hranicemi okresu (?)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/>
              <a:t>Pravděpodobnost „falešných vazeb“ -&gt; 2 obce počítány ve vzájemném vztahu, v realitě není důvod, aby mezi nimi existovaly nějaké toky.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/>
              <a:t>Model vs individuální rozhodování jedinců. Regionální rozdíly. </a:t>
            </a:r>
            <a:br>
              <a:rPr lang="cs-CZ" sz="2000" dirty="0"/>
            </a:br>
            <a:r>
              <a:rPr lang="cs-CZ" sz="20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7010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5fb4870-e8c9-4f9e-95f4-cc79c406e0f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E287AF66F725F488780A43562BAF94A" ma:contentTypeVersion="6" ma:contentTypeDescription="Vytvoří nový dokument" ma:contentTypeScope="" ma:versionID="fe6526f43fa64af429407acc946cde92">
  <xsd:schema xmlns:xsd="http://www.w3.org/2001/XMLSchema" xmlns:xs="http://www.w3.org/2001/XMLSchema" xmlns:p="http://schemas.microsoft.com/office/2006/metadata/properties" xmlns:ns3="2b2ac763-2a82-42d3-894b-8c19e4f57a2a" xmlns:ns4="45fb4870-e8c9-4f9e-95f4-cc79c406e0f1" targetNamespace="http://schemas.microsoft.com/office/2006/metadata/properties" ma:root="true" ma:fieldsID="30acd66f6fe3eb4ba6986e0129d19a03" ns3:_="" ns4:_="">
    <xsd:import namespace="2b2ac763-2a82-42d3-894b-8c19e4f57a2a"/>
    <xsd:import namespace="45fb4870-e8c9-4f9e-95f4-cc79c406e0f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2ac763-2a82-42d3-894b-8c19e4f57a2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4870-e8c9-4f9e-95f4-cc79c406e0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671764-BF79-4F34-9FA1-77D9C11D984A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5fb4870-e8c9-4f9e-95f4-cc79c406e0f1"/>
    <ds:schemaRef ds:uri="2b2ac763-2a82-42d3-894b-8c19e4f57a2a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37FA1A7-5D57-4D61-8F3C-49AA145F03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9117A6-FD69-4708-AEF9-7AAEFF331164}">
  <ds:schemaRefs>
    <ds:schemaRef ds:uri="2b2ac763-2a82-42d3-894b-8c19e4f57a2a"/>
    <ds:schemaRef ds:uri="45fb4870-e8c9-4f9e-95f4-cc79c406e0f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716</TotalTime>
  <Words>310</Words>
  <Application>Microsoft Office PowerPoint</Application>
  <PresentationFormat>Vlastní</PresentationFormat>
  <Paragraphs>48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Retrospektiva</vt:lpstr>
      <vt:lpstr>SÍDELNÍ GEOGRAFIE</vt:lpstr>
      <vt:lpstr>GIBRATŮV MODEL</vt:lpstr>
      <vt:lpstr>GIBRATŮV MODEL</vt:lpstr>
      <vt:lpstr>GIBRATŮV MODEL - SLABINY</vt:lpstr>
      <vt:lpstr>CVIČENÍ 3 – GIBRATŮV MODEL</vt:lpstr>
      <vt:lpstr>CVIČENÍ 3 – GIBRATŮV MODEL</vt:lpstr>
      <vt:lpstr>MAPY Z PŘEDCHOZÍHO CVIČENÍ sídelní potenciál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SÍDELNÍ GEOGRAFIE</dc:title>
  <dc:creator>David Gorný</dc:creator>
  <cp:lastModifiedBy>Učitel</cp:lastModifiedBy>
  <cp:revision>4</cp:revision>
  <dcterms:created xsi:type="dcterms:W3CDTF">2023-02-16T11:15:13Z</dcterms:created>
  <dcterms:modified xsi:type="dcterms:W3CDTF">2023-03-09T12:46:50Z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0x0101009E287AF66F725F488780A43562BAF94A</vt:lpwstr>
  </property>
</Properties>
</file>