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62" r:id="rId6"/>
    <p:sldId id="263" r:id="rId7"/>
    <p:sldId id="261" r:id="rId8"/>
    <p:sldId id="270" r:id="rId9"/>
    <p:sldId id="264" r:id="rId10"/>
    <p:sldId id="258" r:id="rId11"/>
    <p:sldId id="265" r:id="rId12"/>
    <p:sldId id="266" r:id="rId13"/>
    <p:sldId id="267" r:id="rId14"/>
    <p:sldId id="269" r:id="rId15"/>
    <p:sldId id="272" r:id="rId16"/>
    <p:sldId id="273" r:id="rId17"/>
    <p:sldId id="259" r:id="rId18"/>
    <p:sldId id="26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C3DEB-C76A-45F9-9434-ADFD886E6919}" v="57" dt="2023-03-16T08:28:10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NEROZT&#344;&#205;D&#282;N&#201;\MRGV\Zipfova%20k&#345;ivka\Zipfova%20k&#345;ivka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/>
              <a:t>Zipfova křivka České republiky (2007)</a:t>
            </a:r>
          </a:p>
        </c:rich>
      </c:tx>
      <c:layout>
        <c:manualLayout>
          <c:xMode val="edge"/>
          <c:yMode val="edge"/>
          <c:x val="0.27500016404199484"/>
          <c:y val="4.29864253393666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975775505331099"/>
          <c:y val="0.16289615281440833"/>
          <c:w val="0.77812559366271572"/>
          <c:h val="0.638009754588691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teor. počet obyv.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strRef>
              <c:f>List1!$A$3:$A$32</c:f>
              <c:strCache>
                <c:ptCount val="30"/>
                <c:pt idx="0">
                  <c:v>Praha</c:v>
                </c:pt>
                <c:pt idx="1">
                  <c:v>Brno</c:v>
                </c:pt>
                <c:pt idx="2">
                  <c:v>Ostrava</c:v>
                </c:pt>
                <c:pt idx="3">
                  <c:v>Plzeň</c:v>
                </c:pt>
                <c:pt idx="4">
                  <c:v>Olomouc</c:v>
                </c:pt>
                <c:pt idx="5">
                  <c:v>Liberec</c:v>
                </c:pt>
                <c:pt idx="6">
                  <c:v>Č. Budějovice</c:v>
                </c:pt>
                <c:pt idx="7">
                  <c:v>Ústí n/L</c:v>
                </c:pt>
                <c:pt idx="8">
                  <c:v>H. Králové</c:v>
                </c:pt>
                <c:pt idx="9">
                  <c:v>Pardubice</c:v>
                </c:pt>
                <c:pt idx="10">
                  <c:v>Havířov</c:v>
                </c:pt>
                <c:pt idx="11">
                  <c:v>Zlín</c:v>
                </c:pt>
                <c:pt idx="12">
                  <c:v>Kladno</c:v>
                </c:pt>
                <c:pt idx="13">
                  <c:v>Most</c:v>
                </c:pt>
                <c:pt idx="14">
                  <c:v>Karviná</c:v>
                </c:pt>
                <c:pt idx="15">
                  <c:v>Frýdek-Místek</c:v>
                </c:pt>
                <c:pt idx="16">
                  <c:v>Opava</c:v>
                </c:pt>
                <c:pt idx="17">
                  <c:v>Děčín</c:v>
                </c:pt>
                <c:pt idx="18">
                  <c:v>Teplice</c:v>
                </c:pt>
                <c:pt idx="19">
                  <c:v>Jihlava</c:v>
                </c:pt>
                <c:pt idx="20">
                  <c:v>Karlovy Vary</c:v>
                </c:pt>
                <c:pt idx="21">
                  <c:v>Chomutov</c:v>
                </c:pt>
                <c:pt idx="22">
                  <c:v>Přerov</c:v>
                </c:pt>
                <c:pt idx="23">
                  <c:v>Prostějov</c:v>
                </c:pt>
                <c:pt idx="24">
                  <c:v>Jablonec n/N</c:v>
                </c:pt>
                <c:pt idx="25">
                  <c:v>M. Boleslav</c:v>
                </c:pt>
                <c:pt idx="26">
                  <c:v>Třebíč</c:v>
                </c:pt>
                <c:pt idx="27">
                  <c:v>Česká Lípa</c:v>
                </c:pt>
                <c:pt idx="28">
                  <c:v>Třinec</c:v>
                </c:pt>
                <c:pt idx="29">
                  <c:v>Tábor</c:v>
                </c:pt>
              </c:strCache>
            </c:strRef>
          </c:xVal>
          <c:yVal>
            <c:numRef>
              <c:f>List1!$B$3:$B$32</c:f>
              <c:numCache>
                <c:formatCode>#,##0</c:formatCode>
                <c:ptCount val="30"/>
                <c:pt idx="0">
                  <c:v>1188126</c:v>
                </c:pt>
                <c:pt idx="1">
                  <c:v>594063</c:v>
                </c:pt>
                <c:pt idx="2">
                  <c:v>396042</c:v>
                </c:pt>
                <c:pt idx="3">
                  <c:v>297031.5</c:v>
                </c:pt>
                <c:pt idx="4">
                  <c:v>237625.2</c:v>
                </c:pt>
                <c:pt idx="5">
                  <c:v>198021</c:v>
                </c:pt>
                <c:pt idx="6">
                  <c:v>169732.28571428571</c:v>
                </c:pt>
                <c:pt idx="7">
                  <c:v>148515.75</c:v>
                </c:pt>
                <c:pt idx="8">
                  <c:v>132014</c:v>
                </c:pt>
                <c:pt idx="9">
                  <c:v>118812.6</c:v>
                </c:pt>
                <c:pt idx="10">
                  <c:v>108011.45454545443</c:v>
                </c:pt>
                <c:pt idx="11">
                  <c:v>99010.5</c:v>
                </c:pt>
                <c:pt idx="12">
                  <c:v>91394.307692307688</c:v>
                </c:pt>
                <c:pt idx="13">
                  <c:v>84866.142857142637</c:v>
                </c:pt>
                <c:pt idx="14">
                  <c:v>79208.399999999994</c:v>
                </c:pt>
                <c:pt idx="15">
                  <c:v>74257.875000000087</c:v>
                </c:pt>
                <c:pt idx="16">
                  <c:v>69889.76470588235</c:v>
                </c:pt>
                <c:pt idx="17">
                  <c:v>66007</c:v>
                </c:pt>
                <c:pt idx="18">
                  <c:v>62532.947368421053</c:v>
                </c:pt>
                <c:pt idx="19">
                  <c:v>59406.3</c:v>
                </c:pt>
                <c:pt idx="20">
                  <c:v>56577.428571428645</c:v>
                </c:pt>
                <c:pt idx="21">
                  <c:v>54005.727272727207</c:v>
                </c:pt>
                <c:pt idx="22">
                  <c:v>51657.652173913026</c:v>
                </c:pt>
                <c:pt idx="23">
                  <c:v>49505.25</c:v>
                </c:pt>
                <c:pt idx="24">
                  <c:v>47525.04</c:v>
                </c:pt>
                <c:pt idx="25">
                  <c:v>45697.153846153844</c:v>
                </c:pt>
                <c:pt idx="26">
                  <c:v>44004.666666666591</c:v>
                </c:pt>
                <c:pt idx="27">
                  <c:v>42433.071428571347</c:v>
                </c:pt>
                <c:pt idx="28">
                  <c:v>40969.862068965514</c:v>
                </c:pt>
                <c:pt idx="29">
                  <c:v>39604.199999999997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871-482C-8FF3-62C1207D937B}"/>
            </c:ext>
          </c:extLst>
        </c:ser>
        <c:ser>
          <c:idx val="1"/>
          <c:order val="1"/>
          <c:tx>
            <c:strRef>
              <c:f>List1!$C$2</c:f>
              <c:strCache>
                <c:ptCount val="1"/>
                <c:pt idx="0">
                  <c:v>počet obyv.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strRef>
              <c:f>List1!$A$3:$A$32</c:f>
              <c:strCache>
                <c:ptCount val="30"/>
                <c:pt idx="0">
                  <c:v>Praha</c:v>
                </c:pt>
                <c:pt idx="1">
                  <c:v>Brno</c:v>
                </c:pt>
                <c:pt idx="2">
                  <c:v>Ostrava</c:v>
                </c:pt>
                <c:pt idx="3">
                  <c:v>Plzeň</c:v>
                </c:pt>
                <c:pt idx="4">
                  <c:v>Olomouc</c:v>
                </c:pt>
                <c:pt idx="5">
                  <c:v>Liberec</c:v>
                </c:pt>
                <c:pt idx="6">
                  <c:v>Č. Budějovice</c:v>
                </c:pt>
                <c:pt idx="7">
                  <c:v>Ústí n/L</c:v>
                </c:pt>
                <c:pt idx="8">
                  <c:v>H. Králové</c:v>
                </c:pt>
                <c:pt idx="9">
                  <c:v>Pardubice</c:v>
                </c:pt>
                <c:pt idx="10">
                  <c:v>Havířov</c:v>
                </c:pt>
                <c:pt idx="11">
                  <c:v>Zlín</c:v>
                </c:pt>
                <c:pt idx="12">
                  <c:v>Kladno</c:v>
                </c:pt>
                <c:pt idx="13">
                  <c:v>Most</c:v>
                </c:pt>
                <c:pt idx="14">
                  <c:v>Karviná</c:v>
                </c:pt>
                <c:pt idx="15">
                  <c:v>Frýdek-Místek</c:v>
                </c:pt>
                <c:pt idx="16">
                  <c:v>Opava</c:v>
                </c:pt>
                <c:pt idx="17">
                  <c:v>Děčín</c:v>
                </c:pt>
                <c:pt idx="18">
                  <c:v>Teplice</c:v>
                </c:pt>
                <c:pt idx="19">
                  <c:v>Jihlava</c:v>
                </c:pt>
                <c:pt idx="20">
                  <c:v>Karlovy Vary</c:v>
                </c:pt>
                <c:pt idx="21">
                  <c:v>Chomutov</c:v>
                </c:pt>
                <c:pt idx="22">
                  <c:v>Přerov</c:v>
                </c:pt>
                <c:pt idx="23">
                  <c:v>Prostějov</c:v>
                </c:pt>
                <c:pt idx="24">
                  <c:v>Jablonec n/N</c:v>
                </c:pt>
                <c:pt idx="25">
                  <c:v>M. Boleslav</c:v>
                </c:pt>
                <c:pt idx="26">
                  <c:v>Třebíč</c:v>
                </c:pt>
                <c:pt idx="27">
                  <c:v>Česká Lípa</c:v>
                </c:pt>
                <c:pt idx="28">
                  <c:v>Třinec</c:v>
                </c:pt>
                <c:pt idx="29">
                  <c:v>Tábor</c:v>
                </c:pt>
              </c:strCache>
            </c:strRef>
          </c:xVal>
          <c:yVal>
            <c:numRef>
              <c:f>List1!$C$3:$C$32</c:f>
              <c:numCache>
                <c:formatCode>#,##0</c:formatCode>
                <c:ptCount val="30"/>
                <c:pt idx="0">
                  <c:v>1188126</c:v>
                </c:pt>
                <c:pt idx="1">
                  <c:v>366680</c:v>
                </c:pt>
                <c:pt idx="2">
                  <c:v>309098</c:v>
                </c:pt>
                <c:pt idx="3">
                  <c:v>163392</c:v>
                </c:pt>
                <c:pt idx="4">
                  <c:v>100168</c:v>
                </c:pt>
                <c:pt idx="5">
                  <c:v>98781</c:v>
                </c:pt>
                <c:pt idx="6">
                  <c:v>94747</c:v>
                </c:pt>
                <c:pt idx="7">
                  <c:v>94565</c:v>
                </c:pt>
                <c:pt idx="8">
                  <c:v>94255</c:v>
                </c:pt>
                <c:pt idx="9">
                  <c:v>88559</c:v>
                </c:pt>
                <c:pt idx="10">
                  <c:v>84219</c:v>
                </c:pt>
                <c:pt idx="11">
                  <c:v>78122</c:v>
                </c:pt>
                <c:pt idx="12">
                  <c:v>69276</c:v>
                </c:pt>
                <c:pt idx="13">
                  <c:v>67691</c:v>
                </c:pt>
                <c:pt idx="14">
                  <c:v>63045</c:v>
                </c:pt>
                <c:pt idx="15">
                  <c:v>59416</c:v>
                </c:pt>
                <c:pt idx="16">
                  <c:v>59156</c:v>
                </c:pt>
                <c:pt idx="17">
                  <c:v>52165</c:v>
                </c:pt>
                <c:pt idx="18">
                  <c:v>51046</c:v>
                </c:pt>
                <c:pt idx="19">
                  <c:v>50916</c:v>
                </c:pt>
                <c:pt idx="20">
                  <c:v>50691</c:v>
                </c:pt>
                <c:pt idx="21">
                  <c:v>49817</c:v>
                </c:pt>
                <c:pt idx="22">
                  <c:v>46912</c:v>
                </c:pt>
                <c:pt idx="23">
                  <c:v>45858</c:v>
                </c:pt>
                <c:pt idx="24">
                  <c:v>44822</c:v>
                </c:pt>
                <c:pt idx="25">
                  <c:v>43923</c:v>
                </c:pt>
                <c:pt idx="26">
                  <c:v>38596</c:v>
                </c:pt>
                <c:pt idx="27">
                  <c:v>38181</c:v>
                </c:pt>
                <c:pt idx="28">
                  <c:v>37746</c:v>
                </c:pt>
                <c:pt idx="29">
                  <c:v>35859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871-482C-8FF3-62C1207D9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605184"/>
        <c:axId val="66618496"/>
      </c:scatterChart>
      <c:valAx>
        <c:axId val="64605184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pořadí</a:t>
                </a:r>
              </a:p>
            </c:rich>
          </c:tx>
          <c:layout>
            <c:manualLayout>
              <c:xMode val="edge"/>
              <c:yMode val="edge"/>
              <c:x val="0.78281315616797897"/>
              <c:y val="0.839367465944584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6618496"/>
        <c:crosses val="autoZero"/>
        <c:crossBetween val="midCat"/>
      </c:valAx>
      <c:valAx>
        <c:axId val="66618496"/>
        <c:scaling>
          <c:logBase val="10"/>
          <c:orientation val="minMax"/>
          <c:min val="1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počet obyvatel</a:t>
                </a:r>
              </a:p>
            </c:rich>
          </c:tx>
          <c:layout>
            <c:manualLayout>
              <c:xMode val="edge"/>
              <c:yMode val="edge"/>
              <c:x val="2.6562499999999968E-2"/>
              <c:y val="0.3846158596691253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4605184"/>
        <c:crosses val="autoZero"/>
        <c:crossBetween val="midCat"/>
      </c:valAx>
      <c:spPr>
        <a:solidFill>
          <a:srgbClr val="FFFFCC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968766404199474"/>
          <c:y val="0.91176565598983383"/>
          <c:w val="0.39375032808398946"/>
          <c:h val="5.42986425339368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DB6E-5281-4B3D-85EE-325C5929A28E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C5122-3D50-4288-A228-F2A230A8F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39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80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02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3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1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35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4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1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18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61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9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0579A2-EC57-456D-A7C7-74C195F65B9F}" type="datetimeFigureOut">
              <a:rPr lang="cs-CZ" smtClean="0"/>
              <a:t>23.03.2023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80AE5-A7FE-4D0E-9E6D-DF5B294A17BA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9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email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49FD98-C0CF-FD9D-3B64-D6408A9E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10342"/>
            <a:ext cx="10058400" cy="1283332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accent4"/>
                </a:solidFill>
              </a:rPr>
              <a:t>SÍDELNÍ</a:t>
            </a:r>
            <a:r>
              <a:rPr lang="cs-CZ" b="1"/>
              <a:t> GEOGRAFIE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4960E7-37E7-D607-B1C7-A2431D630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819514"/>
            <a:ext cx="10058400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cs-CZ" b="1" dirty="0"/>
              <a:t>David gorný</a:t>
            </a:r>
            <a:endParaRPr lang="cs-CZ" b="1" cap="none" dirty="0"/>
          </a:p>
          <a:p>
            <a:pPr algn="ctr"/>
            <a:r>
              <a:rPr lang="cs-CZ" cap="none" dirty="0"/>
              <a:t>Kontakt: </a:t>
            </a:r>
            <a:r>
              <a:rPr lang="cs-CZ" cap="none" dirty="0">
                <a:hlinkClick r:id="rId2"/>
              </a:rPr>
              <a:t>gorny.david@mail.muni.cz</a:t>
            </a:r>
            <a:r>
              <a:rPr lang="cs-CZ" cap="none" dirty="0"/>
              <a:t> / kancelář 03015 (budova menzy)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A0B377-019D-1CB7-1183-3B404CC4754F}"/>
              </a:ext>
            </a:extLst>
          </p:cNvPr>
          <p:cNvSpPr txBox="1"/>
          <p:nvPr/>
        </p:nvSpPr>
        <p:spPr>
          <a:xfrm>
            <a:off x="1097280" y="3429000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latin typeface="+mj-lt"/>
              </a:rPr>
              <a:t>4. hodina – 16</a:t>
            </a:r>
            <a:r>
              <a:rPr lang="cs-CZ" dirty="0">
                <a:latin typeface="+mj-lt"/>
              </a:rPr>
              <a:t>.3</a:t>
            </a:r>
            <a:r>
              <a:rPr lang="cs-CZ" sz="1800" dirty="0">
                <a:latin typeface="+mj-lt"/>
              </a:rPr>
              <a:t>. 2023</a:t>
            </a:r>
          </a:p>
        </p:txBody>
      </p:sp>
    </p:spTree>
    <p:extLst>
      <p:ext uri="{BB962C8B-B14F-4D97-AF65-F5344CB8AC3E}">
        <p14:creationId xmlns:p14="http://schemas.microsoft.com/office/powerpoint/2010/main" val="171326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D37A34-07C6-9F8A-41B9-E13157B7F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428"/>
            <a:ext cx="642937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ACB7A09-C0BB-28C7-A89B-970C6B2F5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181227"/>
            <a:ext cx="6096000" cy="600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74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31372-51CA-715A-D202-5CC0BE00D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9097"/>
            <a:ext cx="10058400" cy="842625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ZIPF NEBYL PRVNÍ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71959D-3DC4-B3C5-1E76-88C739256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9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Aplikace pravidel ve smyslu Zipfova rank-</a:t>
            </a:r>
            <a:r>
              <a:rPr lang="cs-CZ" dirty="0" err="1"/>
              <a:t>size</a:t>
            </a:r>
            <a:r>
              <a:rPr lang="cs-CZ" dirty="0"/>
              <a:t> v geografii nalezla místo právě ve výzkumu </a:t>
            </a:r>
            <a:br>
              <a:rPr lang="cs-CZ" dirty="0"/>
            </a:br>
            <a:r>
              <a:rPr lang="cs-CZ" dirty="0"/>
              <a:t> sídelních systémů ještě před Zipfem v pracích: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Auerbach (1913): </a:t>
            </a:r>
            <a:r>
              <a:rPr lang="de-DE" dirty="0"/>
              <a:t>Das Gesetz der Bevölkerungskonzentration </a:t>
            </a:r>
            <a:br>
              <a:rPr lang="cs-CZ" dirty="0"/>
            </a:br>
            <a:r>
              <a:rPr lang="cs-CZ" dirty="0"/>
              <a:t>                                       </a:t>
            </a:r>
            <a:r>
              <a:rPr lang="de-DE" dirty="0"/>
              <a:t>("The Law of Population</a:t>
            </a:r>
            <a:r>
              <a:rPr lang="cs-CZ" dirty="0"/>
              <a:t> </a:t>
            </a:r>
            <a:r>
              <a:rPr lang="de-DE" dirty="0"/>
              <a:t>Concentration</a:t>
            </a:r>
            <a:r>
              <a:rPr lang="cs-CZ" dirty="0"/>
              <a:t>“)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Lotka (1926): </a:t>
            </a:r>
            <a:r>
              <a:rPr lang="en-US" dirty="0"/>
              <a:t>The Frequency Distribution of Scientific Productivity</a:t>
            </a:r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8089C0-0551-0E74-1CB5-67187542E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36" y="3455806"/>
            <a:ext cx="1905321" cy="29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440129-70B4-0A5D-4D9B-34CC2C346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77" y="3455805"/>
            <a:ext cx="2085423" cy="29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00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CD71D-A1F6-29C5-14FC-3257AA21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JAKÉ 2 TYPY PROCESŮ FORMUJÍ „TVAR KŘIVKY“?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3AC80-3E0B-085F-8CF3-66B489629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Koncentrační proces </a:t>
            </a:r>
            <a:r>
              <a:rPr lang="cs-CZ" dirty="0"/>
              <a:t>– </a:t>
            </a:r>
            <a:r>
              <a:rPr lang="cs-CZ" dirty="0" err="1"/>
              <a:t>aglomerizační</a:t>
            </a:r>
            <a:r>
              <a:rPr lang="cs-CZ" dirty="0"/>
              <a:t>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Např.:   A. Weber – Klasická teorie lokalizace firem (aglomerační výhody)</a:t>
            </a:r>
            <a:br>
              <a:rPr lang="cs-CZ" dirty="0"/>
            </a:br>
            <a:r>
              <a:rPr lang="cs-CZ" dirty="0"/>
              <a:t>Např:   P. Krugman – Nová ekonomická geografie, Nová teorie růstu (aglomerační výhody)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Dekoncentrační </a:t>
            </a:r>
            <a:br>
              <a:rPr lang="cs-CZ" dirty="0"/>
            </a:br>
            <a:r>
              <a:rPr lang="cs-CZ" dirty="0"/>
              <a:t>– potřebujeme využívat zdroje, které jsou nějakým způsobem rozptýleny v krajině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436306-E457-D285-0FFD-6C585FC3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75" y="2846645"/>
            <a:ext cx="6474850" cy="29480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3578BD-E91B-90DC-A5FF-F212893BA104}"/>
              </a:ext>
            </a:extLst>
          </p:cNvPr>
          <p:cNvSpPr txBox="1"/>
          <p:nvPr/>
        </p:nvSpPr>
        <p:spPr>
          <a:xfrm>
            <a:off x="176981" y="3859024"/>
            <a:ext cx="260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Obrázek:</a:t>
            </a:r>
            <a:br>
              <a:rPr lang="cs-CZ" i="1" dirty="0"/>
            </a:br>
            <a:r>
              <a:rPr lang="cs-CZ" i="1" dirty="0"/>
              <a:t>Distlerová (2014): Diplomová práce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5FAB9E-2296-2BC4-09B0-0080EDFC0BE2}"/>
              </a:ext>
            </a:extLst>
          </p:cNvPr>
          <p:cNvSpPr txBox="1"/>
          <p:nvPr/>
        </p:nvSpPr>
        <p:spPr>
          <a:xfrm>
            <a:off x="9409471" y="3982065"/>
            <a:ext cx="248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-&gt; složité </a:t>
            </a:r>
            <a:r>
              <a:rPr lang="cs-CZ" dirty="0" err="1"/>
              <a:t>provazby</a:t>
            </a:r>
            <a:r>
              <a:rPr lang="cs-CZ" dirty="0"/>
              <a:t>, ale </a:t>
            </a:r>
            <a:br>
              <a:rPr lang="cs-CZ" dirty="0"/>
            </a:br>
            <a:r>
              <a:rPr lang="cs-CZ" dirty="0"/>
              <a:t>    vliv na rozmístění </a:t>
            </a:r>
            <a:br>
              <a:rPr lang="cs-CZ" dirty="0"/>
            </a:br>
            <a:r>
              <a:rPr lang="cs-CZ" dirty="0"/>
              <a:t>    obyvatel (?) </a:t>
            </a:r>
          </a:p>
        </p:txBody>
      </p:sp>
    </p:spTree>
    <p:extLst>
      <p:ext uri="{BB962C8B-B14F-4D97-AF65-F5344CB8AC3E}">
        <p14:creationId xmlns:p14="http://schemas.microsoft.com/office/powerpoint/2010/main" val="307018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9F6EA-C9C9-9B6F-8130-96FE694D6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52822"/>
            <a:ext cx="10058400" cy="1450757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JAKÉ 2 TYPY PROCESŮ FORMUJÍ „TVAR KŘIVKY“?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98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68DAE-9EA6-E42F-F2AE-C4548EFC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8467"/>
            <a:ext cx="10058400" cy="925435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ZADÁNÍ CVIČENÍ 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E037A-48EC-96A4-E85C-2F5941F7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2715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/>
              <a:t>1) Pro soubor 12 největších obcí vybraného kraje v letech </a:t>
            </a:r>
            <a:r>
              <a:rPr lang="cs-CZ" b="1" dirty="0">
                <a:solidFill>
                  <a:schemeClr val="accent4"/>
                </a:solidFill>
              </a:rPr>
              <a:t>1900, 1930, 1950 a 2001 </a:t>
            </a:r>
            <a:r>
              <a:rPr lang="cs-CZ" dirty="0"/>
              <a:t>sestavte graf </a:t>
            </a:r>
            <a:br>
              <a:rPr lang="cs-CZ" dirty="0"/>
            </a:br>
            <a:r>
              <a:rPr lang="cs-CZ" dirty="0"/>
              <a:t>     závislosti populační velikosti na pořadí (rank-</a:t>
            </a:r>
            <a:r>
              <a:rPr lang="cs-CZ" dirty="0" err="1"/>
              <a:t>size</a:t>
            </a:r>
            <a:r>
              <a:rPr lang="cs-CZ" dirty="0"/>
              <a:t> rule). </a:t>
            </a:r>
          </a:p>
          <a:p>
            <a:r>
              <a:rPr lang="cs-CZ" dirty="0"/>
              <a:t>2) Orientačně ověřte vývoj, resp. stabilitu velikostního rozložení dle rovnice. </a:t>
            </a:r>
          </a:p>
          <a:p>
            <a:pPr marL="0" indent="0">
              <a:buNone/>
            </a:pPr>
            <a:r>
              <a:rPr lang="cs-CZ" dirty="0"/>
              <a:t>                                      1. ≈ (2. +  3. + 4.) ≈ (5. +  6. + 7 + 8. + 9. + 10. + 11. + 12.)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Data pro cvičení jsou k dispozici v souboru SGcv4.xls.</a:t>
            </a:r>
          </a:p>
          <a:p>
            <a:r>
              <a:rPr lang="cs-CZ" dirty="0"/>
              <a:t>Zadání – metodika – vypracování – závěr.       Vypracování + závěr = </a:t>
            </a:r>
            <a:r>
              <a:rPr lang="cs-CZ" b="1" dirty="0"/>
              <a:t>min. 1 A4 textu. </a:t>
            </a:r>
          </a:p>
          <a:p>
            <a:r>
              <a:rPr lang="cs-CZ" dirty="0"/>
              <a:t>Výstupy cvičení: </a:t>
            </a:r>
            <a:r>
              <a:rPr lang="cs-CZ" b="1" dirty="0"/>
              <a:t>tabulky, grafy, komentář. </a:t>
            </a:r>
          </a:p>
          <a:p>
            <a:r>
              <a:rPr lang="cs-CZ" dirty="0"/>
              <a:t>                                                     DEADLINE: </a:t>
            </a:r>
            <a:r>
              <a:rPr lang="cs-CZ" b="1" dirty="0">
                <a:solidFill>
                  <a:schemeClr val="accent4"/>
                </a:solidFill>
              </a:rPr>
              <a:t>Čtvrtek 23.3. 2023 5:59</a:t>
            </a:r>
          </a:p>
        </p:txBody>
      </p:sp>
    </p:spTree>
    <p:extLst>
      <p:ext uri="{BB962C8B-B14F-4D97-AF65-F5344CB8AC3E}">
        <p14:creationId xmlns:p14="http://schemas.microsoft.com/office/powerpoint/2010/main" val="58569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4A2D290-5ACE-F4DC-F50C-488A6A2C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328" y="2713704"/>
            <a:ext cx="7105649" cy="36224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3F1C7B9-D677-30CF-C101-C64C90164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328" y="127819"/>
            <a:ext cx="71056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4B3217-01AF-8343-37F0-F463962E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19" y="2774164"/>
            <a:ext cx="10058400" cy="1450757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VŠE. DÍKY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6948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3AA5D-05C6-AA7E-8C70-396DEA4B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9623"/>
            <a:ext cx="10058400" cy="92128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SÍDELNÍ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58957-BBC8-0CAA-7B98-6D62359B9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42883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Soubory vzájemné propojených sídel.</a:t>
            </a:r>
          </a:p>
          <a:p>
            <a:pPr marL="0" indent="0">
              <a:buNone/>
            </a:pPr>
            <a:r>
              <a:rPr lang="cs-CZ" dirty="0"/>
              <a:t>V průběhu urbanizace dochází k vytváření hierarchie středisek.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Tedy k: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diferenciaci center </a:t>
            </a:r>
            <a:r>
              <a:rPr lang="cs-CZ" b="1" dirty="0"/>
              <a:t>dle velikosti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diferenciaci </a:t>
            </a:r>
            <a:r>
              <a:rPr lang="cs-CZ" b="1" dirty="0"/>
              <a:t>dle jejich významu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diferenciaci </a:t>
            </a:r>
            <a:r>
              <a:rPr lang="cs-CZ" b="1" dirty="0"/>
              <a:t>dle polohy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diferenciaci </a:t>
            </a:r>
            <a:r>
              <a:rPr lang="cs-CZ" b="1" dirty="0"/>
              <a:t>dle vztahů mezi sídly </a:t>
            </a:r>
            <a:r>
              <a:rPr lang="cs-CZ" dirty="0"/>
              <a:t>– vznik aglomerací, konurbací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specializaci center </a:t>
            </a:r>
            <a:r>
              <a:rPr lang="cs-CZ" dirty="0"/>
              <a:t>(ekonomická, kulturní, politická,…)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2C36DB-2539-B9CA-B3BC-FDDA19E8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90" y="2042883"/>
            <a:ext cx="3853938" cy="36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3E4C2-D30F-B288-E442-9A23A06C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7593"/>
            <a:ext cx="10058400" cy="842625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ZNÁTE TYTO POJMY ? CO S ČÍM SOUVISÍ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523EE8-A367-A9DC-1DBE-E2B742BA2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3386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            Jefferson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      George Kingsley Zipf</a:t>
            </a:r>
          </a:p>
          <a:p>
            <a:pPr marL="0" indent="0">
              <a:buNone/>
            </a:pPr>
            <a:r>
              <a:rPr lang="cs-CZ" dirty="0"/>
              <a:t>                                           </a:t>
            </a:r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       1939 </a:t>
            </a:r>
          </a:p>
          <a:p>
            <a:pPr marL="0" indent="0">
              <a:buNone/>
            </a:pPr>
            <a:r>
              <a:rPr lang="cs-CZ" dirty="0"/>
              <a:t>              1949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</a:t>
            </a:r>
            <a:r>
              <a:rPr lang="cs-CZ" dirty="0" err="1"/>
              <a:t>Pr</a:t>
            </a:r>
            <a:r>
              <a:rPr lang="cs-CZ" dirty="0"/>
              <a:t> = P1 / r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                                                    Zipfova křivka</a:t>
            </a:r>
          </a:p>
          <a:p>
            <a:pPr marL="0" indent="0">
              <a:buNone/>
            </a:pPr>
            <a:r>
              <a:rPr lang="cs-CZ" dirty="0"/>
              <a:t>Četnost výskytu slov                                  Američan</a:t>
            </a:r>
          </a:p>
        </p:txBody>
      </p:sp>
      <p:pic>
        <p:nvPicPr>
          <p:cNvPr id="1026" name="Picture 2" descr="Albert Einstein — Nakladatelství Argo">
            <a:extLst>
              <a:ext uri="{FF2B5EF4-FFF2-40B4-BE49-F238E27FC236}">
                <a16:creationId xmlns:a16="http://schemas.microsoft.com/office/drawing/2014/main" id="{52BC6F95-1D50-655F-FE28-949EE08F3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336" y="1983386"/>
            <a:ext cx="1350664" cy="13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kamurova' firma dostala pět milionů od Prahy. Dotace vzbuzuje pochyby |  Domov | Lidovky.cz">
            <a:extLst>
              <a:ext uri="{FF2B5EF4-FFF2-40B4-BE49-F238E27FC236}">
                <a16:creationId xmlns:a16="http://schemas.microsoft.com/office/drawing/2014/main" id="{3FD18DEA-9718-535A-9670-93584D99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16" y="3373302"/>
            <a:ext cx="2088084" cy="136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3A0C1-AC0F-6252-2634-CB8680BF2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0774"/>
            <a:ext cx="10058400" cy="862289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Zákon vedoucího města </a:t>
            </a:r>
            <a:r>
              <a:rPr lang="cs-CZ" dirty="0"/>
              <a:t>/OPAKOVÁNÍ/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5C0FD-259C-9401-1174-2999BEC41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7019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1939, </a:t>
            </a:r>
            <a:r>
              <a:rPr lang="cs-CZ" b="1" dirty="0"/>
              <a:t>Jefferson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dirty="0">
                <a:effectLst/>
                <a:ea typeface="Times New Roman" panose="02020603050405020304" pitchFamily="18" charset="0"/>
              </a:rPr>
              <a:t>Historicky jedna z prvních generalizací zachycující problematiku velikosti a rozmístění měst</a:t>
            </a:r>
            <a:br>
              <a:rPr lang="cs-CZ" dirty="0">
                <a:effectLst/>
                <a:ea typeface="Times New Roman" panose="02020603050405020304" pitchFamily="18" charset="0"/>
              </a:rPr>
            </a:br>
            <a:r>
              <a:rPr lang="cs-CZ" dirty="0">
                <a:effectLst/>
                <a:ea typeface="Times New Roman" panose="02020603050405020304" pitchFamily="18" charset="0"/>
              </a:rPr>
              <a:t> v rámci určité země či regionu.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ea typeface="Times New Roman" panose="02020603050405020304" pitchFamily="18" charset="0"/>
              </a:rPr>
              <a:t> </a:t>
            </a:r>
            <a:r>
              <a:rPr lang="cs-CZ" b="1" dirty="0">
                <a:ea typeface="Times New Roman" panose="02020603050405020304" pitchFamily="18" charset="0"/>
              </a:rPr>
              <a:t>Z</a:t>
            </a:r>
            <a:r>
              <a:rPr lang="cs-CZ" b="1" dirty="0">
                <a:effectLst/>
                <a:ea typeface="Times New Roman" panose="02020603050405020304" pitchFamily="18" charset="0"/>
              </a:rPr>
              <a:t>aložen na pozorování….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ea typeface="Times New Roman" panose="02020603050405020304" pitchFamily="18" charset="0"/>
              </a:rPr>
              <a:t> </a:t>
            </a:r>
            <a:r>
              <a:rPr lang="cs-CZ" b="1" dirty="0">
                <a:ea typeface="Times New Roman" panose="02020603050405020304" pitchFamily="18" charset="0"/>
              </a:rPr>
              <a:t>Říká, že</a:t>
            </a:r>
            <a:r>
              <a:rPr lang="cs-CZ" b="1" dirty="0">
                <a:effectLst/>
                <a:ea typeface="Times New Roman" panose="02020603050405020304" pitchFamily="18" charset="0"/>
              </a:rPr>
              <a:t> vedoucí město v daném státě je vždy disproporčně větší nežli ostatní města </a:t>
            </a:r>
            <a:br>
              <a:rPr lang="cs-CZ" b="1" dirty="0">
                <a:effectLst/>
                <a:ea typeface="Times New Roman" panose="02020603050405020304" pitchFamily="18" charset="0"/>
              </a:rPr>
            </a:br>
            <a:r>
              <a:rPr lang="cs-CZ" b="1" dirty="0">
                <a:effectLst/>
                <a:ea typeface="Times New Roman" panose="02020603050405020304" pitchFamily="18" charset="0"/>
              </a:rPr>
              <a:t> v daném</a:t>
            </a:r>
            <a:r>
              <a:rPr lang="cs-CZ" b="1" dirty="0">
                <a:ea typeface="Times New Roman" panose="02020603050405020304" pitchFamily="18" charset="0"/>
              </a:rPr>
              <a:t> </a:t>
            </a:r>
            <a:r>
              <a:rPr lang="cs-CZ" b="1" dirty="0">
                <a:effectLst/>
                <a:ea typeface="Times New Roman" panose="02020603050405020304" pitchFamily="18" charset="0"/>
              </a:rPr>
              <a:t>sídelním systému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ea typeface="Times New Roman" panose="02020603050405020304" pitchFamily="18" charset="0"/>
              </a:rPr>
              <a:t> M</a:t>
            </a:r>
            <a:r>
              <a:rPr lang="cs-CZ" dirty="0">
                <a:effectLst/>
                <a:ea typeface="Times New Roman" panose="02020603050405020304" pitchFamily="18" charset="0"/>
              </a:rPr>
              <a:t>ěsto, které v ranných fázích sídelního vývoje roste rychleji nežli ostatní, vytvoří po určité době</a:t>
            </a:r>
            <a:br>
              <a:rPr lang="cs-CZ" dirty="0">
                <a:effectLst/>
                <a:ea typeface="Times New Roman" panose="02020603050405020304" pitchFamily="18" charset="0"/>
              </a:rPr>
            </a:br>
            <a:r>
              <a:rPr lang="cs-CZ" dirty="0">
                <a:effectLst/>
                <a:ea typeface="Times New Roman" panose="02020603050405020304" pitchFamily="18" charset="0"/>
              </a:rPr>
              <a:t> </a:t>
            </a:r>
            <a:r>
              <a:rPr lang="cs-CZ" b="1" dirty="0">
                <a:effectLst/>
                <a:ea typeface="Times New Roman" panose="02020603050405020304" pitchFamily="18" charset="0"/>
              </a:rPr>
              <a:t>kritickou akumulaci ekonomických a politických funkcí </a:t>
            </a:r>
            <a:r>
              <a:rPr lang="cs-CZ" dirty="0">
                <a:effectLst/>
                <a:ea typeface="Times New Roman" panose="02020603050405020304" pitchFamily="18" charset="0"/>
              </a:rPr>
              <a:t>a ty pak způsobují jeho další rychlý růst.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ea typeface="Times New Roman" panose="02020603050405020304" pitchFamily="18" charset="0"/>
              </a:rPr>
              <a:t> </a:t>
            </a:r>
            <a:r>
              <a:rPr lang="cs-CZ" b="1" dirty="0">
                <a:ea typeface="Times New Roman" panose="02020603050405020304" pitchFamily="18" charset="0"/>
              </a:rPr>
              <a:t>Platí spíše pro: </a:t>
            </a:r>
            <a:r>
              <a:rPr lang="cs-CZ" dirty="0">
                <a:ea typeface="Times New Roman" panose="02020603050405020304" pitchFamily="18" charset="0"/>
              </a:rPr>
              <a:t>menší státy, jednoduchá ekonomická struktura, státy s koloniální historií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83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24B8218-0772-F6BF-3B3A-B72D5BBBD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1238864"/>
            <a:ext cx="9553575" cy="3200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64FEF2-C85F-8C7D-D120-AF2F76A85BE1}"/>
              </a:ext>
            </a:extLst>
          </p:cNvPr>
          <p:cNvSpPr txBox="1"/>
          <p:nvPr/>
        </p:nvSpPr>
        <p:spPr>
          <a:xfrm>
            <a:off x="3780502" y="4876800"/>
            <a:ext cx="463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Zdroj: Miroslav Bolek (2013): Diplomová práce. </a:t>
            </a:r>
          </a:p>
        </p:txBody>
      </p:sp>
    </p:spTree>
    <p:extLst>
      <p:ext uri="{BB962C8B-B14F-4D97-AF65-F5344CB8AC3E}">
        <p14:creationId xmlns:p14="http://schemas.microsoft.com/office/powerpoint/2010/main" val="79820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4F31A-23E8-FF53-ED47-B6F66261F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8432"/>
            <a:ext cx="10058400" cy="940947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accent4"/>
                </a:solidFill>
              </a:rPr>
              <a:t>Zipf‘s</a:t>
            </a: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b="1" dirty="0" err="1">
                <a:solidFill>
                  <a:schemeClr val="accent4"/>
                </a:solidFill>
              </a:rPr>
              <a:t>law</a:t>
            </a: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dirty="0"/>
              <a:t>/OPAKOVÁNÍ/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223B12-1D91-E167-CE5D-87196490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21037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George Kingsley Zipf </a:t>
            </a:r>
            <a:r>
              <a:rPr lang="cs-CZ" dirty="0"/>
              <a:t>→ </a:t>
            </a:r>
            <a:r>
              <a:rPr lang="cs-CZ" b="1" dirty="0" err="1"/>
              <a:t>Zipfův</a:t>
            </a:r>
            <a:r>
              <a:rPr lang="cs-CZ" b="1" dirty="0"/>
              <a:t> zákon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</a:t>
            </a:r>
            <a:r>
              <a:rPr lang="cs-CZ" dirty="0"/>
              <a:t>Zabýval se matematickou analýzou jazyků.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Tvrdil, že v každém textu přirozeného jazyka existuje konstantní rozdělení četnosti výskytu </a:t>
            </a:r>
            <a:br>
              <a:rPr lang="cs-CZ" dirty="0"/>
            </a:br>
            <a:r>
              <a:rPr lang="cs-CZ" dirty="0"/>
              <a:t> určitých slov.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4"/>
                </a:solidFill>
              </a:rPr>
              <a:t>= </a:t>
            </a:r>
            <a:r>
              <a:rPr lang="cs-CZ" b="1" dirty="0">
                <a:solidFill>
                  <a:schemeClr val="accent4"/>
                </a:solidFill>
              </a:rPr>
              <a:t>Rozdělení od slova s nejvyšším výskytem, které má rank 1 </a:t>
            </a:r>
            <a:br>
              <a:rPr lang="cs-CZ" b="1" dirty="0">
                <a:solidFill>
                  <a:schemeClr val="accent4"/>
                </a:solidFill>
              </a:rPr>
            </a:br>
            <a:r>
              <a:rPr lang="cs-CZ" b="1" dirty="0">
                <a:solidFill>
                  <a:schemeClr val="accent4"/>
                </a:solidFill>
              </a:rPr>
              <a:t>   až po rank n, který označuje slovo s nejmenším </a:t>
            </a:r>
            <a:br>
              <a:rPr lang="cs-CZ" b="1" dirty="0">
                <a:solidFill>
                  <a:schemeClr val="accent4"/>
                </a:solidFill>
              </a:rPr>
            </a:br>
            <a:r>
              <a:rPr lang="cs-CZ" b="1" dirty="0">
                <a:solidFill>
                  <a:schemeClr val="accent4"/>
                </a:solidFill>
              </a:rPr>
              <a:t>   výskytem v daném textu.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Tvrdil, že četnosti mají tvar pravidelně klesající křivky.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3090A0-753C-B2F5-A8C4-609D3AC4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658" y="2011283"/>
            <a:ext cx="1252999" cy="16872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A8725A-31D7-56B2-D436-6F598888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850" y="4063401"/>
            <a:ext cx="34861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1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2B7D3-D4F6-C05A-0B1A-DBC37488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8884"/>
            <a:ext cx="10058400" cy="87212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4"/>
                </a:solidFill>
              </a:rPr>
              <a:t>RANK-SIZE RULE </a:t>
            </a:r>
            <a:r>
              <a:rPr lang="cs-CZ" dirty="0"/>
              <a:t>/OPAKOVÁNÍ/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5ACDFA-27FF-34C9-B759-5CDBADD3EB0E}"/>
              </a:ext>
            </a:extLst>
          </p:cNvPr>
          <p:cNvSpPr/>
          <p:nvPr/>
        </p:nvSpPr>
        <p:spPr>
          <a:xfrm>
            <a:off x="2782529" y="4375355"/>
            <a:ext cx="8121445" cy="117003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59B38-EE7D-6ED7-60E7-2DC6D666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11205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Též Zipfova křivka, George Kingsley Zipf, 1949.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Model rozložení měst podle velikosti, hierarchický, vertikálně zaměřený.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</a:t>
            </a:r>
            <a:r>
              <a:rPr lang="cs-CZ" b="1" dirty="0"/>
              <a:t>Jedná se o vztah mezi velikostí města a jeho pořadím.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Známe-li velikost největšího města, jsme schopni určit masu dalších center v pořadí.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Ideální stav:         </a:t>
            </a:r>
            <a:r>
              <a:rPr lang="cs-CZ" sz="2800" b="1" dirty="0"/>
              <a:t>P</a:t>
            </a:r>
            <a:r>
              <a:rPr lang="cs-CZ" sz="2800" i="1" dirty="0"/>
              <a:t>n </a:t>
            </a:r>
            <a:r>
              <a:rPr lang="cs-CZ" sz="2800" b="1" dirty="0"/>
              <a:t>= P</a:t>
            </a:r>
            <a:r>
              <a:rPr lang="cs-CZ" sz="2800" i="1" dirty="0"/>
              <a:t>max</a:t>
            </a:r>
            <a:r>
              <a:rPr lang="cs-CZ" sz="2800" b="1" dirty="0"/>
              <a:t> /n    P = počet obyvatel   n = pořadí </a:t>
            </a:r>
          </a:p>
          <a:p>
            <a:pPr marL="0" indent="0">
              <a:buNone/>
            </a:pPr>
            <a:r>
              <a:rPr lang="cs-CZ" sz="2800" b="1" dirty="0"/>
              <a:t>                                                       = P/1 – P/2 – P/3 – P/4 – …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5334020-5874-BC7A-D8DC-98BBB62306F8}"/>
              </a:ext>
            </a:extLst>
          </p:cNvPr>
          <p:cNvSpPr txBox="1"/>
          <p:nvPr/>
        </p:nvSpPr>
        <p:spPr>
          <a:xfrm>
            <a:off x="4666389" y="1071005"/>
            <a:ext cx="292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Aplikace v geografii</a:t>
            </a:r>
          </a:p>
        </p:txBody>
      </p:sp>
    </p:spTree>
    <p:extLst>
      <p:ext uri="{BB962C8B-B14F-4D97-AF65-F5344CB8AC3E}">
        <p14:creationId xmlns:p14="http://schemas.microsoft.com/office/powerpoint/2010/main" val="186596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E7FA76-8E4F-0D34-CCCF-74FD97ADC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26" y="-4497"/>
            <a:ext cx="12192000" cy="34334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4ABC0B-7838-4479-A958-257D61A2C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8495071" cy="35467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6576D31-5D2D-66E3-EF5D-688C422173C7}"/>
              </a:ext>
            </a:extLst>
          </p:cNvPr>
          <p:cNvSpPr txBox="1"/>
          <p:nvPr/>
        </p:nvSpPr>
        <p:spPr>
          <a:xfrm>
            <a:off x="8691715" y="4817806"/>
            <a:ext cx="3431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/>
              <a:t>sklon regresní přímky indikuje hierarchii sídelního systému </a:t>
            </a:r>
          </a:p>
          <a:p>
            <a:r>
              <a:rPr lang="cs-CZ" dirty="0"/>
              <a:t>          (mono/</a:t>
            </a:r>
            <a:r>
              <a:rPr lang="cs-CZ" dirty="0" err="1"/>
              <a:t>polycentricita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6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879865-B1B2-23B2-AAF2-8E87091168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832363"/>
              </p:ext>
            </p:extLst>
          </p:nvPr>
        </p:nvGraphicFramePr>
        <p:xfrm>
          <a:off x="1840968" y="250243"/>
          <a:ext cx="8510064" cy="5826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640392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Retrospektiva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dministrativní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Administrativní">
    <a:majorFont>
      <a:latin typeface="Georgia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Georgia"/>
      <a:ea typeface=""/>
      <a:cs typeface="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Administrativní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70000"/>
              <a:satMod val="115000"/>
            </a:schemeClr>
            <a:schemeClr val="phClr">
              <a:tint val="85000"/>
            </a:schemeClr>
          </a:duotone>
        </a:blip>
        <a:tile tx="0" ty="0" sx="85000" sy="85000" flip="none" algn="tl"/>
      </a:blipFill>
      <a:blipFill>
        <a:blip xmlns:r="http://schemas.openxmlformats.org/officeDocument/2006/relationships" r:embed="rId2">
          <a:duotone>
            <a:schemeClr val="phClr">
              <a:shade val="65000"/>
              <a:satMod val="115000"/>
            </a:schemeClr>
            <a:schemeClr val="phClr">
              <a:tint val="85000"/>
            </a:schemeClr>
          </a:duotone>
        </a:blip>
        <a:tile tx="0" ty="0" sx="65000" sy="65000" flip="none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6" ma:contentTypeDescription="Vytvoří nový dokument" ma:contentTypeScope="" ma:versionID="fe6526f43fa64af429407acc946cde92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0acd66f6fe3eb4ba6986e0129d19a03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671764-BF79-4F34-9FA1-77D9C11D984A}">
  <ds:schemaRefs>
    <ds:schemaRef ds:uri="http://schemas.microsoft.com/office/2006/documentManagement/types"/>
    <ds:schemaRef ds:uri="45fb4870-e8c9-4f9e-95f4-cc79c406e0f1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2b2ac763-2a82-42d3-894b-8c19e4f57a2a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9117A6-FD69-4708-AEF9-7AAEFF331164}">
  <ds:schemaRefs>
    <ds:schemaRef ds:uri="2b2ac763-2a82-42d3-894b-8c19e4f57a2a"/>
    <ds:schemaRef ds:uri="45fb4870-e8c9-4f9e-95f4-cc79c406e0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7FA1A7-5D57-4D61-8F3C-49AA145F03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912</TotalTime>
  <Words>727</Words>
  <Application>Microsoft Office PowerPoint</Application>
  <PresentationFormat>Širokoúhlá obrazovka</PresentationFormat>
  <Paragraphs>78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Retrospektiva</vt:lpstr>
      <vt:lpstr>SÍDELNÍ GEOGRAFIE</vt:lpstr>
      <vt:lpstr>SÍDELNÍ SYSTÉMY</vt:lpstr>
      <vt:lpstr>ZNÁTE TYTO POJMY ? CO S ČÍM SOUVISÍ ?</vt:lpstr>
      <vt:lpstr>Zákon vedoucího města /OPAKOVÁNÍ/</vt:lpstr>
      <vt:lpstr>Prezentace aplikace PowerPoint</vt:lpstr>
      <vt:lpstr>Zipf‘s law /OPAKOVÁNÍ/</vt:lpstr>
      <vt:lpstr>RANK-SIZE RULE /OPAKOVÁNÍ/</vt:lpstr>
      <vt:lpstr>Prezentace aplikace PowerPoint</vt:lpstr>
      <vt:lpstr>Prezentace aplikace PowerPoint</vt:lpstr>
      <vt:lpstr>Prezentace aplikace PowerPoint</vt:lpstr>
      <vt:lpstr>ZIPF NEBYL PRVNÍ</vt:lpstr>
      <vt:lpstr>JAKÉ 2 TYPY PROCESŮ FORMUJÍ „TVAR KŘIVKY“?</vt:lpstr>
      <vt:lpstr>JAKÉ 2 TYPY PROCESŮ FORMUJÍ „TVAR KŘIVKY“?</vt:lpstr>
      <vt:lpstr>ZADÁNÍ CVIČENÍ 4</vt:lpstr>
      <vt:lpstr>Prezentace aplikace PowerPoint</vt:lpstr>
      <vt:lpstr>VŠE. DÍKY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SÍDELNÍ GEOGRAFIE</dc:title>
  <dc:creator>David Gorný</dc:creator>
  <cp:lastModifiedBy>David Gorný</cp:lastModifiedBy>
  <cp:revision>5</cp:revision>
  <dcterms:created xsi:type="dcterms:W3CDTF">2023-02-16T11:15:13Z</dcterms:created>
  <dcterms:modified xsi:type="dcterms:W3CDTF">2023-03-23T14:22:54Z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