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256" r:id="rId5"/>
    <p:sldId id="258" r:id="rId6"/>
    <p:sldId id="259" r:id="rId7"/>
    <p:sldId id="260" r:id="rId8"/>
    <p:sldId id="281" r:id="rId9"/>
    <p:sldId id="257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6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F7033-826D-49A6-A2C2-D58C7FCFE292}" v="336" dt="2023-03-23T08:03:27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1DB6E-5281-4B3D-85EE-325C5929A28E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C5122-3D50-4288-A228-F2A230A8F0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0397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404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7807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025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83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71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835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04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156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186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861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292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40579A2-EC57-456D-A7C7-74C195F65B9F}" type="datetimeFigureOut">
              <a:rPr lang="cs-CZ" smtClean="0"/>
              <a:t>23.03.2023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880AE5-A7FE-4D0E-9E6D-DF5B294A17BA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900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orny.david@email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49FD98-C0CF-FD9D-3B64-D6408A9E0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1110342"/>
            <a:ext cx="10058400" cy="1283332"/>
          </a:xfrm>
        </p:spPr>
        <p:txBody>
          <a:bodyPr/>
          <a:lstStyle/>
          <a:p>
            <a:pPr algn="ctr"/>
            <a:r>
              <a:rPr lang="cs-CZ" b="1">
                <a:solidFill>
                  <a:schemeClr val="accent4"/>
                </a:solidFill>
              </a:rPr>
              <a:t>SÍDELNÍ</a:t>
            </a:r>
            <a:r>
              <a:rPr lang="cs-CZ" b="1"/>
              <a:t> GEOGRAFIE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B4960E7-37E7-D607-B1C7-A2431D630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819514"/>
            <a:ext cx="10058400" cy="1143000"/>
          </a:xfrm>
        </p:spPr>
        <p:txBody>
          <a:bodyPr>
            <a:normAutofit fontScale="92500"/>
          </a:bodyPr>
          <a:lstStyle/>
          <a:p>
            <a:pPr algn="ctr"/>
            <a:r>
              <a:rPr lang="cs-CZ" b="1" dirty="0"/>
              <a:t>David gorný</a:t>
            </a:r>
            <a:endParaRPr lang="cs-CZ" b="1" cap="none" dirty="0"/>
          </a:p>
          <a:p>
            <a:pPr algn="ctr"/>
            <a:r>
              <a:rPr lang="cs-CZ" cap="none" dirty="0"/>
              <a:t>Kontakt: </a:t>
            </a:r>
            <a:r>
              <a:rPr lang="cs-CZ" cap="none" dirty="0">
                <a:hlinkClick r:id="rId2"/>
              </a:rPr>
              <a:t>gorny.david@mail.muni.cz</a:t>
            </a:r>
            <a:r>
              <a:rPr lang="cs-CZ" cap="none" dirty="0"/>
              <a:t> / kancelář 03015 (budova menzy)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6A0B377-019D-1CB7-1183-3B404CC4754F}"/>
              </a:ext>
            </a:extLst>
          </p:cNvPr>
          <p:cNvSpPr txBox="1"/>
          <p:nvPr/>
        </p:nvSpPr>
        <p:spPr>
          <a:xfrm>
            <a:off x="1097280" y="3429000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>
                <a:latin typeface="+mj-lt"/>
              </a:rPr>
              <a:t>5. hodina </a:t>
            </a:r>
            <a:r>
              <a:rPr lang="cs-CZ" sz="1800">
                <a:latin typeface="+mj-lt"/>
              </a:rPr>
              <a:t>– 2</a:t>
            </a:r>
            <a:r>
              <a:rPr lang="cs-CZ" sz="1800" dirty="0">
                <a:latin typeface="+mj-lt"/>
              </a:rPr>
              <a:t>3</a:t>
            </a:r>
            <a:r>
              <a:rPr lang="cs-CZ">
                <a:latin typeface="+mj-lt"/>
              </a:rPr>
              <a:t>.3</a:t>
            </a:r>
            <a:r>
              <a:rPr lang="cs-CZ" sz="1800" dirty="0">
                <a:latin typeface="+mj-lt"/>
              </a:rPr>
              <a:t>. 2023</a:t>
            </a:r>
          </a:p>
        </p:txBody>
      </p:sp>
    </p:spTree>
    <p:extLst>
      <p:ext uri="{BB962C8B-B14F-4D97-AF65-F5344CB8AC3E}">
        <p14:creationId xmlns:p14="http://schemas.microsoft.com/office/powerpoint/2010/main" val="1713261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ermatt: Švýcarské městečko je rájem nejen pro lyžaře">
            <a:extLst>
              <a:ext uri="{FF2B5EF4-FFF2-40B4-BE49-F238E27FC236}">
                <a16:creationId xmlns:a16="http://schemas.microsoft.com/office/drawing/2014/main" id="{91167B5C-F995-680F-D5A1-8EB0C3782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5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ermatt: the place to be by the Matterhorn | Zermatt Bergbahnen">
            <a:extLst>
              <a:ext uri="{FF2B5EF4-FFF2-40B4-BE49-F238E27FC236}">
                <a16:creationId xmlns:a16="http://schemas.microsoft.com/office/drawing/2014/main" id="{5FBCD7BC-C9A7-D318-07BF-913302E11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58560"/>
            <a:ext cx="4876800" cy="343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5352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rseille 2023 | Ultimate Guide To Where To Go, Eat &amp; Sleep in Marseille |  Time Out">
            <a:extLst>
              <a:ext uri="{FF2B5EF4-FFF2-40B4-BE49-F238E27FC236}">
                <a16:creationId xmlns:a16="http://schemas.microsoft.com/office/drawing/2014/main" id="{09A3E00F-BEFA-E055-6298-CCB5CE15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" y="1256071"/>
            <a:ext cx="5794477" cy="434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rodloužené víkendy v Marseille">
            <a:extLst>
              <a:ext uri="{FF2B5EF4-FFF2-40B4-BE49-F238E27FC236}">
                <a16:creationId xmlns:a16="http://schemas.microsoft.com/office/drawing/2014/main" id="{0DC6DACF-E6D9-A05F-5762-563369B03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218" y="1632155"/>
            <a:ext cx="6388782" cy="35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71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4 x top bezienswaardigheden in Saint-Tropez: Wat te zien &amp; doen?">
            <a:extLst>
              <a:ext uri="{FF2B5EF4-FFF2-40B4-BE49-F238E27FC236}">
                <a16:creationId xmlns:a16="http://schemas.microsoft.com/office/drawing/2014/main" id="{FF6D03D8-9E91-2391-CBBC-52828E7C7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8" y="0"/>
            <a:ext cx="10283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529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olín nad Rýnem. Proč navštívit německé město s bohatou historií -  JenProCestovatele">
            <a:extLst>
              <a:ext uri="{FF2B5EF4-FFF2-40B4-BE49-F238E27FC236}">
                <a16:creationId xmlns:a16="http://schemas.microsoft.com/office/drawing/2014/main" id="{1C7269C1-CE00-D2E8-A4CE-AB024F459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411"/>
            <a:ext cx="6096000" cy="40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olín nad Rýnem – město vody - Město | Turistika.cz">
            <a:extLst>
              <a:ext uri="{FF2B5EF4-FFF2-40B4-BE49-F238E27FC236}">
                <a16:creationId xmlns:a16="http://schemas.microsoft.com/office/drawing/2014/main" id="{9EE60DEC-51C5-3CA2-0F4C-4A65DA0DE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98637"/>
            <a:ext cx="6094517" cy="32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082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udapešť: dvě úžasná města v jednom | Slevomat.cz">
            <a:extLst>
              <a:ext uri="{FF2B5EF4-FFF2-40B4-BE49-F238E27FC236}">
                <a16:creationId xmlns:a16="http://schemas.microsoft.com/office/drawing/2014/main" id="{61B60328-C6A7-7E42-F340-1F7A0EADD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13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18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Dubrovník | Chorvatsko-manie.cz">
            <a:extLst>
              <a:ext uri="{FF2B5EF4-FFF2-40B4-BE49-F238E27FC236}">
                <a16:creationId xmlns:a16="http://schemas.microsoft.com/office/drawing/2014/main" id="{22DB6A64-4BF9-1EE9-FA55-07C42E4F3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6365"/>
            <a:ext cx="4477365" cy="299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op 5 věcí v Dubrovníku, 5 nejlepších míst v Dubrovníku">
            <a:extLst>
              <a:ext uri="{FF2B5EF4-FFF2-40B4-BE49-F238E27FC236}">
                <a16:creationId xmlns:a16="http://schemas.microsoft.com/office/drawing/2014/main" id="{1A01B1D7-A70A-C345-57F7-67B233900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304" y="3173362"/>
            <a:ext cx="621506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Více než tisíc let historie Dubrovníku nejen pod chorvatskou vlajkou |  Desperado.cz">
            <a:extLst>
              <a:ext uri="{FF2B5EF4-FFF2-40B4-BE49-F238E27FC236}">
                <a16:creationId xmlns:a16="http://schemas.microsoft.com/office/drawing/2014/main" id="{96D2EEF8-3F65-2A1D-1290-2A3BFE85F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365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546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eapol na prodloužený víkend letenky a ubytování od 2 015,-Kč">
            <a:extLst>
              <a:ext uri="{FF2B5EF4-FFF2-40B4-BE49-F238E27FC236}">
                <a16:creationId xmlns:a16="http://schemas.microsoft.com/office/drawing/2014/main" id="{F7B791D7-56C1-0A0C-3850-94A3615FB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74" y="0"/>
            <a:ext cx="5517126" cy="367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✈ Co dělat v Neapoli? Co vidět v Neapoli">
            <a:extLst>
              <a:ext uri="{FF2B5EF4-FFF2-40B4-BE49-F238E27FC236}">
                <a16:creationId xmlns:a16="http://schemas.microsoft.com/office/drawing/2014/main" id="{61EFD778-802A-ECD3-5A11-B589EC455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74" y="2919030"/>
            <a:ext cx="5517126" cy="41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Neapol: vidět a zemřít | Magazín Radynacestu.cz">
            <a:extLst>
              <a:ext uri="{FF2B5EF4-FFF2-40B4-BE49-F238E27FC236}">
                <a16:creationId xmlns:a16="http://schemas.microsoft.com/office/drawing/2014/main" id="{D3D3419D-4B90-ECB9-46CF-60FDEDA9D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2665"/>
            <a:ext cx="6674874" cy="373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307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ejlepší hotely v Seville | Barcelo.com">
            <a:extLst>
              <a:ext uri="{FF2B5EF4-FFF2-40B4-BE49-F238E27FC236}">
                <a16:creationId xmlns:a16="http://schemas.microsoft.com/office/drawing/2014/main" id="{BCDCDF44-FFAE-F1A3-2A4D-C1CC9553A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97259" cy="472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Seville City Guide - What to visit in Sevilla (Spain)?">
            <a:extLst>
              <a:ext uri="{FF2B5EF4-FFF2-40B4-BE49-F238E27FC236}">
                <a16:creationId xmlns:a16="http://schemas.microsoft.com/office/drawing/2014/main" id="{EED70D73-9B30-11B9-72AB-07E9F8454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3405"/>
            <a:ext cx="8986684" cy="236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ity trip: what to see and to do in Seville - Kim van Dam">
            <a:extLst>
              <a:ext uri="{FF2B5EF4-FFF2-40B4-BE49-F238E27FC236}">
                <a16:creationId xmlns:a16="http://schemas.microsoft.com/office/drawing/2014/main" id="{D0F04709-D3DF-B483-3AEB-4FB9628DA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683" y="0"/>
            <a:ext cx="5137079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eville Cathedral, Seville, Spain - SpottingHistory.com">
            <a:extLst>
              <a:ext uri="{FF2B5EF4-FFF2-40B4-BE49-F238E27FC236}">
                <a16:creationId xmlns:a16="http://schemas.microsoft.com/office/drawing/2014/main" id="{81DCA632-A44C-E6F6-96FF-E7002330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259" y="3389659"/>
            <a:ext cx="5121503" cy="354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51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Barcelona Camp Nou Private Tour and Optional Polo Club Lunch 2023 - Viator">
            <a:extLst>
              <a:ext uri="{FF2B5EF4-FFF2-40B4-BE49-F238E27FC236}">
                <a16:creationId xmlns:a16="http://schemas.microsoft.com/office/drawing/2014/main" id="{4FABD45E-2FA5-26F7-9025-FC09E0115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50" y="-29498"/>
            <a:ext cx="10373492" cy="691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488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umunská Bukurešť se chlubí největším palácem v Evropě - Novinky">
            <a:extLst>
              <a:ext uri="{FF2B5EF4-FFF2-40B4-BE49-F238E27FC236}">
                <a16:creationId xmlns:a16="http://schemas.microsoft.com/office/drawing/2014/main" id="{6D14AE99-FF02-68C0-2312-B792B09FA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151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Bukurešť - CoJeCo.cz">
            <a:extLst>
              <a:ext uri="{FF2B5EF4-FFF2-40B4-BE49-F238E27FC236}">
                <a16:creationId xmlns:a16="http://schemas.microsoft.com/office/drawing/2014/main" id="{157ECAEB-76BB-8B2A-B5B9-B2634FE6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1072301"/>
            <a:ext cx="5676900" cy="425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umunsko | BusinessInfo.cz">
            <a:extLst>
              <a:ext uri="{FF2B5EF4-FFF2-40B4-BE49-F238E27FC236}">
                <a16:creationId xmlns:a16="http://schemas.microsoft.com/office/drawing/2014/main" id="{1AE4D1DD-97C2-DB1F-5D67-6E729BA04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53" y="3657600"/>
            <a:ext cx="567774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Bukurešť: Doprava, počasí, památky, zajímavosti - Tipio.cz">
            <a:extLst>
              <a:ext uri="{FF2B5EF4-FFF2-40B4-BE49-F238E27FC236}">
                <a16:creationId xmlns:a16="http://schemas.microsoft.com/office/drawing/2014/main" id="{4BC146B4-9C60-B750-3E86-09B267EFB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1" y="5314798"/>
            <a:ext cx="2324100" cy="154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466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D2B7D3-D4F6-C05A-0B1A-DBC374881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16957"/>
            <a:ext cx="10058400" cy="748454"/>
          </a:xfrm>
        </p:spPr>
        <p:txBody>
          <a:bodyPr/>
          <a:lstStyle/>
          <a:p>
            <a:pPr algn="ctr"/>
            <a:r>
              <a:rPr lang="cs-CZ" b="1" dirty="0"/>
              <a:t>STUDIUM </a:t>
            </a:r>
            <a:r>
              <a:rPr lang="cs-CZ" b="1" dirty="0">
                <a:solidFill>
                  <a:schemeClr val="accent4"/>
                </a:solidFill>
              </a:rPr>
              <a:t>SÍDELNÍCH SYSTÉMŮ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DF59B38-EE7D-6ED7-60E7-2DC6D666D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317683"/>
            <a:ext cx="10058400" cy="4023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b="1" dirty="0"/>
              <a:t> Historický přístup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sz="32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 dirty="0"/>
              <a:t> Studium systému měst </a:t>
            </a:r>
          </a:p>
        </p:txBody>
      </p:sp>
    </p:spTree>
    <p:extLst>
      <p:ext uri="{BB962C8B-B14F-4D97-AF65-F5344CB8AC3E}">
        <p14:creationId xmlns:p14="http://schemas.microsoft.com/office/powerpoint/2010/main" val="1865966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Verona - město milenců a atmosféra staré Itálie - Levnocestování.cz">
            <a:extLst>
              <a:ext uri="{FF2B5EF4-FFF2-40B4-BE49-F238E27FC236}">
                <a16:creationId xmlns:a16="http://schemas.microsoft.com/office/drawing/2014/main" id="{280C1075-E55D-B1B6-55C6-427B637EF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563" y="206896"/>
            <a:ext cx="4772437" cy="33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Verona, město milenců, parků a jedinečné atmosféry staré Itálie | Cestovinky">
            <a:extLst>
              <a:ext uri="{FF2B5EF4-FFF2-40B4-BE49-F238E27FC236}">
                <a16:creationId xmlns:a16="http://schemas.microsoft.com/office/drawing/2014/main" id="{841FB8D5-0ACC-B926-7E61-2B1BF6C70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325" y="3547602"/>
            <a:ext cx="4863675" cy="334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Verona | Veneto | Itálie | MAHALO.cz">
            <a:extLst>
              <a:ext uri="{FF2B5EF4-FFF2-40B4-BE49-F238E27FC236}">
                <a16:creationId xmlns:a16="http://schemas.microsoft.com/office/drawing/2014/main" id="{6DE4655E-1F38-B374-9240-1AB56EFF8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1826"/>
            <a:ext cx="7419563" cy="44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486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pišská Nová Ves - Modrý koník">
            <a:extLst>
              <a:ext uri="{FF2B5EF4-FFF2-40B4-BE49-F238E27FC236}">
                <a16:creationId xmlns:a16="http://schemas.microsoft.com/office/drawing/2014/main" id="{10C680A8-C433-8D9A-51F4-1B78D04436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835"/>
            <a:ext cx="701040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pišská Nová Ves | Slovensko">
            <a:extLst>
              <a:ext uri="{FF2B5EF4-FFF2-40B4-BE49-F238E27FC236}">
                <a16:creationId xmlns:a16="http://schemas.microsoft.com/office/drawing/2014/main" id="{0D177C8B-480E-48F5-1536-CFA9F2F0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75569"/>
            <a:ext cx="5275007" cy="395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639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Keflavik to Vik - Best Routes &amp; Travel Advice | kimkim">
            <a:extLst>
              <a:ext uri="{FF2B5EF4-FFF2-40B4-BE49-F238E27FC236}">
                <a16:creationId xmlns:a16="http://schemas.microsoft.com/office/drawing/2014/main" id="{F0353377-CCD1-EE17-4479-A9BFB7B5B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01" y="-1"/>
            <a:ext cx="5645900" cy="31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Keflavík International Airport - Airport Technology">
            <a:extLst>
              <a:ext uri="{FF2B5EF4-FFF2-40B4-BE49-F238E27FC236}">
                <a16:creationId xmlns:a16="http://schemas.microsoft.com/office/drawing/2014/main" id="{E5A7326D-D0C0-6804-2835-A6BEB10BA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747" y="2379560"/>
            <a:ext cx="5971253" cy="447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Keflavik in Iceland | Arctic Adventures">
            <a:extLst>
              <a:ext uri="{FF2B5EF4-FFF2-40B4-BE49-F238E27FC236}">
                <a16:creationId xmlns:a16="http://schemas.microsoft.com/office/drawing/2014/main" id="{8BCA4F01-428C-D55C-AA59-0BE71472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65" y="0"/>
            <a:ext cx="6698283" cy="445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Keflavik Travel Guide | Guide to Iceland">
            <a:extLst>
              <a:ext uri="{FF2B5EF4-FFF2-40B4-BE49-F238E27FC236}">
                <a16:creationId xmlns:a16="http://schemas.microsoft.com/office/drawing/2014/main" id="{F1B3DD4D-E2C3-0DB6-55D6-018F4503E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1211"/>
            <a:ext cx="6678618" cy="375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2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odaň, Dánsko (2023 Trip Guide) – od Travel S Helper">
            <a:extLst>
              <a:ext uri="{FF2B5EF4-FFF2-40B4-BE49-F238E27FC236}">
                <a16:creationId xmlns:a16="http://schemas.microsoft.com/office/drawing/2014/main" id="{A2F886F0-9712-D29B-A406-2BEA50A8F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826"/>
            <a:ext cx="5191432" cy="32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lavba lodí: Přístav Kodaň - Dánsko | ESO Plavby">
            <a:extLst>
              <a:ext uri="{FF2B5EF4-FFF2-40B4-BE49-F238E27FC236}">
                <a16:creationId xmlns:a16="http://schemas.microsoft.com/office/drawing/2014/main" id="{78C70D06-A2EA-AF32-F976-6E8A3639C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695" y="1174289"/>
            <a:ext cx="7023305" cy="419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Kodaň - Aktuálně.cz">
            <a:extLst>
              <a:ext uri="{FF2B5EF4-FFF2-40B4-BE49-F238E27FC236}">
                <a16:creationId xmlns:a16="http://schemas.microsoft.com/office/drawing/2014/main" id="{5A5D8604-FADE-54CC-5344-C528A1680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819"/>
            <a:ext cx="5168695" cy="3443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828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alzburg :: world-heritage">
            <a:extLst>
              <a:ext uri="{FF2B5EF4-FFF2-40B4-BE49-F238E27FC236}">
                <a16:creationId xmlns:a16="http://schemas.microsoft.com/office/drawing/2014/main" id="{75D7F281-080C-4A7C-5969-2425B2CF3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5909"/>
            <a:ext cx="7187381" cy="478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Salzburg: místo, které dalo světu hudebního génia | Magazín Radynacestu.cz">
            <a:extLst>
              <a:ext uri="{FF2B5EF4-FFF2-40B4-BE49-F238E27FC236}">
                <a16:creationId xmlns:a16="http://schemas.microsoft.com/office/drawing/2014/main" id="{1A357317-BFC9-AF12-CF30-05A581FFF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81" y="147484"/>
            <a:ext cx="5005620" cy="279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Salzburg In Summer: A Guide To Know More For A Fun 2022 Vacay">
            <a:extLst>
              <a:ext uri="{FF2B5EF4-FFF2-40B4-BE49-F238E27FC236}">
                <a16:creationId xmlns:a16="http://schemas.microsoft.com/office/drawing/2014/main" id="{59D654FC-44C6-FFA4-823F-C2072EEF3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381" y="2939845"/>
            <a:ext cx="5005619" cy="333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905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F833BE-E4B7-6ADD-E2C5-A4DC7EF88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403122"/>
            <a:ext cx="10058400" cy="862289"/>
          </a:xfrm>
        </p:spPr>
        <p:txBody>
          <a:bodyPr/>
          <a:lstStyle/>
          <a:p>
            <a:pPr algn="ctr"/>
            <a:r>
              <a:rPr lang="cs-CZ" b="1" dirty="0"/>
              <a:t>VÝSLEDKY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7FC42E-62A0-8217-B753-98EA63E9D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0217" y="1983386"/>
            <a:ext cx="8292526" cy="4023360"/>
          </a:xfrm>
        </p:spPr>
        <p:txBody>
          <a:bodyPr>
            <a:normAutofit/>
          </a:bodyPr>
          <a:lstStyle/>
          <a:p>
            <a:r>
              <a:rPr lang="cs-CZ" dirty="0"/>
              <a:t>1) GDAŇSK                                                            10) NEAPOL</a:t>
            </a:r>
          </a:p>
          <a:p>
            <a:r>
              <a:rPr lang="cs-CZ" dirty="0"/>
              <a:t>2) TALLIN                                                               11) SEVILLE</a:t>
            </a:r>
          </a:p>
          <a:p>
            <a:r>
              <a:rPr lang="cs-CZ" dirty="0"/>
              <a:t>3) IVALO                                                                12) BARCELONA</a:t>
            </a:r>
          </a:p>
          <a:p>
            <a:r>
              <a:rPr lang="cs-CZ" dirty="0"/>
              <a:t>4) ZERMATT                                                          13) BUKUREŠŤ </a:t>
            </a:r>
          </a:p>
          <a:p>
            <a:r>
              <a:rPr lang="cs-CZ" dirty="0"/>
              <a:t>5) MARSEILLE                                                       14) VERONA</a:t>
            </a:r>
          </a:p>
          <a:p>
            <a:r>
              <a:rPr lang="cs-CZ" dirty="0"/>
              <a:t>6) SAINT TROPEZ                                                 15) SPIŠSKÁ NOVÁ VES</a:t>
            </a:r>
          </a:p>
          <a:p>
            <a:r>
              <a:rPr lang="cs-CZ" dirty="0"/>
              <a:t>7) KOLÍN NAD RÝNEM                                        16) KEFLAVÍK </a:t>
            </a:r>
          </a:p>
          <a:p>
            <a:r>
              <a:rPr lang="cs-CZ" dirty="0"/>
              <a:t>8) BUDAPEŠŤ                                                       17) KODAŇ</a:t>
            </a:r>
          </a:p>
          <a:p>
            <a:r>
              <a:rPr lang="cs-CZ" dirty="0"/>
              <a:t>9) DUBROVNÍK                                                    18) SALZBURG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7242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268DAE-9EA6-E42F-F2AE-C4548EFC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55343"/>
            <a:ext cx="10058400" cy="962094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accent4"/>
                </a:solidFill>
              </a:rPr>
              <a:t>EVROPSKÉ SÍDELNÍ SYSTÉMY</a:t>
            </a:r>
            <a:br>
              <a:rPr lang="cs-CZ" b="1" dirty="0">
                <a:solidFill>
                  <a:schemeClr val="accent2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faktory vývoje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6E037A-48EC-96A4-E85C-2F5941F7C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06173"/>
            <a:ext cx="1005840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b="1" dirty="0"/>
              <a:t> Henri Pirenne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 dirty="0"/>
              <a:t> Adam Smith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 dirty="0"/>
              <a:t> Thomas Malthus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 dirty="0"/>
              <a:t> Max Weber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85690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A1C053-2FB8-A307-0263-1038249318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cs-CZ" sz="32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 dirty="0"/>
              <a:t> Fernand Braudel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b="1" dirty="0"/>
              <a:t> Hohenberg </a:t>
            </a:r>
            <a:r>
              <a:rPr lang="cs-CZ" sz="2800" b="1" i="0" dirty="0">
                <a:solidFill>
                  <a:srgbClr val="202124"/>
                </a:solidFill>
                <a:effectLst/>
                <a:latin typeface="Google Sans"/>
              </a:rPr>
              <a:t>&amp; </a:t>
            </a:r>
            <a:r>
              <a:rPr lang="cs-CZ" sz="3200" b="1" dirty="0"/>
              <a:t>Lees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6B60E111-368D-0F6F-D5DE-B79E8C4DC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49686"/>
            <a:ext cx="10058400" cy="1449387"/>
          </a:xfrm>
        </p:spPr>
        <p:txBody>
          <a:bodyPr>
            <a:normAutofit/>
          </a:bodyPr>
          <a:lstStyle/>
          <a:p>
            <a:pPr algn="ctr"/>
            <a:r>
              <a:rPr lang="cs-CZ" sz="4300" b="1" dirty="0">
                <a:solidFill>
                  <a:schemeClr val="accent4"/>
                </a:solidFill>
              </a:rPr>
              <a:t>EVROPSKÉ SÍDELNÍ SYSTÉMY</a:t>
            </a:r>
            <a:br>
              <a:rPr lang="cs-CZ" sz="4300" b="1" dirty="0">
                <a:solidFill>
                  <a:schemeClr val="accent2"/>
                </a:solidFill>
              </a:rPr>
            </a:br>
            <a:r>
              <a:rPr lang="cs-CZ" sz="4300" b="1" dirty="0">
                <a:solidFill>
                  <a:schemeClr val="tx1"/>
                </a:solidFill>
              </a:rPr>
              <a:t>faktory vývoje</a:t>
            </a:r>
          </a:p>
        </p:txBody>
      </p:sp>
    </p:spTree>
    <p:extLst>
      <p:ext uri="{BB962C8B-B14F-4D97-AF65-F5344CB8AC3E}">
        <p14:creationId xmlns:p14="http://schemas.microsoft.com/office/powerpoint/2010/main" val="4052930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2B2392-8588-F021-8846-647632EAB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413" y="0"/>
            <a:ext cx="11110452" cy="616489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5E460F7-7E8F-8BBA-8905-48D32D10D64C}"/>
              </a:ext>
            </a:extLst>
          </p:cNvPr>
          <p:cNvSpPr txBox="1"/>
          <p:nvPr/>
        </p:nvSpPr>
        <p:spPr>
          <a:xfrm flipH="1">
            <a:off x="10143448" y="5795562"/>
            <a:ext cx="193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Mulíček (2023)</a:t>
            </a:r>
          </a:p>
        </p:txBody>
      </p:sp>
    </p:spTree>
    <p:extLst>
      <p:ext uri="{BB962C8B-B14F-4D97-AF65-F5344CB8AC3E}">
        <p14:creationId xmlns:p14="http://schemas.microsoft.com/office/powerpoint/2010/main" val="1549251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ADAD82-067E-721D-C4AC-EA7AF58E7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99767"/>
            <a:ext cx="10058400" cy="813128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4"/>
                </a:solidFill>
              </a:rPr>
              <a:t>CVIČENÍ 4 - ČETBA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BC65B7C-5E7C-6577-9865-F409014EE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40702"/>
            <a:ext cx="10058400" cy="4023360"/>
          </a:xfrm>
        </p:spPr>
        <p:txBody>
          <a:bodyPr/>
          <a:lstStyle/>
          <a:p>
            <a:r>
              <a:rPr lang="cs-CZ" b="1" dirty="0"/>
              <a:t>Přečtěte si </a:t>
            </a:r>
            <a:r>
              <a:rPr lang="cs-CZ" dirty="0"/>
              <a:t>níže uvedený článek, </a:t>
            </a:r>
            <a:r>
              <a:rPr lang="cs-CZ" b="1" dirty="0"/>
              <a:t>připravte si poznámky </a:t>
            </a:r>
            <a:r>
              <a:rPr lang="cs-CZ" dirty="0"/>
              <a:t>na diskuzi v příštím semináři. </a:t>
            </a:r>
            <a:br>
              <a:rPr lang="cs-CZ" dirty="0"/>
            </a:br>
            <a:r>
              <a:rPr lang="cs-CZ" dirty="0"/>
              <a:t>K tomu </a:t>
            </a:r>
            <a:r>
              <a:rPr lang="cs-CZ" b="1" dirty="0"/>
              <a:t>do odevzdávárny vložte textový dokument </a:t>
            </a:r>
            <a:r>
              <a:rPr lang="cs-CZ" dirty="0"/>
              <a:t>o rozsahu maximálně 1 A4. Jeho obsahem budou odpovědi na následující otázky:</a:t>
            </a:r>
          </a:p>
          <a:p>
            <a:r>
              <a:rPr lang="cs-CZ" dirty="0"/>
              <a:t>1) Co jste se z textu dozvěděli / co si z něho odnášíte za nové informace? </a:t>
            </a:r>
          </a:p>
          <a:p>
            <a:r>
              <a:rPr lang="cs-CZ" dirty="0"/>
              <a:t>2) Lze u šíření moru ve středověké Evropě najít nějakou analogií s COVIDEM?</a:t>
            </a:r>
          </a:p>
          <a:p>
            <a:endParaRPr lang="cs-CZ" dirty="0"/>
          </a:p>
          <a:p>
            <a:r>
              <a:rPr lang="cs-CZ" b="1" dirty="0">
                <a:solidFill>
                  <a:schemeClr val="accent4"/>
                </a:solidFill>
              </a:rPr>
              <a:t>Článek: </a:t>
            </a:r>
          </a:p>
          <a:p>
            <a:r>
              <a:rPr lang="en-US" dirty="0"/>
              <a:t>Ricci P. H. Yue, Harry F. Lee &amp; Connor Y. H. Wu</a:t>
            </a:r>
            <a:r>
              <a:rPr lang="cs-CZ" dirty="0"/>
              <a:t> (2017): </a:t>
            </a:r>
            <a:r>
              <a:rPr lang="en-US" b="1" dirty="0"/>
              <a:t>Trade routes and plague transmission in pre-industrial Europe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585586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5 míst co vidět a navštívit v Gdaňsku | Cestujlevne.com">
            <a:extLst>
              <a:ext uri="{FF2B5EF4-FFF2-40B4-BE49-F238E27FC236}">
                <a16:creationId xmlns:a16="http://schemas.microsoft.com/office/drawing/2014/main" id="{5ADE458C-0225-23CF-703B-22018BD8F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55" y="0"/>
            <a:ext cx="5827380" cy="353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dańsk - atrakcje, co warto zobaczyć i zwiedzić w Gdańsku | Pomorskie.Travel">
            <a:extLst>
              <a:ext uri="{FF2B5EF4-FFF2-40B4-BE49-F238E27FC236}">
                <a16:creationId xmlns:a16="http://schemas.microsoft.com/office/drawing/2014/main" id="{E8E557D5-532F-DE8D-2A53-51C83DDDD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95" y="3507956"/>
            <a:ext cx="7634079" cy="333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dańsk – atrakcje bursztynowego miasta (Top 10). Nr 7 zapiera dech! –  PolskaZachwyca.pl">
            <a:extLst>
              <a:ext uri="{FF2B5EF4-FFF2-40B4-BE49-F238E27FC236}">
                <a16:creationId xmlns:a16="http://schemas.microsoft.com/office/drawing/2014/main" id="{3BFE74D9-EDE4-4345-AD66-7184D270E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35" y="14111"/>
            <a:ext cx="5257110" cy="350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682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llin: dánská pevnost, německé domy a ruské obyvatelstvo? I to je hlavní  město Estonska | Magazín Radynacestu.cz">
            <a:extLst>
              <a:ext uri="{FF2B5EF4-FFF2-40B4-BE49-F238E27FC236}">
                <a16:creationId xmlns:a16="http://schemas.microsoft.com/office/drawing/2014/main" id="{8D6274B5-4A77-C977-FF3F-54A806DA4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5065"/>
            <a:ext cx="7610558" cy="425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allinn - hlavní město Estonska - - jacestovatel.cz">
            <a:extLst>
              <a:ext uri="{FF2B5EF4-FFF2-40B4-BE49-F238E27FC236}">
                <a16:creationId xmlns:a16="http://schemas.microsoft.com/office/drawing/2014/main" id="{C17FC2DA-FA6F-FADF-D0C3-18DC02D6C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02042"/>
            <a:ext cx="7010400" cy="32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allin: dánská pevnost, německé domy a ruské obyvatelstvo? I to je hlavní  město Estonska | Magazín Radynacestu.cz">
            <a:extLst>
              <a:ext uri="{FF2B5EF4-FFF2-40B4-BE49-F238E27FC236}">
                <a16:creationId xmlns:a16="http://schemas.microsoft.com/office/drawing/2014/main" id="{26225511-6894-0E87-029A-CA3981E0D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95"/>
            <a:ext cx="7010400" cy="370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987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valo - Meilleurs services de Laponie finlandaise | Inari-Saariselkä">
            <a:extLst>
              <a:ext uri="{FF2B5EF4-FFF2-40B4-BE49-F238E27FC236}">
                <a16:creationId xmlns:a16="http://schemas.microsoft.com/office/drawing/2014/main" id="{C373A42E-0CCD-87CC-7BF6-971E7DE4C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6406"/>
            <a:ext cx="6371303" cy="42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valo keskusta | Mapio.net">
            <a:extLst>
              <a:ext uri="{FF2B5EF4-FFF2-40B4-BE49-F238E27FC236}">
                <a16:creationId xmlns:a16="http://schemas.microsoft.com/office/drawing/2014/main" id="{D7EA460B-7849-D1F1-6280-500F61F83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303" y="1032387"/>
            <a:ext cx="5842098" cy="465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41112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287AF66F725F488780A43562BAF94A" ma:contentTypeVersion="6" ma:contentTypeDescription="Vytvoří nový dokument" ma:contentTypeScope="" ma:versionID="fe6526f43fa64af429407acc946cde92">
  <xsd:schema xmlns:xsd="http://www.w3.org/2001/XMLSchema" xmlns:xs="http://www.w3.org/2001/XMLSchema" xmlns:p="http://schemas.microsoft.com/office/2006/metadata/properties" xmlns:ns3="2b2ac763-2a82-42d3-894b-8c19e4f57a2a" xmlns:ns4="45fb4870-e8c9-4f9e-95f4-cc79c406e0f1" targetNamespace="http://schemas.microsoft.com/office/2006/metadata/properties" ma:root="true" ma:fieldsID="30acd66f6fe3eb4ba6986e0129d19a03" ns3:_="" ns4:_="">
    <xsd:import namespace="2b2ac763-2a82-42d3-894b-8c19e4f57a2a"/>
    <xsd:import namespace="45fb4870-e8c9-4f9e-95f4-cc79c406e0f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2ac763-2a82-42d3-894b-8c19e4f57a2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fb4870-e8c9-4f9e-95f4-cc79c406e0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5fb4870-e8c9-4f9e-95f4-cc79c406e0f1" xsi:nil="true"/>
  </documentManagement>
</p:properties>
</file>

<file path=customXml/itemProps1.xml><?xml version="1.0" encoding="utf-8"?>
<ds:datastoreItem xmlns:ds="http://schemas.openxmlformats.org/officeDocument/2006/customXml" ds:itemID="{C37FA1A7-5D57-4D61-8F3C-49AA145F03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D9117A6-FD69-4708-AEF9-7AAEFF331164}">
  <ds:schemaRefs>
    <ds:schemaRef ds:uri="2b2ac763-2a82-42d3-894b-8c19e4f57a2a"/>
    <ds:schemaRef ds:uri="45fb4870-e8c9-4f9e-95f4-cc79c406e0f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A671764-BF79-4F34-9FA1-77D9C11D984A}">
  <ds:schemaRefs>
    <ds:schemaRef ds:uri="http://purl.org/dc/elements/1.1/"/>
    <ds:schemaRef ds:uri="http://schemas.microsoft.com/office/2006/metadata/properties"/>
    <ds:schemaRef ds:uri="http://www.w3.org/XML/1998/namespace"/>
    <ds:schemaRef ds:uri="2b2ac763-2a82-42d3-894b-8c19e4f57a2a"/>
    <ds:schemaRef ds:uri="45fb4870-e8c9-4f9e-95f4-cc79c406e0f1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966</TotalTime>
  <Words>239</Words>
  <Application>Microsoft Office PowerPoint</Application>
  <PresentationFormat>Širokoúhlá obrazovka</PresentationFormat>
  <Paragraphs>35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Calibri</vt:lpstr>
      <vt:lpstr>Calibri Light</vt:lpstr>
      <vt:lpstr>Google Sans</vt:lpstr>
      <vt:lpstr>Wingdings</vt:lpstr>
      <vt:lpstr>Retrospektiva</vt:lpstr>
      <vt:lpstr>SÍDELNÍ GEOGRAFIE</vt:lpstr>
      <vt:lpstr>STUDIUM SÍDELNÍCH SYSTÉMŮ</vt:lpstr>
      <vt:lpstr>EVROPSKÉ SÍDELNÍ SYSTÉMY faktory vývoje</vt:lpstr>
      <vt:lpstr>EVROPSKÉ SÍDELNÍ SYSTÉMY faktory vývoje</vt:lpstr>
      <vt:lpstr>Prezentace aplikace PowerPoint</vt:lpstr>
      <vt:lpstr>CVIČENÍ 4 - ČETBA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VÝSLEDKY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SÍDELNÍ GEOGRAFIE</dc:title>
  <dc:creator>David Gorný</dc:creator>
  <cp:lastModifiedBy>David Gorný</cp:lastModifiedBy>
  <cp:revision>3</cp:revision>
  <dcterms:created xsi:type="dcterms:W3CDTF">2023-02-16T11:15:13Z</dcterms:created>
  <dcterms:modified xsi:type="dcterms:W3CDTF">2023-03-23T10:34:06Z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0x0101009E287AF66F725F488780A43562BAF94A</vt:lpwstr>
  </property>
</Properties>
</file>