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62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57" r:id="rId16"/>
    <p:sldId id="259" r:id="rId17"/>
    <p:sldId id="258" r:id="rId18"/>
    <p:sldId id="260" r:id="rId19"/>
    <p:sldId id="26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8B8CF5-528D-4B93-B23A-5F6747CC26C5}" v="22" dt="2023-04-05T09:01:52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90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1DB6E-5281-4B3D-85EE-325C5929A28E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C5122-3D50-4288-A228-F2A230A8F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39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40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80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2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83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71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35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15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18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61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9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0579A2-EC57-456D-A7C7-74C195F65B9F}" type="datetimeFigureOut">
              <a:rPr lang="cs-CZ" smtClean="0"/>
              <a:t>6.4.2023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90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email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maly-lexikon-obci-ceske-republiky-202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49FD98-C0CF-FD9D-3B64-D6408A9E0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110342"/>
            <a:ext cx="10058400" cy="1283332"/>
          </a:xfrm>
        </p:spPr>
        <p:txBody>
          <a:bodyPr/>
          <a:lstStyle/>
          <a:p>
            <a:pPr algn="ctr"/>
            <a:r>
              <a:rPr lang="cs-CZ" b="1">
                <a:solidFill>
                  <a:schemeClr val="accent4"/>
                </a:solidFill>
              </a:rPr>
              <a:t>SÍDELNÍ</a:t>
            </a:r>
            <a:r>
              <a:rPr lang="cs-CZ" b="1"/>
              <a:t> GEOGRAFIE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B4960E7-37E7-D607-B1C7-A2431D630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819514"/>
            <a:ext cx="10058400" cy="1143000"/>
          </a:xfrm>
        </p:spPr>
        <p:txBody>
          <a:bodyPr>
            <a:normAutofit fontScale="92500"/>
          </a:bodyPr>
          <a:lstStyle/>
          <a:p>
            <a:pPr algn="ctr"/>
            <a:r>
              <a:rPr lang="cs-CZ" b="1" dirty="0"/>
              <a:t>David gorný</a:t>
            </a:r>
            <a:endParaRPr lang="cs-CZ" b="1" cap="none" dirty="0"/>
          </a:p>
          <a:p>
            <a:pPr algn="ctr"/>
            <a:r>
              <a:rPr lang="cs-CZ" cap="none" dirty="0"/>
              <a:t>Kontakt: </a:t>
            </a:r>
            <a:r>
              <a:rPr lang="cs-CZ" cap="none" dirty="0">
                <a:hlinkClick r:id="rId2"/>
              </a:rPr>
              <a:t>gorny.david@mail.muni.cz</a:t>
            </a:r>
            <a:r>
              <a:rPr lang="cs-CZ" cap="none" dirty="0"/>
              <a:t> / kancelář 03015 (budova menzy)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56A0B377-019D-1CB7-1183-3B404CC4754F}"/>
              </a:ext>
            </a:extLst>
          </p:cNvPr>
          <p:cNvSpPr txBox="1"/>
          <p:nvPr/>
        </p:nvSpPr>
        <p:spPr>
          <a:xfrm>
            <a:off x="1097280" y="3429000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00" dirty="0">
                <a:latin typeface="+mj-lt"/>
              </a:rPr>
              <a:t>7. hodina – 6</a:t>
            </a:r>
            <a:r>
              <a:rPr lang="cs-CZ" dirty="0">
                <a:latin typeface="+mj-lt"/>
              </a:rPr>
              <a:t>.4</a:t>
            </a:r>
            <a:r>
              <a:rPr lang="cs-CZ" sz="1800" dirty="0">
                <a:latin typeface="+mj-lt"/>
              </a:rPr>
              <a:t>. 2023</a:t>
            </a:r>
          </a:p>
        </p:txBody>
      </p:sp>
    </p:spTree>
    <p:extLst>
      <p:ext uri="{BB962C8B-B14F-4D97-AF65-F5344CB8AC3E}">
        <p14:creationId xmlns:p14="http://schemas.microsoft.com/office/powerpoint/2010/main" val="171326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24CAA8D2-C93F-A60B-7A67-C726ABC39F3B}"/>
              </a:ext>
            </a:extLst>
          </p:cNvPr>
          <p:cNvSpPr/>
          <p:nvPr/>
        </p:nvSpPr>
        <p:spPr>
          <a:xfrm>
            <a:off x="1175938" y="2694039"/>
            <a:ext cx="10058400" cy="2222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F671F9-B7F6-8F06-3B66-0A73C446E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44107"/>
          </a:xfrm>
        </p:spPr>
        <p:txBody>
          <a:bodyPr/>
          <a:lstStyle/>
          <a:p>
            <a:pPr algn="ctr"/>
            <a:r>
              <a:rPr lang="cs-CZ" b="1" dirty="0"/>
              <a:t>LORENZOVA KŘIVKA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98361BD-8E2A-652D-6EE1-A268FD49E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342" y="2866415"/>
            <a:ext cx="9788996" cy="1877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/>
              <a:t>Na osu y </a:t>
            </a:r>
            <a:r>
              <a:rPr lang="cs-CZ" sz="2200" dirty="0"/>
              <a:t>vynášíme </a:t>
            </a:r>
            <a:r>
              <a:rPr lang="cs-CZ" sz="2200" b="1" dirty="0"/>
              <a:t>kumulované plochy územních jednotek</a:t>
            </a:r>
            <a:r>
              <a:rPr lang="cs-CZ" sz="2200" dirty="0"/>
              <a:t>, seřazené sestupně podle intenzity sledovaného jevu, tzn. podle obecné hustoty zalidnění.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Na osu x </a:t>
            </a:r>
            <a:r>
              <a:rPr lang="cs-CZ" sz="2200" dirty="0"/>
              <a:t>vynášíme </a:t>
            </a:r>
            <a:r>
              <a:rPr lang="cs-CZ" sz="2200" b="1" dirty="0"/>
              <a:t>kumulované podíly obyvatelstva </a:t>
            </a:r>
            <a:r>
              <a:rPr lang="cs-CZ" sz="2200" dirty="0"/>
              <a:t>v odpovídajících územních jednotkách.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C48CAB06-D0CC-1C17-8A22-39B58B15F9A7}"/>
              </a:ext>
            </a:extLst>
          </p:cNvPr>
          <p:cNvSpPr txBox="1"/>
          <p:nvPr/>
        </p:nvSpPr>
        <p:spPr>
          <a:xfrm>
            <a:off x="3834581" y="1111046"/>
            <a:ext cx="452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Křivka koncentrace. Neplést s Rank-</a:t>
            </a:r>
            <a:r>
              <a:rPr lang="cs-CZ" dirty="0" err="1"/>
              <a:t>Size</a:t>
            </a:r>
            <a:r>
              <a:rPr lang="cs-CZ" dirty="0"/>
              <a:t> Rule.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BE24F87B-00DA-5A94-E3BE-0E16F83698F0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400979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24CAA8D2-C93F-A60B-7A67-C726ABC39F3B}"/>
              </a:ext>
            </a:extLst>
          </p:cNvPr>
          <p:cNvSpPr/>
          <p:nvPr/>
        </p:nvSpPr>
        <p:spPr>
          <a:xfrm>
            <a:off x="1175938" y="2694039"/>
            <a:ext cx="10058400" cy="2222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F671F9-B7F6-8F06-3B66-0A73C446E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44107"/>
          </a:xfrm>
        </p:spPr>
        <p:txBody>
          <a:bodyPr/>
          <a:lstStyle/>
          <a:p>
            <a:pPr algn="ctr"/>
            <a:r>
              <a:rPr lang="cs-CZ" b="1" dirty="0"/>
              <a:t>LORENZOVA KŘIVKA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98361BD-8E2A-652D-6EE1-A268FD49E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342" y="2866415"/>
            <a:ext cx="9788996" cy="1877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/>
              <a:t>Po sestrojení křivky koncentrace, můžeme jednoduše odečíst </a:t>
            </a:r>
            <a:r>
              <a:rPr lang="cs-CZ" sz="2200" b="1" dirty="0"/>
              <a:t>kolik procent obyvatel sledovaného území žije (je koncentrováno) např. na 25, 50, 75 % jeho plochy.</a:t>
            </a:r>
          </a:p>
          <a:p>
            <a:pPr marL="0" indent="0">
              <a:buNone/>
            </a:pPr>
            <a:r>
              <a:rPr lang="cs-CZ" sz="2200" b="1" dirty="0"/>
              <a:t>Čím více se křivka liší od diagonály, tím je koncentrace obyvatelstva vyšší, </a:t>
            </a:r>
            <a:r>
              <a:rPr lang="cs-CZ" sz="2200" dirty="0"/>
              <a:t>kdyby </a:t>
            </a:r>
            <a:br>
              <a:rPr lang="cs-CZ" sz="2200" dirty="0"/>
            </a:br>
            <a:r>
              <a:rPr lang="cs-CZ" sz="2200" dirty="0"/>
              <a:t>bylo obyvatelstvo v území rozloženo rovnoměrně, křivka koncentrace by splynula s úhlopříčkou.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C48CAB06-D0CC-1C17-8A22-39B58B15F9A7}"/>
              </a:ext>
            </a:extLst>
          </p:cNvPr>
          <p:cNvSpPr txBox="1"/>
          <p:nvPr/>
        </p:nvSpPr>
        <p:spPr>
          <a:xfrm>
            <a:off x="3834581" y="1111046"/>
            <a:ext cx="452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Křivka koncentrace. Neplést s Rank-</a:t>
            </a:r>
            <a:r>
              <a:rPr lang="cs-CZ" dirty="0" err="1"/>
              <a:t>Size</a:t>
            </a:r>
            <a:r>
              <a:rPr lang="cs-CZ" dirty="0"/>
              <a:t> Rule.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EE5EBAFF-1DF5-F78B-A489-CF36B82F6A1E}"/>
              </a:ext>
            </a:extLst>
          </p:cNvPr>
          <p:cNvSpPr txBox="1"/>
          <p:nvPr/>
        </p:nvSpPr>
        <p:spPr>
          <a:xfrm>
            <a:off x="432619" y="5378245"/>
            <a:ext cx="11287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Přesnějším ukazatelem koncentrace je plocha vymezená křivkou koncentrace a úhlopříčkou ve čtverci. Lze jej buď odečíst přímo z grafu anebo vypočítat pomocí </a:t>
            </a:r>
            <a:r>
              <a:rPr lang="cs-CZ" dirty="0" err="1"/>
              <a:t>Giniho</a:t>
            </a:r>
            <a:r>
              <a:rPr lang="cs-CZ" dirty="0"/>
              <a:t> koncentračního koeficientu.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6D07EF-2781-5FBD-ED8E-099B537A10E3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143817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AEDE163-CCA9-0539-9A88-2A08A57DE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0920"/>
          </a:xfrm>
        </p:spPr>
        <p:txBody>
          <a:bodyPr/>
          <a:lstStyle/>
          <a:p>
            <a:pPr algn="ctr"/>
            <a:r>
              <a:rPr lang="cs-CZ" b="1" u="sng" dirty="0"/>
              <a:t>CVIČENÍ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A5C674A-743D-F9A7-09DD-B8DEAE1A0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35" y="1944055"/>
            <a:ext cx="11012129" cy="4309261"/>
          </a:xfrm>
        </p:spPr>
        <p:txBody>
          <a:bodyPr>
            <a:noAutofit/>
          </a:bodyPr>
          <a:lstStyle/>
          <a:p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Vypočítejte míru (ne)rovnoměrnosti rozložení obyvatelstva, resp. pracovních míst (pracovní místa 2019 dle Ministerstva financí ČR </a:t>
            </a:r>
            <a:r>
              <a:rPr lang="cs-CZ" u="sng" dirty="0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 přiloženém souboru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ve vámi vybraném okrese. Seřaďte obce sestupně dle hustoty zalidnění (rozlohy obcí např. zde v Malém lexikonu obcí: 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https://www.czso.cz/csu/czso/maly-lexikon-obci-ceske-republiky-2022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resp. dle počtu pracovních míst na jednoho obyvatele. </a:t>
            </a:r>
          </a:p>
          <a:p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Vypočítejte kumulované podíly tak, abyste byli schopni říct: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Jaký podíl z celkového počtu obyvatel okresu žije na (přibližné) polovině rozlohy okresu?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Jaký podíl z celkového počtu obyvatel okresu žije v (přibližné) polovině celkového počtu obcí okresu?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Jaký podíl z celkového počtu pracovních míst v okrese je umístěn v (přibližné) polovině celkového </a:t>
            </a:r>
            <a:b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počtu obcí okresu?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Jaký podíl z celkového počtu pracovních míst v okrese je umístěn v obcích, ve kterých žije (přibližná) </a:t>
            </a:r>
            <a:b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polovina obyvatel okresu?</a:t>
            </a:r>
          </a:p>
        </p:txBody>
      </p:sp>
    </p:spTree>
    <p:extLst>
      <p:ext uri="{BB962C8B-B14F-4D97-AF65-F5344CB8AC3E}">
        <p14:creationId xmlns:p14="http://schemas.microsoft.com/office/powerpoint/2010/main" val="206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B5C774-D584-1EE1-0FD3-572A217B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089913"/>
          </a:xfrm>
        </p:spPr>
        <p:txBody>
          <a:bodyPr>
            <a:normAutofit/>
          </a:bodyPr>
          <a:lstStyle/>
          <a:p>
            <a:pPr algn="ctr"/>
            <a:r>
              <a:rPr lang="cs-CZ" b="1" u="sng" dirty="0"/>
              <a:t>POSTUP</a:t>
            </a:r>
            <a:r>
              <a:rPr lang="cs-CZ" u="sng" dirty="0"/>
              <a:t>: OBYVATELSTVO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2C56FC2-A568-E53A-CCA8-C2CC4BC20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5566"/>
            <a:ext cx="10058400" cy="4023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Zjistit počet obyvatel a rozlohu [km2] u všech obcí okresu.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Výpočet hustoty zalidnění ve všech obcích.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Seřazení obcí od nejhustěji osídlených sestupně.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Vypočítání kumulativních četností zvlášť u obyvatelstva a rozlohy.</a:t>
            </a:r>
            <a:br>
              <a:rPr lang="cs-CZ" sz="2400" b="1" dirty="0"/>
            </a:br>
            <a:r>
              <a:rPr lang="cs-CZ" sz="2400" b="1" dirty="0"/>
              <a:t>(U obyvatelstva nejprve nutno vypočítat podíly v jednotlivých obcích na celkovém počtu.)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Zjištění údajů potřebných do tabulky dle zadání.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C95D6C88-1164-5058-74F0-825C46EB80ED}"/>
              </a:ext>
            </a:extLst>
          </p:cNvPr>
          <p:cNvSpPr txBox="1"/>
          <p:nvPr/>
        </p:nvSpPr>
        <p:spPr>
          <a:xfrm>
            <a:off x="3912255" y="1094071"/>
            <a:ext cx="4428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(CESTA K ODPOVĚDI NA PRVNÍ DVĚ OTÁZKY)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7B83C42B-56C9-AA25-0AE7-F4A2186A6CC3}"/>
              </a:ext>
            </a:extLst>
          </p:cNvPr>
          <p:cNvSpPr txBox="1"/>
          <p:nvPr/>
        </p:nvSpPr>
        <p:spPr>
          <a:xfrm>
            <a:off x="570762" y="5196865"/>
            <a:ext cx="110504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accent2"/>
                </a:solidFill>
              </a:rPr>
              <a:t>U POČTU PRACOVNÍCH MÍST OBDOBNÝ POSTUP, PRÁCE S OBYVATELSTVEM, AKORÁT MÍSTO ROZLOHY SE ŘEŠÍ PPM.</a:t>
            </a:r>
            <a:br>
              <a:rPr lang="cs-CZ" sz="2000" b="1" dirty="0">
                <a:solidFill>
                  <a:schemeClr val="accent2"/>
                </a:solidFill>
              </a:rPr>
            </a:br>
            <a:r>
              <a:rPr lang="cs-CZ" sz="2000" b="1" dirty="0">
                <a:solidFill>
                  <a:schemeClr val="accent2"/>
                </a:solidFill>
              </a:rPr>
              <a:t>Důležité je seřadit obce sestupně podle počtu pracovních míst na obyvatele. 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xmlns="" id="{44FD5F16-FF75-8B62-38D3-467641365839}"/>
              </a:ext>
            </a:extLst>
          </p:cNvPr>
          <p:cNvCxnSpPr>
            <a:cxnSpLocks/>
          </p:cNvCxnSpPr>
          <p:nvPr/>
        </p:nvCxnSpPr>
        <p:spPr>
          <a:xfrm>
            <a:off x="0" y="5083277"/>
            <a:ext cx="12192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xmlns="" id="{75E99EFB-450D-79E4-449F-9F4305A0D63D}"/>
              </a:ext>
            </a:extLst>
          </p:cNvPr>
          <p:cNvCxnSpPr>
            <a:cxnSpLocks/>
          </p:cNvCxnSpPr>
          <p:nvPr/>
        </p:nvCxnSpPr>
        <p:spPr>
          <a:xfrm>
            <a:off x="0" y="1735393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4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7635C93D-EBD9-2A91-1CF6-30A43C73246E}"/>
              </a:ext>
            </a:extLst>
          </p:cNvPr>
          <p:cNvSpPr/>
          <p:nvPr/>
        </p:nvSpPr>
        <p:spPr>
          <a:xfrm>
            <a:off x="806245" y="2772697"/>
            <a:ext cx="3470786" cy="1720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77C1D09-F694-5234-68EF-F1A0E5F1A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297" y="1845733"/>
            <a:ext cx="10821383" cy="4594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 1)</a:t>
            </a:r>
            <a:r>
              <a:rPr lang="cs-CZ" sz="2400" b="1" dirty="0"/>
              <a:t> Tabulka </a:t>
            </a:r>
            <a:r>
              <a:rPr lang="cs-CZ" sz="2400" dirty="0"/>
              <a:t>se zjištěnými údaji.</a:t>
            </a:r>
          </a:p>
          <a:p>
            <a:r>
              <a:rPr lang="cs-CZ" sz="2400" dirty="0"/>
              <a:t>2) </a:t>
            </a:r>
            <a:r>
              <a:rPr lang="cs-CZ" sz="2400" b="1" dirty="0"/>
              <a:t>Lorenzova křivka </a:t>
            </a:r>
            <a:r>
              <a:rPr lang="cs-CZ" sz="2400" dirty="0"/>
              <a:t>– 2x. 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          x – počet obyvatel</a:t>
            </a:r>
            <a:br>
              <a:rPr lang="cs-CZ" sz="2400" dirty="0"/>
            </a:br>
            <a:r>
              <a:rPr lang="cs-CZ" sz="2400" dirty="0"/>
              <a:t>          y – rozloha 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          x – počet pracovních míst </a:t>
            </a:r>
            <a:br>
              <a:rPr lang="cs-CZ" sz="2400" dirty="0"/>
            </a:br>
            <a:r>
              <a:rPr lang="cs-CZ" sz="2400" dirty="0"/>
              <a:t>          y – rozloha </a:t>
            </a:r>
          </a:p>
          <a:p>
            <a:endParaRPr lang="cs-CZ" sz="2400" dirty="0"/>
          </a:p>
          <a:p>
            <a:r>
              <a:rPr lang="cs-CZ" sz="2400" dirty="0"/>
              <a:t>3) Zadání – metodika – vypracování – závěr.</a:t>
            </a:r>
            <a:br>
              <a:rPr lang="cs-CZ" sz="2400" dirty="0"/>
            </a:br>
            <a:r>
              <a:rPr lang="cs-CZ" sz="2400" dirty="0"/>
              <a:t>    </a:t>
            </a:r>
            <a:r>
              <a:rPr lang="cs-CZ" sz="2400" b="1" dirty="0"/>
              <a:t>Komentář tabulky, grafů a interpretace</a:t>
            </a:r>
            <a:br>
              <a:rPr lang="cs-CZ" sz="2400" b="1" dirty="0"/>
            </a:br>
            <a:r>
              <a:rPr lang="cs-CZ" sz="2400" b="1" dirty="0"/>
              <a:t>    o rozsahu minimálně 1 A4. K interpretaci se </a:t>
            </a:r>
            <a:br>
              <a:rPr lang="cs-CZ" sz="2400" b="1" dirty="0"/>
            </a:br>
            <a:r>
              <a:rPr lang="cs-CZ" sz="2400" b="1" dirty="0"/>
              <a:t>    doporučuje použít i externí zdroje (citace v </a:t>
            </a:r>
            <a:br>
              <a:rPr lang="cs-CZ" sz="2400" b="1" dirty="0"/>
            </a:br>
            <a:r>
              <a:rPr lang="cs-CZ" sz="2400" b="1" dirty="0"/>
              <a:t>    textu).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7807C5AB-4DFC-6D47-CA85-E69A84ED6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031" y="417872"/>
            <a:ext cx="7746284" cy="199133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1D921534-162D-6F36-C931-3F21CD604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272" y="2676753"/>
            <a:ext cx="6073043" cy="3258165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9798625F-60EF-FF30-1020-DC847D296E09}"/>
              </a:ext>
            </a:extLst>
          </p:cNvPr>
          <p:cNvSpPr/>
          <p:nvPr/>
        </p:nvSpPr>
        <p:spPr>
          <a:xfrm>
            <a:off x="806245" y="1396181"/>
            <a:ext cx="3470786" cy="373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6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2845A2-37A8-773B-BF15-FD3AD3E70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41203"/>
            <a:ext cx="10058400" cy="973393"/>
          </a:xfrm>
        </p:spPr>
        <p:txBody>
          <a:bodyPr/>
          <a:lstStyle/>
          <a:p>
            <a:pPr algn="ctr"/>
            <a:r>
              <a:rPr lang="cs-CZ" b="1" dirty="0"/>
              <a:t>DEADLINE: </a:t>
            </a:r>
            <a:r>
              <a:rPr lang="cs-CZ" b="1" dirty="0">
                <a:solidFill>
                  <a:schemeClr val="accent2"/>
                </a:solidFill>
              </a:rPr>
              <a:t>13.4. 2023 5:59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9C915C8D-D8DA-A1E0-193F-2AFE7861D034}"/>
              </a:ext>
            </a:extLst>
          </p:cNvPr>
          <p:cNvSpPr/>
          <p:nvPr/>
        </p:nvSpPr>
        <p:spPr>
          <a:xfrm>
            <a:off x="5593689" y="1658921"/>
            <a:ext cx="5723239" cy="373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98B18F54-980B-3FB9-46A3-33CC2CC3DE0B}"/>
              </a:ext>
            </a:extLst>
          </p:cNvPr>
          <p:cNvSpPr/>
          <p:nvPr/>
        </p:nvSpPr>
        <p:spPr>
          <a:xfrm>
            <a:off x="0" y="6253316"/>
            <a:ext cx="1097280" cy="6211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EA2CFAF3-9957-60D2-E07A-19CA9BD61324}"/>
              </a:ext>
            </a:extLst>
          </p:cNvPr>
          <p:cNvSpPr/>
          <p:nvPr/>
        </p:nvSpPr>
        <p:spPr>
          <a:xfrm>
            <a:off x="11087013" y="6253316"/>
            <a:ext cx="1097280" cy="6211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8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66815F-8E15-4964-A24C-7839A44C9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97161"/>
            <a:ext cx="10058400" cy="891786"/>
          </a:xfrm>
        </p:spPr>
        <p:txBody>
          <a:bodyPr/>
          <a:lstStyle/>
          <a:p>
            <a:pPr algn="ctr"/>
            <a:r>
              <a:rPr lang="cs-CZ" b="1" dirty="0"/>
              <a:t>VŠE.DĚKUJI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76598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E10606-2F83-E497-6ECE-789786CD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89935"/>
            <a:ext cx="10058400" cy="68825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ROZMÍSTĚNÍ OBYVATELSTVA – UKAZATEL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E8A3F4-4546-CC7A-EEF2-6BFED779C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1372"/>
            <a:ext cx="10058400" cy="4023360"/>
          </a:xfrm>
        </p:spPr>
        <p:txBody>
          <a:bodyPr>
            <a:normAutofit/>
          </a:bodyPr>
          <a:lstStyle/>
          <a:p>
            <a:r>
              <a:rPr lang="cs-CZ" sz="2200" b="1" u="sng" dirty="0"/>
              <a:t>VELIKOST ÚZEMÍ PŘIPADAJÍCÍ NA JEDNOHO OBYVATELE:</a:t>
            </a:r>
          </a:p>
          <a:p>
            <a:endParaRPr lang="cs-CZ" b="1" u="sng" dirty="0"/>
          </a:p>
          <a:p>
            <a:endParaRPr lang="cs-CZ" b="1" u="sng" dirty="0"/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b="1" dirty="0">
                <a:solidFill>
                  <a:schemeClr val="accent4"/>
                </a:solidFill>
              </a:rPr>
              <a:t>S je počet obyvatel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b="1" dirty="0">
                <a:solidFill>
                  <a:schemeClr val="accent4"/>
                </a:solidFill>
              </a:rPr>
              <a:t>P je plocha území </a:t>
            </a:r>
            <a:r>
              <a:rPr lang="cs-CZ" dirty="0"/>
              <a:t>(lze použít celkovou rozlohu, zemědělskou, ornou půdu apod.).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Ukazatel</a:t>
            </a:r>
            <a:r>
              <a:rPr lang="cs-CZ" b="1" dirty="0"/>
              <a:t> p </a:t>
            </a:r>
            <a:r>
              <a:rPr lang="cs-CZ" dirty="0"/>
              <a:t>vyjadřuje </a:t>
            </a:r>
            <a:r>
              <a:rPr lang="cs-CZ" b="1" dirty="0"/>
              <a:t>velikost plochy území, která připadá na 1 obyvatele, je v nepřímém </a:t>
            </a:r>
            <a:br>
              <a:rPr lang="cs-CZ" b="1" dirty="0"/>
            </a:br>
            <a:r>
              <a:rPr lang="cs-CZ" b="1" dirty="0"/>
              <a:t> poměru s ukazatelem hustoty zalidnění.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9B338A80-5922-90FC-DDBE-C22E173BD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858" y="2829127"/>
            <a:ext cx="2592044" cy="1199746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676AAC16-EB32-E3CF-39DE-B97CFB35CAF8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28457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E10606-2F83-E497-6ECE-789786CD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89935"/>
            <a:ext cx="10058400" cy="68825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ROZMÍSTĚNÍ OBYVATELSTVA – UKAZATEL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E8A3F4-4546-CC7A-EEF2-6BFED779C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1372"/>
            <a:ext cx="10058400" cy="4023360"/>
          </a:xfrm>
        </p:spPr>
        <p:txBody>
          <a:bodyPr>
            <a:normAutofit/>
          </a:bodyPr>
          <a:lstStyle/>
          <a:p>
            <a:r>
              <a:rPr lang="cs-CZ" sz="2200" b="1" u="sng" dirty="0"/>
              <a:t>KOEFICIENT BLÍZKOSTI / STŘEDNÍ VZDÁLENOSTI</a:t>
            </a:r>
          </a:p>
          <a:p>
            <a:endParaRPr lang="cs-CZ" b="1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b="1" dirty="0">
                <a:solidFill>
                  <a:schemeClr val="accent4"/>
                </a:solidFill>
              </a:rPr>
              <a:t>A je celková plocha studovaného území</a:t>
            </a:r>
            <a:br>
              <a:rPr lang="cs-CZ" b="1" dirty="0">
                <a:solidFill>
                  <a:schemeClr val="accent4"/>
                </a:solidFill>
              </a:rPr>
            </a:br>
            <a:r>
              <a:rPr lang="cs-CZ" b="1" dirty="0">
                <a:solidFill>
                  <a:schemeClr val="accent4"/>
                </a:solidFill>
              </a:rPr>
              <a:t> C je počet sídel tohoto území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Takto definovaný ukazatel </a:t>
            </a:r>
            <a:r>
              <a:rPr lang="cs-CZ" b="1" dirty="0"/>
              <a:t>vyjadřuje průměrnou vzdálenost mezi sídly sledovaného území </a:t>
            </a:r>
            <a:br>
              <a:rPr lang="cs-CZ" b="1" dirty="0"/>
            </a:br>
            <a:r>
              <a:rPr lang="cs-CZ" b="1" dirty="0"/>
              <a:t> (hustotu sídelní sítě).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345481E-F508-91CC-F63E-32C1BD918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348" y="2720804"/>
            <a:ext cx="2743353" cy="1207765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A85F5783-AFA6-4C4B-1954-5B9DC3ED2ADF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35467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EE9EE06B-9ECE-476C-AC9B-0E7F7454579C}"/>
              </a:ext>
            </a:extLst>
          </p:cNvPr>
          <p:cNvSpPr/>
          <p:nvPr/>
        </p:nvSpPr>
        <p:spPr>
          <a:xfrm>
            <a:off x="3805084" y="2743200"/>
            <a:ext cx="5014451" cy="685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98E1C71-FAEF-A90D-5D6B-681895F2F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71876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 Aglomerace obyvatelstva obvykle při svém </a:t>
            </a:r>
            <a:r>
              <a:rPr lang="cs-CZ" sz="2200" b="1" dirty="0"/>
              <a:t>růstu překračují své administrativní </a:t>
            </a:r>
            <a:br>
              <a:rPr lang="cs-CZ" sz="2200" b="1" dirty="0"/>
            </a:br>
            <a:r>
              <a:rPr lang="cs-CZ" sz="2200" b="1" dirty="0"/>
              <a:t> hranice </a:t>
            </a:r>
            <a:r>
              <a:rPr lang="cs-CZ" sz="2200" dirty="0"/>
              <a:t>měst.</a:t>
            </a:r>
          </a:p>
          <a:p>
            <a:pPr marL="0" indent="0">
              <a:buNone/>
            </a:pPr>
            <a:r>
              <a:rPr lang="cs-CZ" sz="2200" dirty="0"/>
              <a:t>                                              </a:t>
            </a:r>
            <a:r>
              <a:rPr lang="cs-CZ" sz="2200" b="1" dirty="0">
                <a:solidFill>
                  <a:schemeClr val="accent4"/>
                </a:solidFill>
              </a:rPr>
              <a:t>underbounded city x overbounded city</a:t>
            </a:r>
          </a:p>
          <a:p>
            <a:pPr marL="0" indent="0">
              <a:buNone/>
            </a:pPr>
            <a:endParaRPr lang="cs-CZ" sz="2200" b="1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 Údaje o počtu obyvatelstva žijícího ve městech </a:t>
            </a:r>
            <a:r>
              <a:rPr lang="cs-CZ" sz="2200" b="1" dirty="0"/>
              <a:t>nemusí být vždy srovnatelné.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 Uvedené nesrovnalosti lze do určité míry překonat </a:t>
            </a:r>
            <a:r>
              <a:rPr lang="cs-CZ" sz="2200" b="1" dirty="0"/>
              <a:t>vymezením aglomerací </a:t>
            </a:r>
            <a:br>
              <a:rPr lang="cs-CZ" sz="2200" b="1" dirty="0"/>
            </a:br>
            <a:r>
              <a:rPr lang="cs-CZ" sz="2200" b="1" dirty="0"/>
              <a:t>                                                                                                              / metropolitních regionů. </a:t>
            </a:r>
            <a:br>
              <a:rPr lang="cs-CZ" sz="2200" b="1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  -&gt; ale ani zde kritéria jejich vymezení nejsou vždy stejná -&gt; rozdílné výsledky. 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xmlns="" id="{D52C4E3B-FA97-4D18-271C-58A68A1E6F0C}"/>
              </a:ext>
            </a:extLst>
          </p:cNvPr>
          <p:cNvSpPr txBox="1">
            <a:spLocks/>
          </p:cNvSpPr>
          <p:nvPr/>
        </p:nvSpPr>
        <p:spPr>
          <a:xfrm>
            <a:off x="1097280" y="589935"/>
            <a:ext cx="10058400" cy="6882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/>
              <a:t>ROZMÍSTĚNÍ OBYVATELSTVA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075FE2A7-3F91-A13C-BF40-EA10A4144EE6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1682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98E1C71-FAEF-A90D-5D6B-681895F2F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71876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 Na základě těchto skutečností navrhl </a:t>
            </a:r>
            <a:r>
              <a:rPr lang="cs-CZ" sz="2200" b="1" dirty="0">
                <a:solidFill>
                  <a:schemeClr val="accent4"/>
                </a:solidFill>
              </a:rPr>
              <a:t>J. KORČÁK (1966) </a:t>
            </a:r>
            <a:r>
              <a:rPr lang="cs-CZ" sz="2200" dirty="0"/>
              <a:t>jednotnou metodiku pro </a:t>
            </a:r>
            <a:br>
              <a:rPr lang="cs-CZ" sz="2200" dirty="0"/>
            </a:br>
            <a:r>
              <a:rPr lang="cs-CZ" sz="2200" dirty="0"/>
              <a:t>  vymezení:</a:t>
            </a:r>
          </a:p>
          <a:p>
            <a:pPr marL="0" indent="0">
              <a:buNone/>
            </a:pPr>
            <a:r>
              <a:rPr lang="cs-CZ" sz="2400" b="1" dirty="0"/>
              <a:t>   </a:t>
            </a:r>
            <a:r>
              <a:rPr lang="cs-CZ" sz="2400" b="1" u="sng" dirty="0"/>
              <a:t>AREÁLŮ MAXIMÁLNÍHO ZALIDNĚNÍ</a:t>
            </a:r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dirty="0"/>
              <a:t>Vycházel z toho, že by to měly být takové oblasti: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 kde </a:t>
            </a:r>
            <a:r>
              <a:rPr lang="cs-CZ" sz="2200" b="1" dirty="0"/>
              <a:t>obecná hustota zalidnění neklesne pod </a:t>
            </a:r>
            <a:r>
              <a:rPr lang="cs-CZ" sz="2200" b="1" dirty="0">
                <a:solidFill>
                  <a:schemeClr val="accent4"/>
                </a:solidFill>
              </a:rPr>
              <a:t>1 000 obyv./km2</a:t>
            </a:r>
            <a:r>
              <a:rPr lang="cs-CZ" sz="2200" dirty="0"/>
              <a:t>, což odpovídá lidnatosti středoevropských velkoměst hodnocených s jejich bezprostředně spjatým okolím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 území musí mít </a:t>
            </a:r>
            <a:r>
              <a:rPr lang="cs-CZ" sz="2200" b="1" dirty="0">
                <a:solidFill>
                  <a:schemeClr val="accent4"/>
                </a:solidFill>
              </a:rPr>
              <a:t>minimální rozlohu 50 km2 (dnes uváděno 45 km2)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xmlns="" id="{D52C4E3B-FA97-4D18-271C-58A68A1E6F0C}"/>
              </a:ext>
            </a:extLst>
          </p:cNvPr>
          <p:cNvSpPr txBox="1">
            <a:spLocks/>
          </p:cNvSpPr>
          <p:nvPr/>
        </p:nvSpPr>
        <p:spPr>
          <a:xfrm>
            <a:off x="1097280" y="589935"/>
            <a:ext cx="10058400" cy="6882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/>
              <a:t>ROZMÍSTĚNÍ OBYVATELSTVA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6820282C-5D29-3CC1-DDF5-92B5DF89C7DC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24320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E1D713-F0AD-0D4D-F75C-2357DB0E2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30869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Postup při vymezování areálů maximálního zalidnění předpokládá </a:t>
            </a:r>
            <a:r>
              <a:rPr lang="cs-CZ" b="1" dirty="0">
                <a:solidFill>
                  <a:schemeClr val="accent4"/>
                </a:solidFill>
              </a:rPr>
              <a:t>postupné připojování </a:t>
            </a:r>
            <a:br>
              <a:rPr lang="cs-CZ" b="1" dirty="0">
                <a:solidFill>
                  <a:schemeClr val="accent4"/>
                </a:solidFill>
              </a:rPr>
            </a:br>
            <a:r>
              <a:rPr lang="cs-CZ" b="1" dirty="0">
                <a:solidFill>
                  <a:schemeClr val="accent4"/>
                </a:solidFill>
              </a:rPr>
              <a:t> sousedních obcí s vysokou lidnatostí </a:t>
            </a:r>
            <a:r>
              <a:rPr lang="cs-CZ" dirty="0"/>
              <a:t>k městům s alespoň 30 až 40 tisíci obyvateli </a:t>
            </a:r>
            <a:r>
              <a:rPr lang="cs-CZ" b="1" dirty="0">
                <a:solidFill>
                  <a:schemeClr val="accent4"/>
                </a:solidFill>
              </a:rPr>
              <a:t>tak, aby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 obecná hustota zalidnění </a:t>
            </a:r>
            <a:r>
              <a:rPr lang="cs-CZ" b="1" dirty="0">
                <a:solidFill>
                  <a:schemeClr val="accent4"/>
                </a:solidFill>
              </a:rPr>
              <a:t>neklesla pod stanovenou hodnotu (zde 1 000 obyv./km2 ).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Nejdříve se budou připojovat obce </a:t>
            </a:r>
            <a:r>
              <a:rPr lang="cs-CZ" b="1" dirty="0"/>
              <a:t>největší a nejbližší.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Jsme-li však od centrální obce již dále, může existovat více směrů dalšího postupu: 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Při připojování obcí je </a:t>
            </a:r>
            <a:r>
              <a:rPr lang="cs-CZ" b="1" dirty="0"/>
              <a:t>vhodné sledovat např. směry hlavních komunikací.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Zároveň by však měla být alespoň do určité míry zachovávána i protichůdná zásada, </a:t>
            </a:r>
            <a:r>
              <a:rPr lang="cs-CZ" b="1" dirty="0"/>
              <a:t>aby tvar získaného areálu byl pokud možno uzavřený.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Někdy je </a:t>
            </a:r>
            <a:r>
              <a:rPr lang="cs-CZ" b="1" dirty="0"/>
              <a:t>nutné areály připojených okrajových obcí zmenšit o části nezalidněného území tak, aby bylo dosaženo požadované hodnoty obecné hustoty zalidnění.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xmlns="" id="{CA6BCF55-BC41-68D9-89E3-759A6ADE25A4}"/>
              </a:ext>
            </a:extLst>
          </p:cNvPr>
          <p:cNvSpPr txBox="1">
            <a:spLocks/>
          </p:cNvSpPr>
          <p:nvPr/>
        </p:nvSpPr>
        <p:spPr>
          <a:xfrm>
            <a:off x="1097280" y="589935"/>
            <a:ext cx="10058400" cy="6882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/>
              <a:t>AREÁLY MAXIMÁLNÍHO ZALIDNĚNÍ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3599800E-5760-D662-8A6C-AD21DCC1BF5B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808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24C4A4-44B9-130F-2CC6-CDF5450EF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91540"/>
            <a:ext cx="10058400" cy="402336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cs-CZ" dirty="0"/>
              <a:t>Volba pevných kritérií pro vymezení areálů maximálního zalidnění sice </a:t>
            </a:r>
            <a:r>
              <a:rPr lang="cs-CZ" b="1" dirty="0"/>
              <a:t>zaručuje srovnatelnost</a:t>
            </a:r>
            <a:r>
              <a:rPr lang="cs-CZ" dirty="0"/>
              <a:t>, avšak může být pro některé země </a:t>
            </a:r>
            <a:r>
              <a:rPr lang="cs-CZ" b="1" dirty="0"/>
              <a:t>příliš přísná nebo naopak málo přísná</a:t>
            </a:r>
            <a:r>
              <a:rPr lang="cs-CZ" dirty="0"/>
              <a:t>. 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/>
              <a:t>Též se v čase mění význam určité úrovně obecné hustoty zalidnění nebo minimální populační velikost areálu. </a:t>
            </a:r>
          </a:p>
          <a:p>
            <a:pPr marL="457200" indent="-457200">
              <a:buFont typeface="+mj-lt"/>
              <a:buAutoNum type="alphaU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Proto z důvodu objektivnější srovnatelnosti mezi zeměmi i pro hodnocení vývoje v jedné zemi navrhl </a:t>
            </a:r>
            <a:r>
              <a:rPr lang="cs-CZ" b="1" dirty="0">
                <a:solidFill>
                  <a:schemeClr val="accent4"/>
                </a:solidFill>
              </a:rPr>
              <a:t>M. HAMPL (1980) relativizování uvedených kritérií: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/>
              <a:t>volbou určitého násobku dosažené průměrné hustoty zalidnění v celé zemi </a:t>
            </a:r>
            <a:br>
              <a:rPr lang="cs-CZ" b="1" dirty="0"/>
            </a:br>
            <a:r>
              <a:rPr lang="cs-CZ" b="1" dirty="0"/>
              <a:t> (např. pěti-, deseti-, dvacetinásobek apod.)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/>
              <a:t>jako minimální populační velikost areálu doporučil půlprocentní podíl (0,5%) na celkovém </a:t>
            </a:r>
            <a:br>
              <a:rPr lang="cs-CZ" b="1" dirty="0"/>
            </a:br>
            <a:r>
              <a:rPr lang="cs-CZ" b="1" dirty="0"/>
              <a:t> počtu obyvatelstva.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xmlns="" id="{BEB0C8AD-B34C-807D-5515-29D1B8F2ECC3}"/>
              </a:ext>
            </a:extLst>
          </p:cNvPr>
          <p:cNvSpPr txBox="1">
            <a:spLocks/>
          </p:cNvSpPr>
          <p:nvPr/>
        </p:nvSpPr>
        <p:spPr>
          <a:xfrm>
            <a:off x="1097280" y="589935"/>
            <a:ext cx="10058400" cy="6882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/>
              <a:t>AREÁLY MAXIMÁLNÍHO ZALIDNĚNÍ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758D4791-86D6-29B1-436E-BAB7AB95E530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7382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B29CF6D6-234D-304A-3E12-660A6E1CB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230" y="284297"/>
            <a:ext cx="8381539" cy="594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4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24CAA8D2-C93F-A60B-7A67-C726ABC39F3B}"/>
              </a:ext>
            </a:extLst>
          </p:cNvPr>
          <p:cNvSpPr/>
          <p:nvPr/>
        </p:nvSpPr>
        <p:spPr>
          <a:xfrm>
            <a:off x="1097280" y="3401478"/>
            <a:ext cx="10058400" cy="1130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F671F9-B7F6-8F06-3B66-0A73C446E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44107"/>
          </a:xfrm>
        </p:spPr>
        <p:txBody>
          <a:bodyPr/>
          <a:lstStyle/>
          <a:p>
            <a:pPr algn="ctr"/>
            <a:r>
              <a:rPr lang="cs-CZ" b="1" dirty="0"/>
              <a:t>LORENZOVA KŘIVKA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98361BD-8E2A-652D-6EE1-A268FD49E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73351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Charakteristiky koncentrace obyvatelstva = charakteristiky rozmístění nebo prostorové </a:t>
            </a:r>
            <a:br>
              <a:rPr lang="cs-CZ" dirty="0"/>
            </a:br>
            <a:r>
              <a:rPr lang="cs-CZ" dirty="0"/>
              <a:t> variability.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Lze vyjadřovat </a:t>
            </a:r>
            <a:r>
              <a:rPr lang="cs-CZ" b="1" dirty="0"/>
              <a:t>podíl obyvatelstva, na který připadá určitý podíl území.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Obyvatelstvo bude více koncentrováno tam, kde bude větší podíl obyvatelstva soustředěn na menším podílu území.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Nejjednodušší ukazatel můžeme definovat jako některý bod na křivce koncentrace (Lorenzově </a:t>
            </a:r>
            <a:br>
              <a:rPr lang="cs-CZ" dirty="0"/>
            </a:br>
            <a:r>
              <a:rPr lang="cs-CZ" dirty="0"/>
              <a:t> oblouku).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C48CAB06-D0CC-1C17-8A22-39B58B15F9A7}"/>
              </a:ext>
            </a:extLst>
          </p:cNvPr>
          <p:cNvSpPr txBox="1"/>
          <p:nvPr/>
        </p:nvSpPr>
        <p:spPr>
          <a:xfrm>
            <a:off x="3834581" y="1111046"/>
            <a:ext cx="452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Křivka koncentrace. Neplést s Rank-</a:t>
            </a:r>
            <a:r>
              <a:rPr lang="cs-CZ" dirty="0" err="1"/>
              <a:t>Size</a:t>
            </a:r>
            <a:r>
              <a:rPr lang="cs-CZ" dirty="0"/>
              <a:t> Rule.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47046C5A-857A-9928-C1CA-CB8AC9154B22}"/>
              </a:ext>
            </a:extLst>
          </p:cNvPr>
          <p:cNvSpPr txBox="1"/>
          <p:nvPr/>
        </p:nvSpPr>
        <p:spPr>
          <a:xfrm>
            <a:off x="2905432" y="6402947"/>
            <a:ext cx="63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Zdroj: Seidenglanz: Geografie obyvatelstva a sídel I, Přednáška č. 7</a:t>
            </a:r>
          </a:p>
        </p:txBody>
      </p:sp>
    </p:spTree>
    <p:extLst>
      <p:ext uri="{BB962C8B-B14F-4D97-AF65-F5344CB8AC3E}">
        <p14:creationId xmlns:p14="http://schemas.microsoft.com/office/powerpoint/2010/main" val="292290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5fb4870-e8c9-4f9e-95f4-cc79c406e0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6" ma:contentTypeDescription="Vytvoří nový dokument" ma:contentTypeScope="" ma:versionID="fe6526f43fa64af429407acc946cde92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30acd66f6fe3eb4ba6986e0129d19a03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671764-BF79-4F34-9FA1-77D9C11D984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5fb4870-e8c9-4f9e-95f4-cc79c406e0f1"/>
    <ds:schemaRef ds:uri="2b2ac763-2a82-42d3-894b-8c19e4f57a2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D9117A6-FD69-4708-AEF9-7AAEFF331164}">
  <ds:schemaRefs>
    <ds:schemaRef ds:uri="2b2ac763-2a82-42d3-894b-8c19e4f57a2a"/>
    <ds:schemaRef ds:uri="45fb4870-e8c9-4f9e-95f4-cc79c406e0f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37FA1A7-5D57-4D61-8F3C-49AA145F03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1180</TotalTime>
  <Words>566</Words>
  <Application>Microsoft Office PowerPoint</Application>
  <PresentationFormat>Vlastní</PresentationFormat>
  <Paragraphs>94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Retrospektiva</vt:lpstr>
      <vt:lpstr>SÍDELNÍ GEOGRAFIE</vt:lpstr>
      <vt:lpstr>ROZMÍSTĚNÍ OBYVATELSTVA – UKAZATEL (1)</vt:lpstr>
      <vt:lpstr>ROZMÍSTĚNÍ OBYVATELSTVA – UKAZATEL (2)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LORENZOVA KŘIVKA</vt:lpstr>
      <vt:lpstr>LORENZOVA KŘIVKA</vt:lpstr>
      <vt:lpstr>LORENZOVA KŘIVKA</vt:lpstr>
      <vt:lpstr>CVIČENÍ 7</vt:lpstr>
      <vt:lpstr>POSTUP: OBYVATELSTVO </vt:lpstr>
      <vt:lpstr>Prezentace aplikace PowerPoint</vt:lpstr>
      <vt:lpstr>DEADLINE: 13.4. 2023 5:59</vt:lpstr>
      <vt:lpstr>VŠE.DĚKUJI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SÍDELNÍ GEOGRAFIE</dc:title>
  <dc:creator>David Gorný</dc:creator>
  <cp:lastModifiedBy>Učitel</cp:lastModifiedBy>
  <cp:revision>5</cp:revision>
  <dcterms:created xsi:type="dcterms:W3CDTF">2023-02-16T11:15:13Z</dcterms:created>
  <dcterms:modified xsi:type="dcterms:W3CDTF">2023-04-06T10:45:54Z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