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7" r:id="rId6"/>
    <p:sldId id="266" r:id="rId7"/>
    <p:sldId id="268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DB6E-5281-4B3D-85EE-325C5929A28E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5122-3D50-4288-A228-F2A230A8F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9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5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1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1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9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579A2-EC57-456D-A7C7-74C195F65B9F}" type="datetimeFigureOut">
              <a:rPr lang="cs-CZ" smtClean="0"/>
              <a:t>20.4.2023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email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49FD98-C0CF-FD9D-3B64-D6408A9E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10342"/>
            <a:ext cx="10058400" cy="1283332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accent4"/>
                </a:solidFill>
              </a:rPr>
              <a:t>SÍDELNÍ</a:t>
            </a:r>
            <a:r>
              <a:rPr lang="cs-CZ" b="1"/>
              <a:t>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B4960E7-37E7-D607-B1C7-A2431D63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819514"/>
            <a:ext cx="10058400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 dirty="0"/>
              <a:t>David gorný</a:t>
            </a:r>
            <a:endParaRPr lang="cs-CZ" b="1" cap="none" dirty="0"/>
          </a:p>
          <a:p>
            <a:pPr algn="ctr"/>
            <a:r>
              <a:rPr lang="cs-CZ" cap="none" dirty="0"/>
              <a:t>Kontakt: </a:t>
            </a:r>
            <a:r>
              <a:rPr lang="cs-CZ" cap="none" dirty="0">
                <a:hlinkClick r:id="rId2"/>
              </a:rPr>
              <a:t>gorny.david@mail.muni.cz</a:t>
            </a:r>
            <a:r>
              <a:rPr lang="cs-CZ" cap="none" dirty="0"/>
              <a:t> / kancelář 03015 (budova menzy)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56A0B377-019D-1CB7-1183-3B404CC4754F}"/>
              </a:ext>
            </a:extLst>
          </p:cNvPr>
          <p:cNvSpPr txBox="1"/>
          <p:nvPr/>
        </p:nvSpPr>
        <p:spPr>
          <a:xfrm>
            <a:off x="1097280" y="3429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latin typeface="+mj-lt"/>
              </a:rPr>
              <a:t>9. hodina – </a:t>
            </a:r>
            <a:r>
              <a:rPr lang="cs-CZ" dirty="0">
                <a:latin typeface="+mj-lt"/>
              </a:rPr>
              <a:t>20.4</a:t>
            </a:r>
            <a:r>
              <a:rPr lang="cs-CZ" sz="1800" dirty="0">
                <a:latin typeface="+mj-lt"/>
              </a:rPr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171326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xmlns="" id="{B3EA6843-A778-4C1D-ABF5-A2CB85B9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5" y="88934"/>
            <a:ext cx="9824172" cy="62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5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C2C7A4-DF64-4B95-A4FE-03B419F2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3273"/>
            <a:ext cx="10058400" cy="961505"/>
          </a:xfrm>
        </p:spPr>
        <p:txBody>
          <a:bodyPr/>
          <a:lstStyle/>
          <a:p>
            <a:pPr algn="ctr"/>
            <a:r>
              <a:rPr lang="cs-CZ" b="1" u="sng" dirty="0"/>
              <a:t>SÍDELNÍ SYSTÉM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6F7189-8FEE-44C4-A96D-240EDE81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18388"/>
            <a:ext cx="10058400" cy="29146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Suburbanizace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Metropolizace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Polarizace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8A72BD2-8264-46F2-BFC8-A2836DC8A0B8}"/>
              </a:ext>
            </a:extLst>
          </p:cNvPr>
          <p:cNvSpPr txBox="1"/>
          <p:nvPr/>
        </p:nvSpPr>
        <p:spPr>
          <a:xfrm>
            <a:off x="5153891" y="3798332"/>
            <a:ext cx="561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Jaký je mezi těmito pojmy významový rozdíl?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C7CB756B-671E-48EA-9756-84A13F2205C7}"/>
              </a:ext>
            </a:extLst>
          </p:cNvPr>
          <p:cNvCxnSpPr/>
          <p:nvPr/>
        </p:nvCxnSpPr>
        <p:spPr>
          <a:xfrm>
            <a:off x="2974109" y="3509818"/>
            <a:ext cx="1976582" cy="473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xmlns="" id="{3CDD0A9B-5ED4-48FF-84B1-7BC97345CBAB}"/>
              </a:ext>
            </a:extLst>
          </p:cNvPr>
          <p:cNvCxnSpPr>
            <a:cxnSpLocks/>
          </p:cNvCxnSpPr>
          <p:nvPr/>
        </p:nvCxnSpPr>
        <p:spPr>
          <a:xfrm flipV="1">
            <a:off x="2761673" y="4005382"/>
            <a:ext cx="2189018" cy="330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0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CE9465-A945-4B8B-A8C7-6DDD6F17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9615"/>
          </a:xfrm>
        </p:spPr>
        <p:txBody>
          <a:bodyPr/>
          <a:lstStyle/>
          <a:p>
            <a:pPr algn="ctr"/>
            <a:r>
              <a:rPr lang="cs-CZ" b="1" u="sng" dirty="0"/>
              <a:t>MOŽNÝ VÝVOJ SÍDELNÍ 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DD0D0B-6848-4C27-815B-803188BD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9492"/>
            <a:ext cx="10058400" cy="34833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Má rezidenční </a:t>
            </a:r>
            <a:r>
              <a:rPr lang="cs-CZ" b="1" dirty="0"/>
              <a:t>suburbanizace</a:t>
            </a:r>
            <a:r>
              <a:rPr lang="cs-CZ" dirty="0"/>
              <a:t> nějaké limity?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Dokázali byste v rámci České republiky určit nějaké lokality, které budou v budoucnu: </a:t>
            </a:r>
            <a:br>
              <a:rPr lang="cs-CZ" dirty="0"/>
            </a:br>
            <a:r>
              <a:rPr lang="cs-CZ" dirty="0"/>
              <a:t>                     a) suburbanizační       b) suburbanizace se zde zastaví    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Omezovali byste komerční suburbanizace v určitých lokalitách v rámci Česka?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Které regiony budou podle vás i v následujících letech upadat, a proč?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Bude </a:t>
            </a:r>
            <a:r>
              <a:rPr lang="cs-CZ" b="1" dirty="0"/>
              <a:t>polarizace </a:t>
            </a:r>
            <a:r>
              <a:rPr lang="cs-CZ" dirty="0"/>
              <a:t>sídelní struktury pokračovat i v dalších letech?</a:t>
            </a:r>
          </a:p>
        </p:txBody>
      </p:sp>
    </p:spTree>
    <p:extLst>
      <p:ext uri="{BB962C8B-B14F-4D97-AF65-F5344CB8AC3E}">
        <p14:creationId xmlns:p14="http://schemas.microsoft.com/office/powerpoint/2010/main" val="303993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D85DF0-3D0F-A948-C7DA-67018B57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7345"/>
            <a:ext cx="10058400" cy="41563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 Pokuste se zhodnotit, jaké dopady </a:t>
            </a:r>
            <a:r>
              <a:rPr lang="cs-CZ" sz="2200" b="1" dirty="0"/>
              <a:t>na střednědobý a dlouhodobý vývoj sídelního systému v ČR 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 budou mít (či by hypoteticky mohly mít) následující vybrané procesy a události:</a:t>
            </a:r>
          </a:p>
          <a:p>
            <a:pPr marL="0" indent="0">
              <a:buNone/>
            </a:pPr>
            <a:r>
              <a:rPr lang="cs-CZ" sz="2200" dirty="0"/>
              <a:t>1. Masivní demografické stárnutí.</a:t>
            </a:r>
          </a:p>
          <a:p>
            <a:pPr marL="0" indent="0">
              <a:buNone/>
            </a:pPr>
            <a:r>
              <a:rPr lang="cs-CZ" sz="2200" dirty="0"/>
              <a:t>2. Prudké zdražení energií a pohonných hmot.</a:t>
            </a:r>
          </a:p>
          <a:p>
            <a:pPr marL="0" indent="0">
              <a:buNone/>
            </a:pPr>
            <a:r>
              <a:rPr lang="cs-CZ" sz="2200" dirty="0"/>
              <a:t>3. Razantní snížení ceny telekomunikací, včetně internetu.</a:t>
            </a:r>
          </a:p>
          <a:p>
            <a:pPr marL="0" indent="0">
              <a:buNone/>
            </a:pPr>
            <a:r>
              <a:rPr lang="cs-CZ" sz="2200" dirty="0"/>
              <a:t>4. Vypuknutí další a delší vlny epidemie nemoci podobné COVID19.</a:t>
            </a:r>
          </a:p>
          <a:p>
            <a:pPr marL="0" indent="0">
              <a:buNone/>
            </a:pPr>
            <a:r>
              <a:rPr lang="cs-CZ" sz="2200" dirty="0"/>
              <a:t>5. </a:t>
            </a:r>
            <a:r>
              <a:rPr lang="cs-CZ" sz="2200" i="1" dirty="0"/>
              <a:t>.....doplňte popřípadě jiný proces/událost....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 S uvedenými hypotetickými procesy pracujte v jejich maximální intenzitě – jde o hypotetickou </a:t>
            </a:r>
            <a:br>
              <a:rPr lang="cs-CZ" sz="2200" dirty="0"/>
            </a:br>
            <a:r>
              <a:rPr lang="cs-CZ" sz="2200" dirty="0"/>
              <a:t> situaci, která v reálu patrně nenastane. Dopady můžete popsat formou scénářů či krátké eseje, </a:t>
            </a:r>
            <a:br>
              <a:rPr lang="cs-CZ" sz="2200" dirty="0"/>
            </a:br>
            <a:r>
              <a:rPr lang="cs-CZ" sz="2200" dirty="0"/>
              <a:t> jednotlivě pro každý proces či událost nebo </a:t>
            </a:r>
            <a:r>
              <a:rPr lang="cs-CZ" sz="2200" dirty="0" err="1"/>
              <a:t>zřetězeně</a:t>
            </a:r>
            <a:r>
              <a:rPr lang="cs-CZ" sz="2200" dirty="0"/>
              <a:t>, záleží na vás.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99049668-EA13-3D44-F322-F8473640A476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30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 dirty="0"/>
              <a:t>CVIČENÍ 9</a:t>
            </a:r>
          </a:p>
        </p:txBody>
      </p:sp>
    </p:spTree>
    <p:extLst>
      <p:ext uri="{BB962C8B-B14F-4D97-AF65-F5344CB8AC3E}">
        <p14:creationId xmlns:p14="http://schemas.microsoft.com/office/powerpoint/2010/main" val="270214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375AF5-9CD8-921F-DDF3-FB78AF7C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8036"/>
            <a:ext cx="10429702" cy="4023360"/>
          </a:xfrm>
        </p:spPr>
        <p:txBody>
          <a:bodyPr/>
          <a:lstStyle/>
          <a:p>
            <a:r>
              <a:rPr lang="cs-CZ" sz="2200" b="1" dirty="0"/>
              <a:t>VÝSTUPY CVIČENÍ: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 Komentář rozsahu 2 A4 (vlastní pohled, nepoužívat žádné zdroje).</a:t>
            </a:r>
          </a:p>
          <a:p>
            <a:pPr marL="0" indent="0">
              <a:buNone/>
            </a:pPr>
            <a:r>
              <a:rPr lang="cs-CZ" sz="2200" b="1" dirty="0">
                <a:solidFill>
                  <a:schemeClr val="accent2"/>
                </a:solidFill>
              </a:rPr>
              <a:t/>
            </a:r>
            <a:br>
              <a:rPr lang="cs-CZ" sz="2200" b="1" dirty="0">
                <a:solidFill>
                  <a:schemeClr val="accent2"/>
                </a:solidFill>
              </a:rPr>
            </a:br>
            <a:r>
              <a:rPr lang="cs-CZ" sz="2200" b="1" dirty="0">
                <a:solidFill>
                  <a:schemeClr val="accent2"/>
                </a:solidFill>
              </a:rPr>
              <a:t/>
            </a:r>
            <a:br>
              <a:rPr lang="cs-CZ" sz="2200" b="1" dirty="0">
                <a:solidFill>
                  <a:schemeClr val="accent2"/>
                </a:solidFill>
              </a:rPr>
            </a:br>
            <a:r>
              <a:rPr lang="cs-CZ" sz="2200" b="1" dirty="0">
                <a:solidFill>
                  <a:schemeClr val="accent2"/>
                </a:solidFill>
              </a:rPr>
              <a:t/>
            </a:r>
            <a:br>
              <a:rPr lang="cs-CZ" sz="2200" b="1" dirty="0">
                <a:solidFill>
                  <a:schemeClr val="accent2"/>
                </a:solidFill>
              </a:rPr>
            </a:br>
            <a:r>
              <a:rPr lang="cs-CZ" sz="2200" b="1" dirty="0">
                <a:solidFill>
                  <a:schemeClr val="accent2"/>
                </a:solidFill>
              </a:rPr>
              <a:t>                                                 </a:t>
            </a:r>
            <a:r>
              <a:rPr lang="cs-CZ" sz="2800" b="1" dirty="0">
                <a:solidFill>
                  <a:schemeClr val="accent2"/>
                </a:solidFill>
              </a:rPr>
              <a:t>DEADLINE: 27.4. 2023 5:59 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</a:rPr>
              <a:t>PŘÍŠTÍ TÝDEN – 27.4. 2023 – CVIČENÍ ZE SÍDELNÍ GEOGRAFIE ODPADÁ!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07777995-4115-0FED-FDE5-CF9986DCD6B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30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u="sng" dirty="0"/>
              <a:t>CVIČENÍ 9</a:t>
            </a:r>
          </a:p>
        </p:txBody>
      </p:sp>
      <p:pic>
        <p:nvPicPr>
          <p:cNvPr id="1026" name="Picture 2" descr="Essay Icon or Logo Isolated Sign Symbol Vector Illustration Stock  Illustration - Illustration of graphic, icon: 226787650">
            <a:extLst>
              <a:ext uri="{FF2B5EF4-FFF2-40B4-BE49-F238E27FC236}">
                <a16:creationId xmlns:a16="http://schemas.microsoft.com/office/drawing/2014/main" xmlns="" id="{559F72B3-17F3-4879-97B1-0B8334E3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37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9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66815F-8E15-4964-A24C-7839A44C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97161"/>
            <a:ext cx="10058400" cy="891786"/>
          </a:xfrm>
        </p:spPr>
        <p:txBody>
          <a:bodyPr/>
          <a:lstStyle/>
          <a:p>
            <a:pPr algn="ctr"/>
            <a:r>
              <a:rPr lang="cs-CZ" b="1" dirty="0"/>
              <a:t>VŠE.DĚKUJI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659880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6" ma:contentTypeDescription="Vytvoří nový dokument" ma:contentTypeScope="" ma:versionID="fe6526f43fa64af429407acc946cde92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0acd66f6fe3eb4ba6986e0129d19a03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FA1A7-5D57-4D61-8F3C-49AA145F03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71764-BF79-4F34-9FA1-77D9C11D98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9117A6-FD69-4708-AEF9-7AAEFF331164}">
  <ds:schemaRefs>
    <ds:schemaRef ds:uri="2b2ac763-2a82-42d3-894b-8c19e4f57a2a"/>
    <ds:schemaRef ds:uri="45fb4870-e8c9-4f9e-95f4-cc79c406e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1478</TotalTime>
  <Words>105</Words>
  <Application>Microsoft Office PowerPoint</Application>
  <PresentationFormat>Vlastní</PresentationFormat>
  <Paragraphs>33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Retrospektiva</vt:lpstr>
      <vt:lpstr>SÍDELNÍ GEOGRAFIE</vt:lpstr>
      <vt:lpstr>Prezentace aplikace PowerPoint</vt:lpstr>
      <vt:lpstr>SÍDELNÍ SYSTÉM V ČR</vt:lpstr>
      <vt:lpstr>MOŽNÝ VÝVOJ SÍDELNÍ STRUKTURY</vt:lpstr>
      <vt:lpstr>Prezentace aplikace PowerPoint</vt:lpstr>
      <vt:lpstr>Prezentace aplikace PowerPoint</vt:lpstr>
      <vt:lpstr>VŠE.DĚKUJI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David Gorný</dc:creator>
  <cp:lastModifiedBy>Učitel</cp:lastModifiedBy>
  <cp:revision>12</cp:revision>
  <dcterms:created xsi:type="dcterms:W3CDTF">2023-02-16T11:15:13Z</dcterms:created>
  <dcterms:modified xsi:type="dcterms:W3CDTF">2023-04-20T10:00:12Z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