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363D9-82FC-4E69-A477-B536705B0D6B}" v="41" dt="2023-02-20T11:27:05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6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8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55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9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8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78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67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4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68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6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C6E578-8EAC-4B2E-A042-E0A504EC564E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70849A-2741-410A-B23E-EC543CF63B4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1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email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Y7r3qUPTpwb8gQt8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21460-70FA-A51E-01FC-14B4B078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54626"/>
            <a:ext cx="10058400" cy="2427486"/>
          </a:xfrm>
        </p:spPr>
        <p:txBody>
          <a:bodyPr/>
          <a:lstStyle/>
          <a:p>
            <a:pPr algn="ctr"/>
            <a:r>
              <a:rPr lang="cs-CZ" b="1"/>
              <a:t>ZÁKLADY </a:t>
            </a:r>
            <a:r>
              <a:rPr lang="cs-CZ" b="1">
                <a:solidFill>
                  <a:schemeClr val="accent1"/>
                </a:solidFill>
              </a:rPr>
              <a:t>REGIONÁLNÍ</a:t>
            </a:r>
            <a:r>
              <a:rPr lang="cs-CZ" b="1"/>
              <a:t>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1F4938-BA08-7650-9D75-A4794FB62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819414"/>
            <a:ext cx="10058400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/>
              <a:t>David gorný</a:t>
            </a:r>
            <a:endParaRPr lang="cs-CZ" b="1" cap="none"/>
          </a:p>
          <a:p>
            <a:pPr algn="ctr"/>
            <a:r>
              <a:rPr lang="cs-CZ" cap="none"/>
              <a:t>Kontakt: </a:t>
            </a:r>
            <a:r>
              <a:rPr lang="cs-CZ" cap="none">
                <a:hlinkClick r:id="rId2"/>
              </a:rPr>
              <a:t>gorny.</a:t>
            </a:r>
            <a:r>
              <a:rPr lang="cs-CZ" cap="none" err="1">
                <a:hlinkClick r:id="rId2"/>
              </a:rPr>
              <a:t>david@mail</a:t>
            </a:r>
            <a:r>
              <a:rPr lang="cs-CZ" cap="none">
                <a:hlinkClick r:id="rId2"/>
              </a:rPr>
              <a:t>.muni.cz</a:t>
            </a:r>
            <a:r>
              <a:rPr lang="cs-CZ" cap="none"/>
              <a:t> / kancelář 03015 (budova menzy)</a:t>
            </a:r>
          </a:p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FC6921-B87A-F16A-96C0-2BACA7D1C27A}"/>
              </a:ext>
            </a:extLst>
          </p:cNvPr>
          <p:cNvSpPr txBox="1"/>
          <p:nvPr/>
        </p:nvSpPr>
        <p:spPr>
          <a:xfrm>
            <a:off x="1066800" y="3427624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>
                <a:latin typeface="+mj-lt"/>
              </a:rPr>
              <a:t>1. hodina – 20.2. 2023</a:t>
            </a:r>
          </a:p>
        </p:txBody>
      </p:sp>
    </p:spTree>
    <p:extLst>
      <p:ext uri="{BB962C8B-B14F-4D97-AF65-F5344CB8AC3E}">
        <p14:creationId xmlns:p14="http://schemas.microsoft.com/office/powerpoint/2010/main" val="189583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058A7-CE14-C5BB-5899-E2E14183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3458"/>
            <a:ext cx="10058400" cy="940947"/>
          </a:xfrm>
        </p:spPr>
        <p:txBody>
          <a:bodyPr/>
          <a:lstStyle/>
          <a:p>
            <a:pPr algn="ctr"/>
            <a:r>
              <a:rPr lang="cs-CZ" b="1"/>
              <a:t>ORGANIZACE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5A4F9-5483-DBEE-4DD3-09B328D1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72" y="2180031"/>
            <a:ext cx="1076042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2 SKUPINY – </a:t>
            </a:r>
            <a:r>
              <a:rPr lang="cs-CZ" sz="2200" b="1">
                <a:solidFill>
                  <a:schemeClr val="accent1"/>
                </a:solidFill>
              </a:rPr>
              <a:t>PO: 17:00 – 18:00 </a:t>
            </a:r>
            <a:r>
              <a:rPr lang="cs-CZ" sz="2200" b="1"/>
              <a:t>/ </a:t>
            </a:r>
            <a:r>
              <a:rPr lang="cs-CZ" sz="2200" b="1">
                <a:solidFill>
                  <a:schemeClr val="accent1"/>
                </a:solidFill>
              </a:rPr>
              <a:t>PO: 18:00 – 19:00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Celkem </a:t>
            </a:r>
            <a:r>
              <a:rPr lang="cs-CZ" sz="2200" b="1"/>
              <a:t>10-11 seminářů</a:t>
            </a:r>
            <a:r>
              <a:rPr lang="cs-CZ" sz="2200"/>
              <a:t>; 3 státní svátky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</a:t>
            </a:r>
            <a:r>
              <a:rPr lang="cs-CZ" sz="2200" b="1"/>
              <a:t>Cvičení povinná </a:t>
            </a:r>
            <a:r>
              <a:rPr lang="cs-CZ" sz="2200"/>
              <a:t>-&gt; maximálně </a:t>
            </a:r>
            <a:r>
              <a:rPr lang="cs-CZ" sz="2200" b="1">
                <a:solidFill>
                  <a:schemeClr val="accent1"/>
                </a:solidFill>
              </a:rPr>
              <a:t>1 neomluvená absence</a:t>
            </a:r>
            <a:r>
              <a:rPr lang="cs-CZ" sz="2200"/>
              <a:t>, omluvené absence přes IS v pořádku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200"/>
          </a:p>
          <a:p>
            <a:pPr marL="0" indent="0">
              <a:buNone/>
            </a:pPr>
            <a:r>
              <a:rPr lang="cs-CZ" sz="2200" b="1"/>
              <a:t>TYPY SEMINÁŘŮ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Výukový seminář – vždy na určité téma.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Diskuzní seminář – diskuze nad zadanými texty (2 takové semináře, celkem 3 texty).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Prezentační seminář – prezentace skupinového projektu.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5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4C678-6495-A674-5CA2-4D5B7D40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932"/>
            <a:ext cx="10058400" cy="1021087"/>
          </a:xfrm>
        </p:spPr>
        <p:txBody>
          <a:bodyPr/>
          <a:lstStyle/>
          <a:p>
            <a:pPr algn="ctr"/>
            <a:r>
              <a:rPr lang="cs-CZ" b="1"/>
              <a:t>ORGANIZACE PŘEDMĚTU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56DF8-7EC3-64E2-CF1E-33994B7C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6236"/>
            <a:ext cx="10701430" cy="4437079"/>
          </a:xfrm>
        </p:spPr>
        <p:txBody>
          <a:bodyPr>
            <a:noAutofit/>
          </a:bodyPr>
          <a:lstStyle/>
          <a:p>
            <a:r>
              <a:rPr lang="cs-CZ" sz="2200" b="1">
                <a:solidFill>
                  <a:schemeClr val="accent1"/>
                </a:solidFill>
              </a:rPr>
              <a:t>3 texty: </a:t>
            </a:r>
            <a:r>
              <a:rPr lang="cs-CZ" sz="2200" b="1"/>
              <a:t>důležité přečíst, udělat poznámky jako podklad k diskuzi na hodině, závěrečná zpráva</a:t>
            </a:r>
            <a:br>
              <a:rPr lang="cs-CZ" sz="2200"/>
            </a:br>
            <a:r>
              <a:rPr lang="cs-CZ" sz="2200"/>
              <a:t>                                               </a:t>
            </a:r>
            <a:r>
              <a:rPr lang="cs-CZ" sz="2200">
                <a:solidFill>
                  <a:schemeClr val="accent1"/>
                </a:solidFill>
              </a:rPr>
              <a:t>Petr Marek (2022); Chromý (2009) a Kučera (2011)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>
                <a:solidFill>
                  <a:schemeClr val="accent1"/>
                </a:solidFill>
              </a:rPr>
              <a:t> Protokol </a:t>
            </a:r>
            <a:r>
              <a:rPr lang="cs-CZ" sz="2200"/>
              <a:t>– FUZZY REGIONALIZACE (odevzdá každý individuálně)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</a:t>
            </a:r>
            <a:r>
              <a:rPr lang="cs-CZ" sz="2200" b="1">
                <a:solidFill>
                  <a:schemeClr val="accent1"/>
                </a:solidFill>
              </a:rPr>
              <a:t>Skupinový projekt </a:t>
            </a:r>
            <a:r>
              <a:rPr lang="cs-CZ" sz="2200"/>
              <a:t>– Regionalizační analýza okresu, skupinky po 3 lidech, </a:t>
            </a:r>
            <a:r>
              <a:rPr lang="cs-CZ" sz="2200" b="1"/>
              <a:t>odprezentování</a:t>
            </a:r>
            <a:r>
              <a:rPr lang="cs-CZ" sz="2200"/>
              <a:t> na </a:t>
            </a:r>
            <a:br>
              <a:rPr lang="cs-CZ" sz="2200"/>
            </a:br>
            <a:r>
              <a:rPr lang="cs-CZ" sz="2200"/>
              <a:t>                                       semináři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/>
          </a:p>
          <a:p>
            <a:pPr marL="0" indent="0">
              <a:buNone/>
            </a:pPr>
            <a:r>
              <a:rPr lang="cs-CZ" sz="2200" b="1"/>
              <a:t>HODNOCENÍ (</a:t>
            </a:r>
            <a:r>
              <a:rPr lang="cs-CZ" sz="2200"/>
              <a:t>-&gt; zvýhodnění u kolokvia)</a:t>
            </a:r>
            <a:r>
              <a:rPr lang="cs-CZ" sz="2200" b="1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Aktivita na hodině a připravenost na diskuzi.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Formální i věcná správnost protokolu FUZZY REGIONALIZACE (uznáno / neuznáno -&gt; oprava)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 Odprezentování skupinového projektu.</a:t>
            </a:r>
          </a:p>
        </p:txBody>
      </p:sp>
    </p:spTree>
    <p:extLst>
      <p:ext uri="{BB962C8B-B14F-4D97-AF65-F5344CB8AC3E}">
        <p14:creationId xmlns:p14="http://schemas.microsoft.com/office/powerpoint/2010/main" val="115971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05740-E470-7066-D44A-2F3A8318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0081"/>
          </a:xfrm>
        </p:spPr>
        <p:txBody>
          <a:bodyPr/>
          <a:lstStyle/>
          <a:p>
            <a:pPr algn="ctr"/>
            <a:r>
              <a:rPr lang="cs-CZ" b="1"/>
              <a:t>CO SE NA CVIČENÍCH DOZVÍTE?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7E829-FCA4-BB62-AD1C-9309259D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0198"/>
            <a:ext cx="10058400" cy="4023360"/>
          </a:xfrm>
        </p:spPr>
        <p:txBody>
          <a:bodyPr>
            <a:normAutofit/>
          </a:bodyPr>
          <a:lstStyle/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/>
              <a:t>Seznámíte se s </a:t>
            </a:r>
            <a:r>
              <a:rPr lang="cs-CZ" sz="2200" b="1">
                <a:solidFill>
                  <a:schemeClr val="accent1"/>
                </a:solidFill>
              </a:rPr>
              <a:t>regionální geografií</a:t>
            </a:r>
            <a:r>
              <a:rPr lang="cs-CZ" sz="2200"/>
              <a:t>, jak klasickou, tak novou &lt;- </a:t>
            </a:r>
            <a:r>
              <a:rPr lang="cs-CZ" sz="2200" b="1"/>
              <a:t>četba článků</a:t>
            </a:r>
            <a:r>
              <a:rPr lang="cs-CZ" sz="2200"/>
              <a:t>.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/>
              <a:t>Získáte </a:t>
            </a:r>
            <a:r>
              <a:rPr lang="cs-CZ" sz="2200" b="1">
                <a:solidFill>
                  <a:schemeClr val="accent1"/>
                </a:solidFill>
              </a:rPr>
              <a:t>praktické dovednosti </a:t>
            </a:r>
            <a:r>
              <a:rPr lang="cs-CZ" sz="2200"/>
              <a:t>-&gt; metody vymezování regionů. 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/>
              <a:t>Zdokonalíte se v </a:t>
            </a:r>
            <a:r>
              <a:rPr lang="cs-CZ" sz="2200" b="1">
                <a:solidFill>
                  <a:schemeClr val="accent1"/>
                </a:solidFill>
              </a:rPr>
              <a:t>práci s daty, v tvorbě map</a:t>
            </a:r>
            <a:r>
              <a:rPr lang="cs-CZ" sz="2200"/>
              <a:t>.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/>
              <a:t>Dozvíte se teoretické informace o různých regionech v České republice. 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200"/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/>
              <a:t>Na cvičení dorazí externista: Petr Marek – poskytne svůj pohled na RG a specifické regiony. </a:t>
            </a:r>
          </a:p>
        </p:txBody>
      </p:sp>
    </p:spTree>
    <p:extLst>
      <p:ext uri="{BB962C8B-B14F-4D97-AF65-F5344CB8AC3E}">
        <p14:creationId xmlns:p14="http://schemas.microsoft.com/office/powerpoint/2010/main" val="282180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F2FDA-BE76-92C9-AA8F-C0C3D10D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PROČ SE UČÍ </a:t>
            </a:r>
            <a:r>
              <a:rPr lang="cs-CZ" b="1">
                <a:solidFill>
                  <a:schemeClr val="accent1"/>
                </a:solidFill>
              </a:rPr>
              <a:t>REGIONÁLNÍ</a:t>
            </a:r>
            <a:r>
              <a:rPr lang="cs-CZ" b="1"/>
              <a:t> GEOGRAFIE?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0A1B0-38EB-FD8D-2C44-134E2464C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8689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/>
              <a:t> Potřeby </a:t>
            </a:r>
            <a:r>
              <a:rPr lang="cs-CZ" sz="2200" b="1"/>
              <a:t>státní správy </a:t>
            </a:r>
            <a:r>
              <a:rPr lang="cs-CZ" sz="2200"/>
              <a:t>(vědět, jak vymezit určité regiony).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/>
              <a:t> Plánování </a:t>
            </a:r>
            <a:r>
              <a:rPr lang="cs-CZ" sz="2200" b="1"/>
              <a:t>dopravní sítě.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/>
              <a:t> Plánování </a:t>
            </a:r>
            <a:r>
              <a:rPr lang="cs-CZ" sz="2200" b="1"/>
              <a:t>rozvoje měst a regionů </a:t>
            </a:r>
            <a:r>
              <a:rPr lang="cs-CZ" sz="2200"/>
              <a:t>(například služeb).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/>
              <a:t> Vymezování </a:t>
            </a:r>
            <a:r>
              <a:rPr lang="cs-CZ" sz="2200" b="1"/>
              <a:t>městských areálů.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/>
              <a:t> Marketing –&gt; cílení opatření.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/>
              <a:t> Účelové vymezení regionů pro další potřeby </a:t>
            </a:r>
            <a:br>
              <a:rPr lang="cs-CZ" sz="2200"/>
            </a:br>
            <a:r>
              <a:rPr lang="cs-CZ" sz="2200"/>
              <a:t>                         (humanitární pomoc, bezpečnostní opatření, zabránění šíření chorob).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29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B2DCB6AD-C1C7-81B5-0DF2-B8877ADA193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14" y="489155"/>
            <a:ext cx="92669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8 Pracovní mikroregiony Cílem následující kapito | ČSÚ">
            <a:extLst>
              <a:ext uri="{FF2B5EF4-FFF2-40B4-BE49-F238E27FC236}">
                <a16:creationId xmlns:a16="http://schemas.microsoft.com/office/drawing/2014/main" id="{73F221D7-F5E0-DE6A-C1C6-6C3AA1D2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6" y="132834"/>
            <a:ext cx="8792803" cy="62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07CFF-EAF5-52F9-8E57-B45A4B26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3" y="286603"/>
            <a:ext cx="11248103" cy="1450757"/>
          </a:xfrm>
        </p:spPr>
        <p:txBody>
          <a:bodyPr/>
          <a:lstStyle/>
          <a:p>
            <a:pPr algn="ctr"/>
            <a:r>
              <a:rPr lang="cs-CZ" b="1"/>
              <a:t>TÉMA HODINY: </a:t>
            </a:r>
            <a:r>
              <a:rPr lang="cs-CZ" b="1">
                <a:solidFill>
                  <a:schemeClr val="accent1"/>
                </a:solidFill>
              </a:rPr>
              <a:t>REGION – JAK HO CHÁPEME?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45348-9F49-330F-C523-F4E1B600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8650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/>
              <a:t> </a:t>
            </a:r>
            <a:r>
              <a:rPr lang="cs-CZ" sz="2400" b="1"/>
              <a:t>JAK BYSTE DEFINOVALI pojem REGION?</a:t>
            </a:r>
          </a:p>
          <a:p>
            <a:pPr marL="0" indent="0">
              <a:buNone/>
            </a:pPr>
            <a:r>
              <a:rPr lang="cs-CZ" sz="2400"/>
              <a:t>   co je to podle vás za oblast </a:t>
            </a:r>
          </a:p>
          <a:p>
            <a:pPr marL="0" indent="0">
              <a:buNone/>
            </a:pPr>
            <a:r>
              <a:rPr lang="cs-CZ" sz="2400"/>
              <a:t>   jak byste tuto oblast popsali vlastními slovy </a:t>
            </a:r>
          </a:p>
          <a:p>
            <a:pPr marL="0" indent="0">
              <a:buNone/>
            </a:pPr>
            <a:r>
              <a:rPr lang="cs-CZ" sz="2400"/>
              <a:t>   otázka hranic regionu </a:t>
            </a:r>
          </a:p>
          <a:p>
            <a:pPr marL="0" indent="0">
              <a:buNone/>
            </a:pPr>
            <a:endParaRPr 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/>
              <a:t> </a:t>
            </a:r>
            <a:r>
              <a:rPr lang="cs-CZ" sz="2400" b="1"/>
              <a:t>REGION JAKO REGION </a:t>
            </a:r>
            <a:r>
              <a:rPr lang="cs-CZ" sz="2400"/>
              <a:t>NEBO </a:t>
            </a:r>
            <a:r>
              <a:rPr lang="cs-CZ" sz="2400" b="1"/>
              <a:t>EXISTUJE PODLE VÁS VÍCE „TYPŮ“ REGIONŮ?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Obrázek 4" descr="Obsah obrázku text, hodiny&#10;&#10;Popis byl vytvořen automaticky">
            <a:extLst>
              <a:ext uri="{FF2B5EF4-FFF2-40B4-BE49-F238E27FC236}">
                <a16:creationId xmlns:a16="http://schemas.microsoft.com/office/drawing/2014/main" id="{2F3BE1E8-462D-E63D-2150-C51EBB5B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39" y="2017176"/>
            <a:ext cx="2601861" cy="26018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AECAA0-62BA-9127-52C2-C328DCA5313D}"/>
              </a:ext>
            </a:extLst>
          </p:cNvPr>
          <p:cNvSpPr txBox="1"/>
          <p:nvPr/>
        </p:nvSpPr>
        <p:spPr>
          <a:xfrm>
            <a:off x="875072" y="6409868"/>
            <a:ext cx="1131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Svůj názor můžete sdělit také anonymně zde: </a:t>
            </a:r>
            <a:r>
              <a:rPr lang="cs-CZ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https://forms.gle/Y7r3qUPTpwb8gQt8A</a:t>
            </a:r>
            <a:r>
              <a:rPr lang="cs-CZ">
                <a:solidFill>
                  <a:schemeClr val="bg1"/>
                </a:solidFill>
              </a:rPr>
              <a:t> nebo pomocí QR kódu.</a:t>
            </a:r>
          </a:p>
        </p:txBody>
      </p:sp>
    </p:spTree>
    <p:extLst>
      <p:ext uri="{BB962C8B-B14F-4D97-AF65-F5344CB8AC3E}">
        <p14:creationId xmlns:p14="http://schemas.microsoft.com/office/powerpoint/2010/main" val="6986473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406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Retrospektiva</vt:lpstr>
      <vt:lpstr>ZÁKLADY REGIONÁLNÍ GEOGRAFIE</vt:lpstr>
      <vt:lpstr>ORGANIZACE PŘEDMĚTU</vt:lpstr>
      <vt:lpstr>ORGANIZACE PŘEDMĚTU</vt:lpstr>
      <vt:lpstr>CO SE NA CVIČENÍCH DOZVÍTE?</vt:lpstr>
      <vt:lpstr>PROČ SE UČÍ REGIONÁLNÍ GEOGRAFIE?</vt:lpstr>
      <vt:lpstr>Prezentace aplikace PowerPoint</vt:lpstr>
      <vt:lpstr>Prezentace aplikace PowerPoint</vt:lpstr>
      <vt:lpstr>TÉMA HODINY: REGION – JAK HO CHÁPEME?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REGIONÁLNÍ GEOGRAFIE</dc:title>
  <dc:creator>David Gorný</dc:creator>
  <cp:lastModifiedBy>David Gorný</cp:lastModifiedBy>
  <cp:revision>1</cp:revision>
  <dcterms:created xsi:type="dcterms:W3CDTF">2023-02-16T08:24:10Z</dcterms:created>
  <dcterms:modified xsi:type="dcterms:W3CDTF">2023-02-20T15:30:46Z</dcterms:modified>
</cp:coreProperties>
</file>