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1" r:id="rId3"/>
    <p:sldId id="460" r:id="rId4"/>
    <p:sldId id="456" r:id="rId5"/>
    <p:sldId id="462" r:id="rId6"/>
    <p:sldId id="461" r:id="rId7"/>
    <p:sldId id="463" r:id="rId8"/>
    <p:sldId id="464" r:id="rId9"/>
    <p:sldId id="465" r:id="rId10"/>
    <p:sldId id="466" r:id="rId11"/>
    <p:sldId id="442" r:id="rId12"/>
    <p:sldId id="446" r:id="rId13"/>
    <p:sldId id="44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28.4.2023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119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28.4.2023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219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3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71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0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0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66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04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02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82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95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05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28.4.2023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Z0081 Prostorové sociálně ekonomické informace a jejich využití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hoteltrebovska.cz/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Verdana" pitchFamily="34" charset="0"/>
                <a:ea typeface="Verdana" pitchFamily="34" charset="0"/>
                <a:cs typeface="Verdana" pitchFamily="34" charset="0"/>
              </a:rPr>
              <a:t>Terénní cvičení z ekonomické geografie</a:t>
            </a:r>
            <a:r>
              <a:rPr lang="cs-CZ" dirty="0"/>
              <a:t/>
            </a:r>
            <a:br>
              <a:rPr lang="cs-CZ" dirty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3. května 2023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9144000" cy="772195"/>
          </a:xfrm>
        </p:spPr>
        <p:txBody>
          <a:bodyPr/>
          <a:lstStyle/>
          <a:p>
            <a:pPr>
              <a:defRPr/>
            </a:pPr>
            <a:r>
              <a:rPr lang="cs-CZ" dirty="0"/>
              <a:t>Z0158 Terénní cvičení z ekonomické geografie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Doprovodný program</a:t>
            </a:r>
            <a:endParaRPr lang="cs-CZ" sz="3200" b="1" dirty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m</a:t>
            </a:r>
            <a:r>
              <a:rPr lang="cs-CZ" sz="1600" b="1" dirty="0" smtClean="0">
                <a:latin typeface="Verdana" pitchFamily="34" charset="0"/>
              </a:rPr>
              <a:t>ožnosti, bude se operativně přizpůsobovat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klasická </a:t>
            </a:r>
            <a:r>
              <a:rPr lang="cs-CZ" sz="1400" dirty="0">
                <a:latin typeface="Verdana" pitchFamily="34" charset="0"/>
              </a:rPr>
              <a:t>expozice městského muzea + extra výstava Hitlerova dálnice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prohlídkové </a:t>
            </a:r>
            <a:r>
              <a:rPr lang="cs-CZ" sz="1400" dirty="0">
                <a:latin typeface="Verdana" pitchFamily="34" charset="0"/>
              </a:rPr>
              <a:t>okruhy renesančního zámku (mučírna, věž, alchymistická laboratoř)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Křížový </a:t>
            </a:r>
            <a:r>
              <a:rPr lang="cs-CZ" sz="1400" dirty="0">
                <a:latin typeface="Verdana" pitchFamily="34" charset="0"/>
              </a:rPr>
              <a:t>vrch, Kalvárie, Plačící Anna (možnost opékání špekáčků)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i="1" dirty="0" smtClean="0">
                <a:latin typeface="Verdana" pitchFamily="34" charset="0"/>
              </a:rPr>
              <a:t>barokní </a:t>
            </a:r>
            <a:r>
              <a:rPr lang="cs-CZ" sz="1400" b="1" i="1" dirty="0">
                <a:latin typeface="Verdana" pitchFamily="34" charset="0"/>
              </a:rPr>
              <a:t>kostel Nanebevzetí Panny Marie - </a:t>
            </a:r>
            <a:r>
              <a:rPr lang="cs-CZ" sz="1400" b="1" i="1" dirty="0" smtClean="0">
                <a:latin typeface="Verdana" pitchFamily="34" charset="0"/>
              </a:rPr>
              <a:t>s prohlídkou </a:t>
            </a:r>
            <a:r>
              <a:rPr lang="cs-CZ" sz="1400" b="1" i="1" dirty="0">
                <a:latin typeface="Verdana" pitchFamily="34" charset="0"/>
              </a:rPr>
              <a:t>věže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rozhledna </a:t>
            </a:r>
            <a:r>
              <a:rPr lang="cs-CZ" sz="1400" dirty="0">
                <a:latin typeface="Verdana" pitchFamily="34" charset="0"/>
              </a:rPr>
              <a:t>Pastýřka + přístřešek Peklo (možnost opékání špekáčků)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i="1" dirty="0" smtClean="0">
                <a:latin typeface="Verdana" pitchFamily="34" charset="0"/>
              </a:rPr>
              <a:t>průmyslové </a:t>
            </a:r>
            <a:r>
              <a:rPr lang="cs-CZ" sz="1400" b="1" i="1" dirty="0">
                <a:latin typeface="Verdana" pitchFamily="34" charset="0"/>
              </a:rPr>
              <a:t>muzeum Mladějov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i="1" dirty="0" smtClean="0">
                <a:latin typeface="Verdana" pitchFamily="34" charset="0"/>
              </a:rPr>
              <a:t>prohlídka </a:t>
            </a:r>
            <a:r>
              <a:rPr lang="cs-CZ" sz="1400" b="1" i="1" dirty="0">
                <a:latin typeface="Verdana" pitchFamily="34" charset="0"/>
              </a:rPr>
              <a:t>obnoveného zámeckého </a:t>
            </a:r>
            <a:r>
              <a:rPr lang="cs-CZ" sz="1400" b="1" i="1" dirty="0" smtClean="0">
                <a:latin typeface="Verdana" pitchFamily="34" charset="0"/>
              </a:rPr>
              <a:t>pivovaru</a:t>
            </a:r>
            <a:endParaRPr lang="cs-CZ" sz="1400" b="1" i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Hřebečské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>
                <a:latin typeface="Verdana" pitchFamily="34" charset="0"/>
              </a:rPr>
              <a:t>důlní </a:t>
            </a:r>
            <a:r>
              <a:rPr lang="cs-CZ" sz="1400" dirty="0" smtClean="0">
                <a:latin typeface="Verdana" pitchFamily="34" charset="0"/>
              </a:rPr>
              <a:t>stezky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Knížecí minipivovar Moravská </a:t>
            </a:r>
            <a:r>
              <a:rPr lang="cs-CZ" sz="1600" b="1" dirty="0">
                <a:latin typeface="Verdana" pitchFamily="34" charset="0"/>
              </a:rPr>
              <a:t>T</a:t>
            </a:r>
            <a:r>
              <a:rPr lang="cs-CZ" sz="1600" b="1" dirty="0" smtClean="0">
                <a:latin typeface="Verdana" pitchFamily="34" charset="0"/>
              </a:rPr>
              <a:t>řebová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ředběžně ve středu 10. 5. v 18:00 hod.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s</a:t>
            </a:r>
            <a:r>
              <a:rPr lang="cs-CZ" sz="1400" dirty="0" smtClean="0">
                <a:latin typeface="Verdana" pitchFamily="34" charset="0"/>
              </a:rPr>
              <a:t>amozřejmě nepovinné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buNone/>
            </a:pPr>
            <a:endParaRPr lang="cs-CZ" sz="14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725144"/>
            <a:ext cx="1882552" cy="1882552"/>
          </a:xfrm>
          <a:prstGeom prst="rect">
            <a:avLst/>
          </a:prstGeom>
        </p:spPr>
      </p:pic>
      <p:pic>
        <p:nvPicPr>
          <p:cNvPr id="5122" name="Picture 2" descr="Není k dispozici žádný popis fotky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5384731" cy="18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5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Verdana" pitchFamily="34" charset="0"/>
              </a:rPr>
              <a:t>Návrat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návrat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v pátek </a:t>
            </a:r>
            <a:r>
              <a:rPr lang="cs-CZ" sz="1400" dirty="0" smtClean="0">
                <a:latin typeface="Verdana" pitchFamily="34" charset="0"/>
              </a:rPr>
              <a:t>12. </a:t>
            </a:r>
            <a:r>
              <a:rPr lang="cs-CZ" sz="1400" dirty="0">
                <a:latin typeface="Verdana" pitchFamily="34" charset="0"/>
              </a:rPr>
              <a:t>května </a:t>
            </a:r>
            <a:r>
              <a:rPr lang="cs-CZ" sz="1400" dirty="0" smtClean="0">
                <a:latin typeface="Verdana" pitchFamily="34" charset="0"/>
              </a:rPr>
              <a:t>2023 </a:t>
            </a:r>
            <a:r>
              <a:rPr lang="cs-CZ" sz="1400" dirty="0">
                <a:latin typeface="Verdana" pitchFamily="34" charset="0"/>
              </a:rPr>
              <a:t>bude terénní cvičení bude ukončeno </a:t>
            </a:r>
            <a:r>
              <a:rPr lang="cs-CZ" sz="1400" dirty="0" smtClean="0">
                <a:latin typeface="Verdana" pitchFamily="34" charset="0"/>
              </a:rPr>
              <a:t>buď v Moravské Třebové nebo po turistickém pochodu Mladějov – Hřebeč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č</a:t>
            </a:r>
            <a:r>
              <a:rPr lang="cs-CZ" sz="1400" dirty="0" smtClean="0">
                <a:latin typeface="Verdana" pitchFamily="34" charset="0"/>
              </a:rPr>
              <a:t>as dle situace, cca kolem 15:00 hod.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návrat do Brna není nutný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 smtClean="0">
                <a:latin typeface="Verdana" pitchFamily="34" charset="0"/>
              </a:rPr>
              <a:t>i </a:t>
            </a:r>
            <a:r>
              <a:rPr lang="cs-CZ" sz="1400" b="1" u="sng" dirty="0">
                <a:latin typeface="Verdana" pitchFamily="34" charset="0"/>
              </a:rPr>
              <a:t>zpáteční cestu si hradí studenti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buNone/>
            </a:pPr>
            <a:endParaRPr lang="cs-CZ" sz="14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latin typeface="Verdana" pitchFamily="34" charset="0"/>
              </a:rPr>
              <a:t>Finance (shrnutí)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685" y="4336504"/>
            <a:ext cx="8568630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>
                <a:latin typeface="Verdana" pitchFamily="34" charset="0"/>
              </a:rPr>
              <a:t>GÚ PřF MU:	</a:t>
            </a:r>
            <a:r>
              <a:rPr lang="cs-CZ" sz="1400" b="1" dirty="0" smtClean="0">
                <a:latin typeface="Verdana" pitchFamily="34" charset="0"/>
              </a:rPr>
              <a:t>		</a:t>
            </a:r>
            <a:r>
              <a:rPr lang="cs-CZ" sz="1400" dirty="0" smtClean="0">
                <a:latin typeface="Verdana" pitchFamily="34" charset="0"/>
              </a:rPr>
              <a:t>ubytování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 err="1" smtClean="0">
                <a:latin typeface="Verdana" pitchFamily="34" charset="0"/>
              </a:rPr>
              <a:t>MěÚ</a:t>
            </a:r>
            <a:r>
              <a:rPr lang="cs-CZ" sz="1400" b="1" dirty="0" smtClean="0">
                <a:latin typeface="Verdana" pitchFamily="34" charset="0"/>
              </a:rPr>
              <a:t> Moravská Třebová</a:t>
            </a:r>
            <a:r>
              <a:rPr lang="cs-CZ" sz="1400" dirty="0" smtClean="0">
                <a:latin typeface="Verdana" pitchFamily="34" charset="0"/>
              </a:rPr>
              <a:t>:		případná finanční kompenzace za data</a:t>
            </a:r>
            <a:endParaRPr lang="cs-CZ" sz="1400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cs-CZ" sz="1400" dirty="0">
                <a:latin typeface="Verdana" pitchFamily="34" charset="0"/>
              </a:rPr>
              <a:t>		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>
                <a:latin typeface="Verdana" pitchFamily="34" charset="0"/>
              </a:rPr>
              <a:t>studenti:	</a:t>
            </a:r>
            <a:r>
              <a:rPr lang="cs-CZ" sz="1400" b="1" dirty="0" smtClean="0">
                <a:latin typeface="Verdana" pitchFamily="34" charset="0"/>
              </a:rPr>
              <a:t>		</a:t>
            </a:r>
            <a:r>
              <a:rPr lang="cs-CZ" sz="1400" dirty="0" smtClean="0">
                <a:latin typeface="Verdana" pitchFamily="34" charset="0"/>
              </a:rPr>
              <a:t>doprava </a:t>
            </a:r>
            <a:r>
              <a:rPr lang="cs-CZ" sz="1400" dirty="0">
                <a:latin typeface="Verdana" pitchFamily="34" charset="0"/>
              </a:rPr>
              <a:t>do/z </a:t>
            </a:r>
            <a:r>
              <a:rPr lang="cs-CZ" sz="1400" dirty="0" smtClean="0">
                <a:latin typeface="Verdana" pitchFamily="34" charset="0"/>
              </a:rPr>
              <a:t>Moravské </a:t>
            </a:r>
            <a:r>
              <a:rPr lang="cs-CZ" sz="1400" dirty="0" smtClean="0">
                <a:latin typeface="Verdana" pitchFamily="34" charset="0"/>
              </a:rPr>
              <a:t>Třebové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cs-CZ" sz="1400" dirty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	</a:t>
            </a:r>
            <a:r>
              <a:rPr lang="cs-CZ" sz="1400" dirty="0" smtClean="0">
                <a:latin typeface="Verdana" pitchFamily="34" charset="0"/>
              </a:rPr>
              <a:t>vstupy (muzeum atd.)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>
                <a:latin typeface="Verdana" pitchFamily="34" charset="0"/>
              </a:rPr>
              <a:t>			</a:t>
            </a:r>
            <a:r>
              <a:rPr lang="cs-CZ" sz="1400" dirty="0" smtClean="0">
                <a:latin typeface="Verdana" pitchFamily="34" charset="0"/>
              </a:rPr>
              <a:t>		stravování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600" dirty="0">
                <a:latin typeface="Verdana" pitchFamily="34" charset="0"/>
              </a:rPr>
              <a:t>			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cs-CZ" sz="1400" dirty="0">
              <a:latin typeface="Verdana" pitchFamily="34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000" b="1" dirty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Verdana" pitchFamily="34" charset="0"/>
              </a:rPr>
              <a:t>Podmínky pro udělení zápočtu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2404864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zápočet, 2 kredity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>
                <a:latin typeface="Verdana" pitchFamily="34" charset="0"/>
              </a:rPr>
              <a:t>1)	účast na terénním cvičení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>
                <a:latin typeface="Verdana" pitchFamily="34" charset="0"/>
              </a:rPr>
              <a:t>	</a:t>
            </a:r>
            <a:r>
              <a:rPr lang="cs-CZ" sz="1200" dirty="0">
                <a:latin typeface="Verdana" pitchFamily="34" charset="0"/>
              </a:rPr>
              <a:t>- v případě nemoci či jiného důvodu pro neúčast dejte zprávu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>
                <a:latin typeface="Verdana" pitchFamily="34" charset="0"/>
              </a:rPr>
              <a:t>	- v případě neúčasti (z jakéhokoliv důvodu) nelze zápočet udělit</a:t>
            </a:r>
          </a:p>
          <a:p>
            <a:pPr algn="just">
              <a:spcBef>
                <a:spcPct val="0"/>
              </a:spcBef>
              <a:buFont typeface="+mj-lt"/>
              <a:buAutoNum type="arabicParenR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2"/>
            </a:pPr>
            <a:r>
              <a:rPr lang="cs-CZ" sz="1400" dirty="0">
                <a:latin typeface="Verdana" pitchFamily="34" charset="0"/>
              </a:rPr>
              <a:t>aktivní zapojení se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>
                <a:latin typeface="Verdana" pitchFamily="34" charset="0"/>
              </a:rPr>
              <a:t>	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řípadné další úkoly, které vyplynou v průběhu terénního cvičení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>
                <a:latin typeface="Verdana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buNone/>
            </a:pPr>
            <a:endParaRPr lang="cs-CZ" sz="14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14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smtClean="0">
                <a:latin typeface="Verdana" pitchFamily="34" charset="0"/>
              </a:rPr>
              <a:t>Kontakt v případě potřeby</a:t>
            </a:r>
            <a:endParaRPr lang="cs-CZ" sz="3200" b="1" dirty="0">
              <a:latin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685" y="5373216"/>
            <a:ext cx="856863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smtClean="0">
                <a:latin typeface="Verdana" pitchFamily="34" charset="0"/>
              </a:rPr>
              <a:t>Ondřej Šerý, mobil a mail: 775 970 359, </a:t>
            </a:r>
            <a:r>
              <a:rPr lang="cs-CZ" sz="1600" smtClean="0">
                <a:latin typeface="Verdana" pitchFamily="34" charset="0"/>
              </a:rPr>
              <a:t>ondrej.sery@mail.muni.cz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sz="1400" smtClean="0"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cs-CZ" sz="1400" smtClean="0">
              <a:latin typeface="Verdana" pitchFamily="34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000" b="1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Dotazy</a:t>
            </a:r>
            <a:endParaRPr lang="cs-CZ" sz="3200" b="1" dirty="0">
              <a:latin typeface="Verdana" pitchFamily="34" charset="0"/>
            </a:endParaRPr>
          </a:p>
        </p:txBody>
      </p:sp>
      <p:pic>
        <p:nvPicPr>
          <p:cNvPr id="6146" name="Picture 2" descr="Dotazy předplatitelů časopisů | ANAG - nakladatelství a vzdělávací  společn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736304" cy="45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Verdana" pitchFamily="34" charset="0"/>
              </a:rPr>
              <a:t>Termín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úterý 9. května 2023 až pátek 12. května 2023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vedoucí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doc. RNDr. Antonín </a:t>
            </a:r>
            <a:r>
              <a:rPr lang="cs-CZ" sz="1400" dirty="0" err="1">
                <a:latin typeface="Verdana" pitchFamily="34" charset="0"/>
              </a:rPr>
              <a:t>Věžník</a:t>
            </a:r>
            <a:r>
              <a:rPr lang="cs-CZ" sz="1400" dirty="0">
                <a:latin typeface="Verdana" pitchFamily="34" charset="0"/>
              </a:rPr>
              <a:t>, CSc.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RNDr. Ondřej Šerý, Ph.D.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Mgr. Ondřej Myšák</a:t>
            </a: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11 studentů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místo</a:t>
            </a:r>
            <a:r>
              <a:rPr lang="cs-CZ" sz="1600" b="1" dirty="0" smtClean="0">
                <a:latin typeface="Verdana" pitchFamily="34" charset="0"/>
              </a:rPr>
              <a:t>: město</a:t>
            </a:r>
            <a:endParaRPr lang="cs-CZ" sz="1600" b="1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cs-CZ" sz="1600" b="1" dirty="0">
                <a:latin typeface="Verdana" pitchFamily="34" charset="0"/>
              </a:rPr>
              <a:t>     Moravská Třebová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9 656 obyvatel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cs-CZ" sz="1400" dirty="0">
                <a:latin typeface="Verdana" pitchFamily="34" charset="0"/>
              </a:rPr>
              <a:t>     (k 1. 1. 2022)</a:t>
            </a: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cs-CZ" sz="1600" b="1" dirty="0">
                <a:latin typeface="Verdana" pitchFamily="34" charset="0"/>
              </a:rPr>
              <a:t>	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buNone/>
            </a:pPr>
            <a:endParaRPr lang="cs-CZ" sz="14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173EB2-FD81-43E7-8174-827234279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32" y="3429000"/>
            <a:ext cx="5908572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Verdana" pitchFamily="34" charset="0"/>
              </a:rPr>
              <a:t>Doprava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odjezd</a:t>
            </a:r>
          </a:p>
          <a:p>
            <a:pPr algn="just" eaLnBrk="1" hangingPunct="1">
              <a:spcBef>
                <a:spcPct val="0"/>
              </a:spcBef>
              <a:buAutoNum type="alphaLcParenR"/>
            </a:pPr>
            <a:r>
              <a:rPr lang="cs-CZ" sz="1400" dirty="0">
                <a:latin typeface="Verdana" pitchFamily="34" charset="0"/>
              </a:rPr>
              <a:t>v úterý 9. května 2023 z Brna (8:56 hlavní nádraží)</a:t>
            </a:r>
          </a:p>
          <a:p>
            <a:pPr algn="just" eaLnBrk="1" hangingPunct="1">
              <a:spcBef>
                <a:spcPct val="0"/>
              </a:spcBef>
              <a:buAutoNum type="alphaLcParenR"/>
            </a:pPr>
            <a:r>
              <a:rPr lang="cs-CZ" sz="1400" dirty="0">
                <a:latin typeface="Verdana" pitchFamily="34" charset="0"/>
              </a:rPr>
              <a:t>možnost přistoupit kdekoliv cestou</a:t>
            </a:r>
          </a:p>
          <a:p>
            <a:pPr algn="just" eaLnBrk="1" hangingPunct="1">
              <a:spcBef>
                <a:spcPct val="0"/>
              </a:spcBef>
              <a:buAutoNum type="alphaLcParenR"/>
            </a:pPr>
            <a:r>
              <a:rPr lang="cs-CZ" sz="1400" dirty="0">
                <a:latin typeface="Verdana" pitchFamily="34" charset="0"/>
              </a:rPr>
              <a:t>oficiální začátek </a:t>
            </a:r>
            <a:r>
              <a:rPr lang="cs-CZ" sz="1400" u="sng" dirty="0">
                <a:latin typeface="Verdana" pitchFamily="34" charset="0"/>
              </a:rPr>
              <a:t>v 10:30 hod. na autobusovém nádraží v Moravské Třebové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na autobusovém nádraží proběhne školení o bezpečnosti na terénech doc. Věžníka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>
                <a:latin typeface="Verdana" pitchFamily="34" charset="0"/>
              </a:rPr>
              <a:t>cestu si hradí studenti</a:t>
            </a: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buNone/>
            </a:pPr>
            <a:endParaRPr lang="cs-CZ" sz="14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1AA6A9-B16C-439B-B699-1C1EE928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045" y="2780928"/>
            <a:ext cx="5856239" cy="29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Verdana" pitchFamily="34" charset="0"/>
              </a:rPr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Hotel Orka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Lanškrounská 498/93</a:t>
            </a:r>
            <a:r>
              <a:rPr lang="fi-FI" sz="1400" dirty="0" smtClean="0">
                <a:latin typeface="Verdana" pitchFamily="34" charset="0"/>
              </a:rPr>
              <a:t>, </a:t>
            </a:r>
            <a:r>
              <a:rPr lang="cs-CZ" sz="1400" dirty="0" smtClean="0">
                <a:latin typeface="Verdana" pitchFamily="34" charset="0"/>
              </a:rPr>
              <a:t>571 </a:t>
            </a:r>
            <a:r>
              <a:rPr lang="cs-CZ" sz="1400" dirty="0">
                <a:latin typeface="Verdana" pitchFamily="34" charset="0"/>
              </a:rPr>
              <a:t>01 </a:t>
            </a:r>
            <a:r>
              <a:rPr lang="cs-CZ" sz="1400" dirty="0" smtClean="0">
                <a:latin typeface="Verdana" pitchFamily="34" charset="0"/>
              </a:rPr>
              <a:t>Moravská Třebová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n</a:t>
            </a:r>
            <a:r>
              <a:rPr lang="cs-CZ" sz="1400" dirty="0" smtClean="0">
                <a:latin typeface="Verdana" pitchFamily="34" charset="0"/>
              </a:rPr>
              <a:t>e Hotel Třebovská (obojí má jednoho majitele) 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https://www.hoteltrebovska.cz/cs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/</a:t>
            </a:r>
            <a:endParaRPr lang="cs-CZ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bez stravování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do </a:t>
            </a:r>
            <a:r>
              <a:rPr lang="cs-CZ" sz="1400" dirty="0" smtClean="0">
                <a:latin typeface="Verdana" pitchFamily="34" charset="0"/>
              </a:rPr>
              <a:t>15 </a:t>
            </a:r>
            <a:r>
              <a:rPr lang="cs-CZ" sz="1400" dirty="0">
                <a:latin typeface="Verdana" pitchFamily="34" charset="0"/>
              </a:rPr>
              <a:t>min. chůze </a:t>
            </a:r>
            <a:r>
              <a:rPr lang="cs-CZ" sz="1400" dirty="0" smtClean="0">
                <a:latin typeface="Verdana" pitchFamily="34" charset="0"/>
              </a:rPr>
              <a:t>Potraviny Kubík a Billa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řada </a:t>
            </a:r>
            <a:r>
              <a:rPr lang="cs-CZ" sz="1400" dirty="0" smtClean="0">
                <a:latin typeface="Verdana" pitchFamily="34" charset="0"/>
              </a:rPr>
              <a:t>stravovacích zařízení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>
                <a:latin typeface="Verdana" pitchFamily="34" charset="0"/>
              </a:rPr>
              <a:t>ubytování hradí Geografický ústav PřF MU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b="1" u="sng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>
                <a:latin typeface="Verdana" pitchFamily="34" charset="0"/>
              </a:rPr>
              <a:t>stravování si hradí studenti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možnost snídaní v </a:t>
            </a:r>
            <a:r>
              <a:rPr lang="cs-CZ" sz="1400" dirty="0" smtClean="0">
                <a:latin typeface="Verdana" pitchFamily="34" charset="0"/>
              </a:rPr>
              <a:t>penzionu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k</a:t>
            </a:r>
            <a:r>
              <a:rPr lang="cs-CZ" sz="1400" dirty="0" smtClean="0">
                <a:latin typeface="Verdana" pitchFamily="34" charset="0"/>
              </a:rPr>
              <a:t> dispozici </a:t>
            </a:r>
            <a:r>
              <a:rPr lang="cs-CZ" sz="1400" dirty="0" err="1" smtClean="0">
                <a:latin typeface="Verdana" pitchFamily="34" charset="0"/>
              </a:rPr>
              <a:t>wi-fi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s</a:t>
            </a:r>
            <a:r>
              <a:rPr lang="cs-CZ" sz="1400" dirty="0" smtClean="0">
                <a:latin typeface="Verdana" pitchFamily="34" charset="0"/>
              </a:rPr>
              <a:t>polečná kuchyň, rychlovarná konvice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m</a:t>
            </a:r>
            <a:r>
              <a:rPr lang="cs-CZ" sz="1400" dirty="0" smtClean="0">
                <a:latin typeface="Verdana" pitchFamily="34" charset="0"/>
              </a:rPr>
              <a:t>inilednička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ručníky</a:t>
            </a:r>
            <a:endParaRPr lang="cs-CZ" sz="1400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</p:txBody>
      </p:sp>
      <p:pic>
        <p:nvPicPr>
          <p:cNvPr id="1026" name="Picture 2" descr="https://d48-a.sdn.cz/d_48/c_img_QJ_o/Z0QD18.jpeg?fl=res,2200,2200,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82" y="4077072"/>
            <a:ext cx="41028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829" y="1542323"/>
            <a:ext cx="3479083" cy="22518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0" y="280020"/>
            <a:ext cx="9078141" cy="6297960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H="1">
            <a:off x="5004048" y="1700808"/>
            <a:ext cx="2736304" cy="1728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740352" y="141277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b="1" dirty="0" smtClean="0">
                <a:solidFill>
                  <a:srgbClr val="FF0000"/>
                </a:solidFill>
              </a:rPr>
              <a:t>utobusové nádraží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6012160" y="476672"/>
            <a:ext cx="1653617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740352" y="39866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vlakové nádraží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230127" y="1310482"/>
            <a:ext cx="1800201" cy="82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123728" y="8367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</a:t>
            </a:r>
            <a:r>
              <a:rPr lang="cs-CZ" b="1" dirty="0" smtClean="0">
                <a:solidFill>
                  <a:srgbClr val="FF0000"/>
                </a:solidFill>
              </a:rPr>
              <a:t>aše ubytování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5201320" y="5157192"/>
            <a:ext cx="1314896" cy="1420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4355976" y="5589240"/>
            <a:ext cx="792089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481049" y="6165304"/>
            <a:ext cx="236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</a:t>
            </a:r>
            <a:r>
              <a:rPr lang="cs-CZ" b="1" dirty="0" smtClean="0">
                <a:solidFill>
                  <a:srgbClr val="FF0000"/>
                </a:solidFill>
              </a:rPr>
              <a:t>áměstí s radnicí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728416" y="62114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kostel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1223627" y="3995535"/>
            <a:ext cx="1800201" cy="82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6" y="38108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Miltra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9" name="Přímá spojnice se šipkou 28"/>
          <p:cNvCxnSpPr/>
          <p:nvPr/>
        </p:nvCxnSpPr>
        <p:spPr>
          <a:xfrm flipH="1" flipV="1">
            <a:off x="5364088" y="3724756"/>
            <a:ext cx="2736304" cy="352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4376488" y="4084812"/>
            <a:ext cx="3723904" cy="74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8100392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potraviny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8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Program, út 9. 5. 2023</a:t>
            </a:r>
            <a:endParaRPr lang="cs-CZ" sz="3200" b="1" dirty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10:30 hod., oficiální začátek terénního cvičení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n</a:t>
            </a:r>
            <a:r>
              <a:rPr lang="cs-CZ" sz="1400" dirty="0" smtClean="0">
                <a:latin typeface="Verdana" pitchFamily="34" charset="0"/>
              </a:rPr>
              <a:t>a autobusovém nádraží v Moravské Třebové 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b</a:t>
            </a:r>
            <a:r>
              <a:rPr lang="cs-CZ" sz="1400" dirty="0" smtClean="0">
                <a:latin typeface="Verdana" pitchFamily="34" charset="0"/>
              </a:rPr>
              <a:t>ezpečnost na terénech doc. Věžníka</a:t>
            </a:r>
            <a:endParaRPr lang="cs-CZ" sz="1400" dirty="0">
              <a:latin typeface="Verdana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cs-CZ" sz="1400" b="1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11:00 až 12:00 hod., ubytování se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přesun na ubytování (Lanškrounská </a:t>
            </a:r>
            <a:r>
              <a:rPr lang="cs-CZ" sz="1400" dirty="0" smtClean="0">
                <a:latin typeface="Verdana" pitchFamily="34" charset="0"/>
              </a:rPr>
              <a:t>498/93)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i</a:t>
            </a:r>
            <a:r>
              <a:rPr lang="cs-CZ" sz="1400" dirty="0" smtClean="0">
                <a:latin typeface="Verdana" pitchFamily="34" charset="0"/>
              </a:rPr>
              <a:t>deálně ubytování (pokoje pro studenty 4 / 3 / 2 / 2 lůžka), minimálně ponechání batohů</a:t>
            </a:r>
            <a:endParaRPr lang="cs-CZ" sz="1400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12:00 až 13:00 hod., pauza na oběd</a:t>
            </a:r>
            <a:endParaRPr lang="cs-CZ" sz="1600" b="1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13:00 až 14:30 hod., přivítání na radnici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m</a:t>
            </a:r>
            <a:r>
              <a:rPr lang="cs-CZ" sz="1400" dirty="0" smtClean="0">
                <a:latin typeface="Verdana" pitchFamily="34" charset="0"/>
              </a:rPr>
              <a:t>ístostarosta Mgr. Václav Dokoupil, absolvent SGRR 2017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řivítání na radnici (</a:t>
            </a:r>
            <a:r>
              <a:rPr lang="pl-PL" sz="1400" dirty="0">
                <a:latin typeface="Verdana" pitchFamily="34" charset="0"/>
              </a:rPr>
              <a:t>nám. T. G. Masaryka 32/29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k</a:t>
            </a:r>
            <a:r>
              <a:rPr lang="cs-CZ" sz="1400" dirty="0" smtClean="0">
                <a:latin typeface="Verdana" pitchFamily="34" charset="0"/>
              </a:rPr>
              <a:t>rátká prezentace o městě v zasedací místnosti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rohlídka radnice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c</a:t>
            </a:r>
            <a:r>
              <a:rPr lang="cs-CZ" sz="1600" b="1" dirty="0" smtClean="0">
                <a:latin typeface="Verdana" pitchFamily="34" charset="0"/>
              </a:rPr>
              <a:t>ca 15:00 hod. a dále, poznávání města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rohlídka </a:t>
            </a:r>
            <a:r>
              <a:rPr lang="cs-CZ" sz="1400" dirty="0" err="1" smtClean="0">
                <a:latin typeface="Verdana" pitchFamily="34" charset="0"/>
              </a:rPr>
              <a:t>brownfieldu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Miltra</a:t>
            </a:r>
            <a:r>
              <a:rPr lang="cs-CZ" sz="1400" dirty="0" smtClean="0">
                <a:latin typeface="Verdana" pitchFamily="34" charset="0"/>
              </a:rPr>
              <a:t> (ukázka rozvojového projektu)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rohlídka barokního kostela Nanebevzetí Panny Marie s věží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i</a:t>
            </a:r>
            <a:r>
              <a:rPr lang="cs-CZ" sz="1400" dirty="0" smtClean="0">
                <a:latin typeface="Verdana" pitchFamily="34" charset="0"/>
              </a:rPr>
              <a:t>ndividuální poznávání města, možnost společné domluvy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buNone/>
            </a:pPr>
            <a:endParaRPr lang="cs-CZ" sz="14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  <p:pic>
        <p:nvPicPr>
          <p:cNvPr id="1026" name="Picture 2" descr="Mgr. Václav Dokoup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628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Program, st a čt 10. a 11. 5. 2023</a:t>
            </a:r>
            <a:endParaRPr lang="cs-CZ" sz="3200" b="1" dirty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i</a:t>
            </a:r>
            <a:r>
              <a:rPr lang="cs-CZ" sz="1600" b="1" dirty="0" smtClean="0">
                <a:latin typeface="Verdana" pitchFamily="34" charset="0"/>
              </a:rPr>
              <a:t>nventarizace městského mobiliáře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s</a:t>
            </a:r>
            <a:r>
              <a:rPr lang="cs-CZ" sz="1400" dirty="0" smtClean="0">
                <a:latin typeface="Verdana" pitchFamily="34" charset="0"/>
              </a:rPr>
              <a:t>tojany na kola, lavičky, zastávky BUS, odpadkové koše, vývěsky, výlepy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rostřednictvím mobilní aplikace </a:t>
            </a:r>
            <a:r>
              <a:rPr lang="cs-CZ" sz="1400" dirty="0" err="1" smtClean="0">
                <a:latin typeface="Verdana" pitchFamily="34" charset="0"/>
              </a:rPr>
              <a:t>Marushka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Photo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student pořídí foto, které se se souřadnicemi automaticky zapíše do systému</a:t>
            </a:r>
            <a:endParaRPr lang="cs-CZ" sz="1400" dirty="0" smtClean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p</a:t>
            </a:r>
            <a:r>
              <a:rPr lang="cs-CZ" sz="1600" b="1" dirty="0" smtClean="0">
                <a:latin typeface="Verdana" pitchFamily="34" charset="0"/>
              </a:rPr>
              <a:t>otřeba chytrého mobilního telefonu s přístupem na internet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okud by měl někdo problém s mobilními daty, ze strany města finanční kompenzace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řípadná kompenzace bude domluvena v průběhu terénního cvičení a vyplacena později formou DPP jednomu z vás (ten ji rozdělí „potřebným“)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p</a:t>
            </a:r>
            <a:r>
              <a:rPr lang="cs-CZ" sz="1600" b="1" dirty="0" smtClean="0">
                <a:latin typeface="Verdana" pitchFamily="34" charset="0"/>
              </a:rPr>
              <a:t>roškolení studentů pracovníkem </a:t>
            </a:r>
            <a:r>
              <a:rPr lang="cs-CZ" sz="1600" b="1" dirty="0" err="1" smtClean="0">
                <a:latin typeface="Verdana" pitchFamily="34" charset="0"/>
              </a:rPr>
              <a:t>MěÚ</a:t>
            </a:r>
            <a:r>
              <a:rPr lang="cs-CZ" sz="1600" b="1" dirty="0" smtClean="0">
                <a:latin typeface="Verdana" pitchFamily="34" charset="0"/>
              </a:rPr>
              <a:t> Moravská Třebová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n</a:t>
            </a:r>
            <a:r>
              <a:rPr lang="cs-CZ" sz="1400" dirty="0" smtClean="0">
                <a:latin typeface="Verdana" pitchFamily="34" charset="0"/>
              </a:rPr>
              <a:t>ejspíše ve středu 10. 5. ráno na radnici (teoreticky i úterý 9. 5.) 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p</a:t>
            </a:r>
            <a:r>
              <a:rPr lang="cs-CZ" sz="1400" dirty="0" smtClean="0">
                <a:latin typeface="Verdana" pitchFamily="34" charset="0"/>
              </a:rPr>
              <a:t>o městě se studenti pohybují ve dvojici (resp. dvojicích a jedné trojici)</a:t>
            </a:r>
            <a:endParaRPr lang="cs-CZ" sz="1400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buNone/>
            </a:pPr>
            <a:endParaRPr lang="cs-CZ" sz="14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  <p:pic>
        <p:nvPicPr>
          <p:cNvPr id="2050" name="Picture 2" descr="Moravská Třebová - cesta od renesance k baroku - Městský mobiliář STREETPAR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" b="51369"/>
          <a:stretch/>
        </p:blipFill>
        <p:spPr bwMode="auto">
          <a:xfrm>
            <a:off x="1511821" y="4799439"/>
            <a:ext cx="3096344" cy="18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ravská Třebová odmítá dál dotovat provoz dálkových linek, pomoci má stát  i kraj | Pardub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9439"/>
            <a:ext cx="2846093" cy="18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8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Program, pá 12. 5. 2023</a:t>
            </a:r>
            <a:endParaRPr lang="cs-CZ" sz="3200" b="1" dirty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d</a:t>
            </a:r>
            <a:r>
              <a:rPr lang="cs-CZ" sz="1600" b="1" dirty="0" smtClean="0">
                <a:latin typeface="Verdana" pitchFamily="34" charset="0"/>
              </a:rPr>
              <a:t>okončení inventarizace (pokud by ještě nebylo hotovo)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ale předpoklad, že to studenti za středu a čtvrtek zvládnou</a:t>
            </a:r>
            <a:endParaRPr lang="cs-CZ" sz="1400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n</a:t>
            </a:r>
            <a:r>
              <a:rPr lang="cs-CZ" sz="1600" b="1" dirty="0" smtClean="0">
                <a:latin typeface="Verdana" pitchFamily="34" charset="0"/>
              </a:rPr>
              <a:t>ávštěva Průmyslového muzea Mladějov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z</a:t>
            </a:r>
            <a:r>
              <a:rPr lang="cs-CZ" sz="1400" dirty="0" smtClean="0">
                <a:latin typeface="Verdana" pitchFamily="34" charset="0"/>
              </a:rPr>
              <a:t>ačátek v 10:00 hod.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t</a:t>
            </a:r>
            <a:r>
              <a:rPr lang="cs-CZ" sz="1600" b="1" dirty="0" smtClean="0">
                <a:latin typeface="Verdana" pitchFamily="34" charset="0"/>
              </a:rPr>
              <a:t>uristika: Mladějov – Strážný vrch – Hřebeč</a:t>
            </a:r>
            <a:endParaRPr lang="cs-CZ" sz="1600" b="1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t</a:t>
            </a:r>
            <a:r>
              <a:rPr lang="cs-CZ" sz="1400" dirty="0" smtClean="0">
                <a:latin typeface="Verdana" pitchFamily="34" charset="0"/>
              </a:rPr>
              <a:t>rasa 12,5 km, dle Map.cz cca 4 hodiny 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batohy převeze OM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v</a:t>
            </a:r>
            <a:r>
              <a:rPr lang="cs-CZ" sz="1400" dirty="0" smtClean="0">
                <a:latin typeface="Verdana" pitchFamily="34" charset="0"/>
              </a:rPr>
              <a:t>zít si odpovídající obuv, příp. další náležitosti</a:t>
            </a:r>
            <a:endParaRPr lang="cs-CZ" sz="1400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>
              <a:latin typeface="Verdana" pitchFamily="34" charset="0"/>
            </a:endParaRPr>
          </a:p>
          <a:p>
            <a:pPr algn="just">
              <a:buNone/>
            </a:pPr>
            <a:endParaRPr lang="cs-CZ" sz="14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latin typeface="Verdan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276872"/>
            <a:ext cx="2257425" cy="1447800"/>
          </a:xfrm>
          <a:prstGeom prst="rect">
            <a:avLst/>
          </a:prstGeom>
        </p:spPr>
      </p:pic>
      <p:pic>
        <p:nvPicPr>
          <p:cNvPr id="4098" name="Picture 2" descr="https://d34-a.sdn.cz/d_34/d_15120327/img/20/616x479_ik5WUh.jpg?fl=res,500,500,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2" y="4283381"/>
            <a:ext cx="3095710" cy="24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34-a.sdn.cz/d_34/c_img_gR_Z/fBmOG7.jpeg?fl=res,500,500,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84" y="4246267"/>
            <a:ext cx="4762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2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2" y="836129"/>
            <a:ext cx="9002216" cy="51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161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4160</TotalTime>
  <Words>792</Words>
  <Application>Microsoft Office PowerPoint</Application>
  <PresentationFormat>Předvádění na obrazovce (4:3)</PresentationFormat>
  <Paragraphs>245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Motiv sady Office</vt:lpstr>
      <vt:lpstr>Terénní cvičení z ekonomické geografie </vt:lpstr>
      <vt:lpstr>Termín</vt:lpstr>
      <vt:lpstr>Doprava</vt:lpstr>
      <vt:lpstr>Ubytování</vt:lpstr>
      <vt:lpstr>Prezentace aplikace PowerPoint</vt:lpstr>
      <vt:lpstr>Program, út 9. 5. 2023</vt:lpstr>
      <vt:lpstr>Program, st a čt 10. a 11. 5. 2023</vt:lpstr>
      <vt:lpstr>Program, pá 12. 5. 2023</vt:lpstr>
      <vt:lpstr>Prezentace aplikace PowerPoint</vt:lpstr>
      <vt:lpstr>Doprovodný program</vt:lpstr>
      <vt:lpstr>Návrat</vt:lpstr>
      <vt:lpstr>Podmínky pro udělení zápočtu</vt:lpstr>
      <vt:lpstr>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Ondřej Šerý</cp:lastModifiedBy>
  <cp:revision>390</cp:revision>
  <dcterms:created xsi:type="dcterms:W3CDTF">2014-09-08T07:18:26Z</dcterms:created>
  <dcterms:modified xsi:type="dcterms:W3CDTF">2023-04-28T16:01:52Z</dcterms:modified>
</cp:coreProperties>
</file>