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1" r:id="rId2"/>
    <p:sldId id="384" r:id="rId3"/>
    <p:sldId id="393" r:id="rId4"/>
    <p:sldId id="385" r:id="rId5"/>
    <p:sldId id="392" r:id="rId6"/>
    <p:sldId id="389" r:id="rId7"/>
    <p:sldId id="387" r:id="rId8"/>
    <p:sldId id="386" r:id="rId9"/>
    <p:sldId id="391" r:id="rId10"/>
    <p:sldId id="388" r:id="rId11"/>
    <p:sldId id="39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varda" initials="OK" lastIdx="1" clrIdx="0">
    <p:extLst>
      <p:ext uri="{19B8F6BF-5375-455C-9EA6-DF929625EA0E}">
        <p15:presenceInfo xmlns:p15="http://schemas.microsoft.com/office/powerpoint/2012/main" userId="Ondřej Kvar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5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8CED5-6F83-41E7-A126-9A39EAED9EF7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68DC-A64E-4C62-B3D0-AF2AA1F13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19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2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65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87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6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6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0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70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1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8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8A069-D139-41F5-B2B8-E96E1B0A4704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C1E-F0EF-435B-9B3F-CEA769F71E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9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rno.cz/datasets/mestobrno::ulice-streets/explore" TargetMode="External"/><Relationship Id="rId7" Type="http://schemas.openxmlformats.org/officeDocument/2006/relationships/hyperlink" Target="https://data.brno.cz/datasets/obecn%C3%AD-bydlen%C3%AD-po%C4%8Dty-byt%C5%AF-jednotliv%C3%BDch-druh%C5%AF-podle-m%C4%9Bstsk%C3%BDch-%C4%8D%C3%A1st%C3%AD-municipal-housing-number-of-dwellings-by-city-districts/explo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brno.cz/datasets/241aef04d63a4b0db0446c4762722494_2/explore" TargetMode="External"/><Relationship Id="rId5" Type="http://schemas.openxmlformats.org/officeDocument/2006/relationships/hyperlink" Target="https://data.brno.cz/datasets/mestobrno::intenzita-dopravy-intenzita-cyklist%C5%AF-bike-traffic-intensity/explore" TargetMode="External"/><Relationship Id="rId4" Type="http://schemas.openxmlformats.org/officeDocument/2006/relationships/hyperlink" Target="https://data.brno.cz/datasets/mestobrno::cyklistick%C3%A9-nehody-bike-accidents/explo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plugins.qgis.org/plugins/visualist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ipsac2.unil.ch/main/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3">
            <a:extLst>
              <a:ext uri="{FF2B5EF4-FFF2-40B4-BE49-F238E27FC236}">
                <a16:creationId xmlns:a16="http://schemas.microsoft.com/office/drawing/2014/main" id="{6A891B41-363B-4EFD-8FC3-B7E640799C18}"/>
              </a:ext>
            </a:extLst>
          </p:cNvPr>
          <p:cNvSpPr txBox="1">
            <a:spLocks/>
          </p:cNvSpPr>
          <p:nvPr/>
        </p:nvSpPr>
        <p:spPr>
          <a:xfrm>
            <a:off x="298877" y="2900365"/>
            <a:ext cx="85212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Vybrané příklady analýzy a vizualizace prostorových dat</a:t>
            </a:r>
            <a:r>
              <a:rPr lang="cs-CZ" kern="0" dirty="0">
                <a:solidFill>
                  <a:srgbClr val="0000DC"/>
                </a:solidFill>
                <a:latin typeface="Arial"/>
              </a:rPr>
              <a:t>: </a:t>
            </a:r>
          </a:p>
          <a:p>
            <a:pPr lvl="1" defTabSz="914400">
              <a:lnSpc>
                <a:spcPts val="3300"/>
              </a:lnSpc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Shlukování </a:t>
            </a:r>
          </a:p>
          <a:p>
            <a:pPr lvl="1" defTabSz="914400">
              <a:lnSpc>
                <a:spcPts val="3300"/>
              </a:lnSpc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Síťová </a:t>
            </a:r>
            <a:r>
              <a:rPr lang="cs-CZ" sz="2400" b="0" kern="0" dirty="0">
                <a:solidFill>
                  <a:srgbClr val="0000DC"/>
                </a:solidFill>
                <a:latin typeface="Arial"/>
              </a:rPr>
              <a:t>analýza v QGIS</a:t>
            </a:r>
          </a:p>
          <a:p>
            <a:pPr lvl="1" defTabSz="914400">
              <a:lnSpc>
                <a:spcPts val="3300"/>
              </a:lnSpc>
              <a:defRPr/>
            </a:pP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Flow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maps</a:t>
            </a:r>
            <a:endParaRPr kumimoji="0" lang="cs-CZ" sz="2400" b="0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lvl="1" defTabSz="914400">
              <a:lnSpc>
                <a:spcPts val="3300"/>
              </a:lnSpc>
              <a:defRPr/>
            </a:pPr>
            <a:r>
              <a:rPr lang="cs-CZ" sz="2400" b="0" kern="0" dirty="0" err="1">
                <a:solidFill>
                  <a:srgbClr val="0000DC"/>
                </a:solidFill>
                <a:latin typeface="Arial"/>
              </a:rPr>
              <a:t>Space</a:t>
            </a:r>
            <a:r>
              <a:rPr lang="cs-CZ" sz="2400" b="0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cs-CZ" sz="2400" b="0" kern="0" dirty="0" err="1">
                <a:solidFill>
                  <a:srgbClr val="0000DC"/>
                </a:solidFill>
                <a:latin typeface="Arial"/>
              </a:rPr>
              <a:t>time</a:t>
            </a:r>
            <a:r>
              <a:rPr lang="cs-CZ" sz="2400" b="0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cs-CZ" sz="2400" b="0" kern="0" dirty="0" err="1">
                <a:solidFill>
                  <a:srgbClr val="0000DC"/>
                </a:solidFill>
                <a:latin typeface="Arial"/>
              </a:rPr>
              <a:t>cube</a:t>
            </a:r>
            <a:endParaRPr kumimoji="0" lang="cs-CZ" sz="2400" b="0" i="0" u="none" strike="noStrike" kern="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Zástupný objekt pre pätu 1">
            <a:extLst>
              <a:ext uri="{FF2B5EF4-FFF2-40B4-BE49-F238E27FC236}">
                <a16:creationId xmlns:a16="http://schemas.microsoft.com/office/drawing/2014/main" id="{4298CD20-AE47-4E54-B6A5-0B2A60AED5EE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24" name="Zástupný objekt pre číslo snímky 2">
            <a:extLst>
              <a:ext uri="{FF2B5EF4-FFF2-40B4-BE49-F238E27FC236}">
                <a16:creationId xmlns:a16="http://schemas.microsoft.com/office/drawing/2014/main" id="{CC1E1FF2-5655-472E-98C2-7753C54D367B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1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CC10BB-AB7C-426F-8753-E4B16B3C6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763" y="194407"/>
            <a:ext cx="2464312" cy="10500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17C2BA-37FD-476C-92B1-9D89FA0F5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78" y="194407"/>
            <a:ext cx="1277113" cy="9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10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24473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Vizualizace trajektorií s časem – např.: GPX soubory z nástroje Stopař v aplikace Napy.cz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Úprava atributů – čas (zde sekundy od počátku pohybu) na výšku:  </a:t>
            </a: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r>
              <a:rPr lang="en-US" sz="1400" b="0" kern="0" dirty="0">
                <a:solidFill>
                  <a:schemeClr val="tx1"/>
                </a:solidFill>
                <a:latin typeface="Arial"/>
              </a:rPr>
              <a:t>second(age("time", </a:t>
            </a:r>
            <a:r>
              <a:rPr lang="en-US" sz="1400" b="0" kern="0" dirty="0" err="1">
                <a:solidFill>
                  <a:schemeClr val="tx1"/>
                </a:solidFill>
                <a:latin typeface="Arial"/>
              </a:rPr>
              <a:t>to_datetime</a:t>
            </a:r>
            <a:r>
              <a:rPr lang="en-US" sz="1400" b="0" kern="0" dirty="0">
                <a:solidFill>
                  <a:schemeClr val="tx1"/>
                </a:solidFill>
                <a:latin typeface="Arial"/>
              </a:rPr>
              <a:t>('2023-01-02 11:40:00‘)))</a:t>
            </a:r>
            <a:endParaRPr lang="cs-CZ" sz="1400" b="0" kern="0" dirty="0">
              <a:solidFill>
                <a:schemeClr val="tx1"/>
              </a:solidFill>
              <a:latin typeface="Arial"/>
            </a:endParaRP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endParaRPr lang="cs-CZ" sz="14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3D vizualizace v plug-inu: Qgis2threejs </a:t>
            </a:r>
          </a:p>
          <a:p>
            <a:pPr marR="0" lvl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kumimoji="0" lang="cs-CZ" sz="16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4340932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QGIS: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Space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time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cube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26" name="Picture 2" descr="The Space-time cube [16] | Download Scientific Diagram">
            <a:extLst>
              <a:ext uri="{FF2B5EF4-FFF2-40B4-BE49-F238E27FC236}">
                <a16:creationId xmlns:a16="http://schemas.microsoft.com/office/drawing/2014/main" id="{BC88568D-B83A-C486-958A-BC5F75B5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38" y="3889513"/>
            <a:ext cx="3684243" cy="282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5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11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324755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Vizualizaci událostí bodového charakteru (např. nehod cyklistů) </a:t>
            </a:r>
          </a:p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Úprava atributů – převod data na pořadí dne od počátku sledovaného období (následně znázorněna jako výška):  </a:t>
            </a: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var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beginning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 =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Date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(2010,0,0);</a:t>
            </a: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var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accident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 = $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feature.datum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; </a:t>
            </a: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var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days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 =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DateDiff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(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accident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,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beginning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 , '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days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');</a:t>
            </a: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return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days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;</a:t>
            </a: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endParaRPr lang="cs-CZ" sz="1400" b="0" kern="0" dirty="0">
              <a:solidFill>
                <a:schemeClr val="tx1"/>
              </a:solidFill>
              <a:latin typeface="Arial"/>
            </a:endParaRPr>
          </a:p>
          <a:p>
            <a:pPr marL="342000" indent="-3420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3D vizualizace: 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Lokální 3D scéna </a:t>
            </a:r>
          </a:p>
          <a:p>
            <a:pPr lvl="1" algn="just" defTabSz="914400">
              <a:lnSpc>
                <a:spcPct val="130000"/>
              </a:lnSpc>
              <a:buClr>
                <a:srgbClr val="0000DC"/>
              </a:buClr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	</a:t>
            </a:r>
          </a:p>
          <a:p>
            <a:pPr marR="0" lvl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tabLst/>
              <a:defRPr/>
            </a:pPr>
            <a:endParaRPr kumimoji="0" lang="cs-CZ" sz="16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5321970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 err="1">
                <a:solidFill>
                  <a:srgbClr val="0000DC"/>
                </a:solidFill>
                <a:latin typeface="Arial"/>
              </a:rPr>
              <a:t>ArcGIS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Pro: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Space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time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cube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052" name="Picture 4" descr="Visualising Crime Clusters in a Space‐time Cube: An Exploratory  Data‐analysis Approach Using Space‐time Kernel Density Estimation and Scan  Statistics - Nakaya - 2010 - Transactions in GIS - Wiley Online Library">
            <a:extLst>
              <a:ext uri="{FF2B5EF4-FFF2-40B4-BE49-F238E27FC236}">
                <a16:creationId xmlns:a16="http://schemas.microsoft.com/office/drawing/2014/main" id="{20956B19-1B89-A90D-671A-1D12ADEC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6" y="3957821"/>
            <a:ext cx="3402057" cy="277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6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2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4732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 err="1">
                <a:solidFill>
                  <a:schemeClr val="tx1"/>
                </a:solidFill>
                <a:latin typeface="Arial"/>
                <a:ea typeface="+mj-ea"/>
                <a:cs typeface="+mj-cs"/>
              </a:rPr>
              <a:t>Data.Brno</a:t>
            </a: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– uliční síť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: </a:t>
            </a:r>
            <a:endParaRPr lang="cs-CZ" sz="16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800100" lvl="1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200" b="0" kern="0" dirty="0">
                <a:solidFill>
                  <a:schemeClr val="tx1"/>
                </a:solidFill>
                <a:latin typeface="Arial"/>
                <a:ea typeface="+mj-ea"/>
                <a:cs typeface="+mj-cs"/>
                <a:hlinkClick r:id="rId3"/>
              </a:rPr>
              <a:t>https://data.brno.cz/datasets/mestobrno::ulice-streets/explore</a:t>
            </a:r>
            <a:r>
              <a:rPr lang="cs-CZ" sz="12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 </a:t>
            </a:r>
          </a:p>
          <a:p>
            <a:pPr marL="342900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 err="1">
                <a:solidFill>
                  <a:schemeClr val="tx1"/>
                </a:solidFill>
                <a:latin typeface="Arial"/>
                <a:ea typeface="+mj-ea"/>
                <a:cs typeface="+mj-cs"/>
              </a:rPr>
              <a:t>Data.Brno</a:t>
            </a: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– nehody cyklistů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: </a:t>
            </a:r>
            <a:endParaRPr lang="cs-CZ" sz="16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800100" lvl="1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200" b="0" kern="0" dirty="0">
                <a:solidFill>
                  <a:schemeClr val="tx1"/>
                </a:solidFill>
                <a:latin typeface="Arial"/>
                <a:ea typeface="+mj-ea"/>
                <a:cs typeface="+mj-cs"/>
                <a:hlinkClick r:id="rId4"/>
              </a:rPr>
              <a:t>https://data.brno.cz/datasets/mestobrno::cyklistick%C3%A9-nehody-bike-accidents/explore</a:t>
            </a:r>
            <a:r>
              <a:rPr lang="cs-CZ" sz="12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</a:t>
            </a:r>
          </a:p>
          <a:p>
            <a:pPr marL="342900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 err="1">
                <a:solidFill>
                  <a:schemeClr val="tx1"/>
                </a:solidFill>
                <a:latin typeface="Arial"/>
                <a:ea typeface="+mj-ea"/>
                <a:cs typeface="+mj-cs"/>
              </a:rPr>
              <a:t>Data.Brno</a:t>
            </a: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– intenzita dopravy cyklistů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: </a:t>
            </a:r>
            <a:endParaRPr lang="cs-CZ" sz="16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800100" lvl="1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200" b="0" kern="0" dirty="0">
                <a:solidFill>
                  <a:schemeClr val="tx1"/>
                </a:solidFill>
                <a:latin typeface="Arial"/>
                <a:ea typeface="+mj-ea"/>
                <a:cs typeface="+mj-cs"/>
                <a:hlinkClick r:id="rId5"/>
              </a:rPr>
              <a:t>https://data.brno.cz/datasets/mestobrno::intenzita-dopravy-intenzita-cyklist%C5%AF-bike-traffic-intensity/explore</a:t>
            </a:r>
            <a:endParaRPr lang="cs-CZ" sz="12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342900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 err="1">
                <a:solidFill>
                  <a:schemeClr val="tx1"/>
                </a:solidFill>
                <a:latin typeface="Arial"/>
                <a:ea typeface="+mj-ea"/>
                <a:cs typeface="+mj-cs"/>
              </a:rPr>
              <a:t>Data.Brno</a:t>
            </a: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– ZSJ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: </a:t>
            </a:r>
            <a:endParaRPr lang="cs-CZ" sz="16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800100" lvl="1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kumimoji="0" lang="cs-CZ" sz="12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6"/>
              </a:rPr>
              <a:t>https://data.brno.cz/datasets/241aef04d63a4b0db0446c4762722494_2/explore</a:t>
            </a:r>
            <a:r>
              <a:rPr kumimoji="0" lang="cs-CZ" sz="12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342900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 err="1">
                <a:solidFill>
                  <a:schemeClr val="tx1"/>
                </a:solidFill>
                <a:latin typeface="Arial"/>
                <a:ea typeface="+mj-ea"/>
                <a:cs typeface="+mj-cs"/>
              </a:rPr>
              <a:t>Data.Brno</a:t>
            </a: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– Obecní bydlení - počty bytů jednotlivých druhů podle městských částí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: </a:t>
            </a:r>
            <a:endParaRPr lang="cs-CZ" sz="16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800100" lvl="1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kumimoji="0" lang="cs-CZ" sz="12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7"/>
              </a:rPr>
              <a:t>https://data.brno.cz/datasets/obecn%C3%AD-bydlen%C3%AD-po%C4%8Dty-byt%C5%AF-jednotliv%C3%BDch-druh%C5%AF-podle-m%C4%9Bstsk%C3%BDch-%C4%8D%C3%A1st%C3%AD-municipal-housing-number-of-dwellings-by-city-districts/explore</a:t>
            </a:r>
            <a:r>
              <a:rPr kumimoji="0" lang="cs-CZ" sz="12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342900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 err="1">
                <a:solidFill>
                  <a:schemeClr val="tx1"/>
                </a:solidFill>
                <a:latin typeface="Arial"/>
                <a:ea typeface="+mj-ea"/>
                <a:cs typeface="+mj-cs"/>
              </a:rPr>
              <a:t>Data.Brno</a:t>
            </a: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 – data mobilních operátorů – vybrané a upravené </a:t>
            </a:r>
            <a:b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</a:b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		(</a:t>
            </a:r>
            <a:r>
              <a:rPr lang="cs-CZ" sz="1600" b="0" i="1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viz cvičení a předchozí přednášky</a:t>
            </a: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)</a:t>
            </a:r>
          </a:p>
          <a:p>
            <a:pPr marL="342900" indent="-342900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Vlastní GPX data – pořízena pomocí funkce Stopař v mobilní aplikaci Mapy.cz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endParaRPr kumimoji="0" lang="cs-CZ" sz="1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5576848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DATA: s čím budeme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pracovat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923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3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15312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Konverze souřadnicových systémů – Proč?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Pro spoustu z dále uvedených analýz je vhodní mít data v kartézském (metrickém) souřadném systému!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lang="cs-CZ" sz="16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endParaRPr kumimoji="0" lang="cs-CZ" sz="1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3547446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 err="1">
                <a:solidFill>
                  <a:srgbClr val="0000DC"/>
                </a:solidFill>
                <a:latin typeface="Arial"/>
              </a:rPr>
              <a:t>Předzpracování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dat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335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4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292746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Explorace bodových dat: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Vektorová analýza – Analýza nejbližšího souseda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Plug-in: Standard Distance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Plug-in: Standard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Deviational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Ellipse</a:t>
            </a:r>
            <a:endParaRPr lang="cs-CZ" sz="1400" b="0" kern="0" dirty="0">
              <a:solidFill>
                <a:schemeClr val="tx1"/>
              </a:solidFill>
              <a:latin typeface="Arial"/>
            </a:endParaRPr>
          </a:p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Shlukování: 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Vektorová analýza – DBSCAN shlukování (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clustering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Vektorová analýza – K-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means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 shlukování (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clustering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Vektorová analýza – ST-DBSCAN </a:t>
            </a:r>
            <a:r>
              <a:rPr lang="cs-CZ" sz="1400" b="0" kern="0" dirty="0" err="1">
                <a:solidFill>
                  <a:schemeClr val="tx1"/>
                </a:solidFill>
                <a:latin typeface="Arial"/>
              </a:rPr>
              <a:t>clustering</a:t>
            </a: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 </a:t>
            </a:r>
            <a:endParaRPr lang="cs-CZ" sz="14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kumimoji="0" lang="cs-CZ" sz="16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5304337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QGIS: analýza bodových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dat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783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5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3592330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 err="1">
                <a:solidFill>
                  <a:srgbClr val="0000DC"/>
                </a:solidFill>
                <a:latin typeface="Arial"/>
              </a:rPr>
              <a:t>GeoDa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: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shlukování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AC12AD-D09D-F07F-6F0E-2166E9188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6" t="7166" r="59130" b="37311"/>
          <a:stretch/>
        </p:blipFill>
        <p:spPr>
          <a:xfrm>
            <a:off x="540000" y="1249999"/>
            <a:ext cx="5410226" cy="48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6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6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30074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Statistický popis sítí?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Vektorová geometrie – Extrahovat specifické lomové body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endParaRPr lang="cs-CZ" sz="4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Hustota linií: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Interpolace – Hustota linií</a:t>
            </a:r>
          </a:p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endParaRPr lang="cs-CZ" sz="2600" b="0" kern="0" dirty="0">
              <a:solidFill>
                <a:schemeClr val="tx1"/>
              </a:solidFill>
              <a:latin typeface="Arial"/>
            </a:endParaRPr>
          </a:p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Délka linií v polygonu: 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Vektorová analýza – Součet délek linií </a:t>
            </a:r>
            <a:endParaRPr lang="cs-CZ" sz="1400" b="0" kern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kumimoji="0" lang="cs-CZ" sz="16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5047857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QGIS: analýza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liniových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dat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976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7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45679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Síťová analýza – nejkratší cesta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Síťová analýza – Servisní oblast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Délka silničního úseku – Kalkulátor polí – </a:t>
            </a:r>
            <a:r>
              <a:rPr lang="cs-CZ" sz="1600" b="0" i="1" kern="0" dirty="0">
                <a:solidFill>
                  <a:schemeClr val="tx1"/>
                </a:solidFill>
                <a:latin typeface="Arial"/>
              </a:rPr>
              <a:t>Výsledek v metrech nebo kilometrech?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Rychlost: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Chůze: 4 – 6 km/h;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Kolo: 20 – 25 km/h,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</a:rPr>
              <a:t>Auto (ve městě): 35 – 50 km/h.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Výpočet: </a:t>
            </a:r>
            <a:r>
              <a:rPr lang="cs-CZ" sz="1600" kern="0" dirty="0">
                <a:solidFill>
                  <a:schemeClr val="tx1"/>
                </a:solidFill>
                <a:latin typeface="Arial"/>
              </a:rPr>
              <a:t>čas = délka / rychlost * 60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i="1" kern="0" dirty="0">
                <a:solidFill>
                  <a:schemeClr val="tx1"/>
                </a:solidFill>
                <a:latin typeface="Arial"/>
              </a:rPr>
              <a:t>Když počítáme časovou dostupnost v minutách!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endParaRPr lang="cs-CZ" sz="1400" b="0" i="1" kern="0" dirty="0">
              <a:solidFill>
                <a:schemeClr val="tx1"/>
              </a:solidFill>
              <a:latin typeface="Arial"/>
            </a:endParaRPr>
          </a:p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Plug-in: </a:t>
            </a:r>
            <a:r>
              <a:rPr lang="en-US" sz="1600" b="0" kern="0" dirty="0">
                <a:solidFill>
                  <a:schemeClr val="tx1"/>
                </a:solidFill>
                <a:latin typeface="Arial"/>
              </a:rPr>
              <a:t>QNEAT3 – QGIS Network Analysis Toolbox 3</a:t>
            </a: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3969035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QGIS: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síťová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analýza 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743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8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44478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  <a:hlinkClick r:id="rId3"/>
              </a:rPr>
              <a:t>https://plugins.qgis.org/plugins/visualist/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>
                <a:solidFill>
                  <a:schemeClr val="tx1"/>
                </a:solidFill>
                <a:latin typeface="Arial"/>
                <a:hlinkClick r:id="rId4"/>
              </a:rPr>
              <a:t>https://ipsac2.unil.ch/main/#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kumimoji="0" lang="cs-CZ" sz="16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Proportional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Symbols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Grid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Choropleth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Edge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Flow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Graduated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Lines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Graduated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Segmented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Lines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Nearest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Neighbours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Clusters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Map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Spatial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Autocorrelation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Map (LISA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analysis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K-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Nearest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neighbours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analysis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4174220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QGIS: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plug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-in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Visualist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26" name="Picture 2" descr="Visualist: a spatial analysis plugin for crime analysts — Visualist 0.5  documentation">
            <a:extLst>
              <a:ext uri="{FF2B5EF4-FFF2-40B4-BE49-F238E27FC236}">
                <a16:creationId xmlns:a16="http://schemas.microsoft.com/office/drawing/2014/main" id="{3236906B-661D-5ABD-898B-F9A783D3F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19058"/>
          <a:stretch/>
        </p:blipFill>
        <p:spPr bwMode="auto">
          <a:xfrm>
            <a:off x="6308015" y="5688000"/>
            <a:ext cx="273446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ist: a spatial analysis plugin for crime analysts — Visualist 0.5  documentation">
            <a:extLst>
              <a:ext uri="{FF2B5EF4-FFF2-40B4-BE49-F238E27FC236}">
                <a16:creationId xmlns:a16="http://schemas.microsoft.com/office/drawing/2014/main" id="{D2750B52-9FAF-6057-3160-4563B68E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15" y="4292518"/>
            <a:ext cx="273446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ualist: a spatial analysis plugin for crime analysts — Visualist 0.5  documentation">
            <a:extLst>
              <a:ext uri="{FF2B5EF4-FFF2-40B4-BE49-F238E27FC236}">
                <a16:creationId xmlns:a16="http://schemas.microsoft.com/office/drawing/2014/main" id="{307D1818-AB63-0FA3-0B13-270568813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4"/>
          <a:stretch/>
        </p:blipFill>
        <p:spPr bwMode="auto">
          <a:xfrm>
            <a:off x="6308015" y="2897035"/>
            <a:ext cx="273446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sualist: a spatial analysis plugin for crime analysts — Visualist 0.5  documentation">
            <a:extLst>
              <a:ext uri="{FF2B5EF4-FFF2-40B4-BE49-F238E27FC236}">
                <a16:creationId xmlns:a16="http://schemas.microsoft.com/office/drawing/2014/main" id="{A906FF61-14E2-A7D1-9751-29C551EBE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5"/>
          <a:stretch/>
        </p:blipFill>
        <p:spPr bwMode="auto">
          <a:xfrm>
            <a:off x="6308015" y="1501552"/>
            <a:ext cx="273446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sualist: a spatial analysis plugin for crime analysts — Visualist 0.5  documentation">
            <a:extLst>
              <a:ext uri="{FF2B5EF4-FFF2-40B4-BE49-F238E27FC236}">
                <a16:creationId xmlns:a16="http://schemas.microsoft.com/office/drawing/2014/main" id="{BFA0EA72-AB8B-2D9B-1A7C-3A6F5E64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29" y="89999"/>
            <a:ext cx="2014473" cy="10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4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C1535E4D-EEE0-4698-8977-EE6C1BE5A260}"/>
              </a:ext>
            </a:extLst>
          </p:cNvPr>
          <p:cNvSpPr txBox="1">
            <a:spLocks/>
          </p:cNvSpPr>
          <p:nvPr/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9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r>
              <a:rPr lang="cs-CZ" dirty="0">
                <a:solidFill>
                  <a:srgbClr val="0000DC"/>
                </a:solidFill>
                <a:latin typeface="Arial"/>
              </a:rPr>
              <a:t>Geografický ústav, Přírodovědecká fakulta, Masarykova Univerzita</a:t>
            </a:r>
          </a:p>
        </p:txBody>
      </p:sp>
      <p:sp>
        <p:nvSpPr>
          <p:cNvPr id="4" name="Zástupný objekt pre číslo snímky 2">
            <a:extLst>
              <a:ext uri="{FF2B5EF4-FFF2-40B4-BE49-F238E27FC236}">
                <a16:creationId xmlns:a16="http://schemas.microsoft.com/office/drawing/2014/main" id="{55AF84FE-D9BE-4377-B3C4-96F0D3B2C39D}"/>
              </a:ext>
            </a:extLst>
          </p:cNvPr>
          <p:cNvSpPr txBox="1">
            <a:spLocks/>
          </p:cNvSpPr>
          <p:nvPr/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defTabSz="914400"/>
            <a:fld id="{0DE708CC-0C3F-4567-9698-B54C0F35BD31}" type="slidenum">
              <a:rPr lang="cs-CZ" altLang="cs-CZ" smtClean="0">
                <a:solidFill>
                  <a:srgbClr val="0000DC"/>
                </a:solidFill>
                <a:latin typeface="Arial"/>
              </a:rPr>
              <a:pPr defTabSz="914400"/>
              <a:t>9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8ECB64-7064-4074-8FB5-F84FF116E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0163" y="6155454"/>
            <a:ext cx="1523336" cy="649090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99B15E9F-0E0E-41D6-A5A6-BED06F52D24C}"/>
              </a:ext>
            </a:extLst>
          </p:cNvPr>
          <p:cNvSpPr txBox="1">
            <a:spLocks/>
          </p:cNvSpPr>
          <p:nvPr/>
        </p:nvSpPr>
        <p:spPr>
          <a:xfrm>
            <a:off x="539100" y="1491386"/>
            <a:ext cx="8064900" cy="24114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Příprava dat …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kumimoji="0" lang="cs-CZ" sz="16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Plug-in: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Shape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cs-CZ" sz="1600" b="0" i="0" u="none" strike="noStrike" kern="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tools</a:t>
            </a:r>
            <a:r>
              <a:rPr kumimoji="0" lang="cs-CZ" sz="16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– XY to line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endParaRPr lang="cs-CZ" sz="1600" b="0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cs-CZ" sz="1600" b="0" kern="0" dirty="0" err="1">
                <a:solidFill>
                  <a:schemeClr val="tx1"/>
                </a:solidFill>
                <a:latin typeface="Arial"/>
              </a:rPr>
              <a:t>Symbologie</a:t>
            </a:r>
            <a:r>
              <a:rPr lang="cs-CZ" sz="1600" b="0" kern="0" dirty="0">
                <a:solidFill>
                  <a:schemeClr val="tx1"/>
                </a:solidFill>
                <a:latin typeface="Arial"/>
              </a:rPr>
              <a:t>: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kumimoji="0" lang="cs-CZ" sz="14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Šířky linií – podle atributu 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Šipky</a:t>
            </a:r>
          </a:p>
          <a:p>
            <a:pPr marL="800100" lvl="1" indent="-342900" algn="just" defTabSz="914400">
              <a:lnSpc>
                <a:spcPct val="130000"/>
              </a:lnSpc>
              <a:buClr>
                <a:srgbClr val="0000DC"/>
              </a:buClr>
              <a:buFont typeface="Arial" panose="020B0604020202020204" pitchFamily="34" charset="0"/>
              <a:buChar char="−"/>
              <a:defRPr/>
            </a:pPr>
            <a:r>
              <a:rPr lang="cs-CZ" sz="1400" b="0" kern="0" dirty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Barva  </a:t>
            </a:r>
            <a:endParaRPr kumimoji="0" lang="cs-CZ" sz="1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616B3C7-C52A-4088-99BA-7E5FEA879988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3295774" cy="3847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srgbClr val="0000DC"/>
                </a:solidFill>
                <a:latin typeface="Arial"/>
              </a:rPr>
              <a:t>QGIS: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Flow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r>
              <a:rPr lang="sk-SK" kern="0" dirty="0" err="1">
                <a:solidFill>
                  <a:srgbClr val="0000DC"/>
                </a:solidFill>
                <a:latin typeface="Arial"/>
              </a:rPr>
              <a:t>maps</a:t>
            </a:r>
            <a:r>
              <a:rPr lang="sk-SK" kern="0" dirty="0">
                <a:solidFill>
                  <a:srgbClr val="0000DC"/>
                </a:solidFill>
                <a:latin typeface="Arial"/>
              </a:rPr>
              <a:t> </a:t>
            </a:r>
            <a:endParaRPr kumimoji="0" lang="sk-SK" sz="30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F53392-BC62-438C-1A3B-610FD02B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63" y="3664226"/>
            <a:ext cx="5284480" cy="30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52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11002</TotalTime>
  <Words>719</Words>
  <Application>Microsoft Office PowerPoint</Application>
  <PresentationFormat>Předvádění na obrazovce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Trojanová</dc:creator>
  <cp:lastModifiedBy>Lukáš Herman</cp:lastModifiedBy>
  <cp:revision>837</cp:revision>
  <dcterms:created xsi:type="dcterms:W3CDTF">2020-09-28T14:54:23Z</dcterms:created>
  <dcterms:modified xsi:type="dcterms:W3CDTF">2023-05-04T10:58:17Z</dcterms:modified>
</cp:coreProperties>
</file>