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39"/>
  </p:notesMasterIdLst>
  <p:handoutMasterIdLst>
    <p:handoutMasterId r:id="rId40"/>
  </p:handoutMasterIdLst>
  <p:sldIdLst>
    <p:sldId id="256" r:id="rId2"/>
    <p:sldId id="386" r:id="rId3"/>
    <p:sldId id="606" r:id="rId4"/>
    <p:sldId id="544" r:id="rId5"/>
    <p:sldId id="545" r:id="rId6"/>
    <p:sldId id="546" r:id="rId7"/>
    <p:sldId id="547" r:id="rId8"/>
    <p:sldId id="548" r:id="rId9"/>
    <p:sldId id="549" r:id="rId10"/>
    <p:sldId id="551" r:id="rId11"/>
    <p:sldId id="576" r:id="rId12"/>
    <p:sldId id="577" r:id="rId13"/>
    <p:sldId id="578" r:id="rId14"/>
    <p:sldId id="579" r:id="rId15"/>
    <p:sldId id="607" r:id="rId16"/>
    <p:sldId id="555" r:id="rId17"/>
    <p:sldId id="556" r:id="rId18"/>
    <p:sldId id="557" r:id="rId19"/>
    <p:sldId id="558" r:id="rId20"/>
    <p:sldId id="559" r:id="rId21"/>
    <p:sldId id="560" r:id="rId22"/>
    <p:sldId id="561" r:id="rId23"/>
    <p:sldId id="562" r:id="rId24"/>
    <p:sldId id="563" r:id="rId25"/>
    <p:sldId id="564" r:id="rId26"/>
    <p:sldId id="602" r:id="rId27"/>
    <p:sldId id="553" r:id="rId28"/>
    <p:sldId id="569" r:id="rId29"/>
    <p:sldId id="603" r:id="rId30"/>
    <p:sldId id="570" r:id="rId31"/>
    <p:sldId id="571" r:id="rId32"/>
    <p:sldId id="572" r:id="rId33"/>
    <p:sldId id="573" r:id="rId34"/>
    <p:sldId id="574" r:id="rId35"/>
    <p:sldId id="575" r:id="rId36"/>
    <p:sldId id="604" r:id="rId37"/>
    <p:sldId id="605" r:id="rId38"/>
  </p:sldIdLst>
  <p:sldSz cx="9144000" cy="6858000" type="screen4x3"/>
  <p:notesSz cx="9882188" cy="6784975"/>
  <p:defaultTextStyle>
    <a:defPPr>
      <a:defRPr lang="cs-CZ"/>
    </a:defPPr>
    <a:lvl1pPr algn="l" rtl="0" fontAlgn="base">
      <a:spcBef>
        <a:spcPct val="0"/>
      </a:spcBef>
      <a:spcAft>
        <a:spcPct val="0"/>
      </a:spcAft>
      <a:defRPr kern="1200">
        <a:solidFill>
          <a:schemeClr val="tx1"/>
        </a:solidFill>
        <a:latin typeface="Verdana" panose="020B0604030504040204" pitchFamily="34" charset="0"/>
        <a:ea typeface="+mn-ea"/>
        <a:cs typeface="+mn-cs"/>
      </a:defRPr>
    </a:lvl1pPr>
    <a:lvl2pPr marL="457200" algn="l" rtl="0" fontAlgn="base">
      <a:spcBef>
        <a:spcPct val="0"/>
      </a:spcBef>
      <a:spcAft>
        <a:spcPct val="0"/>
      </a:spcAft>
      <a:defRPr kern="1200">
        <a:solidFill>
          <a:schemeClr val="tx1"/>
        </a:solidFill>
        <a:latin typeface="Verdana" panose="020B0604030504040204" pitchFamily="34" charset="0"/>
        <a:ea typeface="+mn-ea"/>
        <a:cs typeface="+mn-cs"/>
      </a:defRPr>
    </a:lvl2pPr>
    <a:lvl3pPr marL="914400" algn="l" rtl="0" fontAlgn="base">
      <a:spcBef>
        <a:spcPct val="0"/>
      </a:spcBef>
      <a:spcAft>
        <a:spcPct val="0"/>
      </a:spcAft>
      <a:defRPr kern="1200">
        <a:solidFill>
          <a:schemeClr val="tx1"/>
        </a:solidFill>
        <a:latin typeface="Verdana" panose="020B0604030504040204" pitchFamily="34" charset="0"/>
        <a:ea typeface="+mn-ea"/>
        <a:cs typeface="+mn-cs"/>
      </a:defRPr>
    </a:lvl3pPr>
    <a:lvl4pPr marL="1371600" algn="l" rtl="0" fontAlgn="base">
      <a:spcBef>
        <a:spcPct val="0"/>
      </a:spcBef>
      <a:spcAft>
        <a:spcPct val="0"/>
      </a:spcAft>
      <a:defRPr kern="1200">
        <a:solidFill>
          <a:schemeClr val="tx1"/>
        </a:solidFill>
        <a:latin typeface="Verdana" panose="020B0604030504040204" pitchFamily="34" charset="0"/>
        <a:ea typeface="+mn-ea"/>
        <a:cs typeface="+mn-cs"/>
      </a:defRPr>
    </a:lvl4pPr>
    <a:lvl5pPr marL="1828800" algn="l" rtl="0" fontAlgn="base">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FFCC"/>
    <a:srgbClr val="FFCC00"/>
    <a:srgbClr val="000000"/>
    <a:srgbClr val="FF0000"/>
    <a:srgbClr val="FFFF66"/>
    <a:srgbClr val="0066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79567" autoAdjust="0"/>
  </p:normalViewPr>
  <p:slideViewPr>
    <p:cSldViewPr>
      <p:cViewPr varScale="1">
        <p:scale>
          <a:sx n="76" d="100"/>
          <a:sy n="76" d="100"/>
        </p:scale>
        <p:origin x="2060" y="48"/>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259D4951-D3FC-1C75-2E4A-431B47FF5370}"/>
              </a:ext>
            </a:extLst>
          </p:cNvPr>
          <p:cNvSpPr>
            <a:spLocks noGrp="1" noChangeArrowheads="1"/>
          </p:cNvSpPr>
          <p:nvPr>
            <p:ph type="hdr" sz="quarter"/>
          </p:nvPr>
        </p:nvSpPr>
        <p:spPr bwMode="auto">
          <a:xfrm>
            <a:off x="0" y="0"/>
            <a:ext cx="4282127" cy="338977"/>
          </a:xfrm>
          <a:prstGeom prst="rect">
            <a:avLst/>
          </a:prstGeom>
          <a:noFill/>
          <a:ln w="9525">
            <a:noFill/>
            <a:miter lim="800000"/>
            <a:headEnd/>
            <a:tailEnd/>
          </a:ln>
          <a:effectLst/>
        </p:spPr>
        <p:txBody>
          <a:bodyPr vert="horz" wrap="square" lIns="95231" tIns="47616" rIns="95231" bIns="47616" numCol="1" anchor="t" anchorCtr="0" compatLnSpc="1">
            <a:prstTxWarp prst="textNoShape">
              <a:avLst/>
            </a:prstTxWarp>
          </a:bodyPr>
          <a:lstStyle>
            <a:lvl1pPr defTabSz="952165">
              <a:defRPr sz="1200">
                <a:latin typeface="Arial" charset="0"/>
              </a:defRPr>
            </a:lvl1pPr>
          </a:lstStyle>
          <a:p>
            <a:pPr>
              <a:defRPr/>
            </a:pPr>
            <a:endParaRPr lang="cs-CZ"/>
          </a:p>
        </p:txBody>
      </p:sp>
      <p:sp>
        <p:nvSpPr>
          <p:cNvPr id="26627" name="Rectangle 3">
            <a:extLst>
              <a:ext uri="{FF2B5EF4-FFF2-40B4-BE49-F238E27FC236}">
                <a16:creationId xmlns:a16="http://schemas.microsoft.com/office/drawing/2014/main" id="{8B26B785-3854-9796-8D01-9C70E7B18988}"/>
              </a:ext>
            </a:extLst>
          </p:cNvPr>
          <p:cNvSpPr>
            <a:spLocks noGrp="1" noChangeArrowheads="1"/>
          </p:cNvSpPr>
          <p:nvPr>
            <p:ph type="dt" sz="quarter" idx="1"/>
          </p:nvPr>
        </p:nvSpPr>
        <p:spPr bwMode="auto">
          <a:xfrm>
            <a:off x="5597749" y="0"/>
            <a:ext cx="4282127" cy="338977"/>
          </a:xfrm>
          <a:prstGeom prst="rect">
            <a:avLst/>
          </a:prstGeom>
          <a:noFill/>
          <a:ln w="9525">
            <a:noFill/>
            <a:miter lim="800000"/>
            <a:headEnd/>
            <a:tailEnd/>
          </a:ln>
          <a:effectLst/>
        </p:spPr>
        <p:txBody>
          <a:bodyPr vert="horz" wrap="square" lIns="95231" tIns="47616" rIns="95231" bIns="47616" numCol="1" anchor="t" anchorCtr="0" compatLnSpc="1">
            <a:prstTxWarp prst="textNoShape">
              <a:avLst/>
            </a:prstTxWarp>
          </a:bodyPr>
          <a:lstStyle>
            <a:lvl1pPr algn="r" defTabSz="952165">
              <a:defRPr sz="1200">
                <a:latin typeface="Arial" charset="0"/>
              </a:defRPr>
            </a:lvl1pPr>
          </a:lstStyle>
          <a:p>
            <a:pPr>
              <a:defRPr/>
            </a:pPr>
            <a:endParaRPr lang="cs-CZ"/>
          </a:p>
        </p:txBody>
      </p:sp>
      <p:sp>
        <p:nvSpPr>
          <p:cNvPr id="26628" name="Rectangle 4">
            <a:extLst>
              <a:ext uri="{FF2B5EF4-FFF2-40B4-BE49-F238E27FC236}">
                <a16:creationId xmlns:a16="http://schemas.microsoft.com/office/drawing/2014/main" id="{67BE6369-C001-EB33-8CE4-FC8EF23BE4D9}"/>
              </a:ext>
            </a:extLst>
          </p:cNvPr>
          <p:cNvSpPr>
            <a:spLocks noGrp="1" noChangeArrowheads="1"/>
          </p:cNvSpPr>
          <p:nvPr>
            <p:ph type="ftr" sz="quarter" idx="2"/>
          </p:nvPr>
        </p:nvSpPr>
        <p:spPr bwMode="auto">
          <a:xfrm>
            <a:off x="0" y="6444909"/>
            <a:ext cx="4282127" cy="338976"/>
          </a:xfrm>
          <a:prstGeom prst="rect">
            <a:avLst/>
          </a:prstGeom>
          <a:noFill/>
          <a:ln w="9525">
            <a:noFill/>
            <a:miter lim="800000"/>
            <a:headEnd/>
            <a:tailEnd/>
          </a:ln>
          <a:effectLst/>
        </p:spPr>
        <p:txBody>
          <a:bodyPr vert="horz" wrap="square" lIns="95231" tIns="47616" rIns="95231" bIns="47616" numCol="1" anchor="b" anchorCtr="0" compatLnSpc="1">
            <a:prstTxWarp prst="textNoShape">
              <a:avLst/>
            </a:prstTxWarp>
          </a:bodyPr>
          <a:lstStyle>
            <a:lvl1pPr defTabSz="952165">
              <a:defRPr sz="1200">
                <a:latin typeface="Arial" charset="0"/>
              </a:defRPr>
            </a:lvl1pPr>
          </a:lstStyle>
          <a:p>
            <a:pPr>
              <a:defRPr/>
            </a:pPr>
            <a:endParaRPr lang="cs-CZ"/>
          </a:p>
        </p:txBody>
      </p:sp>
      <p:sp>
        <p:nvSpPr>
          <p:cNvPr id="26629" name="Rectangle 5">
            <a:extLst>
              <a:ext uri="{FF2B5EF4-FFF2-40B4-BE49-F238E27FC236}">
                <a16:creationId xmlns:a16="http://schemas.microsoft.com/office/drawing/2014/main" id="{5F97F4BB-6300-1E50-B5F8-931CF8F54E59}"/>
              </a:ext>
            </a:extLst>
          </p:cNvPr>
          <p:cNvSpPr>
            <a:spLocks noGrp="1" noChangeArrowheads="1"/>
          </p:cNvSpPr>
          <p:nvPr>
            <p:ph type="sldNum" sz="quarter" idx="3"/>
          </p:nvPr>
        </p:nvSpPr>
        <p:spPr bwMode="auto">
          <a:xfrm>
            <a:off x="5597749" y="6444909"/>
            <a:ext cx="4282127" cy="338976"/>
          </a:xfrm>
          <a:prstGeom prst="rect">
            <a:avLst/>
          </a:prstGeom>
          <a:noFill/>
          <a:ln w="9525">
            <a:noFill/>
            <a:miter lim="800000"/>
            <a:headEnd/>
            <a:tailEnd/>
          </a:ln>
          <a:effectLst/>
        </p:spPr>
        <p:txBody>
          <a:bodyPr vert="horz" wrap="square" lIns="95231" tIns="47616" rIns="95231" bIns="47616" numCol="1" anchor="b" anchorCtr="0" compatLnSpc="1">
            <a:prstTxWarp prst="textNoShape">
              <a:avLst/>
            </a:prstTxWarp>
          </a:bodyPr>
          <a:lstStyle>
            <a:lvl1pPr algn="r" defTabSz="950913">
              <a:defRPr sz="1200">
                <a:latin typeface="Arial" panose="020B0604020202020204" pitchFamily="34" charset="0"/>
              </a:defRPr>
            </a:lvl1pPr>
          </a:lstStyle>
          <a:p>
            <a:fld id="{A55687FE-C161-40C2-B53C-F5241A24F22F}" type="slidenum">
              <a:rPr lang="cs-CZ" altLang="cs-CZ"/>
              <a:pPr/>
              <a:t>‹#›</a:t>
            </a:fld>
            <a:endParaRPr lang="cs-CZ" altLang="cs-CZ"/>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8A9C765C-1ED1-C222-B025-F727C7A23BD0}"/>
              </a:ext>
            </a:extLst>
          </p:cNvPr>
          <p:cNvSpPr>
            <a:spLocks noGrp="1" noChangeArrowheads="1"/>
          </p:cNvSpPr>
          <p:nvPr>
            <p:ph type="hdr" sz="quarter"/>
          </p:nvPr>
        </p:nvSpPr>
        <p:spPr bwMode="auto">
          <a:xfrm>
            <a:off x="0" y="0"/>
            <a:ext cx="4282127" cy="338977"/>
          </a:xfrm>
          <a:prstGeom prst="rect">
            <a:avLst/>
          </a:prstGeom>
          <a:noFill/>
          <a:ln w="9525">
            <a:noFill/>
            <a:miter lim="800000"/>
            <a:headEnd/>
            <a:tailEnd/>
          </a:ln>
          <a:effectLst/>
        </p:spPr>
        <p:txBody>
          <a:bodyPr vert="horz" wrap="square" lIns="95231" tIns="47616" rIns="95231" bIns="47616" numCol="1" anchor="t" anchorCtr="0" compatLnSpc="1">
            <a:prstTxWarp prst="textNoShape">
              <a:avLst/>
            </a:prstTxWarp>
          </a:bodyPr>
          <a:lstStyle>
            <a:lvl1pPr defTabSz="952165">
              <a:defRPr sz="1200">
                <a:latin typeface="Arial" charset="0"/>
              </a:defRPr>
            </a:lvl1pPr>
          </a:lstStyle>
          <a:p>
            <a:pPr>
              <a:defRPr/>
            </a:pPr>
            <a:endParaRPr lang="cs-CZ"/>
          </a:p>
        </p:txBody>
      </p:sp>
      <p:sp>
        <p:nvSpPr>
          <p:cNvPr id="58371" name="Rectangle 3">
            <a:extLst>
              <a:ext uri="{FF2B5EF4-FFF2-40B4-BE49-F238E27FC236}">
                <a16:creationId xmlns:a16="http://schemas.microsoft.com/office/drawing/2014/main" id="{E5D50C74-68EB-AB6E-6462-7069EA5C39FE}"/>
              </a:ext>
            </a:extLst>
          </p:cNvPr>
          <p:cNvSpPr>
            <a:spLocks noGrp="1" noChangeArrowheads="1"/>
          </p:cNvSpPr>
          <p:nvPr>
            <p:ph type="dt" idx="1"/>
          </p:nvPr>
        </p:nvSpPr>
        <p:spPr bwMode="auto">
          <a:xfrm>
            <a:off x="5597749" y="0"/>
            <a:ext cx="4282127" cy="338977"/>
          </a:xfrm>
          <a:prstGeom prst="rect">
            <a:avLst/>
          </a:prstGeom>
          <a:noFill/>
          <a:ln w="9525">
            <a:noFill/>
            <a:miter lim="800000"/>
            <a:headEnd/>
            <a:tailEnd/>
          </a:ln>
          <a:effectLst/>
        </p:spPr>
        <p:txBody>
          <a:bodyPr vert="horz" wrap="square" lIns="95231" tIns="47616" rIns="95231" bIns="47616" numCol="1" anchor="t" anchorCtr="0" compatLnSpc="1">
            <a:prstTxWarp prst="textNoShape">
              <a:avLst/>
            </a:prstTxWarp>
          </a:bodyPr>
          <a:lstStyle>
            <a:lvl1pPr algn="r" defTabSz="952165">
              <a:defRPr sz="1200">
                <a:latin typeface="Arial" charset="0"/>
              </a:defRPr>
            </a:lvl1pPr>
          </a:lstStyle>
          <a:p>
            <a:pPr>
              <a:defRPr/>
            </a:pPr>
            <a:endParaRPr lang="cs-CZ"/>
          </a:p>
        </p:txBody>
      </p:sp>
      <p:sp>
        <p:nvSpPr>
          <p:cNvPr id="59396" name="Rectangle 4">
            <a:extLst>
              <a:ext uri="{FF2B5EF4-FFF2-40B4-BE49-F238E27FC236}">
                <a16:creationId xmlns:a16="http://schemas.microsoft.com/office/drawing/2014/main" id="{E5148C52-ABC1-8516-A643-65FDDC53E81E}"/>
              </a:ext>
            </a:extLst>
          </p:cNvPr>
          <p:cNvSpPr>
            <a:spLocks noGrp="1" noRot="1" noChangeAspect="1" noChangeArrowheads="1" noTextEdit="1"/>
          </p:cNvSpPr>
          <p:nvPr>
            <p:ph type="sldImg" idx="2"/>
          </p:nvPr>
        </p:nvSpPr>
        <p:spPr bwMode="auto">
          <a:xfrm>
            <a:off x="6850063" y="1041400"/>
            <a:ext cx="3394075" cy="25447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a:extLst>
              <a:ext uri="{FF2B5EF4-FFF2-40B4-BE49-F238E27FC236}">
                <a16:creationId xmlns:a16="http://schemas.microsoft.com/office/drawing/2014/main" id="{404FC480-E7FE-9D71-742F-E968A5373F4F}"/>
              </a:ext>
            </a:extLst>
          </p:cNvPr>
          <p:cNvSpPr>
            <a:spLocks noGrp="1" noChangeArrowheads="1"/>
          </p:cNvSpPr>
          <p:nvPr>
            <p:ph type="body" sz="quarter" idx="3"/>
          </p:nvPr>
        </p:nvSpPr>
        <p:spPr bwMode="auto">
          <a:xfrm>
            <a:off x="989607" y="3223000"/>
            <a:ext cx="7905289" cy="3052966"/>
          </a:xfrm>
          <a:prstGeom prst="rect">
            <a:avLst/>
          </a:prstGeom>
          <a:noFill/>
          <a:ln w="9525">
            <a:noFill/>
            <a:miter lim="800000"/>
            <a:headEnd/>
            <a:tailEnd/>
          </a:ln>
          <a:effectLst/>
        </p:spPr>
        <p:txBody>
          <a:bodyPr vert="horz" wrap="square" lIns="95231" tIns="47616" rIns="95231" bIns="47616"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58374" name="Rectangle 6">
            <a:extLst>
              <a:ext uri="{FF2B5EF4-FFF2-40B4-BE49-F238E27FC236}">
                <a16:creationId xmlns:a16="http://schemas.microsoft.com/office/drawing/2014/main" id="{30DDEA1E-F198-46E5-BE3A-E79F588D372B}"/>
              </a:ext>
            </a:extLst>
          </p:cNvPr>
          <p:cNvSpPr>
            <a:spLocks noGrp="1" noChangeArrowheads="1"/>
          </p:cNvSpPr>
          <p:nvPr>
            <p:ph type="ftr" sz="quarter" idx="4"/>
          </p:nvPr>
        </p:nvSpPr>
        <p:spPr bwMode="auto">
          <a:xfrm>
            <a:off x="0" y="6444909"/>
            <a:ext cx="4282127" cy="338976"/>
          </a:xfrm>
          <a:prstGeom prst="rect">
            <a:avLst/>
          </a:prstGeom>
          <a:noFill/>
          <a:ln w="9525">
            <a:noFill/>
            <a:miter lim="800000"/>
            <a:headEnd/>
            <a:tailEnd/>
          </a:ln>
          <a:effectLst/>
        </p:spPr>
        <p:txBody>
          <a:bodyPr vert="horz" wrap="square" lIns="95231" tIns="47616" rIns="95231" bIns="47616" numCol="1" anchor="b" anchorCtr="0" compatLnSpc="1">
            <a:prstTxWarp prst="textNoShape">
              <a:avLst/>
            </a:prstTxWarp>
          </a:bodyPr>
          <a:lstStyle>
            <a:lvl1pPr defTabSz="952165">
              <a:defRPr sz="1200">
                <a:latin typeface="Arial" charset="0"/>
              </a:defRPr>
            </a:lvl1pPr>
          </a:lstStyle>
          <a:p>
            <a:pPr>
              <a:defRPr/>
            </a:pPr>
            <a:endParaRPr lang="cs-CZ"/>
          </a:p>
        </p:txBody>
      </p:sp>
      <p:sp>
        <p:nvSpPr>
          <p:cNvPr id="58375" name="Rectangle 7">
            <a:extLst>
              <a:ext uri="{FF2B5EF4-FFF2-40B4-BE49-F238E27FC236}">
                <a16:creationId xmlns:a16="http://schemas.microsoft.com/office/drawing/2014/main" id="{09230EAF-FF68-B9CC-14B8-63CF56FFB5DC}"/>
              </a:ext>
            </a:extLst>
          </p:cNvPr>
          <p:cNvSpPr>
            <a:spLocks noGrp="1" noChangeArrowheads="1"/>
          </p:cNvSpPr>
          <p:nvPr>
            <p:ph type="sldNum" sz="quarter" idx="5"/>
          </p:nvPr>
        </p:nvSpPr>
        <p:spPr bwMode="auto">
          <a:xfrm>
            <a:off x="5597749" y="6444909"/>
            <a:ext cx="4282127" cy="338976"/>
          </a:xfrm>
          <a:prstGeom prst="rect">
            <a:avLst/>
          </a:prstGeom>
          <a:noFill/>
          <a:ln w="9525">
            <a:noFill/>
            <a:miter lim="800000"/>
            <a:headEnd/>
            <a:tailEnd/>
          </a:ln>
          <a:effectLst/>
        </p:spPr>
        <p:txBody>
          <a:bodyPr vert="horz" wrap="square" lIns="95231" tIns="47616" rIns="95231" bIns="47616" numCol="1" anchor="b" anchorCtr="0" compatLnSpc="1">
            <a:prstTxWarp prst="textNoShape">
              <a:avLst/>
            </a:prstTxWarp>
          </a:bodyPr>
          <a:lstStyle>
            <a:lvl1pPr algn="r" defTabSz="950913">
              <a:defRPr sz="1200">
                <a:latin typeface="Arial" panose="020B0604020202020204" pitchFamily="34" charset="0"/>
              </a:defRPr>
            </a:lvl1pPr>
          </a:lstStyle>
          <a:p>
            <a:fld id="{B63432D5-F3CA-4680-A8E6-4293168AF387}" type="slidenum">
              <a:rPr lang="cs-CZ" altLang="cs-CZ"/>
              <a:pPr/>
              <a:t>‹#›</a:t>
            </a:fld>
            <a:endParaRPr lang="cs-CZ"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Zástupný symbol pro obrázek snímku 1">
            <a:extLst>
              <a:ext uri="{FF2B5EF4-FFF2-40B4-BE49-F238E27FC236}">
                <a16:creationId xmlns:a16="http://schemas.microsoft.com/office/drawing/2014/main" id="{910FB0E8-BCC1-88CE-F3CF-BE02C956AB0C}"/>
              </a:ext>
            </a:extLst>
          </p:cNvPr>
          <p:cNvSpPr>
            <a:spLocks noGrp="1" noRot="1" noChangeAspect="1" noTextEdit="1"/>
          </p:cNvSpPr>
          <p:nvPr>
            <p:ph type="sldImg"/>
          </p:nvPr>
        </p:nvSpPr>
        <p:spPr>
          <a:ln/>
        </p:spPr>
      </p:sp>
      <p:sp>
        <p:nvSpPr>
          <p:cNvPr id="60419" name="Zástupný symbol pro poznámky 2">
            <a:extLst>
              <a:ext uri="{FF2B5EF4-FFF2-40B4-BE49-F238E27FC236}">
                <a16:creationId xmlns:a16="http://schemas.microsoft.com/office/drawing/2014/main" id="{A06BE0C7-817F-BF0B-8C8D-50405C2899E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cs-CZ">
              <a:latin typeface="Arial" panose="020B0604020202020204" pitchFamily="34" charset="0"/>
            </a:endParaRPr>
          </a:p>
        </p:txBody>
      </p:sp>
      <p:sp>
        <p:nvSpPr>
          <p:cNvPr id="60420" name="Zástupný symbol pro číslo snímku 3">
            <a:extLst>
              <a:ext uri="{FF2B5EF4-FFF2-40B4-BE49-F238E27FC236}">
                <a16:creationId xmlns:a16="http://schemas.microsoft.com/office/drawing/2014/main" id="{EFEB1125-91A2-FFFD-45BF-D75303A9C4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defRPr>
                <a:solidFill>
                  <a:schemeClr val="tx1"/>
                </a:solidFill>
                <a:latin typeface="Verdana" panose="020B0604030504040204" pitchFamily="34" charset="0"/>
              </a:defRPr>
            </a:lvl1pPr>
            <a:lvl2pPr marL="742950" indent="-285750" defTabSz="950913" eaLnBrk="0" hangingPunct="0">
              <a:defRPr>
                <a:solidFill>
                  <a:schemeClr val="tx1"/>
                </a:solidFill>
                <a:latin typeface="Verdana" panose="020B0604030504040204" pitchFamily="34" charset="0"/>
              </a:defRPr>
            </a:lvl2pPr>
            <a:lvl3pPr marL="1143000" indent="-228600" defTabSz="950913" eaLnBrk="0" hangingPunct="0">
              <a:defRPr>
                <a:solidFill>
                  <a:schemeClr val="tx1"/>
                </a:solidFill>
                <a:latin typeface="Verdana" panose="020B0604030504040204" pitchFamily="34" charset="0"/>
              </a:defRPr>
            </a:lvl3pPr>
            <a:lvl4pPr marL="1600200" indent="-228600" defTabSz="950913" eaLnBrk="0" hangingPunct="0">
              <a:defRPr>
                <a:solidFill>
                  <a:schemeClr val="tx1"/>
                </a:solidFill>
                <a:latin typeface="Verdana" panose="020B0604030504040204" pitchFamily="34" charset="0"/>
              </a:defRPr>
            </a:lvl4pPr>
            <a:lvl5pPr marL="2057400" indent="-228600" defTabSz="950913" eaLnBrk="0" hangingPunct="0">
              <a:defRPr>
                <a:solidFill>
                  <a:schemeClr val="tx1"/>
                </a:solidFill>
                <a:latin typeface="Verdana" panose="020B0604030504040204" pitchFamily="34" charset="0"/>
              </a:defRPr>
            </a:lvl5pPr>
            <a:lvl6pPr marL="2514600" indent="-228600" defTabSz="950913" eaLnBrk="0" fontAlgn="base" hangingPunct="0">
              <a:spcBef>
                <a:spcPct val="0"/>
              </a:spcBef>
              <a:spcAft>
                <a:spcPct val="0"/>
              </a:spcAft>
              <a:defRPr>
                <a:solidFill>
                  <a:schemeClr val="tx1"/>
                </a:solidFill>
                <a:latin typeface="Verdana" panose="020B0604030504040204" pitchFamily="34" charset="0"/>
              </a:defRPr>
            </a:lvl6pPr>
            <a:lvl7pPr marL="2971800" indent="-228600" defTabSz="950913" eaLnBrk="0" fontAlgn="base" hangingPunct="0">
              <a:spcBef>
                <a:spcPct val="0"/>
              </a:spcBef>
              <a:spcAft>
                <a:spcPct val="0"/>
              </a:spcAft>
              <a:defRPr>
                <a:solidFill>
                  <a:schemeClr val="tx1"/>
                </a:solidFill>
                <a:latin typeface="Verdana" panose="020B0604030504040204" pitchFamily="34" charset="0"/>
              </a:defRPr>
            </a:lvl7pPr>
            <a:lvl8pPr marL="3429000" indent="-228600" defTabSz="950913" eaLnBrk="0" fontAlgn="base" hangingPunct="0">
              <a:spcBef>
                <a:spcPct val="0"/>
              </a:spcBef>
              <a:spcAft>
                <a:spcPct val="0"/>
              </a:spcAft>
              <a:defRPr>
                <a:solidFill>
                  <a:schemeClr val="tx1"/>
                </a:solidFill>
                <a:latin typeface="Verdana" panose="020B0604030504040204" pitchFamily="34" charset="0"/>
              </a:defRPr>
            </a:lvl8pPr>
            <a:lvl9pPr marL="3886200" indent="-228600" defTabSz="950913"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BF10FFAB-7873-43FF-A2C3-067D9CABFC16}" type="slidenum">
              <a:rPr lang="cs-CZ" altLang="cs-CZ">
                <a:latin typeface="Arial" panose="020B0604020202020204" pitchFamily="34" charset="0"/>
              </a:rPr>
              <a:pPr eaLnBrk="1" hangingPunct="1"/>
              <a:t>1</a:t>
            </a:fld>
            <a:endParaRPr lang="cs-CZ"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B63432D5-F3CA-4680-A8E6-4293168AF387}" type="slidenum">
              <a:rPr lang="cs-CZ" altLang="cs-CZ" smtClean="0"/>
              <a:pPr/>
              <a:t>13</a:t>
            </a:fld>
            <a:endParaRPr lang="cs-CZ" altLang="cs-CZ"/>
          </a:p>
        </p:txBody>
      </p:sp>
    </p:spTree>
    <p:extLst>
      <p:ext uri="{BB962C8B-B14F-4D97-AF65-F5344CB8AC3E}">
        <p14:creationId xmlns:p14="http://schemas.microsoft.com/office/powerpoint/2010/main" val="1952352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B63432D5-F3CA-4680-A8E6-4293168AF387}" type="slidenum">
              <a:rPr lang="cs-CZ" altLang="cs-CZ" smtClean="0"/>
              <a:pPr/>
              <a:t>14</a:t>
            </a:fld>
            <a:endParaRPr lang="cs-CZ" altLang="cs-CZ"/>
          </a:p>
        </p:txBody>
      </p:sp>
    </p:spTree>
    <p:extLst>
      <p:ext uri="{BB962C8B-B14F-4D97-AF65-F5344CB8AC3E}">
        <p14:creationId xmlns:p14="http://schemas.microsoft.com/office/powerpoint/2010/main" val="426471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B63432D5-F3CA-4680-A8E6-4293168AF387}" type="slidenum">
              <a:rPr lang="cs-CZ" altLang="cs-CZ" smtClean="0"/>
              <a:pPr/>
              <a:t>15</a:t>
            </a:fld>
            <a:endParaRPr lang="cs-CZ" altLang="cs-CZ"/>
          </a:p>
        </p:txBody>
      </p:sp>
    </p:spTree>
    <p:extLst>
      <p:ext uri="{BB962C8B-B14F-4D97-AF65-F5344CB8AC3E}">
        <p14:creationId xmlns:p14="http://schemas.microsoft.com/office/powerpoint/2010/main" val="2393608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symbol pro obrázek snímku 1">
            <a:extLst>
              <a:ext uri="{FF2B5EF4-FFF2-40B4-BE49-F238E27FC236}">
                <a16:creationId xmlns:a16="http://schemas.microsoft.com/office/drawing/2014/main" id="{B55556E6-203B-693C-859C-C6DBF5BAD8B1}"/>
              </a:ext>
            </a:extLst>
          </p:cNvPr>
          <p:cNvSpPr>
            <a:spLocks noGrp="1" noRot="1" noChangeAspect="1" noTextEdit="1"/>
          </p:cNvSpPr>
          <p:nvPr>
            <p:ph type="sldImg"/>
          </p:nvPr>
        </p:nvSpPr>
        <p:spPr>
          <a:ln/>
        </p:spPr>
      </p:sp>
      <p:sp>
        <p:nvSpPr>
          <p:cNvPr id="69635" name="Zástupný symbol pro poznámky 2">
            <a:extLst>
              <a:ext uri="{FF2B5EF4-FFF2-40B4-BE49-F238E27FC236}">
                <a16:creationId xmlns:a16="http://schemas.microsoft.com/office/drawing/2014/main" id="{38D1FAC7-10CD-CD69-D54A-09D5BEE0F52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cs-CZ">
                <a:latin typeface="Arial" panose="020B0604020202020204" pitchFamily="34" charset="0"/>
              </a:rPr>
              <a:t>Geodatabase StreetNet is made of </a:t>
            </a:r>
            <a:r>
              <a:rPr lang="en-US" altLang="cs-CZ" b="1">
                <a:latin typeface="Arial" panose="020B0604020202020204" pitchFamily="34" charset="0"/>
              </a:rPr>
              <a:t>15 data layers</a:t>
            </a:r>
            <a:r>
              <a:rPr lang="en-US" altLang="cs-CZ">
                <a:latin typeface="Arial" panose="020B0604020202020204" pitchFamily="34" charset="0"/>
              </a:rPr>
              <a:t> – the core layer represents </a:t>
            </a:r>
            <a:r>
              <a:rPr lang="en-US" altLang="cs-CZ" b="1">
                <a:latin typeface="Arial" panose="020B0604020202020204" pitchFamily="34" charset="0"/>
              </a:rPr>
              <a:t>seamless and fully routable road network</a:t>
            </a:r>
            <a:r>
              <a:rPr lang="en-US" altLang="cs-CZ">
                <a:latin typeface="Arial" panose="020B0604020202020204" pitchFamily="34" charset="0"/>
              </a:rPr>
              <a:t>supplemented by </a:t>
            </a:r>
            <a:r>
              <a:rPr lang="en-US" altLang="cs-CZ" b="1">
                <a:latin typeface="Arial" panose="020B0604020202020204" pitchFamily="34" charset="0"/>
              </a:rPr>
              <a:t>additional topographic layers and layers of administrative boundaries</a:t>
            </a:r>
            <a:r>
              <a:rPr lang="en-US" altLang="cs-CZ">
                <a:latin typeface="Arial" panose="020B0604020202020204" pitchFamily="34" charset="0"/>
              </a:rPr>
              <a:t>. The components of each layer are described by large number of attributes. The majority of information can be found in the roads layer (road) – its descriptive information (number, international number and class of the road, street name etc.), attributes describing technical and functional state of individual segments and basic attributes for movement on the network.</a:t>
            </a:r>
            <a:endParaRPr lang="cs-CZ" altLang="cs-CZ">
              <a:latin typeface="Arial" panose="020B0604020202020204" pitchFamily="34" charset="0"/>
            </a:endParaRPr>
          </a:p>
        </p:txBody>
      </p:sp>
      <p:sp>
        <p:nvSpPr>
          <p:cNvPr id="69636" name="Zástupný symbol pro číslo snímku 3">
            <a:extLst>
              <a:ext uri="{FF2B5EF4-FFF2-40B4-BE49-F238E27FC236}">
                <a16:creationId xmlns:a16="http://schemas.microsoft.com/office/drawing/2014/main" id="{9967EF73-D975-3114-118B-83F62E6EF6DC}"/>
              </a:ext>
            </a:extLst>
          </p:cNvPr>
          <p:cNvSpPr txBox="1">
            <a:spLocks noGrp="1"/>
          </p:cNvSpPr>
          <p:nvPr/>
        </p:nvSpPr>
        <p:spPr bwMode="auto">
          <a:xfrm>
            <a:off x="5597749" y="6444909"/>
            <a:ext cx="4282127" cy="338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31" tIns="47616" rIns="95231" bIns="47616" anchor="b"/>
          <a:lstStyle>
            <a:lvl1pPr defTabSz="950913" eaLnBrk="0" hangingPunct="0">
              <a:defRPr>
                <a:solidFill>
                  <a:schemeClr val="tx1"/>
                </a:solidFill>
                <a:latin typeface="Verdana" panose="020B0604030504040204" pitchFamily="34" charset="0"/>
              </a:defRPr>
            </a:lvl1pPr>
            <a:lvl2pPr marL="742950" indent="-285750" defTabSz="950913" eaLnBrk="0" hangingPunct="0">
              <a:defRPr>
                <a:solidFill>
                  <a:schemeClr val="tx1"/>
                </a:solidFill>
                <a:latin typeface="Verdana" panose="020B0604030504040204" pitchFamily="34" charset="0"/>
              </a:defRPr>
            </a:lvl2pPr>
            <a:lvl3pPr marL="1143000" indent="-228600" defTabSz="950913" eaLnBrk="0" hangingPunct="0">
              <a:defRPr>
                <a:solidFill>
                  <a:schemeClr val="tx1"/>
                </a:solidFill>
                <a:latin typeface="Verdana" panose="020B0604030504040204" pitchFamily="34" charset="0"/>
              </a:defRPr>
            </a:lvl3pPr>
            <a:lvl4pPr marL="1600200" indent="-228600" defTabSz="950913" eaLnBrk="0" hangingPunct="0">
              <a:defRPr>
                <a:solidFill>
                  <a:schemeClr val="tx1"/>
                </a:solidFill>
                <a:latin typeface="Verdana" panose="020B0604030504040204" pitchFamily="34" charset="0"/>
              </a:defRPr>
            </a:lvl4pPr>
            <a:lvl5pPr marL="2057400" indent="-228600" defTabSz="950913" eaLnBrk="0" hangingPunct="0">
              <a:defRPr>
                <a:solidFill>
                  <a:schemeClr val="tx1"/>
                </a:solidFill>
                <a:latin typeface="Verdana" panose="020B0604030504040204" pitchFamily="34" charset="0"/>
              </a:defRPr>
            </a:lvl5pPr>
            <a:lvl6pPr marL="2514600" indent="-228600" defTabSz="950913" eaLnBrk="0" fontAlgn="base" hangingPunct="0">
              <a:spcBef>
                <a:spcPct val="0"/>
              </a:spcBef>
              <a:spcAft>
                <a:spcPct val="0"/>
              </a:spcAft>
              <a:defRPr>
                <a:solidFill>
                  <a:schemeClr val="tx1"/>
                </a:solidFill>
                <a:latin typeface="Verdana" panose="020B0604030504040204" pitchFamily="34" charset="0"/>
              </a:defRPr>
            </a:lvl6pPr>
            <a:lvl7pPr marL="2971800" indent="-228600" defTabSz="950913" eaLnBrk="0" fontAlgn="base" hangingPunct="0">
              <a:spcBef>
                <a:spcPct val="0"/>
              </a:spcBef>
              <a:spcAft>
                <a:spcPct val="0"/>
              </a:spcAft>
              <a:defRPr>
                <a:solidFill>
                  <a:schemeClr val="tx1"/>
                </a:solidFill>
                <a:latin typeface="Verdana" panose="020B0604030504040204" pitchFamily="34" charset="0"/>
              </a:defRPr>
            </a:lvl7pPr>
            <a:lvl8pPr marL="3429000" indent="-228600" defTabSz="950913" eaLnBrk="0" fontAlgn="base" hangingPunct="0">
              <a:spcBef>
                <a:spcPct val="0"/>
              </a:spcBef>
              <a:spcAft>
                <a:spcPct val="0"/>
              </a:spcAft>
              <a:defRPr>
                <a:solidFill>
                  <a:schemeClr val="tx1"/>
                </a:solidFill>
                <a:latin typeface="Verdana" panose="020B0604030504040204" pitchFamily="34" charset="0"/>
              </a:defRPr>
            </a:lvl8pPr>
            <a:lvl9pPr marL="3886200" indent="-228600" defTabSz="950913" eaLnBrk="0" fontAlgn="base" hangingPunct="0">
              <a:spcBef>
                <a:spcPct val="0"/>
              </a:spcBef>
              <a:spcAft>
                <a:spcPct val="0"/>
              </a:spcAft>
              <a:defRPr>
                <a:solidFill>
                  <a:schemeClr val="tx1"/>
                </a:solidFill>
                <a:latin typeface="Verdana" panose="020B0604030504040204" pitchFamily="34" charset="0"/>
              </a:defRPr>
            </a:lvl9pPr>
          </a:lstStyle>
          <a:p>
            <a:pPr algn="r" eaLnBrk="1" hangingPunct="1"/>
            <a:fld id="{6E544DA3-ED7B-466F-BB35-89FA19497690}" type="slidenum">
              <a:rPr lang="cs-CZ" altLang="cs-CZ" sz="1200">
                <a:latin typeface="Arial" panose="020B0604020202020204" pitchFamily="34" charset="0"/>
              </a:rPr>
              <a:pPr algn="r" eaLnBrk="1" hangingPunct="1"/>
              <a:t>16</a:t>
            </a:fld>
            <a:endParaRPr lang="cs-CZ" altLang="cs-CZ" sz="120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B63432D5-F3CA-4680-A8E6-4293168AF387}" type="slidenum">
              <a:rPr lang="cs-CZ" altLang="cs-CZ" smtClean="0"/>
              <a:pPr/>
              <a:t>17</a:t>
            </a:fld>
            <a:endParaRPr lang="cs-CZ" altLang="cs-CZ"/>
          </a:p>
        </p:txBody>
      </p:sp>
    </p:spTree>
    <p:extLst>
      <p:ext uri="{BB962C8B-B14F-4D97-AF65-F5344CB8AC3E}">
        <p14:creationId xmlns:p14="http://schemas.microsoft.com/office/powerpoint/2010/main" val="683543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B63432D5-F3CA-4680-A8E6-4293168AF387}" type="slidenum">
              <a:rPr lang="cs-CZ" altLang="cs-CZ" smtClean="0"/>
              <a:pPr/>
              <a:t>18</a:t>
            </a:fld>
            <a:endParaRPr lang="cs-CZ" altLang="cs-CZ"/>
          </a:p>
        </p:txBody>
      </p:sp>
    </p:spTree>
    <p:extLst>
      <p:ext uri="{BB962C8B-B14F-4D97-AF65-F5344CB8AC3E}">
        <p14:creationId xmlns:p14="http://schemas.microsoft.com/office/powerpoint/2010/main" val="1175470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B63432D5-F3CA-4680-A8E6-4293168AF387}" type="slidenum">
              <a:rPr lang="cs-CZ" altLang="cs-CZ" smtClean="0"/>
              <a:pPr/>
              <a:t>19</a:t>
            </a:fld>
            <a:endParaRPr lang="cs-CZ" altLang="cs-CZ"/>
          </a:p>
        </p:txBody>
      </p:sp>
    </p:spTree>
    <p:extLst>
      <p:ext uri="{BB962C8B-B14F-4D97-AF65-F5344CB8AC3E}">
        <p14:creationId xmlns:p14="http://schemas.microsoft.com/office/powerpoint/2010/main" val="823265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B63432D5-F3CA-4680-A8E6-4293168AF387}" type="slidenum">
              <a:rPr lang="cs-CZ" altLang="cs-CZ" smtClean="0"/>
              <a:pPr/>
              <a:t>20</a:t>
            </a:fld>
            <a:endParaRPr lang="cs-CZ" altLang="cs-CZ"/>
          </a:p>
        </p:txBody>
      </p:sp>
    </p:spTree>
    <p:extLst>
      <p:ext uri="{BB962C8B-B14F-4D97-AF65-F5344CB8AC3E}">
        <p14:creationId xmlns:p14="http://schemas.microsoft.com/office/powerpoint/2010/main" val="3525687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B63432D5-F3CA-4680-A8E6-4293168AF387}" type="slidenum">
              <a:rPr lang="cs-CZ" altLang="cs-CZ" smtClean="0"/>
              <a:pPr/>
              <a:t>21</a:t>
            </a:fld>
            <a:endParaRPr lang="cs-CZ" altLang="cs-CZ"/>
          </a:p>
        </p:txBody>
      </p:sp>
    </p:spTree>
    <p:extLst>
      <p:ext uri="{BB962C8B-B14F-4D97-AF65-F5344CB8AC3E}">
        <p14:creationId xmlns:p14="http://schemas.microsoft.com/office/powerpoint/2010/main" val="3661988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B63432D5-F3CA-4680-A8E6-4293168AF387}" type="slidenum">
              <a:rPr lang="cs-CZ" altLang="cs-CZ" smtClean="0"/>
              <a:pPr/>
              <a:t>22</a:t>
            </a:fld>
            <a:endParaRPr lang="cs-CZ" altLang="cs-CZ"/>
          </a:p>
        </p:txBody>
      </p:sp>
    </p:spTree>
    <p:extLst>
      <p:ext uri="{BB962C8B-B14F-4D97-AF65-F5344CB8AC3E}">
        <p14:creationId xmlns:p14="http://schemas.microsoft.com/office/powerpoint/2010/main" val="4053786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63432D5-F3CA-4680-A8E6-4293168AF387}" type="slidenum">
              <a:rPr lang="cs-CZ" altLang="cs-CZ" smtClean="0"/>
              <a:pPr/>
              <a:t>4</a:t>
            </a:fld>
            <a:endParaRPr lang="cs-CZ" altLang="cs-CZ"/>
          </a:p>
        </p:txBody>
      </p:sp>
    </p:spTree>
    <p:extLst>
      <p:ext uri="{BB962C8B-B14F-4D97-AF65-F5344CB8AC3E}">
        <p14:creationId xmlns:p14="http://schemas.microsoft.com/office/powerpoint/2010/main" val="4221876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B63432D5-F3CA-4680-A8E6-4293168AF387}" type="slidenum">
              <a:rPr lang="cs-CZ" altLang="cs-CZ" smtClean="0"/>
              <a:pPr/>
              <a:t>23</a:t>
            </a:fld>
            <a:endParaRPr lang="cs-CZ" altLang="cs-CZ"/>
          </a:p>
        </p:txBody>
      </p:sp>
    </p:spTree>
    <p:extLst>
      <p:ext uri="{BB962C8B-B14F-4D97-AF65-F5344CB8AC3E}">
        <p14:creationId xmlns:p14="http://schemas.microsoft.com/office/powerpoint/2010/main" val="2409413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B63432D5-F3CA-4680-A8E6-4293168AF387}" type="slidenum">
              <a:rPr lang="cs-CZ" altLang="cs-CZ" smtClean="0"/>
              <a:pPr/>
              <a:t>24</a:t>
            </a:fld>
            <a:endParaRPr lang="cs-CZ" altLang="cs-CZ"/>
          </a:p>
        </p:txBody>
      </p:sp>
    </p:spTree>
    <p:extLst>
      <p:ext uri="{BB962C8B-B14F-4D97-AF65-F5344CB8AC3E}">
        <p14:creationId xmlns:p14="http://schemas.microsoft.com/office/powerpoint/2010/main" val="2398910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B63432D5-F3CA-4680-A8E6-4293168AF387}" type="slidenum">
              <a:rPr lang="cs-CZ" altLang="cs-CZ" smtClean="0"/>
              <a:pPr/>
              <a:t>25</a:t>
            </a:fld>
            <a:endParaRPr lang="cs-CZ" altLang="cs-CZ"/>
          </a:p>
        </p:txBody>
      </p:sp>
    </p:spTree>
    <p:extLst>
      <p:ext uri="{BB962C8B-B14F-4D97-AF65-F5344CB8AC3E}">
        <p14:creationId xmlns:p14="http://schemas.microsoft.com/office/powerpoint/2010/main" val="1370152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ástupný symbol pro obrázek snímku 1">
            <a:extLst>
              <a:ext uri="{FF2B5EF4-FFF2-40B4-BE49-F238E27FC236}">
                <a16:creationId xmlns:a16="http://schemas.microsoft.com/office/drawing/2014/main" id="{E880CE23-1F64-CB7E-5C1B-93748697567F}"/>
              </a:ext>
            </a:extLst>
          </p:cNvPr>
          <p:cNvSpPr>
            <a:spLocks noGrp="1" noRot="1" noChangeAspect="1" noTextEdit="1"/>
          </p:cNvSpPr>
          <p:nvPr>
            <p:ph type="sldImg"/>
          </p:nvPr>
        </p:nvSpPr>
        <p:spPr>
          <a:ln/>
        </p:spPr>
      </p:sp>
      <p:sp>
        <p:nvSpPr>
          <p:cNvPr id="70659" name="Zástupný symbol pro poznámky 2">
            <a:extLst>
              <a:ext uri="{FF2B5EF4-FFF2-40B4-BE49-F238E27FC236}">
                <a16:creationId xmlns:a16="http://schemas.microsoft.com/office/drawing/2014/main" id="{08AF82C7-DF41-B17C-95D3-681A50648D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cs-CZ" altLang="cs-CZ" dirty="0">
                <a:latin typeface="Arial" panose="020B0604020202020204" pitchFamily="34" charset="0"/>
              </a:rPr>
              <a:t>Spojité problémy jsou popsány prostřednictvím spojitých veličin, kdy je nutné znát nejen polohu dvou bodů (jejich souřadnic), ale jejich vzdálenostní míru (jak je to daleko z jednoho bodu do jiného). Základní vlastností bodů je jejich vzájemná poloha daná vzdáleností mezi nimi, a to buď vzdušnou čarou, Euklidovská vzdálenost, nebo po trase, Manhattan vzdálenost (Burešová, 2009). Spojité problémy se řeší prostorovým vztahem mezi potenciálními zákazníky (nejčastěji představováni poptávkovými body)  a  obslužnými centry. Obslužná centra mají definovaný rádius nebo prahovou vzdálenost, a pokud je poptávkový bod uvnitř této oblasti, je považovaný za pokrytý obslužným střediskem, a obsluhován tímto zařízením. </a:t>
            </a:r>
          </a:p>
          <a:p>
            <a:pPr>
              <a:lnSpc>
                <a:spcPct val="80000"/>
              </a:lnSpc>
            </a:pPr>
            <a:r>
              <a:rPr lang="cs-CZ" altLang="cs-CZ" dirty="0">
                <a:latin typeface="Arial" panose="020B0604020202020204" pitchFamily="34" charset="0"/>
              </a:rPr>
              <a:t>Diskrétní problémy</a:t>
            </a:r>
          </a:p>
          <a:p>
            <a:pPr>
              <a:lnSpc>
                <a:spcPct val="80000"/>
              </a:lnSpc>
            </a:pPr>
            <a:r>
              <a:rPr lang="cs-CZ" altLang="cs-CZ" dirty="0">
                <a:latin typeface="Arial" panose="020B0604020202020204" pitchFamily="34" charset="0"/>
              </a:rPr>
              <a:t>Diskrétní lokační problémy jsou založeny na konečném počtu míst, ve kterých může být obslužné zařízení lokalizováno a na konečném počtu potenciálních klientů nebo zákazníků (školy, letiště, nemocnice mající určitou kapacitu). Pro tyto problémy neexistuje obecný lokační model kvůli mnohdy velkému počtu omezení a cílů, které musí být co nejvíce optimalizovány. Praktický význam těchto modelů je v soukromém i veřejném sektoru a všechny jsou založeny na daném počtu bodů, které mají být obsluhovány a na daném počtu umístění obslužných středisek. </a:t>
            </a:r>
          </a:p>
          <a:p>
            <a:pPr>
              <a:lnSpc>
                <a:spcPct val="80000"/>
              </a:lnSpc>
            </a:pPr>
            <a:r>
              <a:rPr lang="cs-CZ" altLang="cs-CZ" dirty="0">
                <a:latin typeface="Arial" panose="020B0604020202020204" pitchFamily="34" charset="0"/>
              </a:rPr>
              <a:t>Řešením těchto problémů je celá řada modelů, z nichž tyto můžeme považovat za základní. Model pokrytí umisťuje minimální množství potřebných zařízení k pokrytí všech požadovaných bodů. Model maximálního pokrytí platí za předpokladu, že všechny požadované body jsou pokryté, a jejím cílem je lokalizovat předem dané množství zařízení, aby pokrylo většinu požadovaných uzlů (klientů). P-centrální model vychází ze známé velikosti požadavku od poptávkových bodů a ze známé polohy obslužných zařízení (minimalizace maximální vzdálenosti). P‑vzdálenostní model maximalizuje minimální vzdálenost mezi libovolnou dvojicí obslužných středisek. Má za cíl najít místo pro p obslužných zařízení tak, aby se minimalizovala určitá míra dopravních nákladů mezi depem a poptávkovými body </a:t>
            </a:r>
          </a:p>
          <a:p>
            <a:endParaRPr lang="cs-CZ" altLang="cs-CZ" dirty="0">
              <a:latin typeface="Arial" panose="020B0604020202020204" pitchFamily="34" charset="0"/>
            </a:endParaRPr>
          </a:p>
        </p:txBody>
      </p:sp>
      <p:sp>
        <p:nvSpPr>
          <p:cNvPr id="70660" name="Zástupný symbol pro číslo snímku 3">
            <a:extLst>
              <a:ext uri="{FF2B5EF4-FFF2-40B4-BE49-F238E27FC236}">
                <a16:creationId xmlns:a16="http://schemas.microsoft.com/office/drawing/2014/main" id="{3C29D3E0-E25D-728F-762D-30606BCA677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defRPr>
                <a:solidFill>
                  <a:schemeClr val="tx1"/>
                </a:solidFill>
                <a:latin typeface="Verdana" panose="020B0604030504040204" pitchFamily="34" charset="0"/>
              </a:defRPr>
            </a:lvl1pPr>
            <a:lvl2pPr marL="742950" indent="-285750" defTabSz="950913" eaLnBrk="0" hangingPunct="0">
              <a:defRPr>
                <a:solidFill>
                  <a:schemeClr val="tx1"/>
                </a:solidFill>
                <a:latin typeface="Verdana" panose="020B0604030504040204" pitchFamily="34" charset="0"/>
              </a:defRPr>
            </a:lvl2pPr>
            <a:lvl3pPr marL="1143000" indent="-228600" defTabSz="950913" eaLnBrk="0" hangingPunct="0">
              <a:defRPr>
                <a:solidFill>
                  <a:schemeClr val="tx1"/>
                </a:solidFill>
                <a:latin typeface="Verdana" panose="020B0604030504040204" pitchFamily="34" charset="0"/>
              </a:defRPr>
            </a:lvl3pPr>
            <a:lvl4pPr marL="1600200" indent="-228600" defTabSz="950913" eaLnBrk="0" hangingPunct="0">
              <a:defRPr>
                <a:solidFill>
                  <a:schemeClr val="tx1"/>
                </a:solidFill>
                <a:latin typeface="Verdana" panose="020B0604030504040204" pitchFamily="34" charset="0"/>
              </a:defRPr>
            </a:lvl4pPr>
            <a:lvl5pPr marL="2057400" indent="-228600" defTabSz="950913" eaLnBrk="0" hangingPunct="0">
              <a:defRPr>
                <a:solidFill>
                  <a:schemeClr val="tx1"/>
                </a:solidFill>
                <a:latin typeface="Verdana" panose="020B0604030504040204" pitchFamily="34" charset="0"/>
              </a:defRPr>
            </a:lvl5pPr>
            <a:lvl6pPr marL="2514600" indent="-228600" defTabSz="950913" eaLnBrk="0" fontAlgn="base" hangingPunct="0">
              <a:spcBef>
                <a:spcPct val="0"/>
              </a:spcBef>
              <a:spcAft>
                <a:spcPct val="0"/>
              </a:spcAft>
              <a:defRPr>
                <a:solidFill>
                  <a:schemeClr val="tx1"/>
                </a:solidFill>
                <a:latin typeface="Verdana" panose="020B0604030504040204" pitchFamily="34" charset="0"/>
              </a:defRPr>
            </a:lvl6pPr>
            <a:lvl7pPr marL="2971800" indent="-228600" defTabSz="950913" eaLnBrk="0" fontAlgn="base" hangingPunct="0">
              <a:spcBef>
                <a:spcPct val="0"/>
              </a:spcBef>
              <a:spcAft>
                <a:spcPct val="0"/>
              </a:spcAft>
              <a:defRPr>
                <a:solidFill>
                  <a:schemeClr val="tx1"/>
                </a:solidFill>
                <a:latin typeface="Verdana" panose="020B0604030504040204" pitchFamily="34" charset="0"/>
              </a:defRPr>
            </a:lvl7pPr>
            <a:lvl8pPr marL="3429000" indent="-228600" defTabSz="950913" eaLnBrk="0" fontAlgn="base" hangingPunct="0">
              <a:spcBef>
                <a:spcPct val="0"/>
              </a:spcBef>
              <a:spcAft>
                <a:spcPct val="0"/>
              </a:spcAft>
              <a:defRPr>
                <a:solidFill>
                  <a:schemeClr val="tx1"/>
                </a:solidFill>
                <a:latin typeface="Verdana" panose="020B0604030504040204" pitchFamily="34" charset="0"/>
              </a:defRPr>
            </a:lvl8pPr>
            <a:lvl9pPr marL="3886200" indent="-228600" defTabSz="950913"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486597E2-5D46-4596-8BA6-BA9DB3DF4808}" type="slidenum">
              <a:rPr lang="cs-CZ" altLang="cs-CZ">
                <a:latin typeface="Arial" panose="020B0604020202020204" pitchFamily="34" charset="0"/>
              </a:rPr>
              <a:pPr eaLnBrk="1" hangingPunct="1"/>
              <a:t>26</a:t>
            </a:fld>
            <a:endParaRPr lang="cs-CZ" altLang="cs-CZ">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Zástupný symbol pro obrázek snímku 1">
            <a:extLst>
              <a:ext uri="{FF2B5EF4-FFF2-40B4-BE49-F238E27FC236}">
                <a16:creationId xmlns:a16="http://schemas.microsoft.com/office/drawing/2014/main" id="{7999815E-D850-C951-E5E6-91D2CD65DFC7}"/>
              </a:ext>
            </a:extLst>
          </p:cNvPr>
          <p:cNvSpPr>
            <a:spLocks noGrp="1" noRot="1" noChangeAspect="1" noTextEdit="1"/>
          </p:cNvSpPr>
          <p:nvPr>
            <p:ph type="sldImg"/>
          </p:nvPr>
        </p:nvSpPr>
        <p:spPr>
          <a:ln/>
        </p:spPr>
      </p:sp>
      <p:sp>
        <p:nvSpPr>
          <p:cNvPr id="71683" name="Zástupný symbol pro poznámky 2">
            <a:extLst>
              <a:ext uri="{FF2B5EF4-FFF2-40B4-BE49-F238E27FC236}">
                <a16:creationId xmlns:a16="http://schemas.microsoft.com/office/drawing/2014/main" id="{50BCC40C-DC0F-FEAF-4EFB-A02C7BDB2AC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latin typeface="Arial" panose="020B0604020202020204" pitchFamily="34" charset="0"/>
              </a:rPr>
              <a:t>Vygenerované obslužné polygony představují konkrétní obslužné zóny pro dané zařízení. V jejich atributech se nachází informace o tom, ke kterému zařízení náleží. Při tvorbě obslužných zón je nejdůležitější nastavení odporu (</a:t>
            </a:r>
            <a:r>
              <a:rPr lang="cs-CZ" altLang="cs-CZ" i="1">
                <a:latin typeface="Arial" panose="020B0604020202020204" pitchFamily="34" charset="0"/>
              </a:rPr>
              <a:t>Impedance</a:t>
            </a:r>
            <a:r>
              <a:rPr lang="cs-CZ" altLang="cs-CZ">
                <a:latin typeface="Arial" panose="020B0604020202020204" pitchFamily="34" charset="0"/>
              </a:rPr>
              <a:t>), kterým může být vzdálenost, čas, náklady nebo jiný atribut, podle kterého se zóny vytvářejí. Nastavují se tzv. hranice obslužných zón (</a:t>
            </a:r>
            <a:r>
              <a:rPr lang="cs-CZ" altLang="cs-CZ" i="1">
                <a:latin typeface="Arial" panose="020B0604020202020204" pitchFamily="34" charset="0"/>
              </a:rPr>
              <a:t>Default Breaks</a:t>
            </a:r>
            <a:r>
              <a:rPr lang="cs-CZ" altLang="cs-CZ">
                <a:latin typeface="Arial" panose="020B0604020202020204" pitchFamily="34" charset="0"/>
              </a:rPr>
              <a:t>), respektive do jaké vzdálenosti (nebo jiného odporu) chceme vytvářet obslužné zóny </a:t>
            </a:r>
          </a:p>
          <a:p>
            <a:r>
              <a:rPr lang="en-US" altLang="cs-CZ">
                <a:latin typeface="Arial" panose="020B0604020202020204" pitchFamily="34" charset="0"/>
              </a:rPr>
              <a:t>Turn on your Network Analyst extension. Add your road</a:t>
            </a:r>
          </a:p>
          <a:p>
            <a:r>
              <a:rPr lang="en-US" altLang="cs-CZ">
                <a:latin typeface="Arial" panose="020B0604020202020204" pitchFamily="34" charset="0"/>
              </a:rPr>
              <a:t>network data set. In the Network Analyst toolbar, click</a:t>
            </a:r>
          </a:p>
          <a:p>
            <a:r>
              <a:rPr lang="en-US" altLang="cs-CZ">
                <a:latin typeface="Arial" panose="020B0604020202020204" pitchFamily="34" charset="0"/>
              </a:rPr>
              <a:t>Network Analyst &gt; New Location Allocation .</a:t>
            </a:r>
          </a:p>
          <a:p>
            <a:r>
              <a:rPr lang="en-US" altLang="cs-CZ">
                <a:latin typeface="Arial" panose="020B0604020202020204" pitchFamily="34" charset="0"/>
              </a:rPr>
              <a:t>Load your demand points and facilities. Choose the type of</a:t>
            </a:r>
          </a:p>
          <a:p>
            <a:r>
              <a:rPr lang="en-US" altLang="cs-CZ">
                <a:latin typeface="Arial" panose="020B0604020202020204" pitchFamily="34" charset="0"/>
              </a:rPr>
              <a:t>problem in the advanced setting drop-down. From here, all</a:t>
            </a:r>
          </a:p>
          <a:p>
            <a:r>
              <a:rPr lang="en-US" altLang="cs-CZ">
                <a:latin typeface="Arial" panose="020B0604020202020204" pitchFamily="34" charset="0"/>
              </a:rPr>
              <a:t>you need to do is solve</a:t>
            </a:r>
          </a:p>
          <a:p>
            <a:r>
              <a:rPr lang="en-US" altLang="cs-CZ">
                <a:latin typeface="Arial" panose="020B0604020202020204" pitchFamily="34" charset="0"/>
              </a:rPr>
              <a:t>One of the most powerful features is how you can solve</a:t>
            </a:r>
          </a:p>
          <a:p>
            <a:r>
              <a:rPr lang="en-US" altLang="cs-CZ">
                <a:latin typeface="Arial" panose="020B0604020202020204" pitchFamily="34" charset="0"/>
              </a:rPr>
              <a:t>different types of location-allocation problems.</a:t>
            </a:r>
            <a:endParaRPr lang="cs-CZ" altLang="cs-CZ">
              <a:latin typeface="Arial" panose="020B0604020202020204" pitchFamily="34" charset="0"/>
            </a:endParaRPr>
          </a:p>
        </p:txBody>
      </p:sp>
      <p:sp>
        <p:nvSpPr>
          <p:cNvPr id="71684" name="Zástupný symbol pro číslo snímku 3">
            <a:extLst>
              <a:ext uri="{FF2B5EF4-FFF2-40B4-BE49-F238E27FC236}">
                <a16:creationId xmlns:a16="http://schemas.microsoft.com/office/drawing/2014/main" id="{4FA2020E-B129-34FB-298A-7CBF96EC1A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defRPr>
                <a:solidFill>
                  <a:schemeClr val="tx1"/>
                </a:solidFill>
                <a:latin typeface="Verdana" panose="020B0604030504040204" pitchFamily="34" charset="0"/>
              </a:defRPr>
            </a:lvl1pPr>
            <a:lvl2pPr marL="742950" indent="-285750" defTabSz="950913" eaLnBrk="0" hangingPunct="0">
              <a:defRPr>
                <a:solidFill>
                  <a:schemeClr val="tx1"/>
                </a:solidFill>
                <a:latin typeface="Verdana" panose="020B0604030504040204" pitchFamily="34" charset="0"/>
              </a:defRPr>
            </a:lvl2pPr>
            <a:lvl3pPr marL="1143000" indent="-228600" defTabSz="950913" eaLnBrk="0" hangingPunct="0">
              <a:defRPr>
                <a:solidFill>
                  <a:schemeClr val="tx1"/>
                </a:solidFill>
                <a:latin typeface="Verdana" panose="020B0604030504040204" pitchFamily="34" charset="0"/>
              </a:defRPr>
            </a:lvl3pPr>
            <a:lvl4pPr marL="1600200" indent="-228600" defTabSz="950913" eaLnBrk="0" hangingPunct="0">
              <a:defRPr>
                <a:solidFill>
                  <a:schemeClr val="tx1"/>
                </a:solidFill>
                <a:latin typeface="Verdana" panose="020B0604030504040204" pitchFamily="34" charset="0"/>
              </a:defRPr>
            </a:lvl4pPr>
            <a:lvl5pPr marL="2057400" indent="-228600" defTabSz="950913" eaLnBrk="0" hangingPunct="0">
              <a:defRPr>
                <a:solidFill>
                  <a:schemeClr val="tx1"/>
                </a:solidFill>
                <a:latin typeface="Verdana" panose="020B0604030504040204" pitchFamily="34" charset="0"/>
              </a:defRPr>
            </a:lvl5pPr>
            <a:lvl6pPr marL="2514600" indent="-228600" defTabSz="950913" eaLnBrk="0" fontAlgn="base" hangingPunct="0">
              <a:spcBef>
                <a:spcPct val="0"/>
              </a:spcBef>
              <a:spcAft>
                <a:spcPct val="0"/>
              </a:spcAft>
              <a:defRPr>
                <a:solidFill>
                  <a:schemeClr val="tx1"/>
                </a:solidFill>
                <a:latin typeface="Verdana" panose="020B0604030504040204" pitchFamily="34" charset="0"/>
              </a:defRPr>
            </a:lvl6pPr>
            <a:lvl7pPr marL="2971800" indent="-228600" defTabSz="950913" eaLnBrk="0" fontAlgn="base" hangingPunct="0">
              <a:spcBef>
                <a:spcPct val="0"/>
              </a:spcBef>
              <a:spcAft>
                <a:spcPct val="0"/>
              </a:spcAft>
              <a:defRPr>
                <a:solidFill>
                  <a:schemeClr val="tx1"/>
                </a:solidFill>
                <a:latin typeface="Verdana" panose="020B0604030504040204" pitchFamily="34" charset="0"/>
              </a:defRPr>
            </a:lvl7pPr>
            <a:lvl8pPr marL="3429000" indent="-228600" defTabSz="950913" eaLnBrk="0" fontAlgn="base" hangingPunct="0">
              <a:spcBef>
                <a:spcPct val="0"/>
              </a:spcBef>
              <a:spcAft>
                <a:spcPct val="0"/>
              </a:spcAft>
              <a:defRPr>
                <a:solidFill>
                  <a:schemeClr val="tx1"/>
                </a:solidFill>
                <a:latin typeface="Verdana" panose="020B0604030504040204" pitchFamily="34" charset="0"/>
              </a:defRPr>
            </a:lvl8pPr>
            <a:lvl9pPr marL="3886200" indent="-228600" defTabSz="950913"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D1272FF0-7EF5-4A66-B37E-7426459A8B3D}" type="slidenum">
              <a:rPr lang="cs-CZ" altLang="cs-CZ">
                <a:latin typeface="Arial" panose="020B0604020202020204" pitchFamily="34" charset="0"/>
              </a:rPr>
              <a:pPr eaLnBrk="1" hangingPunct="1"/>
              <a:t>27</a:t>
            </a:fld>
            <a:endParaRPr lang="cs-CZ" altLang="cs-CZ">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Zástupný symbol pro obrázek snímku 1">
            <a:extLst>
              <a:ext uri="{FF2B5EF4-FFF2-40B4-BE49-F238E27FC236}">
                <a16:creationId xmlns:a16="http://schemas.microsoft.com/office/drawing/2014/main" id="{70FE11DF-B454-032B-910A-FC994888ED45}"/>
              </a:ext>
            </a:extLst>
          </p:cNvPr>
          <p:cNvSpPr>
            <a:spLocks noGrp="1" noRot="1" noChangeAspect="1" noTextEdit="1"/>
          </p:cNvSpPr>
          <p:nvPr>
            <p:ph type="sldImg"/>
          </p:nvPr>
        </p:nvSpPr>
        <p:spPr>
          <a:ln/>
        </p:spPr>
      </p:sp>
      <p:sp>
        <p:nvSpPr>
          <p:cNvPr id="72707" name="Zástupný symbol pro poznámky 2">
            <a:extLst>
              <a:ext uri="{FF2B5EF4-FFF2-40B4-BE49-F238E27FC236}">
                <a16:creationId xmlns:a16="http://schemas.microsoft.com/office/drawing/2014/main" id="{F78433A2-ECD7-7D2E-40DE-96454AEDFB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latin typeface="Arial" panose="020B0604020202020204" pitchFamily="34" charset="0"/>
              </a:rPr>
              <a:t>Do analýzy vždy vstupují potenciální lokality zařízení (</a:t>
            </a:r>
            <a:r>
              <a:rPr lang="cs-CZ" altLang="cs-CZ" i="1">
                <a:latin typeface="Arial" panose="020B0604020202020204" pitchFamily="34" charset="0"/>
              </a:rPr>
              <a:t>Candidate</a:t>
            </a:r>
            <a:r>
              <a:rPr lang="cs-CZ" altLang="cs-CZ">
                <a:latin typeface="Arial" panose="020B0604020202020204" pitchFamily="34" charset="0"/>
              </a:rPr>
              <a:t>) a dále mohou vstupovat stávající lokality zařízení (</a:t>
            </a:r>
            <a:r>
              <a:rPr lang="cs-CZ" altLang="cs-CZ" i="1">
                <a:latin typeface="Arial" panose="020B0604020202020204" pitchFamily="34" charset="0"/>
              </a:rPr>
              <a:t>Required</a:t>
            </a:r>
            <a:r>
              <a:rPr lang="cs-CZ" altLang="cs-CZ">
                <a:latin typeface="Arial" panose="020B0604020202020204" pitchFamily="34" charset="0"/>
              </a:rPr>
              <a:t>) a lokality konkurenčních zařízení (</a:t>
            </a:r>
            <a:r>
              <a:rPr lang="cs-CZ" altLang="cs-CZ" i="1">
                <a:latin typeface="Arial" panose="020B0604020202020204" pitchFamily="34" charset="0"/>
              </a:rPr>
              <a:t>Competitor</a:t>
            </a:r>
            <a:r>
              <a:rPr lang="cs-CZ" altLang="cs-CZ">
                <a:latin typeface="Arial" panose="020B0604020202020204" pitchFamily="34" charset="0"/>
              </a:rPr>
              <a:t>), které soutěží o poptávkové body. Pro hledání vhodných lokalit zařízení se využívá faktu, že v některých oblastech není lokace možná. Těmito oblastmi mohou být např. národní parky, chráněná území, řeky a samozřejmě také vhodné pozemky nebo budovy pro zařízení. Vždy se musí jednat o bodové prvky. Další lokality vstupující do analýzy jsou poptávkové body (</a:t>
            </a:r>
            <a:r>
              <a:rPr lang="cs-CZ" altLang="cs-CZ" i="1">
                <a:latin typeface="Arial" panose="020B0604020202020204" pitchFamily="34" charset="0"/>
              </a:rPr>
              <a:t>Demand Points</a:t>
            </a:r>
            <a:r>
              <a:rPr lang="cs-CZ" altLang="cs-CZ">
                <a:latin typeface="Arial" panose="020B0604020202020204" pitchFamily="34" charset="0"/>
              </a:rPr>
              <a:t>), které představují potenciální zákazníci pro zařízení (nejčastěji adresní body s demografickými charakteristikami, které slouží jako váha analýzy – váženo nejčastěji počtem obyvatel, kteří v daném adresním bodě bydlí. Výsledná váha se poté vypočítává z váhy poptávkového bodu (počtu obyvatel) a vzdálenosti mezi poptávkovým bodem a zařízením, ke kterému je nejblíže (dle vybraného typu analýzy). Tyto poptávkové body tak omezují výslednou analýzu pouze na oblasti, kde se poptávkové body nachází – na rozdíl od buffer analýzy či obslužných zón.</a:t>
            </a:r>
          </a:p>
          <a:p>
            <a:endParaRPr lang="cs-CZ" altLang="cs-CZ">
              <a:latin typeface="Arial" panose="020B0604020202020204" pitchFamily="34" charset="0"/>
            </a:endParaRPr>
          </a:p>
        </p:txBody>
      </p:sp>
      <p:sp>
        <p:nvSpPr>
          <p:cNvPr id="72708" name="Zástupný symbol pro číslo snímku 3">
            <a:extLst>
              <a:ext uri="{FF2B5EF4-FFF2-40B4-BE49-F238E27FC236}">
                <a16:creationId xmlns:a16="http://schemas.microsoft.com/office/drawing/2014/main" id="{81A04ACD-D94F-A94E-E37F-022A449D083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defRPr>
                <a:solidFill>
                  <a:schemeClr val="tx1"/>
                </a:solidFill>
                <a:latin typeface="Verdana" panose="020B0604030504040204" pitchFamily="34" charset="0"/>
              </a:defRPr>
            </a:lvl1pPr>
            <a:lvl2pPr marL="742950" indent="-285750" defTabSz="950913" eaLnBrk="0" hangingPunct="0">
              <a:defRPr>
                <a:solidFill>
                  <a:schemeClr val="tx1"/>
                </a:solidFill>
                <a:latin typeface="Verdana" panose="020B0604030504040204" pitchFamily="34" charset="0"/>
              </a:defRPr>
            </a:lvl2pPr>
            <a:lvl3pPr marL="1143000" indent="-228600" defTabSz="950913" eaLnBrk="0" hangingPunct="0">
              <a:defRPr>
                <a:solidFill>
                  <a:schemeClr val="tx1"/>
                </a:solidFill>
                <a:latin typeface="Verdana" panose="020B0604030504040204" pitchFamily="34" charset="0"/>
              </a:defRPr>
            </a:lvl3pPr>
            <a:lvl4pPr marL="1600200" indent="-228600" defTabSz="950913" eaLnBrk="0" hangingPunct="0">
              <a:defRPr>
                <a:solidFill>
                  <a:schemeClr val="tx1"/>
                </a:solidFill>
                <a:latin typeface="Verdana" panose="020B0604030504040204" pitchFamily="34" charset="0"/>
              </a:defRPr>
            </a:lvl4pPr>
            <a:lvl5pPr marL="2057400" indent="-228600" defTabSz="950913" eaLnBrk="0" hangingPunct="0">
              <a:defRPr>
                <a:solidFill>
                  <a:schemeClr val="tx1"/>
                </a:solidFill>
                <a:latin typeface="Verdana" panose="020B0604030504040204" pitchFamily="34" charset="0"/>
              </a:defRPr>
            </a:lvl5pPr>
            <a:lvl6pPr marL="2514600" indent="-228600" defTabSz="950913" eaLnBrk="0" fontAlgn="base" hangingPunct="0">
              <a:spcBef>
                <a:spcPct val="0"/>
              </a:spcBef>
              <a:spcAft>
                <a:spcPct val="0"/>
              </a:spcAft>
              <a:defRPr>
                <a:solidFill>
                  <a:schemeClr val="tx1"/>
                </a:solidFill>
                <a:latin typeface="Verdana" panose="020B0604030504040204" pitchFamily="34" charset="0"/>
              </a:defRPr>
            </a:lvl6pPr>
            <a:lvl7pPr marL="2971800" indent="-228600" defTabSz="950913" eaLnBrk="0" fontAlgn="base" hangingPunct="0">
              <a:spcBef>
                <a:spcPct val="0"/>
              </a:spcBef>
              <a:spcAft>
                <a:spcPct val="0"/>
              </a:spcAft>
              <a:defRPr>
                <a:solidFill>
                  <a:schemeClr val="tx1"/>
                </a:solidFill>
                <a:latin typeface="Verdana" panose="020B0604030504040204" pitchFamily="34" charset="0"/>
              </a:defRPr>
            </a:lvl7pPr>
            <a:lvl8pPr marL="3429000" indent="-228600" defTabSz="950913" eaLnBrk="0" fontAlgn="base" hangingPunct="0">
              <a:spcBef>
                <a:spcPct val="0"/>
              </a:spcBef>
              <a:spcAft>
                <a:spcPct val="0"/>
              </a:spcAft>
              <a:defRPr>
                <a:solidFill>
                  <a:schemeClr val="tx1"/>
                </a:solidFill>
                <a:latin typeface="Verdana" panose="020B0604030504040204" pitchFamily="34" charset="0"/>
              </a:defRPr>
            </a:lvl8pPr>
            <a:lvl9pPr marL="3886200" indent="-228600" defTabSz="950913"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06143FB9-DFFB-435B-99F3-53C2D387DFEC}" type="slidenum">
              <a:rPr lang="cs-CZ" altLang="cs-CZ">
                <a:latin typeface="Arial" panose="020B0604020202020204" pitchFamily="34" charset="0"/>
              </a:rPr>
              <a:pPr eaLnBrk="1" hangingPunct="1"/>
              <a:t>28</a:t>
            </a:fld>
            <a:endParaRPr lang="cs-CZ" altLang="cs-CZ">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0D0E3849-FF2C-308A-162F-21B613997FFE}"/>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8D74E562-3976-8DE2-972E-58AA3A179F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dirty="0">
              <a:latin typeface="Arial" panose="020B0604020202020204" pitchFamily="34" charset="0"/>
            </a:endParaRPr>
          </a:p>
        </p:txBody>
      </p:sp>
    </p:spTree>
    <p:extLst>
      <p:ext uri="{BB962C8B-B14F-4D97-AF65-F5344CB8AC3E}">
        <p14:creationId xmlns:p14="http://schemas.microsoft.com/office/powerpoint/2010/main" val="34860339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B63432D5-F3CA-4680-A8E6-4293168AF387}" type="slidenum">
              <a:rPr lang="cs-CZ" altLang="cs-CZ" smtClean="0"/>
              <a:pPr/>
              <a:t>30</a:t>
            </a:fld>
            <a:endParaRPr lang="cs-CZ" altLang="cs-CZ"/>
          </a:p>
        </p:txBody>
      </p:sp>
    </p:spTree>
    <p:extLst>
      <p:ext uri="{BB962C8B-B14F-4D97-AF65-F5344CB8AC3E}">
        <p14:creationId xmlns:p14="http://schemas.microsoft.com/office/powerpoint/2010/main" val="7618879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01DB8946-01CF-9918-3B45-727BD1FF5A2B}"/>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9362F221-1A0B-F35B-B648-74171B3229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z="1000" b="1">
                <a:latin typeface="Arial" panose="020B0604020202020204" pitchFamily="34" charset="0"/>
              </a:rPr>
              <a:t>Minimize Impedance (Minimalizace nákladů)</a:t>
            </a:r>
            <a:endParaRPr lang="cs-CZ" altLang="cs-CZ" sz="1000" i="1">
              <a:latin typeface="Arial" panose="020B0604020202020204" pitchFamily="34" charset="0"/>
            </a:endParaRPr>
          </a:p>
          <a:p>
            <a:r>
              <a:rPr lang="cs-CZ" altLang="cs-CZ" sz="1000" i="1">
                <a:latin typeface="Arial" panose="020B0604020202020204" pitchFamily="34" charset="0"/>
              </a:rPr>
              <a:t>Minimize Impedance</a:t>
            </a:r>
            <a:r>
              <a:rPr lang="cs-CZ" altLang="cs-CZ" sz="1000">
                <a:latin typeface="Arial" panose="020B0604020202020204" pitchFamily="34" charset="0"/>
              </a:rPr>
              <a:t> je analýza, která zaručuje minimalizaci odporu, kterým může být například vzdálenost, čas, nebo finanční náklady na překonání daného úseku sítě. Výsledný odpor ke každému poptávkovému bodu je sumou vážených odporů. Používá se v případech, kdy veřejnost cestuje do nějakého zařízení, a my požadujeme, aby tato cesta byla co nejkratší. Využívá se tedy nejvíce při lokalizaci služeb veřejného sektoru. Používá se pro analýzy, kde je odpor (vzdálenost či čas) klíčovým faktorem. Analýza je v podstatě stejná jako analýza obslužných zón. Obě dvě se snaží minimalizovat vzdálenost k dané službě. V tomto případě do analýzy ještě vstupují adresní body, které tak analýzu zpřesňují (respektive zúží konečný výsledek pouze na místa, kde někdo bydlí). Pokud známe také počet obyvatel na jednotlivých adresách, může tato informace sloužit jako váha poptávkových bodů, což znamená, že větší váha bude připsána bodům, kde bydlí více obyvatel než těm, kde někdo bydlí sám. Pro </a:t>
            </a:r>
            <a:r>
              <a:rPr lang="cs-CZ" altLang="cs-CZ" sz="1000" i="1">
                <a:latin typeface="Arial" panose="020B0604020202020204" pitchFamily="34" charset="0"/>
              </a:rPr>
              <a:t>Minimize Impedance</a:t>
            </a:r>
            <a:r>
              <a:rPr lang="cs-CZ" altLang="cs-CZ" sz="1000">
                <a:latin typeface="Arial" panose="020B0604020202020204" pitchFamily="34" charset="0"/>
              </a:rPr>
              <a:t> platí, že každý poptávkový bod se vždy přiřadí pouze k jednomu zařízení. </a:t>
            </a:r>
            <a:endParaRPr lang="cs-CZ" altLang="cs-CZ" sz="1000" i="1">
              <a:latin typeface="Arial" panose="020B0604020202020204" pitchFamily="34" charset="0"/>
            </a:endParaRPr>
          </a:p>
          <a:p>
            <a:r>
              <a:rPr lang="cs-CZ" altLang="cs-CZ" sz="1000" i="1">
                <a:latin typeface="Arial" panose="020B0604020202020204" pitchFamily="34" charset="0"/>
              </a:rPr>
              <a:t>Minimize Impedance</a:t>
            </a:r>
            <a:r>
              <a:rPr lang="cs-CZ" altLang="cs-CZ" sz="1000">
                <a:latin typeface="Arial" panose="020B0604020202020204" pitchFamily="34" charset="0"/>
              </a:rPr>
              <a:t> je nejjednodušší alokační a lokační analýzou a rovněž nejvíce rozšířenou, právě pro svou jednoduchost. Výsledek je zcela založen na vzdálenosti zařízení a poptávkového bodu, případně vážen počtem obyvatel na adresních bodech. Tato váha se však projeví pouze při velkých rozdílech v počtu obyvatel a při větších vzdálenostech mezi adresními body a zařízeními. Je nutné znát přesný počet zařízení, která chceme z potenciálních zařízení vybrat – tato informace je pro tuto analýzu povinná. Používá se v případě, kdy je minimální vzdálenost k zařízení klíčová, jako např. pro lokalizaci nových základních škol, kdy je kladen důraz na co nejkratší vzdálenost do školy nebo pro lokalizaci obchodů a služeb, kdy nejsou známy údaje o konkurenci.</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DEFC9E06-7A00-6CFB-377D-98AAF85B59AF}"/>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81D4B34C-7C03-2444-99A1-501FBEEA1D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z="1000" b="1">
                <a:latin typeface="Arial" panose="020B0604020202020204" pitchFamily="34" charset="0"/>
              </a:rPr>
              <a:t>Maximize Coverage (Maximální pokrytí)</a:t>
            </a:r>
            <a:endParaRPr lang="cs-CZ" altLang="cs-CZ" sz="1000" i="1">
              <a:latin typeface="Arial" panose="020B0604020202020204" pitchFamily="34" charset="0"/>
            </a:endParaRPr>
          </a:p>
          <a:p>
            <a:r>
              <a:rPr lang="cs-CZ" altLang="cs-CZ" sz="1000" i="1">
                <a:latin typeface="Arial" panose="020B0604020202020204" pitchFamily="34" charset="0"/>
              </a:rPr>
              <a:t>Maximize Coverage</a:t>
            </a:r>
            <a:r>
              <a:rPr lang="cs-CZ" altLang="cs-CZ" sz="1000">
                <a:latin typeface="Arial" panose="020B0604020202020204" pitchFamily="34" charset="0"/>
              </a:rPr>
              <a:t> se snaží přiřadit co nejvíce poptávkových bodů k zařízení (kdy je cílem pokrýt co nejvíce zákazníků), např. u donáškové služby nebo lokalizace požárních či policejních stanic, ze kterých se vyjíždí k nehodám, a je tedy nutné pokrýt celé území. Pokud nastavíme hraniční vzdálenost, snaží se co nejvíce bodů pokrýt právě do této vzdálenosti. Znovu je nutné zadat počet zařízení, které se mají vybrat. Každý poptávkový bod je přiřazen podle své váhy, kterou opět může být například počet obyvatel na adresních bodech, pouze k jednomu zařízení. Opět platí, že je potřeba výrazných rozdílů mezi počty obyvatel na jednotlivých adresách k tomu, aby se nastavení váhy ve výsledku projevilo. </a:t>
            </a:r>
          </a:p>
          <a:p>
            <a:r>
              <a:rPr lang="cs-CZ" altLang="cs-CZ" sz="1000">
                <a:latin typeface="Arial" panose="020B0604020202020204" pitchFamily="34" charset="0"/>
              </a:rPr>
              <a:t>Cílem je tedy přiřadit co nejvíce bodů s ohledem na daný počet zařízení, která chceme lokalizovat. Pokud ale potenciálních zařízení nemáme větší počet, ale jen několik a nepočítáme s příliš velkou hraniční vzdáleností, na analýze se tato snaha o pokrytí neprojeví a výsledná analýza bude shodná s předchozí analýzou </a:t>
            </a:r>
            <a:r>
              <a:rPr lang="cs-CZ" altLang="cs-CZ" sz="1000" i="1">
                <a:latin typeface="Arial" panose="020B0604020202020204" pitchFamily="34" charset="0"/>
              </a:rPr>
              <a:t>Minimize Impedance</a:t>
            </a:r>
            <a:r>
              <a:rPr lang="cs-CZ" altLang="cs-CZ" sz="1000">
                <a:latin typeface="Arial" panose="020B0604020202020204" pitchFamily="34" charset="0"/>
              </a:rPr>
              <a:t>. </a:t>
            </a:r>
            <a:endParaRPr lang="cs-CZ" altLang="cs-CZ" sz="1000" b="1">
              <a:latin typeface="Arial" panose="020B0604020202020204" pitchFamily="34" charset="0"/>
            </a:endParaRPr>
          </a:p>
          <a:p>
            <a:r>
              <a:rPr lang="cs-CZ" altLang="cs-CZ" sz="1000" b="1">
                <a:latin typeface="Arial" panose="020B0604020202020204" pitchFamily="34" charset="0"/>
              </a:rPr>
              <a:t>Minimize Facilities (Minimalizace zařízení)</a:t>
            </a:r>
            <a:endParaRPr lang="cs-CZ" altLang="cs-CZ" sz="1000" i="1">
              <a:latin typeface="Arial" panose="020B0604020202020204" pitchFamily="34" charset="0"/>
            </a:endParaRPr>
          </a:p>
          <a:p>
            <a:r>
              <a:rPr lang="cs-CZ" altLang="cs-CZ" sz="1000" i="1">
                <a:latin typeface="Arial" panose="020B0604020202020204" pitchFamily="34" charset="0"/>
              </a:rPr>
              <a:t>Minimize Facilities</a:t>
            </a:r>
            <a:r>
              <a:rPr lang="cs-CZ" altLang="cs-CZ" sz="1000">
                <a:latin typeface="Arial" panose="020B0604020202020204" pitchFamily="34" charset="0"/>
              </a:rPr>
              <a:t> má stejnou funkčnost jako </a:t>
            </a:r>
            <a:r>
              <a:rPr lang="cs-CZ" altLang="cs-CZ" sz="1000" i="1">
                <a:latin typeface="Arial" panose="020B0604020202020204" pitchFamily="34" charset="0"/>
              </a:rPr>
              <a:t>Maximize Coverage</a:t>
            </a:r>
            <a:r>
              <a:rPr lang="cs-CZ" altLang="cs-CZ" sz="1000">
                <a:latin typeface="Arial" panose="020B0604020202020204" pitchFamily="34" charset="0"/>
              </a:rPr>
              <a:t>, ale nenastavuje počet zařízení pro výběr. Jak je z názvu patrné, analýza se snaží vybrat co nejméně z potenciálních zařízení tak, aby pokryla celé území minimálním počtem zařízení. Využití je stejné jako u </a:t>
            </a:r>
            <a:r>
              <a:rPr lang="cs-CZ" altLang="cs-CZ" sz="1000" i="1">
                <a:latin typeface="Arial" panose="020B0604020202020204" pitchFamily="34" charset="0"/>
              </a:rPr>
              <a:t>Maximize Coverage</a:t>
            </a:r>
            <a:r>
              <a:rPr lang="cs-CZ" altLang="cs-CZ" sz="1000">
                <a:latin typeface="Arial" panose="020B0604020202020204" pitchFamily="34" charset="0"/>
              </a:rPr>
              <a:t>.</a:t>
            </a:r>
          </a:p>
          <a:p>
            <a:r>
              <a:rPr lang="cs-CZ" altLang="cs-CZ" sz="1000">
                <a:latin typeface="Arial" panose="020B0604020202020204" pitchFamily="34" charset="0"/>
              </a:rPr>
              <a:t>Pokud je potenciálních lokalit pro nová zařízení příliš málo (tedy méně než aby pokryly území do dané vzdálenosti), analýza vybere všechny potenciální zařízení a tímto tak ztrácí svůj smysl. Může se také stát, že počet zařízení je pro danou vzdálenost nedostačující, proto je tuto analýzu vhodné provádět při velkém počtu potenciálních lokalit, kdy není známý počet lokalit, které je nutné vybrat a kdy je pouze požadavek na pokrytí dané oblasti, co nejmenším počtem zařízení.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B63432D5-F3CA-4680-A8E6-4293168AF387}" type="slidenum">
              <a:rPr lang="cs-CZ" altLang="cs-CZ" smtClean="0"/>
              <a:pPr/>
              <a:t>6</a:t>
            </a:fld>
            <a:endParaRPr lang="cs-CZ" altLang="cs-CZ"/>
          </a:p>
        </p:txBody>
      </p:sp>
    </p:spTree>
    <p:extLst>
      <p:ext uri="{BB962C8B-B14F-4D97-AF65-F5344CB8AC3E}">
        <p14:creationId xmlns:p14="http://schemas.microsoft.com/office/powerpoint/2010/main" val="1160743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44C53F52-4DAA-D21E-3CB5-7343CE782869}"/>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2D6DF408-D6A7-D334-F002-F8E4EFA1FC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b="1" dirty="0" err="1">
                <a:latin typeface="Arial" panose="020B0604020202020204" pitchFamily="34" charset="0"/>
              </a:rPr>
              <a:t>Maximize</a:t>
            </a:r>
            <a:r>
              <a:rPr lang="cs-CZ" altLang="cs-CZ" b="1" dirty="0">
                <a:latin typeface="Arial" panose="020B0604020202020204" pitchFamily="34" charset="0"/>
              </a:rPr>
              <a:t> </a:t>
            </a:r>
            <a:r>
              <a:rPr lang="cs-CZ" altLang="cs-CZ" b="1" dirty="0" err="1">
                <a:latin typeface="Arial" panose="020B0604020202020204" pitchFamily="34" charset="0"/>
              </a:rPr>
              <a:t>Attendance</a:t>
            </a:r>
            <a:r>
              <a:rPr lang="cs-CZ" altLang="cs-CZ" b="1" dirty="0">
                <a:latin typeface="Arial" panose="020B0604020202020204" pitchFamily="34" charset="0"/>
              </a:rPr>
              <a:t> (Maximalizace účasti)</a:t>
            </a:r>
            <a:endParaRPr lang="cs-CZ" altLang="cs-CZ" i="1" dirty="0">
              <a:latin typeface="Arial" panose="020B0604020202020204" pitchFamily="34" charset="0"/>
            </a:endParaRPr>
          </a:p>
          <a:p>
            <a:r>
              <a:rPr lang="cs-CZ" altLang="cs-CZ" i="1" dirty="0" err="1">
                <a:latin typeface="Arial" panose="020B0604020202020204" pitchFamily="34" charset="0"/>
              </a:rPr>
              <a:t>Maximize</a:t>
            </a:r>
            <a:r>
              <a:rPr lang="cs-CZ" altLang="cs-CZ" i="1" dirty="0">
                <a:latin typeface="Arial" panose="020B0604020202020204" pitchFamily="34" charset="0"/>
              </a:rPr>
              <a:t> </a:t>
            </a:r>
            <a:r>
              <a:rPr lang="cs-CZ" altLang="cs-CZ" i="1" dirty="0" err="1">
                <a:latin typeface="Arial" panose="020B0604020202020204" pitchFamily="34" charset="0"/>
              </a:rPr>
              <a:t>Attendance</a:t>
            </a:r>
            <a:r>
              <a:rPr lang="cs-CZ" altLang="cs-CZ" dirty="0">
                <a:latin typeface="Arial" panose="020B0604020202020204" pitchFamily="34" charset="0"/>
              </a:rPr>
              <a:t> při výběru zařízení využívá faktu, že čím je poptávkový bod více vzdálený od zařízení, tím je menší pravděpodobnost, že ho navštíví. Tedy zákazníci, co bydlí dále od zařízení, za ním musí déle cestovat a je tak větší pravděpodobnost, že ho nenavštíví. V tomto případě to znamená, že u obyvatel ve větší vzdálenosti od zařízení bude pravděpodobnost nákupu menší z důvodu této vzdálenosti. Naopak obyvatele v okolí zařízení ho navštíví s větší pravděpodobností. Příkladem mohou být zubní ordinace, specifické obchody, menší podniky nebo služby, které nemají v dané oblasti konkurenci.</a:t>
            </a:r>
          </a:p>
          <a:p>
            <a:r>
              <a:rPr lang="cs-CZ" altLang="cs-CZ" dirty="0">
                <a:latin typeface="Arial" panose="020B0604020202020204" pitchFamily="34" charset="0"/>
              </a:rPr>
              <a:t>Poptávkové body mohou být přiřazeny k více zařízení, jejich váha se rozdělí mezi více zařízení. Stejně jako v prvních dvou typech analýz je nutné znát počet zařízení, která chceme lokalizovat a navíc je nutné znát váhu poptávkových bodů, tedy například počet obyvatel v adresních bodech. Bez této informace analýza nemůže proběhnout a výsledek by se opět rovnal analýze </a:t>
            </a:r>
            <a:r>
              <a:rPr lang="cs-CZ" altLang="cs-CZ" i="1" dirty="0" err="1">
                <a:latin typeface="Arial" panose="020B0604020202020204" pitchFamily="34" charset="0"/>
              </a:rPr>
              <a:t>Minimize</a:t>
            </a:r>
            <a:r>
              <a:rPr lang="cs-CZ" altLang="cs-CZ" i="1" dirty="0">
                <a:latin typeface="Arial" panose="020B0604020202020204" pitchFamily="34" charset="0"/>
              </a:rPr>
              <a:t> Impedance.</a:t>
            </a:r>
            <a:r>
              <a:rPr lang="cs-CZ" altLang="cs-CZ" dirty="0">
                <a:latin typeface="Arial" panose="020B0604020202020204" pitchFamily="34" charset="0"/>
              </a:rPr>
              <a:t> Rovněž platí, že při malých rozdílech ve váze bodů (v počtu obyvatel) a nepříliš velké vzdálenosti mezi nimi a zařízeními bude výsledek shodný s výsledkem analýzy </a:t>
            </a:r>
            <a:r>
              <a:rPr lang="cs-CZ" altLang="cs-CZ" i="1" dirty="0" err="1">
                <a:latin typeface="Arial" panose="020B0604020202020204" pitchFamily="34" charset="0"/>
              </a:rPr>
              <a:t>Minimize</a:t>
            </a:r>
            <a:r>
              <a:rPr lang="cs-CZ" altLang="cs-CZ" i="1" dirty="0">
                <a:latin typeface="Arial" panose="020B0604020202020204" pitchFamily="34" charset="0"/>
              </a:rPr>
              <a:t> Impedance</a:t>
            </a:r>
            <a:r>
              <a:rPr lang="cs-CZ" altLang="cs-CZ" dirty="0">
                <a:latin typeface="Arial" panose="020B0604020202020204" pitchFamily="34" charset="0"/>
              </a:rPr>
              <a:t>.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9A68FE9C-80B1-CD47-8E00-316927F19DE0}"/>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BC49F7EC-247B-C401-3A49-C1E013B5BB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b="1">
                <a:latin typeface="Arial" panose="020B0604020202020204" pitchFamily="34" charset="0"/>
              </a:rPr>
              <a:t>Maximize Market Share (Maximalizace trhu</a:t>
            </a:r>
            <a:r>
              <a:rPr lang="cs-CZ" altLang="cs-CZ">
                <a:latin typeface="Arial" panose="020B0604020202020204" pitchFamily="34" charset="0"/>
              </a:rPr>
              <a:t>) </a:t>
            </a:r>
            <a:endParaRPr lang="cs-CZ" altLang="cs-CZ" i="1">
              <a:latin typeface="Arial" panose="020B0604020202020204" pitchFamily="34" charset="0"/>
            </a:endParaRPr>
          </a:p>
          <a:p>
            <a:r>
              <a:rPr lang="cs-CZ" altLang="cs-CZ" i="1">
                <a:latin typeface="Arial" panose="020B0604020202020204" pitchFamily="34" charset="0"/>
              </a:rPr>
              <a:t>Maximize Market Share</a:t>
            </a:r>
            <a:r>
              <a:rPr lang="cs-CZ" altLang="cs-CZ">
                <a:latin typeface="Arial" panose="020B0604020202020204" pitchFamily="34" charset="0"/>
              </a:rPr>
              <a:t> se snaží získat co největší část trhu. Počítá také s konkurenčními zařízeními, tudíž některé poptávkové body jsou sdíleny spolu s konkurenčními zařízeními a lze takto získat informaci o počtu poptávkových bodů (zákazníků), které budou společné jak novému zařízení, tak některému ze zařízení konkurenčních. Výsledné řešení se snaží zaručit, aby tento počet byl co nejmenší. Opět je nutné znát počet zařízení, která chceme z potenciálních lokalit vybrat.</a:t>
            </a:r>
          </a:p>
          <a:p>
            <a:r>
              <a:rPr lang="cs-CZ" altLang="cs-CZ">
                <a:latin typeface="Arial" panose="020B0604020202020204" pitchFamily="34" charset="0"/>
              </a:rPr>
              <a:t>Cílem je tedy maximalizovat účast konkurence při výběru z potenciálních zařízení, např. pro lokalizaci obchodů a služeb (cílem pokrýt, co největší část trhu s ohledem na konkurenční zařízení). Funkčnost je stejná jako u </a:t>
            </a:r>
            <a:r>
              <a:rPr lang="cs-CZ" altLang="cs-CZ" i="1">
                <a:latin typeface="Arial" panose="020B0604020202020204" pitchFamily="34" charset="0"/>
              </a:rPr>
              <a:t>Maximize Attendance</a:t>
            </a:r>
            <a:r>
              <a:rPr lang="cs-CZ" altLang="cs-CZ">
                <a:latin typeface="Arial" panose="020B0604020202020204" pitchFamily="34" charset="0"/>
              </a:rPr>
              <a:t>, ale se znalostí konkurence. Využívají ji zejména velké obchodní řetězce pro lokalizaci nových obchodů, kdy využívají znalostí konkurence. Rovněž platí, že pokud bod spadá k více zařízením, rozdělí se podle váhy a vzdálenosti mezi bodem a zařízením.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0D0E3849-FF2C-308A-162F-21B613997FFE}"/>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8D74E562-3976-8DE2-972E-58AA3A179F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b="1">
                <a:latin typeface="Arial" panose="020B0604020202020204" pitchFamily="34" charset="0"/>
              </a:rPr>
              <a:t>Target Market Share (Cílené pokrytí trhu)</a:t>
            </a:r>
            <a:endParaRPr lang="cs-CZ" altLang="cs-CZ" i="1">
              <a:latin typeface="Arial" panose="020B0604020202020204" pitchFamily="34" charset="0"/>
            </a:endParaRPr>
          </a:p>
          <a:p>
            <a:r>
              <a:rPr lang="cs-CZ" altLang="cs-CZ" i="1">
                <a:latin typeface="Arial" panose="020B0604020202020204" pitchFamily="34" charset="0"/>
              </a:rPr>
              <a:t>Target Market Share</a:t>
            </a:r>
            <a:r>
              <a:rPr lang="cs-CZ" altLang="cs-CZ">
                <a:latin typeface="Arial" panose="020B0604020202020204" pitchFamily="34" charset="0"/>
              </a:rPr>
              <a:t> se snaží vybrat takové kandidátní lokality, které by pokryly zadané procento trhu. Například při požadavku na 20% pokrytí trhu, lze analýzou určit,  že pro pokrytí této části trhu, je nutné vybrat šest potenciálních lokalit. Při stanovování procenta trhu je nutná obezřetnost, protože při vysokém procentu pokrytí je velká pravděpodobnost, že analýza určí všechny zařízení z potenciálních lokalit a analýza tak ztrácí smysl. Z analýzy se dají zjistit poptávkové body obsluhované čistě konkurenčními zařízeními </a:t>
            </a:r>
          </a:p>
          <a:p>
            <a:r>
              <a:rPr lang="cs-CZ" altLang="cs-CZ">
                <a:latin typeface="Arial" panose="020B0604020202020204" pitchFamily="34" charset="0"/>
              </a:rPr>
              <a:t>Stejně jako v předchozím případě, mohou do analýzy vstupovat konkurenční zařízení, kdy opět platí, že body obsloužené vybranými zařízeními sdílí svou váhu s konkurenčními zařízeními v oblastech, kdy obě spadají do hraniční vzdálenosti zařízení a tuto váhu si mezi sebe poměrově rozdělí. Cílem analýzy je vybrat co nejméně zařízení nezbytných pro pokrytí zadaného procenta trhu s ohledem na konkurenci a nastavené procento trhu, které chceme zařízeními pokrýt. Není nutné znát počet vybraných zařízení z potenciálních lokalit, počet je optimalizován analýzou. Princip a využití je stejné jako u </a:t>
            </a:r>
            <a:r>
              <a:rPr lang="cs-CZ" altLang="cs-CZ" i="1">
                <a:latin typeface="Arial" panose="020B0604020202020204" pitchFamily="34" charset="0"/>
              </a:rPr>
              <a:t>Maximize Market Share</a:t>
            </a:r>
            <a:r>
              <a:rPr lang="cs-CZ" altLang="cs-CZ">
                <a:latin typeface="Arial" panose="020B0604020202020204" pitchFamily="34" charset="0"/>
              </a:rPr>
              <a:t>, zejména tedy pro velké obchodní řetězce.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0D0E3849-FF2C-308A-162F-21B613997FFE}"/>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8D74E562-3976-8DE2-972E-58AA3A179F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dirty="0">
              <a:latin typeface="Arial" panose="020B0604020202020204" pitchFamily="34" charset="0"/>
            </a:endParaRPr>
          </a:p>
        </p:txBody>
      </p:sp>
    </p:spTree>
    <p:extLst>
      <p:ext uri="{BB962C8B-B14F-4D97-AF65-F5344CB8AC3E}">
        <p14:creationId xmlns:p14="http://schemas.microsoft.com/office/powerpoint/2010/main" val="38163823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0D0E3849-FF2C-308A-162F-21B613997FFE}"/>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8D74E562-3976-8DE2-972E-58AA3A179F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dirty="0">
              <a:latin typeface="Arial" panose="020B0604020202020204" pitchFamily="34" charset="0"/>
            </a:endParaRPr>
          </a:p>
        </p:txBody>
      </p:sp>
    </p:spTree>
    <p:extLst>
      <p:ext uri="{BB962C8B-B14F-4D97-AF65-F5344CB8AC3E}">
        <p14:creationId xmlns:p14="http://schemas.microsoft.com/office/powerpoint/2010/main" val="2202085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B63432D5-F3CA-4680-A8E6-4293168AF387}" type="slidenum">
              <a:rPr lang="cs-CZ" altLang="cs-CZ" smtClean="0"/>
              <a:pPr/>
              <a:t>7</a:t>
            </a:fld>
            <a:endParaRPr lang="cs-CZ" altLang="cs-CZ"/>
          </a:p>
        </p:txBody>
      </p:sp>
    </p:spTree>
    <p:extLst>
      <p:ext uri="{BB962C8B-B14F-4D97-AF65-F5344CB8AC3E}">
        <p14:creationId xmlns:p14="http://schemas.microsoft.com/office/powerpoint/2010/main" val="49568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Zástupný symbol pro obrázek snímku 1">
            <a:extLst>
              <a:ext uri="{FF2B5EF4-FFF2-40B4-BE49-F238E27FC236}">
                <a16:creationId xmlns:a16="http://schemas.microsoft.com/office/drawing/2014/main" id="{75609675-6D9C-DDD9-FC1D-6BA883CF42AD}"/>
              </a:ext>
            </a:extLst>
          </p:cNvPr>
          <p:cNvSpPr>
            <a:spLocks noGrp="1" noRot="1" noChangeAspect="1" noTextEdit="1"/>
          </p:cNvSpPr>
          <p:nvPr>
            <p:ph type="sldImg"/>
          </p:nvPr>
        </p:nvSpPr>
        <p:spPr>
          <a:ln/>
        </p:spPr>
      </p:sp>
      <p:sp>
        <p:nvSpPr>
          <p:cNvPr id="66563" name="Zástupný symbol pro poznámky 2">
            <a:extLst>
              <a:ext uri="{FF2B5EF4-FFF2-40B4-BE49-F238E27FC236}">
                <a16:creationId xmlns:a16="http://schemas.microsoft.com/office/drawing/2014/main" id="{44F1BB86-EA98-B761-5C1F-2F423D99AD2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cs-CZ">
                <a:latin typeface="Arial" panose="020B0604020202020204" pitchFamily="34" charset="0"/>
              </a:rPr>
              <a:t>Demand Points: Input are points of demand with a</a:t>
            </a:r>
          </a:p>
          <a:p>
            <a:r>
              <a:rPr lang="en-US" altLang="cs-CZ">
                <a:latin typeface="Arial" panose="020B0604020202020204" pitchFamily="34" charset="0"/>
              </a:rPr>
              <a:t>weight- such as population per point. Where is your</a:t>
            </a:r>
          </a:p>
          <a:p>
            <a:r>
              <a:rPr lang="en-US" altLang="cs-CZ">
                <a:latin typeface="Arial" panose="020B0604020202020204" pitchFamily="34" charset="0"/>
              </a:rPr>
              <a:t>population? Or where are potential customers located?</a:t>
            </a:r>
          </a:p>
          <a:p>
            <a:r>
              <a:rPr lang="en-US" altLang="cs-CZ">
                <a:latin typeface="Arial" panose="020B0604020202020204" pitchFamily="34" charset="0"/>
              </a:rPr>
              <a:t>Add a weight </a:t>
            </a:r>
            <a:r>
              <a:rPr lang="cs-CZ" altLang="cs-CZ">
                <a:latin typeface="Arial" panose="020B0604020202020204" pitchFamily="34" charset="0"/>
              </a:rPr>
              <a:t>fi</a:t>
            </a:r>
            <a:r>
              <a:rPr lang="en-US" altLang="cs-CZ">
                <a:latin typeface="Arial" panose="020B0604020202020204" pitchFamily="34" charset="0"/>
              </a:rPr>
              <a:t>eld if there are more than one per point.</a:t>
            </a:r>
          </a:p>
          <a:p>
            <a:r>
              <a:rPr lang="en-US" altLang="cs-CZ">
                <a:latin typeface="Arial" panose="020B0604020202020204" pitchFamily="34" charset="0"/>
              </a:rPr>
              <a:t>Examples of free demand GIS data could be from TIGER</a:t>
            </a:r>
          </a:p>
          <a:p>
            <a:r>
              <a:rPr lang="cs-CZ" altLang="cs-CZ">
                <a:latin typeface="Arial" panose="020B0604020202020204" pitchFamily="34" charset="0"/>
              </a:rPr>
              <a:t>census data, SEDAC socio-economic data, LandScan</a:t>
            </a:r>
          </a:p>
          <a:p>
            <a:r>
              <a:rPr lang="en-US" altLang="cs-CZ">
                <a:latin typeface="Arial" panose="020B0604020202020204" pitchFamily="34" charset="0"/>
              </a:rPr>
              <a:t>and your local city/municipal sources.</a:t>
            </a:r>
            <a:endParaRPr lang="cs-CZ" altLang="cs-CZ">
              <a:latin typeface="Arial" panose="020B0604020202020204" pitchFamily="34" charset="0"/>
            </a:endParaRPr>
          </a:p>
          <a:p>
            <a:endParaRPr lang="cs-CZ" altLang="cs-CZ">
              <a:latin typeface="Arial" panose="020B0604020202020204" pitchFamily="34" charset="0"/>
            </a:endParaRPr>
          </a:p>
        </p:txBody>
      </p:sp>
      <p:sp>
        <p:nvSpPr>
          <p:cNvPr id="66564" name="Zástupný symbol pro číslo snímku 3">
            <a:extLst>
              <a:ext uri="{FF2B5EF4-FFF2-40B4-BE49-F238E27FC236}">
                <a16:creationId xmlns:a16="http://schemas.microsoft.com/office/drawing/2014/main" id="{245545B4-DC26-1095-395A-C84B86A16E2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defRPr>
                <a:solidFill>
                  <a:schemeClr val="tx1"/>
                </a:solidFill>
                <a:latin typeface="Verdana" panose="020B0604030504040204" pitchFamily="34" charset="0"/>
              </a:defRPr>
            </a:lvl1pPr>
            <a:lvl2pPr marL="742950" indent="-285750" defTabSz="950913" eaLnBrk="0" hangingPunct="0">
              <a:defRPr>
                <a:solidFill>
                  <a:schemeClr val="tx1"/>
                </a:solidFill>
                <a:latin typeface="Verdana" panose="020B0604030504040204" pitchFamily="34" charset="0"/>
              </a:defRPr>
            </a:lvl2pPr>
            <a:lvl3pPr marL="1143000" indent="-228600" defTabSz="950913" eaLnBrk="0" hangingPunct="0">
              <a:defRPr>
                <a:solidFill>
                  <a:schemeClr val="tx1"/>
                </a:solidFill>
                <a:latin typeface="Verdana" panose="020B0604030504040204" pitchFamily="34" charset="0"/>
              </a:defRPr>
            </a:lvl3pPr>
            <a:lvl4pPr marL="1600200" indent="-228600" defTabSz="950913" eaLnBrk="0" hangingPunct="0">
              <a:defRPr>
                <a:solidFill>
                  <a:schemeClr val="tx1"/>
                </a:solidFill>
                <a:latin typeface="Verdana" panose="020B0604030504040204" pitchFamily="34" charset="0"/>
              </a:defRPr>
            </a:lvl4pPr>
            <a:lvl5pPr marL="2057400" indent="-228600" defTabSz="950913" eaLnBrk="0" hangingPunct="0">
              <a:defRPr>
                <a:solidFill>
                  <a:schemeClr val="tx1"/>
                </a:solidFill>
                <a:latin typeface="Verdana" panose="020B0604030504040204" pitchFamily="34" charset="0"/>
              </a:defRPr>
            </a:lvl5pPr>
            <a:lvl6pPr marL="2514600" indent="-228600" defTabSz="950913" eaLnBrk="0" fontAlgn="base" hangingPunct="0">
              <a:spcBef>
                <a:spcPct val="0"/>
              </a:spcBef>
              <a:spcAft>
                <a:spcPct val="0"/>
              </a:spcAft>
              <a:defRPr>
                <a:solidFill>
                  <a:schemeClr val="tx1"/>
                </a:solidFill>
                <a:latin typeface="Verdana" panose="020B0604030504040204" pitchFamily="34" charset="0"/>
              </a:defRPr>
            </a:lvl6pPr>
            <a:lvl7pPr marL="2971800" indent="-228600" defTabSz="950913" eaLnBrk="0" fontAlgn="base" hangingPunct="0">
              <a:spcBef>
                <a:spcPct val="0"/>
              </a:spcBef>
              <a:spcAft>
                <a:spcPct val="0"/>
              </a:spcAft>
              <a:defRPr>
                <a:solidFill>
                  <a:schemeClr val="tx1"/>
                </a:solidFill>
                <a:latin typeface="Verdana" panose="020B0604030504040204" pitchFamily="34" charset="0"/>
              </a:defRPr>
            </a:lvl7pPr>
            <a:lvl8pPr marL="3429000" indent="-228600" defTabSz="950913" eaLnBrk="0" fontAlgn="base" hangingPunct="0">
              <a:spcBef>
                <a:spcPct val="0"/>
              </a:spcBef>
              <a:spcAft>
                <a:spcPct val="0"/>
              </a:spcAft>
              <a:defRPr>
                <a:solidFill>
                  <a:schemeClr val="tx1"/>
                </a:solidFill>
                <a:latin typeface="Verdana" panose="020B0604030504040204" pitchFamily="34" charset="0"/>
              </a:defRPr>
            </a:lvl8pPr>
            <a:lvl9pPr marL="3886200" indent="-228600" defTabSz="950913"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28E3F407-B459-4D00-A04F-6EB0DF58E5B7}" type="slidenum">
              <a:rPr lang="cs-CZ" altLang="cs-CZ">
                <a:latin typeface="Arial" panose="020B0604020202020204" pitchFamily="34" charset="0"/>
              </a:rPr>
              <a:pPr eaLnBrk="1" hangingPunct="1"/>
              <a:t>8</a:t>
            </a:fld>
            <a:endParaRPr lang="cs-CZ"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Zástupný symbol pro obrázek snímku 1">
            <a:extLst>
              <a:ext uri="{FF2B5EF4-FFF2-40B4-BE49-F238E27FC236}">
                <a16:creationId xmlns:a16="http://schemas.microsoft.com/office/drawing/2014/main" id="{80210E8E-0ED8-6C52-5905-787308C9FD18}"/>
              </a:ext>
            </a:extLst>
          </p:cNvPr>
          <p:cNvSpPr>
            <a:spLocks noGrp="1" noRot="1" noChangeAspect="1" noTextEdit="1"/>
          </p:cNvSpPr>
          <p:nvPr>
            <p:ph type="sldImg"/>
          </p:nvPr>
        </p:nvSpPr>
        <p:spPr>
          <a:ln/>
        </p:spPr>
      </p:sp>
      <p:sp>
        <p:nvSpPr>
          <p:cNvPr id="67587" name="Zástupný symbol pro poznámky 2">
            <a:extLst>
              <a:ext uri="{FF2B5EF4-FFF2-40B4-BE49-F238E27FC236}">
                <a16:creationId xmlns:a16="http://schemas.microsoft.com/office/drawing/2014/main" id="{1BFA8222-0B22-D129-E6A9-8400347CF5B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cs-CZ">
                <a:latin typeface="Arial" panose="020B0604020202020204" pitchFamily="34" charset="0"/>
              </a:rPr>
              <a:t>Facilities: Input is points with a facility type de</a:t>
            </a:r>
            <a:r>
              <a:rPr lang="cs-CZ" altLang="cs-CZ">
                <a:latin typeface="Arial" panose="020B0604020202020204" pitchFamily="34" charset="0"/>
              </a:rPr>
              <a:t>fi</a:t>
            </a:r>
            <a:r>
              <a:rPr lang="en-US" altLang="cs-CZ">
                <a:latin typeface="Arial" panose="020B0604020202020204" pitchFamily="34" charset="0"/>
              </a:rPr>
              <a:t>ning if</a:t>
            </a:r>
          </a:p>
          <a:p>
            <a:r>
              <a:rPr lang="en-US" altLang="cs-CZ">
                <a:latin typeface="Arial" panose="020B0604020202020204" pitchFamily="34" charset="0"/>
              </a:rPr>
              <a:t>its a candidate, required, competitor or chosen site.</a:t>
            </a:r>
          </a:p>
          <a:p>
            <a:r>
              <a:rPr lang="en-US" altLang="cs-CZ">
                <a:latin typeface="Arial" panose="020B0604020202020204" pitchFamily="34" charset="0"/>
              </a:rPr>
              <a:t>Where are existing facilities located? Or where can</a:t>
            </a:r>
          </a:p>
          <a:p>
            <a:r>
              <a:rPr lang="en-US" altLang="cs-CZ">
                <a:latin typeface="Arial" panose="020B0604020202020204" pitchFamily="34" charset="0"/>
              </a:rPr>
              <a:t>candidate facilities be placed? If candidate facilities are</a:t>
            </a:r>
          </a:p>
          <a:p>
            <a:r>
              <a:rPr lang="en-US" altLang="cs-CZ">
                <a:latin typeface="Arial" panose="020B0604020202020204" pitchFamily="34" charset="0"/>
              </a:rPr>
              <a:t>everywhere, then you can run the ?shnet tool to create</a:t>
            </a:r>
          </a:p>
          <a:p>
            <a:r>
              <a:rPr lang="en-US" altLang="cs-CZ">
                <a:latin typeface="Arial" panose="020B0604020202020204" pitchFamily="34" charset="0"/>
              </a:rPr>
              <a:t>evenly-spaced points in your area of interest.</a:t>
            </a:r>
            <a:endParaRPr lang="cs-CZ" altLang="cs-CZ">
              <a:latin typeface="Arial" panose="020B0604020202020204" pitchFamily="34" charset="0"/>
            </a:endParaRPr>
          </a:p>
        </p:txBody>
      </p:sp>
      <p:sp>
        <p:nvSpPr>
          <p:cNvPr id="67588" name="Zástupný symbol pro číslo snímku 3">
            <a:extLst>
              <a:ext uri="{FF2B5EF4-FFF2-40B4-BE49-F238E27FC236}">
                <a16:creationId xmlns:a16="http://schemas.microsoft.com/office/drawing/2014/main" id="{1F670CAD-D5F7-7A3F-2D08-764E02816E1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defRPr>
                <a:solidFill>
                  <a:schemeClr val="tx1"/>
                </a:solidFill>
                <a:latin typeface="Verdana" panose="020B0604030504040204" pitchFamily="34" charset="0"/>
              </a:defRPr>
            </a:lvl1pPr>
            <a:lvl2pPr marL="742950" indent="-285750" defTabSz="950913" eaLnBrk="0" hangingPunct="0">
              <a:defRPr>
                <a:solidFill>
                  <a:schemeClr val="tx1"/>
                </a:solidFill>
                <a:latin typeface="Verdana" panose="020B0604030504040204" pitchFamily="34" charset="0"/>
              </a:defRPr>
            </a:lvl2pPr>
            <a:lvl3pPr marL="1143000" indent="-228600" defTabSz="950913" eaLnBrk="0" hangingPunct="0">
              <a:defRPr>
                <a:solidFill>
                  <a:schemeClr val="tx1"/>
                </a:solidFill>
                <a:latin typeface="Verdana" panose="020B0604030504040204" pitchFamily="34" charset="0"/>
              </a:defRPr>
            </a:lvl3pPr>
            <a:lvl4pPr marL="1600200" indent="-228600" defTabSz="950913" eaLnBrk="0" hangingPunct="0">
              <a:defRPr>
                <a:solidFill>
                  <a:schemeClr val="tx1"/>
                </a:solidFill>
                <a:latin typeface="Verdana" panose="020B0604030504040204" pitchFamily="34" charset="0"/>
              </a:defRPr>
            </a:lvl4pPr>
            <a:lvl5pPr marL="2057400" indent="-228600" defTabSz="950913" eaLnBrk="0" hangingPunct="0">
              <a:defRPr>
                <a:solidFill>
                  <a:schemeClr val="tx1"/>
                </a:solidFill>
                <a:latin typeface="Verdana" panose="020B0604030504040204" pitchFamily="34" charset="0"/>
              </a:defRPr>
            </a:lvl5pPr>
            <a:lvl6pPr marL="2514600" indent="-228600" defTabSz="950913" eaLnBrk="0" fontAlgn="base" hangingPunct="0">
              <a:spcBef>
                <a:spcPct val="0"/>
              </a:spcBef>
              <a:spcAft>
                <a:spcPct val="0"/>
              </a:spcAft>
              <a:defRPr>
                <a:solidFill>
                  <a:schemeClr val="tx1"/>
                </a:solidFill>
                <a:latin typeface="Verdana" panose="020B0604030504040204" pitchFamily="34" charset="0"/>
              </a:defRPr>
            </a:lvl6pPr>
            <a:lvl7pPr marL="2971800" indent="-228600" defTabSz="950913" eaLnBrk="0" fontAlgn="base" hangingPunct="0">
              <a:spcBef>
                <a:spcPct val="0"/>
              </a:spcBef>
              <a:spcAft>
                <a:spcPct val="0"/>
              </a:spcAft>
              <a:defRPr>
                <a:solidFill>
                  <a:schemeClr val="tx1"/>
                </a:solidFill>
                <a:latin typeface="Verdana" panose="020B0604030504040204" pitchFamily="34" charset="0"/>
              </a:defRPr>
            </a:lvl7pPr>
            <a:lvl8pPr marL="3429000" indent="-228600" defTabSz="950913" eaLnBrk="0" fontAlgn="base" hangingPunct="0">
              <a:spcBef>
                <a:spcPct val="0"/>
              </a:spcBef>
              <a:spcAft>
                <a:spcPct val="0"/>
              </a:spcAft>
              <a:defRPr>
                <a:solidFill>
                  <a:schemeClr val="tx1"/>
                </a:solidFill>
                <a:latin typeface="Verdana" panose="020B0604030504040204" pitchFamily="34" charset="0"/>
              </a:defRPr>
            </a:lvl8pPr>
            <a:lvl9pPr marL="3886200" indent="-228600" defTabSz="950913"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B10079E2-384B-40D1-A019-BC2FB72C3393}" type="slidenum">
              <a:rPr lang="cs-CZ" altLang="cs-CZ">
                <a:latin typeface="Arial" panose="020B0604020202020204" pitchFamily="34" charset="0"/>
              </a:rPr>
              <a:pPr eaLnBrk="1" hangingPunct="1"/>
              <a:t>9</a:t>
            </a:fld>
            <a:endParaRPr lang="cs-CZ" altLang="cs-CZ">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Zástupný symbol pro obrázek snímku 1">
            <a:extLst>
              <a:ext uri="{FF2B5EF4-FFF2-40B4-BE49-F238E27FC236}">
                <a16:creationId xmlns:a16="http://schemas.microsoft.com/office/drawing/2014/main" id="{6EDA4803-FA45-9092-B5F5-9399296C4E4D}"/>
              </a:ext>
            </a:extLst>
          </p:cNvPr>
          <p:cNvSpPr>
            <a:spLocks noGrp="1" noRot="1" noChangeAspect="1" noTextEdit="1"/>
          </p:cNvSpPr>
          <p:nvPr>
            <p:ph type="sldImg"/>
          </p:nvPr>
        </p:nvSpPr>
        <p:spPr>
          <a:ln/>
        </p:spPr>
      </p:sp>
      <p:sp>
        <p:nvSpPr>
          <p:cNvPr id="68611" name="Zástupný symbol pro poznámky 2">
            <a:extLst>
              <a:ext uri="{FF2B5EF4-FFF2-40B4-BE49-F238E27FC236}">
                <a16:creationId xmlns:a16="http://schemas.microsoft.com/office/drawing/2014/main" id="{C7A97FE6-B34C-1F56-5F17-5F565AA43F2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cs-CZ">
                <a:latin typeface="Arial" panose="020B0604020202020204" pitchFamily="34" charset="0"/>
              </a:rPr>
              <a:t>Network Data Set: Input is a road network with</a:t>
            </a:r>
          </a:p>
          <a:p>
            <a:r>
              <a:rPr lang="en-US" altLang="cs-CZ">
                <a:latin typeface="Arial" panose="020B0604020202020204" pitchFamily="34" charset="0"/>
              </a:rPr>
              <a:t>connectivity rules. What is the current road network? In</a:t>
            </a:r>
          </a:p>
          <a:p>
            <a:r>
              <a:rPr lang="en-US" altLang="cs-CZ">
                <a:latin typeface="Arial" panose="020B0604020202020204" pitchFamily="34" charset="0"/>
              </a:rPr>
              <a:t>order to get the network toolbar enabled, you need a</a:t>
            </a:r>
            <a:r>
              <a:rPr lang="cs-CZ" altLang="cs-CZ">
                <a:latin typeface="Arial" panose="020B0604020202020204" pitchFamily="34" charset="0"/>
              </a:rPr>
              <a:t> </a:t>
            </a:r>
            <a:r>
              <a:rPr lang="en-US" altLang="cs-CZ">
                <a:latin typeface="Arial" panose="020B0604020202020204" pitchFamily="34" charset="0"/>
              </a:rPr>
              <a:t>road network dataset part of a geodatabase. Check out</a:t>
            </a:r>
          </a:p>
          <a:p>
            <a:r>
              <a:rPr lang="en-US" altLang="cs-CZ">
                <a:latin typeface="Arial" panose="020B0604020202020204" pitchFamily="34" charset="0"/>
              </a:rPr>
              <a:t>this services area tutorial to learn how to make one.</a:t>
            </a:r>
            <a:endParaRPr lang="cs-CZ" altLang="cs-CZ">
              <a:latin typeface="Arial" panose="020B0604020202020204" pitchFamily="34" charset="0"/>
            </a:endParaRPr>
          </a:p>
        </p:txBody>
      </p:sp>
      <p:sp>
        <p:nvSpPr>
          <p:cNvPr id="68612" name="Zástupný symbol pro číslo snímku 3">
            <a:extLst>
              <a:ext uri="{FF2B5EF4-FFF2-40B4-BE49-F238E27FC236}">
                <a16:creationId xmlns:a16="http://schemas.microsoft.com/office/drawing/2014/main" id="{B3EF5756-6728-FA5A-3024-7695B521C8D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defRPr>
                <a:solidFill>
                  <a:schemeClr val="tx1"/>
                </a:solidFill>
                <a:latin typeface="Verdana" panose="020B0604030504040204" pitchFamily="34" charset="0"/>
              </a:defRPr>
            </a:lvl1pPr>
            <a:lvl2pPr marL="742950" indent="-285750" defTabSz="950913" eaLnBrk="0" hangingPunct="0">
              <a:defRPr>
                <a:solidFill>
                  <a:schemeClr val="tx1"/>
                </a:solidFill>
                <a:latin typeface="Verdana" panose="020B0604030504040204" pitchFamily="34" charset="0"/>
              </a:defRPr>
            </a:lvl2pPr>
            <a:lvl3pPr marL="1143000" indent="-228600" defTabSz="950913" eaLnBrk="0" hangingPunct="0">
              <a:defRPr>
                <a:solidFill>
                  <a:schemeClr val="tx1"/>
                </a:solidFill>
                <a:latin typeface="Verdana" panose="020B0604030504040204" pitchFamily="34" charset="0"/>
              </a:defRPr>
            </a:lvl3pPr>
            <a:lvl4pPr marL="1600200" indent="-228600" defTabSz="950913" eaLnBrk="0" hangingPunct="0">
              <a:defRPr>
                <a:solidFill>
                  <a:schemeClr val="tx1"/>
                </a:solidFill>
                <a:latin typeface="Verdana" panose="020B0604030504040204" pitchFamily="34" charset="0"/>
              </a:defRPr>
            </a:lvl4pPr>
            <a:lvl5pPr marL="2057400" indent="-228600" defTabSz="950913" eaLnBrk="0" hangingPunct="0">
              <a:defRPr>
                <a:solidFill>
                  <a:schemeClr val="tx1"/>
                </a:solidFill>
                <a:latin typeface="Verdana" panose="020B0604030504040204" pitchFamily="34" charset="0"/>
              </a:defRPr>
            </a:lvl5pPr>
            <a:lvl6pPr marL="2514600" indent="-228600" defTabSz="950913" eaLnBrk="0" fontAlgn="base" hangingPunct="0">
              <a:spcBef>
                <a:spcPct val="0"/>
              </a:spcBef>
              <a:spcAft>
                <a:spcPct val="0"/>
              </a:spcAft>
              <a:defRPr>
                <a:solidFill>
                  <a:schemeClr val="tx1"/>
                </a:solidFill>
                <a:latin typeface="Verdana" panose="020B0604030504040204" pitchFamily="34" charset="0"/>
              </a:defRPr>
            </a:lvl6pPr>
            <a:lvl7pPr marL="2971800" indent="-228600" defTabSz="950913" eaLnBrk="0" fontAlgn="base" hangingPunct="0">
              <a:spcBef>
                <a:spcPct val="0"/>
              </a:spcBef>
              <a:spcAft>
                <a:spcPct val="0"/>
              </a:spcAft>
              <a:defRPr>
                <a:solidFill>
                  <a:schemeClr val="tx1"/>
                </a:solidFill>
                <a:latin typeface="Verdana" panose="020B0604030504040204" pitchFamily="34" charset="0"/>
              </a:defRPr>
            </a:lvl7pPr>
            <a:lvl8pPr marL="3429000" indent="-228600" defTabSz="950913" eaLnBrk="0" fontAlgn="base" hangingPunct="0">
              <a:spcBef>
                <a:spcPct val="0"/>
              </a:spcBef>
              <a:spcAft>
                <a:spcPct val="0"/>
              </a:spcAft>
              <a:defRPr>
                <a:solidFill>
                  <a:schemeClr val="tx1"/>
                </a:solidFill>
                <a:latin typeface="Verdana" panose="020B0604030504040204" pitchFamily="34" charset="0"/>
              </a:defRPr>
            </a:lvl8pPr>
            <a:lvl9pPr marL="3886200" indent="-228600" defTabSz="950913"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4924A75B-ED04-48AC-B29F-DFED19ACE60C}" type="slidenum">
              <a:rPr lang="cs-CZ" altLang="cs-CZ">
                <a:latin typeface="Arial" panose="020B0604020202020204" pitchFamily="34" charset="0"/>
              </a:rPr>
              <a:pPr eaLnBrk="1" hangingPunct="1"/>
              <a:t>10</a:t>
            </a:fld>
            <a:endParaRPr lang="cs-CZ" altLang="cs-CZ">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B63432D5-F3CA-4680-A8E6-4293168AF387}" type="slidenum">
              <a:rPr lang="cs-CZ" altLang="cs-CZ" smtClean="0"/>
              <a:pPr/>
              <a:t>11</a:t>
            </a:fld>
            <a:endParaRPr lang="cs-CZ" altLang="cs-CZ"/>
          </a:p>
        </p:txBody>
      </p:sp>
    </p:spTree>
    <p:extLst>
      <p:ext uri="{BB962C8B-B14F-4D97-AF65-F5344CB8AC3E}">
        <p14:creationId xmlns:p14="http://schemas.microsoft.com/office/powerpoint/2010/main" val="4054945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B63432D5-F3CA-4680-A8E6-4293168AF387}" type="slidenum">
              <a:rPr lang="cs-CZ" altLang="cs-CZ" smtClean="0"/>
              <a:pPr/>
              <a:t>12</a:t>
            </a:fld>
            <a:endParaRPr lang="cs-CZ" altLang="cs-CZ"/>
          </a:p>
        </p:txBody>
      </p:sp>
    </p:spTree>
    <p:extLst>
      <p:ext uri="{BB962C8B-B14F-4D97-AF65-F5344CB8AC3E}">
        <p14:creationId xmlns:p14="http://schemas.microsoft.com/office/powerpoint/2010/main" val="1805083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Tree>
    <p:extLst>
      <p:ext uri="{BB962C8B-B14F-4D97-AF65-F5344CB8AC3E}">
        <p14:creationId xmlns:p14="http://schemas.microsoft.com/office/powerpoint/2010/main" val="2025274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1116013" y="188913"/>
            <a:ext cx="7570787" cy="1084262"/>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457200" y="1600200"/>
            <a:ext cx="4038600" cy="445611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45611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630641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A7575437-9D1E-8E4B-4A3F-238678A2B222}"/>
              </a:ext>
            </a:extLst>
          </p:cNvPr>
          <p:cNvSpPr txBox="1">
            <a:spLocks noChangeArrowheads="1"/>
          </p:cNvSpPr>
          <p:nvPr userDrawn="1"/>
        </p:nvSpPr>
        <p:spPr bwMode="auto">
          <a:xfrm>
            <a:off x="250825" y="6237288"/>
            <a:ext cx="1176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r>
              <a:rPr lang="cs-CZ" altLang="cs-CZ" b="1" dirty="0"/>
              <a:t>GIS4SG</a:t>
            </a:r>
            <a:endParaRPr lang="en-GB" altLang="cs-CZ" b="1" dirty="0"/>
          </a:p>
        </p:txBody>
      </p:sp>
      <p:sp>
        <p:nvSpPr>
          <p:cNvPr id="2" name="Nadpis 1"/>
          <p:cNvSpPr>
            <a:spLocks noGrp="1"/>
          </p:cNvSpPr>
          <p:nvPr>
            <p:ph type="title"/>
          </p:nvPr>
        </p:nvSpPr>
        <p:spPr>
          <a:xfrm>
            <a:off x="1116013" y="188913"/>
            <a:ext cx="7570787" cy="1084262"/>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457200" y="1600200"/>
            <a:ext cx="4038600" cy="445611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4648200" y="1600200"/>
            <a:ext cx="4038600" cy="21510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4648200" y="3903663"/>
            <a:ext cx="4038600" cy="215265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4060658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Prázdný">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0152560-EF31-C0B4-B320-D54149AEE3C7}"/>
              </a:ext>
            </a:extLst>
          </p:cNvPr>
          <p:cNvSpPr txBox="1">
            <a:spLocks noChangeArrowheads="1"/>
          </p:cNvSpPr>
          <p:nvPr userDrawn="1"/>
        </p:nvSpPr>
        <p:spPr bwMode="auto">
          <a:xfrm>
            <a:off x="250825" y="6237288"/>
            <a:ext cx="1176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r>
              <a:rPr lang="cs-CZ" altLang="cs-CZ" b="1" dirty="0"/>
              <a:t>GIS4SG</a:t>
            </a:r>
            <a:endParaRPr lang="en-GB" altLang="cs-CZ" b="1" dirty="0"/>
          </a:p>
        </p:txBody>
      </p:sp>
    </p:spTree>
    <p:extLst>
      <p:ext uri="{BB962C8B-B14F-4D97-AF65-F5344CB8AC3E}">
        <p14:creationId xmlns:p14="http://schemas.microsoft.com/office/powerpoint/2010/main" val="2484603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EDD03D4-BB56-1875-5F14-E29544A98F53}"/>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AB502CA9-3834-4D1C-9765-99261C07DC01}" type="datetimeFigureOut">
              <a:rPr lang="cs-CZ"/>
              <a:pPr>
                <a:defRPr/>
              </a:pPr>
              <a:t>28.02.2023</a:t>
            </a:fld>
            <a:endParaRPr lang="cs-CZ"/>
          </a:p>
        </p:txBody>
      </p:sp>
      <p:sp>
        <p:nvSpPr>
          <p:cNvPr id="5" name="Zástupný symbol pro zápatí 4">
            <a:extLst>
              <a:ext uri="{FF2B5EF4-FFF2-40B4-BE49-F238E27FC236}">
                <a16:creationId xmlns:a16="http://schemas.microsoft.com/office/drawing/2014/main" id="{9C42C573-7CB7-CCC3-C1B2-A2D79573276E}"/>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cs-CZ"/>
          </a:p>
        </p:txBody>
      </p:sp>
      <p:sp>
        <p:nvSpPr>
          <p:cNvPr id="6" name="Zástupný symbol pro číslo snímku 5">
            <a:extLst>
              <a:ext uri="{FF2B5EF4-FFF2-40B4-BE49-F238E27FC236}">
                <a16:creationId xmlns:a16="http://schemas.microsoft.com/office/drawing/2014/main" id="{01EB1DB0-21C5-6BF1-20B3-251C36C3F798}"/>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3CBA4B5-C0AF-4DE3-9931-559828A8C263}" type="slidenum">
              <a:rPr lang="cs-CZ" altLang="cs-CZ"/>
              <a:pPr/>
              <a:t>‹#›</a:t>
            </a:fld>
            <a:endParaRPr lang="cs-CZ" altLang="cs-CZ"/>
          </a:p>
        </p:txBody>
      </p:sp>
    </p:spTree>
    <p:extLst>
      <p:ext uri="{BB962C8B-B14F-4D97-AF65-F5344CB8AC3E}">
        <p14:creationId xmlns:p14="http://schemas.microsoft.com/office/powerpoint/2010/main" val="1111961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3B0D3979-56F3-C781-E6B7-12411F1A287B}"/>
              </a:ext>
            </a:extLst>
          </p:cNvPr>
          <p:cNvSpPr txBox="1">
            <a:spLocks noChangeArrowheads="1"/>
          </p:cNvSpPr>
          <p:nvPr userDrawn="1"/>
        </p:nvSpPr>
        <p:spPr bwMode="auto">
          <a:xfrm>
            <a:off x="250825" y="6237288"/>
            <a:ext cx="1176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r>
              <a:rPr lang="cs-CZ" altLang="cs-CZ" b="1" dirty="0"/>
              <a:t>GIS4SG</a:t>
            </a:r>
            <a:endParaRPr lang="en-GB" altLang="cs-CZ" b="1" dirty="0"/>
          </a:p>
        </p:txBody>
      </p:sp>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Tree>
    <p:extLst>
      <p:ext uri="{BB962C8B-B14F-4D97-AF65-F5344CB8AC3E}">
        <p14:creationId xmlns:p14="http://schemas.microsoft.com/office/powerpoint/2010/main" val="1938857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91596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4141775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79156700-4155-069C-3FA6-33AC9622F23D}"/>
              </a:ext>
            </a:extLst>
          </p:cNvPr>
          <p:cNvSpPr txBox="1">
            <a:spLocks noChangeArrowheads="1"/>
          </p:cNvSpPr>
          <p:nvPr userDrawn="1"/>
        </p:nvSpPr>
        <p:spPr bwMode="auto">
          <a:xfrm>
            <a:off x="250825" y="6237288"/>
            <a:ext cx="1176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r>
              <a:rPr lang="cs-CZ" altLang="cs-CZ" b="1" dirty="0"/>
              <a:t>GIS4SG</a:t>
            </a:r>
            <a:endParaRPr lang="en-GB" altLang="cs-CZ" b="1" dirty="0"/>
          </a:p>
        </p:txBody>
      </p:sp>
      <p:sp>
        <p:nvSpPr>
          <p:cNvPr id="2" name="Nadpis 1"/>
          <p:cNvSpPr>
            <a:spLocks noGrp="1"/>
          </p:cNvSpPr>
          <p:nvPr>
            <p:ph type="title"/>
          </p:nvPr>
        </p:nvSpPr>
        <p:spPr/>
        <p:txBody>
          <a:bodyPr/>
          <a:lstStyle/>
          <a:p>
            <a:r>
              <a:rPr lang="cs-CZ"/>
              <a:t>Klepnutím lze upravit styl předlohy nadpisů.</a:t>
            </a:r>
          </a:p>
        </p:txBody>
      </p:sp>
    </p:spTree>
    <p:extLst>
      <p:ext uri="{BB962C8B-B14F-4D97-AF65-F5344CB8AC3E}">
        <p14:creationId xmlns:p14="http://schemas.microsoft.com/office/powerpoint/2010/main" val="4072483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Tree>
    <p:extLst>
      <p:ext uri="{BB962C8B-B14F-4D97-AF65-F5344CB8AC3E}">
        <p14:creationId xmlns:p14="http://schemas.microsoft.com/office/powerpoint/2010/main" val="1235596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Tree>
    <p:extLst>
      <p:ext uri="{BB962C8B-B14F-4D97-AF65-F5344CB8AC3E}">
        <p14:creationId xmlns:p14="http://schemas.microsoft.com/office/powerpoint/2010/main" val="3315728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952157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188913"/>
            <a:ext cx="2057400" cy="58674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188913"/>
            <a:ext cx="6019800" cy="58674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998007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1026" name="Picture 50" descr="ppt_sablona_pozadi">
            <a:extLst>
              <a:ext uri="{FF2B5EF4-FFF2-40B4-BE49-F238E27FC236}">
                <a16:creationId xmlns:a16="http://schemas.microsoft.com/office/drawing/2014/main" id="{176F5045-B1B3-9867-CCE3-30EBA50FA83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539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65" name="Rectangle 45">
            <a:extLst>
              <a:ext uri="{FF2B5EF4-FFF2-40B4-BE49-F238E27FC236}">
                <a16:creationId xmlns:a16="http://schemas.microsoft.com/office/drawing/2014/main" id="{E7142E8C-84C9-FFD2-1A0F-20891829C555}"/>
              </a:ext>
            </a:extLst>
          </p:cNvPr>
          <p:cNvSpPr>
            <a:spLocks noGrp="1" noChangeArrowheads="1"/>
          </p:cNvSpPr>
          <p:nvPr>
            <p:ph type="title"/>
          </p:nvPr>
        </p:nvSpPr>
        <p:spPr bwMode="auto">
          <a:xfrm>
            <a:off x="1116013" y="188913"/>
            <a:ext cx="7570787" cy="10842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cs-CZ"/>
              <a:t>Klepnutím lze upravit styl předlohy nadpisů.</a:t>
            </a:r>
          </a:p>
        </p:txBody>
      </p:sp>
      <p:sp>
        <p:nvSpPr>
          <p:cNvPr id="1028" name="Rectangle 46">
            <a:extLst>
              <a:ext uri="{FF2B5EF4-FFF2-40B4-BE49-F238E27FC236}">
                <a16:creationId xmlns:a16="http://schemas.microsoft.com/office/drawing/2014/main" id="{4B1FB08E-D10A-0EA4-4BE4-130999E20997}"/>
              </a:ext>
            </a:extLst>
          </p:cNvPr>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Tree>
  </p:cSld>
  <p:clrMap bg1="lt1" tx1="dk1" bg2="lt2" tx2="dk2" accent1="accent1" accent2="accent2" accent3="accent3" accent4="accent4" accent5="accent5" accent6="accent6" hlink="hlink" folHlink="folHlink"/>
  <p:sldLayoutIdLst>
    <p:sldLayoutId id="2147484251" r:id="rId1"/>
    <p:sldLayoutId id="2147484259" r:id="rId2"/>
    <p:sldLayoutId id="2147484252" r:id="rId3"/>
    <p:sldLayoutId id="2147484253" r:id="rId4"/>
    <p:sldLayoutId id="2147484260" r:id="rId5"/>
    <p:sldLayoutId id="2147484254" r:id="rId6"/>
    <p:sldLayoutId id="2147484255" r:id="rId7"/>
    <p:sldLayoutId id="2147484256" r:id="rId8"/>
    <p:sldLayoutId id="2147484257" r:id="rId9"/>
    <p:sldLayoutId id="2147484258" r:id="rId10"/>
    <p:sldLayoutId id="2147484261" r:id="rId11"/>
    <p:sldLayoutId id="2147484262" r:id="rId12"/>
    <p:sldLayoutId id="2147484263" r:id="rId13"/>
  </p:sldLayoutIdLst>
  <p:txStyles>
    <p:titleStyle>
      <a:lvl1pPr algn="r" rtl="0" eaLnBrk="0" fontAlgn="base" hangingPunct="0">
        <a:lnSpc>
          <a:spcPct val="90000"/>
        </a:lnSpc>
        <a:spcBef>
          <a:spcPct val="0"/>
        </a:spcBef>
        <a:spcAft>
          <a:spcPct val="0"/>
        </a:spcAft>
        <a:defRPr sz="3200" b="1">
          <a:solidFill>
            <a:srgbClr val="000066"/>
          </a:solidFill>
          <a:effectLst>
            <a:outerShdw blurRad="38100" dist="38100" dir="2700000" algn="tl">
              <a:srgbClr val="000000"/>
            </a:outerShdw>
          </a:effectLst>
          <a:latin typeface="+mj-lt"/>
          <a:ea typeface="+mj-ea"/>
          <a:cs typeface="+mj-cs"/>
        </a:defRPr>
      </a:lvl1pPr>
      <a:lvl2pPr algn="r" rtl="0" eaLnBrk="0" fontAlgn="base" hangingPunct="0">
        <a:lnSpc>
          <a:spcPct val="90000"/>
        </a:lnSpc>
        <a:spcBef>
          <a:spcPct val="0"/>
        </a:spcBef>
        <a:spcAft>
          <a:spcPct val="0"/>
        </a:spcAft>
        <a:defRPr sz="3200" b="1">
          <a:solidFill>
            <a:srgbClr val="000066"/>
          </a:solidFill>
          <a:effectLst>
            <a:outerShdw blurRad="38100" dist="38100" dir="2700000" algn="tl">
              <a:srgbClr val="000000"/>
            </a:outerShdw>
          </a:effectLst>
          <a:latin typeface="Verdana" pitchFamily="34" charset="0"/>
        </a:defRPr>
      </a:lvl2pPr>
      <a:lvl3pPr algn="r" rtl="0" eaLnBrk="0" fontAlgn="base" hangingPunct="0">
        <a:lnSpc>
          <a:spcPct val="90000"/>
        </a:lnSpc>
        <a:spcBef>
          <a:spcPct val="0"/>
        </a:spcBef>
        <a:spcAft>
          <a:spcPct val="0"/>
        </a:spcAft>
        <a:defRPr sz="3200" b="1">
          <a:solidFill>
            <a:srgbClr val="000066"/>
          </a:solidFill>
          <a:effectLst>
            <a:outerShdw blurRad="38100" dist="38100" dir="2700000" algn="tl">
              <a:srgbClr val="000000"/>
            </a:outerShdw>
          </a:effectLst>
          <a:latin typeface="Verdana" pitchFamily="34" charset="0"/>
        </a:defRPr>
      </a:lvl3pPr>
      <a:lvl4pPr algn="r" rtl="0" eaLnBrk="0" fontAlgn="base" hangingPunct="0">
        <a:lnSpc>
          <a:spcPct val="90000"/>
        </a:lnSpc>
        <a:spcBef>
          <a:spcPct val="0"/>
        </a:spcBef>
        <a:spcAft>
          <a:spcPct val="0"/>
        </a:spcAft>
        <a:defRPr sz="3200" b="1">
          <a:solidFill>
            <a:srgbClr val="000066"/>
          </a:solidFill>
          <a:effectLst>
            <a:outerShdw blurRad="38100" dist="38100" dir="2700000" algn="tl">
              <a:srgbClr val="000000"/>
            </a:outerShdw>
          </a:effectLst>
          <a:latin typeface="Verdana" pitchFamily="34" charset="0"/>
        </a:defRPr>
      </a:lvl4pPr>
      <a:lvl5pPr algn="r" rtl="0" eaLnBrk="0" fontAlgn="base" hangingPunct="0">
        <a:lnSpc>
          <a:spcPct val="90000"/>
        </a:lnSpc>
        <a:spcBef>
          <a:spcPct val="0"/>
        </a:spcBef>
        <a:spcAft>
          <a:spcPct val="0"/>
        </a:spcAft>
        <a:defRPr sz="3200" b="1">
          <a:solidFill>
            <a:srgbClr val="000066"/>
          </a:solidFill>
          <a:effectLst>
            <a:outerShdw blurRad="38100" dist="38100" dir="2700000" algn="tl">
              <a:srgbClr val="000000"/>
            </a:outerShdw>
          </a:effectLst>
          <a:latin typeface="Verdana" pitchFamily="34" charset="0"/>
        </a:defRPr>
      </a:lvl5pPr>
      <a:lvl6pPr marL="457200" algn="r" rtl="0" fontAlgn="base">
        <a:lnSpc>
          <a:spcPct val="90000"/>
        </a:lnSpc>
        <a:spcBef>
          <a:spcPct val="0"/>
        </a:spcBef>
        <a:spcAft>
          <a:spcPct val="0"/>
        </a:spcAft>
        <a:defRPr sz="3200" b="1">
          <a:solidFill>
            <a:srgbClr val="000066"/>
          </a:solidFill>
          <a:effectLst>
            <a:outerShdw blurRad="38100" dist="38100" dir="2700000" algn="tl">
              <a:srgbClr val="000000"/>
            </a:outerShdw>
          </a:effectLst>
          <a:latin typeface="Verdana" pitchFamily="34" charset="0"/>
        </a:defRPr>
      </a:lvl6pPr>
      <a:lvl7pPr marL="914400" algn="r" rtl="0" fontAlgn="base">
        <a:lnSpc>
          <a:spcPct val="90000"/>
        </a:lnSpc>
        <a:spcBef>
          <a:spcPct val="0"/>
        </a:spcBef>
        <a:spcAft>
          <a:spcPct val="0"/>
        </a:spcAft>
        <a:defRPr sz="3200" b="1">
          <a:solidFill>
            <a:srgbClr val="000066"/>
          </a:solidFill>
          <a:effectLst>
            <a:outerShdw blurRad="38100" dist="38100" dir="2700000" algn="tl">
              <a:srgbClr val="000000"/>
            </a:outerShdw>
          </a:effectLst>
          <a:latin typeface="Verdana" pitchFamily="34" charset="0"/>
        </a:defRPr>
      </a:lvl7pPr>
      <a:lvl8pPr marL="1371600" algn="r" rtl="0" fontAlgn="base">
        <a:lnSpc>
          <a:spcPct val="90000"/>
        </a:lnSpc>
        <a:spcBef>
          <a:spcPct val="0"/>
        </a:spcBef>
        <a:spcAft>
          <a:spcPct val="0"/>
        </a:spcAft>
        <a:defRPr sz="3200" b="1">
          <a:solidFill>
            <a:srgbClr val="000066"/>
          </a:solidFill>
          <a:effectLst>
            <a:outerShdw blurRad="38100" dist="38100" dir="2700000" algn="tl">
              <a:srgbClr val="000000"/>
            </a:outerShdw>
          </a:effectLst>
          <a:latin typeface="Verdana" pitchFamily="34" charset="0"/>
        </a:defRPr>
      </a:lvl8pPr>
      <a:lvl9pPr marL="1828800" algn="r" rtl="0" fontAlgn="base">
        <a:lnSpc>
          <a:spcPct val="90000"/>
        </a:lnSpc>
        <a:spcBef>
          <a:spcPct val="0"/>
        </a:spcBef>
        <a:spcAft>
          <a:spcPct val="0"/>
        </a:spcAft>
        <a:defRPr sz="3200" b="1">
          <a:solidFill>
            <a:srgbClr val="000066"/>
          </a:solidFill>
          <a:effectLst>
            <a:outerShdw blurRad="38100" dist="38100" dir="2700000" algn="tl">
              <a:srgbClr val="000000"/>
            </a:outerShdw>
          </a:effectLst>
          <a:latin typeface="Verdana" pitchFamily="34" charset="0"/>
        </a:defRPr>
      </a:lvl9pPr>
    </p:titleStyle>
    <p:bodyStyle>
      <a:lvl1pPr marL="342900" indent="-342900" algn="l" rtl="0" eaLnBrk="0" fontAlgn="base" hangingPunct="0">
        <a:spcBef>
          <a:spcPct val="20000"/>
        </a:spcBef>
        <a:spcAft>
          <a:spcPct val="0"/>
        </a:spcAft>
        <a:buChar char="•"/>
        <a:defRPr sz="2400" b="1">
          <a:solidFill>
            <a:srgbClr val="000000"/>
          </a:solidFill>
          <a:latin typeface="+mn-lt"/>
          <a:ea typeface="+mn-ea"/>
          <a:cs typeface="+mn-cs"/>
        </a:defRPr>
      </a:lvl1pPr>
      <a:lvl2pPr marL="742950" indent="-285750" algn="l" rtl="0" eaLnBrk="0" fontAlgn="base" hangingPunct="0">
        <a:spcBef>
          <a:spcPct val="20000"/>
        </a:spcBef>
        <a:spcAft>
          <a:spcPct val="0"/>
        </a:spcAft>
        <a:buChar char="–"/>
        <a:defRPr sz="2400">
          <a:solidFill>
            <a:srgbClr val="000000"/>
          </a:solidFill>
          <a:latin typeface="+mn-lt"/>
        </a:defRPr>
      </a:lvl2pPr>
      <a:lvl3pPr marL="1143000" indent="-228600" algn="l" rtl="0" eaLnBrk="0" fontAlgn="base" hangingPunct="0">
        <a:spcBef>
          <a:spcPct val="20000"/>
        </a:spcBef>
        <a:spcAft>
          <a:spcPct val="0"/>
        </a:spcAft>
        <a:buChar char="•"/>
        <a:defRPr sz="2000">
          <a:solidFill>
            <a:srgbClr val="000000"/>
          </a:solidFill>
          <a:latin typeface="+mn-lt"/>
        </a:defRPr>
      </a:lvl3pPr>
      <a:lvl4pPr marL="1600200" indent="-228600" algn="l" rtl="0" eaLnBrk="0" fontAlgn="base" hangingPunct="0">
        <a:spcBef>
          <a:spcPct val="20000"/>
        </a:spcBef>
        <a:spcAft>
          <a:spcPct val="0"/>
        </a:spcAft>
        <a:buChar char="–"/>
        <a:defRPr sz="2000">
          <a:solidFill>
            <a:srgbClr val="000000"/>
          </a:solidFill>
          <a:latin typeface="+mn-lt"/>
        </a:defRPr>
      </a:lvl4pPr>
      <a:lvl5pPr marL="2057400" indent="-228600" algn="l" rtl="0" eaLnBrk="0" fontAlgn="base" hangingPunct="0">
        <a:spcBef>
          <a:spcPct val="20000"/>
        </a:spcBef>
        <a:spcAft>
          <a:spcPct val="0"/>
        </a:spcAft>
        <a:buChar char="»"/>
        <a:defRPr sz="2000" i="1">
          <a:solidFill>
            <a:srgbClr val="000000"/>
          </a:solidFill>
          <a:latin typeface="+mn-lt"/>
        </a:defRPr>
      </a:lvl5pPr>
      <a:lvl6pPr marL="2514600" indent="-228600" algn="l" rtl="0" fontAlgn="base">
        <a:spcBef>
          <a:spcPct val="20000"/>
        </a:spcBef>
        <a:spcAft>
          <a:spcPct val="0"/>
        </a:spcAft>
        <a:buChar char="»"/>
        <a:defRPr i="1">
          <a:solidFill>
            <a:srgbClr val="000000"/>
          </a:solidFill>
          <a:latin typeface="+mn-lt"/>
        </a:defRPr>
      </a:lvl6pPr>
      <a:lvl7pPr marL="2971800" indent="-228600" algn="l" rtl="0" fontAlgn="base">
        <a:spcBef>
          <a:spcPct val="20000"/>
        </a:spcBef>
        <a:spcAft>
          <a:spcPct val="0"/>
        </a:spcAft>
        <a:buChar char="»"/>
        <a:defRPr i="1">
          <a:solidFill>
            <a:srgbClr val="000000"/>
          </a:solidFill>
          <a:latin typeface="+mn-lt"/>
        </a:defRPr>
      </a:lvl7pPr>
      <a:lvl8pPr marL="3429000" indent="-228600" algn="l" rtl="0" fontAlgn="base">
        <a:spcBef>
          <a:spcPct val="20000"/>
        </a:spcBef>
        <a:spcAft>
          <a:spcPct val="0"/>
        </a:spcAft>
        <a:buChar char="»"/>
        <a:defRPr i="1">
          <a:solidFill>
            <a:srgbClr val="000000"/>
          </a:solidFill>
          <a:latin typeface="+mn-lt"/>
        </a:defRPr>
      </a:lvl8pPr>
      <a:lvl9pPr marL="3886200" indent="-228600" algn="l" rtl="0" fontAlgn="base">
        <a:spcBef>
          <a:spcPct val="20000"/>
        </a:spcBef>
        <a:spcAft>
          <a:spcPct val="0"/>
        </a:spcAft>
        <a:buChar char="»"/>
        <a:defRPr i="1">
          <a:solidFill>
            <a:srgbClr val="000000"/>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erman.lu@mail.muni.cz"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rodosdata.it4i.cz/"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hyperlink" Target="https://www.youtube.com/watch?v=CnSAIJUQo9M" TargetMode="External"/><Relationship Id="rId5" Type="http://schemas.openxmlformats.org/officeDocument/2006/relationships/hyperlink" Target="https://plugins.qgis.org/plugins/location_lab/" TargetMode="Externa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hyperlink" Target="https://gisgeography.com/optimal-business-location-allocation/"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0D7878FE-9578-241C-7070-A38A4DEB465C}"/>
              </a:ext>
            </a:extLst>
          </p:cNvPr>
          <p:cNvSpPr>
            <a:spLocks noGrp="1" noChangeArrowheads="1"/>
          </p:cNvSpPr>
          <p:nvPr>
            <p:ph type="ctrTitle"/>
          </p:nvPr>
        </p:nvSpPr>
        <p:spPr>
          <a:xfrm>
            <a:off x="1258888" y="2852738"/>
            <a:ext cx="6388100" cy="1470025"/>
          </a:xfrm>
        </p:spPr>
        <p:txBody>
          <a:bodyPr/>
          <a:lstStyle/>
          <a:p>
            <a:pPr algn="ctr" eaLnBrk="1" hangingPunct="1">
              <a:defRPr/>
            </a:pPr>
            <a:br>
              <a:rPr lang="cs-CZ" sz="2800" b="0" dirty="0">
                <a:effectLst/>
              </a:rPr>
            </a:br>
            <a:r>
              <a:rPr lang="cs-CZ" b="0" dirty="0"/>
              <a:t>GIS4SG</a:t>
            </a:r>
            <a:br>
              <a:rPr lang="cs-CZ" b="0" dirty="0"/>
            </a:br>
            <a:br>
              <a:rPr lang="cs-CZ" b="0" dirty="0"/>
            </a:br>
            <a:br>
              <a:rPr lang="cs-CZ" dirty="0"/>
            </a:br>
            <a:r>
              <a:rPr lang="cs-CZ" dirty="0"/>
              <a:t>Lokační a alokační úlohy</a:t>
            </a:r>
            <a:br>
              <a:rPr lang="cs-CZ" dirty="0"/>
            </a:br>
            <a:br>
              <a:rPr lang="cs-CZ" dirty="0"/>
            </a:br>
            <a:r>
              <a:rPr lang="cs-CZ" sz="2400" b="0" dirty="0"/>
              <a:t>jaro 2023</a:t>
            </a:r>
            <a:endParaRPr lang="en-GB" sz="2400" b="0" dirty="0">
              <a:effectLst/>
            </a:endParaRPr>
          </a:p>
        </p:txBody>
      </p:sp>
      <p:sp>
        <p:nvSpPr>
          <p:cNvPr id="7171" name="Rectangle 3">
            <a:extLst>
              <a:ext uri="{FF2B5EF4-FFF2-40B4-BE49-F238E27FC236}">
                <a16:creationId xmlns:a16="http://schemas.microsoft.com/office/drawing/2014/main" id="{F53A11A7-2CE7-4BAB-93DD-BC41A6F3EBC7}"/>
              </a:ext>
            </a:extLst>
          </p:cNvPr>
          <p:cNvSpPr>
            <a:spLocks noGrp="1" noChangeArrowheads="1"/>
          </p:cNvSpPr>
          <p:nvPr>
            <p:ph type="subTitle" idx="1"/>
          </p:nvPr>
        </p:nvSpPr>
        <p:spPr>
          <a:xfrm>
            <a:off x="755650" y="4437063"/>
            <a:ext cx="7200900" cy="2232025"/>
          </a:xfrm>
        </p:spPr>
        <p:txBody>
          <a:bodyPr/>
          <a:lstStyle/>
          <a:p>
            <a:pPr eaLnBrk="1" hangingPunct="1">
              <a:lnSpc>
                <a:spcPct val="80000"/>
              </a:lnSpc>
            </a:pPr>
            <a:r>
              <a:rPr lang="cs-CZ" altLang="cs-CZ" sz="2000" dirty="0"/>
              <a:t>Lukáš Herman</a:t>
            </a:r>
          </a:p>
          <a:p>
            <a:pPr eaLnBrk="1" hangingPunct="1">
              <a:lnSpc>
                <a:spcPct val="80000"/>
              </a:lnSpc>
            </a:pPr>
            <a:endParaRPr lang="cs-CZ" altLang="cs-CZ" sz="2000" dirty="0"/>
          </a:p>
          <a:p>
            <a:pPr eaLnBrk="1" hangingPunct="1">
              <a:lnSpc>
                <a:spcPct val="80000"/>
              </a:lnSpc>
            </a:pPr>
            <a:r>
              <a:rPr lang="cs-CZ" altLang="cs-CZ" sz="1600" dirty="0">
                <a:hlinkClick r:id="rId3"/>
              </a:rPr>
              <a:t>herman.lu@mail.muni.cz</a:t>
            </a:r>
            <a:r>
              <a:rPr lang="cs-CZ" altLang="cs-CZ" sz="1600" dirty="0"/>
              <a:t> </a:t>
            </a:r>
          </a:p>
          <a:p>
            <a:pPr eaLnBrk="1" hangingPunct="1">
              <a:lnSpc>
                <a:spcPct val="80000"/>
              </a:lnSpc>
            </a:pPr>
            <a:endParaRPr lang="en-US" altLang="cs-CZ" sz="1600" dirty="0"/>
          </a:p>
        </p:txBody>
      </p:sp>
      <p:pic>
        <p:nvPicPr>
          <p:cNvPr id="7172" name="Picture 2" descr="ZnaÄka MUNI SCI - BarevnÃ© provedenÃ­">
            <a:extLst>
              <a:ext uri="{FF2B5EF4-FFF2-40B4-BE49-F238E27FC236}">
                <a16:creationId xmlns:a16="http://schemas.microsoft.com/office/drawing/2014/main" id="{95F9AEB7-7985-E398-4321-48916E17F0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5888" y="-19050"/>
            <a:ext cx="1408112"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53E52A-E54A-6DF0-DA1B-584BD4B67FDD}"/>
              </a:ext>
            </a:extLst>
          </p:cNvPr>
          <p:cNvSpPr>
            <a:spLocks noGrp="1"/>
          </p:cNvSpPr>
          <p:nvPr>
            <p:ph type="title"/>
          </p:nvPr>
        </p:nvSpPr>
        <p:spPr/>
        <p:txBody>
          <a:bodyPr/>
          <a:lstStyle/>
          <a:p>
            <a:pPr>
              <a:defRPr/>
            </a:pPr>
            <a:r>
              <a:rPr lang="cs-CZ" dirty="0"/>
              <a:t>Jaká potřebujeme data? III.</a:t>
            </a:r>
          </a:p>
        </p:txBody>
      </p:sp>
      <p:sp>
        <p:nvSpPr>
          <p:cNvPr id="23555" name="Zástupný symbol pro obsah 2">
            <a:extLst>
              <a:ext uri="{FF2B5EF4-FFF2-40B4-BE49-F238E27FC236}">
                <a16:creationId xmlns:a16="http://schemas.microsoft.com/office/drawing/2014/main" id="{C60F5224-C7AD-6346-8E7C-54F71308441F}"/>
              </a:ext>
            </a:extLst>
          </p:cNvPr>
          <p:cNvSpPr>
            <a:spLocks noGrp="1"/>
          </p:cNvSpPr>
          <p:nvPr>
            <p:ph idx="1"/>
          </p:nvPr>
        </p:nvSpPr>
        <p:spPr>
          <a:xfrm>
            <a:off x="468313" y="1484313"/>
            <a:ext cx="8229600" cy="4456112"/>
          </a:xfrm>
        </p:spPr>
        <p:txBody>
          <a:bodyPr/>
          <a:lstStyle/>
          <a:p>
            <a:pPr marL="0" indent="0">
              <a:buFontTx/>
              <a:buNone/>
            </a:pPr>
            <a:r>
              <a:rPr lang="cs-CZ" altLang="cs-CZ"/>
              <a:t>3. Síť – silniční či uliční síť s určenými pravidly pohybu (conectivity rules).  Jaké datové sady můžeme využít?? Jaká pravidle je potřeba splnit?</a:t>
            </a:r>
          </a:p>
          <a:p>
            <a:pPr marL="0" indent="0">
              <a:buFontTx/>
              <a:buNone/>
            </a:pPr>
            <a:endParaRPr lang="cs-CZ" altLang="cs-CZ"/>
          </a:p>
          <a:p>
            <a:pPr marL="0" indent="0">
              <a:buFontTx/>
              <a:buNone/>
            </a:pPr>
            <a:endParaRPr lang="cs-CZ" altLang="cs-CZ"/>
          </a:p>
          <a:p>
            <a:pPr marL="0" indent="0">
              <a:buFontTx/>
              <a:buNone/>
            </a:pPr>
            <a:endParaRPr lang="cs-CZ" altLang="cs-CZ"/>
          </a:p>
          <a:p>
            <a:pPr marL="0" indent="0">
              <a:buFontTx/>
              <a:buNone/>
            </a:pPr>
            <a:endParaRPr lang="cs-CZ" altLang="cs-CZ"/>
          </a:p>
        </p:txBody>
      </p:sp>
      <p:pic>
        <p:nvPicPr>
          <p:cNvPr id="23556" name="Picture 2">
            <a:extLst>
              <a:ext uri="{FF2B5EF4-FFF2-40B4-BE49-F238E27FC236}">
                <a16:creationId xmlns:a16="http://schemas.microsoft.com/office/drawing/2014/main" id="{DF882006-D0FC-AE7D-4E66-7F0B3925CF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13" y="3141663"/>
            <a:ext cx="8347075" cy="295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7DAA21-EC60-2BCE-6C79-64D2D67F4D1B}"/>
              </a:ext>
            </a:extLst>
          </p:cNvPr>
          <p:cNvSpPr>
            <a:spLocks noGrp="1"/>
          </p:cNvSpPr>
          <p:nvPr>
            <p:ph type="title"/>
          </p:nvPr>
        </p:nvSpPr>
        <p:spPr/>
        <p:txBody>
          <a:bodyPr/>
          <a:lstStyle/>
          <a:p>
            <a:pPr>
              <a:defRPr/>
            </a:pPr>
            <a:r>
              <a:rPr lang="cs-CZ"/>
              <a:t>Oblasti využití alokačních úloh </a:t>
            </a:r>
          </a:p>
        </p:txBody>
      </p:sp>
      <p:sp>
        <p:nvSpPr>
          <p:cNvPr id="24579" name="Zástupný symbol pro obsah 2">
            <a:extLst>
              <a:ext uri="{FF2B5EF4-FFF2-40B4-BE49-F238E27FC236}">
                <a16:creationId xmlns:a16="http://schemas.microsoft.com/office/drawing/2014/main" id="{98B89B51-01BF-08D1-97C5-3D3D53F70964}"/>
              </a:ext>
            </a:extLst>
          </p:cNvPr>
          <p:cNvSpPr>
            <a:spLocks noGrp="1"/>
          </p:cNvSpPr>
          <p:nvPr>
            <p:ph idx="1"/>
          </p:nvPr>
        </p:nvSpPr>
        <p:spPr>
          <a:xfrm>
            <a:off x="323850" y="1412875"/>
            <a:ext cx="8496300" cy="4456113"/>
          </a:xfrm>
        </p:spPr>
        <p:txBody>
          <a:bodyPr/>
          <a:lstStyle/>
          <a:p>
            <a:r>
              <a:rPr lang="cs-CZ" altLang="cs-CZ" b="0" dirty="0"/>
              <a:t>Největší využití lokačních a alokačních analýz je oblast </a:t>
            </a:r>
            <a:r>
              <a:rPr lang="cs-CZ" altLang="cs-CZ" dirty="0"/>
              <a:t>logistiky a </a:t>
            </a:r>
            <a:r>
              <a:rPr lang="cs-CZ" altLang="cs-CZ" dirty="0" err="1"/>
              <a:t>geomarketingu</a:t>
            </a:r>
            <a:r>
              <a:rPr lang="cs-CZ" altLang="cs-CZ" dirty="0"/>
              <a:t>. </a:t>
            </a:r>
          </a:p>
          <a:p>
            <a:r>
              <a:rPr lang="cs-CZ" altLang="cs-CZ" dirty="0"/>
              <a:t>Dalšími oblastmi, kde tyto analýzy nacházejí uplatnění je:</a:t>
            </a:r>
          </a:p>
          <a:p>
            <a:pPr lvl="1"/>
            <a:r>
              <a:rPr lang="cs-CZ" altLang="cs-CZ" dirty="0"/>
              <a:t>modelování alokace v distribuci vody (potrubí), </a:t>
            </a:r>
          </a:p>
          <a:p>
            <a:pPr lvl="1"/>
            <a:r>
              <a:rPr lang="cs-CZ" altLang="cs-CZ" dirty="0"/>
              <a:t>v oblasti služeb a investic (hledání vhodných lokalit pro investory), </a:t>
            </a:r>
          </a:p>
          <a:p>
            <a:pPr lvl="1"/>
            <a:r>
              <a:rPr lang="cs-CZ" altLang="cs-CZ" dirty="0"/>
              <a:t>ve sběru odpadu, </a:t>
            </a:r>
          </a:p>
          <a:p>
            <a:pPr lvl="1"/>
            <a:r>
              <a:rPr lang="cs-CZ" altLang="cs-CZ" dirty="0"/>
              <a:t>v oblasti datových sítí (wifi, IP adresy).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0F72B1-BACF-BA43-275D-4E614A0124CE}"/>
              </a:ext>
            </a:extLst>
          </p:cNvPr>
          <p:cNvSpPr>
            <a:spLocks noGrp="1"/>
          </p:cNvSpPr>
          <p:nvPr>
            <p:ph type="title" idx="4294967295"/>
          </p:nvPr>
        </p:nvSpPr>
        <p:spPr/>
        <p:txBody>
          <a:bodyPr/>
          <a:lstStyle/>
          <a:p>
            <a:pPr>
              <a:defRPr/>
            </a:pPr>
            <a:r>
              <a:rPr lang="cs-CZ"/>
              <a:t>Teoretický základ</a:t>
            </a:r>
          </a:p>
        </p:txBody>
      </p:sp>
      <p:sp>
        <p:nvSpPr>
          <p:cNvPr id="60419" name="Zástupný symbol pro obsah 2">
            <a:extLst>
              <a:ext uri="{FF2B5EF4-FFF2-40B4-BE49-F238E27FC236}">
                <a16:creationId xmlns:a16="http://schemas.microsoft.com/office/drawing/2014/main" id="{D387A079-A244-A02A-6BEE-2CEA1A0BD036}"/>
              </a:ext>
            </a:extLst>
          </p:cNvPr>
          <p:cNvSpPr>
            <a:spLocks noGrp="1"/>
          </p:cNvSpPr>
          <p:nvPr>
            <p:ph idx="4294967295"/>
          </p:nvPr>
        </p:nvSpPr>
        <p:spPr>
          <a:xfrm>
            <a:off x="457200" y="1412875"/>
            <a:ext cx="8229600" cy="4643438"/>
          </a:xfrm>
        </p:spPr>
        <p:txBody>
          <a:bodyPr/>
          <a:lstStyle/>
          <a:p>
            <a:r>
              <a:rPr lang="cs-CZ" altLang="cs-CZ" dirty="0"/>
              <a:t>Alokace = </a:t>
            </a:r>
            <a:r>
              <a:rPr lang="cs-CZ" altLang="cs-CZ" b="0" dirty="0"/>
              <a:t>přiřazení spotřebitelů ke zdrojům, kdy vznikají tzv. obslužné (servisní) oblasti.</a:t>
            </a:r>
            <a:r>
              <a:rPr lang="cs-CZ" altLang="cs-CZ" dirty="0"/>
              <a:t> </a:t>
            </a:r>
          </a:p>
          <a:p>
            <a:r>
              <a:rPr lang="cs-CZ" altLang="cs-CZ" dirty="0"/>
              <a:t>Lokace = </a:t>
            </a:r>
            <a:r>
              <a:rPr lang="cs-CZ" altLang="cs-CZ" b="0" dirty="0"/>
              <a:t>optimální umístění lokality pro vybrané zařízení</a:t>
            </a:r>
            <a:r>
              <a:rPr lang="cs-CZ" altLang="cs-CZ" dirty="0"/>
              <a:t>.  </a:t>
            </a:r>
          </a:p>
          <a:p>
            <a:r>
              <a:rPr lang="cs-CZ" altLang="cs-CZ" dirty="0"/>
              <a:t>Lokační teorie  - </a:t>
            </a:r>
            <a:r>
              <a:rPr lang="cs-CZ" altLang="cs-CZ" b="0" dirty="0"/>
              <a:t>vychází z hledání vhodné lokalizace pro nějaké zařízení (lokace), která je dána souřadnicemi x, y a vypočítána ze známých souřadnic pevných bodů, tzv. </a:t>
            </a:r>
            <a:r>
              <a:rPr lang="cs-CZ" altLang="cs-CZ" dirty="0"/>
              <a:t>poptávkových bodů </a:t>
            </a:r>
            <a:r>
              <a:rPr lang="cs-CZ" altLang="cs-CZ" b="0" dirty="0"/>
              <a:t>a podle </a:t>
            </a:r>
            <a:r>
              <a:rPr lang="cs-CZ" altLang="cs-CZ" dirty="0"/>
              <a:t>váhy</a:t>
            </a:r>
            <a:r>
              <a:rPr lang="cs-CZ" altLang="cs-CZ" b="0" dirty="0"/>
              <a:t> jim přiřazené (alokace).</a:t>
            </a:r>
            <a:r>
              <a:rPr lang="cs-CZ" altLang="cs-CZ" dirty="0"/>
              <a:t> </a:t>
            </a:r>
          </a:p>
          <a:p>
            <a:r>
              <a:rPr lang="cs-CZ" altLang="cs-CZ" dirty="0"/>
              <a:t>Jedná se o územní medián, tedy bod s minimálním součtem euklidovské vzdálenosti, vzdálenosti „vzdušnou čarou“.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4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C439DA-001E-5D0D-20C8-9DA152468366}"/>
              </a:ext>
            </a:extLst>
          </p:cNvPr>
          <p:cNvSpPr>
            <a:spLocks noGrp="1"/>
          </p:cNvSpPr>
          <p:nvPr>
            <p:ph type="title" idx="4294967295"/>
          </p:nvPr>
        </p:nvSpPr>
        <p:spPr/>
        <p:txBody>
          <a:bodyPr/>
          <a:lstStyle/>
          <a:p>
            <a:pPr>
              <a:defRPr/>
            </a:pPr>
            <a:r>
              <a:rPr lang="cs-CZ"/>
              <a:t>Metody řešení  územního mediánu</a:t>
            </a:r>
          </a:p>
        </p:txBody>
      </p:sp>
      <p:sp>
        <p:nvSpPr>
          <p:cNvPr id="61443" name="Zástupný symbol pro obsah 2">
            <a:extLst>
              <a:ext uri="{FF2B5EF4-FFF2-40B4-BE49-F238E27FC236}">
                <a16:creationId xmlns:a16="http://schemas.microsoft.com/office/drawing/2014/main" id="{40805123-6BD0-5F22-CBEF-43AB5C30BD8B}"/>
              </a:ext>
            </a:extLst>
          </p:cNvPr>
          <p:cNvSpPr>
            <a:spLocks noGrp="1"/>
          </p:cNvSpPr>
          <p:nvPr>
            <p:ph idx="4294967295"/>
          </p:nvPr>
        </p:nvSpPr>
        <p:spPr>
          <a:xfrm>
            <a:off x="468313" y="1341438"/>
            <a:ext cx="8229600" cy="4456112"/>
          </a:xfrm>
        </p:spPr>
        <p:txBody>
          <a:bodyPr/>
          <a:lstStyle/>
          <a:p>
            <a:pPr>
              <a:defRPr/>
            </a:pPr>
            <a:r>
              <a:rPr lang="cs-CZ" sz="2000" b="0" dirty="0" err="1"/>
              <a:t>Torricelliho</a:t>
            </a:r>
            <a:r>
              <a:rPr lang="cs-CZ" sz="2000" b="0" dirty="0"/>
              <a:t> bod, </a:t>
            </a:r>
            <a:r>
              <a:rPr lang="cs-CZ" sz="2000" b="0" dirty="0" err="1"/>
              <a:t>Varignonův</a:t>
            </a:r>
            <a:r>
              <a:rPr lang="cs-CZ" sz="2000" b="0" dirty="0"/>
              <a:t> rámec, </a:t>
            </a:r>
            <a:r>
              <a:rPr lang="cs-CZ" sz="2000" b="0" dirty="0" err="1"/>
              <a:t>Voronoi</a:t>
            </a:r>
            <a:r>
              <a:rPr lang="cs-CZ" sz="2000" b="0" dirty="0"/>
              <a:t> diagramy. </a:t>
            </a:r>
          </a:p>
          <a:p>
            <a:pPr>
              <a:defRPr/>
            </a:pPr>
            <a:endParaRPr lang="cs-CZ" sz="2000" b="0" dirty="0"/>
          </a:p>
          <a:p>
            <a:pPr>
              <a:defRPr/>
            </a:pPr>
            <a:r>
              <a:rPr lang="cs-CZ" sz="2000" dirty="0" err="1"/>
              <a:t>Torricelliho</a:t>
            </a:r>
            <a:r>
              <a:rPr lang="cs-CZ" sz="2000" dirty="0"/>
              <a:t> bod </a:t>
            </a:r>
            <a:r>
              <a:rPr lang="cs-CZ" sz="2000" b="0" dirty="0"/>
              <a:t>je bod uvnitř </a:t>
            </a:r>
            <a:r>
              <a:rPr lang="cs-CZ" sz="2000" b="0" dirty="0" err="1"/>
              <a:t>ostroúhleho</a:t>
            </a:r>
            <a:r>
              <a:rPr lang="cs-CZ" sz="2000" b="0" dirty="0"/>
              <a:t> trojúhelníku, který má minimální součet vzdáleností od vrcholů. Nad každou stranou trojúhelníka se sestrojí rovnostranný trojúhelník a jeho kružnice opsaná. Všechny tři kružnice se protnou v jednou bodě – </a:t>
            </a:r>
            <a:r>
              <a:rPr lang="cs-CZ" sz="2000" b="0" dirty="0" err="1"/>
              <a:t>Torricelliho</a:t>
            </a:r>
            <a:r>
              <a:rPr lang="cs-CZ" sz="2000" b="0" dirty="0"/>
              <a:t> bod.</a:t>
            </a:r>
          </a:p>
          <a:p>
            <a:pPr marL="0" indent="0">
              <a:buFontTx/>
              <a:buNone/>
              <a:defRPr/>
            </a:pPr>
            <a:r>
              <a:rPr lang="cs-CZ" sz="2000" dirty="0"/>
              <a:t> </a:t>
            </a:r>
          </a:p>
        </p:txBody>
      </p:sp>
      <p:pic>
        <p:nvPicPr>
          <p:cNvPr id="26628" name="Picture 6">
            <a:extLst>
              <a:ext uri="{FF2B5EF4-FFF2-40B4-BE49-F238E27FC236}">
                <a16:creationId xmlns:a16="http://schemas.microsoft.com/office/drawing/2014/main" id="{3C75B318-2B14-3140-BC22-84F105EAC6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3789363"/>
            <a:ext cx="3671887" cy="311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21AC31C9-26CB-734C-6260-F4108C885675}"/>
              </a:ext>
            </a:extLst>
          </p:cNvPr>
          <p:cNvSpPr>
            <a:spLocks noGrp="1" noChangeArrowheads="1"/>
          </p:cNvSpPr>
          <p:nvPr>
            <p:ph type="title" idx="429496729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cs-CZ"/>
              <a:t>Metody řešení  územního mediánu</a:t>
            </a:r>
          </a:p>
        </p:txBody>
      </p:sp>
      <p:sp>
        <p:nvSpPr>
          <p:cNvPr id="27651" name="Rectangle 3">
            <a:extLst>
              <a:ext uri="{FF2B5EF4-FFF2-40B4-BE49-F238E27FC236}">
                <a16:creationId xmlns:a16="http://schemas.microsoft.com/office/drawing/2014/main" id="{3C27D506-E590-9DC2-8C7A-F5E7C8311C4B}"/>
              </a:ext>
            </a:extLst>
          </p:cNvPr>
          <p:cNvSpPr>
            <a:spLocks noGrp="1" noChangeArrowheads="1"/>
          </p:cNvSpPr>
          <p:nvPr>
            <p:ph type="body" idx="4294967295"/>
          </p:nvPr>
        </p:nvSpPr>
        <p:spPr>
          <a:xfrm>
            <a:off x="179388" y="1196975"/>
            <a:ext cx="8713787" cy="4456113"/>
          </a:xfrm>
        </p:spPr>
        <p:txBody>
          <a:bodyPr/>
          <a:lstStyle/>
          <a:p>
            <a:r>
              <a:rPr lang="cs-CZ" altLang="cs-CZ" sz="2000"/>
              <a:t>Varignonův rámec </a:t>
            </a:r>
            <a:r>
              <a:rPr lang="cs-CZ" altLang="cs-CZ" sz="2000" b="0"/>
              <a:t>vychází z analogického modelu desky s otvory, které odpovídají obslužným bodům. Každým otvorem prochází nit, na jejímž volném konci visí závaží s váhou. Opačné konce nití jsou svázány v uzlu, jehož souřadnice po ustálení představují optimální umístění střediska obsluhy.</a:t>
            </a:r>
            <a:r>
              <a:rPr lang="cs-CZ" altLang="cs-CZ" sz="2000"/>
              <a:t> </a:t>
            </a:r>
          </a:p>
        </p:txBody>
      </p:sp>
      <p:pic>
        <p:nvPicPr>
          <p:cNvPr id="27652" name="Picture 4">
            <a:extLst>
              <a:ext uri="{FF2B5EF4-FFF2-40B4-BE49-F238E27FC236}">
                <a16:creationId xmlns:a16="http://schemas.microsoft.com/office/drawing/2014/main" id="{ABCD84DF-D66D-D9D6-6955-734F7BA0DD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3068638"/>
            <a:ext cx="4824412" cy="360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21AC31C9-26CB-734C-6260-F4108C885675}"/>
              </a:ext>
            </a:extLst>
          </p:cNvPr>
          <p:cNvSpPr>
            <a:spLocks noGrp="1" noChangeArrowheads="1"/>
          </p:cNvSpPr>
          <p:nvPr>
            <p:ph type="title" idx="429496729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cs-CZ"/>
              <a:t>Metody řešení  územního mediánu</a:t>
            </a:r>
          </a:p>
        </p:txBody>
      </p:sp>
      <p:sp>
        <p:nvSpPr>
          <p:cNvPr id="27651" name="Rectangle 3">
            <a:extLst>
              <a:ext uri="{FF2B5EF4-FFF2-40B4-BE49-F238E27FC236}">
                <a16:creationId xmlns:a16="http://schemas.microsoft.com/office/drawing/2014/main" id="{3C27D506-E590-9DC2-8C7A-F5E7C8311C4B}"/>
              </a:ext>
            </a:extLst>
          </p:cNvPr>
          <p:cNvSpPr>
            <a:spLocks noGrp="1" noChangeArrowheads="1"/>
          </p:cNvSpPr>
          <p:nvPr>
            <p:ph type="body" idx="4294967295"/>
          </p:nvPr>
        </p:nvSpPr>
        <p:spPr>
          <a:xfrm>
            <a:off x="179388" y="1196975"/>
            <a:ext cx="8713787" cy="4456113"/>
          </a:xfrm>
        </p:spPr>
        <p:txBody>
          <a:bodyPr/>
          <a:lstStyle/>
          <a:p>
            <a:r>
              <a:rPr lang="cs-CZ" sz="2000" dirty="0" err="1"/>
              <a:t>Voronoi</a:t>
            </a:r>
            <a:r>
              <a:rPr lang="cs-CZ" sz="2000" dirty="0"/>
              <a:t> diagramy</a:t>
            </a:r>
            <a:endParaRPr lang="cs-CZ" altLang="cs-CZ" sz="2000" dirty="0"/>
          </a:p>
        </p:txBody>
      </p:sp>
      <p:pic>
        <p:nvPicPr>
          <p:cNvPr id="1026" name="Picture 2" descr="Voronoi Diagram - File Exchange - OriginLab">
            <a:extLst>
              <a:ext uri="{FF2B5EF4-FFF2-40B4-BE49-F238E27FC236}">
                <a16:creationId xmlns:a16="http://schemas.microsoft.com/office/drawing/2014/main" id="{387D6865-8216-48BE-0315-675FBCF4E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3340" y="4338352"/>
            <a:ext cx="2937956" cy="26294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oronoi Diagrams">
            <a:extLst>
              <a:ext uri="{FF2B5EF4-FFF2-40B4-BE49-F238E27FC236}">
                <a16:creationId xmlns:a16="http://schemas.microsoft.com/office/drawing/2014/main" id="{FD0A005E-8583-D390-8C4B-B7EDF15D6F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800" y="4387749"/>
            <a:ext cx="2937956" cy="24972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hmed Eldawy: Voronoi diagram and Dealunay triangulation construction of  Big Spatial Data using SpatialHadoop">
            <a:extLst>
              <a:ext uri="{FF2B5EF4-FFF2-40B4-BE49-F238E27FC236}">
                <a16:creationId xmlns:a16="http://schemas.microsoft.com/office/drawing/2014/main" id="{E9828FDC-30E7-95E3-D3FF-CE6A6B2954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109" y="1628801"/>
            <a:ext cx="7254267" cy="2651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934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2311F3-B951-6710-4E9D-BE1387AAB974}"/>
              </a:ext>
            </a:extLst>
          </p:cNvPr>
          <p:cNvSpPr>
            <a:spLocks noGrp="1"/>
          </p:cNvSpPr>
          <p:nvPr>
            <p:ph type="title" idx="4294967295"/>
          </p:nvPr>
        </p:nvSpPr>
        <p:spPr/>
        <p:txBody>
          <a:bodyPr/>
          <a:lstStyle/>
          <a:p>
            <a:pPr>
              <a:defRPr/>
            </a:pPr>
            <a:r>
              <a:rPr lang="cs-CZ" dirty="0"/>
              <a:t>Data pro síťovou analýzu</a:t>
            </a:r>
          </a:p>
        </p:txBody>
      </p:sp>
      <p:sp>
        <p:nvSpPr>
          <p:cNvPr id="28675" name="Zástupný symbol pro obsah 2">
            <a:extLst>
              <a:ext uri="{FF2B5EF4-FFF2-40B4-BE49-F238E27FC236}">
                <a16:creationId xmlns:a16="http://schemas.microsoft.com/office/drawing/2014/main" id="{E110DC01-D6D1-D2D2-C0C3-CD7ACF469B16}"/>
              </a:ext>
            </a:extLst>
          </p:cNvPr>
          <p:cNvSpPr>
            <a:spLocks noGrp="1"/>
          </p:cNvSpPr>
          <p:nvPr>
            <p:ph idx="4294967295"/>
          </p:nvPr>
        </p:nvSpPr>
        <p:spPr>
          <a:xfrm>
            <a:off x="100013" y="1412875"/>
            <a:ext cx="4449762" cy="5256213"/>
          </a:xfrm>
        </p:spPr>
        <p:txBody>
          <a:bodyPr/>
          <a:lstStyle/>
          <a:p>
            <a:pPr>
              <a:lnSpc>
                <a:spcPct val="80000"/>
              </a:lnSpc>
            </a:pPr>
            <a:r>
              <a:rPr lang="cs-CZ" altLang="cs-CZ" sz="2000"/>
              <a:t>ZABAGED, OpenStreetNet, JSDI.</a:t>
            </a:r>
          </a:p>
          <a:p>
            <a:pPr>
              <a:lnSpc>
                <a:spcPct val="80000"/>
              </a:lnSpc>
            </a:pPr>
            <a:r>
              <a:rPr lang="cs-CZ" altLang="cs-CZ" sz="2000"/>
              <a:t>StreetNet (CEDA) – aktualizace 2x ročně; bezešvá, navigace, doplněna topo podkladem a administrativními hranicemi. </a:t>
            </a:r>
          </a:p>
          <a:p>
            <a:pPr>
              <a:lnSpc>
                <a:spcPct val="80000"/>
              </a:lnSpc>
            </a:pPr>
            <a:r>
              <a:rPr lang="cs-CZ" altLang="cs-CZ" sz="2000"/>
              <a:t>Popisné informace</a:t>
            </a:r>
            <a:r>
              <a:rPr lang="en-US" altLang="cs-CZ" sz="2000"/>
              <a:t> </a:t>
            </a:r>
            <a:r>
              <a:rPr lang="cs-CZ" altLang="cs-CZ" sz="2000"/>
              <a:t>identifikační (číslo silnice, mezinárodní označení</a:t>
            </a:r>
            <a:r>
              <a:rPr lang="en-US" altLang="cs-CZ" sz="2000"/>
              <a:t>, </a:t>
            </a:r>
            <a:r>
              <a:rPr lang="cs-CZ" altLang="cs-CZ" sz="2000"/>
              <a:t>třída název ulice</a:t>
            </a:r>
            <a:r>
              <a:rPr lang="en-US" altLang="cs-CZ" sz="2000"/>
              <a:t>.), </a:t>
            </a:r>
            <a:r>
              <a:rPr lang="cs-CZ" altLang="cs-CZ" sz="2000"/>
              <a:t>technické a funkční (popis segmentů, pravidla pohybu). </a:t>
            </a:r>
            <a:r>
              <a:rPr lang="en-US" altLang="cs-CZ" sz="2000"/>
              <a:t> </a:t>
            </a:r>
            <a:endParaRPr lang="cs-CZ" altLang="cs-CZ" sz="2000"/>
          </a:p>
          <a:p>
            <a:pPr>
              <a:lnSpc>
                <a:spcPct val="80000"/>
              </a:lnSpc>
            </a:pPr>
            <a:endParaRPr lang="cs-CZ" altLang="cs-CZ" sz="2000"/>
          </a:p>
        </p:txBody>
      </p:sp>
      <p:pic>
        <p:nvPicPr>
          <p:cNvPr id="28676" name="Picture 4">
            <a:extLst>
              <a:ext uri="{FF2B5EF4-FFF2-40B4-BE49-F238E27FC236}">
                <a16:creationId xmlns:a16="http://schemas.microsoft.com/office/drawing/2014/main" id="{32E32B9C-D34B-607C-8AC3-42CB68009A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339"/>
          <a:stretch>
            <a:fillRect/>
          </a:stretch>
        </p:blipFill>
        <p:spPr bwMode="auto">
          <a:xfrm>
            <a:off x="4572000" y="2001838"/>
            <a:ext cx="4360863" cy="327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2D4CF4-677A-D2E2-A569-DC42DF7A7AD9}"/>
              </a:ext>
            </a:extLst>
          </p:cNvPr>
          <p:cNvSpPr>
            <a:spLocks noGrp="1"/>
          </p:cNvSpPr>
          <p:nvPr>
            <p:ph type="title" idx="4294967295"/>
          </p:nvPr>
        </p:nvSpPr>
        <p:spPr>
          <a:xfrm>
            <a:off x="1116013" y="188913"/>
            <a:ext cx="7570787" cy="576262"/>
          </a:xfrm>
        </p:spPr>
        <p:txBody>
          <a:bodyPr/>
          <a:lstStyle/>
          <a:p>
            <a:pPr>
              <a:defRPr/>
            </a:pPr>
            <a:r>
              <a:rPr lang="cs-CZ"/>
              <a:t>Street Net vzorek</a:t>
            </a:r>
          </a:p>
        </p:txBody>
      </p:sp>
      <p:sp>
        <p:nvSpPr>
          <p:cNvPr id="29699" name="Zástupný symbol pro obsah 2">
            <a:extLst>
              <a:ext uri="{FF2B5EF4-FFF2-40B4-BE49-F238E27FC236}">
                <a16:creationId xmlns:a16="http://schemas.microsoft.com/office/drawing/2014/main" id="{CC7997D8-C20D-C48D-80EF-A8450A95F0F5}"/>
              </a:ext>
            </a:extLst>
          </p:cNvPr>
          <p:cNvSpPr>
            <a:spLocks noGrp="1"/>
          </p:cNvSpPr>
          <p:nvPr>
            <p:ph idx="4294967295"/>
          </p:nvPr>
        </p:nvSpPr>
        <p:spPr/>
        <p:txBody>
          <a:bodyPr/>
          <a:lstStyle/>
          <a:p>
            <a:endParaRPr lang="cs-CZ" altLang="cs-CZ"/>
          </a:p>
        </p:txBody>
      </p:sp>
      <p:pic>
        <p:nvPicPr>
          <p:cNvPr id="29700" name="Picture 2">
            <a:extLst>
              <a:ext uri="{FF2B5EF4-FFF2-40B4-BE49-F238E27FC236}">
                <a16:creationId xmlns:a16="http://schemas.microsoft.com/office/drawing/2014/main" id="{932F137B-7947-0363-E5F7-51DFDCDB4A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908050"/>
            <a:ext cx="9129713" cy="580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Skupina 4">
            <a:extLst>
              <a:ext uri="{FF2B5EF4-FFF2-40B4-BE49-F238E27FC236}">
                <a16:creationId xmlns:a16="http://schemas.microsoft.com/office/drawing/2014/main" id="{E91C2766-9428-A042-7D50-58E1031B2228}"/>
              </a:ext>
            </a:extLst>
          </p:cNvPr>
          <p:cNvGrpSpPr>
            <a:grpSpLocks/>
          </p:cNvGrpSpPr>
          <p:nvPr/>
        </p:nvGrpSpPr>
        <p:grpSpPr bwMode="auto">
          <a:xfrm>
            <a:off x="179388" y="188913"/>
            <a:ext cx="6221412" cy="4679950"/>
            <a:chOff x="179512" y="188640"/>
            <a:chExt cx="6221130" cy="4680520"/>
          </a:xfrm>
        </p:grpSpPr>
        <p:pic>
          <p:nvPicPr>
            <p:cNvPr id="30727" name="Picture 2">
              <a:extLst>
                <a:ext uri="{FF2B5EF4-FFF2-40B4-BE49-F238E27FC236}">
                  <a16:creationId xmlns:a16="http://schemas.microsoft.com/office/drawing/2014/main" id="{110123F8-BA15-A091-3D55-EFA8DE72DC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640"/>
              <a:ext cx="6221130"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0000"/>
                  </a:solidFill>
                  <a:miter lim="800000"/>
                  <a:headEnd/>
                  <a:tailEnd/>
                </a14:hiddenLine>
              </a:ext>
            </a:extLst>
          </p:spPr>
        </p:pic>
        <p:sp>
          <p:nvSpPr>
            <p:cNvPr id="4" name="TextovéPole 3">
              <a:extLst>
                <a:ext uri="{FF2B5EF4-FFF2-40B4-BE49-F238E27FC236}">
                  <a16:creationId xmlns:a16="http://schemas.microsoft.com/office/drawing/2014/main" id="{4517A884-6787-9D77-B80F-A0DF32F7A3DF}"/>
                </a:ext>
              </a:extLst>
            </p:cNvPr>
            <p:cNvSpPr txBox="1"/>
            <p:nvPr/>
          </p:nvSpPr>
          <p:spPr>
            <a:xfrm>
              <a:off x="862106" y="3357676"/>
              <a:ext cx="1438149" cy="369377"/>
            </a:xfrm>
            <a:prstGeom prst="rect">
              <a:avLst/>
            </a:prstGeom>
            <a:noFill/>
          </p:spPr>
          <p:txBody>
            <a:bodyPr wrap="none">
              <a:spAutoFit/>
            </a:bodyPr>
            <a:lstStyle/>
            <a:p>
              <a:pPr>
                <a:defRPr/>
              </a:pPr>
              <a:r>
                <a:rPr lang="cs-CZ" b="1" dirty="0" err="1">
                  <a:solidFill>
                    <a:srgbClr val="000000"/>
                  </a:solidFill>
                  <a:effectLst>
                    <a:outerShdw blurRad="38100" dist="38100" dir="2700000" algn="tl">
                      <a:srgbClr val="000000">
                        <a:alpha val="43137"/>
                      </a:srgbClr>
                    </a:outerShdw>
                  </a:effectLst>
                  <a:highlight>
                    <a:srgbClr val="FFFFCC"/>
                  </a:highlight>
                </a:rPr>
                <a:t>StreetNet</a:t>
              </a:r>
              <a:endParaRPr lang="cs-CZ" b="1" dirty="0">
                <a:solidFill>
                  <a:srgbClr val="000000"/>
                </a:solidFill>
                <a:effectLst>
                  <a:outerShdw blurRad="38100" dist="38100" dir="2700000" algn="tl">
                    <a:srgbClr val="000000">
                      <a:alpha val="43137"/>
                    </a:srgbClr>
                  </a:outerShdw>
                </a:effectLst>
                <a:highlight>
                  <a:srgbClr val="FFFFCC"/>
                </a:highlight>
              </a:endParaRPr>
            </a:p>
          </p:txBody>
        </p:sp>
      </p:grpSp>
      <p:grpSp>
        <p:nvGrpSpPr>
          <p:cNvPr id="6" name="Skupina 5">
            <a:extLst>
              <a:ext uri="{FF2B5EF4-FFF2-40B4-BE49-F238E27FC236}">
                <a16:creationId xmlns:a16="http://schemas.microsoft.com/office/drawing/2014/main" id="{DEC05E6F-5D87-E1D1-C5D2-DF49E30FC4E7}"/>
              </a:ext>
            </a:extLst>
          </p:cNvPr>
          <p:cNvGrpSpPr>
            <a:grpSpLocks/>
          </p:cNvGrpSpPr>
          <p:nvPr/>
        </p:nvGrpSpPr>
        <p:grpSpPr bwMode="auto">
          <a:xfrm>
            <a:off x="3563938" y="2695575"/>
            <a:ext cx="5573712" cy="4154488"/>
            <a:chOff x="3563888" y="2694879"/>
            <a:chExt cx="5574382" cy="4154738"/>
          </a:xfrm>
        </p:grpSpPr>
        <p:pic>
          <p:nvPicPr>
            <p:cNvPr id="30725" name="Picture 3">
              <a:extLst>
                <a:ext uri="{FF2B5EF4-FFF2-40B4-BE49-F238E27FC236}">
                  <a16:creationId xmlns:a16="http://schemas.microsoft.com/office/drawing/2014/main" id="{D5083A05-84F7-211D-FB4A-5B455235CB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2694879"/>
              <a:ext cx="5574382" cy="415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0000"/>
                  </a:solidFill>
                  <a:miter lim="800000"/>
                  <a:headEnd/>
                  <a:tailEnd/>
                </a14:hiddenLine>
              </a:ext>
            </a:extLst>
          </p:spPr>
        </p:pic>
        <p:sp>
          <p:nvSpPr>
            <p:cNvPr id="7" name="TextovéPole 6">
              <a:extLst>
                <a:ext uri="{FF2B5EF4-FFF2-40B4-BE49-F238E27FC236}">
                  <a16:creationId xmlns:a16="http://schemas.microsoft.com/office/drawing/2014/main" id="{D214F8F5-AB36-908B-39E0-5F4233122F45}"/>
                </a:ext>
              </a:extLst>
            </p:cNvPr>
            <p:cNvSpPr txBox="1"/>
            <p:nvPr/>
          </p:nvSpPr>
          <p:spPr>
            <a:xfrm>
              <a:off x="4211666" y="5517624"/>
              <a:ext cx="1417807" cy="368322"/>
            </a:xfrm>
            <a:prstGeom prst="rect">
              <a:avLst/>
            </a:prstGeom>
            <a:noFill/>
          </p:spPr>
          <p:txBody>
            <a:bodyPr wrap="none">
              <a:spAutoFit/>
            </a:bodyPr>
            <a:lstStyle/>
            <a:p>
              <a:pPr>
                <a:defRPr/>
              </a:pPr>
              <a:r>
                <a:rPr lang="cs-CZ" b="1" dirty="0">
                  <a:solidFill>
                    <a:srgbClr val="000000"/>
                  </a:solidFill>
                  <a:effectLst>
                    <a:outerShdw blurRad="38100" dist="38100" dir="2700000" algn="tl">
                      <a:srgbClr val="000000">
                        <a:alpha val="43137"/>
                      </a:srgbClr>
                    </a:outerShdw>
                  </a:effectLst>
                  <a:highlight>
                    <a:srgbClr val="FFFFCC"/>
                  </a:highlight>
                </a:rPr>
                <a:t>ZABAGED</a:t>
              </a:r>
            </a:p>
          </p:txBody>
        </p:sp>
      </p:grpSp>
      <p:sp>
        <p:nvSpPr>
          <p:cNvPr id="30724" name="TextovéPole 7">
            <a:extLst>
              <a:ext uri="{FF2B5EF4-FFF2-40B4-BE49-F238E27FC236}">
                <a16:creationId xmlns:a16="http://schemas.microsoft.com/office/drawing/2014/main" id="{5E6F62A3-2845-C050-AFB8-88EECA4058FE}"/>
              </a:ext>
            </a:extLst>
          </p:cNvPr>
          <p:cNvSpPr txBox="1">
            <a:spLocks noChangeArrowheads="1"/>
          </p:cNvSpPr>
          <p:nvPr/>
        </p:nvSpPr>
        <p:spPr bwMode="auto">
          <a:xfrm>
            <a:off x="862013" y="5702300"/>
            <a:ext cx="24715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cs-CZ" altLang="cs-CZ" dirty="0">
                <a:solidFill>
                  <a:srgbClr val="000000"/>
                </a:solidFill>
              </a:rPr>
              <a:t>Horák a kol. (2015)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id="{9770C7FB-D36F-F24F-DEC4-B5C128C0BD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950075" cy="480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EE566EB0-2CF6-9CD7-644D-93B18CE7B4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1425" y="3644900"/>
            <a:ext cx="6632575"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aoblený obdélník 3">
            <a:extLst>
              <a:ext uri="{FF2B5EF4-FFF2-40B4-BE49-F238E27FC236}">
                <a16:creationId xmlns:a16="http://schemas.microsoft.com/office/drawing/2014/main" id="{D264B051-3DEA-4CFF-8BBA-0CA7E5C12D0C}"/>
              </a:ext>
            </a:extLst>
          </p:cNvPr>
          <p:cNvSpPr/>
          <p:nvPr/>
        </p:nvSpPr>
        <p:spPr>
          <a:xfrm>
            <a:off x="2987675" y="4292600"/>
            <a:ext cx="5761038" cy="20891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Nadpis 1">
            <a:extLst>
              <a:ext uri="{FF2B5EF4-FFF2-40B4-BE49-F238E27FC236}">
                <a16:creationId xmlns:a16="http://schemas.microsoft.com/office/drawing/2014/main" id="{64196BB9-B272-9C49-CAA8-89A972AF1D6D}"/>
              </a:ext>
            </a:extLst>
          </p:cNvPr>
          <p:cNvSpPr>
            <a:spLocks noGrp="1"/>
          </p:cNvSpPr>
          <p:nvPr>
            <p:ph type="title" idx="4294967295"/>
          </p:nvPr>
        </p:nvSpPr>
        <p:spPr>
          <a:xfrm>
            <a:off x="6218238" y="260350"/>
            <a:ext cx="2530475" cy="1439863"/>
          </a:xfrm>
        </p:spPr>
        <p:txBody>
          <a:bodyPr/>
          <a:lstStyle/>
          <a:p>
            <a:pPr>
              <a:defRPr/>
            </a:pPr>
            <a:r>
              <a:rPr lang="cs-CZ" sz="2800"/>
              <a:t>Street Net  typy komunikací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anchor="ctr">
            <a:normAutofit/>
          </a:bodyPr>
          <a:lstStyle/>
          <a:p>
            <a:pPr algn="l"/>
            <a:r>
              <a:rPr lang="cs-CZ" dirty="0"/>
              <a:t> GIS-aktivity</a:t>
            </a:r>
            <a:endParaRPr lang="en-GB" dirty="0"/>
          </a:p>
        </p:txBody>
      </p:sp>
      <p:pic>
        <p:nvPicPr>
          <p:cNvPr id="5" name="Obrázek 4" descr="Obsah obrázku text, mince&#10;&#10;Popis byl vytvořen automaticky">
            <a:extLst>
              <a:ext uri="{FF2B5EF4-FFF2-40B4-BE49-F238E27FC236}">
                <a16:creationId xmlns:a16="http://schemas.microsoft.com/office/drawing/2014/main" id="{8B34DCEC-491A-4674-A400-5EE34E49F638}"/>
              </a:ext>
            </a:extLst>
          </p:cNvPr>
          <p:cNvPicPr>
            <a:picLocks noChangeAspect="1"/>
          </p:cNvPicPr>
          <p:nvPr/>
        </p:nvPicPr>
        <p:blipFill rotWithShape="1">
          <a:blip r:embed="rId2">
            <a:extLst>
              <a:ext uri="{28A0092B-C50C-407E-A947-70E740481C1C}">
                <a14:useLocalDpi xmlns:a14="http://schemas.microsoft.com/office/drawing/2010/main" val="0"/>
              </a:ext>
            </a:extLst>
          </a:blip>
          <a:srcRect r="10902"/>
          <a:stretch/>
        </p:blipFill>
        <p:spPr>
          <a:xfrm>
            <a:off x="457200" y="3185549"/>
            <a:ext cx="4038600" cy="1903911"/>
          </a:xfrm>
          <a:prstGeom prst="rect">
            <a:avLst/>
          </a:prstGeom>
          <a:noFill/>
        </p:spPr>
      </p:pic>
      <p:sp>
        <p:nvSpPr>
          <p:cNvPr id="3" name="Zástupný symbol pro obsah 2"/>
          <p:cNvSpPr>
            <a:spLocks noGrp="1"/>
          </p:cNvSpPr>
          <p:nvPr>
            <p:ph sz="half" idx="2"/>
          </p:nvPr>
        </p:nvSpPr>
        <p:spPr>
          <a:xfrm>
            <a:off x="4648200" y="1920085"/>
            <a:ext cx="4038600" cy="4434840"/>
          </a:xfrm>
        </p:spPr>
        <p:txBody>
          <a:bodyPr>
            <a:normAutofit/>
          </a:bodyPr>
          <a:lstStyle/>
          <a:p>
            <a:pPr>
              <a:spcBef>
                <a:spcPts val="1200"/>
              </a:spcBef>
            </a:pPr>
            <a:r>
              <a:rPr lang="cs-CZ" dirty="0">
                <a:latin typeface="+mj-lt"/>
              </a:rPr>
              <a:t>Vysvětlete / nakreslete vylosovaný termín z geoinformatiky nebo kartografie</a:t>
            </a:r>
          </a:p>
          <a:p>
            <a:pPr>
              <a:spcBef>
                <a:spcPts val="1200"/>
              </a:spcBef>
            </a:pPr>
            <a:endParaRPr lang="cs-CZ" dirty="0">
              <a:latin typeface="+mj-lt"/>
            </a:endParaRPr>
          </a:p>
          <a:p>
            <a:pPr>
              <a:spcBef>
                <a:spcPts val="1200"/>
              </a:spcBef>
            </a:pPr>
            <a:r>
              <a:rPr lang="cs-CZ" dirty="0">
                <a:latin typeface="+mj-lt"/>
              </a:rPr>
              <a:t>Ostatní hádají…  </a:t>
            </a:r>
            <a:endParaRPr lang="cs-CZ" u="sng" dirty="0">
              <a:latin typeface="+mj-lt"/>
            </a:endParaRPr>
          </a:p>
          <a:p>
            <a:pPr lvl="1"/>
            <a:endParaRPr lang="cs-CZ" sz="2600" dirty="0"/>
          </a:p>
          <a:p>
            <a:endParaRPr lang="cs-CZ" dirty="0"/>
          </a:p>
          <a:p>
            <a:endParaRPr lang="en-GB" i="1" dirty="0"/>
          </a:p>
          <a:p>
            <a:endParaRPr lang="en-GB" dirty="0"/>
          </a:p>
        </p:txBody>
      </p:sp>
      <p:sp>
        <p:nvSpPr>
          <p:cNvPr id="7" name="TextovéPole 6">
            <a:extLst>
              <a:ext uri="{FF2B5EF4-FFF2-40B4-BE49-F238E27FC236}">
                <a16:creationId xmlns:a16="http://schemas.microsoft.com/office/drawing/2014/main" id="{D58ACAC8-B539-4E64-BE30-C6A6E5845B32}"/>
              </a:ext>
            </a:extLst>
          </p:cNvPr>
          <p:cNvSpPr txBox="1"/>
          <p:nvPr/>
        </p:nvSpPr>
        <p:spPr>
          <a:xfrm>
            <a:off x="457200" y="5373216"/>
            <a:ext cx="4038600" cy="369332"/>
          </a:xfrm>
          <a:prstGeom prst="rect">
            <a:avLst/>
          </a:prstGeom>
          <a:noFill/>
        </p:spPr>
        <p:txBody>
          <a:bodyPr wrap="square">
            <a:spAutoFit/>
          </a:bodyPr>
          <a:lstStyle/>
          <a:p>
            <a:pPr algn="ctr"/>
            <a:r>
              <a:rPr lang="cs-CZ" dirty="0">
                <a:latin typeface="+mj-lt"/>
              </a:rPr>
              <a:t>Vysvětlit    –    nakreslit  </a:t>
            </a:r>
            <a:endParaRPr lang="en-GB" dirty="0"/>
          </a:p>
        </p:txBody>
      </p:sp>
    </p:spTree>
    <p:extLst>
      <p:ext uri="{BB962C8B-B14F-4D97-AF65-F5344CB8AC3E}">
        <p14:creationId xmlns:p14="http://schemas.microsoft.com/office/powerpoint/2010/main" val="517557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B28A76-09E0-773E-784B-734D07F398D2}"/>
              </a:ext>
            </a:extLst>
          </p:cNvPr>
          <p:cNvSpPr>
            <a:spLocks noGrp="1"/>
          </p:cNvSpPr>
          <p:nvPr>
            <p:ph type="title" idx="4294967295"/>
          </p:nvPr>
        </p:nvSpPr>
        <p:spPr/>
        <p:txBody>
          <a:bodyPr/>
          <a:lstStyle/>
          <a:p>
            <a:pPr>
              <a:defRPr/>
            </a:pPr>
            <a:r>
              <a:rPr lang="cs-CZ" dirty="0"/>
              <a:t>Real </a:t>
            </a:r>
            <a:r>
              <a:rPr lang="cs-CZ" dirty="0" err="1"/>
              <a:t>Time</a:t>
            </a:r>
            <a:r>
              <a:rPr lang="cs-CZ" dirty="0"/>
              <a:t> data pro síťovou analýzu</a:t>
            </a:r>
          </a:p>
        </p:txBody>
      </p:sp>
      <p:sp>
        <p:nvSpPr>
          <p:cNvPr id="32771" name="Zástupný symbol pro obsah 2">
            <a:extLst>
              <a:ext uri="{FF2B5EF4-FFF2-40B4-BE49-F238E27FC236}">
                <a16:creationId xmlns:a16="http://schemas.microsoft.com/office/drawing/2014/main" id="{CEC446FB-C34E-0C4F-FA16-1AB2C0279F3E}"/>
              </a:ext>
            </a:extLst>
          </p:cNvPr>
          <p:cNvSpPr>
            <a:spLocks noGrp="1"/>
          </p:cNvSpPr>
          <p:nvPr>
            <p:ph idx="4294967295"/>
          </p:nvPr>
        </p:nvSpPr>
        <p:spPr>
          <a:xfrm>
            <a:off x="179388" y="1268413"/>
            <a:ext cx="8713787" cy="4997450"/>
          </a:xfrm>
        </p:spPr>
        <p:txBody>
          <a:bodyPr/>
          <a:lstStyle/>
          <a:p>
            <a:r>
              <a:rPr lang="cs-CZ" altLang="cs-CZ"/>
              <a:t>Rodos </a:t>
            </a:r>
            <a:r>
              <a:rPr lang="cs-CZ" altLang="cs-CZ" b="0">
                <a:hlinkClick r:id="rId3"/>
              </a:rPr>
              <a:t>http://rodos.vsb.cz/</a:t>
            </a:r>
            <a:endParaRPr lang="cs-CZ" altLang="cs-CZ" b="0"/>
          </a:p>
          <a:p>
            <a:r>
              <a:rPr lang="cs-CZ" altLang="cs-CZ" b="0"/>
              <a:t>Dynamic Mobility Model (DMM) integrován s pohybem osob, vozidel a zboží. </a:t>
            </a:r>
            <a:endParaRPr lang="cs-CZ" altLang="cs-CZ"/>
          </a:p>
        </p:txBody>
      </p:sp>
      <p:pic>
        <p:nvPicPr>
          <p:cNvPr id="32772" name="Picture 5">
            <a:extLst>
              <a:ext uri="{FF2B5EF4-FFF2-40B4-BE49-F238E27FC236}">
                <a16:creationId xmlns:a16="http://schemas.microsoft.com/office/drawing/2014/main" id="{F1F799EE-A7FC-5E68-D424-94001C834D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2636838"/>
            <a:ext cx="8569325"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E18C1A-BB39-CE60-7EF6-53C39B87D9B2}"/>
              </a:ext>
            </a:extLst>
          </p:cNvPr>
          <p:cNvSpPr>
            <a:spLocks noGrp="1"/>
          </p:cNvSpPr>
          <p:nvPr>
            <p:ph type="title" idx="4294967295"/>
          </p:nvPr>
        </p:nvSpPr>
        <p:spPr/>
        <p:txBody>
          <a:bodyPr/>
          <a:lstStyle/>
          <a:p>
            <a:pPr>
              <a:defRPr/>
            </a:pPr>
            <a:r>
              <a:rPr lang="cs-CZ" dirty="0"/>
              <a:t>Detailní pohled RODOS Brno (zdržení dopravy)</a:t>
            </a:r>
          </a:p>
        </p:txBody>
      </p:sp>
      <p:sp>
        <p:nvSpPr>
          <p:cNvPr id="33795" name="Zástupný symbol pro obsah 2">
            <a:extLst>
              <a:ext uri="{FF2B5EF4-FFF2-40B4-BE49-F238E27FC236}">
                <a16:creationId xmlns:a16="http://schemas.microsoft.com/office/drawing/2014/main" id="{36F2A2BF-AF54-3E52-7251-AD8B73D8A292}"/>
              </a:ext>
            </a:extLst>
          </p:cNvPr>
          <p:cNvSpPr>
            <a:spLocks noGrp="1"/>
          </p:cNvSpPr>
          <p:nvPr>
            <p:ph idx="4294967295"/>
          </p:nvPr>
        </p:nvSpPr>
        <p:spPr/>
        <p:txBody>
          <a:bodyPr/>
          <a:lstStyle/>
          <a:p>
            <a:endParaRPr lang="cs-CZ" altLang="cs-CZ"/>
          </a:p>
        </p:txBody>
      </p:sp>
      <p:pic>
        <p:nvPicPr>
          <p:cNvPr id="33796" name="Picture 2">
            <a:extLst>
              <a:ext uri="{FF2B5EF4-FFF2-40B4-BE49-F238E27FC236}">
                <a16:creationId xmlns:a16="http://schemas.microsoft.com/office/drawing/2014/main" id="{9F4600FD-1C0E-C77C-593D-1990A2213B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8" y="1484313"/>
            <a:ext cx="9023350" cy="519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D50C4C-B6FB-8E70-B8B3-2383FA478EA7}"/>
              </a:ext>
            </a:extLst>
          </p:cNvPr>
          <p:cNvSpPr>
            <a:spLocks noGrp="1"/>
          </p:cNvSpPr>
          <p:nvPr>
            <p:ph type="title" idx="4294967295"/>
          </p:nvPr>
        </p:nvSpPr>
        <p:spPr>
          <a:xfrm>
            <a:off x="1116013" y="333375"/>
            <a:ext cx="7704137" cy="1084263"/>
          </a:xfrm>
        </p:spPr>
        <p:txBody>
          <a:bodyPr/>
          <a:lstStyle/>
          <a:p>
            <a:pPr>
              <a:defRPr/>
            </a:pPr>
            <a:r>
              <a:rPr lang="cs-CZ" sz="2800" dirty="0"/>
              <a:t>Převoz nebezpečného materiálu – případová studie (BP, </a:t>
            </a:r>
            <a:r>
              <a:rPr lang="cs-CZ" sz="2800" dirty="0" err="1"/>
              <a:t>Leitgeb</a:t>
            </a:r>
            <a:r>
              <a:rPr lang="cs-CZ" sz="2800" dirty="0"/>
              <a:t> 2015)</a:t>
            </a:r>
          </a:p>
        </p:txBody>
      </p:sp>
      <p:sp>
        <p:nvSpPr>
          <p:cNvPr id="34819" name="Zástupný symbol pro obsah 2">
            <a:extLst>
              <a:ext uri="{FF2B5EF4-FFF2-40B4-BE49-F238E27FC236}">
                <a16:creationId xmlns:a16="http://schemas.microsoft.com/office/drawing/2014/main" id="{303137B2-CFF2-4D91-F5EA-97C9CB512CB0}"/>
              </a:ext>
            </a:extLst>
          </p:cNvPr>
          <p:cNvSpPr>
            <a:spLocks noGrp="1"/>
          </p:cNvSpPr>
          <p:nvPr>
            <p:ph idx="4294967295"/>
          </p:nvPr>
        </p:nvSpPr>
        <p:spPr>
          <a:xfrm>
            <a:off x="468313" y="1557338"/>
            <a:ext cx="8229600" cy="4456112"/>
          </a:xfrm>
        </p:spPr>
        <p:txBody>
          <a:bodyPr/>
          <a:lstStyle/>
          <a:p>
            <a:r>
              <a:rPr lang="cs-CZ" altLang="cs-CZ"/>
              <a:t>Cíl: minimalizovat potenciální dopad na obyvatelstvo v průběhu převozu nebezpečného materiálu (výbušné, hořlavé  látky). </a:t>
            </a:r>
          </a:p>
          <a:p>
            <a:r>
              <a:rPr lang="en-GB" altLang="cs-CZ"/>
              <a:t>ADR </a:t>
            </a:r>
            <a:r>
              <a:rPr lang="cs-CZ" altLang="cs-CZ"/>
              <a:t>klasifikace</a:t>
            </a:r>
            <a:r>
              <a:rPr lang="en-GB" altLang="cs-CZ"/>
              <a:t>, </a:t>
            </a:r>
            <a:r>
              <a:rPr lang="cs-CZ" altLang="cs-CZ"/>
              <a:t>policejní a vojenské předpisy pro převoz materiálů. </a:t>
            </a:r>
            <a:r>
              <a:rPr lang="en-GB" altLang="cs-CZ"/>
              <a:t> </a:t>
            </a:r>
          </a:p>
          <a:p>
            <a:r>
              <a:rPr lang="cs-CZ" altLang="cs-CZ"/>
              <a:t>Alternativní kritéria</a:t>
            </a:r>
            <a:r>
              <a:rPr lang="en-GB" altLang="cs-CZ"/>
              <a:t> :</a:t>
            </a:r>
          </a:p>
          <a:p>
            <a:pPr lvl="1"/>
            <a:r>
              <a:rPr lang="cs-CZ" altLang="cs-CZ"/>
              <a:t>Koncentrace obyvatelstva založena na uličních segmentech</a:t>
            </a:r>
            <a:r>
              <a:rPr lang="en-GB" altLang="cs-CZ"/>
              <a:t>;</a:t>
            </a:r>
          </a:p>
          <a:p>
            <a:pPr lvl="1"/>
            <a:r>
              <a:rPr lang="cs-CZ" altLang="cs-CZ"/>
              <a:t>Využití budov</a:t>
            </a:r>
            <a:r>
              <a:rPr lang="en-GB" altLang="cs-CZ"/>
              <a:t>(POIs) </a:t>
            </a:r>
            <a:r>
              <a:rPr lang="cs-CZ" altLang="cs-CZ"/>
              <a:t>s vysokou koncentrací obyvatel a citlivých objektů (bariéry). </a:t>
            </a:r>
            <a:endParaRPr lang="en-GB" altLang="cs-CZ"/>
          </a:p>
          <a:p>
            <a:pPr lvl="1"/>
            <a:endParaRPr lang="en-GB" altLang="cs-CZ"/>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D6A28F-B0BA-5C13-0214-0380715D7E0B}"/>
              </a:ext>
            </a:extLst>
          </p:cNvPr>
          <p:cNvSpPr>
            <a:spLocks noGrp="1"/>
          </p:cNvSpPr>
          <p:nvPr>
            <p:ph type="title" idx="4294967295"/>
          </p:nvPr>
        </p:nvSpPr>
        <p:spPr/>
        <p:txBody>
          <a:bodyPr/>
          <a:lstStyle/>
          <a:p>
            <a:pPr>
              <a:defRPr/>
            </a:pPr>
            <a:r>
              <a:rPr lang="cs-CZ"/>
              <a:t>Kritérium 1 – uliční segmenty</a:t>
            </a:r>
          </a:p>
        </p:txBody>
      </p:sp>
      <p:sp>
        <p:nvSpPr>
          <p:cNvPr id="35843" name="Zástupný symbol pro obsah 2">
            <a:extLst>
              <a:ext uri="{FF2B5EF4-FFF2-40B4-BE49-F238E27FC236}">
                <a16:creationId xmlns:a16="http://schemas.microsoft.com/office/drawing/2014/main" id="{EE797F0C-D16B-CD29-BFD0-291D7E3C2DCA}"/>
              </a:ext>
            </a:extLst>
          </p:cNvPr>
          <p:cNvSpPr>
            <a:spLocks noGrp="1"/>
          </p:cNvSpPr>
          <p:nvPr>
            <p:ph idx="4294967295"/>
          </p:nvPr>
        </p:nvSpPr>
        <p:spPr/>
        <p:txBody>
          <a:bodyPr/>
          <a:lstStyle/>
          <a:p>
            <a:endParaRPr lang="cs-CZ" altLang="cs-CZ"/>
          </a:p>
        </p:txBody>
      </p:sp>
      <p:pic>
        <p:nvPicPr>
          <p:cNvPr id="35844" name="Picture 2">
            <a:extLst>
              <a:ext uri="{FF2B5EF4-FFF2-40B4-BE49-F238E27FC236}">
                <a16:creationId xmlns:a16="http://schemas.microsoft.com/office/drawing/2014/main" id="{5E30C393-984B-6398-0C50-37B9091A49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341438"/>
            <a:ext cx="8569325" cy="515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CECD24-E6E1-5314-42DA-A3096314D8F0}"/>
              </a:ext>
            </a:extLst>
          </p:cNvPr>
          <p:cNvSpPr>
            <a:spLocks noGrp="1"/>
          </p:cNvSpPr>
          <p:nvPr>
            <p:ph type="title" idx="4294967295"/>
          </p:nvPr>
        </p:nvSpPr>
        <p:spPr/>
        <p:txBody>
          <a:bodyPr/>
          <a:lstStyle/>
          <a:p>
            <a:pPr>
              <a:defRPr/>
            </a:pPr>
            <a:r>
              <a:rPr lang="cs-CZ"/>
              <a:t>Kritérium 2 – citlivé objekty  a PoI</a:t>
            </a:r>
          </a:p>
        </p:txBody>
      </p:sp>
      <p:sp>
        <p:nvSpPr>
          <p:cNvPr id="36867" name="Zástupný symbol pro obsah 2">
            <a:extLst>
              <a:ext uri="{FF2B5EF4-FFF2-40B4-BE49-F238E27FC236}">
                <a16:creationId xmlns:a16="http://schemas.microsoft.com/office/drawing/2014/main" id="{3BB8271F-5D74-5429-6D07-16B1F5C5F0D6}"/>
              </a:ext>
            </a:extLst>
          </p:cNvPr>
          <p:cNvSpPr>
            <a:spLocks noGrp="1"/>
          </p:cNvSpPr>
          <p:nvPr>
            <p:ph idx="4294967295"/>
          </p:nvPr>
        </p:nvSpPr>
        <p:spPr/>
        <p:txBody>
          <a:bodyPr/>
          <a:lstStyle/>
          <a:p>
            <a:endParaRPr lang="cs-CZ" altLang="cs-CZ"/>
          </a:p>
        </p:txBody>
      </p:sp>
      <p:pic>
        <p:nvPicPr>
          <p:cNvPr id="36868" name="Picture 2">
            <a:extLst>
              <a:ext uri="{FF2B5EF4-FFF2-40B4-BE49-F238E27FC236}">
                <a16:creationId xmlns:a16="http://schemas.microsoft.com/office/drawing/2014/main" id="{630A7707-04E4-5B5F-2B9A-05D46064EA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268413"/>
            <a:ext cx="7705725" cy="543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obsah 2">
            <a:extLst>
              <a:ext uri="{FF2B5EF4-FFF2-40B4-BE49-F238E27FC236}">
                <a16:creationId xmlns:a16="http://schemas.microsoft.com/office/drawing/2014/main" id="{63681C3E-5716-8D67-7DC5-AF5230CCE58F}"/>
              </a:ext>
            </a:extLst>
          </p:cNvPr>
          <p:cNvSpPr>
            <a:spLocks noGrp="1"/>
          </p:cNvSpPr>
          <p:nvPr>
            <p:ph idx="4294967295"/>
          </p:nvPr>
        </p:nvSpPr>
        <p:spPr>
          <a:xfrm>
            <a:off x="6156325" y="836613"/>
            <a:ext cx="2808288" cy="4456112"/>
          </a:xfrm>
        </p:spPr>
        <p:txBody>
          <a:bodyPr/>
          <a:lstStyle/>
          <a:p>
            <a:pPr>
              <a:buFontTx/>
              <a:buNone/>
            </a:pPr>
            <a:r>
              <a:rPr lang="cs-CZ" altLang="cs-CZ"/>
              <a:t>A- </a:t>
            </a:r>
            <a:r>
              <a:rPr lang="cs-CZ" altLang="cs-CZ" b="0"/>
              <a:t>nejkratší cesta</a:t>
            </a:r>
          </a:p>
          <a:p>
            <a:pPr>
              <a:buFontTx/>
              <a:buNone/>
            </a:pPr>
            <a:r>
              <a:rPr lang="cs-CZ" altLang="cs-CZ"/>
              <a:t>B – </a:t>
            </a:r>
            <a:r>
              <a:rPr lang="cs-CZ" altLang="cs-CZ" b="0"/>
              <a:t>kritérium 1</a:t>
            </a:r>
            <a:endParaRPr lang="cs-CZ" altLang="cs-CZ"/>
          </a:p>
          <a:p>
            <a:pPr>
              <a:buFontTx/>
              <a:buNone/>
            </a:pPr>
            <a:r>
              <a:rPr lang="cs-CZ" altLang="cs-CZ"/>
              <a:t>C – </a:t>
            </a:r>
            <a:r>
              <a:rPr lang="cs-CZ" altLang="cs-CZ" b="0"/>
              <a:t>kritérium 2</a:t>
            </a:r>
          </a:p>
        </p:txBody>
      </p:sp>
      <p:pic>
        <p:nvPicPr>
          <p:cNvPr id="37891" name="Picture 2">
            <a:extLst>
              <a:ext uri="{FF2B5EF4-FFF2-40B4-BE49-F238E27FC236}">
                <a16:creationId xmlns:a16="http://schemas.microsoft.com/office/drawing/2014/main" id="{CFEEA883-FA37-5EFB-3384-D01F806304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84888"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395820A9-6256-8BB2-FA0F-E759290525FA}"/>
              </a:ext>
            </a:extLst>
          </p:cNvPr>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effectLst/>
              </a:rPr>
              <a:t>Spojité a diskrétní alokační úlohy</a:t>
            </a:r>
          </a:p>
        </p:txBody>
      </p:sp>
      <p:sp>
        <p:nvSpPr>
          <p:cNvPr id="38915" name="Rectangle 3">
            <a:extLst>
              <a:ext uri="{FF2B5EF4-FFF2-40B4-BE49-F238E27FC236}">
                <a16:creationId xmlns:a16="http://schemas.microsoft.com/office/drawing/2014/main" id="{BFF3168B-0E45-E886-3AA5-9A418A8F2903}"/>
              </a:ext>
            </a:extLst>
          </p:cNvPr>
          <p:cNvSpPr>
            <a:spLocks noGrp="1" noChangeArrowheads="1"/>
          </p:cNvSpPr>
          <p:nvPr>
            <p:ph type="body" idx="4294967295"/>
          </p:nvPr>
        </p:nvSpPr>
        <p:spPr>
          <a:xfrm>
            <a:off x="107950" y="1268413"/>
            <a:ext cx="8928100" cy="5400675"/>
          </a:xfrm>
        </p:spPr>
        <p:txBody>
          <a:bodyPr/>
          <a:lstStyle/>
          <a:p>
            <a:pPr>
              <a:lnSpc>
                <a:spcPct val="80000"/>
              </a:lnSpc>
            </a:pPr>
            <a:r>
              <a:rPr lang="cs-CZ" altLang="cs-CZ" sz="1800" dirty="0"/>
              <a:t>Spojité problémy </a:t>
            </a:r>
            <a:r>
              <a:rPr lang="cs-CZ" altLang="cs-CZ" sz="1800" b="0" dirty="0"/>
              <a:t>- popsány prostřednictvím spojitých veličin, kdy je nutné znát nejen polohu dvou bodů (jejich souřadnic), ale jejich vzdálenostní míru (jak je to daleko z jednoho bodu do jiného). </a:t>
            </a:r>
          </a:p>
          <a:p>
            <a:pPr lvl="1">
              <a:lnSpc>
                <a:spcPct val="80000"/>
              </a:lnSpc>
            </a:pPr>
            <a:r>
              <a:rPr lang="cs-CZ" altLang="cs-CZ" sz="1800" dirty="0"/>
              <a:t>Základní vlastností bodů je jejich </a:t>
            </a:r>
            <a:r>
              <a:rPr lang="cs-CZ" altLang="cs-CZ" sz="1800" b="1" dirty="0"/>
              <a:t>vzájemná poloha daná vzdáleností mezi nimi</a:t>
            </a:r>
            <a:r>
              <a:rPr lang="cs-CZ" altLang="cs-CZ" sz="1800" dirty="0"/>
              <a:t>, a to buď vzdušnou čarou, Euklidovská vzdálenost, nebo po trase, Manhattan vzdálenost .</a:t>
            </a:r>
          </a:p>
          <a:p>
            <a:pPr lvl="1">
              <a:lnSpc>
                <a:spcPct val="80000"/>
              </a:lnSpc>
            </a:pPr>
            <a:r>
              <a:rPr lang="cs-CZ" altLang="cs-CZ" sz="1800" dirty="0"/>
              <a:t>Spojité problémy se řeší </a:t>
            </a:r>
            <a:r>
              <a:rPr lang="cs-CZ" altLang="cs-CZ" sz="1800" b="1" dirty="0"/>
              <a:t>prostorovým vztahem mezi potenciálními zákazníky (nejčastěji představováni poptávkovými body)  </a:t>
            </a:r>
            <a:r>
              <a:rPr lang="cs-CZ" altLang="cs-CZ" sz="1800" dirty="0"/>
              <a:t>a</a:t>
            </a:r>
            <a:r>
              <a:rPr lang="cs-CZ" altLang="cs-CZ" sz="1800" b="1" dirty="0"/>
              <a:t>  obslužnými centry.</a:t>
            </a:r>
            <a:r>
              <a:rPr lang="cs-CZ" altLang="cs-CZ" sz="1800" dirty="0"/>
              <a:t> Obslužná centra mají definovaný </a:t>
            </a:r>
            <a:r>
              <a:rPr lang="cs-CZ" altLang="cs-CZ" sz="1800" b="1" dirty="0"/>
              <a:t>rádius</a:t>
            </a:r>
            <a:r>
              <a:rPr lang="cs-CZ" altLang="cs-CZ" sz="1800" dirty="0"/>
              <a:t> nebo </a:t>
            </a:r>
            <a:r>
              <a:rPr lang="cs-CZ" altLang="cs-CZ" sz="1800" b="1" dirty="0"/>
              <a:t>prahovou vzdálenost</a:t>
            </a:r>
            <a:r>
              <a:rPr lang="cs-CZ" altLang="cs-CZ" sz="1800" dirty="0"/>
              <a:t>, a pokud je poptávkový bod uvnitř této oblasti, je považovaný za pokrytý obslužným střediskem, a obsluhován tímto zařízením. </a:t>
            </a:r>
          </a:p>
          <a:p>
            <a:pPr>
              <a:lnSpc>
                <a:spcPct val="80000"/>
              </a:lnSpc>
            </a:pPr>
            <a:r>
              <a:rPr lang="cs-CZ" altLang="cs-CZ" sz="1800" dirty="0"/>
              <a:t>Diskrétní lokační problémy </a:t>
            </a:r>
            <a:r>
              <a:rPr lang="cs-CZ" altLang="cs-CZ" sz="1800" b="0" dirty="0"/>
              <a:t>jsou založeny na konečném počtu míst, ve kterých může být obslužné zařízení lokalizováno a na konečném počtu potenciálních klientů nebo zákazníků (školy, letiště, nemocnice mající určitou kapacitu). </a:t>
            </a:r>
          </a:p>
          <a:p>
            <a:pPr lvl="1">
              <a:lnSpc>
                <a:spcPct val="80000"/>
              </a:lnSpc>
            </a:pPr>
            <a:r>
              <a:rPr lang="cs-CZ" altLang="cs-CZ" sz="1800" dirty="0"/>
              <a:t>Pro tyto problémy neexistuje obecný lokační model kvůli mnohdy velkému počtu omezení a cílů, které musí být co nejvíce optimalizovány. </a:t>
            </a:r>
          </a:p>
          <a:p>
            <a:pPr lvl="1">
              <a:lnSpc>
                <a:spcPct val="80000"/>
              </a:lnSpc>
            </a:pPr>
            <a:r>
              <a:rPr lang="cs-CZ" altLang="cs-CZ" sz="1800" dirty="0"/>
              <a:t>Praktický význam těchto modelů je v soukromém i veřejném sektoru a všechny jsou založeny na daném počtu bodů, které mají být obsluhovány a na daném počtu umístění obslužných středisek. </a:t>
            </a:r>
          </a:p>
          <a:p>
            <a:pPr>
              <a:lnSpc>
                <a:spcPct val="80000"/>
              </a:lnSpc>
            </a:pPr>
            <a:endParaRPr lang="cs-CZ" altLang="cs-CZ" sz="1800" dirty="0"/>
          </a:p>
          <a:p>
            <a:pPr>
              <a:lnSpc>
                <a:spcPct val="80000"/>
              </a:lnSpc>
            </a:pPr>
            <a:endParaRPr lang="cs-CZ" altLang="cs-CZ" sz="1800" dirty="0"/>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A0650B-7122-C53A-CCCA-C9323C12DC30}"/>
              </a:ext>
            </a:extLst>
          </p:cNvPr>
          <p:cNvSpPr>
            <a:spLocks noGrp="1"/>
          </p:cNvSpPr>
          <p:nvPr>
            <p:ph type="title"/>
          </p:nvPr>
        </p:nvSpPr>
        <p:spPr/>
        <p:txBody>
          <a:bodyPr/>
          <a:lstStyle/>
          <a:p>
            <a:pPr>
              <a:defRPr/>
            </a:pPr>
            <a:r>
              <a:rPr lang="cs-CZ" dirty="0"/>
              <a:t>Jak řešit v </a:t>
            </a:r>
            <a:r>
              <a:rPr lang="cs-CZ" dirty="0" err="1"/>
              <a:t>ArcGIS</a:t>
            </a:r>
            <a:r>
              <a:rPr lang="cs-CZ" dirty="0"/>
              <a:t>?</a:t>
            </a:r>
          </a:p>
        </p:txBody>
      </p:sp>
      <p:sp>
        <p:nvSpPr>
          <p:cNvPr id="39939" name="Zástupný symbol pro obsah 2">
            <a:extLst>
              <a:ext uri="{FF2B5EF4-FFF2-40B4-BE49-F238E27FC236}">
                <a16:creationId xmlns:a16="http://schemas.microsoft.com/office/drawing/2014/main" id="{EC7DE898-7C3F-363B-1006-139EDBA8C2AD}"/>
              </a:ext>
            </a:extLst>
          </p:cNvPr>
          <p:cNvSpPr>
            <a:spLocks noGrp="1"/>
          </p:cNvSpPr>
          <p:nvPr>
            <p:ph idx="1"/>
          </p:nvPr>
        </p:nvSpPr>
        <p:spPr>
          <a:xfrm>
            <a:off x="179388" y="1268413"/>
            <a:ext cx="8229600" cy="4456112"/>
          </a:xfrm>
        </p:spPr>
        <p:txBody>
          <a:bodyPr/>
          <a:lstStyle/>
          <a:p>
            <a:r>
              <a:rPr lang="cs-CZ" altLang="cs-CZ" sz="1600" dirty="0"/>
              <a:t>Bez sítě</a:t>
            </a:r>
            <a:r>
              <a:rPr lang="cs-CZ" altLang="cs-CZ" sz="1600" b="0" dirty="0"/>
              <a:t> - </a:t>
            </a:r>
            <a:r>
              <a:rPr lang="cs-CZ" altLang="cs-CZ" sz="1600" b="0" i="1" dirty="0"/>
              <a:t>Buffer</a:t>
            </a:r>
            <a:r>
              <a:rPr lang="cs-CZ" altLang="cs-CZ" sz="1600" b="0" dirty="0"/>
              <a:t> na generování obalových zón a nástroj </a:t>
            </a:r>
            <a:r>
              <a:rPr lang="cs-CZ" altLang="cs-CZ" sz="1600" b="0" i="1" dirty="0" err="1"/>
              <a:t>Create</a:t>
            </a:r>
            <a:r>
              <a:rPr lang="cs-CZ" altLang="cs-CZ" sz="1600" b="0" i="1" dirty="0"/>
              <a:t> </a:t>
            </a:r>
            <a:r>
              <a:rPr lang="cs-CZ" altLang="cs-CZ" sz="1600" b="0" i="1" dirty="0" err="1"/>
              <a:t>Thiessen</a:t>
            </a:r>
            <a:r>
              <a:rPr lang="cs-CZ" altLang="cs-CZ" sz="1600" b="0" i="1" dirty="0"/>
              <a:t> </a:t>
            </a:r>
            <a:r>
              <a:rPr lang="cs-CZ" altLang="cs-CZ" sz="1600" b="0" i="1" dirty="0" err="1"/>
              <a:t>Polygons</a:t>
            </a:r>
            <a:r>
              <a:rPr lang="cs-CZ" altLang="cs-CZ" sz="1600" b="0" dirty="0"/>
              <a:t> pro tvorbu spádových oblastí. </a:t>
            </a:r>
          </a:p>
          <a:p>
            <a:r>
              <a:rPr lang="cs-CZ" altLang="cs-CZ" sz="1600" dirty="0"/>
              <a:t>Na síti</a:t>
            </a:r>
            <a:r>
              <a:rPr lang="cs-CZ" altLang="cs-CZ" sz="1600" b="0" dirty="0"/>
              <a:t> - Network </a:t>
            </a:r>
            <a:r>
              <a:rPr lang="cs-CZ" altLang="cs-CZ" sz="1600" b="0" dirty="0" err="1"/>
              <a:t>Analyst</a:t>
            </a:r>
            <a:r>
              <a:rPr lang="cs-CZ" altLang="cs-CZ" sz="1600" b="0" dirty="0"/>
              <a:t> a její nástroje </a:t>
            </a:r>
            <a:r>
              <a:rPr lang="cs-CZ" altLang="cs-CZ" sz="1600" b="0" i="1" dirty="0" err="1"/>
              <a:t>Service</a:t>
            </a:r>
            <a:r>
              <a:rPr lang="cs-CZ" altLang="cs-CZ" sz="1600" b="0" i="1" dirty="0"/>
              <a:t> Area</a:t>
            </a:r>
            <a:r>
              <a:rPr lang="cs-CZ" altLang="cs-CZ" sz="1600" b="0" dirty="0"/>
              <a:t> a </a:t>
            </a:r>
            <a:r>
              <a:rPr lang="cs-CZ" altLang="cs-CZ" sz="1600" b="0" i="1" dirty="0" err="1"/>
              <a:t>Location‑Allocation</a:t>
            </a:r>
            <a:r>
              <a:rPr lang="cs-CZ" altLang="cs-CZ" sz="1600" b="0" dirty="0"/>
              <a:t>.</a:t>
            </a:r>
          </a:p>
          <a:p>
            <a:r>
              <a:rPr lang="cs-CZ" altLang="cs-CZ" sz="1600" i="1" dirty="0" err="1"/>
              <a:t>Service</a:t>
            </a:r>
            <a:r>
              <a:rPr lang="cs-CZ" altLang="cs-CZ" sz="1600" i="1" dirty="0"/>
              <a:t> Area</a:t>
            </a:r>
            <a:r>
              <a:rPr lang="cs-CZ" altLang="cs-CZ" sz="1600" dirty="0"/>
              <a:t> </a:t>
            </a:r>
            <a:r>
              <a:rPr lang="cs-CZ" altLang="cs-CZ" sz="1600" b="0" dirty="0"/>
              <a:t>neboli obslužné zóny představují hrany (ulice), které spadají do vymezené oblasti prostřednictvím parametru Impedance (vzdálenost, čas, náklady…). Zařízení, kolem jsou dány lokalizací na síti a vždy do analýzy musí vstupovat alespoň jedno. Je možné také vytvářet složené obslužné zóny, např. ve vzdálenosti 1 a 2 km.</a:t>
            </a:r>
          </a:p>
          <a:p>
            <a:r>
              <a:rPr lang="cs-CZ" altLang="cs-CZ" sz="1600" b="0" dirty="0"/>
              <a:t>Parametry </a:t>
            </a:r>
            <a:r>
              <a:rPr lang="cs-CZ" altLang="cs-CZ" sz="1600" b="0" i="1" dirty="0"/>
              <a:t>Impedance</a:t>
            </a:r>
            <a:r>
              <a:rPr lang="cs-CZ" altLang="cs-CZ" sz="1600" b="0" dirty="0"/>
              <a:t>;  </a:t>
            </a:r>
            <a:r>
              <a:rPr lang="cs-CZ" altLang="cs-CZ" sz="1600" b="0" i="1" dirty="0"/>
              <a:t>Default </a:t>
            </a:r>
            <a:r>
              <a:rPr lang="cs-CZ" altLang="cs-CZ" sz="1600" b="0" i="1" dirty="0" err="1"/>
              <a:t>Breaks</a:t>
            </a:r>
            <a:r>
              <a:rPr lang="cs-CZ" altLang="cs-CZ" sz="1600" b="0" dirty="0"/>
              <a:t>.</a:t>
            </a:r>
          </a:p>
        </p:txBody>
      </p:sp>
      <p:pic>
        <p:nvPicPr>
          <p:cNvPr id="39940" name="Picture 5">
            <a:extLst>
              <a:ext uri="{FF2B5EF4-FFF2-40B4-BE49-F238E27FC236}">
                <a16:creationId xmlns:a16="http://schemas.microsoft.com/office/drawing/2014/main" id="{E7067704-3B63-B790-5273-0A84B79A93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3663950"/>
            <a:ext cx="3397250"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3BC50A9D-0A53-1D45-A8BE-074FCCED78F9}"/>
              </a:ext>
            </a:extLst>
          </p:cNvPr>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z="2400">
                <a:effectLst/>
              </a:rPr>
              <a:t>Location – alocation v ArcGIS - jak lze ovlivnit řešení lokačních a alokačních úloh?</a:t>
            </a:r>
          </a:p>
        </p:txBody>
      </p:sp>
      <p:sp>
        <p:nvSpPr>
          <p:cNvPr id="64515" name="Rectangle 3">
            <a:extLst>
              <a:ext uri="{FF2B5EF4-FFF2-40B4-BE49-F238E27FC236}">
                <a16:creationId xmlns:a16="http://schemas.microsoft.com/office/drawing/2014/main" id="{D6519542-501E-0631-3F2B-DBA2065ADD8E}"/>
              </a:ext>
            </a:extLst>
          </p:cNvPr>
          <p:cNvSpPr>
            <a:spLocks noGrp="1" noChangeArrowheads="1"/>
          </p:cNvSpPr>
          <p:nvPr>
            <p:ph type="body" idx="4294967295"/>
          </p:nvPr>
        </p:nvSpPr>
        <p:spPr>
          <a:xfrm>
            <a:off x="457200" y="1341438"/>
            <a:ext cx="8229600" cy="4714875"/>
          </a:xfrm>
        </p:spPr>
        <p:txBody>
          <a:bodyPr/>
          <a:lstStyle/>
          <a:p>
            <a:pPr marL="0" indent="0">
              <a:lnSpc>
                <a:spcPct val="80000"/>
              </a:lnSpc>
              <a:buFontTx/>
              <a:buNone/>
              <a:defRPr/>
            </a:pPr>
            <a:r>
              <a:rPr lang="cs-CZ" sz="1600" dirty="0"/>
              <a:t>Vstupy:</a:t>
            </a:r>
          </a:p>
          <a:p>
            <a:pPr>
              <a:lnSpc>
                <a:spcPct val="80000"/>
              </a:lnSpc>
              <a:defRPr/>
            </a:pPr>
            <a:r>
              <a:rPr lang="cs-CZ" sz="1600" dirty="0"/>
              <a:t> potenciální lokality zařízení (</a:t>
            </a:r>
            <a:r>
              <a:rPr lang="cs-CZ" sz="1600" i="1" dirty="0" err="1"/>
              <a:t>Candidate</a:t>
            </a:r>
            <a:r>
              <a:rPr lang="cs-CZ" sz="1600" dirty="0"/>
              <a:t>), </a:t>
            </a:r>
            <a:r>
              <a:rPr lang="cs-CZ" sz="1600" dirty="0">
                <a:solidFill>
                  <a:srgbClr val="FFCC00"/>
                </a:solidFill>
                <a:effectLst>
                  <a:outerShdw blurRad="38100" dist="38100" dir="2700000" algn="tl">
                    <a:srgbClr val="000000">
                      <a:alpha val="43137"/>
                    </a:srgbClr>
                  </a:outerShdw>
                </a:effectLst>
              </a:rPr>
              <a:t>stávající lokality zařízení (</a:t>
            </a:r>
            <a:r>
              <a:rPr lang="cs-CZ" sz="1600" i="1" dirty="0" err="1">
                <a:solidFill>
                  <a:srgbClr val="FFCC00"/>
                </a:solidFill>
                <a:effectLst>
                  <a:outerShdw blurRad="38100" dist="38100" dir="2700000" algn="tl">
                    <a:srgbClr val="000000">
                      <a:alpha val="43137"/>
                    </a:srgbClr>
                  </a:outerShdw>
                </a:effectLst>
              </a:rPr>
              <a:t>Required</a:t>
            </a:r>
            <a:r>
              <a:rPr lang="cs-CZ" sz="1600" dirty="0">
                <a:solidFill>
                  <a:srgbClr val="FFCC00"/>
                </a:solidFill>
                <a:effectLst>
                  <a:outerShdw blurRad="38100" dist="38100" dir="2700000" algn="tl">
                    <a:srgbClr val="000000">
                      <a:alpha val="43137"/>
                    </a:srgbClr>
                  </a:outerShdw>
                </a:effectLst>
              </a:rPr>
              <a:t>) a lokality konkurenčních zařízení (</a:t>
            </a:r>
            <a:r>
              <a:rPr lang="cs-CZ" sz="1600" i="1" dirty="0" err="1">
                <a:solidFill>
                  <a:srgbClr val="FFCC00"/>
                </a:solidFill>
                <a:effectLst>
                  <a:outerShdw blurRad="38100" dist="38100" dir="2700000" algn="tl">
                    <a:srgbClr val="000000">
                      <a:alpha val="43137"/>
                    </a:srgbClr>
                  </a:outerShdw>
                </a:effectLst>
              </a:rPr>
              <a:t>Competitor</a:t>
            </a:r>
            <a:r>
              <a:rPr lang="cs-CZ" sz="1600" i="1" dirty="0">
                <a:solidFill>
                  <a:srgbClr val="FFCC00"/>
                </a:solidFill>
                <a:effectLst>
                  <a:outerShdw blurRad="38100" dist="38100" dir="2700000" algn="tl">
                    <a:srgbClr val="000000">
                      <a:alpha val="43137"/>
                    </a:srgbClr>
                  </a:outerShdw>
                </a:effectLst>
              </a:rPr>
              <a:t>)</a:t>
            </a:r>
            <a:r>
              <a:rPr lang="cs-CZ" sz="1600" dirty="0"/>
              <a:t>.</a:t>
            </a:r>
          </a:p>
          <a:p>
            <a:pPr>
              <a:lnSpc>
                <a:spcPct val="80000"/>
              </a:lnSpc>
              <a:defRPr/>
            </a:pPr>
            <a:r>
              <a:rPr lang="cs-CZ" sz="1600" dirty="0"/>
              <a:t> poptávkové body (</a:t>
            </a:r>
            <a:r>
              <a:rPr lang="cs-CZ" sz="1600" i="1" dirty="0" err="1"/>
              <a:t>Demand</a:t>
            </a:r>
            <a:r>
              <a:rPr lang="cs-CZ" sz="1600" i="1" dirty="0"/>
              <a:t> </a:t>
            </a:r>
            <a:r>
              <a:rPr lang="cs-CZ" sz="1600" i="1" dirty="0" err="1"/>
              <a:t>Points</a:t>
            </a:r>
            <a:r>
              <a:rPr lang="cs-CZ" sz="1600" dirty="0"/>
              <a:t>), </a:t>
            </a:r>
            <a:r>
              <a:rPr lang="cs-CZ" sz="1600" b="0" dirty="0"/>
              <a:t>které představují potenciální zákazníci pro zařízení (nejčastěji adresní body s demografickými charakteristikami, které slouží jako váha analýzy). Poptávkové body tak omezují výslednou analýzu pouze na oblasti, kde se poptávkové body nachází . </a:t>
            </a:r>
          </a:p>
        </p:txBody>
      </p:sp>
      <p:pic>
        <p:nvPicPr>
          <p:cNvPr id="40964" name="Picture 5" descr="File:Location allocation.jpg">
            <a:extLst>
              <a:ext uri="{FF2B5EF4-FFF2-40B4-BE49-F238E27FC236}">
                <a16:creationId xmlns:a16="http://schemas.microsoft.com/office/drawing/2014/main" id="{3954CCB9-0D95-FB17-9505-AFE441F8A5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3070225"/>
            <a:ext cx="46799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DB7807EB-588E-18ED-F647-7EDFD11488D6}"/>
              </a:ext>
            </a:extLst>
          </p:cNvPr>
          <p:cNvPicPr>
            <a:picLocks noChangeAspect="1"/>
          </p:cNvPicPr>
          <p:nvPr/>
        </p:nvPicPr>
        <p:blipFill rotWithShape="1">
          <a:blip r:embed="rId3"/>
          <a:srcRect l="19288" t="2401" r="49212" b="51400"/>
          <a:stretch/>
        </p:blipFill>
        <p:spPr>
          <a:xfrm>
            <a:off x="5292080" y="2193706"/>
            <a:ext cx="3705572" cy="3057096"/>
          </a:xfrm>
          <a:prstGeom prst="rect">
            <a:avLst/>
          </a:prstGeom>
        </p:spPr>
      </p:pic>
      <p:sp>
        <p:nvSpPr>
          <p:cNvPr id="47106" name="Rectangle 2">
            <a:extLst>
              <a:ext uri="{FF2B5EF4-FFF2-40B4-BE49-F238E27FC236}">
                <a16:creationId xmlns:a16="http://schemas.microsoft.com/office/drawing/2014/main" id="{2618B744-07E4-9FDE-561B-E09FB7B8AA50}"/>
              </a:ext>
            </a:extLst>
          </p:cNvPr>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dirty="0">
                <a:effectLst/>
              </a:rPr>
              <a:t>Jak řešit v </a:t>
            </a:r>
            <a:r>
              <a:rPr lang="cs-CZ" altLang="cs-CZ" dirty="0" err="1">
                <a:effectLst/>
              </a:rPr>
              <a:t>QGISu</a:t>
            </a:r>
            <a:r>
              <a:rPr lang="cs-CZ" altLang="cs-CZ" dirty="0">
                <a:effectLst/>
              </a:rPr>
              <a:t>?</a:t>
            </a:r>
          </a:p>
        </p:txBody>
      </p:sp>
      <p:pic>
        <p:nvPicPr>
          <p:cNvPr id="5" name="Obrázek 4">
            <a:extLst>
              <a:ext uri="{FF2B5EF4-FFF2-40B4-BE49-F238E27FC236}">
                <a16:creationId xmlns:a16="http://schemas.microsoft.com/office/drawing/2014/main" id="{BE6B0ED0-3583-5A4E-F48B-88DF2562E628}"/>
              </a:ext>
            </a:extLst>
          </p:cNvPr>
          <p:cNvPicPr>
            <a:picLocks noChangeAspect="1"/>
          </p:cNvPicPr>
          <p:nvPr/>
        </p:nvPicPr>
        <p:blipFill rotWithShape="1">
          <a:blip r:embed="rId4"/>
          <a:srcRect l="13775" t="2401" r="50000" b="62600"/>
          <a:stretch/>
        </p:blipFill>
        <p:spPr>
          <a:xfrm>
            <a:off x="446087" y="2227239"/>
            <a:ext cx="4629969" cy="2516288"/>
          </a:xfrm>
          <a:prstGeom prst="rect">
            <a:avLst/>
          </a:prstGeom>
        </p:spPr>
      </p:pic>
      <p:sp>
        <p:nvSpPr>
          <p:cNvPr id="47107" name="Rectangle 3">
            <a:extLst>
              <a:ext uri="{FF2B5EF4-FFF2-40B4-BE49-F238E27FC236}">
                <a16:creationId xmlns:a16="http://schemas.microsoft.com/office/drawing/2014/main" id="{79822C55-C24C-B63E-93E2-8DFA631FA21A}"/>
              </a:ext>
            </a:extLst>
          </p:cNvPr>
          <p:cNvSpPr>
            <a:spLocks noGrp="1" noChangeArrowheads="1"/>
          </p:cNvSpPr>
          <p:nvPr>
            <p:ph type="body" idx="4294967295"/>
          </p:nvPr>
        </p:nvSpPr>
        <p:spPr>
          <a:xfrm>
            <a:off x="179388" y="1268413"/>
            <a:ext cx="8518525" cy="5400674"/>
          </a:xfrm>
        </p:spPr>
        <p:txBody>
          <a:bodyPr/>
          <a:lstStyle/>
          <a:p>
            <a:r>
              <a:rPr lang="cs-CZ" altLang="cs-CZ" sz="2400" dirty="0"/>
              <a:t>Bez sítě</a:t>
            </a:r>
            <a:r>
              <a:rPr lang="cs-CZ" altLang="cs-CZ" sz="2400" b="0" dirty="0"/>
              <a:t> – analogicky jako v případě </a:t>
            </a:r>
            <a:r>
              <a:rPr lang="cs-CZ" altLang="cs-CZ" sz="2400" b="0" dirty="0" err="1"/>
              <a:t>ArcGIS</a:t>
            </a:r>
            <a:r>
              <a:rPr lang="cs-CZ" altLang="cs-CZ" sz="2400" b="0" dirty="0"/>
              <a:t> (</a:t>
            </a:r>
            <a:r>
              <a:rPr lang="cs-CZ" altLang="cs-CZ" sz="2400" b="0" i="1" dirty="0"/>
              <a:t>Obalová zóna </a:t>
            </a:r>
            <a:r>
              <a:rPr lang="cs-CZ" altLang="cs-CZ" sz="2400" b="0" dirty="0"/>
              <a:t>+ </a:t>
            </a:r>
            <a:r>
              <a:rPr lang="cs-CZ" altLang="cs-CZ" sz="2400" b="0" i="1" dirty="0" err="1"/>
              <a:t>Voronoi</a:t>
            </a:r>
            <a:r>
              <a:rPr lang="cs-CZ" altLang="cs-CZ" sz="2400" b="0" i="1" dirty="0"/>
              <a:t> polygony) </a:t>
            </a:r>
            <a:endParaRPr lang="cs-CZ" altLang="cs-CZ" sz="2400" b="0" dirty="0"/>
          </a:p>
          <a:p>
            <a:endParaRPr lang="cs-CZ" altLang="cs-CZ" sz="2400" dirty="0"/>
          </a:p>
          <a:p>
            <a:endParaRPr lang="cs-CZ" altLang="cs-CZ" sz="2400" dirty="0"/>
          </a:p>
          <a:p>
            <a:endParaRPr lang="cs-CZ" altLang="cs-CZ" dirty="0"/>
          </a:p>
          <a:p>
            <a:endParaRPr lang="cs-CZ" altLang="cs-CZ" sz="2400" dirty="0"/>
          </a:p>
          <a:p>
            <a:endParaRPr lang="cs-CZ" altLang="cs-CZ" dirty="0"/>
          </a:p>
          <a:p>
            <a:endParaRPr lang="cs-CZ" altLang="cs-CZ" sz="2400" dirty="0"/>
          </a:p>
          <a:p>
            <a:r>
              <a:rPr lang="cs-CZ" altLang="cs-CZ" sz="2400" dirty="0"/>
              <a:t>Na síti</a:t>
            </a:r>
            <a:endParaRPr lang="cs-CZ" altLang="cs-CZ" sz="2200" b="0" dirty="0">
              <a:solidFill>
                <a:srgbClr val="000066"/>
              </a:solidFill>
              <a:latin typeface="Arial" panose="020B0604020202020204" pitchFamily="34" charset="0"/>
            </a:endParaRPr>
          </a:p>
          <a:p>
            <a:pPr lvl="1"/>
            <a:r>
              <a:rPr lang="cs-CZ" altLang="cs-CZ" sz="2200" b="0" dirty="0">
                <a:solidFill>
                  <a:srgbClr val="000066"/>
                </a:solidFill>
                <a:latin typeface="Arial" panose="020B0604020202020204" pitchFamily="34" charset="0"/>
              </a:rPr>
              <a:t>Plug-in: </a:t>
            </a:r>
            <a:r>
              <a:rPr lang="cs-CZ" altLang="cs-CZ" sz="2200" b="0" dirty="0">
                <a:solidFill>
                  <a:srgbClr val="CC99FF"/>
                </a:solidFill>
                <a:latin typeface="Arial" panose="020B0604020202020204" pitchFamily="34" charset="0"/>
                <a:hlinkClick r:id="rId5">
                  <a:extLst>
                    <a:ext uri="{A12FA001-AC4F-418D-AE19-62706E023703}">
                      <ahyp:hlinkClr xmlns:ahyp="http://schemas.microsoft.com/office/drawing/2018/hyperlinkcolor" val="tx"/>
                    </a:ext>
                  </a:extLst>
                </a:hlinkClick>
              </a:rPr>
              <a:t>https://plugins.qgis.org/plugins/location_lab/</a:t>
            </a:r>
            <a:r>
              <a:rPr lang="cs-CZ" altLang="cs-CZ" sz="2200" b="0" dirty="0">
                <a:latin typeface="Arial" panose="020B0604020202020204" pitchFamily="34" charset="0"/>
              </a:rPr>
              <a:t> </a:t>
            </a:r>
          </a:p>
          <a:p>
            <a:pPr lvl="1"/>
            <a:r>
              <a:rPr lang="cs-CZ" altLang="cs-CZ" sz="2200" b="0" dirty="0">
                <a:latin typeface="Arial" panose="020B0604020202020204" pitchFamily="34" charset="0"/>
              </a:rPr>
              <a:t>Video návod: </a:t>
            </a:r>
            <a:r>
              <a:rPr lang="cs-CZ" altLang="cs-CZ" sz="2200" b="0" dirty="0">
                <a:latin typeface="Arial" panose="020B0604020202020204" pitchFamily="34" charset="0"/>
                <a:hlinkClick r:id="rId6"/>
              </a:rPr>
              <a:t>https://www.youtube.com/watch?v=CnSAIJUQo9M</a:t>
            </a:r>
            <a:r>
              <a:rPr lang="cs-CZ" altLang="cs-CZ" sz="2200" b="0" dirty="0">
                <a:latin typeface="Arial" panose="020B0604020202020204" pitchFamily="34" charset="0"/>
              </a:rPr>
              <a:t> </a:t>
            </a:r>
          </a:p>
        </p:txBody>
      </p:sp>
    </p:spTree>
    <p:extLst>
      <p:ext uri="{BB962C8B-B14F-4D97-AF65-F5344CB8AC3E}">
        <p14:creationId xmlns:p14="http://schemas.microsoft.com/office/powerpoint/2010/main" val="2923492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anchor="ctr">
            <a:normAutofit/>
          </a:bodyPr>
          <a:lstStyle/>
          <a:p>
            <a:pPr algn="l"/>
            <a:r>
              <a:rPr lang="cs-CZ" dirty="0"/>
              <a:t> GIS-aktivity</a:t>
            </a:r>
            <a:endParaRPr lang="en-GB" dirty="0"/>
          </a:p>
        </p:txBody>
      </p:sp>
      <p:sp>
        <p:nvSpPr>
          <p:cNvPr id="3" name="Zástupný symbol pro obsah 2"/>
          <p:cNvSpPr>
            <a:spLocks noGrp="1"/>
          </p:cNvSpPr>
          <p:nvPr>
            <p:ph sz="half" idx="2"/>
          </p:nvPr>
        </p:nvSpPr>
        <p:spPr>
          <a:xfrm>
            <a:off x="457200" y="1920085"/>
            <a:ext cx="8229600" cy="4434840"/>
          </a:xfrm>
        </p:spPr>
        <p:txBody>
          <a:bodyPr>
            <a:normAutofit/>
          </a:bodyPr>
          <a:lstStyle/>
          <a:p>
            <a:pPr>
              <a:spcBef>
                <a:spcPts val="1200"/>
              </a:spcBef>
            </a:pPr>
            <a:r>
              <a:rPr lang="cs-CZ" dirty="0">
                <a:latin typeface="+mj-lt"/>
              </a:rPr>
              <a:t>Vidíte mezi pojmy nějaké souvislosti? </a:t>
            </a:r>
          </a:p>
          <a:p>
            <a:pPr>
              <a:spcBef>
                <a:spcPts val="1200"/>
              </a:spcBef>
            </a:pPr>
            <a:r>
              <a:rPr lang="cs-CZ" dirty="0">
                <a:latin typeface="+mj-lt"/>
              </a:rPr>
              <a:t>Dají se pojmy nějak rozdělit (klasifikovat)? </a:t>
            </a:r>
          </a:p>
          <a:p>
            <a:pPr>
              <a:spcBef>
                <a:spcPts val="1200"/>
              </a:spcBef>
            </a:pPr>
            <a:endParaRPr lang="cs-CZ" dirty="0">
              <a:latin typeface="+mj-lt"/>
            </a:endParaRPr>
          </a:p>
          <a:p>
            <a:pPr lvl="1"/>
            <a:endParaRPr lang="cs-CZ" sz="2600" dirty="0"/>
          </a:p>
          <a:p>
            <a:endParaRPr lang="cs-CZ" dirty="0"/>
          </a:p>
          <a:p>
            <a:endParaRPr lang="en-GB" i="1" dirty="0"/>
          </a:p>
          <a:p>
            <a:endParaRPr lang="en-GB" dirty="0"/>
          </a:p>
        </p:txBody>
      </p:sp>
    </p:spTree>
    <p:extLst>
      <p:ext uri="{BB962C8B-B14F-4D97-AF65-F5344CB8AC3E}">
        <p14:creationId xmlns:p14="http://schemas.microsoft.com/office/powerpoint/2010/main" val="18901612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67BAF23E-DAEA-A6D5-5654-56D5EEF95CA8}"/>
              </a:ext>
            </a:extLst>
          </p:cNvPr>
          <p:cNvSpPr>
            <a:spLocks noGrp="1" noChangeArrowheads="1"/>
          </p:cNvSpPr>
          <p:nvPr>
            <p:ph type="title" idx="4294967295"/>
          </p:nvPr>
        </p:nvSpPr>
        <p:spPr>
          <a:xfrm>
            <a:off x="1116013" y="0"/>
            <a:ext cx="7570787" cy="1084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effectLst/>
              </a:rPr>
              <a:t>Typy analýz </a:t>
            </a:r>
          </a:p>
        </p:txBody>
      </p:sp>
      <p:sp>
        <p:nvSpPr>
          <p:cNvPr id="41987" name="Rectangle 3">
            <a:extLst>
              <a:ext uri="{FF2B5EF4-FFF2-40B4-BE49-F238E27FC236}">
                <a16:creationId xmlns:a16="http://schemas.microsoft.com/office/drawing/2014/main" id="{AED90865-1C26-DA15-13C7-C7FBBE196037}"/>
              </a:ext>
            </a:extLst>
          </p:cNvPr>
          <p:cNvSpPr>
            <a:spLocks noGrp="1" noChangeArrowheads="1"/>
          </p:cNvSpPr>
          <p:nvPr>
            <p:ph type="body" idx="4294967295"/>
          </p:nvPr>
        </p:nvSpPr>
        <p:spPr>
          <a:xfrm>
            <a:off x="250825" y="1196975"/>
            <a:ext cx="8229600" cy="2376488"/>
          </a:xfrm>
        </p:spPr>
        <p:txBody>
          <a:bodyPr/>
          <a:lstStyle/>
          <a:p>
            <a:pPr>
              <a:buFontTx/>
              <a:buNone/>
            </a:pPr>
            <a:r>
              <a:rPr lang="cs-CZ" altLang="cs-CZ" sz="1800" dirty="0"/>
              <a:t>Nástroj </a:t>
            </a:r>
            <a:r>
              <a:rPr lang="cs-CZ" altLang="cs-CZ" sz="1800" i="1" dirty="0" err="1"/>
              <a:t>Location-Allocation</a:t>
            </a:r>
            <a:r>
              <a:rPr lang="cs-CZ" altLang="cs-CZ" sz="1800" dirty="0"/>
              <a:t> obsahuje celkem 6 typů analýz:</a:t>
            </a:r>
          </a:p>
          <a:p>
            <a:r>
              <a:rPr lang="cs-CZ" altLang="cs-CZ" sz="1800" b="0" dirty="0" err="1"/>
              <a:t>Minimize</a:t>
            </a:r>
            <a:r>
              <a:rPr lang="cs-CZ" altLang="cs-CZ" sz="1800" b="0" dirty="0"/>
              <a:t> Impedance (Minimalizace nákladů)</a:t>
            </a:r>
          </a:p>
          <a:p>
            <a:r>
              <a:rPr lang="cs-CZ" altLang="cs-CZ" sz="1800" b="0" dirty="0" err="1"/>
              <a:t>Maximize</a:t>
            </a:r>
            <a:r>
              <a:rPr lang="cs-CZ" altLang="cs-CZ" sz="1800" b="0" dirty="0"/>
              <a:t> </a:t>
            </a:r>
            <a:r>
              <a:rPr lang="cs-CZ" altLang="cs-CZ" sz="1800" b="0" dirty="0" err="1"/>
              <a:t>Coverage</a:t>
            </a:r>
            <a:r>
              <a:rPr lang="cs-CZ" altLang="cs-CZ" sz="1800" b="0" dirty="0"/>
              <a:t> (Maximální pokrytí)</a:t>
            </a:r>
          </a:p>
          <a:p>
            <a:r>
              <a:rPr lang="cs-CZ" altLang="cs-CZ" sz="1800" b="0" dirty="0" err="1"/>
              <a:t>Minimize</a:t>
            </a:r>
            <a:r>
              <a:rPr lang="cs-CZ" altLang="cs-CZ" sz="1800" b="0" dirty="0"/>
              <a:t> </a:t>
            </a:r>
            <a:r>
              <a:rPr lang="cs-CZ" altLang="cs-CZ" sz="1800" b="0" dirty="0" err="1"/>
              <a:t>Facilities</a:t>
            </a:r>
            <a:r>
              <a:rPr lang="cs-CZ" altLang="cs-CZ" sz="1800" b="0" dirty="0"/>
              <a:t> (Minimalizace zařízení)</a:t>
            </a:r>
          </a:p>
          <a:p>
            <a:r>
              <a:rPr lang="cs-CZ" altLang="cs-CZ" sz="1800" b="0" dirty="0" err="1"/>
              <a:t>Maximize</a:t>
            </a:r>
            <a:r>
              <a:rPr lang="cs-CZ" altLang="cs-CZ" sz="1800" b="0" dirty="0"/>
              <a:t> </a:t>
            </a:r>
            <a:r>
              <a:rPr lang="cs-CZ" altLang="cs-CZ" sz="1800" b="0" dirty="0" err="1"/>
              <a:t>Attendance</a:t>
            </a:r>
            <a:r>
              <a:rPr lang="cs-CZ" altLang="cs-CZ" sz="1800" b="0" dirty="0"/>
              <a:t> (Maximalizace účasti)</a:t>
            </a:r>
          </a:p>
          <a:p>
            <a:r>
              <a:rPr lang="cs-CZ" altLang="cs-CZ" sz="1800" b="0" dirty="0" err="1"/>
              <a:t>Maximize</a:t>
            </a:r>
            <a:r>
              <a:rPr lang="cs-CZ" altLang="cs-CZ" sz="1800" b="0" dirty="0"/>
              <a:t> Market </a:t>
            </a:r>
            <a:r>
              <a:rPr lang="cs-CZ" altLang="cs-CZ" sz="1800" b="0" dirty="0" err="1"/>
              <a:t>Share</a:t>
            </a:r>
            <a:r>
              <a:rPr lang="cs-CZ" altLang="cs-CZ" sz="1800" b="0" dirty="0"/>
              <a:t> (Maximalizace trhu) </a:t>
            </a:r>
          </a:p>
          <a:p>
            <a:r>
              <a:rPr lang="cs-CZ" altLang="cs-CZ" sz="1800" b="0" dirty="0"/>
              <a:t>Target Market </a:t>
            </a:r>
            <a:r>
              <a:rPr lang="cs-CZ" altLang="cs-CZ" sz="1800" b="0" dirty="0" err="1"/>
              <a:t>Share</a:t>
            </a:r>
            <a:r>
              <a:rPr lang="cs-CZ" altLang="cs-CZ" sz="1800" b="0" dirty="0"/>
              <a:t> (Cílené pokrytí trhu)</a:t>
            </a:r>
          </a:p>
        </p:txBody>
      </p:sp>
      <p:pic>
        <p:nvPicPr>
          <p:cNvPr id="41988" name="Picture 4">
            <a:extLst>
              <a:ext uri="{FF2B5EF4-FFF2-40B4-BE49-F238E27FC236}">
                <a16:creationId xmlns:a16="http://schemas.microsoft.com/office/drawing/2014/main" id="{18F7E9D7-C9F4-659E-323F-5CD9D91224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3573463"/>
            <a:ext cx="5821210" cy="32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76BA8778-8CCC-410E-2913-B5A41CA8A45C}"/>
              </a:ext>
            </a:extLst>
          </p:cNvPr>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effectLst/>
              </a:rPr>
              <a:t>Minimalizace nákladů</a:t>
            </a:r>
          </a:p>
        </p:txBody>
      </p:sp>
      <p:sp>
        <p:nvSpPr>
          <p:cNvPr id="43011" name="Rectangle 3">
            <a:extLst>
              <a:ext uri="{FF2B5EF4-FFF2-40B4-BE49-F238E27FC236}">
                <a16:creationId xmlns:a16="http://schemas.microsoft.com/office/drawing/2014/main" id="{1CDA21B2-C537-454E-4931-70615F1F4455}"/>
              </a:ext>
            </a:extLst>
          </p:cNvPr>
          <p:cNvSpPr>
            <a:spLocks noGrp="1" noChangeArrowheads="1"/>
          </p:cNvSpPr>
          <p:nvPr>
            <p:ph type="body" idx="4294967295"/>
          </p:nvPr>
        </p:nvSpPr>
        <p:spPr>
          <a:xfrm>
            <a:off x="250825" y="1268413"/>
            <a:ext cx="8374063" cy="4456112"/>
          </a:xfrm>
        </p:spPr>
        <p:txBody>
          <a:bodyPr/>
          <a:lstStyle/>
          <a:p>
            <a:r>
              <a:rPr lang="cs-CZ" altLang="cs-CZ" b="0" dirty="0">
                <a:latin typeface="Arial" panose="020B0604020202020204" pitchFamily="34" charset="0"/>
              </a:rPr>
              <a:t>Analýza zaručuje </a:t>
            </a:r>
            <a:r>
              <a:rPr lang="cs-CZ" altLang="cs-CZ" dirty="0">
                <a:latin typeface="Arial" panose="020B0604020202020204" pitchFamily="34" charset="0"/>
              </a:rPr>
              <a:t>minimalizaci odporu </a:t>
            </a:r>
            <a:r>
              <a:rPr lang="cs-CZ" altLang="cs-CZ" b="0" dirty="0">
                <a:latin typeface="Arial" panose="020B0604020202020204" pitchFamily="34" charset="0"/>
              </a:rPr>
              <a:t>(vzdálenost, čas, nebo finanční náklady na překonání daného úseku sítě).</a:t>
            </a:r>
          </a:p>
          <a:p>
            <a:pPr algn="just"/>
            <a:r>
              <a:rPr lang="cs-CZ" altLang="cs-CZ" b="0" dirty="0">
                <a:latin typeface="Arial" panose="020B0604020202020204" pitchFamily="34" charset="0"/>
              </a:rPr>
              <a:t>Př. - veřejnost cestuje do nějakého zařízení, a my požadujeme, aby tato cesta byla co nejkratší. Využívá se tedy nejvíce při lokalizaci služeb veřejného sektoru. Používá se pro analýzy, kde je odpor (vzdálenost či čas) klíčovým faktorem.</a:t>
            </a:r>
          </a:p>
          <a:p>
            <a:r>
              <a:rPr lang="cs-CZ" altLang="cs-CZ" b="0" dirty="0">
                <a:latin typeface="Arial" panose="020B0604020202020204" pitchFamily="34" charset="0"/>
              </a:rPr>
              <a:t>Platí, že každý poptávkový bod se vždy přiřadí pouze k jednomu zařízení. </a:t>
            </a:r>
          </a:p>
          <a:p>
            <a:r>
              <a:rPr lang="cs-CZ" altLang="cs-CZ" b="0" dirty="0">
                <a:latin typeface="Arial" panose="020B0604020202020204" pitchFamily="34" charset="0"/>
              </a:rPr>
              <a:t>Nejjednodušší alokační a lokační analýza. </a:t>
            </a:r>
          </a:p>
          <a:p>
            <a:r>
              <a:rPr lang="cs-CZ" altLang="cs-CZ" b="0" dirty="0">
                <a:latin typeface="Arial" panose="020B0604020202020204" pitchFamily="34" charset="0"/>
              </a:rPr>
              <a:t>Nejvíce rozšířená.</a:t>
            </a:r>
          </a:p>
          <a:p>
            <a:pPr algn="just"/>
            <a:endParaRPr lang="cs-CZ" altLang="cs-CZ" b="0" dirty="0">
              <a:latin typeface="Arial" panose="020B0604020202020204" pitchFamily="34" charset="0"/>
            </a:endParaRPr>
          </a:p>
          <a:p>
            <a:endParaRPr lang="cs-CZ" altLang="cs-CZ" b="0" dirty="0"/>
          </a:p>
        </p:txBody>
      </p:sp>
      <p:pic>
        <p:nvPicPr>
          <p:cNvPr id="43012" name="Picture 4">
            <a:extLst>
              <a:ext uri="{FF2B5EF4-FFF2-40B4-BE49-F238E27FC236}">
                <a16:creationId xmlns:a16="http://schemas.microsoft.com/office/drawing/2014/main" id="{BB185621-648E-0DC5-8CD8-6F05B92857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0238" y="4413250"/>
            <a:ext cx="2163762"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11">
                                            <p:txEl>
                                              <p:pRg st="1" end="1"/>
                                            </p:txEl>
                                          </p:spTgt>
                                        </p:tgtEl>
                                        <p:attrNameLst>
                                          <p:attrName>style.visibility</p:attrName>
                                        </p:attrNameLst>
                                      </p:cBhvr>
                                      <p:to>
                                        <p:strVal val="visible"/>
                                      </p:to>
                                    </p:set>
                                    <p:animEffect transition="in" filter="fade">
                                      <p:cBhvr>
                                        <p:cTn id="7" dur="500"/>
                                        <p:tgtEl>
                                          <p:spTgt spid="43011">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3011">
                                            <p:txEl>
                                              <p:pRg st="2" end="2"/>
                                            </p:txEl>
                                          </p:spTgt>
                                        </p:tgtEl>
                                        <p:attrNameLst>
                                          <p:attrName>style.visibility</p:attrName>
                                        </p:attrNameLst>
                                      </p:cBhvr>
                                      <p:to>
                                        <p:strVal val="visible"/>
                                      </p:to>
                                    </p:set>
                                    <p:animEffect transition="in" filter="fade">
                                      <p:cBhvr>
                                        <p:cTn id="10" dur="500"/>
                                        <p:tgtEl>
                                          <p:spTgt spid="43011">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3011">
                                            <p:txEl>
                                              <p:pRg st="3" end="3"/>
                                            </p:txEl>
                                          </p:spTgt>
                                        </p:tgtEl>
                                        <p:attrNameLst>
                                          <p:attrName>style.visibility</p:attrName>
                                        </p:attrNameLst>
                                      </p:cBhvr>
                                      <p:to>
                                        <p:strVal val="visible"/>
                                      </p:to>
                                    </p:set>
                                    <p:animEffect transition="in" filter="fade">
                                      <p:cBhvr>
                                        <p:cTn id="13" dur="500"/>
                                        <p:tgtEl>
                                          <p:spTgt spid="43011">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3011">
                                            <p:txEl>
                                              <p:pRg st="4" end="4"/>
                                            </p:txEl>
                                          </p:spTgt>
                                        </p:tgtEl>
                                        <p:attrNameLst>
                                          <p:attrName>style.visibility</p:attrName>
                                        </p:attrNameLst>
                                      </p:cBhvr>
                                      <p:to>
                                        <p:strVal val="visible"/>
                                      </p:to>
                                    </p:set>
                                    <p:animEffect transition="in" filter="fade">
                                      <p:cBhvr>
                                        <p:cTn id="16" dur="500"/>
                                        <p:tgtEl>
                                          <p:spTgt spid="430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0D62B682-1BD1-4E87-014B-BA28A6A18D9D}"/>
              </a:ext>
            </a:extLst>
          </p:cNvPr>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z="2800">
                <a:effectLst/>
              </a:rPr>
              <a:t>Maximální pokrytí a Minimalizace zařízení</a:t>
            </a:r>
            <a:br>
              <a:rPr lang="cs-CZ" altLang="cs-CZ" sz="2800">
                <a:effectLst/>
              </a:rPr>
            </a:br>
            <a:endParaRPr lang="cs-CZ" altLang="cs-CZ" sz="2800">
              <a:effectLst/>
            </a:endParaRPr>
          </a:p>
        </p:txBody>
      </p:sp>
      <p:sp>
        <p:nvSpPr>
          <p:cNvPr id="44035" name="Rectangle 3">
            <a:extLst>
              <a:ext uri="{FF2B5EF4-FFF2-40B4-BE49-F238E27FC236}">
                <a16:creationId xmlns:a16="http://schemas.microsoft.com/office/drawing/2014/main" id="{633C991F-5741-1898-7846-C6EF11F96098}"/>
              </a:ext>
            </a:extLst>
          </p:cNvPr>
          <p:cNvSpPr>
            <a:spLocks noGrp="1" noChangeArrowheads="1"/>
          </p:cNvSpPr>
          <p:nvPr>
            <p:ph type="body" idx="4294967295"/>
          </p:nvPr>
        </p:nvSpPr>
        <p:spPr>
          <a:xfrm>
            <a:off x="179388" y="981075"/>
            <a:ext cx="8640762" cy="5075238"/>
          </a:xfrm>
        </p:spPr>
        <p:txBody>
          <a:bodyPr/>
          <a:lstStyle/>
          <a:p>
            <a:r>
              <a:rPr lang="cs-CZ" altLang="cs-CZ" i="1">
                <a:latin typeface="Arial" panose="020B0604020202020204" pitchFamily="34" charset="0"/>
              </a:rPr>
              <a:t>Maximální pokrytí </a:t>
            </a:r>
            <a:r>
              <a:rPr lang="cs-CZ" altLang="cs-CZ" b="0">
                <a:latin typeface="Arial" panose="020B0604020202020204" pitchFamily="34" charset="0"/>
              </a:rPr>
              <a:t>se snaží přiřadit co nejvíce poptávkových bodů k zařízení, např. u lokalizace policejních stanic, ze kterých se vyjíždí k nehodám, při pokrytí celého území. Hraniční vzdálenost, váhy (počet obyvatel).</a:t>
            </a:r>
          </a:p>
          <a:p>
            <a:r>
              <a:rPr lang="cs-CZ" altLang="cs-CZ" i="1">
                <a:latin typeface="Arial" panose="020B0604020202020204" pitchFamily="34" charset="0"/>
              </a:rPr>
              <a:t>Minimalizace zařízení </a:t>
            </a:r>
            <a:r>
              <a:rPr lang="cs-CZ" altLang="cs-CZ" b="0">
                <a:latin typeface="Arial" panose="020B0604020202020204" pitchFamily="34" charset="0"/>
              </a:rPr>
              <a:t>analýza se snaží vybrat </a:t>
            </a:r>
            <a:r>
              <a:rPr lang="cs-CZ" altLang="cs-CZ">
                <a:latin typeface="Arial" panose="020B0604020202020204" pitchFamily="34" charset="0"/>
              </a:rPr>
              <a:t>co nejméně z potenciálních zařízení</a:t>
            </a:r>
            <a:r>
              <a:rPr lang="cs-CZ" altLang="cs-CZ" b="0">
                <a:latin typeface="Arial" panose="020B0604020202020204" pitchFamily="34" charset="0"/>
              </a:rPr>
              <a:t> tak, aby pokryla celé území minimálním počtem zařízení. </a:t>
            </a:r>
          </a:p>
        </p:txBody>
      </p:sp>
      <p:pic>
        <p:nvPicPr>
          <p:cNvPr id="44036" name="Picture 4">
            <a:extLst>
              <a:ext uri="{FF2B5EF4-FFF2-40B4-BE49-F238E27FC236}">
                <a16:creationId xmlns:a16="http://schemas.microsoft.com/office/drawing/2014/main" id="{3E80895E-A12C-BCF2-5A95-0B8567E4CA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4395788"/>
            <a:ext cx="4275137" cy="21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01AA50B1-1DEB-18FD-5381-6D36F8974D0D}"/>
              </a:ext>
            </a:extLst>
          </p:cNvPr>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effectLst/>
              </a:rPr>
              <a:t>Maximalizace účasti</a:t>
            </a:r>
          </a:p>
        </p:txBody>
      </p:sp>
      <p:sp>
        <p:nvSpPr>
          <p:cNvPr id="45059" name="Rectangle 3">
            <a:extLst>
              <a:ext uri="{FF2B5EF4-FFF2-40B4-BE49-F238E27FC236}">
                <a16:creationId xmlns:a16="http://schemas.microsoft.com/office/drawing/2014/main" id="{62423072-1B6D-7E99-49BF-442716237C44}"/>
              </a:ext>
            </a:extLst>
          </p:cNvPr>
          <p:cNvSpPr>
            <a:spLocks noGrp="1" noChangeArrowheads="1"/>
          </p:cNvSpPr>
          <p:nvPr>
            <p:ph type="body" idx="4294967295"/>
          </p:nvPr>
        </p:nvSpPr>
        <p:spPr>
          <a:xfrm>
            <a:off x="250825" y="1412875"/>
            <a:ext cx="6624638" cy="4456113"/>
          </a:xfrm>
        </p:spPr>
        <p:txBody>
          <a:bodyPr/>
          <a:lstStyle/>
          <a:p>
            <a:r>
              <a:rPr lang="cs-CZ" altLang="cs-CZ" b="0" dirty="0"/>
              <a:t>Analýza </a:t>
            </a:r>
            <a:r>
              <a:rPr lang="cs-CZ" altLang="cs-CZ" b="0" dirty="0">
                <a:latin typeface="Arial" panose="020B0604020202020204" pitchFamily="34" charset="0"/>
              </a:rPr>
              <a:t>při výběru zařízení využívá faktu, že čím je poptávkový bod více vzdálený od zařízení, tím je menší pravděpodobnost, že ho navštíví. </a:t>
            </a:r>
          </a:p>
          <a:p>
            <a:r>
              <a:rPr lang="cs-CZ" altLang="cs-CZ" b="0" dirty="0">
                <a:latin typeface="Arial" panose="020B0604020202020204" pitchFamily="34" charset="0"/>
              </a:rPr>
              <a:t>Příkladem mohou být zubní ordinace, specifické obchody, menší podniky nebo služby, které nemají v dané oblasti konkurenci.</a:t>
            </a:r>
          </a:p>
          <a:p>
            <a:r>
              <a:rPr lang="cs-CZ" altLang="cs-CZ" b="0" dirty="0">
                <a:latin typeface="Arial" panose="020B0604020202020204" pitchFamily="34" charset="0"/>
              </a:rPr>
              <a:t>Poptávkové body mohou být přiřazeny k více zařízení, jejich váha se rozdělí mezi více zařízení. Je nutné znát počet zařízení, která chceme lokalizovat a váhu poptávkových bodů (počet obyvatel v adresních bodech).</a:t>
            </a:r>
            <a:endParaRPr lang="cs-CZ" altLang="cs-CZ" b="0" dirty="0"/>
          </a:p>
        </p:txBody>
      </p:sp>
      <p:pic>
        <p:nvPicPr>
          <p:cNvPr id="45060" name="Picture 4">
            <a:extLst>
              <a:ext uri="{FF2B5EF4-FFF2-40B4-BE49-F238E27FC236}">
                <a16:creationId xmlns:a16="http://schemas.microsoft.com/office/drawing/2014/main" id="{94D73E82-84D7-5565-C258-63F97B6C0A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5463" y="4376738"/>
            <a:ext cx="2238375"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2533058B-6683-450C-B8CD-1ECD459536C7}"/>
              </a:ext>
            </a:extLst>
          </p:cNvPr>
          <p:cNvSpPr>
            <a:spLocks noGrp="1" noChangeArrowheads="1"/>
          </p:cNvSpPr>
          <p:nvPr>
            <p:ph type="title" idx="4294967295"/>
          </p:nvPr>
        </p:nvSpPr>
        <p:spPr>
          <a:xfrm>
            <a:off x="1187450" y="31750"/>
            <a:ext cx="7570788" cy="1084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effectLst/>
              </a:rPr>
              <a:t>Maximalizace trhu</a:t>
            </a:r>
          </a:p>
        </p:txBody>
      </p:sp>
      <p:sp>
        <p:nvSpPr>
          <p:cNvPr id="72707" name="Rectangle 3">
            <a:extLst>
              <a:ext uri="{FF2B5EF4-FFF2-40B4-BE49-F238E27FC236}">
                <a16:creationId xmlns:a16="http://schemas.microsoft.com/office/drawing/2014/main" id="{1EC0B5A7-77AF-C2BB-DF6C-6AD7F462EEA2}"/>
              </a:ext>
            </a:extLst>
          </p:cNvPr>
          <p:cNvSpPr>
            <a:spLocks noGrp="1" noChangeArrowheads="1"/>
          </p:cNvSpPr>
          <p:nvPr>
            <p:ph type="body" idx="4294967295"/>
          </p:nvPr>
        </p:nvSpPr>
        <p:spPr>
          <a:xfrm>
            <a:off x="179388" y="1216025"/>
            <a:ext cx="8507412" cy="4456113"/>
          </a:xfrm>
        </p:spPr>
        <p:txBody>
          <a:bodyPr/>
          <a:lstStyle/>
          <a:p>
            <a:pPr>
              <a:defRPr/>
            </a:pPr>
            <a:r>
              <a:rPr lang="cs-CZ" b="0" dirty="0"/>
              <a:t>Analýza </a:t>
            </a:r>
            <a:r>
              <a:rPr lang="cs-CZ" b="0" dirty="0">
                <a:latin typeface="Arial" pitchFamily="34" charset="0"/>
              </a:rPr>
              <a:t>se snaží získat </a:t>
            </a:r>
            <a:r>
              <a:rPr lang="cs-CZ" dirty="0">
                <a:latin typeface="Arial" pitchFamily="34" charset="0"/>
              </a:rPr>
              <a:t>co největší část trhu</a:t>
            </a:r>
            <a:r>
              <a:rPr lang="cs-CZ" b="0" dirty="0">
                <a:latin typeface="Arial" pitchFamily="34" charset="0"/>
              </a:rPr>
              <a:t>. Počítá také s konkurenčními zařízeními, tudíž některé poptávkové body jsou sdíleny spolu s konkurenčními zařízeními a lze takto získat informaci o počtu poptávkových bodů (zákazníků), které budou společné jak novému zařízení, tak některému </a:t>
            </a:r>
            <a:r>
              <a:rPr lang="cs-CZ" dirty="0">
                <a:latin typeface="Arial" pitchFamily="34" charset="0"/>
              </a:rPr>
              <a:t>ze zařízení konkurenčních</a:t>
            </a:r>
            <a:r>
              <a:rPr lang="cs-CZ" b="0" dirty="0">
                <a:latin typeface="Arial" pitchFamily="34" charset="0"/>
              </a:rPr>
              <a:t>. Výsledné řešení se snaží zaručit, aby tento počet byl co nejmenší.</a:t>
            </a:r>
          </a:p>
          <a:p>
            <a:pPr>
              <a:defRPr/>
            </a:pPr>
            <a:r>
              <a:rPr lang="cs-CZ" dirty="0">
                <a:latin typeface="Arial" pitchFamily="34" charset="0"/>
              </a:rPr>
              <a:t>Cílem je pokrýt, co největší část trhu </a:t>
            </a:r>
          </a:p>
          <a:p>
            <a:pPr marL="0" indent="0">
              <a:buFontTx/>
              <a:buNone/>
              <a:defRPr/>
            </a:pPr>
            <a:r>
              <a:rPr lang="cs-CZ" dirty="0">
                <a:latin typeface="Arial" pitchFamily="34" charset="0"/>
              </a:rPr>
              <a:t>s ohledem na konkurenční zařízení.</a:t>
            </a:r>
            <a:endParaRPr lang="cs-CZ" b="0" dirty="0"/>
          </a:p>
        </p:txBody>
      </p:sp>
      <p:pic>
        <p:nvPicPr>
          <p:cNvPr id="46084" name="Picture 4">
            <a:extLst>
              <a:ext uri="{FF2B5EF4-FFF2-40B4-BE49-F238E27FC236}">
                <a16:creationId xmlns:a16="http://schemas.microsoft.com/office/drawing/2014/main" id="{C84AEC3D-D6E9-2F6D-4F15-E9D98C4A88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5813" y="4492625"/>
            <a:ext cx="3278187" cy="236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2618B744-07E4-9FDE-561B-E09FB7B8AA50}"/>
              </a:ext>
            </a:extLst>
          </p:cNvPr>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effectLst/>
              </a:rPr>
              <a:t>Cílené pokrytí trhu</a:t>
            </a:r>
          </a:p>
        </p:txBody>
      </p:sp>
      <p:sp>
        <p:nvSpPr>
          <p:cNvPr id="47107" name="Rectangle 3">
            <a:extLst>
              <a:ext uri="{FF2B5EF4-FFF2-40B4-BE49-F238E27FC236}">
                <a16:creationId xmlns:a16="http://schemas.microsoft.com/office/drawing/2014/main" id="{79822C55-C24C-B63E-93E2-8DFA631FA21A}"/>
              </a:ext>
            </a:extLst>
          </p:cNvPr>
          <p:cNvSpPr>
            <a:spLocks noGrp="1" noChangeArrowheads="1"/>
          </p:cNvSpPr>
          <p:nvPr>
            <p:ph type="body" idx="4294967295"/>
          </p:nvPr>
        </p:nvSpPr>
        <p:spPr>
          <a:xfrm>
            <a:off x="179388" y="1268413"/>
            <a:ext cx="8518525" cy="4456112"/>
          </a:xfrm>
        </p:spPr>
        <p:txBody>
          <a:bodyPr/>
          <a:lstStyle/>
          <a:p>
            <a:r>
              <a:rPr lang="cs-CZ" altLang="cs-CZ" sz="2200" b="0"/>
              <a:t>Analýza se </a:t>
            </a:r>
            <a:r>
              <a:rPr lang="cs-CZ" altLang="cs-CZ" sz="2200" b="0">
                <a:latin typeface="Arial" panose="020B0604020202020204" pitchFamily="34" charset="0"/>
              </a:rPr>
              <a:t>snaží vybrat takové kandidátní lokality, které by </a:t>
            </a:r>
            <a:r>
              <a:rPr lang="cs-CZ" altLang="cs-CZ" sz="2200">
                <a:latin typeface="Arial" panose="020B0604020202020204" pitchFamily="34" charset="0"/>
              </a:rPr>
              <a:t>pokryly zadané procento trhu</a:t>
            </a:r>
            <a:r>
              <a:rPr lang="cs-CZ" altLang="cs-CZ" sz="2200" b="0">
                <a:latin typeface="Arial" panose="020B0604020202020204" pitchFamily="34" charset="0"/>
              </a:rPr>
              <a:t>. </a:t>
            </a:r>
          </a:p>
          <a:p>
            <a:r>
              <a:rPr lang="cs-CZ" altLang="cs-CZ" sz="2200" b="0">
                <a:latin typeface="Arial" panose="020B0604020202020204" pitchFamily="34" charset="0"/>
              </a:rPr>
              <a:t>Např. při požadavku na 20% pokrytí trhu, lze analýzou určit,  že pro pokrytí této části trhu, je nutné vybrat šest potenciálních lokalit.</a:t>
            </a:r>
          </a:p>
          <a:p>
            <a:r>
              <a:rPr lang="cs-CZ" altLang="cs-CZ" sz="2200" b="0">
                <a:latin typeface="Arial" panose="020B0604020202020204" pitchFamily="34" charset="0"/>
              </a:rPr>
              <a:t>Cílem analýzy je vybrat co nejméně zařízení nezbytných pro pokrytí zadaného procenta trhu s ohledem na konkurenci a nastavené procento trhu. </a:t>
            </a:r>
          </a:p>
        </p:txBody>
      </p:sp>
      <p:pic>
        <p:nvPicPr>
          <p:cNvPr id="47108" name="Picture 4">
            <a:extLst>
              <a:ext uri="{FF2B5EF4-FFF2-40B4-BE49-F238E27FC236}">
                <a16:creationId xmlns:a16="http://schemas.microsoft.com/office/drawing/2014/main" id="{C38A172C-8C3A-D91D-173C-C57644D231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4076700"/>
            <a:ext cx="3552825"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2618B744-07E4-9FDE-561B-E09FB7B8AA50}"/>
              </a:ext>
            </a:extLst>
          </p:cNvPr>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dirty="0">
                <a:effectLst/>
              </a:rPr>
              <a:t>Zdroje</a:t>
            </a:r>
          </a:p>
        </p:txBody>
      </p:sp>
      <p:sp>
        <p:nvSpPr>
          <p:cNvPr id="47107" name="Rectangle 3">
            <a:extLst>
              <a:ext uri="{FF2B5EF4-FFF2-40B4-BE49-F238E27FC236}">
                <a16:creationId xmlns:a16="http://schemas.microsoft.com/office/drawing/2014/main" id="{79822C55-C24C-B63E-93E2-8DFA631FA21A}"/>
              </a:ext>
            </a:extLst>
          </p:cNvPr>
          <p:cNvSpPr>
            <a:spLocks noGrp="1" noChangeArrowheads="1"/>
          </p:cNvSpPr>
          <p:nvPr>
            <p:ph type="body" idx="4294967295"/>
          </p:nvPr>
        </p:nvSpPr>
        <p:spPr>
          <a:xfrm>
            <a:off x="179388" y="1268413"/>
            <a:ext cx="8518525" cy="4456112"/>
          </a:xfrm>
        </p:spPr>
        <p:txBody>
          <a:bodyPr/>
          <a:lstStyle/>
          <a:p>
            <a:endParaRPr lang="cs-CZ" altLang="cs-CZ" sz="2200" b="0" dirty="0">
              <a:hlinkClick r:id="rId3"/>
            </a:endParaRPr>
          </a:p>
          <a:p>
            <a:r>
              <a:rPr lang="cs-CZ" altLang="cs-CZ" sz="2200" b="0" dirty="0">
                <a:hlinkClick r:id="rId3"/>
              </a:rPr>
              <a:t>https://gisgeography.com/optimal-business-location-allocation/</a:t>
            </a:r>
            <a:r>
              <a:rPr lang="cs-CZ" altLang="cs-CZ" sz="2200" b="0" dirty="0"/>
              <a:t> </a:t>
            </a:r>
          </a:p>
          <a:p>
            <a:endParaRPr lang="cs-CZ" altLang="cs-CZ" sz="2200" b="0" dirty="0">
              <a:latin typeface="Arial" panose="020B0604020202020204" pitchFamily="34" charset="0"/>
            </a:endParaRPr>
          </a:p>
        </p:txBody>
      </p:sp>
    </p:spTree>
    <p:extLst>
      <p:ext uri="{BB962C8B-B14F-4D97-AF65-F5344CB8AC3E}">
        <p14:creationId xmlns:p14="http://schemas.microsoft.com/office/powerpoint/2010/main" val="577039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2618B744-07E4-9FDE-561B-E09FB7B8AA50}"/>
              </a:ext>
            </a:extLst>
          </p:cNvPr>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dirty="0">
                <a:effectLst/>
              </a:rPr>
              <a:t>Příprava na příště …</a:t>
            </a:r>
          </a:p>
        </p:txBody>
      </p:sp>
      <p:sp>
        <p:nvSpPr>
          <p:cNvPr id="47107" name="Rectangle 3">
            <a:extLst>
              <a:ext uri="{FF2B5EF4-FFF2-40B4-BE49-F238E27FC236}">
                <a16:creationId xmlns:a16="http://schemas.microsoft.com/office/drawing/2014/main" id="{79822C55-C24C-B63E-93E2-8DFA631FA21A}"/>
              </a:ext>
            </a:extLst>
          </p:cNvPr>
          <p:cNvSpPr>
            <a:spLocks noGrp="1" noChangeArrowheads="1"/>
          </p:cNvSpPr>
          <p:nvPr>
            <p:ph type="body" idx="4294967295"/>
          </p:nvPr>
        </p:nvSpPr>
        <p:spPr>
          <a:xfrm>
            <a:off x="179388" y="1268413"/>
            <a:ext cx="8518525" cy="4456112"/>
          </a:xfrm>
        </p:spPr>
        <p:txBody>
          <a:bodyPr/>
          <a:lstStyle/>
          <a:p>
            <a:endParaRPr lang="cs-CZ" altLang="cs-CZ" sz="2200" b="0" dirty="0"/>
          </a:p>
          <a:p>
            <a:r>
              <a:rPr lang="cs-CZ" altLang="cs-CZ" sz="2200" b="0" dirty="0"/>
              <a:t>Představte téma svojí DP a navrhněte GIS analýzu (případně mapu), kterou by bylo možné do práce zařadit. </a:t>
            </a:r>
          </a:p>
          <a:p>
            <a:r>
              <a:rPr lang="cs-CZ" altLang="cs-CZ" sz="2200" b="0" dirty="0"/>
              <a:t>Krátce odprezentujte (3-5 min., neočekává se PPT)   </a:t>
            </a:r>
          </a:p>
          <a:p>
            <a:endParaRPr lang="cs-CZ" altLang="cs-CZ" sz="2200" b="0" dirty="0"/>
          </a:p>
          <a:p>
            <a:r>
              <a:rPr lang="cs-CZ" altLang="cs-CZ" sz="2200" b="0" dirty="0"/>
              <a:t>Zaměřte se spíše na výsledek (co byste chtěli zjistit), než na to jakým způsobem.</a:t>
            </a:r>
          </a:p>
          <a:p>
            <a:r>
              <a:rPr lang="cs-CZ" altLang="cs-CZ" sz="2200" b="0" dirty="0"/>
              <a:t>Nemusíte řešit dostupnost reálných dat, jde spíše o kreativní aplikaci. </a:t>
            </a:r>
          </a:p>
          <a:p>
            <a:endParaRPr lang="cs-CZ" altLang="cs-CZ" sz="2200" b="0" dirty="0"/>
          </a:p>
          <a:p>
            <a:endParaRPr lang="cs-CZ" altLang="cs-CZ" sz="2200" b="0" dirty="0"/>
          </a:p>
          <a:p>
            <a:endParaRPr lang="cs-CZ" altLang="cs-CZ" sz="2200" b="0" dirty="0">
              <a:latin typeface="Arial" panose="020B0604020202020204" pitchFamily="34" charset="0"/>
            </a:endParaRPr>
          </a:p>
        </p:txBody>
      </p:sp>
    </p:spTree>
    <p:extLst>
      <p:ext uri="{BB962C8B-B14F-4D97-AF65-F5344CB8AC3E}">
        <p14:creationId xmlns:p14="http://schemas.microsoft.com/office/powerpoint/2010/main" val="759332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E976F2F9-99FA-5D14-3EAC-1F96DAC51BA1}"/>
              </a:ext>
            </a:extLst>
          </p:cNvPr>
          <p:cNvSpPr>
            <a:spLocks noGrp="1"/>
          </p:cNvSpPr>
          <p:nvPr>
            <p:ph type="ctrTitle"/>
          </p:nvPr>
        </p:nvSpPr>
        <p:spPr>
          <a:xfrm>
            <a:off x="4878034" y="2946715"/>
            <a:ext cx="3580166" cy="653735"/>
          </a:xfrm>
        </p:spPr>
        <p:txBody>
          <a:bodyPr/>
          <a:lstStyle/>
          <a:p>
            <a:pPr>
              <a:defRPr/>
            </a:pPr>
            <a:r>
              <a:rPr lang="cs-CZ" dirty="0"/>
              <a:t>Lokační a alokační úlohy</a:t>
            </a:r>
          </a:p>
        </p:txBody>
      </p:sp>
      <p:sp>
        <p:nvSpPr>
          <p:cNvPr id="17411" name="Podnadpis 4">
            <a:extLst>
              <a:ext uri="{FF2B5EF4-FFF2-40B4-BE49-F238E27FC236}">
                <a16:creationId xmlns:a16="http://schemas.microsoft.com/office/drawing/2014/main" id="{3EA1187C-9799-EAEE-A374-325539801D78}"/>
              </a:ext>
            </a:extLst>
          </p:cNvPr>
          <p:cNvSpPr>
            <a:spLocks noGrp="1"/>
          </p:cNvSpPr>
          <p:nvPr>
            <p:ph type="subTitle" idx="1"/>
          </p:nvPr>
        </p:nvSpPr>
        <p:spPr/>
        <p:txBody>
          <a:bodyPr/>
          <a:lstStyle/>
          <a:p>
            <a:r>
              <a:rPr lang="cs-CZ" altLang="cs-CZ" dirty="0"/>
              <a:t>Kde mám postavit ….. ?</a:t>
            </a:r>
          </a:p>
        </p:txBody>
      </p:sp>
      <p:pic>
        <p:nvPicPr>
          <p:cNvPr id="17413" name="Picture 5" descr="ArcGIS Pro - Location-Allocation">
            <a:extLst>
              <a:ext uri="{FF2B5EF4-FFF2-40B4-BE49-F238E27FC236}">
                <a16:creationId xmlns:a16="http://schemas.microsoft.com/office/drawing/2014/main" id="{D10FBA88-A454-67AB-5137-46B3C62C41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211960" cy="3006140"/>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a:extLst>
              <a:ext uri="{FF2B5EF4-FFF2-40B4-BE49-F238E27FC236}">
                <a16:creationId xmlns:a16="http://schemas.microsoft.com/office/drawing/2014/main" id="{384CAB46-EA1D-D1AF-D17E-58B2C905EB57}"/>
              </a:ext>
            </a:extLst>
          </p:cNvPr>
          <p:cNvSpPr txBox="1"/>
          <p:nvPr/>
        </p:nvSpPr>
        <p:spPr>
          <a:xfrm rot="1136662">
            <a:off x="5745076" y="4694359"/>
            <a:ext cx="1440160" cy="369332"/>
          </a:xfrm>
          <a:prstGeom prst="rect">
            <a:avLst/>
          </a:prstGeom>
          <a:noFill/>
        </p:spPr>
        <p:txBody>
          <a:bodyPr wrap="square" rtlCol="0">
            <a:spAutoFit/>
          </a:bodyPr>
          <a:lstStyle/>
          <a:p>
            <a:r>
              <a:rPr lang="cs-CZ" b="1" dirty="0"/>
              <a:t>Obchod  </a:t>
            </a:r>
          </a:p>
        </p:txBody>
      </p:sp>
      <p:sp>
        <p:nvSpPr>
          <p:cNvPr id="3" name="TextovéPole 2">
            <a:extLst>
              <a:ext uri="{FF2B5EF4-FFF2-40B4-BE49-F238E27FC236}">
                <a16:creationId xmlns:a16="http://schemas.microsoft.com/office/drawing/2014/main" id="{240C2074-3A7D-1E22-BE73-785FCE955F2B}"/>
              </a:ext>
            </a:extLst>
          </p:cNvPr>
          <p:cNvSpPr txBox="1"/>
          <p:nvPr/>
        </p:nvSpPr>
        <p:spPr>
          <a:xfrm rot="20518020">
            <a:off x="4564661" y="4998088"/>
            <a:ext cx="1440160" cy="646331"/>
          </a:xfrm>
          <a:prstGeom prst="rect">
            <a:avLst/>
          </a:prstGeom>
          <a:noFill/>
        </p:spPr>
        <p:txBody>
          <a:bodyPr wrap="square" rtlCol="0">
            <a:spAutoFit/>
          </a:bodyPr>
          <a:lstStyle/>
          <a:p>
            <a:r>
              <a:rPr lang="cs-CZ" b="1" dirty="0"/>
              <a:t>Testovací středisko  </a:t>
            </a:r>
          </a:p>
        </p:txBody>
      </p:sp>
      <p:sp>
        <p:nvSpPr>
          <p:cNvPr id="5" name="TextovéPole 4">
            <a:extLst>
              <a:ext uri="{FF2B5EF4-FFF2-40B4-BE49-F238E27FC236}">
                <a16:creationId xmlns:a16="http://schemas.microsoft.com/office/drawing/2014/main" id="{7B85DF47-FD62-94C1-056D-5B63FCE3589C}"/>
              </a:ext>
            </a:extLst>
          </p:cNvPr>
          <p:cNvSpPr txBox="1"/>
          <p:nvPr/>
        </p:nvSpPr>
        <p:spPr>
          <a:xfrm rot="519222">
            <a:off x="6086284" y="5421961"/>
            <a:ext cx="1440160" cy="646331"/>
          </a:xfrm>
          <a:prstGeom prst="rect">
            <a:avLst/>
          </a:prstGeom>
          <a:noFill/>
        </p:spPr>
        <p:txBody>
          <a:bodyPr wrap="square" rtlCol="0">
            <a:spAutoFit/>
          </a:bodyPr>
          <a:lstStyle/>
          <a:p>
            <a:r>
              <a:rPr lang="cs-CZ" b="1" dirty="0"/>
              <a:t>Požární stanici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557934E8-8C2B-8D10-5408-5EA4FDA3B326}"/>
              </a:ext>
            </a:extLst>
          </p:cNvPr>
          <p:cNvSpPr>
            <a:spLocks noGrp="1"/>
          </p:cNvSpPr>
          <p:nvPr>
            <p:ph type="title"/>
          </p:nvPr>
        </p:nvSpPr>
        <p:spPr/>
        <p:txBody>
          <a:bodyPr/>
          <a:lstStyle/>
          <a:p>
            <a:pPr>
              <a:defRPr/>
            </a:pPr>
            <a:r>
              <a:rPr lang="cs-CZ" dirty="0"/>
              <a:t>Úvod</a:t>
            </a:r>
          </a:p>
        </p:txBody>
      </p:sp>
      <p:sp>
        <p:nvSpPr>
          <p:cNvPr id="18435" name="Zástupný symbol pro obsah 4">
            <a:extLst>
              <a:ext uri="{FF2B5EF4-FFF2-40B4-BE49-F238E27FC236}">
                <a16:creationId xmlns:a16="http://schemas.microsoft.com/office/drawing/2014/main" id="{DB903EC5-9702-D0C9-E355-DE841D069CDE}"/>
              </a:ext>
            </a:extLst>
          </p:cNvPr>
          <p:cNvSpPr>
            <a:spLocks noGrp="1"/>
          </p:cNvSpPr>
          <p:nvPr>
            <p:ph idx="1"/>
          </p:nvPr>
        </p:nvSpPr>
        <p:spPr>
          <a:xfrm>
            <a:off x="323850" y="1268413"/>
            <a:ext cx="8496300" cy="5256212"/>
          </a:xfrm>
        </p:spPr>
        <p:txBody>
          <a:bodyPr/>
          <a:lstStyle/>
          <a:p>
            <a:r>
              <a:rPr lang="cs-CZ" altLang="cs-CZ" b="0" dirty="0"/>
              <a:t>Kde mám umístit svoji provozovnu (stanici, nemocnici,..) </a:t>
            </a:r>
            <a:r>
              <a:rPr lang="en-US" altLang="cs-CZ" b="0" dirty="0"/>
              <a:t>?</a:t>
            </a:r>
          </a:p>
          <a:p>
            <a:r>
              <a:rPr lang="cs-CZ" altLang="cs-CZ" b="0" dirty="0"/>
              <a:t>Umístění (lokace) je klíčový faktor pro úspěch v podnikání (maloobchodním).</a:t>
            </a:r>
            <a:r>
              <a:rPr lang="en-US" altLang="cs-CZ" b="0" dirty="0"/>
              <a:t> </a:t>
            </a:r>
            <a:endParaRPr lang="cs-CZ" altLang="cs-CZ" b="0" dirty="0"/>
          </a:p>
          <a:p>
            <a:r>
              <a:rPr lang="cs-CZ" altLang="cs-CZ" b="0" dirty="0"/>
              <a:t>Pokud obchodník ví, kde jsou jeho potenciální zákazníci, snadněji je získá a udrží si je. </a:t>
            </a:r>
          </a:p>
          <a:p>
            <a:r>
              <a:rPr lang="cs-CZ" altLang="cs-CZ" b="0" dirty="0"/>
              <a:t>Jaká data budeme potřebovat?</a:t>
            </a:r>
          </a:p>
          <a:p>
            <a:r>
              <a:rPr lang="cs-CZ" altLang="cs-CZ" b="0" dirty="0"/>
              <a:t>Jak optimální umístění najít? </a:t>
            </a:r>
          </a:p>
          <a:p>
            <a:r>
              <a:rPr lang="cs-CZ" altLang="cs-CZ" b="0" dirty="0"/>
              <a:t>Na jakých principech je nalezení založeno a jaké technologie lze využít? </a:t>
            </a:r>
            <a:endParaRPr lang="en-US" altLang="cs-CZ" b="0" dirty="0"/>
          </a:p>
          <a:p>
            <a:r>
              <a:rPr lang="cs-CZ" altLang="cs-CZ" b="0" dirty="0"/>
              <a:t>Je třeba jít nad rámec </a:t>
            </a:r>
            <a:r>
              <a:rPr lang="en-US" altLang="cs-CZ" b="0" dirty="0"/>
              <a:t>location-allocation </a:t>
            </a:r>
            <a:r>
              <a:rPr lang="cs-CZ" altLang="cs-CZ" b="0" dirty="0"/>
              <a:t> nástroje v </a:t>
            </a:r>
            <a:r>
              <a:rPr lang="cs-CZ" altLang="cs-CZ" b="0" dirty="0" err="1"/>
              <a:t>ArcGIS</a:t>
            </a:r>
            <a:r>
              <a:rPr lang="cs-CZ" altLang="cs-CZ" b="0" dirty="0"/>
              <a:t> Network </a:t>
            </a:r>
            <a:r>
              <a:rPr lang="cs-CZ" altLang="cs-CZ" b="0" dirty="0" err="1"/>
              <a:t>analyst</a:t>
            </a:r>
            <a:r>
              <a:rPr lang="cs-CZ" altLang="cs-CZ" b="0" dirty="0"/>
              <a:t>?</a:t>
            </a:r>
            <a:endParaRPr lang="cs-CZ" altLang="cs-C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A5DAFC-19A0-6134-29D0-FDCB37326D36}"/>
              </a:ext>
            </a:extLst>
          </p:cNvPr>
          <p:cNvSpPr>
            <a:spLocks noGrp="1"/>
          </p:cNvSpPr>
          <p:nvPr>
            <p:ph type="title"/>
          </p:nvPr>
        </p:nvSpPr>
        <p:spPr/>
        <p:txBody>
          <a:bodyPr/>
          <a:lstStyle/>
          <a:p>
            <a:pPr>
              <a:defRPr/>
            </a:pPr>
            <a:r>
              <a:rPr lang="cs-CZ" dirty="0"/>
              <a:t>Lokace a alokace – v čem je problém?</a:t>
            </a:r>
          </a:p>
        </p:txBody>
      </p:sp>
      <p:sp>
        <p:nvSpPr>
          <p:cNvPr id="3" name="Zástupný symbol pro obsah 2">
            <a:extLst>
              <a:ext uri="{FF2B5EF4-FFF2-40B4-BE49-F238E27FC236}">
                <a16:creationId xmlns:a16="http://schemas.microsoft.com/office/drawing/2014/main" id="{CB713C72-4BF0-1E02-04C4-20071813295D}"/>
              </a:ext>
            </a:extLst>
          </p:cNvPr>
          <p:cNvSpPr>
            <a:spLocks noGrp="1"/>
          </p:cNvSpPr>
          <p:nvPr>
            <p:ph idx="1"/>
          </p:nvPr>
        </p:nvSpPr>
        <p:spPr>
          <a:xfrm>
            <a:off x="468313" y="1349375"/>
            <a:ext cx="8434387" cy="5070475"/>
          </a:xfrm>
        </p:spPr>
        <p:txBody>
          <a:bodyPr/>
          <a:lstStyle/>
          <a:p>
            <a:pPr marL="0" indent="0">
              <a:buFontTx/>
              <a:buNone/>
            </a:pPr>
            <a:r>
              <a:rPr lang="cs-CZ" altLang="cs-CZ"/>
              <a:t>Starosta ostrova s následujícím rozmístěním obyvatelstva:</a:t>
            </a:r>
          </a:p>
          <a:p>
            <a:pPr marL="0" indent="0">
              <a:buFontTx/>
              <a:buNone/>
            </a:pPr>
            <a:endParaRPr lang="cs-CZ" altLang="cs-CZ"/>
          </a:p>
          <a:p>
            <a:pPr marL="0" indent="0">
              <a:buFontTx/>
              <a:buNone/>
            </a:pPr>
            <a:endParaRPr lang="cs-CZ" altLang="cs-CZ"/>
          </a:p>
          <a:p>
            <a:pPr marL="0" indent="0">
              <a:buFontTx/>
              <a:buNone/>
            </a:pPr>
            <a:endParaRPr lang="cs-CZ" altLang="cs-CZ"/>
          </a:p>
          <a:p>
            <a:pPr marL="0" indent="0">
              <a:buFontTx/>
              <a:buNone/>
            </a:pPr>
            <a:endParaRPr lang="cs-CZ" altLang="cs-CZ"/>
          </a:p>
          <a:p>
            <a:pPr marL="0" indent="0">
              <a:buFontTx/>
              <a:buNone/>
            </a:pPr>
            <a:endParaRPr lang="cs-CZ" altLang="cs-CZ"/>
          </a:p>
          <a:p>
            <a:pPr marL="0" indent="0">
              <a:buFontTx/>
              <a:buNone/>
            </a:pPr>
            <a:endParaRPr lang="cs-CZ" altLang="cs-CZ"/>
          </a:p>
          <a:p>
            <a:pPr marL="0" indent="0">
              <a:buFontTx/>
              <a:buNone/>
            </a:pPr>
            <a:endParaRPr lang="cs-CZ" altLang="cs-CZ"/>
          </a:p>
          <a:p>
            <a:pPr marL="0" indent="0">
              <a:buFontTx/>
              <a:buNone/>
            </a:pPr>
            <a:r>
              <a:rPr lang="cs-CZ" altLang="cs-CZ"/>
              <a:t>Kde je optimální umístit požární stanice tak, aby bylo obyvatelstvo co nejlépe chráněno v případě vzniku požáru??</a:t>
            </a:r>
          </a:p>
          <a:p>
            <a:pPr marL="0" indent="0">
              <a:buFontTx/>
              <a:buNone/>
            </a:pPr>
            <a:endParaRPr lang="cs-CZ" altLang="cs-CZ"/>
          </a:p>
        </p:txBody>
      </p:sp>
      <p:pic>
        <p:nvPicPr>
          <p:cNvPr id="19460" name="Picture 2">
            <a:extLst>
              <a:ext uri="{FF2B5EF4-FFF2-40B4-BE49-F238E27FC236}">
                <a16:creationId xmlns:a16="http://schemas.microsoft.com/office/drawing/2014/main" id="{90AF18AE-05F0-3F9F-207A-A873B43D1E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276475"/>
            <a:ext cx="7235825" cy="278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72952F-B89B-E994-73CD-A112BE5943A0}"/>
              </a:ext>
            </a:extLst>
          </p:cNvPr>
          <p:cNvSpPr>
            <a:spLocks noGrp="1"/>
          </p:cNvSpPr>
          <p:nvPr>
            <p:ph type="title"/>
          </p:nvPr>
        </p:nvSpPr>
        <p:spPr/>
        <p:txBody>
          <a:bodyPr/>
          <a:lstStyle/>
          <a:p>
            <a:pPr>
              <a:defRPr/>
            </a:pPr>
            <a:r>
              <a:rPr lang="cs-CZ" dirty="0"/>
              <a:t>Umístění požárních stanic (?)</a:t>
            </a:r>
          </a:p>
        </p:txBody>
      </p:sp>
      <p:sp>
        <p:nvSpPr>
          <p:cNvPr id="20483" name="Zástupný symbol pro obsah 2">
            <a:extLst>
              <a:ext uri="{FF2B5EF4-FFF2-40B4-BE49-F238E27FC236}">
                <a16:creationId xmlns:a16="http://schemas.microsoft.com/office/drawing/2014/main" id="{FF95C3ED-5AC4-248C-DE5F-9DB43C0B3FF5}"/>
              </a:ext>
            </a:extLst>
          </p:cNvPr>
          <p:cNvSpPr>
            <a:spLocks noGrp="1"/>
          </p:cNvSpPr>
          <p:nvPr>
            <p:ph idx="1"/>
          </p:nvPr>
        </p:nvSpPr>
        <p:spPr>
          <a:xfrm>
            <a:off x="457200" y="1600200"/>
            <a:ext cx="8229600" cy="4924425"/>
          </a:xfrm>
        </p:spPr>
        <p:txBody>
          <a:bodyPr/>
          <a:lstStyle/>
          <a:p>
            <a:r>
              <a:rPr lang="cs-CZ" altLang="cs-CZ"/>
              <a:t>Optimalizujte rozmístění 5 požárních stanic.</a:t>
            </a:r>
          </a:p>
          <a:p>
            <a:endParaRPr lang="cs-CZ" altLang="cs-CZ"/>
          </a:p>
          <a:p>
            <a:endParaRPr lang="cs-CZ" altLang="cs-CZ"/>
          </a:p>
          <a:p>
            <a:endParaRPr lang="cs-CZ" altLang="cs-CZ"/>
          </a:p>
          <a:p>
            <a:endParaRPr lang="cs-CZ" altLang="cs-CZ"/>
          </a:p>
          <a:p>
            <a:endParaRPr lang="cs-CZ" altLang="cs-CZ"/>
          </a:p>
          <a:p>
            <a:endParaRPr lang="cs-CZ" altLang="cs-CZ"/>
          </a:p>
          <a:p>
            <a:endParaRPr lang="cs-CZ" altLang="cs-CZ"/>
          </a:p>
          <a:p>
            <a:endParaRPr lang="cs-CZ" altLang="cs-CZ"/>
          </a:p>
          <a:p>
            <a:r>
              <a:rPr lang="cs-CZ" altLang="cs-CZ"/>
              <a:t>Na základě jakých kritérií bylo umístění zvoleno? Jaké postupy byly použity?</a:t>
            </a:r>
          </a:p>
          <a:p>
            <a:endParaRPr lang="cs-CZ" altLang="cs-CZ"/>
          </a:p>
        </p:txBody>
      </p:sp>
      <p:pic>
        <p:nvPicPr>
          <p:cNvPr id="20484" name="Picture 2">
            <a:extLst>
              <a:ext uri="{FF2B5EF4-FFF2-40B4-BE49-F238E27FC236}">
                <a16:creationId xmlns:a16="http://schemas.microsoft.com/office/drawing/2014/main" id="{C3FAE654-1E5E-EC91-3788-9DC596DFC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008" t="7207" r="4071" b="7433"/>
          <a:stretch>
            <a:fillRect/>
          </a:stretch>
        </p:blipFill>
        <p:spPr bwMode="auto">
          <a:xfrm>
            <a:off x="827088" y="2060575"/>
            <a:ext cx="7961312" cy="331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4EA6B6-ABC4-8F46-04F3-ABF25FC744B3}"/>
              </a:ext>
            </a:extLst>
          </p:cNvPr>
          <p:cNvSpPr>
            <a:spLocks noGrp="1"/>
          </p:cNvSpPr>
          <p:nvPr>
            <p:ph type="title"/>
          </p:nvPr>
        </p:nvSpPr>
        <p:spPr/>
        <p:txBody>
          <a:bodyPr/>
          <a:lstStyle/>
          <a:p>
            <a:pPr>
              <a:defRPr/>
            </a:pPr>
            <a:r>
              <a:rPr lang="cs-CZ" dirty="0"/>
              <a:t>Jaká potřebujeme data??</a:t>
            </a:r>
          </a:p>
        </p:txBody>
      </p:sp>
      <p:sp>
        <p:nvSpPr>
          <p:cNvPr id="21507" name="Zástupný symbol pro obsah 2">
            <a:extLst>
              <a:ext uri="{FF2B5EF4-FFF2-40B4-BE49-F238E27FC236}">
                <a16:creationId xmlns:a16="http://schemas.microsoft.com/office/drawing/2014/main" id="{4BF962B8-F3E7-53C7-93F5-2D645654A04C}"/>
              </a:ext>
            </a:extLst>
          </p:cNvPr>
          <p:cNvSpPr>
            <a:spLocks noGrp="1"/>
          </p:cNvSpPr>
          <p:nvPr>
            <p:ph idx="1"/>
          </p:nvPr>
        </p:nvSpPr>
        <p:spPr/>
        <p:txBody>
          <a:bodyPr/>
          <a:lstStyle/>
          <a:p>
            <a:pPr marL="457200" indent="-457200">
              <a:buFont typeface="Verdana" panose="020B0604030504040204" pitchFamily="34" charset="0"/>
              <a:buAutoNum type="arabicPeriod"/>
            </a:pPr>
            <a:r>
              <a:rPr lang="cs-CZ" altLang="cs-CZ"/>
              <a:t>Data o poptávce (demand points) – počet obyvatel v jednotlivých oblastech (počet zákazníků…). Možno přidat váhy v případě více kritérií/datových zdrojů. Příklady??</a:t>
            </a:r>
          </a:p>
          <a:p>
            <a:pPr marL="457200" indent="-457200">
              <a:buFont typeface="Verdana" panose="020B0604030504040204" pitchFamily="34" charset="0"/>
              <a:buAutoNum type="arabicPeriod"/>
            </a:pPr>
            <a:endParaRPr lang="cs-CZ" altLang="cs-CZ"/>
          </a:p>
          <a:p>
            <a:pPr marL="457200" indent="-457200">
              <a:buFont typeface="Verdana" panose="020B0604030504040204" pitchFamily="34" charset="0"/>
              <a:buAutoNum type="arabicPeriod"/>
            </a:pPr>
            <a:endParaRPr lang="cs-CZ" altLang="cs-CZ"/>
          </a:p>
        </p:txBody>
      </p:sp>
      <p:pic>
        <p:nvPicPr>
          <p:cNvPr id="21508" name="Picture 2">
            <a:extLst>
              <a:ext uri="{FF2B5EF4-FFF2-40B4-BE49-F238E27FC236}">
                <a16:creationId xmlns:a16="http://schemas.microsoft.com/office/drawing/2014/main" id="{7D07BFAF-202E-91C5-666C-081CAF6FC1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3500438"/>
            <a:ext cx="6372225" cy="245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9E8E68-2A59-F0DC-808C-3EFE1221AA7F}"/>
              </a:ext>
            </a:extLst>
          </p:cNvPr>
          <p:cNvSpPr>
            <a:spLocks noGrp="1"/>
          </p:cNvSpPr>
          <p:nvPr>
            <p:ph type="title"/>
          </p:nvPr>
        </p:nvSpPr>
        <p:spPr/>
        <p:txBody>
          <a:bodyPr/>
          <a:lstStyle/>
          <a:p>
            <a:pPr>
              <a:defRPr/>
            </a:pPr>
            <a:r>
              <a:rPr lang="cs-CZ" dirty="0"/>
              <a:t>Jaká potřebujeme data? II.</a:t>
            </a:r>
          </a:p>
        </p:txBody>
      </p:sp>
      <p:sp>
        <p:nvSpPr>
          <p:cNvPr id="24579" name="Zástupný symbol pro obsah 2">
            <a:extLst>
              <a:ext uri="{FF2B5EF4-FFF2-40B4-BE49-F238E27FC236}">
                <a16:creationId xmlns:a16="http://schemas.microsoft.com/office/drawing/2014/main" id="{DF846290-3D5D-6CDA-0F8B-1A9275AA8A7F}"/>
              </a:ext>
            </a:extLst>
          </p:cNvPr>
          <p:cNvSpPr>
            <a:spLocks noGrp="1"/>
          </p:cNvSpPr>
          <p:nvPr>
            <p:ph idx="1"/>
          </p:nvPr>
        </p:nvSpPr>
        <p:spPr>
          <a:xfrm>
            <a:off x="468313" y="1341438"/>
            <a:ext cx="8229600" cy="5516562"/>
          </a:xfrm>
        </p:spPr>
        <p:txBody>
          <a:bodyPr/>
          <a:lstStyle/>
          <a:p>
            <a:pPr marL="0" indent="0">
              <a:buFontTx/>
              <a:buNone/>
            </a:pPr>
            <a:r>
              <a:rPr lang="cs-CZ" altLang="cs-CZ"/>
              <a:t>2. Provozovny (umístění požadované provozovny) – možné, vyžadované, konkurenční, vytipované… (prodejna, stanice, BST, nemocnice…). </a:t>
            </a:r>
          </a:p>
          <a:p>
            <a:pPr marL="0" indent="0">
              <a:buFontTx/>
              <a:buNone/>
            </a:pPr>
            <a:endParaRPr lang="cs-CZ" altLang="cs-CZ"/>
          </a:p>
          <a:p>
            <a:pPr marL="0" indent="0">
              <a:buFontTx/>
              <a:buNone/>
            </a:pPr>
            <a:endParaRPr lang="cs-CZ" altLang="cs-CZ"/>
          </a:p>
          <a:p>
            <a:pPr marL="0" indent="0">
              <a:buFontTx/>
              <a:buNone/>
            </a:pPr>
            <a:endParaRPr lang="cs-CZ" altLang="cs-CZ"/>
          </a:p>
          <a:p>
            <a:pPr marL="0" indent="0">
              <a:buFontTx/>
              <a:buNone/>
            </a:pPr>
            <a:endParaRPr lang="cs-CZ" altLang="cs-CZ"/>
          </a:p>
          <a:p>
            <a:pPr marL="0" indent="0">
              <a:buFontTx/>
              <a:buNone/>
            </a:pPr>
            <a:endParaRPr lang="cs-CZ" altLang="cs-CZ"/>
          </a:p>
          <a:p>
            <a:pPr marL="0" indent="0">
              <a:buFontTx/>
              <a:buNone/>
            </a:pPr>
            <a:endParaRPr lang="cs-CZ" altLang="cs-CZ"/>
          </a:p>
          <a:p>
            <a:pPr marL="0" indent="0">
              <a:buFontTx/>
              <a:buNone/>
            </a:pPr>
            <a:r>
              <a:rPr lang="cs-CZ" altLang="cs-CZ"/>
              <a:t>Pokud není možné omezit, lze nahradit pravidelnou sítí rovnoměrně rozmístěných bodů, nebo souborem adres.</a:t>
            </a:r>
          </a:p>
          <a:p>
            <a:pPr marL="0" indent="0">
              <a:buFontTx/>
              <a:buNone/>
            </a:pPr>
            <a:endParaRPr lang="cs-CZ" altLang="cs-CZ"/>
          </a:p>
        </p:txBody>
      </p:sp>
      <p:pic>
        <p:nvPicPr>
          <p:cNvPr id="22532" name="Picture 2" descr="https://i0.wp.com/gisgeography.com/wp-content/uploads/2016/04/location-allocation-candidates.png">
            <a:extLst>
              <a:ext uri="{FF2B5EF4-FFF2-40B4-BE49-F238E27FC236}">
                <a16:creationId xmlns:a16="http://schemas.microsoft.com/office/drawing/2014/main" id="{650604C2-70E7-073B-965F-AF3FD76876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2924175"/>
            <a:ext cx="7058025"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GC_sablona1">
  <a:themeElements>
    <a:clrScheme name="LGC_sablona1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LGC_sablona1">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GC_sablona1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LGC_sablona1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LGC_sablona1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LGC_sablona1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LGC_sablona1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LGC_sablona1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LGC_sablona1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LGC_sablona1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LGC_sablona1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5869</TotalTime>
  <Words>3922</Words>
  <Application>Microsoft Office PowerPoint</Application>
  <PresentationFormat>Předvádění na obrazovce (4:3)</PresentationFormat>
  <Paragraphs>254</Paragraphs>
  <Slides>37</Slides>
  <Notes>34</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37</vt:i4>
      </vt:variant>
    </vt:vector>
  </HeadingPairs>
  <TitlesOfParts>
    <vt:vector size="40" baseType="lpstr">
      <vt:lpstr>Arial</vt:lpstr>
      <vt:lpstr>Verdana</vt:lpstr>
      <vt:lpstr>LGC_sablona1</vt:lpstr>
      <vt:lpstr> GIS4SG   Lokační a alokační úlohy  jaro 2023</vt:lpstr>
      <vt:lpstr> GIS-aktivity</vt:lpstr>
      <vt:lpstr> GIS-aktivity</vt:lpstr>
      <vt:lpstr>Lokační a alokační úlohy</vt:lpstr>
      <vt:lpstr>Úvod</vt:lpstr>
      <vt:lpstr>Lokace a alokace – v čem je problém?</vt:lpstr>
      <vt:lpstr>Umístění požárních stanic (?)</vt:lpstr>
      <vt:lpstr>Jaká potřebujeme data??</vt:lpstr>
      <vt:lpstr>Jaká potřebujeme data? II.</vt:lpstr>
      <vt:lpstr>Jaká potřebujeme data? III.</vt:lpstr>
      <vt:lpstr>Oblasti využití alokačních úloh </vt:lpstr>
      <vt:lpstr>Teoretický základ</vt:lpstr>
      <vt:lpstr>Metody řešení  územního mediánu</vt:lpstr>
      <vt:lpstr>Metody řešení  územního mediánu</vt:lpstr>
      <vt:lpstr>Metody řešení  územního mediánu</vt:lpstr>
      <vt:lpstr>Data pro síťovou analýzu</vt:lpstr>
      <vt:lpstr>Street Net vzorek</vt:lpstr>
      <vt:lpstr>Prezentace aplikace PowerPoint</vt:lpstr>
      <vt:lpstr>Street Net  typy komunikací</vt:lpstr>
      <vt:lpstr>Real Time data pro síťovou analýzu</vt:lpstr>
      <vt:lpstr>Detailní pohled RODOS Brno (zdržení dopravy)</vt:lpstr>
      <vt:lpstr>Převoz nebezpečného materiálu – případová studie (BP, Leitgeb 2015)</vt:lpstr>
      <vt:lpstr>Kritérium 1 – uliční segmenty</vt:lpstr>
      <vt:lpstr>Kritérium 2 – citlivé objekty  a PoI</vt:lpstr>
      <vt:lpstr>Prezentace aplikace PowerPoint</vt:lpstr>
      <vt:lpstr>Spojité a diskrétní alokační úlohy</vt:lpstr>
      <vt:lpstr>Jak řešit v ArcGIS?</vt:lpstr>
      <vt:lpstr>Location – alocation v ArcGIS - jak lze ovlivnit řešení lokačních a alokačních úloh?</vt:lpstr>
      <vt:lpstr>Jak řešit v QGISu?</vt:lpstr>
      <vt:lpstr>Typy analýz </vt:lpstr>
      <vt:lpstr>Minimalizace nákladů</vt:lpstr>
      <vt:lpstr>Maximální pokrytí a Minimalizace zařízení </vt:lpstr>
      <vt:lpstr>Maximalizace účasti</vt:lpstr>
      <vt:lpstr>Maximalizace trhu</vt:lpstr>
      <vt:lpstr>Cílené pokrytí trhu</vt:lpstr>
      <vt:lpstr>Zdroje</vt:lpstr>
      <vt:lpstr>Příprava na příště …</vt:lpstr>
    </vt:vector>
  </TitlesOfParts>
  <Company>GU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Kuba</dc:creator>
  <cp:lastModifiedBy>Lukáš Herman</cp:lastModifiedBy>
  <cp:revision>525</cp:revision>
  <dcterms:created xsi:type="dcterms:W3CDTF">2005-10-31T09:36:06Z</dcterms:created>
  <dcterms:modified xsi:type="dcterms:W3CDTF">2023-02-28T12:47:55Z</dcterms:modified>
</cp:coreProperties>
</file>