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51"/>
  </p:notesMasterIdLst>
  <p:handoutMasterIdLst>
    <p:handoutMasterId r:id="rId52"/>
  </p:handoutMasterIdLst>
  <p:sldIdLst>
    <p:sldId id="256" r:id="rId2"/>
    <p:sldId id="640" r:id="rId3"/>
    <p:sldId id="641" r:id="rId4"/>
    <p:sldId id="642" r:id="rId5"/>
    <p:sldId id="662" r:id="rId6"/>
    <p:sldId id="643" r:id="rId7"/>
    <p:sldId id="663" r:id="rId8"/>
    <p:sldId id="686" r:id="rId9"/>
    <p:sldId id="687" r:id="rId10"/>
    <p:sldId id="644" r:id="rId11"/>
    <p:sldId id="646" r:id="rId12"/>
    <p:sldId id="649" r:id="rId13"/>
    <p:sldId id="650" r:id="rId14"/>
    <p:sldId id="648" r:id="rId15"/>
    <p:sldId id="651" r:id="rId16"/>
    <p:sldId id="612" r:id="rId17"/>
    <p:sldId id="639" r:id="rId18"/>
    <p:sldId id="652" r:id="rId19"/>
    <p:sldId id="653" r:id="rId20"/>
    <p:sldId id="654" r:id="rId21"/>
    <p:sldId id="655" r:id="rId22"/>
    <p:sldId id="658" r:id="rId23"/>
    <p:sldId id="657" r:id="rId24"/>
    <p:sldId id="656" r:id="rId25"/>
    <p:sldId id="660" r:id="rId26"/>
    <p:sldId id="659" r:id="rId27"/>
    <p:sldId id="661" r:id="rId28"/>
    <p:sldId id="685" r:id="rId29"/>
    <p:sldId id="664" r:id="rId30"/>
    <p:sldId id="665" r:id="rId31"/>
    <p:sldId id="666" r:id="rId32"/>
    <p:sldId id="667" r:id="rId33"/>
    <p:sldId id="668" r:id="rId34"/>
    <p:sldId id="669" r:id="rId35"/>
    <p:sldId id="670" r:id="rId36"/>
    <p:sldId id="671" r:id="rId37"/>
    <p:sldId id="683" r:id="rId38"/>
    <p:sldId id="676" r:id="rId39"/>
    <p:sldId id="677" r:id="rId40"/>
    <p:sldId id="672" r:id="rId41"/>
    <p:sldId id="674" r:id="rId42"/>
    <p:sldId id="675" r:id="rId43"/>
    <p:sldId id="681" r:id="rId44"/>
    <p:sldId id="678" r:id="rId45"/>
    <p:sldId id="684" r:id="rId46"/>
    <p:sldId id="679" r:id="rId47"/>
    <p:sldId id="682" r:id="rId48"/>
    <p:sldId id="645" r:id="rId49"/>
    <p:sldId id="673" r:id="rId50"/>
  </p:sldIdLst>
  <p:sldSz cx="9144000" cy="6858000" type="screen4x3"/>
  <p:notesSz cx="9882188" cy="678497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FF00"/>
    <a:srgbClr val="FFFFFF"/>
    <a:srgbClr val="7C0060"/>
    <a:srgbClr val="0066FF"/>
    <a:srgbClr val="000066"/>
    <a:srgbClr val="FFFFCC"/>
    <a:srgbClr val="FFCC00"/>
    <a:srgbClr val="FF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79567" autoAdjust="0"/>
  </p:normalViewPr>
  <p:slideViewPr>
    <p:cSldViewPr>
      <p:cViewPr varScale="1">
        <p:scale>
          <a:sx n="76" d="100"/>
          <a:sy n="76" d="100"/>
        </p:scale>
        <p:origin x="20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59D4951-D3FC-1C75-2E4A-431B47FF537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82127" cy="33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t" anchorCtr="0" compatLnSpc="1">
            <a:prstTxWarp prst="textNoShape">
              <a:avLst/>
            </a:prstTxWarp>
          </a:bodyPr>
          <a:lstStyle>
            <a:lvl1pPr defTabSz="95216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8B26B785-3854-9796-8D01-9C70E7B1898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7749" y="0"/>
            <a:ext cx="4282127" cy="33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t" anchorCtr="0" compatLnSpc="1">
            <a:prstTxWarp prst="textNoShape">
              <a:avLst/>
            </a:prstTxWarp>
          </a:bodyPr>
          <a:lstStyle>
            <a:lvl1pPr algn="r" defTabSz="95216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67BE6369-C001-EB33-8CE4-FC8EF23BE4D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44909"/>
            <a:ext cx="4282127" cy="33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b" anchorCtr="0" compatLnSpc="1">
            <a:prstTxWarp prst="textNoShape">
              <a:avLst/>
            </a:prstTxWarp>
          </a:bodyPr>
          <a:lstStyle>
            <a:lvl1pPr defTabSz="95216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5F97F4BB-6300-1E50-B5F8-931CF8F54E5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7749" y="6444909"/>
            <a:ext cx="4282127" cy="33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>
                <a:latin typeface="Arial" panose="020B0604020202020204" pitchFamily="34" charset="0"/>
              </a:defRPr>
            </a:lvl1pPr>
          </a:lstStyle>
          <a:p>
            <a:fld id="{A55687FE-C161-40C2-B53C-F5241A24F22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8A9C765C-1ED1-C222-B025-F727C7A23BD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82127" cy="33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t" anchorCtr="0" compatLnSpc="1">
            <a:prstTxWarp prst="textNoShape">
              <a:avLst/>
            </a:prstTxWarp>
          </a:bodyPr>
          <a:lstStyle>
            <a:lvl1pPr defTabSz="95216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E5D50C74-68EB-AB6E-6462-7069EA5C39F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597749" y="0"/>
            <a:ext cx="4282127" cy="33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t" anchorCtr="0" compatLnSpc="1">
            <a:prstTxWarp prst="textNoShape">
              <a:avLst/>
            </a:prstTxWarp>
          </a:bodyPr>
          <a:lstStyle>
            <a:lvl1pPr algn="r" defTabSz="95216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E5148C52-ABC1-8516-A643-65FDDC53E81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0063" y="1041400"/>
            <a:ext cx="3394075" cy="2544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404FC480-E7FE-9D71-742F-E968A5373F4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9607" y="3223000"/>
            <a:ext cx="7905289" cy="305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58374" name="Rectangle 6">
            <a:extLst>
              <a:ext uri="{FF2B5EF4-FFF2-40B4-BE49-F238E27FC236}">
                <a16:creationId xmlns:a16="http://schemas.microsoft.com/office/drawing/2014/main" id="{30DDEA1E-F198-46E5-BE3A-E79F588D372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44909"/>
            <a:ext cx="4282127" cy="33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b" anchorCtr="0" compatLnSpc="1">
            <a:prstTxWarp prst="textNoShape">
              <a:avLst/>
            </a:prstTxWarp>
          </a:bodyPr>
          <a:lstStyle>
            <a:lvl1pPr defTabSz="95216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8375" name="Rectangle 7">
            <a:extLst>
              <a:ext uri="{FF2B5EF4-FFF2-40B4-BE49-F238E27FC236}">
                <a16:creationId xmlns:a16="http://schemas.microsoft.com/office/drawing/2014/main" id="{09230EAF-FF68-B9CC-14B8-63CF56FFB5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7749" y="6444909"/>
            <a:ext cx="4282127" cy="33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>
                <a:latin typeface="Arial" panose="020B0604020202020204" pitchFamily="34" charset="0"/>
              </a:defRPr>
            </a:lvl1pPr>
          </a:lstStyle>
          <a:p>
            <a:fld id="{B63432D5-F3CA-4680-A8E6-4293168AF387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>
            <a:extLst>
              <a:ext uri="{FF2B5EF4-FFF2-40B4-BE49-F238E27FC236}">
                <a16:creationId xmlns:a16="http://schemas.microsoft.com/office/drawing/2014/main" id="{910FB0E8-BCC1-88CE-F3CF-BE02C956AB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Zástupný symbol pro poznámky 2">
            <a:extLst>
              <a:ext uri="{FF2B5EF4-FFF2-40B4-BE49-F238E27FC236}">
                <a16:creationId xmlns:a16="http://schemas.microsoft.com/office/drawing/2014/main" id="{A06BE0C7-817F-BF0B-8C8D-50405C289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cs-CZ">
              <a:latin typeface="Arial" panose="020B0604020202020204" pitchFamily="34" charset="0"/>
            </a:endParaRPr>
          </a:p>
        </p:txBody>
      </p:sp>
      <p:sp>
        <p:nvSpPr>
          <p:cNvPr id="60420" name="Zástupný symbol pro číslo snímku 3">
            <a:extLst>
              <a:ext uri="{FF2B5EF4-FFF2-40B4-BE49-F238E27FC236}">
                <a16:creationId xmlns:a16="http://schemas.microsoft.com/office/drawing/2014/main" id="{EFEB1125-91A2-FFFD-45BF-D75303A9C4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5091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5091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5091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50913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BF10FFAB-7873-43FF-A2C3-067D9CABFC16}" type="slidenum">
              <a:rPr lang="cs-CZ" altLang="cs-CZ">
                <a:latin typeface="Arial" panose="020B0604020202020204" pitchFamily="34" charset="0"/>
              </a:rPr>
              <a:pPr eaLnBrk="1" hangingPunct="1"/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0442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3310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957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5548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15559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85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96888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7725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37883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1996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0707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66075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05082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2646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246670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07339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739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73411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27637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98604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 dvaceti zvolených obcích je velmi výrazná převaha obcí s nadprůměrným podílem občanů starších 64. Protože jde o nominální data,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NewRoman"/>
              </a:rPr>
              <a:t>používá se ke zpracování dat JCS (Joint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NewRoman"/>
              </a:rPr>
              <a:t>Count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NewRoman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NewRoman"/>
              </a:rPr>
              <a:t>Statistics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NewRoman"/>
              </a:rPr>
              <a:t> – Statistika charakteru sousedství). Tato metoda využívá binární matice konektivity. Prvky na hlavni diagonále této matice mají hodnoty 0, matice je symetrická, suma v řádku nese informaci o počtu sousedů daná jednotky. Nevýhodou je, že pro větší počet prostorových jednotek obsahuje velké množství nul a že v ní dochází k redundanci uložené informace.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NewRoman"/>
              </a:rPr>
              <a:t>Vypočítaná prostorová autokorelace je pozitivní a tedy prostorové uspořádání je shlukové, což indikuje především vysoká hodnota AA. Pozorované počty spojů však musí být porovnány s náhodným uspořádáním a musíme je testovat, zda jsou statisticky významné. Očekávaný počet sousedů AA je nižší než pozorovaný (skutečný) počet těchto spojení. V případě spojení AB je tomu naopak, očekávaný počet je mírně vyšší než počet spojů pozorovaných. Žádná z hodnot Z skóre nepřesahuje prahovou hodnotu +/- 1,96 a tak uvedené uspořádání nevykazuje statisticky významnou pozitivní prostorovou autokorelaci na hladině významnosti α=0,05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8912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18172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35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76783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022798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49327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74561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6144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24556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91870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42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51343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Globální varianta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Moranova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udává míru prostorové autokorelace v celém vstupním souboru hodnot na základě polohy a atributové hodnoty. V  případě tohoto cvičení bylo náhodně zvoleno dvacet sousedních obcí z Jihomoravského kraje, jako vstupní atribut sloužil podíl obyvatel starších 64 let v celkové populaci obcí. Vzhledem k hodnotě vypočteného a očekávaného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Moranova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indexu, lze považovat uspořádání za pravidelné, sousední obce vykazují rozdílné chování. Z skóre je přibližně -2,82, můžeme prohlásit, že jde o statisticky významný jev. </a:t>
            </a:r>
          </a:p>
          <a:p>
            <a:pPr algn="just"/>
            <a:r>
              <a:rPr lang="cs-CZ" sz="1800" dirty="0">
                <a:effectLst/>
                <a:latin typeface="Times New Roman" panose="02020603050405020304" pitchFamily="18" charset="0"/>
                <a:ea typeface="BookmanOldStyle"/>
              </a:rPr>
              <a:t>Při zjišťování lokální varianty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BookmanOldStyle"/>
              </a:rPr>
              <a:t>Moranova</a:t>
            </a:r>
            <a:r>
              <a:rPr lang="cs-CZ" sz="1800" dirty="0">
                <a:effectLst/>
                <a:latin typeface="Times New Roman" panose="02020603050405020304" pitchFamily="18" charset="0"/>
                <a:ea typeface="BookmanOldStyle"/>
              </a:rPr>
              <a:t> indexu byla použita metoda inverzní vzdálenosti. Nejnižší hodnoty tohoto indexu mají ty obce, jejichž sousedé mají velmi odlišní hodnoty studované charakteristiky, jde především o obce Křídlůvky a Valtrovice. Podle Z skóre jsou jejich hodnoty statisticky významná a nelze je považovat za náhodné. Ostatní obce mají hodnoty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BookmanOldStyle"/>
              </a:rPr>
              <a:t>Moranova</a:t>
            </a:r>
            <a:r>
              <a:rPr lang="cs-CZ" sz="1800" dirty="0">
                <a:effectLst/>
                <a:latin typeface="Times New Roman" panose="02020603050405020304" pitchFamily="18" charset="0"/>
                <a:ea typeface="BookmanOldStyle"/>
              </a:rPr>
              <a:t> indexu vyšší, jsou si tedy se svými sousedy podobnější a jejich Z skóre jsou uvnitř intervalu -1,96 až 1,96.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Lokální statistiky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Moranova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korelačního pole se snaží postihnutí prostorové heterogenity v dílčích částech území. Lze jimi identifikovat oblasti s neobvyklými hodnotami prostorové autokorelace. Hodnoty nacházející se výrazně nad či pod regresní čárou jsou odlehlé. Korelační pole je založeno na regresní závislosti mezi studovanou charakteristikou a váženou charakteristikou. V našem případě se v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Moranově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korelačním poli se prvky (obce) vyskytují takřka výhradně v prvním a třetím kvadrantu, což implikuje silnou pozitivní prostorovou autokorelaci. Všechny tři vytvořené diagramy jsou při vizuálním srovnání velmi podobné, až shodné.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43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26169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44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6519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16862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45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796826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46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10625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47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03538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058499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49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1301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11309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8915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2358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6022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32D5-F3CA-4680-A8E6-4293168AF387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6464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2025274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6013" y="188913"/>
            <a:ext cx="7570787" cy="1084262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630641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A7575437-9D1E-8E4B-4A3F-238678A2B22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0825" y="6237288"/>
            <a:ext cx="1176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/>
              <a:t>GIS4SG</a:t>
            </a:r>
            <a:endParaRPr lang="en-GB" altLang="cs-CZ" b="1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6013" y="188913"/>
            <a:ext cx="7570787" cy="1084262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060658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0152560-EF31-C0B4-B320-D54149AEE3C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0825" y="6237288"/>
            <a:ext cx="1176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/>
              <a:t>GIS4SG</a:t>
            </a:r>
            <a:endParaRPr lang="en-GB" altLang="cs-CZ" b="1" dirty="0"/>
          </a:p>
        </p:txBody>
      </p:sp>
    </p:spTree>
    <p:extLst>
      <p:ext uri="{BB962C8B-B14F-4D97-AF65-F5344CB8AC3E}">
        <p14:creationId xmlns:p14="http://schemas.microsoft.com/office/powerpoint/2010/main" val="2484603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DD03D4-BB56-1875-5F14-E29544A98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02CA9-3834-4D1C-9765-99261C07DC01}" type="datetimeFigureOut">
              <a:rPr lang="cs-CZ"/>
              <a:pPr>
                <a:defRPr/>
              </a:pPr>
              <a:t>21.03.2023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42C573-7CB7-CCC3-C1B2-A2D79573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EB1DB0-21C5-6BF1-20B3-251C36C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3CBA4B5-C0AF-4DE3-9931-559828A8C26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196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3B0D3979-56F3-C781-E6B7-12411F1A287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0825" y="6237288"/>
            <a:ext cx="1176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/>
              <a:t>GIS4SG</a:t>
            </a:r>
            <a:endParaRPr lang="en-GB" altLang="cs-CZ" b="1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38857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91596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41775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9156700-4155-069C-3FA6-33AC9622F2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0825" y="6237288"/>
            <a:ext cx="1176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/>
              <a:t>GIS4SG</a:t>
            </a:r>
            <a:endParaRPr lang="en-GB" altLang="cs-CZ" b="1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4072483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35596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315728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952157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88913"/>
            <a:ext cx="2057400" cy="5867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19800" cy="5867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99800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0" descr="ppt_sablona_pozadi">
            <a:extLst>
              <a:ext uri="{FF2B5EF4-FFF2-40B4-BE49-F238E27FC236}">
                <a16:creationId xmlns:a16="http://schemas.microsoft.com/office/drawing/2014/main" id="{176F5045-B1B3-9867-CCE3-30EBA50FA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65" name="Rectangle 45">
            <a:extLst>
              <a:ext uri="{FF2B5EF4-FFF2-40B4-BE49-F238E27FC236}">
                <a16:creationId xmlns:a16="http://schemas.microsoft.com/office/drawing/2014/main" id="{E7142E8C-84C9-FFD2-1A0F-20891829C5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188913"/>
            <a:ext cx="7570787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8" name="Rectangle 46">
            <a:extLst>
              <a:ext uri="{FF2B5EF4-FFF2-40B4-BE49-F238E27FC236}">
                <a16:creationId xmlns:a16="http://schemas.microsoft.com/office/drawing/2014/main" id="{4B1FB08E-D10A-0EA4-4BE4-130999E209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9" r:id="rId2"/>
    <p:sldLayoutId id="2147484252" r:id="rId3"/>
    <p:sldLayoutId id="2147484253" r:id="rId4"/>
    <p:sldLayoutId id="2147484260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61" r:id="rId11"/>
    <p:sldLayoutId id="2147484262" r:id="rId12"/>
    <p:sldLayoutId id="2147484263" r:id="rId13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i="1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i="1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i="1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i="1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i="1">
          <a:solidFill>
            <a:srgbClr val="000000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erman.lu@mail.muni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olli.wz.cz/3d_traffic_offences/speed-districts.html" TargetMode="External"/><Relationship Id="rId4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feed/update/urn:li:activity:7034157417185595392?updateEntityUrn=urn%3Ali%3Afs_feedUpdate%3A%28V2%2Curn%3Ali%3Aactivity%3A7034157417185595392%29" TargetMode="External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hyperlink" Target="https://www.researchgate.net/publication/226212823_Geographical_distribution_of_crime_in_Italian_provinces_A_spatial_econometric_analysis/figures?lo=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researchgate.net/publication/226212823_Geographical_distribution_of_crime_in_Italian_provinces_A_spatial_econometric_analysis/figures?lo=1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tvorbamap.osu.cz/ke-stazeni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gistbok.ucgis.org/bok-topics/problems-scale-and-zoning" TargetMode="External"/><Relationship Id="rId5" Type="http://schemas.openxmlformats.org/officeDocument/2006/relationships/hyperlink" Target="https://gistbok.ucgis.org/bok-topics/common-thematic-map-types" TargetMode="External"/><Relationship Id="rId4" Type="http://schemas.openxmlformats.org/officeDocument/2006/relationships/hyperlink" Target="https://gistbok.ucgis.org/bok-topics/statistical-mapping-enumeration-normalization-classification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WRh_dq3U_U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0D7878FE-9578-241C-7070-A38A4DEB465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548680"/>
            <a:ext cx="9144000" cy="3774083"/>
          </a:xfrm>
        </p:spPr>
        <p:txBody>
          <a:bodyPr/>
          <a:lstStyle/>
          <a:p>
            <a:pPr algn="ctr" eaLnBrk="1" hangingPunct="1">
              <a:defRPr/>
            </a:pPr>
            <a:br>
              <a:rPr lang="cs-CZ" sz="2800" b="0" dirty="0">
                <a:effectLst/>
              </a:rPr>
            </a:br>
            <a:r>
              <a:rPr lang="cs-CZ" b="0" dirty="0"/>
              <a:t>GIS4SG</a:t>
            </a:r>
            <a:br>
              <a:rPr lang="cs-CZ" b="0" dirty="0"/>
            </a:br>
            <a:br>
              <a:rPr lang="cs-CZ" b="0" dirty="0"/>
            </a:br>
            <a:br>
              <a:rPr lang="cs-CZ" dirty="0"/>
            </a:br>
            <a:r>
              <a:rPr lang="cs-CZ" dirty="0"/>
              <a:t>Kartogramy – </a:t>
            </a:r>
            <a:br>
              <a:rPr lang="cs-CZ" dirty="0"/>
            </a:br>
            <a:r>
              <a:rPr lang="cs-CZ" dirty="0"/>
              <a:t>normalizace, klasifikace.</a:t>
            </a:r>
            <a:br>
              <a:rPr lang="cs-CZ" dirty="0"/>
            </a:br>
            <a:br>
              <a:rPr lang="cs-CZ" dirty="0"/>
            </a:br>
            <a:r>
              <a:rPr lang="cs-CZ" dirty="0"/>
              <a:t>Statistická analýza plošných jevů</a:t>
            </a:r>
            <a:br>
              <a:rPr lang="cs-CZ" dirty="0"/>
            </a:br>
            <a:br>
              <a:rPr lang="cs-CZ" dirty="0"/>
            </a:br>
            <a:r>
              <a:rPr lang="cs-CZ" sz="2400" b="0" dirty="0"/>
              <a:t>jaro 2023</a:t>
            </a:r>
            <a:endParaRPr lang="en-GB" sz="2400" b="0" dirty="0">
              <a:effectLst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F53A11A7-2CE7-4BAB-93DD-BC41A6F3EBC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55650" y="4437063"/>
            <a:ext cx="7200900" cy="22320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Lukáš Herman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>
                <a:hlinkClick r:id="rId3"/>
              </a:rPr>
              <a:t>herman.lu@mail.muni.cz</a:t>
            </a:r>
            <a:r>
              <a:rPr lang="cs-CZ" altLang="cs-CZ" sz="16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altLang="cs-CZ" sz="1600" dirty="0"/>
          </a:p>
        </p:txBody>
      </p:sp>
      <p:pic>
        <p:nvPicPr>
          <p:cNvPr id="7172" name="Picture 2" descr="ZnaÄka MUNI SCI - BarevnÃ© provedenÃ­">
            <a:extLst>
              <a:ext uri="{FF2B5EF4-FFF2-40B4-BE49-F238E27FC236}">
                <a16:creationId xmlns:a16="http://schemas.microsoft.com/office/drawing/2014/main" id="{95F9AEB7-7985-E398-4321-48916E17F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-19050"/>
            <a:ext cx="140811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Ke statistické normalizaci můžeme použít: 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2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Plochu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2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Souhrnnou hodnotou za jednotku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2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Souhrnnou (průměr, modus, medián) hodnotou za všechny jednotky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2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Relevantní populaci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cs-CZ" sz="2200" b="0" dirty="0"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cs-CZ" sz="2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ředchozí časové období – </a:t>
            </a:r>
            <a:r>
              <a:rPr lang="cs-CZ" sz="2200" b="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viz vizualizace změn</a:t>
            </a:r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</p:spTree>
    <p:extLst>
      <p:ext uri="{BB962C8B-B14F-4D97-AF65-F5344CB8AC3E}">
        <p14:creationId xmlns:p14="http://schemas.microsoft.com/office/powerpoint/2010/main" val="2853422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Normalizace plochou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pPr lvl="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Pravý kartogram</a:t>
            </a:r>
          </a:p>
          <a:p>
            <a:pPr lvl="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Vzniká hustota</a:t>
            </a:r>
          </a:p>
          <a:p>
            <a:pPr lvl="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Nejznámější příklad: hustota zalidnění (obyv./km</a:t>
            </a:r>
            <a:r>
              <a:rPr lang="cs-CZ" b="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E52D6C4-B224-ECD2-96F7-120148B7D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36" y="4338000"/>
            <a:ext cx="687272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05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Normalizace souhrnnou hodnotou za jednotku 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pPr lvl="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b="0" dirty="0"/>
              <a:t>Spočítám průměr/medián v jednotce</a:t>
            </a:r>
          </a:p>
          <a:p>
            <a:pPr lvl="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b="0" dirty="0"/>
              <a:t>Je to sice průměr, ale nejsou to zase </a:t>
            </a:r>
            <a:r>
              <a:rPr lang="cs-CZ" dirty="0"/>
              <a:t>absolutní data</a:t>
            </a:r>
            <a:r>
              <a:rPr lang="cs-CZ" b="0" dirty="0"/>
              <a:t>?!?  </a:t>
            </a:r>
          </a:p>
          <a:p>
            <a:pPr lvl="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b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79A82F44-3C55-E3AF-7DB7-EA1DAE6DF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36" y="4338000"/>
            <a:ext cx="687272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08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Normalizace souhrnnou hodnotou za všechny jednotky 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pPr lvl="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b="0" dirty="0"/>
              <a:t>Vypočítám průměr, modus, medián … za všechny územní celky</a:t>
            </a:r>
          </a:p>
          <a:p>
            <a:pPr lvl="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b="0" dirty="0"/>
              <a:t>Dílčí jednotky pak znázorňují odchylku od „střední“ hodnoty  </a:t>
            </a:r>
          </a:p>
          <a:p>
            <a:pPr lvl="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b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78C5DC4D-9132-BA0B-6B17-72682B133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36" y="4365384"/>
            <a:ext cx="687272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67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Normalizace relevantní populací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pPr lvl="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„Per capita“ (na hlavu), na 1000 obyvatel, …</a:t>
            </a:r>
          </a:p>
          <a:p>
            <a:pPr lvl="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ea typeface="Calibri" panose="020F0502020204030204" pitchFamily="34" charset="0"/>
                <a:cs typeface="Times New Roman" panose="02020603050405020304" pitchFamily="18" charset="0"/>
              </a:rPr>
              <a:t>Počet obyvatel, počet nemocných, počet ekonomicky aktivních, počet domácností, … </a:t>
            </a:r>
            <a:endParaRPr lang="cs-CZ" b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  <p:pic>
        <p:nvPicPr>
          <p:cNvPr id="1026" name="Picture 2" descr="Epidemiologická data ukazují, že na horách je vyšší riziko nákazy  onemocněním covid-19 – Ministerstvo zdravotnictví">
            <a:extLst>
              <a:ext uri="{FF2B5EF4-FFF2-40B4-BE49-F238E27FC236}">
                <a16:creationId xmlns:a16="http://schemas.microsoft.com/office/drawing/2014/main" id="{B148BDFD-9A27-4AE8-0CD0-BA9F1532D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301"/>
          <a:stretch/>
        </p:blipFill>
        <p:spPr bwMode="auto">
          <a:xfrm>
            <a:off x="3048000" y="2852936"/>
            <a:ext cx="609600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018F331-EDCA-F266-6911-EC9991AE0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338000"/>
            <a:ext cx="687272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93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Normalizace předchozím časovým obdobím  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pPr lvl="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Viz časové indexy </a:t>
            </a:r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2E76519-A207-0BCF-2447-F31E95839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35" y="4338000"/>
            <a:ext cx="687273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89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Normalizace – závěr  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r>
              <a:rPr lang="cs-CZ" altLang="cs-CZ" b="0" dirty="0"/>
              <a:t>Při normalizaci je nezbytně nutné, aby byla data normalizována vůči stejnému univerzu hodnot, ve kterých byly naměřeny dané jevy.</a:t>
            </a:r>
          </a:p>
          <a:p>
            <a:pPr lvl="1"/>
            <a:r>
              <a:rPr lang="cs-CZ" altLang="cs-CZ" b="1" i="1" dirty="0"/>
              <a:t>Podíl musí dávat smysl! </a:t>
            </a:r>
          </a:p>
          <a:p>
            <a:endParaRPr lang="cs-CZ" altLang="cs-CZ" b="0" dirty="0"/>
          </a:p>
          <a:p>
            <a:r>
              <a:rPr lang="cs-CZ" altLang="cs-CZ" b="0" dirty="0"/>
              <a:t>Př.: </a:t>
            </a:r>
            <a:r>
              <a:rPr lang="cs-CZ" altLang="cs-CZ" b="0" i="1" dirty="0"/>
              <a:t>zastoupení nízkopříjmových domácnosti by měly být normalizovány vůči celkovému počtu domácností, nikoli vůči celkovému počtu obyvatel</a:t>
            </a:r>
            <a:r>
              <a:rPr lang="cs-CZ" altLang="cs-CZ" b="0" dirty="0"/>
              <a:t>. </a:t>
            </a:r>
          </a:p>
          <a:p>
            <a:endParaRPr lang="cs-CZ" altLang="cs-CZ" b="0" dirty="0"/>
          </a:p>
          <a:p>
            <a:r>
              <a:rPr lang="cs-CZ" altLang="cs-CZ" b="0" dirty="0"/>
              <a:t>Pro pravdivou a efektivní kartografickou komunikaci dat je důležitá normalizace, a to jak statistická tak i vizuální.</a:t>
            </a:r>
            <a:endParaRPr lang="cs-CZ" altLang="cs-CZ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</p:spTree>
    <p:extLst>
      <p:ext uri="{BB962C8B-B14F-4D97-AF65-F5344CB8AC3E}">
        <p14:creationId xmlns:p14="http://schemas.microsoft.com/office/powerpoint/2010/main" val="954127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57934E8-8C2B-8D10-5408-5EA4FDA3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Klasifikace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77BE51-9798-C389-3159-A2BBFDCD6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3" y="1484784"/>
            <a:ext cx="909574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D259468E-DCEF-9F7D-61EA-4C969F7CA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27" y="4809123"/>
            <a:ext cx="7144946" cy="206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554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57934E8-8C2B-8D10-5408-5EA4FDA3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Klasifikace – </a:t>
            </a:r>
            <a:br>
              <a:rPr lang="cs-CZ" dirty="0"/>
            </a:br>
            <a:r>
              <a:rPr lang="cs-CZ" dirty="0"/>
              <a:t>příklad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6C92216A-46E4-7097-FE23-3AFD33EA3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4" y="1700808"/>
            <a:ext cx="912101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3CA94927-63F3-79F3-F7C0-3EDEDA6CB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3429000"/>
            <a:ext cx="8496300" cy="2736304"/>
          </a:xfrm>
        </p:spPr>
        <p:txBody>
          <a:bodyPr/>
          <a:lstStyle/>
          <a:p>
            <a:pPr lvl="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1400" b="0" i="1" dirty="0">
                <a:effectLst/>
              </a:rPr>
              <a:t>P</a:t>
            </a:r>
            <a:r>
              <a:rPr lang="en-US" sz="1400" b="0" i="1" dirty="0" err="1">
                <a:effectLst/>
              </a:rPr>
              <a:t>ercentage</a:t>
            </a:r>
            <a:r>
              <a:rPr lang="en-US" sz="1400" b="0" i="1" dirty="0">
                <a:effectLst/>
              </a:rPr>
              <a:t> of residents over the age of 25 in Wisconsin that possess a Bachelor's degree or higher in Wisconsin in 2016 by county</a:t>
            </a:r>
            <a:endParaRPr lang="cs-CZ" sz="1400" b="0" i="1" dirty="0">
              <a:effectLst/>
            </a:endParaRPr>
          </a:p>
          <a:p>
            <a:pPr lvl="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altLang="cs-CZ" sz="1400" b="0" i="1" dirty="0"/>
              <a:t>There are 72 values in the dataset representing one for each county, and the range is from a minimum of 10% and a maximum of 50%.</a:t>
            </a:r>
            <a:endParaRPr lang="cs-CZ" altLang="cs-CZ" sz="1400" b="0" i="1" dirty="0"/>
          </a:p>
          <a:p>
            <a:pPr lvl="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altLang="cs-CZ" sz="1400" b="0" i="1" dirty="0"/>
              <a:t>The data is based on the American Community Survey 5-year Estimates for educational achievement from 2012-2016 </a:t>
            </a:r>
            <a:r>
              <a:rPr lang="cs-CZ" altLang="cs-CZ" sz="1400" b="0" i="1" dirty="0"/>
              <a:t>.</a:t>
            </a:r>
          </a:p>
          <a:p>
            <a:pPr lvl="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altLang="cs-CZ" sz="1400" b="0" i="1" dirty="0"/>
              <a:t>Data </a:t>
            </a:r>
            <a:r>
              <a:rPr lang="en-US" altLang="cs-CZ" sz="1400" b="0" i="1" dirty="0"/>
              <a:t>is modified very slightly for simplicity of illustration (the highest value, Dane County, rounded up to 50% from 49%, and lowest value, Clark County, rounded down to 10% from 11%).</a:t>
            </a:r>
            <a:endParaRPr lang="cs-CZ" altLang="cs-CZ" sz="1400" b="0" i="1" dirty="0"/>
          </a:p>
          <a:p>
            <a:pPr lvl="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altLang="cs-CZ" sz="1400" b="0" i="1" dirty="0"/>
              <a:t>The data is not heavily skewed, although there is a slight positive skew with some outliers.</a:t>
            </a:r>
            <a:endParaRPr lang="cs-CZ" altLang="cs-CZ" sz="1400" b="0" i="1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3C05BEAF-1601-CF09-35C0-1E6A69313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1" t="66800"/>
          <a:stretch/>
        </p:blipFill>
        <p:spPr bwMode="auto">
          <a:xfrm>
            <a:off x="3491880" y="0"/>
            <a:ext cx="1944638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02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Klasifikace – metody  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cs-CZ" altLang="cs-CZ" sz="2200" b="0" dirty="0"/>
              <a:t>Stejné intervaly </a:t>
            </a:r>
          </a:p>
          <a:p>
            <a:pPr marL="457200" indent="-457200">
              <a:buFont typeface="+mj-lt"/>
              <a:buAutoNum type="arabicParenR"/>
            </a:pPr>
            <a:r>
              <a:rPr lang="cs-CZ" altLang="cs-CZ" sz="2200" b="0" dirty="0"/>
              <a:t>Kvantily </a:t>
            </a:r>
          </a:p>
          <a:p>
            <a:pPr marL="457200" indent="-457200">
              <a:buFont typeface="+mj-lt"/>
              <a:buAutoNum type="arabicParenR"/>
            </a:pPr>
            <a:r>
              <a:rPr lang="cs-CZ" altLang="cs-CZ" sz="2200" b="0" dirty="0"/>
              <a:t>Průměr a násobky směrodatné odchylky </a:t>
            </a:r>
          </a:p>
          <a:p>
            <a:pPr marL="457200" indent="-457200">
              <a:buFont typeface="+mj-lt"/>
              <a:buAutoNum type="arabicParenR"/>
            </a:pPr>
            <a:r>
              <a:rPr lang="cs-CZ" altLang="cs-CZ" sz="2200" b="0" dirty="0"/>
              <a:t>Metoda maximálních zlomů (Maximum </a:t>
            </a:r>
            <a:r>
              <a:rPr lang="cs-CZ" altLang="cs-CZ" sz="2200" b="0" dirty="0" err="1"/>
              <a:t>breaks</a:t>
            </a:r>
            <a:r>
              <a:rPr lang="cs-CZ" altLang="cs-CZ" sz="2200" b="0" dirty="0"/>
              <a:t>) </a:t>
            </a:r>
          </a:p>
          <a:p>
            <a:pPr marL="457200" indent="-457200">
              <a:buFont typeface="+mj-lt"/>
              <a:buAutoNum type="arabicParenR"/>
            </a:pPr>
            <a:r>
              <a:rPr lang="cs-CZ" altLang="cs-CZ" sz="2200" b="0" dirty="0"/>
              <a:t>Metoda přirozených zlomů</a:t>
            </a:r>
          </a:p>
          <a:p>
            <a:pPr marL="457200" indent="-457200">
              <a:buFont typeface="+mj-lt"/>
              <a:buAutoNum type="arabicParenR"/>
            </a:pPr>
            <a:r>
              <a:rPr lang="cs-CZ" altLang="cs-CZ" sz="2200" b="0" dirty="0"/>
              <a:t>Vlastní </a:t>
            </a:r>
          </a:p>
          <a:p>
            <a:pPr marL="457200" indent="-457200">
              <a:buFont typeface="+mj-lt"/>
              <a:buAutoNum type="arabicParenR"/>
            </a:pPr>
            <a:endParaRPr lang="cs-CZ" altLang="cs-CZ" sz="2200" b="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b="0" dirty="0" err="1"/>
              <a:t>Jenks</a:t>
            </a:r>
            <a:r>
              <a:rPr lang="cs-CZ" altLang="cs-CZ" sz="2200" b="0" dirty="0"/>
              <a:t> </a:t>
            </a:r>
          </a:p>
          <a:p>
            <a:endParaRPr lang="cs-CZ" altLang="cs-CZ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</p:spTree>
    <p:extLst>
      <p:ext uri="{BB962C8B-B14F-4D97-AF65-F5344CB8AC3E}">
        <p14:creationId xmlns:p14="http://schemas.microsoft.com/office/powerpoint/2010/main" val="457425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57934E8-8C2B-8D10-5408-5EA4FDA3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500" dirty="0"/>
              <a:t>Kartogram = </a:t>
            </a:r>
            <a:r>
              <a:rPr lang="cs-CZ" sz="2500" dirty="0" err="1"/>
              <a:t>choropletová</a:t>
            </a:r>
            <a:r>
              <a:rPr lang="cs-CZ" sz="2500" dirty="0"/>
              <a:t> mapa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D982B47-E05C-2ED2-2D34-A4245205A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" y="1554621"/>
            <a:ext cx="9133462" cy="511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D4667A9-CE76-467B-8CD6-D6B2C00A38E9}"/>
              </a:ext>
            </a:extLst>
          </p:cNvPr>
          <p:cNvSpPr txBox="1"/>
          <p:nvPr/>
        </p:nvSpPr>
        <p:spPr>
          <a:xfrm>
            <a:off x="3171039" y="1273175"/>
            <a:ext cx="5601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66FF"/>
                </a:solidFill>
              </a:rPr>
              <a:t>z ruštiny    a             z angličtiny</a:t>
            </a:r>
          </a:p>
        </p:txBody>
      </p:sp>
    </p:spTree>
    <p:extLst>
      <p:ext uri="{BB962C8B-B14F-4D97-AF65-F5344CB8AC3E}">
        <p14:creationId xmlns:p14="http://schemas.microsoft.com/office/powerpoint/2010/main" val="253659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Stejné intervaly</a:t>
            </a:r>
          </a:p>
        </p:txBody>
      </p:sp>
      <p:pic>
        <p:nvPicPr>
          <p:cNvPr id="13316" name="Picture 4" descr="equal interval">
            <a:extLst>
              <a:ext uri="{FF2B5EF4-FFF2-40B4-BE49-F238E27FC236}">
                <a16:creationId xmlns:a16="http://schemas.microsoft.com/office/drawing/2014/main" id="{BE949248-B2A1-124B-12A3-4202BC780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9619"/>
            <a:ext cx="9142597" cy="235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pPr algn="l"/>
            <a:r>
              <a:rPr lang="cs-CZ" sz="1700" b="0" i="0" u="none" strike="noStrike" baseline="0" dirty="0"/>
              <a:t>Z</a:t>
            </a:r>
            <a:r>
              <a:rPr lang="pt-BR" sz="1700" b="0" i="0" u="none" strike="noStrike" baseline="0" dirty="0"/>
              <a:t>adav</a:t>
            </a:r>
            <a:r>
              <a:rPr lang="cs-CZ" sz="1700" b="0" i="0" u="none" strike="noStrike" baseline="0" dirty="0"/>
              <a:t>á</a:t>
            </a:r>
            <a:r>
              <a:rPr lang="pt-BR" sz="1700" b="0" i="0" u="none" strike="noStrike" baseline="0" dirty="0"/>
              <a:t> </a:t>
            </a:r>
            <a:r>
              <a:rPr lang="cs-CZ" sz="1700" b="0" i="0" u="none" strike="noStrike" baseline="0" dirty="0"/>
              <a:t>se </a:t>
            </a:r>
            <a:r>
              <a:rPr lang="pt-BR" sz="1700" b="0" i="0" u="none" strike="noStrike" baseline="0" dirty="0"/>
              <a:t>počet intervalů</a:t>
            </a:r>
            <a:r>
              <a:rPr lang="cs-CZ" sz="1700" b="0" i="0" u="none" strike="noStrike" baseline="0" dirty="0"/>
              <a:t> </a:t>
            </a:r>
            <a:r>
              <a:rPr lang="pt-BR" sz="1700" b="0" i="0" u="none" strike="noStrike" baseline="0" dirty="0"/>
              <a:t>a data jsou rozdělena do intervalů</a:t>
            </a:r>
            <a:r>
              <a:rPr lang="cs-CZ" sz="1700" b="0" i="0" u="none" strike="noStrike" baseline="0" dirty="0"/>
              <a:t> </a:t>
            </a:r>
            <a:r>
              <a:rPr lang="pl-PL" sz="1700" b="0" i="0" u="none" strike="noStrike" baseline="0" dirty="0"/>
              <a:t>o stejném rozsahu (ArcGIS</a:t>
            </a:r>
            <a:r>
              <a:rPr lang="pl-PL" sz="1700" b="0" i="0" u="none" strike="noStrike" dirty="0"/>
              <a:t> Pro: </a:t>
            </a:r>
            <a:r>
              <a:rPr lang="pl-PL" sz="1700" b="0" i="1" u="none" strike="noStrike" dirty="0"/>
              <a:t>Equal Interval </a:t>
            </a:r>
            <a:r>
              <a:rPr lang="pl-PL" sz="1700" b="0" i="0" u="none" strike="noStrike" dirty="0">
                <a:sym typeface="Wingdings" panose="05000000000000000000" pitchFamily="2" charset="2"/>
              </a:rPr>
              <a:t> </a:t>
            </a:r>
            <a:r>
              <a:rPr lang="pl-PL" sz="1700" b="0" i="0" u="none" strike="noStrike" dirty="0"/>
              <a:t>počet; </a:t>
            </a:r>
            <a:r>
              <a:rPr lang="pl-PL" sz="1700" b="0" i="1" u="none" strike="noStrike" dirty="0"/>
              <a:t>Defined Interval </a:t>
            </a:r>
            <a:r>
              <a:rPr lang="pl-PL" sz="1700" b="0" i="0" u="none" strike="noStrike" dirty="0">
                <a:sym typeface="Wingdings" panose="05000000000000000000" pitchFamily="2" charset="2"/>
              </a:rPr>
              <a:t> </a:t>
            </a:r>
            <a:r>
              <a:rPr lang="pl-PL" sz="1700" b="0" i="0" u="none" strike="noStrike" dirty="0"/>
              <a:t>šířka) </a:t>
            </a:r>
            <a:endParaRPr lang="pl-PL" sz="1700" b="0" i="0" u="none" strike="noStrike" baseline="0" dirty="0"/>
          </a:p>
          <a:p>
            <a:pPr algn="l"/>
            <a:r>
              <a:rPr lang="pl-PL" sz="1700" b="0" i="0" u="none" strike="noStrike" baseline="0" dirty="0"/>
              <a:t>Mohou nastat připady, kdy v danem rozsahu </a:t>
            </a:r>
            <a:r>
              <a:rPr lang="cs-CZ" sz="1700" b="0" i="0" u="none" strike="noStrike" baseline="0" dirty="0"/>
              <a:t>třidy bude nula prvků!</a:t>
            </a:r>
          </a:p>
          <a:p>
            <a:pPr algn="l"/>
            <a:r>
              <a:rPr lang="cs-CZ" sz="1700" b="0" i="0" u="none" strike="noStrike" baseline="0" dirty="0"/>
              <a:t>Vzhledem k tomu, že v hraničních třidách se vyskytuji většinou málo četné odlehlé hodnoty, je toto rozděleni vhodné pro </a:t>
            </a:r>
            <a:r>
              <a:rPr lang="cs-CZ" sz="1700" b="1" i="0" u="none" strike="noStrike" baseline="0" dirty="0"/>
              <a:t>zvýraznění extrémů. </a:t>
            </a:r>
            <a:endParaRPr lang="cs-CZ" sz="1700" b="0" i="0" u="none" strike="noStrike" baseline="0" dirty="0"/>
          </a:p>
          <a:p>
            <a:pPr algn="l"/>
            <a:r>
              <a:rPr lang="pl-PL" sz="1700" b="1" i="0" u="none" strike="noStrike" baseline="0" dirty="0"/>
              <a:t>Není vhodné</a:t>
            </a:r>
            <a:r>
              <a:rPr lang="pl-PL" sz="1700" b="0" i="0" u="none" strike="noStrike" baseline="0" dirty="0"/>
              <a:t>, pokud </a:t>
            </a:r>
            <a:r>
              <a:rPr lang="cs-CZ" sz="1700" b="0" i="0" u="none" strike="noStrike" baseline="0" dirty="0"/>
              <a:t>je </a:t>
            </a:r>
            <a:r>
              <a:rPr lang="cs-CZ" sz="1700" b="1" i="0" u="none" strike="noStrike" baseline="0" dirty="0"/>
              <a:t>rozděleni dat zešikmené </a:t>
            </a:r>
            <a:r>
              <a:rPr lang="cs-CZ" sz="1700" b="0" i="0" u="none" strike="noStrike" baseline="0" dirty="0"/>
              <a:t>nebo existuji v něm </a:t>
            </a:r>
            <a:r>
              <a:rPr lang="cs-CZ" sz="1700" b="1" i="0" u="none" strike="noStrike" baseline="0" dirty="0"/>
              <a:t>příliš odlehlé hodnoty</a:t>
            </a:r>
            <a:r>
              <a:rPr lang="cs-CZ" sz="1700" b="0" i="0" u="none" strike="noStrike" baseline="0" dirty="0"/>
              <a:t>.</a:t>
            </a:r>
            <a:endParaRPr lang="cs-CZ" altLang="cs-CZ" sz="1700" b="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1700" b="0" dirty="0"/>
              <a:t>Částečně související metodou jsou </a:t>
            </a:r>
            <a:r>
              <a:rPr lang="cs-CZ" altLang="cs-CZ" sz="1700" dirty="0"/>
              <a:t>geometrické intervaly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700" dirty="0"/>
              <a:t>Metoda definuje nejužší třídu a šířky ostatních tříd odvozuje pomocí proměnlivého násobného faktoru</a:t>
            </a:r>
          </a:p>
          <a:p>
            <a:endParaRPr lang="cs-CZ" altLang="cs-CZ" sz="170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2752C615-D883-F82C-B875-6933D9333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51" b="66800"/>
          <a:stretch/>
        </p:blipFill>
        <p:spPr bwMode="auto">
          <a:xfrm>
            <a:off x="6876256" y="4354910"/>
            <a:ext cx="2241264" cy="253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00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Kvantily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8DE9F46C-8AFD-A5A4-B414-6BF9B26F8DA0}"/>
              </a:ext>
            </a:extLst>
          </p:cNvPr>
          <p:cNvGrpSpPr/>
          <p:nvPr/>
        </p:nvGrpSpPr>
        <p:grpSpPr>
          <a:xfrm>
            <a:off x="58031" y="4163995"/>
            <a:ext cx="9085969" cy="2774590"/>
            <a:chOff x="58031" y="4147217"/>
            <a:chExt cx="9085969" cy="2774590"/>
          </a:xfrm>
        </p:grpSpPr>
        <p:pic>
          <p:nvPicPr>
            <p:cNvPr id="14338" name="Picture 2" descr="quantiles">
              <a:extLst>
                <a:ext uri="{FF2B5EF4-FFF2-40B4-BE49-F238E27FC236}">
                  <a16:creationId xmlns:a16="http://schemas.microsoft.com/office/drawing/2014/main" id="{C73FAE47-5C0E-F402-4C8B-6099A5E92E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31" y="4559455"/>
              <a:ext cx="9085969" cy="2362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0" name="Picture 4">
              <a:extLst>
                <a:ext uri="{FF2B5EF4-FFF2-40B4-BE49-F238E27FC236}">
                  <a16:creationId xmlns:a16="http://schemas.microsoft.com/office/drawing/2014/main" id="{A494BF71-941A-97B5-9CBA-04E692EAAF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8" r="34149" b="67850"/>
            <a:stretch/>
          </p:blipFill>
          <p:spPr bwMode="auto">
            <a:xfrm>
              <a:off x="6876256" y="4147217"/>
              <a:ext cx="2267744" cy="2670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000" b="0" dirty="0"/>
              <a:t>Kvartily, </a:t>
            </a:r>
            <a:r>
              <a:rPr lang="cs-CZ" altLang="cs-CZ" sz="2000" b="0" dirty="0" err="1"/>
              <a:t>pentily</a:t>
            </a:r>
            <a:r>
              <a:rPr lang="cs-CZ" altLang="cs-CZ" sz="2000" b="0" dirty="0"/>
              <a:t>, decily, percentily…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b="0" i="1" dirty="0" err="1"/>
              <a:t>ArcGIS</a:t>
            </a:r>
            <a:r>
              <a:rPr lang="cs-CZ" altLang="cs-CZ" sz="2000" b="0" i="1" dirty="0"/>
              <a:t> Pro: </a:t>
            </a:r>
            <a:r>
              <a:rPr lang="cs-CZ" altLang="cs-CZ" sz="2000" b="0" i="1" dirty="0" err="1"/>
              <a:t>Quantile</a:t>
            </a:r>
            <a:endParaRPr lang="cs-CZ" altLang="cs-CZ" sz="2000" b="0" i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b="0" dirty="0"/>
              <a:t>Metoda rozděluje data do nerovnoměrně velkých tříd, ale se stejným počtem prvků ve třídách.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b="0" dirty="0"/>
              <a:t>Metodu je vhodné použít v případě, kdy jsou </a:t>
            </a:r>
            <a:r>
              <a:rPr lang="cs-CZ" altLang="cs-CZ" sz="2000" dirty="0"/>
              <a:t>data lineárně distribuována</a:t>
            </a:r>
            <a:r>
              <a:rPr lang="cs-CZ" altLang="cs-CZ" sz="2000" b="0" dirty="0"/>
              <a:t> s přiměřeným počtem prvků s podobnými hodnotami nebo pokud se vyskytují extrémní hodnoty.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b="0" dirty="0"/>
              <a:t>Metoda je </a:t>
            </a:r>
            <a:r>
              <a:rPr lang="cs-CZ" altLang="cs-CZ" sz="2000" dirty="0"/>
              <a:t>nevhodná</a:t>
            </a:r>
            <a:r>
              <a:rPr lang="cs-CZ" altLang="cs-CZ" sz="2000" b="0" dirty="0"/>
              <a:t> v případech velkého množství prvků s podobnými hodnotami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B341ABB-44B7-294F-A2DB-E83E6F92CEBA}"/>
              </a:ext>
            </a:extLst>
          </p:cNvPr>
          <p:cNvSpPr txBox="1"/>
          <p:nvPr/>
        </p:nvSpPr>
        <p:spPr>
          <a:xfrm rot="20552179">
            <a:off x="4027385" y="4734455"/>
            <a:ext cx="2448272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altLang="cs-CZ" sz="1800" b="0" dirty="0">
                <a:solidFill>
                  <a:srgbClr val="000000"/>
                </a:solidFill>
              </a:rPr>
              <a:t>V našem příkladě celkem 72 okrsků</a:t>
            </a:r>
            <a:endParaRPr lang="cs-CZ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5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000" dirty="0"/>
              <a:t>Průměr a násobky směrodatné odchylky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l-PL" altLang="cs-CZ" sz="2200" b="0" dirty="0"/>
              <a:t>Metoda vytváří třídy jako podíly směrodatné odchylky nad a pod průměrem dat, neboli ukazuje, jak moc se data odchylují od průměru</a:t>
            </a:r>
            <a:endParaRPr lang="cs-CZ" altLang="cs-CZ" sz="2200" b="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b="0" dirty="0"/>
              <a:t>Ideální pro data kterém mají normální rozdělení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b="0" dirty="0"/>
              <a:t>Není vhodná v případě velkého počtu extrémních hodnot.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sz="2200" dirty="0"/>
          </a:p>
          <a:p>
            <a:endParaRPr lang="cs-CZ" altLang="cs-CZ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9ABF347-29CD-4292-5597-3A38253C7C48}"/>
              </a:ext>
            </a:extLst>
          </p:cNvPr>
          <p:cNvGrpSpPr/>
          <p:nvPr/>
        </p:nvGrpSpPr>
        <p:grpSpPr>
          <a:xfrm>
            <a:off x="18778" y="4415438"/>
            <a:ext cx="9125222" cy="2513537"/>
            <a:chOff x="18778" y="4365104"/>
            <a:chExt cx="9125222" cy="2513537"/>
          </a:xfrm>
        </p:grpSpPr>
        <p:pic>
          <p:nvPicPr>
            <p:cNvPr id="17410" name="Picture 2" descr="mean standard deviation">
              <a:extLst>
                <a:ext uri="{FF2B5EF4-FFF2-40B4-BE49-F238E27FC236}">
                  <a16:creationId xmlns:a16="http://schemas.microsoft.com/office/drawing/2014/main" id="{88E42AAE-EAA1-7F97-891C-E2A3CF1F0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78" y="4634443"/>
              <a:ext cx="9125222" cy="2211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2" name="Picture 4">
              <a:extLst>
                <a:ext uri="{FF2B5EF4-FFF2-40B4-BE49-F238E27FC236}">
                  <a16:creationId xmlns:a16="http://schemas.microsoft.com/office/drawing/2014/main" id="{1D6C78F7-0967-C216-21A9-298846044F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00" r="65851"/>
            <a:stretch/>
          </p:blipFill>
          <p:spPr bwMode="auto">
            <a:xfrm>
              <a:off x="6898960" y="4365104"/>
              <a:ext cx="2226262" cy="2513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FD5E7435-B289-DAC6-BFDF-27773ABC5323}"/>
              </a:ext>
            </a:extLst>
          </p:cNvPr>
          <p:cNvSpPr txBox="1"/>
          <p:nvPr/>
        </p:nvSpPr>
        <p:spPr>
          <a:xfrm rot="20339708">
            <a:off x="2462820" y="3846315"/>
            <a:ext cx="2448272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altLang="cs-CZ" sz="1800" b="0" dirty="0">
                <a:solidFill>
                  <a:srgbClr val="000000"/>
                </a:solidFill>
              </a:rPr>
              <a:t>Průměr = 22,15</a:t>
            </a:r>
          </a:p>
          <a:p>
            <a:pPr algn="ctr"/>
            <a:r>
              <a:rPr lang="cs-CZ" dirty="0" err="1">
                <a:solidFill>
                  <a:srgbClr val="000000"/>
                </a:solidFill>
              </a:rPr>
              <a:t>Sm</a:t>
            </a:r>
            <a:r>
              <a:rPr lang="cs-CZ" dirty="0">
                <a:solidFill>
                  <a:srgbClr val="000000"/>
                </a:solidFill>
              </a:rPr>
              <a:t>. </a:t>
            </a:r>
            <a:r>
              <a:rPr lang="cs-CZ" dirty="0" err="1">
                <a:solidFill>
                  <a:srgbClr val="000000"/>
                </a:solidFill>
              </a:rPr>
              <a:t>odch</a:t>
            </a:r>
            <a:r>
              <a:rPr lang="cs-CZ" dirty="0">
                <a:solidFill>
                  <a:srgbClr val="000000"/>
                </a:solidFill>
              </a:rPr>
              <a:t>. = 7,41</a:t>
            </a:r>
          </a:p>
        </p:txBody>
      </p:sp>
    </p:spTree>
    <p:extLst>
      <p:ext uri="{BB962C8B-B14F-4D97-AF65-F5344CB8AC3E}">
        <p14:creationId xmlns:p14="http://schemas.microsoft.com/office/powerpoint/2010/main" val="157331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Metoda maximálních zlomů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200" b="0" dirty="0"/>
              <a:t>Hledají se největší mezery v histogramu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b="0" dirty="0"/>
              <a:t>Hranice se tříd se umístí do největších „mezer“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b="0" dirty="0"/>
              <a:t>Nevhodné v případě dat </a:t>
            </a:r>
            <a:r>
              <a:rPr lang="cs-CZ" altLang="cs-CZ" sz="2200" dirty="0"/>
              <a:t>s několika odlehlými hodnotami</a:t>
            </a:r>
          </a:p>
          <a:p>
            <a:endParaRPr lang="cs-CZ" altLang="cs-CZ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C6C5A05-184A-A0A3-6C30-D24B9A7B4C0E}"/>
              </a:ext>
            </a:extLst>
          </p:cNvPr>
          <p:cNvGrpSpPr/>
          <p:nvPr/>
        </p:nvGrpSpPr>
        <p:grpSpPr>
          <a:xfrm>
            <a:off x="107503" y="4151730"/>
            <a:ext cx="8981089" cy="2783974"/>
            <a:chOff x="107503" y="4109785"/>
            <a:chExt cx="8981089" cy="2783974"/>
          </a:xfrm>
        </p:grpSpPr>
        <p:pic>
          <p:nvPicPr>
            <p:cNvPr id="16386" name="Picture 2" descr="max breaks">
              <a:extLst>
                <a:ext uri="{FF2B5EF4-FFF2-40B4-BE49-F238E27FC236}">
                  <a16:creationId xmlns:a16="http://schemas.microsoft.com/office/drawing/2014/main" id="{4E4F11CE-ABE2-7E9A-63F1-8C34BE591D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3" y="4581129"/>
              <a:ext cx="8981089" cy="2312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64BAFC-936F-131F-C337-7E439D9A81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4" t="34581" r="64766" b="33269"/>
            <a:stretch/>
          </p:blipFill>
          <p:spPr bwMode="auto">
            <a:xfrm>
              <a:off x="6695939" y="4109785"/>
              <a:ext cx="2376264" cy="2670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930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Metoda přirozených zlomů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200" dirty="0"/>
              <a:t>Natural </a:t>
            </a:r>
            <a:r>
              <a:rPr lang="cs-CZ" altLang="cs-CZ" sz="2200" dirty="0" err="1"/>
              <a:t>breaks</a:t>
            </a:r>
            <a:endParaRPr lang="cs-CZ" altLang="cs-CZ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b="0" dirty="0"/>
              <a:t>Vychází z analýzy histogramu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b="0" dirty="0"/>
              <a:t>Hledají se lokální minima (zlomy)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b="0" dirty="0"/>
              <a:t>Subjektivní</a:t>
            </a:r>
          </a:p>
          <a:p>
            <a:endParaRPr lang="cs-CZ" altLang="cs-CZ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8E3D385-E8BB-D6F7-3C7C-D9564E3B801E}"/>
              </a:ext>
            </a:extLst>
          </p:cNvPr>
          <p:cNvGrpSpPr/>
          <p:nvPr/>
        </p:nvGrpSpPr>
        <p:grpSpPr>
          <a:xfrm>
            <a:off x="86202" y="4312260"/>
            <a:ext cx="8984254" cy="2596074"/>
            <a:chOff x="86202" y="4261926"/>
            <a:chExt cx="8984254" cy="2596074"/>
          </a:xfrm>
        </p:grpSpPr>
        <p:pic>
          <p:nvPicPr>
            <p:cNvPr id="15362" name="Picture 2" descr="natural breaks">
              <a:extLst>
                <a:ext uri="{FF2B5EF4-FFF2-40B4-BE49-F238E27FC236}">
                  <a16:creationId xmlns:a16="http://schemas.microsoft.com/office/drawing/2014/main" id="{6D555E93-41CF-EB88-AAF9-978CF736F8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02" y="4547814"/>
              <a:ext cx="8971596" cy="2310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4" name="Picture 4">
              <a:extLst>
                <a:ext uri="{FF2B5EF4-FFF2-40B4-BE49-F238E27FC236}">
                  <a16:creationId xmlns:a16="http://schemas.microsoft.com/office/drawing/2014/main" id="{1748A53E-A6F2-A0C6-CF66-4F15B9A152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51" b="66314"/>
            <a:stretch/>
          </p:blipFill>
          <p:spPr bwMode="auto">
            <a:xfrm>
              <a:off x="6804248" y="4261926"/>
              <a:ext cx="2266208" cy="2596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763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Vlastní klasifikace 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r>
              <a:rPr lang="cs-CZ" altLang="cs-CZ" b="0" dirty="0"/>
              <a:t>Manuální zadání</a:t>
            </a:r>
          </a:p>
          <a:p>
            <a:r>
              <a:rPr lang="cs-CZ" altLang="cs-CZ" b="0" dirty="0"/>
              <a:t>Např. pokud jsou předem dány klíčové hodnoty</a:t>
            </a:r>
          </a:p>
          <a:p>
            <a:r>
              <a:rPr lang="cs-CZ" altLang="cs-CZ" b="0" dirty="0"/>
              <a:t>Při nevhodném zvolení šířky třídy se může stát, že poslední třída nesoucí maximální hodnoty může zůstat z velké části prázdná</a:t>
            </a:r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4D93D454-7602-C953-A87B-3CE2A50CAF2B}"/>
              </a:ext>
            </a:extLst>
          </p:cNvPr>
          <p:cNvGrpSpPr/>
          <p:nvPr/>
        </p:nvGrpSpPr>
        <p:grpSpPr>
          <a:xfrm>
            <a:off x="107504" y="4179941"/>
            <a:ext cx="9036496" cy="2752956"/>
            <a:chOff x="107504" y="4129607"/>
            <a:chExt cx="9036496" cy="2752956"/>
          </a:xfrm>
        </p:grpSpPr>
        <p:pic>
          <p:nvPicPr>
            <p:cNvPr id="19458" name="Picture 2" descr="unique">
              <a:extLst>
                <a:ext uri="{FF2B5EF4-FFF2-40B4-BE49-F238E27FC236}">
                  <a16:creationId xmlns:a16="http://schemas.microsoft.com/office/drawing/2014/main" id="{963A3B14-1A10-ED35-6695-821EF8FEC4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583348"/>
              <a:ext cx="8928992" cy="2299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0" name="Picture 4">
              <a:extLst>
                <a:ext uri="{FF2B5EF4-FFF2-40B4-BE49-F238E27FC236}">
                  <a16:creationId xmlns:a16="http://schemas.microsoft.com/office/drawing/2014/main" id="{B05FB618-F595-AE91-C86A-5C730AE61B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9" t="66465" r="34148" b="1700"/>
            <a:stretch/>
          </p:blipFill>
          <p:spPr bwMode="auto">
            <a:xfrm>
              <a:off x="6804248" y="4129607"/>
              <a:ext cx="2339752" cy="2728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871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Jenks</a:t>
            </a:r>
            <a:r>
              <a:rPr lang="cs-CZ" dirty="0"/>
              <a:t> 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pPr algn="l"/>
            <a:r>
              <a:rPr lang="cs-CZ" altLang="cs-CZ" sz="1800" b="0" dirty="0"/>
              <a:t>Metoda hledá </a:t>
            </a:r>
            <a:r>
              <a:rPr lang="cs-CZ" altLang="cs-CZ" sz="1800" dirty="0"/>
              <a:t>přirozené zákonitosti a seskupení v datech </a:t>
            </a:r>
            <a:r>
              <a:rPr lang="cs-CZ" altLang="cs-CZ" sz="1800" b="0" dirty="0"/>
              <a:t>a vytváří třídy na základě těchto přirozených skupin.</a:t>
            </a:r>
          </a:p>
          <a:p>
            <a:pPr algn="l"/>
            <a:r>
              <a:rPr lang="cs-CZ" altLang="cs-CZ" sz="1800" b="0" dirty="0"/>
              <a:t>Hranice jsou definovány v místech s relativně velkými rozdíly v datech</a:t>
            </a:r>
          </a:p>
          <a:p>
            <a:r>
              <a:rPr lang="cs-CZ" sz="1800" b="0" dirty="0" err="1"/>
              <a:t>ArcGIS</a:t>
            </a:r>
            <a:r>
              <a:rPr lang="cs-CZ" sz="1800" b="0" dirty="0"/>
              <a:t> Pro: Natural </a:t>
            </a:r>
            <a:r>
              <a:rPr lang="cs-CZ" sz="1800" b="0" dirty="0" err="1"/>
              <a:t>Breaks</a:t>
            </a:r>
            <a:r>
              <a:rPr lang="cs-CZ" sz="1800" b="0" dirty="0"/>
              <a:t> (</a:t>
            </a:r>
            <a:r>
              <a:rPr lang="cs-CZ" sz="1800" b="0" dirty="0" err="1"/>
              <a:t>Jenks</a:t>
            </a:r>
            <a:r>
              <a:rPr lang="cs-CZ" sz="1800" b="0" dirty="0"/>
              <a:t>), </a:t>
            </a:r>
            <a:r>
              <a:rPr lang="cs-CZ" altLang="cs-CZ" sz="1800" b="0" dirty="0"/>
              <a:t>v </a:t>
            </a:r>
            <a:r>
              <a:rPr lang="cs-CZ" altLang="cs-CZ" sz="1800" b="0" dirty="0" err="1"/>
              <a:t>QGISu</a:t>
            </a:r>
            <a:r>
              <a:rPr lang="cs-CZ" altLang="cs-CZ" sz="1800" b="0" dirty="0"/>
              <a:t> stejný název </a:t>
            </a:r>
            <a:endParaRPr lang="cs-CZ" sz="1800" b="0" dirty="0"/>
          </a:p>
          <a:p>
            <a:pPr algn="l"/>
            <a:r>
              <a:rPr lang="cs-CZ" altLang="cs-CZ" sz="1800" b="0" dirty="0"/>
              <a:t>Jedná se o univerzální klasifikační metodu, vhodnou pro většinu dat a začátečníky bez hlubší znalosti klasifikačních metod.</a:t>
            </a:r>
          </a:p>
          <a:p>
            <a:pPr algn="l"/>
            <a:r>
              <a:rPr lang="cs-CZ" altLang="cs-CZ" sz="1800" b="0" dirty="0"/>
              <a:t>Vždy je však vhodné hranice intervalů </a:t>
            </a:r>
            <a:r>
              <a:rPr lang="cs-CZ" altLang="cs-CZ" sz="1800" dirty="0"/>
              <a:t>manuálně upravit </a:t>
            </a:r>
            <a:r>
              <a:rPr lang="cs-CZ" altLang="cs-CZ" sz="1800" b="0" dirty="0"/>
              <a:t>(zaokrouhlit) na „rozumné hodnoty“.</a:t>
            </a:r>
          </a:p>
          <a:p>
            <a:pPr lvl="1"/>
            <a:endParaRPr lang="cs-CZ" altLang="cs-CZ" sz="1800" b="0" dirty="0"/>
          </a:p>
          <a:p>
            <a:pPr lvl="1"/>
            <a:endParaRPr lang="cs-CZ" altLang="cs-CZ" sz="1800" b="0" dirty="0"/>
          </a:p>
          <a:p>
            <a:pPr lvl="1"/>
            <a:endParaRPr lang="cs-CZ" altLang="cs-CZ" b="0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F28D5167-CE89-994D-BD3A-D49EB0245590}"/>
              </a:ext>
            </a:extLst>
          </p:cNvPr>
          <p:cNvGrpSpPr/>
          <p:nvPr/>
        </p:nvGrpSpPr>
        <p:grpSpPr>
          <a:xfrm>
            <a:off x="0" y="4371967"/>
            <a:ext cx="9036496" cy="2561534"/>
            <a:chOff x="0" y="4296466"/>
            <a:chExt cx="9036496" cy="2561534"/>
          </a:xfrm>
        </p:grpSpPr>
        <p:pic>
          <p:nvPicPr>
            <p:cNvPr id="3" name="Picture 2" descr="jenks">
              <a:extLst>
                <a:ext uri="{FF2B5EF4-FFF2-40B4-BE49-F238E27FC236}">
                  <a16:creationId xmlns:a16="http://schemas.microsoft.com/office/drawing/2014/main" id="{5BF34480-3EA0-F05E-8B45-6436E755FC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95555"/>
              <a:ext cx="9036496" cy="2462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6" name="Picture 4">
              <a:extLst>
                <a:ext uri="{FF2B5EF4-FFF2-40B4-BE49-F238E27FC236}">
                  <a16:creationId xmlns:a16="http://schemas.microsoft.com/office/drawing/2014/main" id="{7C9422E9-3C40-2010-9207-941D48A5B4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9" t="33201" r="34148" b="33200"/>
            <a:stretch/>
          </p:blipFill>
          <p:spPr bwMode="auto">
            <a:xfrm>
              <a:off x="6948264" y="4296466"/>
              <a:ext cx="2081246" cy="2561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331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Je klasifikace nutná? 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6FF9AF0-551C-C9B4-30A3-DDA750745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dirty="0"/>
              <a:t>Klasifikace </a:t>
            </a:r>
            <a:r>
              <a:rPr lang="cs-CZ" dirty="0"/>
              <a:t>usnadňuje </a:t>
            </a:r>
            <a:r>
              <a:rPr lang="cs-CZ" b="0" dirty="0"/>
              <a:t>a</a:t>
            </a:r>
            <a:r>
              <a:rPr lang="cs-CZ" dirty="0"/>
              <a:t> zrychluje čtení </a:t>
            </a:r>
            <a:r>
              <a:rPr lang="cs-CZ" b="0" dirty="0"/>
              <a:t>mapy = identifikaci prostorového vzoru</a:t>
            </a:r>
          </a:p>
          <a:p>
            <a:endParaRPr lang="cs-CZ" sz="2000" b="0" dirty="0"/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9D2A9711-8D04-AAD6-F491-F92998F9C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99"/>
          <a:stretch/>
        </p:blipFill>
        <p:spPr bwMode="auto">
          <a:xfrm>
            <a:off x="1763688" y="5301208"/>
            <a:ext cx="7300226" cy="150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E5134E81-0A0D-775C-9AA0-87FDA30F6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" b="69949"/>
          <a:stretch/>
        </p:blipFill>
        <p:spPr bwMode="auto">
          <a:xfrm>
            <a:off x="1763688" y="2492896"/>
            <a:ext cx="730022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456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836149F6-F1B2-A905-896D-DAF7D4C81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1" t="66800" b="902"/>
          <a:stretch/>
        </p:blipFill>
        <p:spPr bwMode="auto">
          <a:xfrm>
            <a:off x="134215" y="3717032"/>
            <a:ext cx="2781601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000" dirty="0"/>
              <a:t>Někdy to ale jde i bez klasifikace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6FF9AF0-551C-C9B4-30A3-DDA750745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cs-CZ" sz="1800" i="0" u="none" strike="noStrike" baseline="0" dirty="0">
                <a:latin typeface="+mj-lt"/>
              </a:rPr>
              <a:t>Kontinuální barevná škála</a:t>
            </a:r>
          </a:p>
          <a:p>
            <a:r>
              <a:rPr lang="cs-CZ" sz="1800" i="0" u="none" strike="noStrike" baseline="0" dirty="0">
                <a:latin typeface="+mj-lt"/>
              </a:rPr>
              <a:t>Výšky extrudovaných areálů </a:t>
            </a:r>
            <a:r>
              <a:rPr lang="cs-CZ" sz="1800" b="0" dirty="0"/>
              <a:t>(„3D“) </a:t>
            </a:r>
            <a:r>
              <a:rPr lang="cs-CZ" sz="1800" b="0" i="0" u="none" strike="noStrike" baseline="0" dirty="0">
                <a:latin typeface="+mj-lt"/>
              </a:rPr>
              <a:t>nejsou ovlivněny klasifikaci do konečného počtu třid. V podstatě zobrazuji surová data a výška může napomoci například při volbě klasifikace. </a:t>
            </a:r>
          </a:p>
          <a:p>
            <a:pPr lvl="1"/>
            <a:r>
              <a:rPr lang="cs-CZ" sz="1800" b="0" i="0" u="none" strike="noStrike" baseline="0" dirty="0">
                <a:latin typeface="+mj-lt"/>
              </a:rPr>
              <a:t>Př.: </a:t>
            </a:r>
            <a:r>
              <a:rPr lang="cs-CZ" sz="1800" b="0" i="1" u="none" strike="noStrike" baseline="0" dirty="0">
                <a:latin typeface="+mj-lt"/>
              </a:rPr>
              <a:t>výška areálu s dvojnásobnou hodnou zpracovávaného atributu je zobrazena jako dvojnásobná</a:t>
            </a:r>
            <a:r>
              <a:rPr lang="cs-CZ" sz="1800" b="0" i="0" u="none" strike="noStrike" baseline="0" dirty="0">
                <a:latin typeface="+mj-lt"/>
              </a:rPr>
              <a:t>.</a:t>
            </a:r>
          </a:p>
          <a:p>
            <a:pPr lvl="1"/>
            <a:r>
              <a:rPr lang="cs-CZ" sz="1800" dirty="0">
                <a:latin typeface="+mj-lt"/>
              </a:rPr>
              <a:t>Funguje především v případě </a:t>
            </a:r>
            <a:r>
              <a:rPr lang="cs-CZ" sz="1800" b="1" dirty="0">
                <a:latin typeface="+mj-lt"/>
              </a:rPr>
              <a:t>interaktivní</a:t>
            </a:r>
            <a:r>
              <a:rPr lang="cs-CZ" sz="1800" dirty="0">
                <a:latin typeface="+mj-lt"/>
              </a:rPr>
              <a:t> 3D vizualizace</a:t>
            </a:r>
          </a:p>
          <a:p>
            <a:endParaRPr lang="cs-CZ" sz="2000" b="0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0497EB3E-29AF-5D86-321F-CF227F9291E4}"/>
              </a:ext>
            </a:extLst>
          </p:cNvPr>
          <p:cNvGrpSpPr/>
          <p:nvPr/>
        </p:nvGrpSpPr>
        <p:grpSpPr>
          <a:xfrm>
            <a:off x="2699792" y="5085184"/>
            <a:ext cx="6327800" cy="1728192"/>
            <a:chOff x="2699792" y="5085184"/>
            <a:chExt cx="6327800" cy="1728192"/>
          </a:xfrm>
        </p:grpSpPr>
        <p:pic>
          <p:nvPicPr>
            <p:cNvPr id="5" name="Obrázek 4" descr="Obsah obrázku mapa&#10;&#10;Popis byl vytvořen automaticky">
              <a:extLst>
                <a:ext uri="{FF2B5EF4-FFF2-40B4-BE49-F238E27FC236}">
                  <a16:creationId xmlns:a16="http://schemas.microsoft.com/office/drawing/2014/main" id="{980689D4-5329-DDF3-2910-E4CBBABFF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26"/>
            <a:stretch/>
          </p:blipFill>
          <p:spPr>
            <a:xfrm>
              <a:off x="2699792" y="5085184"/>
              <a:ext cx="6327800" cy="1140414"/>
            </a:xfrm>
            <a:prstGeom prst="rect">
              <a:avLst/>
            </a:prstGeom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CED551F5-72F6-B2D5-76D5-E4E2852B3392}"/>
                </a:ext>
              </a:extLst>
            </p:cNvPr>
            <p:cNvSpPr txBox="1"/>
            <p:nvPr/>
          </p:nvSpPr>
          <p:spPr>
            <a:xfrm>
              <a:off x="2699792" y="6228601"/>
              <a:ext cx="63278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cs-CZ" sz="1600" dirty="0">
                  <a:solidFill>
                    <a:srgbClr val="000000"/>
                  </a:solidFill>
                </a:rPr>
                <a:t>Lze vyzkoušet zde: </a:t>
              </a:r>
              <a:r>
                <a:rPr lang="cs-CZ" sz="1600" dirty="0">
                  <a:hlinkClick r:id="rId5"/>
                </a:rPr>
                <a:t>https://olli.wz.cz/3d_traffic_offences/speed-districts.html</a:t>
              </a:r>
              <a:r>
                <a:rPr lang="cs-CZ" sz="16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15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Statistická analýza plošných jevů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r>
              <a:rPr lang="cs-CZ" i="0" u="none" strike="noStrike" baseline="0" dirty="0"/>
              <a:t>porovnáni prostorového uspořádání studovaného jevu s uspořádáním teoretickým </a:t>
            </a:r>
            <a:r>
              <a:rPr lang="cs-CZ" b="0" i="0" u="none" strike="noStrike" baseline="0" dirty="0"/>
              <a:t>(shlukovým, pravidelným či náhodným)</a:t>
            </a:r>
          </a:p>
          <a:p>
            <a:r>
              <a:rPr lang="cs-CZ" i="0" u="none" strike="noStrike" baseline="0" dirty="0"/>
              <a:t>typologie</a:t>
            </a:r>
            <a:r>
              <a:rPr lang="cs-CZ" b="0" i="0" u="none" strike="noStrike" baseline="0" dirty="0"/>
              <a:t> prostorového uspořádání jevů (bez uzemní souvislosti)</a:t>
            </a:r>
          </a:p>
          <a:p>
            <a:r>
              <a:rPr lang="cs-CZ" i="0" u="none" strike="noStrike" baseline="0" dirty="0"/>
              <a:t>regionalizace</a:t>
            </a:r>
            <a:r>
              <a:rPr lang="cs-CZ" b="0" i="0" u="none" strike="noStrike" baseline="0" dirty="0"/>
              <a:t> – seskupování jednotek (polygonů) do vyšších územně souvisejících celků</a:t>
            </a:r>
          </a:p>
          <a:p>
            <a:r>
              <a:rPr lang="it-IT" i="0" u="none" strike="noStrike" baseline="0" dirty="0"/>
              <a:t>interpolace a vyhlazov</a:t>
            </a:r>
            <a:r>
              <a:rPr lang="cs-CZ" i="0" u="none" strike="noStrike" baseline="0" dirty="0"/>
              <a:t>á</a:t>
            </a:r>
            <a:r>
              <a:rPr lang="it-IT" i="0" u="none" strike="noStrike" baseline="0" dirty="0"/>
              <a:t>n</a:t>
            </a:r>
            <a:r>
              <a:rPr lang="cs-CZ" i="0" u="none" strike="noStrike" baseline="0" dirty="0"/>
              <a:t>í</a:t>
            </a:r>
            <a:r>
              <a:rPr lang="it-IT" i="0" u="none" strike="noStrike" baseline="0" dirty="0"/>
              <a:t> </a:t>
            </a:r>
            <a:r>
              <a:rPr lang="it-IT" b="0" i="0" u="none" strike="noStrike" baseline="0" dirty="0"/>
              <a:t>are</a:t>
            </a:r>
            <a:r>
              <a:rPr lang="cs-CZ" b="0" i="0" u="none" strike="noStrike" baseline="0" dirty="0"/>
              <a:t>á</a:t>
            </a:r>
            <a:r>
              <a:rPr lang="it-IT" b="0" i="0" u="none" strike="noStrike" baseline="0" dirty="0"/>
              <a:t>lov</a:t>
            </a:r>
            <a:r>
              <a:rPr lang="cs-CZ" b="0" i="0" u="none" strike="noStrike" baseline="0" dirty="0"/>
              <a:t>ý</a:t>
            </a:r>
            <a:r>
              <a:rPr lang="it-IT" b="0" i="0" u="none" strike="noStrike" baseline="0" dirty="0"/>
              <a:t>ch dat</a:t>
            </a:r>
            <a:endParaRPr lang="cs-CZ" altLang="cs-CZ" b="0" dirty="0"/>
          </a:p>
          <a:p>
            <a:pPr lvl="1"/>
            <a:endParaRPr lang="cs-CZ" altLang="cs-CZ" sz="1800" b="0" dirty="0"/>
          </a:p>
          <a:p>
            <a:pPr lvl="1"/>
            <a:endParaRPr lang="cs-CZ" altLang="cs-CZ" b="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276D882-F4E6-C786-3C68-3E22FDB6DF45}"/>
              </a:ext>
            </a:extLst>
          </p:cNvPr>
          <p:cNvSpPr/>
          <p:nvPr/>
        </p:nvSpPr>
        <p:spPr>
          <a:xfrm>
            <a:off x="179512" y="1340768"/>
            <a:ext cx="8712968" cy="12961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009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FDF8643D-13B4-457C-C34C-6643B5665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2994"/>
            <a:ext cx="9144000" cy="511628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D8E88D4-B2F8-21A6-2B87-578FCAA3CB28}"/>
              </a:ext>
            </a:extLst>
          </p:cNvPr>
          <p:cNvSpPr txBox="1"/>
          <p:nvPr/>
        </p:nvSpPr>
        <p:spPr>
          <a:xfrm rot="19158217">
            <a:off x="5964475" y="1440937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66FF"/>
                </a:solidFill>
              </a:rPr>
              <a:t>Je to v pořádku?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AA86991-BDEC-9299-379C-D19D181559A4}"/>
              </a:ext>
            </a:extLst>
          </p:cNvPr>
          <p:cNvSpPr txBox="1"/>
          <p:nvPr/>
        </p:nvSpPr>
        <p:spPr>
          <a:xfrm>
            <a:off x="107504" y="6025006"/>
            <a:ext cx="89289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hlinkClick r:id="rId3"/>
              </a:rPr>
              <a:t>https://www.linkedin.com/feed/update/urn:li:activity:7034157417185595392?updateEntityUrn=urn%3Ali%3Afs_feedUpdate%3A%28V2%2Curn%3Ali%3Aactivity%3A7034157417185595392%29</a:t>
            </a:r>
            <a:r>
              <a:rPr lang="cs-CZ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5232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Prostorová autokorelace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pPr algn="l"/>
            <a:r>
              <a:rPr lang="cs-CZ" sz="2000" b="0" dirty="0"/>
              <a:t>H</a:t>
            </a:r>
            <a:r>
              <a:rPr lang="cs-CZ" sz="2000" b="0" i="0" u="none" strike="noStrike" baseline="0" dirty="0"/>
              <a:t>odnoty atributů ploch spolu korelují v závislosti na </a:t>
            </a:r>
            <a:r>
              <a:rPr lang="pl-PL" sz="2000" b="0" i="0" u="none" strike="noStrike" baseline="0" dirty="0"/>
              <a:t>jejich vzajemné poloze.</a:t>
            </a:r>
          </a:p>
          <a:p>
            <a:pPr algn="l"/>
            <a:r>
              <a:rPr lang="pl-PL" sz="2000" b="0" i="0" u="none" strike="noStrike" baseline="0" dirty="0"/>
              <a:t>To může být v důsledku podobných přirozených (přírodních) </a:t>
            </a:r>
            <a:r>
              <a:rPr lang="cs-CZ" sz="2000" b="0" i="0" u="none" strike="noStrike" baseline="0" dirty="0"/>
              <a:t>podmínek (</a:t>
            </a:r>
            <a:r>
              <a:rPr lang="cs-CZ" sz="2000" b="0" i="1" u="none" strike="noStrike" baseline="0" dirty="0"/>
              <a:t>např. produkce zemědělských podniků</a:t>
            </a:r>
            <a:r>
              <a:rPr lang="cs-CZ" sz="2000" b="0" i="0" u="none" strike="noStrike" baseline="0" dirty="0"/>
              <a:t>) či v důsledku přirozené spojitosti jevů.</a:t>
            </a:r>
          </a:p>
          <a:p>
            <a:pPr algn="l"/>
            <a:r>
              <a:rPr lang="cs-CZ" altLang="cs-CZ" sz="2000" b="0" dirty="0"/>
              <a:t>Příklad: </a:t>
            </a:r>
            <a:r>
              <a:rPr lang="cs-CZ" altLang="cs-CZ" sz="2000" dirty="0"/>
              <a:t>pozitivní</a:t>
            </a:r>
            <a:r>
              <a:rPr lang="cs-CZ" altLang="cs-CZ" sz="2000" b="0" dirty="0"/>
              <a:t> prostorové autokorelace (</a:t>
            </a:r>
            <a:r>
              <a:rPr lang="cs-CZ" altLang="cs-CZ" sz="2000" b="0" i="1" dirty="0"/>
              <a:t>shlukové uspořádání – vlevo</a:t>
            </a:r>
            <a:r>
              <a:rPr lang="cs-CZ" altLang="cs-CZ" sz="2000" b="0" dirty="0"/>
              <a:t>) a </a:t>
            </a:r>
            <a:r>
              <a:rPr lang="cs-CZ" altLang="cs-CZ" sz="2000" dirty="0"/>
              <a:t>negativní </a:t>
            </a:r>
            <a:r>
              <a:rPr lang="cs-CZ" altLang="cs-CZ" sz="2000" b="0" dirty="0"/>
              <a:t>prostorové autokorelace (</a:t>
            </a:r>
            <a:r>
              <a:rPr lang="cs-CZ" altLang="cs-CZ" sz="2000" b="0" i="1" dirty="0"/>
              <a:t>disperzní uspořádání – vpravo</a:t>
            </a:r>
            <a:r>
              <a:rPr lang="cs-CZ" altLang="cs-CZ" sz="2000" b="0" dirty="0"/>
              <a:t>)</a:t>
            </a:r>
          </a:p>
          <a:p>
            <a:pPr lvl="1"/>
            <a:endParaRPr lang="cs-CZ" altLang="cs-CZ" sz="1800" b="0" dirty="0"/>
          </a:p>
          <a:p>
            <a:pPr lvl="1"/>
            <a:endParaRPr lang="cs-CZ" altLang="cs-CZ" b="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84B9AC4-F58F-E36C-AC46-EEB81F881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538453"/>
            <a:ext cx="2225524" cy="169885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056CEC4-4551-4F1E-0CF0-67A924011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052" y="4538453"/>
            <a:ext cx="2225524" cy="169885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729B362-7708-75D9-F23F-42F19EDA5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6520" y="4533870"/>
            <a:ext cx="2225524" cy="169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85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Prostorová autokorelace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pPr algn="l"/>
            <a:r>
              <a:rPr lang="cs-CZ" sz="1800" b="0" i="0" u="none" strike="noStrike" baseline="0" dirty="0"/>
              <a:t>Prostorová autokorelace měří stupeň podobnosti atributů mezi danou plochou a plochami sousedními. Nejprve proto musí být vztahy sousedství jistým způsobem kvantifikovány.</a:t>
            </a:r>
          </a:p>
          <a:p>
            <a:pPr algn="l"/>
            <a:r>
              <a:rPr lang="cs-CZ" sz="1800" b="0" i="0" u="none" strike="noStrike" baseline="0" dirty="0"/>
              <a:t>Způsoby definováni sousedství (</a:t>
            </a:r>
            <a:r>
              <a:rPr lang="cs-CZ" sz="1800" b="0" i="1" u="none" strike="noStrike" baseline="0" dirty="0" err="1"/>
              <a:t>Rook’s</a:t>
            </a:r>
            <a:r>
              <a:rPr lang="cs-CZ" sz="1800" b="0" i="1" u="none" strike="noStrike" baseline="0" dirty="0"/>
              <a:t> case – věž, </a:t>
            </a:r>
            <a:r>
              <a:rPr lang="cs-CZ" sz="1800" b="0" i="1" u="none" strike="noStrike" baseline="0" dirty="0" err="1"/>
              <a:t>Queen’s</a:t>
            </a:r>
            <a:r>
              <a:rPr lang="cs-CZ" sz="1800" b="0" i="1" u="none" strike="noStrike" baseline="0" dirty="0"/>
              <a:t> case – Dáma</a:t>
            </a:r>
            <a:r>
              <a:rPr lang="cs-CZ" sz="1800" b="0" i="0" u="none" strike="noStrike" baseline="0" dirty="0"/>
              <a:t>)</a:t>
            </a:r>
            <a:r>
              <a:rPr lang="cs-CZ" sz="1800" b="0" dirty="0"/>
              <a:t> </a:t>
            </a:r>
          </a:p>
          <a:p>
            <a:pPr algn="l"/>
            <a:r>
              <a:rPr lang="cs-CZ" sz="1800" dirty="0"/>
              <a:t>Binární matice </a:t>
            </a:r>
            <a:r>
              <a:rPr lang="cs-CZ" sz="1800" b="0" dirty="0"/>
              <a:t>konektivity (sousedí – 1, nesousedí – 0) </a:t>
            </a:r>
          </a:p>
          <a:p>
            <a:pPr algn="l"/>
            <a:r>
              <a:rPr lang="cs-CZ" sz="1800" i="0" u="none" strike="noStrike" baseline="0" dirty="0"/>
              <a:t>Stochastická matice </a:t>
            </a:r>
            <a:r>
              <a:rPr lang="cs-CZ" sz="1800" b="0" i="0" u="none" strike="noStrike" baseline="0" dirty="0"/>
              <a:t>= matice se standardizovanými řádkovými vahami (RSWM) – záleží na počtu sousedů (př.: 4 </a:t>
            </a:r>
            <a:r>
              <a:rPr lang="cs-CZ" sz="1800" b="0" i="0" u="none" strike="noStrike" baseline="0" dirty="0">
                <a:sym typeface="Wingdings" panose="05000000000000000000" pitchFamily="2" charset="2"/>
              </a:rPr>
              <a:t> 0,25)</a:t>
            </a:r>
            <a:endParaRPr lang="cs-CZ" sz="1800" b="0" i="0" u="none" strike="noStrike" baseline="0" dirty="0"/>
          </a:p>
          <a:p>
            <a:pPr algn="l"/>
            <a:endParaRPr lang="cs-CZ" sz="1800" b="0" dirty="0"/>
          </a:p>
          <a:p>
            <a:pPr algn="l"/>
            <a:endParaRPr lang="cs-CZ" sz="1800" b="0" dirty="0"/>
          </a:p>
          <a:p>
            <a:pPr algn="l"/>
            <a:endParaRPr lang="cs-CZ" sz="1800" b="0" dirty="0"/>
          </a:p>
          <a:p>
            <a:pPr algn="l"/>
            <a:endParaRPr lang="cs-CZ" sz="1800" b="0" dirty="0"/>
          </a:p>
          <a:p>
            <a:pPr algn="l"/>
            <a:endParaRPr lang="cs-CZ" sz="1800" b="0" dirty="0"/>
          </a:p>
          <a:p>
            <a:pPr algn="l"/>
            <a:endParaRPr lang="cs-CZ" sz="1800" b="0" i="0" u="none" strike="noStrike" baseline="0" dirty="0"/>
          </a:p>
          <a:p>
            <a:pPr algn="l"/>
            <a:r>
              <a:rPr lang="cs-CZ" sz="1800" b="0" i="0" u="none" strike="noStrike" baseline="0" dirty="0"/>
              <a:t>Vedle sousedství je další běžně užívanou mírou prostorové relace objektů jejich </a:t>
            </a:r>
            <a:r>
              <a:rPr lang="cs-CZ" sz="1800" i="0" u="none" strike="noStrike" baseline="0" dirty="0"/>
              <a:t>vzdálenost</a:t>
            </a:r>
            <a:r>
              <a:rPr lang="cs-CZ" sz="1800" b="0" dirty="0"/>
              <a:t> (v případě polygonů např. vzdálenost </a:t>
            </a:r>
            <a:r>
              <a:rPr lang="cs-CZ" sz="1800" b="0" dirty="0" err="1"/>
              <a:t>centroidů</a:t>
            </a:r>
            <a:r>
              <a:rPr lang="cs-CZ" sz="1800" b="0" dirty="0"/>
              <a:t>) </a:t>
            </a:r>
            <a:endParaRPr lang="cs-CZ" altLang="cs-CZ" sz="1800" b="0" dirty="0"/>
          </a:p>
          <a:p>
            <a:pPr lvl="1"/>
            <a:endParaRPr lang="cs-CZ" altLang="cs-CZ" b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7632865-8964-8D7A-4CB4-130BBCF8B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933056"/>
            <a:ext cx="7291358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12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i="0" u="none" strike="noStrike" baseline="0" dirty="0"/>
              <a:t>Míry prostorové autokorelace areálů</a:t>
            </a:r>
            <a:endParaRPr lang="cs-CZ" dirty="0"/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pPr algn="l"/>
            <a:r>
              <a:rPr lang="cs-CZ" sz="1800" i="0" u="none" strike="noStrike" baseline="0" dirty="0"/>
              <a:t>Globální míry prostorové autokorelace</a:t>
            </a:r>
            <a:r>
              <a:rPr lang="cs-CZ" sz="1800" b="0" i="0" u="none" strike="noStrike" baseline="0" dirty="0"/>
              <a:t>:</a:t>
            </a:r>
          </a:p>
          <a:p>
            <a:pPr lvl="1"/>
            <a:r>
              <a:rPr lang="cs-CZ" sz="1800" b="0" i="0" u="none" strike="noStrike" baseline="0" dirty="0"/>
              <a:t>Data nominální</a:t>
            </a:r>
          </a:p>
          <a:p>
            <a:pPr lvl="2"/>
            <a:r>
              <a:rPr lang="cs-CZ" sz="1800" b="0" i="0" u="none" strike="noStrike" baseline="0" dirty="0"/>
              <a:t>Joint </a:t>
            </a:r>
            <a:r>
              <a:rPr lang="cs-CZ" sz="1800" dirty="0" err="1"/>
              <a:t>C</a:t>
            </a:r>
            <a:r>
              <a:rPr lang="cs-CZ" sz="1800" b="0" i="0" u="none" strike="noStrike" baseline="0" dirty="0" err="1"/>
              <a:t>ount</a:t>
            </a:r>
            <a:r>
              <a:rPr lang="cs-CZ" sz="1800" b="0" i="0" u="none" strike="noStrike" baseline="0" dirty="0"/>
              <a:t> </a:t>
            </a:r>
            <a:r>
              <a:rPr lang="cs-CZ" sz="1800" dirty="0" err="1"/>
              <a:t>S</a:t>
            </a:r>
            <a:r>
              <a:rPr lang="cs-CZ" sz="1800" b="0" i="0" u="none" strike="noStrike" baseline="0" dirty="0" err="1"/>
              <a:t>tatistics</a:t>
            </a:r>
            <a:r>
              <a:rPr lang="cs-CZ" sz="1800" b="0" i="0" u="none" strike="noStrike" baseline="0" dirty="0"/>
              <a:t> (JSC) – Statistika charakteru sousedství</a:t>
            </a:r>
          </a:p>
          <a:p>
            <a:pPr lvl="1"/>
            <a:r>
              <a:rPr lang="cs-CZ" sz="1800" b="0" i="0" u="none" strike="noStrike" baseline="0" dirty="0"/>
              <a:t>Data intervalová a poměrová</a:t>
            </a:r>
          </a:p>
          <a:p>
            <a:pPr lvl="2"/>
            <a:r>
              <a:rPr lang="cs-CZ" sz="1800" b="0" i="0" u="none" strike="noStrike" baseline="0" dirty="0" err="1"/>
              <a:t>Moranův</a:t>
            </a:r>
            <a:r>
              <a:rPr lang="cs-CZ" sz="1800" b="0" i="0" u="none" strike="noStrike" baseline="0" dirty="0"/>
              <a:t> index I</a:t>
            </a:r>
            <a:endParaRPr lang="cs-CZ" sz="1800" dirty="0"/>
          </a:p>
          <a:p>
            <a:pPr lvl="2"/>
            <a:r>
              <a:rPr lang="cs-CZ" sz="1800" b="0" i="0" u="none" strike="noStrike" baseline="0" dirty="0" err="1"/>
              <a:t>Gearyho</a:t>
            </a:r>
            <a:r>
              <a:rPr lang="cs-CZ" sz="1800" b="0" i="0" u="none" strike="noStrike" baseline="0" dirty="0"/>
              <a:t> poměr C</a:t>
            </a:r>
            <a:endParaRPr lang="cs-CZ" sz="1800" dirty="0"/>
          </a:p>
          <a:p>
            <a:pPr lvl="2"/>
            <a:r>
              <a:rPr lang="cs-CZ" sz="1800" b="0" i="0" u="none" strike="noStrike" baseline="0" dirty="0"/>
              <a:t>G statistika</a:t>
            </a:r>
          </a:p>
          <a:p>
            <a:pPr algn="l"/>
            <a:endParaRPr lang="cs-CZ" sz="1800" b="0" i="0" u="none" strike="noStrike" baseline="0" dirty="0"/>
          </a:p>
          <a:p>
            <a:pPr algn="l"/>
            <a:r>
              <a:rPr lang="cs-CZ" sz="1800" b="0" i="0" u="none" strike="noStrike" baseline="0" dirty="0"/>
              <a:t>Prostorová autokorelace se může měnit v rámci studované oblasti </a:t>
            </a:r>
            <a:r>
              <a:rPr lang="cs-CZ" sz="1800" b="0" i="0" u="none" strike="noStrike" baseline="0" dirty="0">
                <a:sym typeface="Wingdings" panose="05000000000000000000" pitchFamily="2" charset="2"/>
              </a:rPr>
              <a:t> </a:t>
            </a:r>
            <a:r>
              <a:rPr lang="cs-CZ" sz="1800" i="0" u="none" strike="noStrike" baseline="0" dirty="0"/>
              <a:t>Lokální míry prostorové autokorelace:</a:t>
            </a:r>
          </a:p>
          <a:p>
            <a:pPr lvl="1"/>
            <a:r>
              <a:rPr lang="cs-CZ" sz="1800" b="0" i="0" u="none" strike="noStrike" baseline="0" dirty="0" err="1"/>
              <a:t>Local</a:t>
            </a:r>
            <a:r>
              <a:rPr lang="cs-CZ" sz="1800" b="0" i="0" u="none" strike="noStrike" baseline="0" dirty="0"/>
              <a:t> </a:t>
            </a:r>
            <a:r>
              <a:rPr lang="cs-CZ" sz="1800" b="0" i="0" u="none" strike="noStrike" baseline="0" dirty="0" err="1"/>
              <a:t>Indicator</a:t>
            </a:r>
            <a:r>
              <a:rPr lang="cs-CZ" sz="1800" b="0" i="0" u="none" strike="noStrike" baseline="0" dirty="0"/>
              <a:t> </a:t>
            </a:r>
            <a:r>
              <a:rPr lang="cs-CZ" sz="1800" b="0" i="0" u="none" strike="noStrike" baseline="0" dirty="0" err="1"/>
              <a:t>of</a:t>
            </a:r>
            <a:r>
              <a:rPr lang="cs-CZ" sz="1800" b="0" i="0" u="none" strike="noStrike" baseline="0" dirty="0"/>
              <a:t> </a:t>
            </a:r>
            <a:r>
              <a:rPr lang="cs-CZ" sz="1800" b="0" i="0" u="none" strike="noStrike" baseline="0" dirty="0" err="1"/>
              <a:t>Saptial</a:t>
            </a:r>
            <a:r>
              <a:rPr lang="cs-CZ" sz="1800" b="0" i="0" u="none" strike="noStrike" baseline="0" dirty="0"/>
              <a:t> </a:t>
            </a:r>
            <a:r>
              <a:rPr lang="cs-CZ" sz="1800" b="0" i="0" u="none" strike="noStrike" baseline="0" dirty="0" err="1"/>
              <a:t>Association</a:t>
            </a:r>
            <a:r>
              <a:rPr lang="cs-CZ" sz="1800" b="0" i="0" u="none" strike="noStrike" baseline="0" dirty="0"/>
              <a:t> (LISA)</a:t>
            </a:r>
          </a:p>
          <a:p>
            <a:pPr lvl="1"/>
            <a:r>
              <a:rPr lang="cs-CZ" sz="1800" b="0" i="0" u="none" strike="noStrike" baseline="0" dirty="0"/>
              <a:t>Lokální verze G-statistiky (</a:t>
            </a:r>
            <a:r>
              <a:rPr lang="cs-CZ" sz="1800" b="0" i="0" u="none" strike="noStrike" baseline="0" dirty="0" err="1"/>
              <a:t>local</a:t>
            </a:r>
            <a:r>
              <a:rPr lang="cs-CZ" sz="1800" b="0" i="0" u="none" strike="noStrike" baseline="0" dirty="0"/>
              <a:t> G-</a:t>
            </a:r>
            <a:r>
              <a:rPr lang="cs-CZ" sz="1800" b="0" i="0" u="none" strike="noStrike" baseline="0" dirty="0" err="1"/>
              <a:t>statistics</a:t>
            </a:r>
            <a:r>
              <a:rPr lang="cs-CZ" sz="1800" b="0" i="0" u="none" strike="noStrike" baseline="0" dirty="0"/>
              <a:t>).</a:t>
            </a:r>
          </a:p>
          <a:p>
            <a:pPr algn="l"/>
            <a:endParaRPr lang="cs-CZ" sz="1800" b="0" i="0" u="none" strike="noStrike" baseline="0" dirty="0"/>
          </a:p>
          <a:p>
            <a:pPr algn="l"/>
            <a:r>
              <a:rPr lang="cs-CZ" sz="1800" b="0" i="0" u="none" strike="noStrike" baseline="0" dirty="0"/>
              <a:t>Ke grafickým prostředkům hodnotícím prostorovou autokorelaci patří také </a:t>
            </a:r>
            <a:r>
              <a:rPr lang="cs-CZ" sz="1800" i="0" u="none" strike="noStrike" baseline="0" dirty="0" err="1"/>
              <a:t>Moranův</a:t>
            </a:r>
            <a:r>
              <a:rPr lang="cs-CZ" sz="1800" i="0" u="none" strike="noStrike" baseline="0" dirty="0"/>
              <a:t> </a:t>
            </a:r>
            <a:r>
              <a:rPr lang="cs-CZ" sz="1800" i="0" u="none" strike="noStrike" baseline="0" dirty="0" err="1"/>
              <a:t>scatterplot</a:t>
            </a:r>
            <a:r>
              <a:rPr lang="cs-CZ" sz="1800" i="0" u="none" strike="noStrike" baseline="0" dirty="0"/>
              <a:t> </a:t>
            </a:r>
            <a:r>
              <a:rPr lang="cs-CZ" sz="1800" b="0" i="0" u="none" strike="noStrike" baseline="0" dirty="0"/>
              <a:t>diagram.</a:t>
            </a:r>
            <a:endParaRPr lang="cs-CZ" altLang="cs-CZ" sz="1800" b="0" dirty="0"/>
          </a:p>
          <a:p>
            <a:pPr lvl="1"/>
            <a:endParaRPr lang="cs-CZ" altLang="cs-CZ" b="0" dirty="0"/>
          </a:p>
        </p:txBody>
      </p:sp>
    </p:spTree>
    <p:extLst>
      <p:ext uri="{BB962C8B-B14F-4D97-AF65-F5344CB8AC3E}">
        <p14:creationId xmlns:p14="http://schemas.microsoft.com/office/powerpoint/2010/main" val="23562344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i="0" u="none" strike="noStrike" baseline="0" dirty="0"/>
              <a:t>Joint count statistics (JCS)</a:t>
            </a:r>
            <a:endParaRPr lang="cs-CZ" dirty="0"/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5184477"/>
          </a:xfrm>
        </p:spPr>
        <p:txBody>
          <a:bodyPr/>
          <a:lstStyle/>
          <a:p>
            <a:pPr algn="just"/>
            <a:r>
              <a:rPr lang="cs-CZ" sz="1800" b="0" i="0" u="none" strike="noStrike" baseline="0" dirty="0"/>
              <a:t>Touto metodou lze zjistit, zda uspořádání ploch, které mohou nabývat binárních hodnot vykazuje prvky náhodnosti.</a:t>
            </a:r>
          </a:p>
          <a:p>
            <a:pPr algn="just"/>
            <a:r>
              <a:rPr lang="cs-CZ" sz="1800" b="0" i="0" u="none" strike="noStrike" baseline="0" dirty="0"/>
              <a:t>Tedy zda existuje pozitivní (</a:t>
            </a:r>
            <a:r>
              <a:rPr lang="cs-CZ" sz="1800" b="0" i="0" u="none" strike="noStrike" baseline="0" dirty="0" err="1"/>
              <a:t>clustered</a:t>
            </a:r>
            <a:r>
              <a:rPr lang="cs-CZ" sz="1800" b="0" i="0" u="none" strike="noStrike" baseline="0" dirty="0"/>
              <a:t> </a:t>
            </a:r>
            <a:r>
              <a:rPr lang="cs-CZ" sz="1800" b="0" i="0" u="none" strike="noStrike" baseline="0" dirty="0" err="1"/>
              <a:t>pattern</a:t>
            </a:r>
            <a:r>
              <a:rPr lang="cs-CZ" sz="1800" b="0" i="0" u="none" strike="noStrike" baseline="0" dirty="0"/>
              <a:t>) či negativní (</a:t>
            </a:r>
            <a:r>
              <a:rPr lang="cs-CZ" sz="1800" b="0" i="0" u="none" strike="noStrike" baseline="0" dirty="0" err="1"/>
              <a:t>random</a:t>
            </a:r>
            <a:r>
              <a:rPr lang="cs-CZ" sz="1800" b="0" i="0" u="none" strike="noStrike" baseline="0" dirty="0"/>
              <a:t> </a:t>
            </a:r>
            <a:r>
              <a:rPr lang="cs-CZ" sz="1800" b="0" i="0" u="none" strike="noStrike" baseline="0" dirty="0" err="1"/>
              <a:t>pattern</a:t>
            </a:r>
            <a:r>
              <a:rPr lang="cs-CZ" sz="1800" b="0" i="0" u="none" strike="noStrike" baseline="0" dirty="0"/>
              <a:t>) prostorová autokorelace.</a:t>
            </a:r>
            <a:endParaRPr lang="cs-CZ" altLang="cs-CZ" sz="1800" b="0" dirty="0"/>
          </a:p>
          <a:p>
            <a:endParaRPr lang="cs-CZ" altLang="cs-CZ" sz="1800" b="0" dirty="0"/>
          </a:p>
          <a:p>
            <a:endParaRPr lang="cs-CZ" altLang="cs-CZ" sz="1800" b="0" dirty="0"/>
          </a:p>
          <a:p>
            <a:endParaRPr lang="cs-CZ" altLang="cs-CZ" sz="1800" b="0" dirty="0"/>
          </a:p>
          <a:p>
            <a:endParaRPr lang="cs-CZ" altLang="cs-CZ" sz="1800" b="0" dirty="0"/>
          </a:p>
          <a:p>
            <a:endParaRPr lang="cs-CZ" altLang="cs-CZ" sz="1800" b="0" dirty="0"/>
          </a:p>
          <a:p>
            <a:endParaRPr lang="cs-CZ" altLang="cs-CZ" sz="1800" b="0" dirty="0"/>
          </a:p>
          <a:p>
            <a:r>
              <a:rPr lang="cs-CZ" altLang="cs-CZ" sz="1800" b="0" dirty="0"/>
              <a:t>Podstata metody:</a:t>
            </a:r>
          </a:p>
          <a:p>
            <a:pPr lvl="1"/>
            <a:r>
              <a:rPr lang="cs-CZ" altLang="cs-CZ" sz="1800" dirty="0"/>
              <a:t>U – zástavba, R – volná krajina.</a:t>
            </a:r>
          </a:p>
          <a:p>
            <a:pPr lvl="1"/>
            <a:r>
              <a:rPr lang="cs-CZ" altLang="cs-CZ" sz="1800" dirty="0"/>
              <a:t>Čtyři typy sousedství: UU, RR, UR, RU.</a:t>
            </a:r>
          </a:p>
          <a:p>
            <a:pPr lvl="1"/>
            <a:r>
              <a:rPr lang="cs-CZ" altLang="cs-CZ" sz="1800" dirty="0"/>
              <a:t>UR + RU &lt; 50% </a:t>
            </a:r>
            <a:r>
              <a:rPr lang="cs-CZ" altLang="cs-CZ" sz="1800" dirty="0">
                <a:sym typeface="Wingdings" panose="05000000000000000000" pitchFamily="2" charset="2"/>
              </a:rPr>
              <a:t> </a:t>
            </a:r>
            <a:r>
              <a:rPr lang="cs-CZ" altLang="cs-CZ" sz="1800" dirty="0"/>
              <a:t>pozitivní prostorová autokorelace.</a:t>
            </a:r>
          </a:p>
          <a:p>
            <a:pPr lvl="1"/>
            <a:r>
              <a:rPr lang="cs-CZ" altLang="cs-CZ" sz="1800" dirty="0"/>
              <a:t>UR + RU &gt; 50% </a:t>
            </a:r>
            <a:r>
              <a:rPr lang="cs-CZ" altLang="cs-CZ" sz="1800" dirty="0">
                <a:sym typeface="Wingdings" panose="05000000000000000000" pitchFamily="2" charset="2"/>
              </a:rPr>
              <a:t> </a:t>
            </a:r>
            <a:r>
              <a:rPr lang="cs-CZ" altLang="cs-CZ" sz="1800" dirty="0"/>
              <a:t>negativní prostorová autokorelace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A686AA1D-2FC4-3787-BFAE-E6ADC0AE2CF8}"/>
              </a:ext>
            </a:extLst>
          </p:cNvPr>
          <p:cNvGrpSpPr/>
          <p:nvPr/>
        </p:nvGrpSpPr>
        <p:grpSpPr>
          <a:xfrm>
            <a:off x="3275856" y="2780928"/>
            <a:ext cx="2808312" cy="1784756"/>
            <a:chOff x="3275856" y="2780928"/>
            <a:chExt cx="2808312" cy="1784756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55953615-9F4F-9915-F8F7-A11999682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5856" y="2780928"/>
              <a:ext cx="2808312" cy="1784756"/>
            </a:xfrm>
            <a:prstGeom prst="rect">
              <a:avLst/>
            </a:prstGeom>
          </p:spPr>
        </p:pic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0F4267BF-D023-8735-A904-A6F3D9154272}"/>
                </a:ext>
              </a:extLst>
            </p:cNvPr>
            <p:cNvSpPr/>
            <p:nvPr/>
          </p:nvSpPr>
          <p:spPr>
            <a:xfrm>
              <a:off x="3419872" y="2808300"/>
              <a:ext cx="288032" cy="504056"/>
            </a:xfrm>
            <a:prstGeom prst="rect">
              <a:avLst/>
            </a:prstGeom>
            <a:solidFill>
              <a:srgbClr val="7C0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dirty="0"/>
                <a:t>U</a:t>
              </a:r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7251E91A-5086-476B-88C6-ADA24E20118C}"/>
                </a:ext>
              </a:extLst>
            </p:cNvPr>
            <p:cNvSpPr/>
            <p:nvPr/>
          </p:nvSpPr>
          <p:spPr>
            <a:xfrm>
              <a:off x="5364088" y="3394885"/>
              <a:ext cx="288032" cy="504056"/>
            </a:xfrm>
            <a:prstGeom prst="rect">
              <a:avLst/>
            </a:prstGeom>
            <a:solidFill>
              <a:srgbClr val="7C0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dirty="0"/>
                <a:t>U</a:t>
              </a:r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AB9D9EE3-2D61-3F41-4EB0-6C17A758212D}"/>
                </a:ext>
              </a:extLst>
            </p:cNvPr>
            <p:cNvSpPr/>
            <p:nvPr/>
          </p:nvSpPr>
          <p:spPr>
            <a:xfrm>
              <a:off x="3439840" y="3824134"/>
              <a:ext cx="288032" cy="504056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dirty="0">
                  <a:solidFill>
                    <a:schemeClr val="accent6">
                      <a:lumMod val="50000"/>
                    </a:schemeClr>
                  </a:solidFill>
                </a:rPr>
                <a:t>R</a:t>
              </a:r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6DCD697F-D869-3A46-EA8A-6B232BED429A}"/>
                </a:ext>
              </a:extLst>
            </p:cNvPr>
            <p:cNvSpPr/>
            <p:nvPr/>
          </p:nvSpPr>
          <p:spPr>
            <a:xfrm>
              <a:off x="4901406" y="4045074"/>
              <a:ext cx="288032" cy="504056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dirty="0">
                  <a:solidFill>
                    <a:schemeClr val="accent6">
                      <a:lumMod val="50000"/>
                    </a:schemeClr>
                  </a:solidFill>
                </a:rPr>
                <a:t>R</a:t>
              </a:r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DA07AF76-7CEE-2DED-2564-01A530D903F8}"/>
                </a:ext>
              </a:extLst>
            </p:cNvPr>
            <p:cNvSpPr/>
            <p:nvPr/>
          </p:nvSpPr>
          <p:spPr>
            <a:xfrm>
              <a:off x="5622859" y="2804521"/>
              <a:ext cx="288032" cy="504056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dirty="0">
                  <a:solidFill>
                    <a:schemeClr val="accent6">
                      <a:lumMod val="50000"/>
                    </a:schemeClr>
                  </a:solidFill>
                </a:rPr>
                <a:t>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2364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i="0" u="none" strike="noStrike" baseline="0" dirty="0"/>
              <a:t>Joint count statistics (JCS)</a:t>
            </a:r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755F8D2-F2A4-E57A-3336-36D5247D5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38"/>
          <a:stretch/>
        </p:blipFill>
        <p:spPr bwMode="auto">
          <a:xfrm>
            <a:off x="4572000" y="1307500"/>
            <a:ext cx="4018938" cy="480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5BBF605-A3AB-DC13-6DB3-EC1E4EDAD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340768"/>
            <a:ext cx="2682446" cy="1966136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AF4601C-7301-FBE6-A1D8-DDF1ADA2BFAC}"/>
              </a:ext>
            </a:extLst>
          </p:cNvPr>
          <p:cNvSpPr txBox="1"/>
          <p:nvPr/>
        </p:nvSpPr>
        <p:spPr>
          <a:xfrm>
            <a:off x="105933" y="3318570"/>
            <a:ext cx="840398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Počet pozorovaných AA sousedů = 40</a:t>
            </a:r>
          </a:p>
          <a:p>
            <a:pPr algn="just"/>
            <a:r>
              <a:rPr lang="cs-CZ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Počet pozorovaných BB sousedů = 0</a:t>
            </a:r>
          </a:p>
          <a:p>
            <a:pPr algn="just"/>
            <a:r>
              <a:rPr lang="cs-CZ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Počet pozorovaných AB sousedů = 2</a:t>
            </a:r>
          </a:p>
          <a:p>
            <a:pPr algn="just"/>
            <a:r>
              <a:rPr lang="cs-CZ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Očekávaní AB sousedé = 37.905</a:t>
            </a:r>
          </a:p>
          <a:p>
            <a:pPr algn="just"/>
            <a:r>
              <a:rPr lang="cs-CZ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Očekávaní BB sousedé = 0.105</a:t>
            </a:r>
          </a:p>
          <a:p>
            <a:pPr algn="just"/>
            <a:r>
              <a:rPr lang="cs-CZ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Očekávaní AB sousedé = 3.99</a:t>
            </a:r>
          </a:p>
          <a:p>
            <a:pPr algn="just"/>
            <a:r>
              <a:rPr lang="cs-CZ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Variance AA sousedů = 16.6421</a:t>
            </a:r>
          </a:p>
          <a:p>
            <a:pPr algn="just"/>
            <a:r>
              <a:rPr lang="cs-CZ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Variance BB sousedů = 0.1406</a:t>
            </a:r>
          </a:p>
          <a:p>
            <a:pPr algn="just"/>
            <a:r>
              <a:rPr lang="cs-CZ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Variance AB sousedů = 22.8314</a:t>
            </a:r>
          </a:p>
          <a:p>
            <a:pPr algn="just"/>
            <a:r>
              <a:rPr lang="cs-CZ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Z skóre pro AA sousedy = 0.513547</a:t>
            </a:r>
          </a:p>
          <a:p>
            <a:pPr algn="just"/>
            <a:r>
              <a:rPr lang="cs-CZ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Z skóre pro BB sousedy = -0.280025</a:t>
            </a:r>
          </a:p>
          <a:p>
            <a:pPr algn="just"/>
            <a:r>
              <a:rPr lang="cs-CZ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Z skóre pro AB sousedy = -0.416473</a:t>
            </a:r>
          </a:p>
          <a:p>
            <a:pPr algn="just"/>
            <a:r>
              <a:rPr lang="cs-CZ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 </a:t>
            </a:r>
          </a:p>
          <a:p>
            <a:pPr algn="just"/>
            <a:r>
              <a:rPr lang="cs-CZ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 našem případě:</a:t>
            </a:r>
          </a:p>
          <a:p>
            <a:pPr algn="just"/>
            <a:r>
              <a:rPr lang="cs-CZ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 = nadprůměrný podíl občanů starších 64 let k celkovému počtu obyvatel</a:t>
            </a:r>
          </a:p>
          <a:p>
            <a:r>
              <a:rPr lang="cs-CZ" sz="1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 = podprůměrný podíl občanů starších 64 let k celkovému počtu obyvatel</a:t>
            </a:r>
          </a:p>
        </p:txBody>
      </p:sp>
    </p:spTree>
    <p:extLst>
      <p:ext uri="{BB962C8B-B14F-4D97-AF65-F5344CB8AC3E}">
        <p14:creationId xmlns:p14="http://schemas.microsoft.com/office/powerpoint/2010/main" val="3809375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i="0" u="none" strike="noStrike" baseline="0" dirty="0" err="1"/>
              <a:t>Indexy</a:t>
            </a:r>
            <a:r>
              <a:rPr lang="en-US" sz="2800" i="0" u="none" strike="noStrike" baseline="0" dirty="0"/>
              <a:t> pro </a:t>
            </a:r>
            <a:r>
              <a:rPr lang="en-US" sz="2800" i="0" u="none" strike="noStrike" baseline="0" dirty="0" err="1"/>
              <a:t>hodnocení</a:t>
            </a:r>
            <a:r>
              <a:rPr lang="cs-CZ" sz="2800" dirty="0"/>
              <a:t> </a:t>
            </a:r>
            <a:r>
              <a:rPr lang="en-US" sz="2800" i="0" u="none" strike="noStrike" baseline="0" dirty="0" err="1"/>
              <a:t>prostorové</a:t>
            </a:r>
            <a:r>
              <a:rPr lang="cs-CZ" sz="2800" dirty="0"/>
              <a:t> </a:t>
            </a:r>
            <a:r>
              <a:rPr lang="en-US" sz="2800" i="0" u="none" strike="noStrike" baseline="0" dirty="0" err="1"/>
              <a:t>autokorelace</a:t>
            </a:r>
            <a:r>
              <a:rPr lang="en-US" sz="2800" i="0" u="none" strike="noStrike" baseline="0" dirty="0"/>
              <a:t> </a:t>
            </a:r>
            <a:r>
              <a:rPr lang="en-US" sz="2800" i="0" u="none" strike="noStrike" baseline="0" dirty="0" err="1"/>
              <a:t>plošných</a:t>
            </a:r>
            <a:r>
              <a:rPr lang="en-US" sz="2800" i="0" u="none" strike="noStrike" baseline="0" dirty="0"/>
              <a:t> </a:t>
            </a:r>
            <a:r>
              <a:rPr lang="en-US" sz="2800" i="0" u="none" strike="noStrike" baseline="0" dirty="0" err="1"/>
              <a:t>jevů</a:t>
            </a:r>
            <a:endParaRPr lang="cs-CZ" sz="2800" dirty="0"/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5184477"/>
          </a:xfrm>
        </p:spPr>
        <p:txBody>
          <a:bodyPr/>
          <a:lstStyle/>
          <a:p>
            <a:pPr algn="just"/>
            <a:r>
              <a:rPr lang="cs-CZ" sz="1800" i="0" u="none" strike="noStrike" baseline="0" dirty="0" err="1"/>
              <a:t>Moranův</a:t>
            </a:r>
            <a:r>
              <a:rPr lang="cs-CZ" sz="1800" i="0" u="none" strike="noStrike" baseline="0" dirty="0"/>
              <a:t> (I) index </a:t>
            </a:r>
            <a:r>
              <a:rPr lang="cs-CZ" sz="1800" b="0" i="0" u="none" strike="noStrike" baseline="0" dirty="0"/>
              <a:t>a </a:t>
            </a:r>
            <a:r>
              <a:rPr lang="cs-CZ" sz="1800" i="0" u="none" strike="noStrike" baseline="0" dirty="0" err="1"/>
              <a:t>Gearyho</a:t>
            </a:r>
            <a:r>
              <a:rPr lang="cs-CZ" sz="1800" i="0" u="none" strike="noStrike" baseline="0" dirty="0"/>
              <a:t> (C) index</a:t>
            </a:r>
          </a:p>
          <a:p>
            <a:pPr algn="just"/>
            <a:r>
              <a:rPr lang="cs-CZ" sz="1800" b="0" i="0" u="none" strike="noStrike" baseline="0" dirty="0"/>
              <a:t>Jsou využitelné pro intervalová a poměrová data </a:t>
            </a:r>
          </a:p>
          <a:p>
            <a:pPr algn="just"/>
            <a:r>
              <a:rPr lang="cs-CZ" sz="1800" b="0" i="0" u="none" strike="noStrike" baseline="0" dirty="0"/>
              <a:t>Jsou založeny na porovnávání hodnot atributů sousedních ploch</a:t>
            </a:r>
          </a:p>
          <a:p>
            <a:pPr algn="just"/>
            <a:r>
              <a:rPr lang="cs-CZ" sz="1800" b="0" i="0" u="none" strike="noStrike" baseline="0" dirty="0"/>
              <a:t>Mají-li tyto sousední plochy v celé studované oblasti podobné hodnoty, potom obě statistiky budou svědčit o silné pozitivní prostorové autokorelaci a naopak.</a:t>
            </a:r>
          </a:p>
          <a:p>
            <a:pPr algn="just"/>
            <a:endParaRPr lang="cs-CZ" sz="1800" dirty="0"/>
          </a:p>
          <a:p>
            <a:pPr algn="just"/>
            <a:r>
              <a:rPr lang="cs-CZ" sz="1800" b="0" i="0" u="none" strike="noStrike" baseline="0" dirty="0"/>
              <a:t>Obě statistiky využívají odlišný přístup k porovnávání hodnot sousedních ploch</a:t>
            </a:r>
          </a:p>
          <a:p>
            <a:pPr algn="just"/>
            <a:r>
              <a:rPr lang="cs-CZ" sz="1800" dirty="0"/>
              <a:t>V</a:t>
            </a:r>
            <a:r>
              <a:rPr lang="cs-CZ" sz="1800" i="0" u="none" strike="noStrike" baseline="0" dirty="0"/>
              <a:t>hodnější</a:t>
            </a:r>
            <a:r>
              <a:rPr lang="cs-CZ" sz="1800" b="0" i="0" u="none" strike="noStrike" baseline="0" dirty="0"/>
              <a:t> vlastnosti vzhledem k rozdělení hodnot má </a:t>
            </a:r>
            <a:r>
              <a:rPr lang="cs-CZ" sz="1800" i="0" u="none" strike="noStrike" baseline="0" dirty="0" err="1"/>
              <a:t>Moranův</a:t>
            </a:r>
            <a:r>
              <a:rPr lang="cs-CZ" sz="1800" i="0" u="none" strike="noStrike" baseline="0" dirty="0"/>
              <a:t> index </a:t>
            </a:r>
          </a:p>
          <a:p>
            <a:pPr algn="just"/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0164752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i="0" u="none" strike="noStrike" baseline="0" dirty="0" err="1"/>
              <a:t>Moranův</a:t>
            </a:r>
            <a:r>
              <a:rPr lang="cs-CZ" i="0" u="none" strike="noStrike" baseline="0" dirty="0"/>
              <a:t> (I) index </a:t>
            </a:r>
            <a:endParaRPr lang="cs-CZ" dirty="0"/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5184477"/>
          </a:xfrm>
        </p:spPr>
        <p:txBody>
          <a:bodyPr/>
          <a:lstStyle/>
          <a:p>
            <a:pPr algn="just"/>
            <a:r>
              <a:rPr lang="cs-CZ" sz="1800" b="0" i="0" u="none" strike="noStrike" baseline="0" dirty="0"/>
              <a:t>Hodnota indexu kolísá od -1 pro negativní prostorovou autokorelaci do +1 pro pozitivní prostorovou autokorelaci.</a:t>
            </a:r>
          </a:p>
          <a:p>
            <a:pPr algn="just"/>
            <a:r>
              <a:rPr lang="cs-CZ" sz="1800" b="0" i="0" u="none" strike="noStrike" baseline="0" dirty="0"/>
              <a:t>Vypočteme hodnoty I a E(I) a následně musíme zjistit, zda rozdíl mezi nimi je statisticky významný.</a:t>
            </a:r>
          </a:p>
          <a:p>
            <a:pPr algn="just"/>
            <a:r>
              <a:rPr lang="cs-CZ" sz="1800" b="0" i="0" u="none" strike="noStrike" baseline="0" dirty="0"/>
              <a:t>Tento rozdíl je opět nutné vztáhnout k míře variability (např. rozptylu) a pomocí ní odvodit standardizovanou hodnotu z-skóre</a:t>
            </a:r>
          </a:p>
          <a:p>
            <a:pPr algn="just"/>
            <a:r>
              <a:rPr lang="cs-CZ" sz="1800" b="0" i="0" u="none" strike="noStrike" baseline="0" dirty="0"/>
              <a:t>Pokud je hodnota Zn(I) menší (resp. větší) než -1,96 (resp. 1,96) je hodnota indexu I statisticky významně negativní (resp. pozitivní) na hladině významnosti </a:t>
            </a:r>
            <a:r>
              <a:rPr lang="el-GR" sz="1800" b="0" i="0" u="none" strike="noStrike" baseline="0" dirty="0"/>
              <a:t>α=0,05.</a:t>
            </a:r>
            <a:endParaRPr lang="cs-CZ" sz="1800" b="0" i="0" u="none" strike="noStrike" baseline="0" dirty="0"/>
          </a:p>
          <a:p>
            <a:pPr algn="just"/>
            <a:endParaRPr lang="cs-CZ" sz="1800" b="0" i="0" u="none" strike="noStrike" baseline="0" dirty="0"/>
          </a:p>
          <a:p>
            <a:pPr algn="just"/>
            <a:endParaRPr lang="cs-CZ" altLang="cs-CZ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C3BCED-0FA3-D770-287F-65ACC1BD2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65" y="4130390"/>
            <a:ext cx="4460107" cy="272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11304CE-0A0D-B7B6-0F26-27F392159EBE}"/>
              </a:ext>
            </a:extLst>
          </p:cNvPr>
          <p:cNvSpPr txBox="1"/>
          <p:nvPr/>
        </p:nvSpPr>
        <p:spPr>
          <a:xfrm>
            <a:off x="5436096" y="5715253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err="1">
                <a:solidFill>
                  <a:srgbClr val="000000"/>
                </a:solidFill>
              </a:rPr>
              <a:t>Moranův</a:t>
            </a:r>
            <a:r>
              <a:rPr lang="cs-CZ" sz="1400" dirty="0">
                <a:solidFill>
                  <a:srgbClr val="000000"/>
                </a:solidFill>
              </a:rPr>
              <a:t> index = -0,144</a:t>
            </a:r>
          </a:p>
          <a:p>
            <a:pPr algn="r"/>
            <a:r>
              <a:rPr lang="cs-CZ" sz="1400" dirty="0">
                <a:solidFill>
                  <a:srgbClr val="000000"/>
                </a:solidFill>
              </a:rPr>
              <a:t>Očekávaný </a:t>
            </a:r>
            <a:r>
              <a:rPr lang="cs-CZ" sz="1400" dirty="0" err="1">
                <a:solidFill>
                  <a:srgbClr val="000000"/>
                </a:solidFill>
              </a:rPr>
              <a:t>Moranův</a:t>
            </a:r>
            <a:r>
              <a:rPr lang="cs-CZ" sz="1400" dirty="0">
                <a:solidFill>
                  <a:srgbClr val="000000"/>
                </a:solidFill>
              </a:rPr>
              <a:t> index = -0,053</a:t>
            </a:r>
          </a:p>
          <a:p>
            <a:pPr algn="r"/>
            <a:r>
              <a:rPr lang="cs-CZ" sz="1400" dirty="0">
                <a:solidFill>
                  <a:srgbClr val="000000"/>
                </a:solidFill>
              </a:rPr>
              <a:t>Variance/rozptyl = 0,001</a:t>
            </a:r>
          </a:p>
          <a:p>
            <a:pPr algn="r"/>
            <a:r>
              <a:rPr lang="cs-CZ" sz="1400" dirty="0">
                <a:solidFill>
                  <a:srgbClr val="000000"/>
                </a:solidFill>
              </a:rPr>
              <a:t>Z skóre = -2,727</a:t>
            </a:r>
          </a:p>
        </p:txBody>
      </p:sp>
    </p:spTree>
    <p:extLst>
      <p:ext uri="{BB962C8B-B14F-4D97-AF65-F5344CB8AC3E}">
        <p14:creationId xmlns:p14="http://schemas.microsoft.com/office/powerpoint/2010/main" val="16037515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i="0" u="none" strike="noStrike" baseline="0" dirty="0" err="1"/>
              <a:t>Moranův</a:t>
            </a:r>
            <a:r>
              <a:rPr lang="cs-CZ" i="0" u="none" strike="noStrike" baseline="0" dirty="0"/>
              <a:t> (I) index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5F16ED-63E9-1F4C-F900-90EAEEAC5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Spatial</a:t>
            </a:r>
            <a:r>
              <a:rPr lang="cs-CZ" dirty="0"/>
              <a:t> </a:t>
            </a:r>
            <a:r>
              <a:rPr lang="cs-CZ" dirty="0" err="1"/>
              <a:t>Statistics</a:t>
            </a:r>
            <a:r>
              <a:rPr lang="cs-CZ" dirty="0"/>
              <a:t> </a:t>
            </a:r>
            <a:r>
              <a:rPr lang="cs-CZ" dirty="0" err="1"/>
              <a:t>Tools</a:t>
            </a:r>
            <a:r>
              <a:rPr lang="cs-CZ" dirty="0"/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6312DC4-814B-F6DD-1C5E-BB180DFC4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0" t="6951" r="14103" b="2754"/>
          <a:stretch/>
        </p:blipFill>
        <p:spPr>
          <a:xfrm>
            <a:off x="5005684" y="1484784"/>
            <a:ext cx="4138315" cy="547506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626FC54-B114-E976-FE13-B814521A69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63" t="16109" r="500" b="22000"/>
          <a:stretch/>
        </p:blipFill>
        <p:spPr>
          <a:xfrm>
            <a:off x="-21047" y="2276872"/>
            <a:ext cx="5313127" cy="3096344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1872D3A0-5BDF-B4D1-6D15-1121F21845C8}"/>
              </a:ext>
            </a:extLst>
          </p:cNvPr>
          <p:cNvCxnSpPr>
            <a:cxnSpLocks/>
          </p:cNvCxnSpPr>
          <p:nvPr/>
        </p:nvCxnSpPr>
        <p:spPr>
          <a:xfrm>
            <a:off x="4067944" y="3356992"/>
            <a:ext cx="151216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880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i="0" u="none" strike="noStrike" baseline="0" dirty="0" err="1"/>
              <a:t>Gearyho</a:t>
            </a:r>
            <a:r>
              <a:rPr lang="cs-CZ" i="0" u="none" strike="noStrike" baseline="0" dirty="0"/>
              <a:t> (G) index </a:t>
            </a:r>
            <a:endParaRPr lang="cs-CZ" dirty="0"/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5184477"/>
          </a:xfrm>
        </p:spPr>
        <p:txBody>
          <a:bodyPr/>
          <a:lstStyle/>
          <a:p>
            <a:pPr algn="just"/>
            <a:r>
              <a:rPr lang="cs-CZ" sz="1800" b="0" i="0" u="none" strike="noStrike" baseline="0" dirty="0"/>
              <a:t>Pro hodnotu indexu není rozhodující, která z hodnot je větší či menší, ale jaký je jejich absolutní rozdíl – jejich nepodobnost (</a:t>
            </a:r>
            <a:r>
              <a:rPr lang="cs-CZ" sz="1800" b="0" i="1" u="none" strike="noStrike" baseline="0" dirty="0"/>
              <a:t>ve výrazu je druhá mocnina jejich rozdílu</a:t>
            </a:r>
            <a:r>
              <a:rPr lang="cs-CZ" sz="1800" b="0" i="0" u="none" strike="noStrike" baseline="0" dirty="0"/>
              <a:t>).</a:t>
            </a:r>
          </a:p>
          <a:p>
            <a:pPr algn="just"/>
            <a:r>
              <a:rPr lang="cs-CZ" sz="1800" b="0" i="0" u="none" strike="noStrike" baseline="0" dirty="0" err="1"/>
              <a:t>Gearyho</a:t>
            </a:r>
            <a:r>
              <a:rPr lang="cs-CZ" sz="1800" b="0" i="0" u="none" strike="noStrike" baseline="0" dirty="0"/>
              <a:t> index nabývá hodnot v </a:t>
            </a:r>
            <a:r>
              <a:rPr lang="cs-CZ" sz="1800" i="0" u="none" strike="noStrike" baseline="0" dirty="0"/>
              <a:t>intervalu 0 až 2</a:t>
            </a:r>
            <a:r>
              <a:rPr lang="cs-CZ" sz="1800" b="0" i="0" u="none" strike="noStrike" baseline="0" dirty="0"/>
              <a:t>.</a:t>
            </a:r>
          </a:p>
          <a:p>
            <a:pPr algn="just"/>
            <a:r>
              <a:rPr lang="cs-CZ" sz="1800" b="0" i="0" u="none" strike="noStrike" baseline="0" dirty="0"/>
              <a:t>Hodnota 0 indikuje dokonalou pozitivní autokorelaci (všechny sousední hodnoty atributů jsou stejné). Naopak hodnota 2 indikuje dokonalou negativní prostorovou autokorelaci. Hodnota 1 znamená nulovou prostorovou autokorelaci – náhodné uspořádání</a:t>
            </a:r>
          </a:p>
          <a:p>
            <a:pPr algn="just"/>
            <a:r>
              <a:rPr lang="cs-CZ" sz="1800" b="0" i="0" u="none" strike="noStrike" baseline="0" dirty="0"/>
              <a:t>Očekávaná hodnota </a:t>
            </a:r>
            <a:r>
              <a:rPr lang="cs-CZ" sz="1800" b="0" i="0" u="none" strike="noStrike" baseline="0" dirty="0" err="1"/>
              <a:t>Gearyho</a:t>
            </a:r>
            <a:r>
              <a:rPr lang="cs-CZ" sz="1800" b="0" i="0" u="none" strike="noStrike" baseline="0" dirty="0"/>
              <a:t> indexu nezávisí na počtu posuzovaných ploch, ale má vždy hodnotu 1.</a:t>
            </a:r>
          </a:p>
          <a:p>
            <a:pPr algn="just"/>
            <a:r>
              <a:rPr lang="cs-CZ" sz="1800" b="0" i="0" u="none" strike="noStrike" baseline="0" dirty="0"/>
              <a:t>Pro prokázání statisticky významného rozdílu je nutné vypočítat hodnotu rozptylu a Z-skóre.</a:t>
            </a:r>
          </a:p>
          <a:p>
            <a:pPr algn="just"/>
            <a:r>
              <a:rPr lang="cs-CZ" sz="1800" b="0" i="0" u="none" strike="noStrike" baseline="0" dirty="0"/>
              <a:t>Hodnota rozptylu se opět vypočte rozdílně v závislosti na předpokladu normality či náhodnosti.</a:t>
            </a:r>
          </a:p>
          <a:p>
            <a:pPr algn="just"/>
            <a:r>
              <a:rPr lang="cs-CZ" sz="1800" b="0" i="0" u="none" strike="noStrike" baseline="0" dirty="0"/>
              <a:t>Z výše uvedeného plyne, že negativní hodnota Z-skóre značí pozitivní prostorovou autokorelaci a kladná hodnota Z-skóre značí negativní.</a:t>
            </a:r>
          </a:p>
          <a:p>
            <a:pPr algn="just"/>
            <a:endParaRPr lang="cs-CZ" sz="1800" b="0" i="0" u="none" strike="noStrike" baseline="0" dirty="0"/>
          </a:p>
          <a:p>
            <a:pPr algn="just"/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1435073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i="0" u="none" strike="noStrike" baseline="0" dirty="0"/>
              <a:t>Porovnání </a:t>
            </a:r>
            <a:endParaRPr lang="cs-CZ" dirty="0"/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5184477"/>
          </a:xfrm>
        </p:spPr>
        <p:txBody>
          <a:bodyPr/>
          <a:lstStyle/>
          <a:p>
            <a:pPr algn="just"/>
            <a:r>
              <a:rPr lang="cs-CZ" sz="1800" b="0" i="0" u="none" strike="noStrike" baseline="0" dirty="0"/>
              <a:t>…</a:t>
            </a:r>
          </a:p>
          <a:p>
            <a:pPr algn="just"/>
            <a:endParaRPr lang="cs-CZ" sz="1800" b="0" i="0" u="none" strike="noStrike" baseline="0" dirty="0"/>
          </a:p>
          <a:p>
            <a:pPr algn="just"/>
            <a:endParaRPr lang="cs-CZ" altLang="cs-CZ" sz="18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95F2EC7-9D62-BD37-E306-FBFAA48A9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42"/>
          <a:stretch/>
        </p:blipFill>
        <p:spPr bwMode="auto">
          <a:xfrm>
            <a:off x="179512" y="5553832"/>
            <a:ext cx="5889431" cy="104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A883598-7E32-2ECC-8C34-4FA786824435}"/>
              </a:ext>
            </a:extLst>
          </p:cNvPr>
          <p:cNvSpPr txBox="1"/>
          <p:nvPr/>
        </p:nvSpPr>
        <p:spPr>
          <a:xfrm>
            <a:off x="6068943" y="3712840"/>
            <a:ext cx="30477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hlinkClick r:id="rId4"/>
              </a:rPr>
              <a:t>https://www.researchgate.net/publication/226212823_Geographical_distribution_of_crime_in_Italian_provinces_A_spatial_econometric_analysis/figures?lo=1</a:t>
            </a:r>
            <a:r>
              <a:rPr lang="cs-CZ" sz="1400" dirty="0"/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EA22D85-753E-CAF3-1BE2-6378DDE40A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51" t="19201" r="27950" b="16400"/>
          <a:stretch/>
        </p:blipFill>
        <p:spPr>
          <a:xfrm>
            <a:off x="-348" y="0"/>
            <a:ext cx="6190659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04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57934E8-8C2B-8D10-5408-5EA4FDA3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Kartogram, </a:t>
            </a:r>
            <a:r>
              <a:rPr lang="cs-CZ" dirty="0" err="1"/>
              <a:t>choropletová</a:t>
            </a:r>
            <a:r>
              <a:rPr lang="cs-CZ" dirty="0"/>
              <a:t> mapa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28A787D-DA39-1C3D-11CB-3B1BF9458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pPr algn="l"/>
            <a:r>
              <a:rPr lang="cs-CZ" sz="1600" b="0" dirty="0"/>
              <a:t>Kartogram je </a:t>
            </a:r>
            <a:r>
              <a:rPr lang="cs-CZ" sz="1600" dirty="0"/>
              <a:t>mapa s dílčími územními celky</a:t>
            </a:r>
            <a:r>
              <a:rPr lang="cs-CZ" sz="1600" b="0" dirty="0"/>
              <a:t>, do kterých jsou </a:t>
            </a:r>
            <a:r>
              <a:rPr lang="cs-CZ" sz="1600" dirty="0"/>
              <a:t>plošným způsobem</a:t>
            </a:r>
            <a:r>
              <a:rPr lang="cs-CZ" sz="1600" b="0" dirty="0"/>
              <a:t> znázorněna statistická data (jedná se o </a:t>
            </a:r>
            <a:r>
              <a:rPr lang="cs-CZ" sz="1600" dirty="0"/>
              <a:t>relativní hodnoty</a:t>
            </a:r>
            <a:r>
              <a:rPr lang="cs-CZ" sz="1600" b="0" dirty="0"/>
              <a:t>) většinou geografického charakteru (</a:t>
            </a:r>
            <a:r>
              <a:rPr lang="cs-CZ" sz="1600" b="0" i="1" dirty="0"/>
              <a:t>Kaňok, 1999</a:t>
            </a:r>
            <a:r>
              <a:rPr lang="cs-CZ" sz="1600" b="0" dirty="0"/>
              <a:t>).</a:t>
            </a:r>
            <a:endParaRPr lang="cs-CZ" sz="1600" b="0" i="0" u="none" strike="noStrike" baseline="0" dirty="0"/>
          </a:p>
          <a:p>
            <a:pPr algn="l">
              <a:spcAft>
                <a:spcPts val="1200"/>
              </a:spcAft>
            </a:pPr>
            <a:r>
              <a:rPr lang="cs-CZ" sz="1600" b="0" i="0" u="none" strike="noStrike" baseline="0" dirty="0"/>
              <a:t>Vyjadřuje hodnotu jevu barvou (respektive odstínem šedé, rastrem, šrafováním), přičemž tyto barvy jsou uspořádány do stupnice</a:t>
            </a:r>
          </a:p>
          <a:p>
            <a:pPr>
              <a:spcAft>
                <a:spcPts val="1200"/>
              </a:spcAft>
            </a:pPr>
            <a:r>
              <a:rPr lang="cs-CZ" altLang="cs-CZ" sz="1600" b="0" dirty="0"/>
              <a:t>Výše uvedené se týká areálových/plošných dat, </a:t>
            </a:r>
            <a:br>
              <a:rPr lang="cs-CZ" altLang="cs-CZ" sz="1600" b="0" dirty="0"/>
            </a:br>
            <a:r>
              <a:rPr lang="cs-CZ" altLang="cs-CZ" sz="1600" b="0" dirty="0"/>
              <a:t>ale </a:t>
            </a:r>
            <a:r>
              <a:rPr lang="cs-CZ" altLang="cs-CZ" sz="1600" dirty="0"/>
              <a:t>metoda intenzitních barev </a:t>
            </a:r>
            <a:br>
              <a:rPr lang="cs-CZ" altLang="cs-CZ" sz="1600" b="0" dirty="0"/>
            </a:br>
            <a:r>
              <a:rPr lang="cs-CZ" altLang="cs-CZ" sz="1600" b="0" dirty="0"/>
              <a:t>může být aplikována i na </a:t>
            </a:r>
            <a:r>
              <a:rPr lang="cs-CZ" altLang="cs-CZ" sz="1600" dirty="0"/>
              <a:t>body</a:t>
            </a:r>
            <a:r>
              <a:rPr lang="cs-CZ" altLang="cs-CZ" sz="1600" b="0" dirty="0"/>
              <a:t> nebo </a:t>
            </a:r>
            <a:r>
              <a:rPr lang="cs-CZ" altLang="cs-CZ" sz="1600" dirty="0"/>
              <a:t>linie </a:t>
            </a:r>
            <a:r>
              <a:rPr lang="cs-CZ" altLang="cs-CZ" sz="1600" dirty="0">
                <a:sym typeface="Wingdings" panose="05000000000000000000" pitchFamily="2" charset="2"/>
              </a:rPr>
              <a:t></a:t>
            </a:r>
            <a:r>
              <a:rPr lang="cs-CZ" altLang="cs-CZ" sz="1600" b="0" dirty="0">
                <a:sym typeface="Wingdings" panose="05000000000000000000" pitchFamily="2" charset="2"/>
              </a:rPr>
              <a:t> </a:t>
            </a:r>
            <a:endParaRPr lang="cs-CZ" altLang="cs-CZ" sz="1600" b="0" dirty="0"/>
          </a:p>
          <a:p>
            <a:r>
              <a:rPr lang="cs-CZ" sz="1600" dirty="0"/>
              <a:t>Nepravý kartogram</a:t>
            </a:r>
          </a:p>
          <a:p>
            <a:pPr lvl="1"/>
            <a:r>
              <a:rPr lang="cs-CZ" sz="1600" dirty="0"/>
              <a:t>Tzv. kartogramy bez prostorového základu</a:t>
            </a:r>
          </a:p>
          <a:p>
            <a:pPr lvl="1"/>
            <a:r>
              <a:rPr lang="cs-CZ" sz="1600" dirty="0"/>
              <a:t>Nepoužívají se data přepočtená </a:t>
            </a:r>
            <a:br>
              <a:rPr lang="cs-CZ" sz="1600" dirty="0"/>
            </a:br>
            <a:r>
              <a:rPr lang="cs-CZ" sz="1600" dirty="0"/>
              <a:t>na jednotku plochy</a:t>
            </a:r>
          </a:p>
          <a:p>
            <a:pPr lvl="1"/>
            <a:r>
              <a:rPr lang="cs-CZ" sz="1600" dirty="0"/>
              <a:t>V praxi častější než běžný kartogram </a:t>
            </a:r>
            <a:endParaRPr lang="cs-CZ" altLang="cs-CZ" sz="1600" b="0" dirty="0"/>
          </a:p>
          <a:p>
            <a:pPr algn="l"/>
            <a:endParaRPr lang="cs-CZ" altLang="cs-CZ" b="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E73EB5A-8468-3FC2-CF7D-2F2B71359A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6" t="15786" r="65082" b="8000"/>
          <a:stretch/>
        </p:blipFill>
        <p:spPr>
          <a:xfrm>
            <a:off x="6228184" y="2750742"/>
            <a:ext cx="2822910" cy="415833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D111141-1202-3B5A-0EE2-C5155D191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40" y="5229200"/>
            <a:ext cx="5341622" cy="167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975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i="0" u="none" strike="noStrike" baseline="0" dirty="0"/>
              <a:t>Omezení globálních měr I, C</a:t>
            </a:r>
            <a:r>
              <a:rPr lang="cs-CZ" i="0" u="none" strike="noStrike" baseline="0" dirty="0"/>
              <a:t> 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1046218-0CFC-2000-7963-38FA3444B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018" y="2883225"/>
            <a:ext cx="5195486" cy="2489991"/>
          </a:xfrm>
          <a:prstGeom prst="rect">
            <a:avLst/>
          </a:prstGeom>
        </p:spPr>
      </p:pic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5184477"/>
          </a:xfrm>
        </p:spPr>
        <p:txBody>
          <a:bodyPr/>
          <a:lstStyle/>
          <a:p>
            <a:pPr algn="just"/>
            <a:r>
              <a:rPr lang="cs-CZ" sz="2000" b="0" i="0" u="none" strike="noStrike" baseline="0" dirty="0"/>
              <a:t>Pouze řeší, zda:</a:t>
            </a:r>
          </a:p>
          <a:p>
            <a:pPr lvl="1" algn="just"/>
            <a:r>
              <a:rPr lang="cs-CZ" sz="1800" b="0" i="0" u="none" strike="noStrike" baseline="0" dirty="0"/>
              <a:t>Podobné blízko sebe – pozitivní prostorová autokorelace</a:t>
            </a:r>
          </a:p>
          <a:p>
            <a:pPr lvl="1" algn="just"/>
            <a:r>
              <a:rPr lang="cs-CZ" sz="1800" b="0" i="0" u="none" strike="noStrike" baseline="0" dirty="0"/>
              <a:t>Nepodobné blízko sebe – pozitivní prostorová autokorelace</a:t>
            </a:r>
          </a:p>
          <a:p>
            <a:pPr algn="just"/>
            <a:endParaRPr lang="cs-CZ" sz="1800" b="0" dirty="0"/>
          </a:p>
          <a:p>
            <a:pPr algn="just"/>
            <a:r>
              <a:rPr lang="cs-CZ" sz="2000" b="0" i="0" u="none" strike="noStrike" baseline="0" dirty="0"/>
              <a:t>V realitě hrají roli také: </a:t>
            </a:r>
          </a:p>
          <a:p>
            <a:pPr lvl="1" algn="just"/>
            <a:r>
              <a:rPr lang="cs-CZ" sz="1800" b="0" i="0" u="none" strike="noStrike" baseline="0" dirty="0"/>
              <a:t>Rozsah studované oblasti</a:t>
            </a:r>
          </a:p>
          <a:p>
            <a:pPr lvl="1" algn="just"/>
            <a:r>
              <a:rPr lang="cs-CZ" sz="1800" dirty="0"/>
              <a:t>P</a:t>
            </a:r>
            <a:r>
              <a:rPr lang="cs-CZ" sz="1800" b="0" i="0" u="none" strike="noStrike" baseline="0" dirty="0"/>
              <a:t>očet objektů (ploch)</a:t>
            </a:r>
          </a:p>
          <a:p>
            <a:endParaRPr lang="cs-CZ" sz="2000" b="0" dirty="0"/>
          </a:p>
          <a:p>
            <a:r>
              <a:rPr lang="cs-CZ" sz="2000" b="0" dirty="0"/>
              <a:t>Nevýhody:</a:t>
            </a:r>
          </a:p>
          <a:p>
            <a:pPr lvl="1"/>
            <a:r>
              <a:rPr lang="cs-CZ" sz="1800" dirty="0"/>
              <a:t>Nejsou však efektivní </a:t>
            </a:r>
            <a:br>
              <a:rPr lang="cs-CZ" sz="1800" dirty="0"/>
            </a:br>
            <a:r>
              <a:rPr lang="cs-CZ" sz="1800" dirty="0"/>
              <a:t>k identifikaci rozdílných </a:t>
            </a:r>
            <a:br>
              <a:rPr lang="cs-CZ" sz="1800" dirty="0"/>
            </a:br>
            <a:r>
              <a:rPr lang="cs-CZ" sz="1800" dirty="0"/>
              <a:t>shluků prostorového</a:t>
            </a:r>
            <a:br>
              <a:rPr lang="cs-CZ" sz="1800" dirty="0"/>
            </a:br>
            <a:r>
              <a:rPr lang="cs-CZ" sz="1800" dirty="0"/>
              <a:t>uspořádání uvnitř oblasti.</a:t>
            </a:r>
          </a:p>
          <a:p>
            <a:pPr lvl="1"/>
            <a:r>
              <a:rPr lang="cs-CZ" sz="1800" dirty="0"/>
              <a:t>Identifikují oblasti s podobnými hodnotami atributů, nerozlišují však, zda podobné hodnoty nabývají vysokých či nízkých hodnot.</a:t>
            </a:r>
            <a:endParaRPr lang="cs-CZ" sz="1800" b="0" i="0" u="none" strike="noStrike" baseline="0" dirty="0"/>
          </a:p>
          <a:p>
            <a:pPr algn="just"/>
            <a:endParaRPr lang="cs-CZ" sz="1800" b="0" i="0" u="none" strike="noStrike" baseline="0" dirty="0"/>
          </a:p>
          <a:p>
            <a:pPr algn="just"/>
            <a:endParaRPr lang="cs-CZ" sz="1800" b="0" i="0" u="none" strike="noStrike" baseline="0" dirty="0"/>
          </a:p>
          <a:p>
            <a:pPr algn="just"/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67660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i="0" u="none" strike="noStrike" baseline="0" dirty="0"/>
              <a:t>Obecná G statistika</a:t>
            </a:r>
            <a:endParaRPr lang="cs-CZ" dirty="0"/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5184477"/>
          </a:xfrm>
        </p:spPr>
        <p:txBody>
          <a:bodyPr/>
          <a:lstStyle/>
          <a:p>
            <a:pPr algn="just"/>
            <a:r>
              <a:rPr lang="cs-CZ" sz="1800" b="0" dirty="0"/>
              <a:t>Před výpočtem </a:t>
            </a:r>
            <a:r>
              <a:rPr lang="cs-CZ" sz="1800" dirty="0"/>
              <a:t>G(d) </a:t>
            </a:r>
            <a:r>
              <a:rPr lang="cs-CZ" sz="1800" b="0" dirty="0"/>
              <a:t>je nutné určit vzdálenost </a:t>
            </a:r>
            <a:r>
              <a:rPr lang="cs-CZ" sz="1800" dirty="0"/>
              <a:t>d </a:t>
            </a:r>
            <a:r>
              <a:rPr lang="cs-CZ" sz="1800" b="0" dirty="0"/>
              <a:t>(např.: 30km), která definuje plochy, které budou považovány za sousedy plochy posuzované. Musí být vhodně zvolena tak, aby posuzovaná plocha měla </a:t>
            </a:r>
            <a:r>
              <a:rPr lang="cs-CZ" sz="1800" dirty="0"/>
              <a:t>alespoň jednoho</a:t>
            </a:r>
            <a:r>
              <a:rPr lang="cs-CZ" sz="1800" b="0" dirty="0"/>
              <a:t> souseda.</a:t>
            </a:r>
          </a:p>
          <a:p>
            <a:pPr algn="just"/>
            <a:r>
              <a:rPr lang="cs-CZ" sz="1800" b="0" dirty="0"/>
              <a:t>K interpretaci G(d) je nutné vyčíslit očekávanou hodnotu E(G) a následně standardizovanou hodnotu z-skóre a tedy i rozptyl hodnoty G(d).</a:t>
            </a:r>
          </a:p>
          <a:p>
            <a:pPr algn="just"/>
            <a:r>
              <a:rPr lang="cs-CZ" sz="1800" b="0" dirty="0"/>
              <a:t>Např. je-li vypočtená hodnota G(d) větší než očekávaná E(G), můžeme říci, že pozorované uspořádání vykazuje pozitivní prostorovou asociaci.</a:t>
            </a:r>
          </a:p>
          <a:p>
            <a:pPr algn="just"/>
            <a:r>
              <a:rPr lang="cs-CZ" sz="1800" b="0" dirty="0"/>
              <a:t>Statistickou významnost tohoto tvrzení je opět nutné testovat výpočtem hodnoty rozptylu a Z-skóre. Hodnota Z-skóre menší než 1,96 indikuje statisticky nevýznamný výsledek na hladině </a:t>
            </a:r>
            <a:r>
              <a:rPr lang="el-GR" sz="1800" b="0" dirty="0"/>
              <a:t>α=0,05.</a:t>
            </a:r>
            <a:endParaRPr lang="cs-CZ" sz="1800" b="0" dirty="0"/>
          </a:p>
          <a:p>
            <a:pPr algn="just"/>
            <a:endParaRPr lang="cs-CZ" sz="1800" b="0" i="0" u="none" strike="noStrike" baseline="0" dirty="0"/>
          </a:p>
          <a:p>
            <a:pPr algn="just"/>
            <a:endParaRPr lang="cs-CZ" sz="1800" b="0" i="0" u="none" strike="noStrike" baseline="0" dirty="0"/>
          </a:p>
          <a:p>
            <a:pPr algn="just"/>
            <a:endParaRPr lang="cs-CZ" sz="1800" b="0" i="0" u="none" strike="noStrike" baseline="0" dirty="0"/>
          </a:p>
          <a:p>
            <a:pPr algn="just"/>
            <a:endParaRPr lang="cs-CZ" alt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66F8D4F-7E43-64D5-A3E6-382C27998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224" y="5331228"/>
            <a:ext cx="3043950" cy="140582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C603596-738E-5F84-F46D-3F9DBB47A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48" y="5315054"/>
            <a:ext cx="4639112" cy="144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753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i="0" u="none" strike="noStrike" baseline="0" dirty="0"/>
              <a:t>Lokální statistiky prostorové autokorelace</a:t>
            </a:r>
            <a:endParaRPr lang="cs-CZ" dirty="0"/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5184477"/>
          </a:xfrm>
        </p:spPr>
        <p:txBody>
          <a:bodyPr/>
          <a:lstStyle/>
          <a:p>
            <a:pPr algn="just"/>
            <a:r>
              <a:rPr lang="cs-CZ" sz="1800" b="0" dirty="0"/>
              <a:t>Předešlé zmiňované indexy jsou příkladem indexů globálních.</a:t>
            </a:r>
          </a:p>
          <a:p>
            <a:pPr algn="just"/>
            <a:r>
              <a:rPr lang="cs-CZ" sz="1800" b="0" dirty="0"/>
              <a:t>Hodnoty prostorové autokorelace se mohou v různých </a:t>
            </a:r>
            <a:r>
              <a:rPr lang="cs-CZ" sz="1800" b="0" dirty="0" err="1"/>
              <a:t>suboblastech</a:t>
            </a:r>
            <a:r>
              <a:rPr lang="cs-CZ" sz="1800" b="0" dirty="0"/>
              <a:t> měnit.</a:t>
            </a:r>
          </a:p>
          <a:p>
            <a:pPr algn="just"/>
            <a:r>
              <a:rPr lang="cs-CZ" sz="1800" b="0" dirty="0"/>
              <a:t>Navíc můžeme očekávat, že pozitivní autokorelaci lze nalézt v jednom sub-regionu a negativní v jiném.</a:t>
            </a:r>
          </a:p>
          <a:p>
            <a:pPr algn="just"/>
            <a:r>
              <a:rPr lang="cs-CZ" sz="1800" dirty="0"/>
              <a:t>LISA (</a:t>
            </a:r>
            <a:r>
              <a:rPr lang="cs-CZ" sz="1800" dirty="0" err="1"/>
              <a:t>Local</a:t>
            </a:r>
            <a:r>
              <a:rPr lang="cs-CZ" sz="1800" dirty="0"/>
              <a:t> </a:t>
            </a:r>
            <a:r>
              <a:rPr lang="cs-CZ" sz="1800" dirty="0" err="1"/>
              <a:t>Indicators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Spatial</a:t>
            </a:r>
            <a:r>
              <a:rPr lang="cs-CZ" sz="1800" dirty="0"/>
              <a:t> </a:t>
            </a:r>
            <a:r>
              <a:rPr lang="cs-CZ" sz="1800" dirty="0" err="1"/>
              <a:t>Association</a:t>
            </a:r>
            <a:r>
              <a:rPr lang="cs-CZ" sz="1800" dirty="0"/>
              <a:t>) </a:t>
            </a:r>
            <a:r>
              <a:rPr lang="cs-CZ" sz="1800" b="0" dirty="0"/>
              <a:t>- lokální verze </a:t>
            </a:r>
            <a:r>
              <a:rPr lang="cs-CZ" sz="1800" b="0" dirty="0" err="1"/>
              <a:t>Moranova</a:t>
            </a:r>
            <a:r>
              <a:rPr lang="cs-CZ" sz="1800" b="0" dirty="0"/>
              <a:t> a </a:t>
            </a:r>
            <a:r>
              <a:rPr lang="cs-CZ" sz="1800" b="0" dirty="0" err="1"/>
              <a:t>Gearyho</a:t>
            </a:r>
            <a:r>
              <a:rPr lang="cs-CZ" sz="1800" b="0" dirty="0"/>
              <a:t> indexu.</a:t>
            </a:r>
          </a:p>
          <a:p>
            <a:pPr algn="just"/>
            <a:r>
              <a:rPr lang="cs-CZ" sz="1800" b="0" dirty="0"/>
              <a:t>Ke zjištění úrovně prostorové autokorelace na lokální úrovni se vypočte hodnota indexu pro každou plochu zpracovávaného území.</a:t>
            </a:r>
          </a:p>
          <a:p>
            <a:pPr algn="just"/>
            <a:r>
              <a:rPr lang="cs-CZ" sz="1800" dirty="0"/>
              <a:t>Lokální </a:t>
            </a:r>
            <a:r>
              <a:rPr lang="cs-CZ" sz="1800" dirty="0" err="1"/>
              <a:t>Moranův</a:t>
            </a:r>
            <a:r>
              <a:rPr lang="cs-CZ" sz="1800" dirty="0"/>
              <a:t> index: </a:t>
            </a:r>
          </a:p>
          <a:p>
            <a:pPr lvl="1" algn="just"/>
            <a:r>
              <a:rPr lang="cs-CZ" sz="1800" b="0" dirty="0"/>
              <a:t>Vysoké hodnoty indexu I mají ty areály, jejichž sousedé mají velmi podobné hodnoty studované charakteristiky.</a:t>
            </a:r>
          </a:p>
          <a:p>
            <a:pPr algn="just"/>
            <a:endParaRPr lang="cs-CZ" sz="1800" b="0" i="0" u="none" strike="noStrike" baseline="0" dirty="0"/>
          </a:p>
          <a:p>
            <a:pPr algn="just"/>
            <a:endParaRPr lang="cs-CZ" sz="1800" b="0" i="0" u="none" strike="noStrike" baseline="0" dirty="0"/>
          </a:p>
          <a:p>
            <a:pPr algn="just"/>
            <a:endParaRPr lang="cs-CZ" sz="1800" b="0" i="0" u="none" strike="noStrike" baseline="0" dirty="0"/>
          </a:p>
          <a:p>
            <a:pPr algn="just"/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6960715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i="0" u="none" strike="noStrike" baseline="0" dirty="0"/>
              <a:t>Lokální </a:t>
            </a:r>
            <a:r>
              <a:rPr lang="cs-CZ" sz="3200" i="0" u="none" strike="noStrike" baseline="0" dirty="0" err="1"/>
              <a:t>Moranův</a:t>
            </a:r>
            <a:r>
              <a:rPr lang="cs-CZ" sz="3200" i="0" u="none" strike="noStrike" baseline="0" dirty="0"/>
              <a:t> index</a:t>
            </a:r>
            <a:endParaRPr lang="cs-CZ" dirty="0"/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5184477"/>
          </a:xfrm>
        </p:spPr>
        <p:txBody>
          <a:bodyPr/>
          <a:lstStyle/>
          <a:p>
            <a:pPr algn="just"/>
            <a:r>
              <a:rPr lang="cs-CZ" sz="1800" b="0" dirty="0"/>
              <a:t>…</a:t>
            </a:r>
          </a:p>
          <a:p>
            <a:pPr algn="just"/>
            <a:endParaRPr lang="cs-CZ" sz="1800" b="0" i="0" u="none" strike="noStrike" baseline="0" dirty="0"/>
          </a:p>
          <a:p>
            <a:pPr algn="just"/>
            <a:endParaRPr lang="cs-CZ" sz="1800" b="0" i="0" u="none" strike="noStrike" baseline="0" dirty="0"/>
          </a:p>
          <a:p>
            <a:pPr algn="just"/>
            <a:endParaRPr lang="cs-CZ" sz="1800" b="0" i="0" u="none" strike="noStrike" baseline="0" dirty="0"/>
          </a:p>
          <a:p>
            <a:pPr algn="just"/>
            <a:endParaRPr lang="cs-CZ" altLang="cs-CZ" sz="18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369DFD4-3F89-C4F1-B9C8-F4AE5D4D0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26727" r="1952" b="1683"/>
          <a:stretch/>
        </p:blipFill>
        <p:spPr bwMode="auto">
          <a:xfrm>
            <a:off x="184746" y="1570533"/>
            <a:ext cx="8959254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825D27B-A8FA-494A-89FD-B0DE227BF360}"/>
              </a:ext>
            </a:extLst>
          </p:cNvPr>
          <p:cNvSpPr txBox="1"/>
          <p:nvPr/>
        </p:nvSpPr>
        <p:spPr>
          <a:xfrm>
            <a:off x="112108" y="1619474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>
                <a:solidFill>
                  <a:srgbClr val="FF0000"/>
                </a:solidFill>
              </a:rPr>
              <a:t>Barevná škála by mohla být lepší </a:t>
            </a:r>
            <a:r>
              <a:rPr lang="cs-CZ" sz="1400" i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endParaRPr lang="cs-CZ" sz="1400" i="1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3C7952-7481-FBB4-1BBF-FDF843E391B0}"/>
              </a:ext>
            </a:extLst>
          </p:cNvPr>
          <p:cNvSpPr txBox="1"/>
          <p:nvPr/>
        </p:nvSpPr>
        <p:spPr>
          <a:xfrm>
            <a:off x="2051720" y="4345359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u="sng" dirty="0">
                <a:solidFill>
                  <a:srgbClr val="FF0000"/>
                </a:solidFill>
              </a:rPr>
              <a:t>Podíl</a:t>
            </a:r>
          </a:p>
        </p:txBody>
      </p:sp>
    </p:spTree>
    <p:extLst>
      <p:ext uri="{BB962C8B-B14F-4D97-AF65-F5344CB8AC3E}">
        <p14:creationId xmlns:p14="http://schemas.microsoft.com/office/powerpoint/2010/main" val="19169197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i="0" u="none" strike="noStrike" baseline="0" dirty="0"/>
              <a:t>Lokální statistiky prostorové autokorelace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F05D763-A953-3D7F-D70A-A40C23B948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1" t="19201" r="31100" b="16400"/>
          <a:stretch/>
        </p:blipFill>
        <p:spPr>
          <a:xfrm>
            <a:off x="0" y="1224532"/>
            <a:ext cx="6368268" cy="563346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2E6C375-5EE6-2638-EBC5-5BF9C87AE416}"/>
              </a:ext>
            </a:extLst>
          </p:cNvPr>
          <p:cNvSpPr txBox="1"/>
          <p:nvPr/>
        </p:nvSpPr>
        <p:spPr>
          <a:xfrm>
            <a:off x="6094935" y="5473005"/>
            <a:ext cx="30477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hlinkClick r:id="rId4"/>
              </a:rPr>
              <a:t>https://www.researchgate.net/publication/226212823_Geographical_distribution_of_crime_in_Italian_provinces_A_spatial_econometric_analysis/figures?lo=1</a:t>
            </a:r>
            <a:r>
              <a:rPr lang="cs-CZ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29414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i="0" u="none" strike="noStrike" baseline="0" dirty="0"/>
              <a:t>Lokální </a:t>
            </a:r>
            <a:r>
              <a:rPr lang="cs-CZ" sz="3200" i="0" u="none" strike="noStrike" baseline="0" dirty="0" err="1"/>
              <a:t>Moranův</a:t>
            </a:r>
            <a:r>
              <a:rPr lang="cs-CZ" sz="3200" i="0" u="none" strike="noStrike" baseline="0" dirty="0"/>
              <a:t> index</a:t>
            </a:r>
            <a:endParaRPr lang="cs-CZ" dirty="0"/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5184477"/>
          </a:xfrm>
        </p:spPr>
        <p:txBody>
          <a:bodyPr/>
          <a:lstStyle/>
          <a:p>
            <a:pPr algn="just"/>
            <a:r>
              <a:rPr lang="cs-CZ" sz="1800" b="0" dirty="0"/>
              <a:t>…</a:t>
            </a:r>
          </a:p>
          <a:p>
            <a:pPr algn="just"/>
            <a:endParaRPr lang="cs-CZ" sz="1800" b="0" i="0" u="none" strike="noStrike" baseline="0" dirty="0"/>
          </a:p>
          <a:p>
            <a:pPr algn="just"/>
            <a:endParaRPr lang="cs-CZ" sz="1800" b="0" i="0" u="none" strike="noStrike" baseline="0" dirty="0"/>
          </a:p>
          <a:p>
            <a:pPr algn="just"/>
            <a:endParaRPr lang="cs-CZ" sz="1800" b="0" i="0" u="none" strike="noStrike" baseline="0" dirty="0"/>
          </a:p>
          <a:p>
            <a:pPr algn="just"/>
            <a:endParaRPr lang="cs-CZ" altLang="cs-CZ" sz="1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E4A8897-B734-3CF6-C605-AC4AB7395E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163" t="16401" b="22000"/>
          <a:stretch/>
        </p:blipFill>
        <p:spPr>
          <a:xfrm>
            <a:off x="-22480" y="2112"/>
            <a:ext cx="2434240" cy="369333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30D28D4-5655-6D97-4134-1489D2034B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201" r="44488" b="16400"/>
          <a:stretch/>
        </p:blipFill>
        <p:spPr>
          <a:xfrm>
            <a:off x="2185342" y="2339568"/>
            <a:ext cx="6851154" cy="447070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17633DC-2235-F435-077A-FDD8921FE012}"/>
              </a:ext>
            </a:extLst>
          </p:cNvPr>
          <p:cNvSpPr txBox="1"/>
          <p:nvPr/>
        </p:nvSpPr>
        <p:spPr>
          <a:xfrm>
            <a:off x="2185342" y="1412776"/>
            <a:ext cx="6851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i="0" dirty="0" err="1">
                <a:solidFill>
                  <a:srgbClr val="000000"/>
                </a:solidFill>
                <a:effectLst/>
                <a:latin typeface="+mn-lt"/>
              </a:rPr>
              <a:t>ArcGIS</a:t>
            </a:r>
            <a:r>
              <a:rPr lang="cs-CZ" b="1" i="0" dirty="0">
                <a:solidFill>
                  <a:srgbClr val="000000"/>
                </a:solidFill>
                <a:effectLst/>
                <a:latin typeface="+mn-lt"/>
              </a:rPr>
              <a:t> Pro: </a:t>
            </a:r>
          </a:p>
          <a:p>
            <a:pPr algn="ctr"/>
            <a:r>
              <a:rPr lang="en-US" i="0" dirty="0">
                <a:solidFill>
                  <a:srgbClr val="000000"/>
                </a:solidFill>
                <a:effectLst/>
                <a:latin typeface="+mn-lt"/>
              </a:rPr>
              <a:t>Cluster and Outlier Analysis (</a:t>
            </a:r>
            <a:r>
              <a:rPr lang="en-US" i="0" dirty="0" err="1">
                <a:solidFill>
                  <a:srgbClr val="000000"/>
                </a:solidFill>
                <a:effectLst/>
                <a:latin typeface="+mn-lt"/>
              </a:rPr>
              <a:t>Anselin</a:t>
            </a:r>
            <a:r>
              <a:rPr lang="en-US" i="0" dirty="0">
                <a:solidFill>
                  <a:srgbClr val="000000"/>
                </a:solidFill>
                <a:effectLst/>
                <a:latin typeface="+mn-lt"/>
              </a:rPr>
              <a:t> Local Moran's I)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0FFD57ED-DE3B-8D14-66FE-596CAAFCAF68}"/>
              </a:ext>
            </a:extLst>
          </p:cNvPr>
          <p:cNvCxnSpPr>
            <a:cxnSpLocks/>
          </p:cNvCxnSpPr>
          <p:nvPr/>
        </p:nvCxnSpPr>
        <p:spPr>
          <a:xfrm>
            <a:off x="1403648" y="2683938"/>
            <a:ext cx="864096" cy="9361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2902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i="0" u="none" strike="noStrike" baseline="0" dirty="0" err="1"/>
              <a:t>Moranovo</a:t>
            </a:r>
            <a:r>
              <a:rPr lang="cs-CZ" sz="3200" i="0" u="none" strike="noStrike" baseline="0" dirty="0"/>
              <a:t> korelační pole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2378EB-411B-F9B6-5A38-9F5D0B263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5184477"/>
          </a:xfrm>
        </p:spPr>
        <p:txBody>
          <a:bodyPr/>
          <a:lstStyle/>
          <a:p>
            <a:pPr algn="just"/>
            <a:r>
              <a:rPr lang="cs-CZ" sz="1800" b="0" dirty="0"/>
              <a:t>Lze identifikovat oblasti s neobvyklými hodnotami měr prostorové autokorelace, které lze označit jako oblasti s odlehlými hodnotami (</a:t>
            </a:r>
            <a:r>
              <a:rPr lang="cs-CZ" sz="1800" b="0" dirty="0" err="1"/>
              <a:t>outliers</a:t>
            </a:r>
            <a:r>
              <a:rPr lang="cs-CZ" sz="1800" b="0" dirty="0"/>
              <a:t>).</a:t>
            </a:r>
          </a:p>
          <a:p>
            <a:pPr algn="just"/>
            <a:endParaRPr lang="cs-CZ" sz="1800" b="0" i="0" u="none" strike="noStrike" baseline="0" dirty="0"/>
          </a:p>
          <a:p>
            <a:pPr algn="just"/>
            <a:endParaRPr lang="cs-CZ" sz="1800" b="0" i="0" u="none" strike="noStrike" baseline="0" dirty="0"/>
          </a:p>
          <a:p>
            <a:pPr algn="just"/>
            <a:endParaRPr lang="cs-CZ" sz="1800" b="0" i="0" u="none" strike="noStrike" baseline="0" dirty="0"/>
          </a:p>
          <a:p>
            <a:pPr algn="just"/>
            <a:endParaRPr lang="cs-CZ" alt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B05350E-4F0A-6171-9404-D9BCFD976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2492896"/>
            <a:ext cx="3888432" cy="232389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AD89A9A-E647-80D3-E018-FB0B8FB2D63D}"/>
              </a:ext>
            </a:extLst>
          </p:cNvPr>
          <p:cNvSpPr txBox="1"/>
          <p:nvPr/>
        </p:nvSpPr>
        <p:spPr>
          <a:xfrm>
            <a:off x="251842" y="5001043"/>
            <a:ext cx="39604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0" dirty="0">
                <a:solidFill>
                  <a:srgbClr val="000000"/>
                </a:solidFill>
              </a:rPr>
              <a:t>Hodnota </a:t>
            </a:r>
            <a:r>
              <a:rPr lang="cs-CZ" sz="1600" b="0" dirty="0" err="1">
                <a:solidFill>
                  <a:srgbClr val="000000"/>
                </a:solidFill>
              </a:rPr>
              <a:t>Moranova</a:t>
            </a:r>
            <a:r>
              <a:rPr lang="cs-CZ" sz="1600" b="0" dirty="0">
                <a:solidFill>
                  <a:srgbClr val="000000"/>
                </a:solidFill>
              </a:rPr>
              <a:t> indexu indikuje slabou negativní prostorovou autokorelaci (celky s vysokou hodnotou studovaného atributu jsou blízko celků s nízkými hodnotami).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5DBBB94-A435-9A73-5979-4FB71AF65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3119267"/>
            <a:ext cx="4644787" cy="169752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7F80278-8314-7250-BE0F-29291BDC9879}"/>
              </a:ext>
            </a:extLst>
          </p:cNvPr>
          <p:cNvSpPr txBox="1"/>
          <p:nvPr/>
        </p:nvSpPr>
        <p:spPr>
          <a:xfrm>
            <a:off x="4572000" y="5001043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600" b="0" i="0" u="none" strike="noStrike" baseline="0" dirty="0">
                <a:solidFill>
                  <a:srgbClr val="000000"/>
                </a:solidFill>
                <a:latin typeface="+mn-lt"/>
              </a:rPr>
              <a:t>Přiklad prostorového uspořádání atributů, který vykazuje silnou pozitivní autokorelaci a příslušný </a:t>
            </a:r>
            <a:r>
              <a:rPr lang="cs-CZ" sz="1600" b="0" i="0" u="none" strike="noStrike" baseline="0" dirty="0" err="1">
                <a:solidFill>
                  <a:srgbClr val="000000"/>
                </a:solidFill>
                <a:latin typeface="+mn-lt"/>
              </a:rPr>
              <a:t>Moranův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+mn-lt"/>
              </a:rPr>
              <a:t> diagram</a:t>
            </a:r>
            <a:endParaRPr lang="cs-CZ" sz="1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10062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i="0" u="none" strike="noStrike" baseline="0" dirty="0" err="1"/>
              <a:t>Moranovo</a:t>
            </a:r>
            <a:r>
              <a:rPr lang="cs-CZ" sz="3200" i="0" u="none" strike="noStrike" baseline="0" dirty="0"/>
              <a:t> korelační pole</a:t>
            </a:r>
            <a:endParaRPr lang="cs-CZ" dirty="0"/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5184477"/>
          </a:xfrm>
        </p:spPr>
        <p:txBody>
          <a:bodyPr/>
          <a:lstStyle/>
          <a:p>
            <a:pPr algn="just"/>
            <a:r>
              <a:rPr lang="cs-CZ" sz="1800" b="0" dirty="0"/>
              <a:t>…</a:t>
            </a:r>
          </a:p>
          <a:p>
            <a:pPr algn="just"/>
            <a:endParaRPr lang="cs-CZ" sz="1800" b="0" i="0" u="none" strike="noStrike" baseline="0" dirty="0"/>
          </a:p>
          <a:p>
            <a:pPr algn="just"/>
            <a:endParaRPr lang="cs-CZ" sz="1800" b="0" i="0" u="none" strike="noStrike" baseline="0" dirty="0"/>
          </a:p>
          <a:p>
            <a:pPr algn="just"/>
            <a:endParaRPr lang="cs-CZ" sz="1800" b="0" i="0" u="none" strike="noStrike" baseline="0" dirty="0"/>
          </a:p>
          <a:p>
            <a:pPr algn="just"/>
            <a:endParaRPr lang="cs-CZ" altLang="cs-CZ" sz="18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369DFD4-3F89-C4F1-B9C8-F4AE5D4D0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26727" r="1952" b="1683"/>
          <a:stretch/>
        </p:blipFill>
        <p:spPr bwMode="auto">
          <a:xfrm>
            <a:off x="184746" y="1570533"/>
            <a:ext cx="8959254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825D27B-A8FA-494A-89FD-B0DE227BF360}"/>
              </a:ext>
            </a:extLst>
          </p:cNvPr>
          <p:cNvSpPr txBox="1"/>
          <p:nvPr/>
        </p:nvSpPr>
        <p:spPr>
          <a:xfrm>
            <a:off x="112108" y="1619474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>
                <a:solidFill>
                  <a:srgbClr val="FF0000"/>
                </a:solidFill>
              </a:rPr>
              <a:t>Barevná škála by mohla být lepší </a:t>
            </a:r>
            <a:r>
              <a:rPr lang="cs-CZ" sz="1400" i="1" dirty="0">
                <a:solidFill>
                  <a:srgbClr val="FF0000"/>
                </a:solidFill>
                <a:sym typeface="Wingdings" panose="05000000000000000000" pitchFamily="2" charset="2"/>
              </a:rPr>
              <a:t> </a:t>
            </a:r>
            <a:endParaRPr lang="cs-CZ" sz="1400" i="1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E2C52CA-9596-9161-3A3D-9E39F0C35F17}"/>
              </a:ext>
            </a:extLst>
          </p:cNvPr>
          <p:cNvSpPr txBox="1"/>
          <p:nvPr/>
        </p:nvSpPr>
        <p:spPr>
          <a:xfrm>
            <a:off x="2051720" y="4345359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u="sng" dirty="0">
                <a:solidFill>
                  <a:srgbClr val="FF0000"/>
                </a:solidFill>
              </a:rPr>
              <a:t>Podíl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53996754-D796-1E2F-CF96-1A510DD0C36C}"/>
              </a:ext>
            </a:extLst>
          </p:cNvPr>
          <p:cNvGrpSpPr/>
          <p:nvPr/>
        </p:nvGrpSpPr>
        <p:grpSpPr>
          <a:xfrm>
            <a:off x="98919" y="4293096"/>
            <a:ext cx="8977965" cy="2520000"/>
            <a:chOff x="98919" y="4293096"/>
            <a:chExt cx="8977965" cy="2520000"/>
          </a:xfrm>
        </p:grpSpPr>
        <p:pic>
          <p:nvPicPr>
            <p:cNvPr id="7" name="Obrázek 6" descr="Obsah obrázku tabulka&#10;&#10;Popis byl vytvořen automaticky">
              <a:extLst>
                <a:ext uri="{FF2B5EF4-FFF2-40B4-BE49-F238E27FC236}">
                  <a16:creationId xmlns:a16="http://schemas.microsoft.com/office/drawing/2014/main" id="{88C93095-F4B6-F5CD-08B9-A60C568B7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19" y="4293096"/>
              <a:ext cx="4558472" cy="2520000"/>
            </a:xfrm>
            <a:prstGeom prst="rect">
              <a:avLst/>
            </a:prstGeom>
            <a:ln w="19050">
              <a:solidFill>
                <a:schemeClr val="accent4"/>
              </a:solidFill>
            </a:ln>
          </p:spPr>
        </p:pic>
        <p:pic>
          <p:nvPicPr>
            <p:cNvPr id="9" name="Obrázek 8" descr="Obsah obrázku tabulka&#10;&#10;Popis byl vytvořen automaticky">
              <a:extLst>
                <a:ext uri="{FF2B5EF4-FFF2-40B4-BE49-F238E27FC236}">
                  <a16:creationId xmlns:a16="http://schemas.microsoft.com/office/drawing/2014/main" id="{EF892A97-4AB9-39C6-46E9-62CCD46A1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4293096"/>
              <a:ext cx="4048989" cy="2520000"/>
            </a:xfrm>
            <a:prstGeom prst="rect">
              <a:avLst/>
            </a:prstGeom>
            <a:ln w="19050">
              <a:solidFill>
                <a:schemeClr val="accent4"/>
              </a:solidFill>
            </a:ln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A1DA8A0F-1C05-5C46-0369-218DB2D86BB8}"/>
                </a:ext>
              </a:extLst>
            </p:cNvPr>
            <p:cNvSpPr txBox="1"/>
            <p:nvPr/>
          </p:nvSpPr>
          <p:spPr>
            <a:xfrm>
              <a:off x="3128859" y="5993567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rgbClr val="000000"/>
                  </a:solidFill>
                </a:rPr>
                <a:t>Binární m.</a:t>
              </a: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F88EB682-F09F-9C0D-F0A0-C457066F4A19}"/>
                </a:ext>
              </a:extLst>
            </p:cNvPr>
            <p:cNvSpPr txBox="1"/>
            <p:nvPr/>
          </p:nvSpPr>
          <p:spPr>
            <a:xfrm>
              <a:off x="6951210" y="5993567"/>
              <a:ext cx="2125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rgbClr val="000000"/>
                  </a:solidFill>
                </a:rPr>
                <a:t>Stochastická m.</a:t>
              </a:r>
            </a:p>
          </p:txBody>
        </p:sp>
      </p:grpSp>
      <p:pic>
        <p:nvPicPr>
          <p:cNvPr id="5" name="Obrázek 4" descr="Obsah obrázku tabulka&#10;&#10;Popis byl vytvořen automaticky">
            <a:extLst>
              <a:ext uri="{FF2B5EF4-FFF2-40B4-BE49-F238E27FC236}">
                <a16:creationId xmlns:a16="http://schemas.microsoft.com/office/drawing/2014/main" id="{5FDEB5C2-6560-0408-CFAC-CC614A26E9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2" y="10564"/>
            <a:ext cx="2028359" cy="2054035"/>
          </a:xfrm>
          <a:prstGeom prst="rect">
            <a:avLst/>
          </a:prstGeom>
          <a:ln w="1905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266563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Zdroje:  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pPr algn="just"/>
            <a:r>
              <a:rPr lang="cs-CZ" altLang="cs-CZ" sz="1800" b="0" dirty="0" err="1"/>
              <a:t>Miklín</a:t>
            </a:r>
            <a:r>
              <a:rPr lang="cs-CZ" altLang="cs-CZ" sz="1800" b="0" dirty="0"/>
              <a:t>, J., Dušek, R., Krtička, L., Kaláb, O. (2018). Tvorba map. Ostrava: Ostravská univerzita. ISBN: 978-80-7599-017-4, 302 s. </a:t>
            </a:r>
            <a:r>
              <a:rPr lang="cs-CZ" altLang="cs-CZ" sz="1800" b="0" dirty="0">
                <a:hlinkClick r:id="rId3"/>
              </a:rPr>
              <a:t>https://tvorbamap.osu.cz/ke-stazeni/</a:t>
            </a:r>
            <a:r>
              <a:rPr lang="cs-CZ" altLang="cs-CZ" sz="1800" b="0" dirty="0"/>
              <a:t> </a:t>
            </a:r>
          </a:p>
          <a:p>
            <a:pPr algn="just"/>
            <a:r>
              <a:rPr lang="cs-CZ" altLang="cs-CZ" sz="1800" b="0" dirty="0"/>
              <a:t>Kaňok, J. (1999). Tematická kartografie. Ostrava: Ostravská univerzita Přírodovědecká fakulta Ostravské univerzity. ISBN: 80-7042-781-7, 318 s. </a:t>
            </a:r>
            <a:endParaRPr lang="cs-CZ" altLang="cs-CZ" sz="1800" b="0" dirty="0">
              <a:hlinkClick r:id="rId4"/>
            </a:endParaRPr>
          </a:p>
          <a:p>
            <a:pPr algn="just"/>
            <a:r>
              <a:rPr lang="cs-CZ" altLang="cs-CZ" sz="1800" b="0" dirty="0">
                <a:hlinkClick r:id="rId4"/>
              </a:rPr>
              <a:t>https://gistbok.ucgis.org/bok-topics/statistical-mapping-enumeration-normalization-classification</a:t>
            </a:r>
            <a:endParaRPr lang="cs-CZ" altLang="cs-CZ" sz="1800" b="0" dirty="0"/>
          </a:p>
          <a:p>
            <a:pPr algn="just"/>
            <a:r>
              <a:rPr lang="cs-CZ" altLang="cs-CZ" sz="1800" b="0" dirty="0">
                <a:hlinkClick r:id="rId5"/>
              </a:rPr>
              <a:t>https://gistbok.ucgis.org/bok-topics/common-thematic-map-types</a:t>
            </a:r>
            <a:endParaRPr lang="cs-CZ" altLang="cs-CZ" sz="1800" b="0" dirty="0"/>
          </a:p>
          <a:p>
            <a:pPr algn="just"/>
            <a:r>
              <a:rPr lang="cs-CZ" altLang="cs-CZ" sz="1800" b="0" dirty="0">
                <a:hlinkClick r:id="rId6"/>
              </a:rPr>
              <a:t>https://gistbok.ucgis.org/bok-topics/problems-scale-and-zoning</a:t>
            </a:r>
            <a:r>
              <a:rPr lang="cs-CZ" altLang="cs-CZ" sz="1800" b="0" dirty="0"/>
              <a:t> </a:t>
            </a:r>
          </a:p>
          <a:p>
            <a:pPr algn="just"/>
            <a:r>
              <a:rPr lang="cs-CZ" altLang="cs-CZ" sz="1800" b="0" dirty="0"/>
              <a:t>Materiály předmětu Z6101 Základy </a:t>
            </a:r>
            <a:r>
              <a:rPr lang="cs-CZ" altLang="cs-CZ" sz="1800" b="0" dirty="0" err="1"/>
              <a:t>geostatistiky</a:t>
            </a:r>
            <a:endParaRPr lang="cs-CZ" altLang="cs-CZ" sz="1800" b="0" dirty="0"/>
          </a:p>
          <a:p>
            <a:pPr algn="just"/>
            <a:r>
              <a:rPr lang="cs-CZ" altLang="cs-CZ" sz="1800" b="0" dirty="0"/>
              <a:t>A odkazy přímo na slajdech </a:t>
            </a:r>
          </a:p>
          <a:p>
            <a:endParaRPr lang="cs-CZ" altLang="cs-CZ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</p:spTree>
    <p:extLst>
      <p:ext uri="{BB962C8B-B14F-4D97-AF65-F5344CB8AC3E}">
        <p14:creationId xmlns:p14="http://schemas.microsoft.com/office/powerpoint/2010/main" val="39169148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Další materiály: 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r>
              <a:rPr lang="cs-CZ" altLang="cs-CZ" sz="1800" b="0" dirty="0"/>
              <a:t>Volební výsledky v Praze: </a:t>
            </a:r>
            <a:r>
              <a:rPr lang="cs-CZ" altLang="cs-CZ" sz="1800" b="0" dirty="0">
                <a:hlinkClick r:id="rId3"/>
              </a:rPr>
              <a:t>https://www.youtube.com/watch?v=GWRh_dq3U_U</a:t>
            </a:r>
            <a:r>
              <a:rPr lang="cs-CZ" altLang="cs-CZ" sz="1800" b="0" dirty="0"/>
              <a:t> </a:t>
            </a:r>
          </a:p>
          <a:p>
            <a:endParaRPr lang="cs-CZ" altLang="cs-CZ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</p:spTree>
    <p:extLst>
      <p:ext uri="{BB962C8B-B14F-4D97-AF65-F5344CB8AC3E}">
        <p14:creationId xmlns:p14="http://schemas.microsoft.com/office/powerpoint/2010/main" val="2624233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57934E8-8C2B-8D10-5408-5EA4FDA3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Měřítko a vymezení areálů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E5D1E09-C12B-95BE-D688-3F38F2E79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494" y="1397463"/>
            <a:ext cx="5549013" cy="1767782"/>
          </a:xfrm>
          <a:prstGeom prst="rect">
            <a:avLst/>
          </a:prstGeom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F3C83AAC-8538-E5B2-9019-58178A11F20D}"/>
              </a:ext>
            </a:extLst>
          </p:cNvPr>
          <p:cNvGrpSpPr/>
          <p:nvPr/>
        </p:nvGrpSpPr>
        <p:grpSpPr>
          <a:xfrm>
            <a:off x="467509" y="3283167"/>
            <a:ext cx="8208982" cy="3600000"/>
            <a:chOff x="559041" y="3258000"/>
            <a:chExt cx="8208982" cy="3600000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A116DB36-ACCC-5576-6B85-49B7B3679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041" y="3258000"/>
              <a:ext cx="4012959" cy="3600000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91ABCCB1-742E-68EE-3C2B-00CD33818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6641" y="3258000"/>
              <a:ext cx="3751382" cy="36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961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57934E8-8C2B-8D10-5408-5EA4FDA3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Relativní a absolutní data</a:t>
            </a: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EB66A95B-69BC-1E64-A33D-243393430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r>
              <a:rPr lang="cs-CZ" altLang="cs-CZ" b="0" dirty="0"/>
              <a:t>Můžu zobrazovat i absolutní data? </a:t>
            </a:r>
          </a:p>
          <a:p>
            <a:pPr lvl="1"/>
            <a:r>
              <a:rPr lang="cs-CZ" altLang="cs-CZ" sz="2000" b="0" dirty="0"/>
              <a:t>Jen když jsou použity jednotky stejného velikosti a tvaru</a:t>
            </a:r>
          </a:p>
          <a:p>
            <a:r>
              <a:rPr lang="cs-CZ" altLang="cs-CZ" b="0" dirty="0"/>
              <a:t>Jak je získat data relativní? </a:t>
            </a:r>
          </a:p>
          <a:p>
            <a:pPr lvl="1"/>
            <a:r>
              <a:rPr lang="cs-CZ" altLang="cs-CZ" sz="2000" dirty="0"/>
              <a:t>Už je stáhnu, dostanu, ….</a:t>
            </a:r>
          </a:p>
          <a:p>
            <a:pPr lvl="1"/>
            <a:r>
              <a:rPr lang="cs-CZ" altLang="cs-CZ" sz="2000" dirty="0"/>
              <a:t>Můžu je vypočítat z absolutních!</a:t>
            </a:r>
          </a:p>
          <a:p>
            <a:r>
              <a:rPr lang="cs-CZ" altLang="cs-CZ" b="0" dirty="0"/>
              <a:t>Normalizace, standardizace </a:t>
            </a:r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  <p:pic>
        <p:nvPicPr>
          <p:cNvPr id="2050" name="Picture 2" descr="image010">
            <a:extLst>
              <a:ext uri="{FF2B5EF4-FFF2-40B4-BE49-F238E27FC236}">
                <a16:creationId xmlns:a16="http://schemas.microsoft.com/office/drawing/2014/main" id="{AA89DD5E-F1CA-DB51-1DEE-4AAAB4C91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" t="11995" r="17947" b="36265"/>
          <a:stretch/>
        </p:blipFill>
        <p:spPr bwMode="auto">
          <a:xfrm>
            <a:off x="4103762" y="4318217"/>
            <a:ext cx="504023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1D733B5-77F0-3622-379E-E4D162C60B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562" t="16401" b="51218"/>
          <a:stretch/>
        </p:blipFill>
        <p:spPr>
          <a:xfrm>
            <a:off x="804688" y="4316180"/>
            <a:ext cx="3193397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DAA21-EC60-2BCE-6C79-64D2D67F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Normalizace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8B89B51-01BF-08D1-97C5-3D3D53F7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pPr>
              <a:lnSpc>
                <a:spcPct val="107000"/>
              </a:lnSpc>
            </a:pPr>
            <a:r>
              <a:rPr lang="cs-CZ" sz="2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Dva obecné typy normalizace:</a:t>
            </a:r>
          </a:p>
          <a:p>
            <a:pPr lvl="1">
              <a:lnSpc>
                <a:spcPct val="107000"/>
              </a:lnSpc>
            </a:pPr>
            <a:r>
              <a:rPr lang="cs-CZ" sz="2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statistická </a:t>
            </a:r>
            <a:r>
              <a:rPr lang="cs-CZ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normalizace </a:t>
            </a:r>
            <a:r>
              <a:rPr lang="cs-CZ" sz="2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prostřednictvím dat</a:t>
            </a:r>
          </a:p>
          <a:p>
            <a:pPr lvl="1">
              <a:lnSpc>
                <a:spcPct val="107000"/>
              </a:lnSpc>
            </a:pPr>
            <a:r>
              <a:rPr lang="cs-CZ" sz="2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vizuální</a:t>
            </a:r>
            <a:r>
              <a:rPr lang="cs-CZ" sz="2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normalizace – s využitím grafických proměnných</a:t>
            </a:r>
          </a:p>
          <a:p>
            <a:pPr lvl="2">
              <a:lnSpc>
                <a:spcPct val="107000"/>
              </a:lnSpc>
            </a:pPr>
            <a:r>
              <a:rPr lang="cs-CZ" sz="18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úpravou sytosti (nebo průhlednosti) = „</a:t>
            </a:r>
            <a:r>
              <a:rPr lang="cs-CZ" sz="1800" b="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value</a:t>
            </a:r>
            <a:r>
              <a:rPr lang="cs-CZ" sz="18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-by-</a:t>
            </a:r>
            <a:r>
              <a:rPr lang="cs-CZ" sz="1800" b="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alpha</a:t>
            </a:r>
            <a:r>
              <a:rPr lang="cs-CZ" sz="18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 mapa</a:t>
            </a:r>
          </a:p>
          <a:p>
            <a:pPr lvl="2">
              <a:lnSpc>
                <a:spcPct val="107000"/>
              </a:lnSpc>
            </a:pPr>
            <a:r>
              <a:rPr lang="cs-CZ" sz="18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úpravou velikosti jednotky = anamorfóza</a:t>
            </a:r>
            <a:endParaRPr lang="cs-CZ" sz="1800" b="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6473184-1368-C9E9-2B4D-1E5406A32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37" y="4154630"/>
            <a:ext cx="4325203" cy="2772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5C25781-3F53-5BCD-666B-6C7299E72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793" y="4129463"/>
            <a:ext cx="4300486" cy="2772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D36D1D3-B62A-568A-45BB-9867D73456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766" b="60350"/>
          <a:stretch/>
        </p:blipFill>
        <p:spPr>
          <a:xfrm>
            <a:off x="2461537" y="3911486"/>
            <a:ext cx="2304256" cy="27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5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ABBC24A-4E10-6FD9-6D86-C65D64378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79" y="2021599"/>
            <a:ext cx="8073558" cy="4511290"/>
          </a:xfrm>
          <a:prstGeom prst="rect">
            <a:avLst/>
          </a:prstGeom>
        </p:spPr>
      </p:pic>
      <p:pic>
        <p:nvPicPr>
          <p:cNvPr id="1026" name="Picture 2" descr="Sharknado: The Complete Collection [Blu-ray] - Best Buy">
            <a:extLst>
              <a:ext uri="{FF2B5EF4-FFF2-40B4-BE49-F238E27FC236}">
                <a16:creationId xmlns:a16="http://schemas.microsoft.com/office/drawing/2014/main" id="{06A7731F-F3B4-6B48-5C34-9DEF8ABA1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517232"/>
            <a:ext cx="995862" cy="129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557934E8-8C2B-8D10-5408-5EA4FDA3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Bivariantní</a:t>
            </a:r>
            <a:r>
              <a:rPr lang="cs-CZ" dirty="0"/>
              <a:t> kartogram</a:t>
            </a: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EB66A95B-69BC-1E64-A33D-243393430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2875"/>
            <a:ext cx="8496300" cy="4456113"/>
          </a:xfrm>
        </p:spPr>
        <p:txBody>
          <a:bodyPr/>
          <a:lstStyle/>
          <a:p>
            <a:r>
              <a:rPr lang="cs-CZ" altLang="cs-CZ" b="0" dirty="0"/>
              <a:t>Zobrazuje dvě charakteristiky </a:t>
            </a:r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  <a:p>
            <a:pPr lvl="1"/>
            <a:endParaRPr lang="cs-CZ" altLang="cs-CZ" b="0" dirty="0"/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B764FF22-20CB-0926-B272-8477D65B35B4}"/>
              </a:ext>
            </a:extLst>
          </p:cNvPr>
          <p:cNvGrpSpPr/>
          <p:nvPr/>
        </p:nvGrpSpPr>
        <p:grpSpPr>
          <a:xfrm>
            <a:off x="395536" y="1268760"/>
            <a:ext cx="8258007" cy="5621415"/>
            <a:chOff x="395536" y="1268760"/>
            <a:chExt cx="8258007" cy="5621415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8156DD0D-ED64-66D7-CDD5-F4C85E1E70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390"/>
            <a:stretch/>
          </p:blipFill>
          <p:spPr>
            <a:xfrm>
              <a:off x="395536" y="1273174"/>
              <a:ext cx="5651934" cy="5617001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87E6F869-D987-DF2E-EAF3-D5122F11A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890" b="3885"/>
            <a:stretch/>
          </p:blipFill>
          <p:spPr>
            <a:xfrm>
              <a:off x="6012160" y="1268760"/>
              <a:ext cx="2636577" cy="2816369"/>
            </a:xfrm>
            <a:prstGeom prst="rect">
              <a:avLst/>
            </a:prstGeom>
          </p:spPr>
        </p:pic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426304B3-9303-6965-E6BE-9DB26AC6F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214"/>
            <a:stretch/>
          </p:blipFill>
          <p:spPr>
            <a:xfrm>
              <a:off x="6012160" y="4077072"/>
              <a:ext cx="2641383" cy="2779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167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57934E8-8C2B-8D10-5408-5EA4FDA3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Bivariantní</a:t>
            </a:r>
            <a:r>
              <a:rPr lang="cs-CZ" dirty="0"/>
              <a:t> kartogram –</a:t>
            </a:r>
            <a:br>
              <a:rPr lang="cs-CZ" dirty="0"/>
            </a:br>
            <a:r>
              <a:rPr lang="cs-CZ" dirty="0"/>
              <a:t> </a:t>
            </a:r>
            <a:r>
              <a:rPr lang="cs-CZ" dirty="0" err="1"/>
              <a:t>ArcGIS</a:t>
            </a:r>
            <a:r>
              <a:rPr lang="cs-CZ" dirty="0"/>
              <a:t> Pro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E6163C5-A922-F7F3-B7ED-A0BF0ACAE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01"/>
          <a:stretch/>
        </p:blipFill>
        <p:spPr>
          <a:xfrm>
            <a:off x="0" y="1628800"/>
            <a:ext cx="9144000" cy="48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35055"/>
      </p:ext>
    </p:extLst>
  </p:cSld>
  <p:clrMapOvr>
    <a:masterClrMapping/>
  </p:clrMapOvr>
</p:sld>
</file>

<file path=ppt/theme/theme1.xml><?xml version="1.0" encoding="utf-8"?>
<a:theme xmlns:a="http://schemas.openxmlformats.org/drawingml/2006/main" name="LGC_sablona1">
  <a:themeElements>
    <a:clrScheme name="LGC_sablona1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LGC_sablona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GC_sablona1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C_sablona1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C_sablona1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C_sablona1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C_sablona1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C_sablona1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GC_sablona1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GC_sablona1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GC_sablona1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6564</TotalTime>
  <Words>3066</Words>
  <Application>Microsoft Office PowerPoint</Application>
  <PresentationFormat>Předvádění na obrazovce (4:3)</PresentationFormat>
  <Paragraphs>372</Paragraphs>
  <Slides>49</Slides>
  <Notes>44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3" baseType="lpstr">
      <vt:lpstr>Arial</vt:lpstr>
      <vt:lpstr>Times New Roman</vt:lpstr>
      <vt:lpstr>Verdana</vt:lpstr>
      <vt:lpstr>LGC_sablona1</vt:lpstr>
      <vt:lpstr> GIS4SG   Kartogramy –  normalizace, klasifikace.  Statistická analýza plošných jevů  jaro 2023</vt:lpstr>
      <vt:lpstr>Kartogram = choropletová mapa</vt:lpstr>
      <vt:lpstr>Prezentace aplikace PowerPoint</vt:lpstr>
      <vt:lpstr>Kartogram, choropletová mapa</vt:lpstr>
      <vt:lpstr>Měřítko a vymezení areálů</vt:lpstr>
      <vt:lpstr>Relativní a absolutní data</vt:lpstr>
      <vt:lpstr>Normalizace</vt:lpstr>
      <vt:lpstr>Bivariantní kartogram</vt:lpstr>
      <vt:lpstr>Bivariantní kartogram –  ArcGIS Pro</vt:lpstr>
      <vt:lpstr>Ke statistické normalizaci můžeme použít: </vt:lpstr>
      <vt:lpstr>Normalizace plochou</vt:lpstr>
      <vt:lpstr>Normalizace souhrnnou hodnotou za jednotku </vt:lpstr>
      <vt:lpstr>Normalizace souhrnnou hodnotou za všechny jednotky </vt:lpstr>
      <vt:lpstr>Normalizace relevantní populací</vt:lpstr>
      <vt:lpstr>Normalizace předchozím časovým obdobím  </vt:lpstr>
      <vt:lpstr>Normalizace – závěr  </vt:lpstr>
      <vt:lpstr>Klasifikace</vt:lpstr>
      <vt:lpstr>Klasifikace –  příklad</vt:lpstr>
      <vt:lpstr>Klasifikace – metody  </vt:lpstr>
      <vt:lpstr>Stejné intervaly</vt:lpstr>
      <vt:lpstr>Kvantily</vt:lpstr>
      <vt:lpstr>Průměr a násobky směrodatné odchylky</vt:lpstr>
      <vt:lpstr>Metoda maximálních zlomů</vt:lpstr>
      <vt:lpstr>Metoda přirozených zlomů</vt:lpstr>
      <vt:lpstr>Vlastní klasifikace </vt:lpstr>
      <vt:lpstr>Jenks </vt:lpstr>
      <vt:lpstr>Je klasifikace nutná?  </vt:lpstr>
      <vt:lpstr>Někdy to ale jde i bez klasifikace</vt:lpstr>
      <vt:lpstr>Statistická analýza plošných jevů</vt:lpstr>
      <vt:lpstr>Prostorová autokorelace</vt:lpstr>
      <vt:lpstr>Prostorová autokorelace</vt:lpstr>
      <vt:lpstr>Míry prostorové autokorelace areálů</vt:lpstr>
      <vt:lpstr>Joint count statistics (JCS)</vt:lpstr>
      <vt:lpstr>Joint count statistics (JCS)</vt:lpstr>
      <vt:lpstr>Indexy pro hodnocení prostorové autokorelace plošných jevů</vt:lpstr>
      <vt:lpstr>Moranův (I) index </vt:lpstr>
      <vt:lpstr>Moranův (I) index </vt:lpstr>
      <vt:lpstr>Gearyho (G) index </vt:lpstr>
      <vt:lpstr>Porovnání </vt:lpstr>
      <vt:lpstr>Omezení globálních měr I, C </vt:lpstr>
      <vt:lpstr>Obecná G statistika</vt:lpstr>
      <vt:lpstr>Lokální statistiky prostorové autokorelace</vt:lpstr>
      <vt:lpstr>Lokální Moranův index</vt:lpstr>
      <vt:lpstr>Lokální statistiky prostorové autokorelace</vt:lpstr>
      <vt:lpstr>Lokální Moranův index</vt:lpstr>
      <vt:lpstr>Moranovo korelační pole</vt:lpstr>
      <vt:lpstr>Moranovo korelační pole</vt:lpstr>
      <vt:lpstr>Zdroje:  </vt:lpstr>
      <vt:lpstr>Další materiály: </vt:lpstr>
    </vt:vector>
  </TitlesOfParts>
  <Company>GU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Kuba</dc:creator>
  <cp:lastModifiedBy>Lukáš Herman</cp:lastModifiedBy>
  <cp:revision>663</cp:revision>
  <dcterms:created xsi:type="dcterms:W3CDTF">2005-10-31T09:36:06Z</dcterms:created>
  <dcterms:modified xsi:type="dcterms:W3CDTF">2023-03-21T12:48:33Z</dcterms:modified>
</cp:coreProperties>
</file>