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63"/>
  </p:notesMasterIdLst>
  <p:handoutMasterIdLst>
    <p:handoutMasterId r:id="rId64"/>
  </p:handoutMasterIdLst>
  <p:sldIdLst>
    <p:sldId id="256" r:id="rId2"/>
    <p:sldId id="720" r:id="rId3"/>
    <p:sldId id="722" r:id="rId4"/>
    <p:sldId id="726" r:id="rId5"/>
    <p:sldId id="727" r:id="rId6"/>
    <p:sldId id="729" r:id="rId7"/>
    <p:sldId id="730" r:id="rId8"/>
    <p:sldId id="733" r:id="rId9"/>
    <p:sldId id="724" r:id="rId10"/>
    <p:sldId id="723" r:id="rId11"/>
    <p:sldId id="734" r:id="rId12"/>
    <p:sldId id="731" r:id="rId13"/>
    <p:sldId id="735" r:id="rId14"/>
    <p:sldId id="736" r:id="rId15"/>
    <p:sldId id="737" r:id="rId16"/>
    <p:sldId id="728" r:id="rId17"/>
    <p:sldId id="738" r:id="rId18"/>
    <p:sldId id="721" r:id="rId19"/>
    <p:sldId id="741" r:id="rId20"/>
    <p:sldId id="745" r:id="rId21"/>
    <p:sldId id="746" r:id="rId22"/>
    <p:sldId id="747" r:id="rId23"/>
    <p:sldId id="744" r:id="rId24"/>
    <p:sldId id="748" r:id="rId25"/>
    <p:sldId id="742" r:id="rId26"/>
    <p:sldId id="749" r:id="rId27"/>
    <p:sldId id="750" r:id="rId28"/>
    <p:sldId id="751" r:id="rId29"/>
    <p:sldId id="752" r:id="rId30"/>
    <p:sldId id="753" r:id="rId31"/>
    <p:sldId id="743" r:id="rId32"/>
    <p:sldId id="754" r:id="rId33"/>
    <p:sldId id="755" r:id="rId34"/>
    <p:sldId id="702" r:id="rId35"/>
    <p:sldId id="740" r:id="rId36"/>
    <p:sldId id="703" r:id="rId37"/>
    <p:sldId id="704" r:id="rId38"/>
    <p:sldId id="705" r:id="rId39"/>
    <p:sldId id="706" r:id="rId40"/>
    <p:sldId id="719" r:id="rId41"/>
    <p:sldId id="707" r:id="rId42"/>
    <p:sldId id="708" r:id="rId43"/>
    <p:sldId id="670" r:id="rId44"/>
    <p:sldId id="709" r:id="rId45"/>
    <p:sldId id="714" r:id="rId46"/>
    <p:sldId id="715" r:id="rId47"/>
    <p:sldId id="716" r:id="rId48"/>
    <p:sldId id="717" r:id="rId49"/>
    <p:sldId id="718" r:id="rId50"/>
    <p:sldId id="739" r:id="rId51"/>
    <p:sldId id="710" r:id="rId52"/>
    <p:sldId id="711" r:id="rId53"/>
    <p:sldId id="712" r:id="rId54"/>
    <p:sldId id="713" r:id="rId55"/>
    <p:sldId id="756" r:id="rId56"/>
    <p:sldId id="757" r:id="rId57"/>
    <p:sldId id="758" r:id="rId58"/>
    <p:sldId id="759" r:id="rId59"/>
    <p:sldId id="760" r:id="rId60"/>
    <p:sldId id="761" r:id="rId61"/>
    <p:sldId id="645" r:id="rId62"/>
  </p:sldIdLst>
  <p:sldSz cx="9144000" cy="6858000" type="screen4x3"/>
  <p:notesSz cx="9882188" cy="6784975"/>
  <p:defaultTextStyle>
    <a:defPPr>
      <a:defRPr lang="cs-CZ"/>
    </a:defPPr>
    <a:lvl1pPr algn="l"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a:srgbClr val="FFFFFF"/>
    <a:srgbClr val="7C0060"/>
    <a:srgbClr val="0066FF"/>
    <a:srgbClr val="000066"/>
    <a:srgbClr val="FFFFCC"/>
    <a:srgbClr val="FFCC00"/>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0" autoAdjust="0"/>
    <p:restoredTop sz="79567" autoAdjust="0"/>
  </p:normalViewPr>
  <p:slideViewPr>
    <p:cSldViewPr>
      <p:cViewPr varScale="1">
        <p:scale>
          <a:sx n="76" d="100"/>
          <a:sy n="76" d="100"/>
        </p:scale>
        <p:origin x="1576" y="48"/>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59D4951-D3FC-1C75-2E4A-431B47FF5370}"/>
              </a:ext>
            </a:extLst>
          </p:cNvPr>
          <p:cNvSpPr>
            <a:spLocks noGrp="1" noChangeArrowheads="1"/>
          </p:cNvSpPr>
          <p:nvPr>
            <p:ph type="hdr" sz="quarter"/>
          </p:nvPr>
        </p:nvSpPr>
        <p:spPr bwMode="auto">
          <a:xfrm>
            <a:off x="0" y="0"/>
            <a:ext cx="4282127" cy="338977"/>
          </a:xfrm>
          <a:prstGeom prst="rect">
            <a:avLst/>
          </a:prstGeom>
          <a:noFill/>
          <a:ln w="9525">
            <a:noFill/>
            <a:miter lim="800000"/>
            <a:headEnd/>
            <a:tailEnd/>
          </a:ln>
          <a:effectLst/>
        </p:spPr>
        <p:txBody>
          <a:bodyPr vert="horz" wrap="square" lIns="95231" tIns="47616" rIns="95231" bIns="47616" numCol="1" anchor="t" anchorCtr="0" compatLnSpc="1">
            <a:prstTxWarp prst="textNoShape">
              <a:avLst/>
            </a:prstTxWarp>
          </a:bodyPr>
          <a:lstStyle>
            <a:lvl1pPr defTabSz="952165">
              <a:defRPr sz="1200">
                <a:latin typeface="Arial" charset="0"/>
              </a:defRPr>
            </a:lvl1pPr>
          </a:lstStyle>
          <a:p>
            <a:pPr>
              <a:defRPr/>
            </a:pPr>
            <a:endParaRPr lang="cs-CZ"/>
          </a:p>
        </p:txBody>
      </p:sp>
      <p:sp>
        <p:nvSpPr>
          <p:cNvPr id="26627" name="Rectangle 3">
            <a:extLst>
              <a:ext uri="{FF2B5EF4-FFF2-40B4-BE49-F238E27FC236}">
                <a16:creationId xmlns:a16="http://schemas.microsoft.com/office/drawing/2014/main" id="{8B26B785-3854-9796-8D01-9C70E7B18988}"/>
              </a:ext>
            </a:extLst>
          </p:cNvPr>
          <p:cNvSpPr>
            <a:spLocks noGrp="1" noChangeArrowheads="1"/>
          </p:cNvSpPr>
          <p:nvPr>
            <p:ph type="dt" sz="quarter" idx="1"/>
          </p:nvPr>
        </p:nvSpPr>
        <p:spPr bwMode="auto">
          <a:xfrm>
            <a:off x="5597749" y="0"/>
            <a:ext cx="4282127" cy="338977"/>
          </a:xfrm>
          <a:prstGeom prst="rect">
            <a:avLst/>
          </a:prstGeom>
          <a:noFill/>
          <a:ln w="9525">
            <a:noFill/>
            <a:miter lim="800000"/>
            <a:headEnd/>
            <a:tailEnd/>
          </a:ln>
          <a:effectLst/>
        </p:spPr>
        <p:txBody>
          <a:bodyPr vert="horz" wrap="square" lIns="95231" tIns="47616" rIns="95231" bIns="47616" numCol="1" anchor="t" anchorCtr="0" compatLnSpc="1">
            <a:prstTxWarp prst="textNoShape">
              <a:avLst/>
            </a:prstTxWarp>
          </a:bodyPr>
          <a:lstStyle>
            <a:lvl1pPr algn="r" defTabSz="952165">
              <a:defRPr sz="1200">
                <a:latin typeface="Arial" charset="0"/>
              </a:defRPr>
            </a:lvl1pPr>
          </a:lstStyle>
          <a:p>
            <a:pPr>
              <a:defRPr/>
            </a:pPr>
            <a:endParaRPr lang="cs-CZ"/>
          </a:p>
        </p:txBody>
      </p:sp>
      <p:sp>
        <p:nvSpPr>
          <p:cNvPr id="26628" name="Rectangle 4">
            <a:extLst>
              <a:ext uri="{FF2B5EF4-FFF2-40B4-BE49-F238E27FC236}">
                <a16:creationId xmlns:a16="http://schemas.microsoft.com/office/drawing/2014/main" id="{67BE6369-C001-EB33-8CE4-FC8EF23BE4D9}"/>
              </a:ext>
            </a:extLst>
          </p:cNvPr>
          <p:cNvSpPr>
            <a:spLocks noGrp="1" noChangeArrowheads="1"/>
          </p:cNvSpPr>
          <p:nvPr>
            <p:ph type="ftr" sz="quarter" idx="2"/>
          </p:nvPr>
        </p:nvSpPr>
        <p:spPr bwMode="auto">
          <a:xfrm>
            <a:off x="0" y="6444909"/>
            <a:ext cx="4282127" cy="338976"/>
          </a:xfrm>
          <a:prstGeom prst="rect">
            <a:avLst/>
          </a:prstGeom>
          <a:noFill/>
          <a:ln w="9525">
            <a:noFill/>
            <a:miter lim="800000"/>
            <a:headEnd/>
            <a:tailEnd/>
          </a:ln>
          <a:effectLst/>
        </p:spPr>
        <p:txBody>
          <a:bodyPr vert="horz" wrap="square" lIns="95231" tIns="47616" rIns="95231" bIns="47616" numCol="1" anchor="b" anchorCtr="0" compatLnSpc="1">
            <a:prstTxWarp prst="textNoShape">
              <a:avLst/>
            </a:prstTxWarp>
          </a:bodyPr>
          <a:lstStyle>
            <a:lvl1pPr defTabSz="952165">
              <a:defRPr sz="1200">
                <a:latin typeface="Arial" charset="0"/>
              </a:defRPr>
            </a:lvl1pPr>
          </a:lstStyle>
          <a:p>
            <a:pPr>
              <a:defRPr/>
            </a:pPr>
            <a:endParaRPr lang="cs-CZ"/>
          </a:p>
        </p:txBody>
      </p:sp>
      <p:sp>
        <p:nvSpPr>
          <p:cNvPr id="26629" name="Rectangle 5">
            <a:extLst>
              <a:ext uri="{FF2B5EF4-FFF2-40B4-BE49-F238E27FC236}">
                <a16:creationId xmlns:a16="http://schemas.microsoft.com/office/drawing/2014/main" id="{5F97F4BB-6300-1E50-B5F8-931CF8F54E59}"/>
              </a:ext>
            </a:extLst>
          </p:cNvPr>
          <p:cNvSpPr>
            <a:spLocks noGrp="1" noChangeArrowheads="1"/>
          </p:cNvSpPr>
          <p:nvPr>
            <p:ph type="sldNum" sz="quarter" idx="3"/>
          </p:nvPr>
        </p:nvSpPr>
        <p:spPr bwMode="auto">
          <a:xfrm>
            <a:off x="5597749" y="6444909"/>
            <a:ext cx="4282127" cy="338976"/>
          </a:xfrm>
          <a:prstGeom prst="rect">
            <a:avLst/>
          </a:prstGeom>
          <a:noFill/>
          <a:ln w="9525">
            <a:noFill/>
            <a:miter lim="800000"/>
            <a:headEnd/>
            <a:tailEnd/>
          </a:ln>
          <a:effectLst/>
        </p:spPr>
        <p:txBody>
          <a:bodyPr vert="horz" wrap="square" lIns="95231" tIns="47616" rIns="95231" bIns="47616" numCol="1" anchor="b" anchorCtr="0" compatLnSpc="1">
            <a:prstTxWarp prst="textNoShape">
              <a:avLst/>
            </a:prstTxWarp>
          </a:bodyPr>
          <a:lstStyle>
            <a:lvl1pPr algn="r" defTabSz="950913">
              <a:defRPr sz="1200">
                <a:latin typeface="Arial" panose="020B0604020202020204" pitchFamily="34" charset="0"/>
              </a:defRPr>
            </a:lvl1pPr>
          </a:lstStyle>
          <a:p>
            <a:fld id="{A55687FE-C161-40C2-B53C-F5241A24F22F}" type="slidenum">
              <a:rPr lang="cs-CZ" altLang="cs-CZ"/>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A9C765C-1ED1-C222-B025-F727C7A23BD0}"/>
              </a:ext>
            </a:extLst>
          </p:cNvPr>
          <p:cNvSpPr>
            <a:spLocks noGrp="1" noChangeArrowheads="1"/>
          </p:cNvSpPr>
          <p:nvPr>
            <p:ph type="hdr" sz="quarter"/>
          </p:nvPr>
        </p:nvSpPr>
        <p:spPr bwMode="auto">
          <a:xfrm>
            <a:off x="0" y="0"/>
            <a:ext cx="4282127" cy="338977"/>
          </a:xfrm>
          <a:prstGeom prst="rect">
            <a:avLst/>
          </a:prstGeom>
          <a:noFill/>
          <a:ln w="9525">
            <a:noFill/>
            <a:miter lim="800000"/>
            <a:headEnd/>
            <a:tailEnd/>
          </a:ln>
          <a:effectLst/>
        </p:spPr>
        <p:txBody>
          <a:bodyPr vert="horz" wrap="square" lIns="95231" tIns="47616" rIns="95231" bIns="47616" numCol="1" anchor="t" anchorCtr="0" compatLnSpc="1">
            <a:prstTxWarp prst="textNoShape">
              <a:avLst/>
            </a:prstTxWarp>
          </a:bodyPr>
          <a:lstStyle>
            <a:lvl1pPr defTabSz="952165">
              <a:defRPr sz="1200">
                <a:latin typeface="Arial" charset="0"/>
              </a:defRPr>
            </a:lvl1pPr>
          </a:lstStyle>
          <a:p>
            <a:pPr>
              <a:defRPr/>
            </a:pPr>
            <a:endParaRPr lang="cs-CZ"/>
          </a:p>
        </p:txBody>
      </p:sp>
      <p:sp>
        <p:nvSpPr>
          <p:cNvPr id="58371" name="Rectangle 3">
            <a:extLst>
              <a:ext uri="{FF2B5EF4-FFF2-40B4-BE49-F238E27FC236}">
                <a16:creationId xmlns:a16="http://schemas.microsoft.com/office/drawing/2014/main" id="{E5D50C74-68EB-AB6E-6462-7069EA5C39FE}"/>
              </a:ext>
            </a:extLst>
          </p:cNvPr>
          <p:cNvSpPr>
            <a:spLocks noGrp="1" noChangeArrowheads="1"/>
          </p:cNvSpPr>
          <p:nvPr>
            <p:ph type="dt" idx="1"/>
          </p:nvPr>
        </p:nvSpPr>
        <p:spPr bwMode="auto">
          <a:xfrm>
            <a:off x="5597749" y="0"/>
            <a:ext cx="4282127" cy="338977"/>
          </a:xfrm>
          <a:prstGeom prst="rect">
            <a:avLst/>
          </a:prstGeom>
          <a:noFill/>
          <a:ln w="9525">
            <a:noFill/>
            <a:miter lim="800000"/>
            <a:headEnd/>
            <a:tailEnd/>
          </a:ln>
          <a:effectLst/>
        </p:spPr>
        <p:txBody>
          <a:bodyPr vert="horz" wrap="square" lIns="95231" tIns="47616" rIns="95231" bIns="47616" numCol="1" anchor="t" anchorCtr="0" compatLnSpc="1">
            <a:prstTxWarp prst="textNoShape">
              <a:avLst/>
            </a:prstTxWarp>
          </a:bodyPr>
          <a:lstStyle>
            <a:lvl1pPr algn="r" defTabSz="952165">
              <a:defRPr sz="1200">
                <a:latin typeface="Arial" charset="0"/>
              </a:defRPr>
            </a:lvl1pPr>
          </a:lstStyle>
          <a:p>
            <a:pPr>
              <a:defRPr/>
            </a:pPr>
            <a:endParaRPr lang="cs-CZ"/>
          </a:p>
        </p:txBody>
      </p:sp>
      <p:sp>
        <p:nvSpPr>
          <p:cNvPr id="59396" name="Rectangle 4">
            <a:extLst>
              <a:ext uri="{FF2B5EF4-FFF2-40B4-BE49-F238E27FC236}">
                <a16:creationId xmlns:a16="http://schemas.microsoft.com/office/drawing/2014/main" id="{E5148C52-ABC1-8516-A643-65FDDC53E81E}"/>
              </a:ext>
            </a:extLst>
          </p:cNvPr>
          <p:cNvSpPr>
            <a:spLocks noGrp="1" noRot="1" noChangeAspect="1" noChangeArrowheads="1" noTextEdit="1"/>
          </p:cNvSpPr>
          <p:nvPr>
            <p:ph type="sldImg" idx="2"/>
          </p:nvPr>
        </p:nvSpPr>
        <p:spPr bwMode="auto">
          <a:xfrm>
            <a:off x="6850063" y="1041400"/>
            <a:ext cx="3394075" cy="2544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a:extLst>
              <a:ext uri="{FF2B5EF4-FFF2-40B4-BE49-F238E27FC236}">
                <a16:creationId xmlns:a16="http://schemas.microsoft.com/office/drawing/2014/main" id="{404FC480-E7FE-9D71-742F-E968A5373F4F}"/>
              </a:ext>
            </a:extLst>
          </p:cNvPr>
          <p:cNvSpPr>
            <a:spLocks noGrp="1" noChangeArrowheads="1"/>
          </p:cNvSpPr>
          <p:nvPr>
            <p:ph type="body" sz="quarter" idx="3"/>
          </p:nvPr>
        </p:nvSpPr>
        <p:spPr bwMode="auto">
          <a:xfrm>
            <a:off x="989607" y="3223000"/>
            <a:ext cx="7905289" cy="3052966"/>
          </a:xfrm>
          <a:prstGeom prst="rect">
            <a:avLst/>
          </a:prstGeom>
          <a:noFill/>
          <a:ln w="9525">
            <a:noFill/>
            <a:miter lim="800000"/>
            <a:headEnd/>
            <a:tailEnd/>
          </a:ln>
          <a:effectLst/>
        </p:spPr>
        <p:txBody>
          <a:bodyPr vert="horz" wrap="square" lIns="95231" tIns="47616" rIns="95231" bIns="47616"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58374" name="Rectangle 6">
            <a:extLst>
              <a:ext uri="{FF2B5EF4-FFF2-40B4-BE49-F238E27FC236}">
                <a16:creationId xmlns:a16="http://schemas.microsoft.com/office/drawing/2014/main" id="{30DDEA1E-F198-46E5-BE3A-E79F588D372B}"/>
              </a:ext>
            </a:extLst>
          </p:cNvPr>
          <p:cNvSpPr>
            <a:spLocks noGrp="1" noChangeArrowheads="1"/>
          </p:cNvSpPr>
          <p:nvPr>
            <p:ph type="ftr" sz="quarter" idx="4"/>
          </p:nvPr>
        </p:nvSpPr>
        <p:spPr bwMode="auto">
          <a:xfrm>
            <a:off x="0" y="6444909"/>
            <a:ext cx="4282127" cy="338976"/>
          </a:xfrm>
          <a:prstGeom prst="rect">
            <a:avLst/>
          </a:prstGeom>
          <a:noFill/>
          <a:ln w="9525">
            <a:noFill/>
            <a:miter lim="800000"/>
            <a:headEnd/>
            <a:tailEnd/>
          </a:ln>
          <a:effectLst/>
        </p:spPr>
        <p:txBody>
          <a:bodyPr vert="horz" wrap="square" lIns="95231" tIns="47616" rIns="95231" bIns="47616" numCol="1" anchor="b" anchorCtr="0" compatLnSpc="1">
            <a:prstTxWarp prst="textNoShape">
              <a:avLst/>
            </a:prstTxWarp>
          </a:bodyPr>
          <a:lstStyle>
            <a:lvl1pPr defTabSz="952165">
              <a:defRPr sz="1200">
                <a:latin typeface="Arial" charset="0"/>
              </a:defRPr>
            </a:lvl1pPr>
          </a:lstStyle>
          <a:p>
            <a:pPr>
              <a:defRPr/>
            </a:pPr>
            <a:endParaRPr lang="cs-CZ"/>
          </a:p>
        </p:txBody>
      </p:sp>
      <p:sp>
        <p:nvSpPr>
          <p:cNvPr id="58375" name="Rectangle 7">
            <a:extLst>
              <a:ext uri="{FF2B5EF4-FFF2-40B4-BE49-F238E27FC236}">
                <a16:creationId xmlns:a16="http://schemas.microsoft.com/office/drawing/2014/main" id="{09230EAF-FF68-B9CC-14B8-63CF56FFB5DC}"/>
              </a:ext>
            </a:extLst>
          </p:cNvPr>
          <p:cNvSpPr>
            <a:spLocks noGrp="1" noChangeArrowheads="1"/>
          </p:cNvSpPr>
          <p:nvPr>
            <p:ph type="sldNum" sz="quarter" idx="5"/>
          </p:nvPr>
        </p:nvSpPr>
        <p:spPr bwMode="auto">
          <a:xfrm>
            <a:off x="5597749" y="6444909"/>
            <a:ext cx="4282127" cy="338976"/>
          </a:xfrm>
          <a:prstGeom prst="rect">
            <a:avLst/>
          </a:prstGeom>
          <a:noFill/>
          <a:ln w="9525">
            <a:noFill/>
            <a:miter lim="800000"/>
            <a:headEnd/>
            <a:tailEnd/>
          </a:ln>
          <a:effectLst/>
        </p:spPr>
        <p:txBody>
          <a:bodyPr vert="horz" wrap="square" lIns="95231" tIns="47616" rIns="95231" bIns="47616" numCol="1" anchor="b" anchorCtr="0" compatLnSpc="1">
            <a:prstTxWarp prst="textNoShape">
              <a:avLst/>
            </a:prstTxWarp>
          </a:bodyPr>
          <a:lstStyle>
            <a:lvl1pPr algn="r" defTabSz="950913">
              <a:defRPr sz="1200">
                <a:latin typeface="Arial" panose="020B0604020202020204" pitchFamily="34" charset="0"/>
              </a:defRPr>
            </a:lvl1pPr>
          </a:lstStyle>
          <a:p>
            <a:fld id="{B63432D5-F3CA-4680-A8E6-4293168AF387}"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a:extLst>
              <a:ext uri="{FF2B5EF4-FFF2-40B4-BE49-F238E27FC236}">
                <a16:creationId xmlns:a16="http://schemas.microsoft.com/office/drawing/2014/main" id="{910FB0E8-BCC1-88CE-F3CF-BE02C956AB0C}"/>
              </a:ext>
            </a:extLst>
          </p:cNvPr>
          <p:cNvSpPr>
            <a:spLocks noGrp="1" noRot="1" noChangeAspect="1" noTextEdit="1"/>
          </p:cNvSpPr>
          <p:nvPr>
            <p:ph type="sldImg"/>
          </p:nvPr>
        </p:nvSpPr>
        <p:spPr>
          <a:ln/>
        </p:spPr>
      </p:sp>
      <p:sp>
        <p:nvSpPr>
          <p:cNvPr id="60419" name="Zástupný symbol pro poznámky 2">
            <a:extLst>
              <a:ext uri="{FF2B5EF4-FFF2-40B4-BE49-F238E27FC236}">
                <a16:creationId xmlns:a16="http://schemas.microsoft.com/office/drawing/2014/main" id="{A06BE0C7-817F-BF0B-8C8D-50405C2899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latin typeface="Arial" panose="020B0604020202020204" pitchFamily="34" charset="0"/>
            </a:endParaRPr>
          </a:p>
        </p:txBody>
      </p:sp>
      <p:sp>
        <p:nvSpPr>
          <p:cNvPr id="60420" name="Zástupný symbol pro číslo snímku 3">
            <a:extLst>
              <a:ext uri="{FF2B5EF4-FFF2-40B4-BE49-F238E27FC236}">
                <a16:creationId xmlns:a16="http://schemas.microsoft.com/office/drawing/2014/main" id="{EFEB1125-91A2-FFFD-45BF-D75303A9C4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BF10FFAB-7873-43FF-A2C3-067D9CABFC16}" type="slidenum">
              <a:rPr lang="cs-CZ" altLang="cs-CZ">
                <a:latin typeface="Arial" panose="020B0604020202020204" pitchFamily="34" charset="0"/>
              </a:rPr>
              <a:pPr eaLnBrk="1" hangingPunct="1"/>
              <a:t>1</a:t>
            </a:fld>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10</a:t>
            </a:fld>
            <a:endParaRPr lang="cs-CZ" altLang="cs-CZ">
              <a:latin typeface="Arial" panose="020B0604020202020204" pitchFamily="34" charset="0"/>
            </a:endParaRPr>
          </a:p>
        </p:txBody>
      </p:sp>
    </p:spTree>
    <p:extLst>
      <p:ext uri="{BB962C8B-B14F-4D97-AF65-F5344CB8AC3E}">
        <p14:creationId xmlns:p14="http://schemas.microsoft.com/office/powerpoint/2010/main" val="306656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11</a:t>
            </a:fld>
            <a:endParaRPr lang="cs-CZ" altLang="cs-CZ">
              <a:latin typeface="Arial" panose="020B0604020202020204" pitchFamily="34" charset="0"/>
            </a:endParaRPr>
          </a:p>
        </p:txBody>
      </p:sp>
    </p:spTree>
    <p:extLst>
      <p:ext uri="{BB962C8B-B14F-4D97-AF65-F5344CB8AC3E}">
        <p14:creationId xmlns:p14="http://schemas.microsoft.com/office/powerpoint/2010/main" val="75934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12</a:t>
            </a:fld>
            <a:endParaRPr lang="cs-CZ" altLang="cs-CZ">
              <a:latin typeface="Arial" panose="020B0604020202020204" pitchFamily="34" charset="0"/>
            </a:endParaRPr>
          </a:p>
        </p:txBody>
      </p:sp>
    </p:spTree>
    <p:extLst>
      <p:ext uri="{BB962C8B-B14F-4D97-AF65-F5344CB8AC3E}">
        <p14:creationId xmlns:p14="http://schemas.microsoft.com/office/powerpoint/2010/main" val="4109436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13</a:t>
            </a:fld>
            <a:endParaRPr lang="cs-CZ" altLang="cs-CZ">
              <a:latin typeface="Arial" panose="020B0604020202020204" pitchFamily="34" charset="0"/>
            </a:endParaRPr>
          </a:p>
        </p:txBody>
      </p:sp>
    </p:spTree>
    <p:extLst>
      <p:ext uri="{BB962C8B-B14F-4D97-AF65-F5344CB8AC3E}">
        <p14:creationId xmlns:p14="http://schemas.microsoft.com/office/powerpoint/2010/main" val="289091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14</a:t>
            </a:fld>
            <a:endParaRPr lang="cs-CZ" altLang="cs-CZ">
              <a:latin typeface="Arial" panose="020B0604020202020204" pitchFamily="34" charset="0"/>
            </a:endParaRPr>
          </a:p>
        </p:txBody>
      </p:sp>
    </p:spTree>
    <p:extLst>
      <p:ext uri="{BB962C8B-B14F-4D97-AF65-F5344CB8AC3E}">
        <p14:creationId xmlns:p14="http://schemas.microsoft.com/office/powerpoint/2010/main" val="1781481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15</a:t>
            </a:fld>
            <a:endParaRPr lang="cs-CZ" altLang="cs-CZ">
              <a:latin typeface="Arial" panose="020B0604020202020204" pitchFamily="34" charset="0"/>
            </a:endParaRPr>
          </a:p>
        </p:txBody>
      </p:sp>
    </p:spTree>
    <p:extLst>
      <p:ext uri="{BB962C8B-B14F-4D97-AF65-F5344CB8AC3E}">
        <p14:creationId xmlns:p14="http://schemas.microsoft.com/office/powerpoint/2010/main" val="425060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16</a:t>
            </a:fld>
            <a:endParaRPr lang="cs-CZ" altLang="cs-CZ">
              <a:latin typeface="Arial" panose="020B0604020202020204" pitchFamily="34" charset="0"/>
            </a:endParaRPr>
          </a:p>
        </p:txBody>
      </p:sp>
    </p:spTree>
    <p:extLst>
      <p:ext uri="{BB962C8B-B14F-4D97-AF65-F5344CB8AC3E}">
        <p14:creationId xmlns:p14="http://schemas.microsoft.com/office/powerpoint/2010/main" val="325322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17</a:t>
            </a:fld>
            <a:endParaRPr lang="cs-CZ" altLang="cs-CZ">
              <a:latin typeface="Arial" panose="020B0604020202020204" pitchFamily="34" charset="0"/>
            </a:endParaRPr>
          </a:p>
        </p:txBody>
      </p:sp>
    </p:spTree>
    <p:extLst>
      <p:ext uri="{BB962C8B-B14F-4D97-AF65-F5344CB8AC3E}">
        <p14:creationId xmlns:p14="http://schemas.microsoft.com/office/powerpoint/2010/main" val="2729287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18</a:t>
            </a:fld>
            <a:endParaRPr lang="cs-CZ" altLang="cs-CZ">
              <a:latin typeface="Arial" panose="020B0604020202020204" pitchFamily="34" charset="0"/>
            </a:endParaRPr>
          </a:p>
        </p:txBody>
      </p:sp>
    </p:spTree>
    <p:extLst>
      <p:ext uri="{BB962C8B-B14F-4D97-AF65-F5344CB8AC3E}">
        <p14:creationId xmlns:p14="http://schemas.microsoft.com/office/powerpoint/2010/main" val="1840590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19</a:t>
            </a:fld>
            <a:endParaRPr lang="cs-CZ" altLang="cs-CZ">
              <a:latin typeface="Arial" panose="020B0604020202020204" pitchFamily="34" charset="0"/>
            </a:endParaRPr>
          </a:p>
        </p:txBody>
      </p:sp>
    </p:spTree>
    <p:extLst>
      <p:ext uri="{BB962C8B-B14F-4D97-AF65-F5344CB8AC3E}">
        <p14:creationId xmlns:p14="http://schemas.microsoft.com/office/powerpoint/2010/main" val="890268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a:t>
            </a:fld>
            <a:endParaRPr lang="cs-CZ" altLang="cs-CZ">
              <a:latin typeface="Arial" panose="020B0604020202020204" pitchFamily="34" charset="0"/>
            </a:endParaRPr>
          </a:p>
        </p:txBody>
      </p:sp>
    </p:spTree>
    <p:extLst>
      <p:ext uri="{BB962C8B-B14F-4D97-AF65-F5344CB8AC3E}">
        <p14:creationId xmlns:p14="http://schemas.microsoft.com/office/powerpoint/2010/main" val="1016192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20</a:t>
            </a:fld>
            <a:endParaRPr lang="cs-CZ" altLang="cs-CZ">
              <a:latin typeface="Arial" panose="020B0604020202020204" pitchFamily="34" charset="0"/>
            </a:endParaRPr>
          </a:p>
        </p:txBody>
      </p:sp>
    </p:spTree>
    <p:extLst>
      <p:ext uri="{BB962C8B-B14F-4D97-AF65-F5344CB8AC3E}">
        <p14:creationId xmlns:p14="http://schemas.microsoft.com/office/powerpoint/2010/main" val="23698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21</a:t>
            </a:fld>
            <a:endParaRPr lang="cs-CZ" altLang="cs-CZ">
              <a:latin typeface="Arial" panose="020B0604020202020204" pitchFamily="34" charset="0"/>
            </a:endParaRPr>
          </a:p>
        </p:txBody>
      </p:sp>
    </p:spTree>
    <p:extLst>
      <p:ext uri="{BB962C8B-B14F-4D97-AF65-F5344CB8AC3E}">
        <p14:creationId xmlns:p14="http://schemas.microsoft.com/office/powerpoint/2010/main" val="1167861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22</a:t>
            </a:fld>
            <a:endParaRPr lang="cs-CZ" altLang="cs-CZ">
              <a:latin typeface="Arial" panose="020B0604020202020204" pitchFamily="34" charset="0"/>
            </a:endParaRPr>
          </a:p>
        </p:txBody>
      </p:sp>
    </p:spTree>
    <p:extLst>
      <p:ext uri="{BB962C8B-B14F-4D97-AF65-F5344CB8AC3E}">
        <p14:creationId xmlns:p14="http://schemas.microsoft.com/office/powerpoint/2010/main" val="1389004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23</a:t>
            </a:fld>
            <a:endParaRPr lang="cs-CZ" altLang="cs-CZ">
              <a:latin typeface="Arial" panose="020B0604020202020204" pitchFamily="34" charset="0"/>
            </a:endParaRPr>
          </a:p>
        </p:txBody>
      </p:sp>
    </p:spTree>
    <p:extLst>
      <p:ext uri="{BB962C8B-B14F-4D97-AF65-F5344CB8AC3E}">
        <p14:creationId xmlns:p14="http://schemas.microsoft.com/office/powerpoint/2010/main" val="3110241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24</a:t>
            </a:fld>
            <a:endParaRPr lang="cs-CZ" altLang="cs-CZ">
              <a:latin typeface="Arial" panose="020B0604020202020204" pitchFamily="34" charset="0"/>
            </a:endParaRPr>
          </a:p>
        </p:txBody>
      </p:sp>
    </p:spTree>
    <p:extLst>
      <p:ext uri="{BB962C8B-B14F-4D97-AF65-F5344CB8AC3E}">
        <p14:creationId xmlns:p14="http://schemas.microsoft.com/office/powerpoint/2010/main" val="381813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25</a:t>
            </a:fld>
            <a:endParaRPr lang="cs-CZ" altLang="cs-CZ">
              <a:latin typeface="Arial" panose="020B0604020202020204" pitchFamily="34" charset="0"/>
            </a:endParaRPr>
          </a:p>
        </p:txBody>
      </p:sp>
    </p:spTree>
    <p:extLst>
      <p:ext uri="{BB962C8B-B14F-4D97-AF65-F5344CB8AC3E}">
        <p14:creationId xmlns:p14="http://schemas.microsoft.com/office/powerpoint/2010/main" val="2957727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26</a:t>
            </a:fld>
            <a:endParaRPr lang="cs-CZ" altLang="cs-CZ">
              <a:latin typeface="Arial" panose="020B0604020202020204" pitchFamily="34" charset="0"/>
            </a:endParaRPr>
          </a:p>
        </p:txBody>
      </p:sp>
    </p:spTree>
    <p:extLst>
      <p:ext uri="{BB962C8B-B14F-4D97-AF65-F5344CB8AC3E}">
        <p14:creationId xmlns:p14="http://schemas.microsoft.com/office/powerpoint/2010/main" val="173611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27</a:t>
            </a:fld>
            <a:endParaRPr lang="cs-CZ" altLang="cs-CZ">
              <a:latin typeface="Arial" panose="020B0604020202020204" pitchFamily="34" charset="0"/>
            </a:endParaRPr>
          </a:p>
        </p:txBody>
      </p:sp>
    </p:spTree>
    <p:extLst>
      <p:ext uri="{BB962C8B-B14F-4D97-AF65-F5344CB8AC3E}">
        <p14:creationId xmlns:p14="http://schemas.microsoft.com/office/powerpoint/2010/main" val="4193581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28</a:t>
            </a:fld>
            <a:endParaRPr lang="cs-CZ" altLang="cs-CZ">
              <a:latin typeface="Arial" panose="020B0604020202020204" pitchFamily="34" charset="0"/>
            </a:endParaRPr>
          </a:p>
        </p:txBody>
      </p:sp>
    </p:spTree>
    <p:extLst>
      <p:ext uri="{BB962C8B-B14F-4D97-AF65-F5344CB8AC3E}">
        <p14:creationId xmlns:p14="http://schemas.microsoft.com/office/powerpoint/2010/main" val="2276752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29</a:t>
            </a:fld>
            <a:endParaRPr lang="cs-CZ" altLang="cs-CZ">
              <a:latin typeface="Arial" panose="020B0604020202020204" pitchFamily="34" charset="0"/>
            </a:endParaRPr>
          </a:p>
        </p:txBody>
      </p:sp>
    </p:spTree>
    <p:extLst>
      <p:ext uri="{BB962C8B-B14F-4D97-AF65-F5344CB8AC3E}">
        <p14:creationId xmlns:p14="http://schemas.microsoft.com/office/powerpoint/2010/main" val="330846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a:t>
            </a:fld>
            <a:endParaRPr lang="cs-CZ" altLang="cs-CZ">
              <a:latin typeface="Arial" panose="020B0604020202020204" pitchFamily="34" charset="0"/>
            </a:endParaRPr>
          </a:p>
        </p:txBody>
      </p:sp>
    </p:spTree>
    <p:extLst>
      <p:ext uri="{BB962C8B-B14F-4D97-AF65-F5344CB8AC3E}">
        <p14:creationId xmlns:p14="http://schemas.microsoft.com/office/powerpoint/2010/main" val="2849930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30</a:t>
            </a:fld>
            <a:endParaRPr lang="cs-CZ" altLang="cs-CZ">
              <a:latin typeface="Arial" panose="020B0604020202020204" pitchFamily="34" charset="0"/>
            </a:endParaRPr>
          </a:p>
        </p:txBody>
      </p:sp>
    </p:spTree>
    <p:extLst>
      <p:ext uri="{BB962C8B-B14F-4D97-AF65-F5344CB8AC3E}">
        <p14:creationId xmlns:p14="http://schemas.microsoft.com/office/powerpoint/2010/main" val="1737723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31</a:t>
            </a:fld>
            <a:endParaRPr lang="cs-CZ" altLang="cs-CZ">
              <a:latin typeface="Arial" panose="020B0604020202020204" pitchFamily="34" charset="0"/>
            </a:endParaRPr>
          </a:p>
        </p:txBody>
      </p:sp>
    </p:spTree>
    <p:extLst>
      <p:ext uri="{BB962C8B-B14F-4D97-AF65-F5344CB8AC3E}">
        <p14:creationId xmlns:p14="http://schemas.microsoft.com/office/powerpoint/2010/main" val="1269669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32</a:t>
            </a:fld>
            <a:endParaRPr lang="cs-CZ" altLang="cs-CZ">
              <a:latin typeface="Arial" panose="020B0604020202020204" pitchFamily="34" charset="0"/>
            </a:endParaRPr>
          </a:p>
        </p:txBody>
      </p:sp>
    </p:spTree>
    <p:extLst>
      <p:ext uri="{BB962C8B-B14F-4D97-AF65-F5344CB8AC3E}">
        <p14:creationId xmlns:p14="http://schemas.microsoft.com/office/powerpoint/2010/main" val="991596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33</a:t>
            </a:fld>
            <a:endParaRPr lang="cs-CZ" altLang="cs-CZ">
              <a:latin typeface="Arial" panose="020B0604020202020204" pitchFamily="34" charset="0"/>
            </a:endParaRPr>
          </a:p>
        </p:txBody>
      </p:sp>
    </p:spTree>
    <p:extLst>
      <p:ext uri="{BB962C8B-B14F-4D97-AF65-F5344CB8AC3E}">
        <p14:creationId xmlns:p14="http://schemas.microsoft.com/office/powerpoint/2010/main" val="294460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r>
              <a:rPr lang="cs-CZ" altLang="cs-CZ">
                <a:latin typeface="Arial" panose="020B0604020202020204" pitchFamily="34" charset="0"/>
              </a:rPr>
              <a:t>V odborné literatuře je představena široká škála analytických postupů, které je možné pro identifikaci lokalit se zvýšenou intenzitou kriminality použít. Nejzákladnější přístupy tvoří nástroje prostorové explorační analýzy dat (percentilová mapa, kvartilová mapa apod.) (Anselin et al., 2005). Tyto metody pracují s daty agregovanými do polygonů (pravidelných, nepravidelných). Nad těmito agregovanými daty je pak možné také posuzovat, nakolik se shlukují jednotlivé polygony s vysokými, resp. nízkými hodnotami. K tomuto slouží metody pro hodnocení globální a lokální prostorové autokorelace (LISA – Moranovo I, metody Gi a Gi* apod.) (Anselin, 1995; Getis, Ord, 1992). </a:t>
            </a:r>
          </a:p>
          <a:p>
            <a:r>
              <a:rPr lang="cs-CZ" altLang="cs-CZ">
                <a:latin typeface="Arial" panose="020B0604020202020204" pitchFamily="34" charset="0"/>
              </a:rPr>
              <a:t>Další metody identifikace anomálních lokalit pracující přímo s bodovými událostmi. Posuzují, zda bodová distribuce deliktů má tendenci se shlukovat či je naopak rozmístěna náhodně. Používají se např. metoda nejbližších sousedů (O’Sullivan, Unwin, 2014), K-funkce (Ripley, 1977) apod. </a:t>
            </a: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34</a:t>
            </a:fld>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35</a:t>
            </a:fld>
            <a:endParaRPr lang="cs-CZ" altLang="cs-CZ">
              <a:latin typeface="Arial" panose="020B0604020202020204" pitchFamily="34" charset="0"/>
            </a:endParaRPr>
          </a:p>
        </p:txBody>
      </p:sp>
    </p:spTree>
    <p:extLst>
      <p:ext uri="{BB962C8B-B14F-4D97-AF65-F5344CB8AC3E}">
        <p14:creationId xmlns:p14="http://schemas.microsoft.com/office/powerpoint/2010/main" val="4245792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a:extLst>
              <a:ext uri="{FF2B5EF4-FFF2-40B4-BE49-F238E27FC236}">
                <a16:creationId xmlns:a16="http://schemas.microsoft.com/office/drawing/2014/main" id="{B8964879-5060-239E-E716-3E1D4E9D153F}"/>
              </a:ext>
            </a:extLst>
          </p:cNvPr>
          <p:cNvSpPr>
            <a:spLocks noGrp="1" noRot="1" noChangeAspect="1" noTextEdit="1"/>
          </p:cNvSpPr>
          <p:nvPr>
            <p:ph type="sldImg"/>
          </p:nvPr>
        </p:nvSpPr>
        <p:spPr>
          <a:ln/>
        </p:spPr>
      </p:sp>
      <p:sp>
        <p:nvSpPr>
          <p:cNvPr id="80899" name="Zástupný symbol pro poznámky 2">
            <a:extLst>
              <a:ext uri="{FF2B5EF4-FFF2-40B4-BE49-F238E27FC236}">
                <a16:creationId xmlns:a16="http://schemas.microsoft.com/office/drawing/2014/main" id="{0ED79A92-9288-EAC0-FA5C-00E2CD8CC2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r>
              <a:rPr lang="cs-CZ" altLang="cs-CZ">
                <a:latin typeface="Arial" panose="020B0604020202020204" pitchFamily="34" charset="0"/>
              </a:rPr>
              <a:t>V prvním kroku je nutno posoudit, zda se lokalizované události mohou vyskytovat v celé ploše území, či je jejich výskyt omezen pouze na jisté části území. I když je zřejmé, že řada deliktů je vázána pouze na určitý typ prostředí, v současnosti umíme rozlišit pouze jádrové odhady plošné (2D) a jednorozměrné (1D), modelující výskyt pouze na liniích (Ivan, Tesla, 2015; Bíl et al., 2013). </a:t>
            </a:r>
          </a:p>
          <a:p>
            <a:r>
              <a:rPr lang="cs-CZ" altLang="cs-CZ">
                <a:latin typeface="Arial" panose="020B0604020202020204" pitchFamily="34" charset="0"/>
              </a:rPr>
              <a:t>Teoretické principy jádrových odhadů jsou detailně popsány v odborné literatuře (O’Sullivan, Unwin, 2014; Chainey, Ratcliffe, 2005; Eck et al., 2005 apod.). Obecně metoda jádrových odhadů přiřazuje každému bodu v mapě odhad intenzity na základě vzdálenosti k ostatním událostem. Nemůžeme však tuto intenzitu počítat </a:t>
            </a:r>
          </a:p>
          <a:p>
            <a:endParaRPr lang="cs-CZ" altLang="cs-CZ">
              <a:latin typeface="Arial" panose="020B0604020202020204" pitchFamily="34" charset="0"/>
            </a:endParaRPr>
          </a:p>
          <a:p>
            <a:endParaRPr lang="cs-CZ" altLang="cs-CZ">
              <a:latin typeface="Arial" panose="020B0604020202020204" pitchFamily="34" charset="0"/>
            </a:endParaRPr>
          </a:p>
          <a:p>
            <a:r>
              <a:rPr lang="cs-CZ" altLang="cs-CZ">
                <a:latin typeface="Arial" panose="020B0604020202020204" pitchFamily="34" charset="0"/>
              </a:rPr>
              <a:t>V prvním kroku je potřeba vybrat jednoduchý nebo duální jádrový odhad. Jednoduchý jádrový odhad se využívá v případě, kdy chceme pracovat s absolutními výskyty událostí. Tedy zajímá nás jejich absolutní intenzita v oblasti. Do výpočtu vstupují jen bodově lokalizované události. Duální jádrový odhad poskytuje odhad relativní intenzity výskytu deliktů vůči jinému jevu. Typicky jsou to situace, kdy výskyt deliktů je determinován výskytem určitých objektů, které podmiňují nebo silně přitahují konkrétní typy deliktů, tj. existují v území skryté vztahy, které chceme pomocí duálního odhadu demaskovat. Data pro tento postup je však problematické získat. Typ a zdroj referenčních dat závisí na typu deliktu, který je hodnocen. Obecně mezi hlavní typy referenčních dat řadíme data o počtu obyvatel a počtu bytů či objektů. Doporučujeme využívat výhradně jednoduché jádrové odhady. </a:t>
            </a:r>
          </a:p>
          <a:p>
            <a:endParaRPr lang="cs-CZ" altLang="cs-CZ">
              <a:latin typeface="Arial" panose="020B0604020202020204" pitchFamily="34" charset="0"/>
            </a:endParaRPr>
          </a:p>
          <a:p>
            <a:endParaRPr lang="cs-CZ" altLang="cs-CZ">
              <a:latin typeface="Arial" panose="020B0604020202020204" pitchFamily="34" charset="0"/>
            </a:endParaRPr>
          </a:p>
          <a:p>
            <a:r>
              <a:rPr lang="cs-CZ" altLang="cs-CZ">
                <a:latin typeface="Arial" panose="020B0604020202020204" pitchFamily="34" charset="0"/>
              </a:rPr>
              <a:t>Dále je nutné volit mezi jádrovým odhadem s fixním či adaptivním dosahem. Fixní používá stejnou velikost dosahu, zatímco adaptivní ji mění podle hustoty okolních bodů (čím větší hustota bodů, tím menší šířka pásma, aby více vynikly lokální variance). Důležitá je v tomto případě vlastní implementace této metody. Postup s využitím geometrického průměru fixních pilotních jádrových odhadů doporučuje </a:t>
            </a:r>
          </a:p>
        </p:txBody>
      </p:sp>
      <p:sp>
        <p:nvSpPr>
          <p:cNvPr id="80900" name="Zástupný symbol pro číslo snímku 3">
            <a:extLst>
              <a:ext uri="{FF2B5EF4-FFF2-40B4-BE49-F238E27FC236}">
                <a16:creationId xmlns:a16="http://schemas.microsoft.com/office/drawing/2014/main" id="{24785295-544D-66F5-D9D0-6953F1C297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2F25E0D-3BB6-4A81-93C4-E12C82A13A8C}" type="slidenum">
              <a:rPr lang="cs-CZ" altLang="cs-CZ">
                <a:latin typeface="Arial" panose="020B0604020202020204" pitchFamily="34" charset="0"/>
              </a:rPr>
              <a:pPr eaLnBrk="1" hangingPunct="1"/>
              <a:t>38</a:t>
            </a:fld>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a:extLst>
              <a:ext uri="{FF2B5EF4-FFF2-40B4-BE49-F238E27FC236}">
                <a16:creationId xmlns:a16="http://schemas.microsoft.com/office/drawing/2014/main" id="{9B0E99CE-71FE-0C71-548B-F63FA8934219}"/>
              </a:ext>
            </a:extLst>
          </p:cNvPr>
          <p:cNvSpPr>
            <a:spLocks noGrp="1" noRot="1" noChangeAspect="1" noTextEdit="1"/>
          </p:cNvSpPr>
          <p:nvPr>
            <p:ph type="sldImg"/>
          </p:nvPr>
        </p:nvSpPr>
        <p:spPr>
          <a:ln/>
        </p:spPr>
      </p:sp>
      <p:sp>
        <p:nvSpPr>
          <p:cNvPr id="81923" name="Zástupný symbol pro poznámky 2">
            <a:extLst>
              <a:ext uri="{FF2B5EF4-FFF2-40B4-BE49-F238E27FC236}">
                <a16:creationId xmlns:a16="http://schemas.microsoft.com/office/drawing/2014/main" id="{6CDB3225-6F8F-E0F5-00FF-9E70BD0901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81924" name="Zástupný symbol pro číslo snímku 3">
            <a:extLst>
              <a:ext uri="{FF2B5EF4-FFF2-40B4-BE49-F238E27FC236}">
                <a16:creationId xmlns:a16="http://schemas.microsoft.com/office/drawing/2014/main" id="{13EA8048-7F83-338A-B20E-BBBF0AB7A1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E9D08D0-C639-4FE2-9F9B-3621D9A2D8EE}" type="slidenum">
              <a:rPr lang="cs-CZ" altLang="cs-CZ">
                <a:latin typeface="Arial" panose="020B0604020202020204" pitchFamily="34" charset="0"/>
              </a:rPr>
              <a:pPr eaLnBrk="1" hangingPunct="1"/>
              <a:t>39</a:t>
            </a:fld>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a:extLst>
              <a:ext uri="{FF2B5EF4-FFF2-40B4-BE49-F238E27FC236}">
                <a16:creationId xmlns:a16="http://schemas.microsoft.com/office/drawing/2014/main" id="{76BD39A1-D291-8A93-A0A2-CA40B37CFF0D}"/>
              </a:ext>
            </a:extLst>
          </p:cNvPr>
          <p:cNvSpPr>
            <a:spLocks noGrp="1" noRot="1" noChangeAspect="1" noTextEdit="1"/>
          </p:cNvSpPr>
          <p:nvPr>
            <p:ph type="sldImg"/>
          </p:nvPr>
        </p:nvSpPr>
        <p:spPr>
          <a:ln/>
        </p:spPr>
      </p:sp>
      <p:sp>
        <p:nvSpPr>
          <p:cNvPr id="82947" name="Zástupný symbol pro poznámky 2">
            <a:extLst>
              <a:ext uri="{FF2B5EF4-FFF2-40B4-BE49-F238E27FC236}">
                <a16:creationId xmlns:a16="http://schemas.microsoft.com/office/drawing/2014/main" id="{DC8AE1AF-D947-1660-F133-14BD305C43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b="1">
                <a:latin typeface="Arial" panose="020B0604020202020204" pitchFamily="34" charset="0"/>
              </a:rPr>
              <a:t>Velikost buňky </a:t>
            </a:r>
            <a:endParaRPr lang="cs-CZ" altLang="cs-CZ">
              <a:latin typeface="Arial" panose="020B0604020202020204" pitchFamily="34" charset="0"/>
            </a:endParaRPr>
          </a:p>
          <a:p>
            <a:r>
              <a:rPr lang="cs-CZ" altLang="cs-CZ">
                <a:latin typeface="Arial" panose="020B0604020202020204" pitchFamily="34" charset="0"/>
              </a:rPr>
              <a:t>Výsledek jádrového vyhlazování je grid a je tedy nezbytné správně zvolit jeho prostorové rozlišení. Velikost buňky tohoto gridu ovlivňuje získané výsledky z pohledu detailnosti a také velikosti souboru. Velikost buňky nehraje na přesnost výsledků tak důležitou roli, jako další dva parametry (Chainey, 2013). V literatuře se doporučuje pro stanovení velikosti buňky vyjít z hodnoty, která odpovídá délce kratší hrany minimálního ohraničujícího obdélníku vydělené hodnotou 150 (např. Ratcliffe, 2004, Chainey, 2013). </a:t>
            </a:r>
          </a:p>
          <a:p>
            <a:r>
              <a:rPr lang="cs-CZ" altLang="cs-CZ">
                <a:latin typeface="Arial" panose="020B0604020202020204" pitchFamily="34" charset="0"/>
              </a:rPr>
              <a:t>Na základě praktických zkušeností ale doporučujeme použít menší velikost, která umožní sledovat výsledky s větším prostorovým detailem. Pro území měst a obcí doporučujeme používat podle plochy obce maximální velikost buňky 50 metrů. Při větší velikosti buňky se již pro vizuální posouzení skryjí lokální anomálie. Jako minimální velikost doporučujeme 10 metrů. Pokud by se však analyzovalo malé území, jako např. prostor nákupního centra, pak může být velikost buňky mnohem menší (i 1 metr). </a:t>
            </a:r>
          </a:p>
          <a:p>
            <a:endParaRPr lang="cs-CZ" altLang="cs-CZ">
              <a:latin typeface="Arial" panose="020B0604020202020204" pitchFamily="34" charset="0"/>
            </a:endParaRPr>
          </a:p>
        </p:txBody>
      </p:sp>
      <p:sp>
        <p:nvSpPr>
          <p:cNvPr id="82948" name="Zástupný symbol pro číslo snímku 3">
            <a:extLst>
              <a:ext uri="{FF2B5EF4-FFF2-40B4-BE49-F238E27FC236}">
                <a16:creationId xmlns:a16="http://schemas.microsoft.com/office/drawing/2014/main" id="{C8635AC4-2EF6-6CE7-84B7-12B6C51D6B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89E1CDEF-AD10-4E96-8466-F6F6A1519B6D}" type="slidenum">
              <a:rPr lang="cs-CZ" altLang="cs-CZ">
                <a:latin typeface="Arial" panose="020B0604020202020204" pitchFamily="34" charset="0"/>
              </a:rPr>
              <a:pPr eaLnBrk="1" hangingPunct="1"/>
              <a:t>41</a:t>
            </a:fld>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a:extLst>
              <a:ext uri="{FF2B5EF4-FFF2-40B4-BE49-F238E27FC236}">
                <a16:creationId xmlns:a16="http://schemas.microsoft.com/office/drawing/2014/main" id="{8CA05728-6969-8730-61C7-03EF48856B9A}"/>
              </a:ext>
            </a:extLst>
          </p:cNvPr>
          <p:cNvSpPr>
            <a:spLocks noGrp="1" noRot="1" noChangeAspect="1" noTextEdit="1"/>
          </p:cNvSpPr>
          <p:nvPr>
            <p:ph type="sldImg"/>
          </p:nvPr>
        </p:nvSpPr>
        <p:spPr>
          <a:ln/>
        </p:spPr>
      </p:sp>
      <p:sp>
        <p:nvSpPr>
          <p:cNvPr id="83971" name="Zástupný symbol pro poznámky 2">
            <a:extLst>
              <a:ext uri="{FF2B5EF4-FFF2-40B4-BE49-F238E27FC236}">
                <a16:creationId xmlns:a16="http://schemas.microsoft.com/office/drawing/2014/main" id="{CA21A625-C563-4661-AD99-E1358605E4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r>
              <a:rPr lang="cs-CZ" altLang="cs-CZ" b="1">
                <a:latin typeface="Arial" panose="020B0604020202020204" pitchFamily="34" charset="0"/>
              </a:rPr>
              <a:t>Dosah (šířka pásma) </a:t>
            </a:r>
            <a:endParaRPr lang="cs-CZ" altLang="cs-CZ">
              <a:latin typeface="Arial" panose="020B0604020202020204" pitchFamily="34" charset="0"/>
            </a:endParaRPr>
          </a:p>
          <a:p>
            <a:r>
              <a:rPr lang="cs-CZ" altLang="cs-CZ">
                <a:latin typeface="Arial" panose="020B0604020202020204" pitchFamily="34" charset="0"/>
              </a:rPr>
              <a:t>Pro výsledky jádrových odhadů je klíčová především volba dosahu vyhlazovací funkce. Neexistuje žádné obecné pravidlo, jak určit nejvhodnější hodnotu dosahu. Vždy záleží na prostorové distribuci bodů, typu události a měřítku. Je nutné zvážit také cíle a účel analýzy, zejména to, zda má být výsledkem zmapování vývoje území (explorativní analýza) nebo identifikace několika nejzávažnějších anomálií (hot spots analýza). </a:t>
            </a:r>
          </a:p>
          <a:p>
            <a:r>
              <a:rPr lang="cs-CZ" altLang="cs-CZ">
                <a:latin typeface="Arial" panose="020B0604020202020204" pitchFamily="34" charset="0"/>
              </a:rPr>
              <a:t>V prvním případu je důležitá plynulost vývoje v území a proto se volí větší hodnota dosahu. Ve druhém případu stačí identifikovat několik jader; doporučuje se zvolit kratší dosah a následně výsledek jádrového odhadu upravit vhodným způsobem vizualizace. Obecně se také doporučuje při návrhu vyhlazovací funkce a velikosti dosahu zvážit podstatu kriminálního deliktu. Pro optimalizaci dosahu je vhodné využít postupů citlivostní analýzy (např. Inspektor, 2011). Chainey (2011) doporučuje pro nastavení dosahu použít pětinásobek velikosti buňky, který je však podle našich zkušeností příliš velký. </a:t>
            </a:r>
          </a:p>
          <a:p>
            <a:r>
              <a:rPr lang="cs-CZ" altLang="cs-CZ">
                <a:latin typeface="Arial" panose="020B0604020202020204" pitchFamily="34" charset="0"/>
              </a:rPr>
              <a:t>Zjištěná výchozí hodnota dosahu bude pravděpodobně vytvářet zvýšenou intenzitu kolem každé události a dále bude existovat malý počet shluků s vyšší intenzitou deliktů spáchaných na stejném místě. Následně se přistupuje k optimalizaci dosahu. Hodnoty postupně zvětšujeme po násobcích výchozího nastavení dosahu a vizuálně posuzovat výsledek (např. 50 metrů a pak testovat hodnoty 100, 150, 200, 250, 300, 350 a 400 metrů). Je nutné si stanovit určité maximum, za které již nemá smysl jít. Tato hodnota odpovídá polovině předpokládaného maximálního rozměru společně posuzované lokality. Výsledky těchto analýz je možné porovnat na obrázcích níže, kdy byly postupně testovány jednotlivé fixní dosahy při použití kvartické funkce a velikosti buňky 20 metrů (obr. 3). </a:t>
            </a:r>
          </a:p>
          <a:p>
            <a:r>
              <a:rPr lang="cs-CZ" altLang="cs-CZ">
                <a:latin typeface="Arial" panose="020B0604020202020204" pitchFamily="34" charset="0"/>
              </a:rPr>
              <a:t>Problematická může být situace, kdy je v území málo událostí, které jsou rozptýlené ve větším území a vytváří samostatné oblasti. V tomto případě doporučujeme používat dostatečně velký fixní dosah. Pokud je počet událostí velmi nízký, je vhodné použít jádrové vyhlazení jedině v případě, kdy je malá i analyzovaná oblast. </a:t>
            </a:r>
          </a:p>
        </p:txBody>
      </p:sp>
      <p:sp>
        <p:nvSpPr>
          <p:cNvPr id="83972" name="Zástupný symbol pro číslo snímku 3">
            <a:extLst>
              <a:ext uri="{FF2B5EF4-FFF2-40B4-BE49-F238E27FC236}">
                <a16:creationId xmlns:a16="http://schemas.microsoft.com/office/drawing/2014/main" id="{CFD24148-3080-893E-B5E3-E69EB92FB6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19B6EF56-324E-4081-B41A-006B1C91DC4F}" type="slidenum">
              <a:rPr lang="cs-CZ" altLang="cs-CZ">
                <a:latin typeface="Arial" panose="020B0604020202020204" pitchFamily="34" charset="0"/>
              </a:rPr>
              <a:pPr eaLnBrk="1" hangingPunct="1"/>
              <a:t>42</a:t>
            </a:fld>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4</a:t>
            </a:fld>
            <a:endParaRPr lang="cs-CZ" altLang="cs-CZ">
              <a:latin typeface="Arial" panose="020B0604020202020204" pitchFamily="34" charset="0"/>
            </a:endParaRPr>
          </a:p>
        </p:txBody>
      </p:sp>
    </p:spTree>
    <p:extLst>
      <p:ext uri="{BB962C8B-B14F-4D97-AF65-F5344CB8AC3E}">
        <p14:creationId xmlns:p14="http://schemas.microsoft.com/office/powerpoint/2010/main" val="670085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a:extLst>
              <a:ext uri="{FF2B5EF4-FFF2-40B4-BE49-F238E27FC236}">
                <a16:creationId xmlns:a16="http://schemas.microsoft.com/office/drawing/2014/main" id="{2A1C988C-1783-EC4C-1AFE-D1F91682032A}"/>
              </a:ext>
            </a:extLst>
          </p:cNvPr>
          <p:cNvSpPr>
            <a:spLocks noGrp="1" noRot="1" noChangeAspect="1" noTextEdit="1"/>
          </p:cNvSpPr>
          <p:nvPr>
            <p:ph type="sldImg"/>
          </p:nvPr>
        </p:nvSpPr>
        <p:spPr>
          <a:ln/>
        </p:spPr>
      </p:sp>
      <p:sp>
        <p:nvSpPr>
          <p:cNvPr id="84995" name="Zástupný symbol pro poznámky 2">
            <a:extLst>
              <a:ext uri="{FF2B5EF4-FFF2-40B4-BE49-F238E27FC236}">
                <a16:creationId xmlns:a16="http://schemas.microsoft.com/office/drawing/2014/main" id="{AA558120-09CA-F8FB-D1C1-62E82A92CB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Hledání vhodné hodnoty dosahu se může výrazně zjednodušit, pokud předpokládáme možnost využití více výstupů, kdy se zobrazí celé území s vyšší hodnotou dosahu, která je vhodná pro sledování kontinuálního vývoje intenzity deliktů v území, a následně jednotlivé části (detaily) s kratším dosahem. Pro výběr konkrétního dosahu v prvním kroku vybereme dosah, při kterém je možné v mapě identifikovat několik lokalit se zvýšenou intenzitou výskytu událostí. V druhém kroku pak zacílíme přímo na dané lokality a použijeme menší dosahy, aby byly rozlišeny konkrétní rozdíly v daných lokalitách. </a:t>
            </a:r>
          </a:p>
          <a:p>
            <a:r>
              <a:rPr lang="cs-CZ" altLang="cs-CZ">
                <a:latin typeface="Arial" panose="020B0604020202020204" pitchFamily="34" charset="0"/>
              </a:rPr>
              <a:t>Kromě fixního dosahu je možné využít také adaptivní dosah. Ten upravuje velikost dosahu podle lokální situace. Platí, že pro většinu situací je vhodnější a plně dostačující použití fixního jádrového odhadu. </a:t>
            </a:r>
          </a:p>
        </p:txBody>
      </p:sp>
      <p:sp>
        <p:nvSpPr>
          <p:cNvPr id="84996" name="Zástupný symbol pro číslo snímku 3">
            <a:extLst>
              <a:ext uri="{FF2B5EF4-FFF2-40B4-BE49-F238E27FC236}">
                <a16:creationId xmlns:a16="http://schemas.microsoft.com/office/drawing/2014/main" id="{BAEEB1CB-57E0-6C81-94A8-FA6BF12639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4A7CB913-EF4A-45C8-852D-EC0EEA860283}" type="slidenum">
              <a:rPr lang="cs-CZ" altLang="cs-CZ">
                <a:latin typeface="Arial" panose="020B0604020202020204" pitchFamily="34" charset="0"/>
              </a:rPr>
              <a:pPr eaLnBrk="1" hangingPunct="1"/>
              <a:t>43</a:t>
            </a:fld>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a:extLst>
              <a:ext uri="{FF2B5EF4-FFF2-40B4-BE49-F238E27FC236}">
                <a16:creationId xmlns:a16="http://schemas.microsoft.com/office/drawing/2014/main" id="{8CC0F4FC-E493-4E50-339A-ABF2B571AF4F}"/>
              </a:ext>
            </a:extLst>
          </p:cNvPr>
          <p:cNvSpPr>
            <a:spLocks noGrp="1" noRot="1" noChangeAspect="1" noTextEdit="1"/>
          </p:cNvSpPr>
          <p:nvPr>
            <p:ph type="sldImg"/>
          </p:nvPr>
        </p:nvSpPr>
        <p:spPr>
          <a:ln/>
        </p:spPr>
      </p:sp>
      <p:sp>
        <p:nvSpPr>
          <p:cNvPr id="86019" name="Zástupný symbol pro poznámky 2">
            <a:extLst>
              <a:ext uri="{FF2B5EF4-FFF2-40B4-BE49-F238E27FC236}">
                <a16:creationId xmlns:a16="http://schemas.microsoft.com/office/drawing/2014/main" id="{3BBC62D2-9B46-F86A-3CD1-85DB4EF3B2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r>
              <a:rPr lang="cs-CZ" altLang="cs-CZ">
                <a:latin typeface="Arial" panose="020B0604020202020204" pitchFamily="34" charset="0"/>
              </a:rPr>
              <a:t>grid s intenzitami událostí. Tento výstup sám o sobě neposkytuje informaci o výskytu statisticky významných oblastí a jeho interpretace je velmi subjektivní. To patří k hlavní nevýhodě jádrových odhadů. Doporučujeme tento výstup dále analyzovat a určit statisticky významné anomální oblasti. Zřejmě nejpoužívanějším postupem pro hodnocení výsledků jádrových odhadů je Gi* index (Chainey, Ratcliffe, 2005). Pro výpočet Gi* doporučujeme použít topologické okolí definované pohybem královny prvního řádu (tedy 8 sousedních buněk). Doporučujeme zobrazit jen statisticky významné výsledky na hladině významnosti nejméně 95 %. Následně hranici těchto významných shluků zobrazit spolu s výsledky jádrového vyhlazení a vyznačit v tomto výstupu hranice těchto statisticky významných anomálních oblastí. Finální výsledky na obrázcích níže (obr. 4) zobrazují statistické výsledky na hladině významnosti 95 % (vlevo) a 99 % (vpravo). </a:t>
            </a:r>
          </a:p>
        </p:txBody>
      </p:sp>
      <p:sp>
        <p:nvSpPr>
          <p:cNvPr id="86020" name="Zástupný symbol pro číslo snímku 3">
            <a:extLst>
              <a:ext uri="{FF2B5EF4-FFF2-40B4-BE49-F238E27FC236}">
                <a16:creationId xmlns:a16="http://schemas.microsoft.com/office/drawing/2014/main" id="{64FBF1ED-ECB8-816A-8EBA-938D26AF21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E734B0F-1AAC-46EC-9666-BB0333A1F3FB}" type="slidenum">
              <a:rPr lang="cs-CZ" altLang="cs-CZ">
                <a:latin typeface="Arial" panose="020B0604020202020204" pitchFamily="34" charset="0"/>
              </a:rPr>
              <a:pPr eaLnBrk="1" hangingPunct="1"/>
              <a:t>44</a:t>
            </a:fld>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a:extLst>
              <a:ext uri="{FF2B5EF4-FFF2-40B4-BE49-F238E27FC236}">
                <a16:creationId xmlns:a16="http://schemas.microsoft.com/office/drawing/2014/main" id="{B6C301DD-713A-5826-83F3-29990CCF9D39}"/>
              </a:ext>
            </a:extLst>
          </p:cNvPr>
          <p:cNvSpPr>
            <a:spLocks noGrp="1" noRot="1" noChangeAspect="1" noTextEdit="1"/>
          </p:cNvSpPr>
          <p:nvPr>
            <p:ph type="sldImg"/>
          </p:nvPr>
        </p:nvSpPr>
        <p:spPr>
          <a:ln/>
        </p:spPr>
      </p:sp>
      <p:sp>
        <p:nvSpPr>
          <p:cNvPr id="87043" name="Zástupný symbol pro poznámky 2">
            <a:extLst>
              <a:ext uri="{FF2B5EF4-FFF2-40B4-BE49-F238E27FC236}">
                <a16:creationId xmlns:a16="http://schemas.microsoft.com/office/drawing/2014/main" id="{0E314AF5-B1D0-46B5-D01A-3B853BB926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Arial" panose="020B0604020202020204" pitchFamily="34" charset="0"/>
              </a:rPr>
              <a:t>there is no association between the values of crime counts at site i and its neighbours, which we will call the js, up to a distance of d, measured from i in all directions – The sum of values at all the j sites within a radius d of i is not more (or less) than one would expect by chance given all the values in the entire study area (both within and beyond the distance d).</a:t>
            </a:r>
            <a:endParaRPr lang="cs-CZ" altLang="cs-CZ">
              <a:latin typeface="Arial" panose="020B0604020202020204" pitchFamily="34" charset="0"/>
            </a:endParaRPr>
          </a:p>
          <a:p>
            <a:endParaRPr lang="cs-CZ" altLang="cs-CZ">
              <a:latin typeface="Arial" panose="020B0604020202020204" pitchFamily="34" charset="0"/>
            </a:endParaRPr>
          </a:p>
        </p:txBody>
      </p:sp>
      <p:sp>
        <p:nvSpPr>
          <p:cNvPr id="87044" name="Zástupný symbol pro číslo snímku 3">
            <a:extLst>
              <a:ext uri="{FF2B5EF4-FFF2-40B4-BE49-F238E27FC236}">
                <a16:creationId xmlns:a16="http://schemas.microsoft.com/office/drawing/2014/main" id="{53B4BAD4-1E8C-8369-2888-607082DDB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705EC88-2744-4230-B3CA-521AC9925742}" type="slidenum">
              <a:rPr lang="cs-CZ" altLang="cs-CZ">
                <a:latin typeface="Arial" panose="020B0604020202020204" pitchFamily="34" charset="0"/>
              </a:rPr>
              <a:pPr eaLnBrk="1" hangingPunct="1"/>
              <a:t>46</a:t>
            </a:fld>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a:extLst>
              <a:ext uri="{FF2B5EF4-FFF2-40B4-BE49-F238E27FC236}">
                <a16:creationId xmlns:a16="http://schemas.microsoft.com/office/drawing/2014/main" id="{64740B33-0A56-27D6-CEF5-905BB54E2EC4}"/>
              </a:ext>
            </a:extLst>
          </p:cNvPr>
          <p:cNvSpPr>
            <a:spLocks noGrp="1" noRot="1" noChangeAspect="1" noTextEdit="1"/>
          </p:cNvSpPr>
          <p:nvPr>
            <p:ph type="sldImg"/>
          </p:nvPr>
        </p:nvSpPr>
        <p:spPr>
          <a:ln/>
        </p:spPr>
      </p:sp>
      <p:sp>
        <p:nvSpPr>
          <p:cNvPr id="88067" name="Zástupný symbol pro poznámky 2">
            <a:extLst>
              <a:ext uri="{FF2B5EF4-FFF2-40B4-BE49-F238E27FC236}">
                <a16:creationId xmlns:a16="http://schemas.microsoft.com/office/drawing/2014/main" id="{4D8B410A-5375-DC6E-B5A5-E97A356C26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Indikují umístění dané hodnoty v datové sadě  vzhledem k průměru, standardizované s ohledem na směrodatnou odchylku (standard deviation). </a:t>
            </a:r>
          </a:p>
          <a:p>
            <a:r>
              <a:rPr lang="en-US" altLang="cs-CZ">
                <a:latin typeface="Arial" panose="020B0604020202020204" pitchFamily="34" charset="0"/>
              </a:rPr>
              <a:t>indicate the place of a particular value in a dataset</a:t>
            </a:r>
            <a:r>
              <a:rPr lang="cs-CZ" altLang="cs-CZ">
                <a:latin typeface="Arial" panose="020B0604020202020204" pitchFamily="34" charset="0"/>
              </a:rPr>
              <a:t> </a:t>
            </a:r>
            <a:r>
              <a:rPr lang="en-US" altLang="cs-CZ">
                <a:latin typeface="Arial" panose="020B0604020202020204" pitchFamily="34" charset="0"/>
              </a:rPr>
              <a:t>relative to the mean, standardized with respect to the standard</a:t>
            </a:r>
            <a:r>
              <a:rPr lang="cs-CZ" altLang="cs-CZ">
                <a:latin typeface="Arial" panose="020B0604020202020204" pitchFamily="34" charset="0"/>
              </a:rPr>
              <a:t> deviation</a:t>
            </a:r>
          </a:p>
          <a:p>
            <a:r>
              <a:rPr lang="en-US" altLang="cs-CZ">
                <a:latin typeface="Arial" panose="020B0604020202020204" pitchFamily="34" charset="0"/>
              </a:rPr>
              <a:t>is used extensively in determining</a:t>
            </a:r>
            <a:r>
              <a:rPr lang="cs-CZ" altLang="cs-CZ">
                <a:latin typeface="Arial" panose="020B0604020202020204" pitchFamily="34" charset="0"/>
              </a:rPr>
              <a:t> </a:t>
            </a:r>
            <a:r>
              <a:rPr lang="en-US" altLang="cs-CZ">
                <a:latin typeface="Arial" panose="020B0604020202020204" pitchFamily="34" charset="0"/>
              </a:rPr>
              <a:t>confidence thresholds and in assessing statistical</a:t>
            </a:r>
            <a:r>
              <a:rPr lang="cs-CZ" altLang="cs-CZ">
                <a:latin typeface="Arial" panose="020B0604020202020204" pitchFamily="34" charset="0"/>
              </a:rPr>
              <a:t> significance</a:t>
            </a:r>
          </a:p>
          <a:p>
            <a:endParaRPr lang="cs-CZ" altLang="cs-CZ">
              <a:latin typeface="Arial" panose="020B0604020202020204" pitchFamily="34" charset="0"/>
            </a:endParaRPr>
          </a:p>
          <a:p>
            <a:endParaRPr lang="cs-CZ" altLang="cs-CZ">
              <a:latin typeface="Arial" panose="020B0604020202020204" pitchFamily="34" charset="0"/>
            </a:endParaRPr>
          </a:p>
        </p:txBody>
      </p:sp>
      <p:sp>
        <p:nvSpPr>
          <p:cNvPr id="88068" name="Zástupný symbol pro číslo snímku 3">
            <a:extLst>
              <a:ext uri="{FF2B5EF4-FFF2-40B4-BE49-F238E27FC236}">
                <a16:creationId xmlns:a16="http://schemas.microsoft.com/office/drawing/2014/main" id="{DB5A4DCF-5257-8061-CC60-6A440D35B0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8D89505-B426-43E2-89BC-91FABF5600AB}" type="slidenum">
              <a:rPr lang="cs-CZ" altLang="cs-CZ">
                <a:latin typeface="Arial" panose="020B0604020202020204" pitchFamily="34" charset="0"/>
              </a:rPr>
              <a:pPr eaLnBrk="1" hangingPunct="1"/>
              <a:t>48</a:t>
            </a:fld>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63432D5-F3CA-4680-A8E6-4293168AF387}" type="slidenum">
              <a:rPr lang="cs-CZ" altLang="cs-CZ" smtClean="0"/>
              <a:pPr/>
              <a:t>50</a:t>
            </a:fld>
            <a:endParaRPr lang="cs-CZ" altLang="cs-CZ"/>
          </a:p>
        </p:txBody>
      </p:sp>
    </p:spTree>
    <p:extLst>
      <p:ext uri="{BB962C8B-B14F-4D97-AF65-F5344CB8AC3E}">
        <p14:creationId xmlns:p14="http://schemas.microsoft.com/office/powerpoint/2010/main" val="654093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a:extLst>
              <a:ext uri="{FF2B5EF4-FFF2-40B4-BE49-F238E27FC236}">
                <a16:creationId xmlns:a16="http://schemas.microsoft.com/office/drawing/2014/main" id="{4B60E172-37B2-80E9-DF26-F031CE3513A0}"/>
              </a:ext>
            </a:extLst>
          </p:cNvPr>
          <p:cNvSpPr>
            <a:spLocks noGrp="1" noRot="1" noChangeAspect="1" noTextEdit="1"/>
          </p:cNvSpPr>
          <p:nvPr>
            <p:ph type="sldImg"/>
          </p:nvPr>
        </p:nvSpPr>
        <p:spPr>
          <a:ln/>
        </p:spPr>
      </p:sp>
      <p:sp>
        <p:nvSpPr>
          <p:cNvPr id="89091" name="Zástupný symbol pro poznámky 2">
            <a:extLst>
              <a:ext uri="{FF2B5EF4-FFF2-40B4-BE49-F238E27FC236}">
                <a16:creationId xmlns:a16="http://schemas.microsoft.com/office/drawing/2014/main" id="{0E4EB38A-BFDB-B7FB-7C2E-AF7AAED540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r>
              <a:rPr lang="cs-CZ" altLang="cs-CZ">
                <a:latin typeface="Arial" panose="020B0604020202020204" pitchFamily="34" charset="0"/>
              </a:rPr>
              <a:t>V obrázcích výše však není identifikováno jen několik oblastí pro zacílení aktivit, jak doporučujeme. Proto je vhodné testovat statistickou významnost jen na nejvyšších hodnotách. Doporučujeme kombinovaný postup, kdy z výsledku jádrového vyhlazení vybereme jen 20 % nejvyšších hodnot (může být také méně i více) a z těchto hodnot vybereme jen statisticky významné výsledky metodou Gi*. Ve finální vizualizaci (obrázek 5 vlevo) pak zobrazíme celkový výsledek, ve kterém vyznačíme statisticky významné výsledky pro 20 % nejvyšších hodnot. </a:t>
            </a:r>
          </a:p>
          <a:p>
            <a:r>
              <a:rPr lang="cs-CZ" altLang="cs-CZ">
                <a:latin typeface="Arial" panose="020B0604020202020204" pitchFamily="34" charset="0"/>
              </a:rPr>
              <a:t>Doporučujeme také kombinovat výsledky jednoduchého a duálního vyhlazení. Na obrázku 5 (vpravo) je vidět výstup, kdy jsou vícebarevnou metodou zobrazeny výsledky jednoduchého vyhlazení a šrafovanou ohraničenou plochou pak statisticky významné výsledky pro duální jádrové vyhlazení. </a:t>
            </a:r>
          </a:p>
        </p:txBody>
      </p:sp>
      <p:sp>
        <p:nvSpPr>
          <p:cNvPr id="89092" name="Zástupný symbol pro číslo snímku 3">
            <a:extLst>
              <a:ext uri="{FF2B5EF4-FFF2-40B4-BE49-F238E27FC236}">
                <a16:creationId xmlns:a16="http://schemas.microsoft.com/office/drawing/2014/main" id="{A6EF3A88-75EC-0DEE-0C09-9BC1E0A7F2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65044F5-F176-4CE4-AB44-345A604BB316}" type="slidenum">
              <a:rPr lang="cs-CZ" altLang="cs-CZ">
                <a:latin typeface="Arial" panose="020B0604020202020204" pitchFamily="34" charset="0"/>
              </a:rPr>
              <a:pPr eaLnBrk="1" hangingPunct="1"/>
              <a:t>52</a:t>
            </a:fld>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3F50E543-9EBE-7B71-E46B-1429C04E3518}"/>
              </a:ext>
            </a:extLst>
          </p:cNvPr>
          <p:cNvSpPr>
            <a:spLocks noGrp="1" noRot="1" noChangeAspect="1" noTextEdit="1"/>
          </p:cNvSpPr>
          <p:nvPr>
            <p:ph type="sldImg"/>
          </p:nvPr>
        </p:nvSpPr>
        <p:spPr>
          <a:ln/>
        </p:spPr>
      </p:sp>
      <p:sp>
        <p:nvSpPr>
          <p:cNvPr id="90115" name="Zástupný symbol pro poznámky 2">
            <a:extLst>
              <a:ext uri="{FF2B5EF4-FFF2-40B4-BE49-F238E27FC236}">
                <a16:creationId xmlns:a16="http://schemas.microsoft.com/office/drawing/2014/main" id="{DB6E38A3-EB31-3DD6-EFD5-8E4BE9539A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r>
              <a:rPr lang="cs-CZ" altLang="cs-CZ">
                <a:latin typeface="Arial" panose="020B0604020202020204" pitchFamily="34" charset="0"/>
              </a:rPr>
              <a:t>V rámci postprocesingu můžeme dále ovlivnit výsledek zpracování dodatečnými výběry, jejich zpracováním a samozřejmě vhodnou formou vizualizace. V situaci, kdy potřebujeme identifikovat jen několik anomálií vysokých hodnot, doporučujeme využít následujícího postupu, kdy se provede zobrazení buněk pouze s nejvyššími intenzitami, čímž zdůrazníme jen opravdu významné anomální oblasti. Nejedná se o statistickou metodu, která by ověřovala statistickou významnost. Pro vizuální identifikaci je však dostatečná. Pro tento postup je nutné zvolit určité procento nejvyšších hodnot. Konkrétní procento však není možné stanovit univerzálně. Pro nejběžnější příklady doporučujeme zobrazit 10 % nejvyšších hodnot (viz obr. 6). V určitých mimořádných případech je potřeba toto procento zvýšit. Mezi tyto případy patří nejčastěji situace, kdy jsou události koncentrovány převážně do několika málo lokalit (např. obchodní centra), ale cílem je zobrazit i další ne tak významné anomální lokality. </a:t>
            </a:r>
          </a:p>
          <a:p>
            <a:endParaRPr lang="cs-CZ" altLang="cs-CZ">
              <a:latin typeface="Arial" panose="020B0604020202020204" pitchFamily="34" charset="0"/>
            </a:endParaRPr>
          </a:p>
        </p:txBody>
      </p:sp>
      <p:sp>
        <p:nvSpPr>
          <p:cNvPr id="90116" name="Zástupný symbol pro číslo snímku 3">
            <a:extLst>
              <a:ext uri="{FF2B5EF4-FFF2-40B4-BE49-F238E27FC236}">
                <a16:creationId xmlns:a16="http://schemas.microsoft.com/office/drawing/2014/main" id="{F525F033-EB99-31C0-C25B-CA2D289B9B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A15D6BC-851E-4A3E-92F4-F9655480E219}" type="slidenum">
              <a:rPr lang="cs-CZ" altLang="cs-CZ">
                <a:latin typeface="Arial" panose="020B0604020202020204" pitchFamily="34" charset="0"/>
              </a:rPr>
              <a:pPr eaLnBrk="1" hangingPunct="1"/>
              <a:t>53</a:t>
            </a:fld>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r>
              <a:rPr lang="cs-CZ" altLang="cs-CZ" dirty="0">
                <a:latin typeface="Arial" panose="020B0604020202020204" pitchFamily="34" charset="0"/>
              </a:rPr>
              <a:t>Z hlediska vizualizace doporučujeme tři různé metody zobrazení – vícebarevné, trojrozměrné a izoliniové. Pro běžné zobrazení anomálních lokalit doporučujeme použít vícebarevné zobrazení (podobně jako u map výše).</a:t>
            </a:r>
          </a:p>
          <a:p>
            <a:r>
              <a:rPr lang="cs-CZ" altLang="cs-CZ" dirty="0">
                <a:latin typeface="Arial" panose="020B0604020202020204" pitchFamily="34" charset="0"/>
              </a:rPr>
              <a:t>Použitá paleta používá odstíny modré pro nejnižší hodnoty, přechází dále do odstínů žluté až do odstínů červené pro nejvyšší intenzity. Je možné použít také jednobarevnou škálu, která však nezdůrazňuje rozdíly intenzit tak dobře.</a:t>
            </a:r>
          </a:p>
          <a:p>
            <a:r>
              <a:rPr lang="cs-CZ" altLang="cs-CZ" dirty="0">
                <a:latin typeface="Arial" panose="020B0604020202020204" pitchFamily="34" charset="0"/>
              </a:rPr>
              <a:t>Doporučujeme výsledek doplnit také vhodným topografickým podkladem, který ulehčí následnou intepretaci výsledků a hledání dalších souvislostí mezi existencí anomální lokality a daným místem. Podle měřítka mapy doporučujeme použít ortofoto mapu, topografickou mapu, základní mapu apod. </a:t>
            </a: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54</a:t>
            </a:fld>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endParaRPr lang="cs-CZ" altLang="cs-CZ" dirty="0">
              <a:latin typeface="Arial" panose="020B0604020202020204" pitchFamily="34" charset="0"/>
            </a:endParaRP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55</a:t>
            </a:fld>
            <a:endParaRPr lang="cs-CZ" altLang="cs-CZ">
              <a:latin typeface="Arial" panose="020B0604020202020204" pitchFamily="34" charset="0"/>
            </a:endParaRPr>
          </a:p>
        </p:txBody>
      </p:sp>
    </p:spTree>
    <p:extLst>
      <p:ext uri="{BB962C8B-B14F-4D97-AF65-F5344CB8AC3E}">
        <p14:creationId xmlns:p14="http://schemas.microsoft.com/office/powerpoint/2010/main" val="337779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endParaRPr lang="cs-CZ" altLang="cs-CZ" dirty="0">
              <a:latin typeface="Arial" panose="020B0604020202020204" pitchFamily="34" charset="0"/>
            </a:endParaRP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56</a:t>
            </a:fld>
            <a:endParaRPr lang="cs-CZ" altLang="cs-CZ">
              <a:latin typeface="Arial" panose="020B0604020202020204" pitchFamily="34" charset="0"/>
            </a:endParaRPr>
          </a:p>
        </p:txBody>
      </p:sp>
    </p:spTree>
    <p:extLst>
      <p:ext uri="{BB962C8B-B14F-4D97-AF65-F5344CB8AC3E}">
        <p14:creationId xmlns:p14="http://schemas.microsoft.com/office/powerpoint/2010/main" val="316212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5</a:t>
            </a:fld>
            <a:endParaRPr lang="cs-CZ" altLang="cs-CZ">
              <a:latin typeface="Arial" panose="020B0604020202020204" pitchFamily="34" charset="0"/>
            </a:endParaRPr>
          </a:p>
        </p:txBody>
      </p:sp>
    </p:spTree>
    <p:extLst>
      <p:ext uri="{BB962C8B-B14F-4D97-AF65-F5344CB8AC3E}">
        <p14:creationId xmlns:p14="http://schemas.microsoft.com/office/powerpoint/2010/main" val="459639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endParaRPr lang="cs-CZ" altLang="cs-CZ" dirty="0">
              <a:latin typeface="Arial" panose="020B0604020202020204" pitchFamily="34" charset="0"/>
            </a:endParaRP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57</a:t>
            </a:fld>
            <a:endParaRPr lang="cs-CZ" altLang="cs-CZ">
              <a:latin typeface="Arial" panose="020B0604020202020204" pitchFamily="34" charset="0"/>
            </a:endParaRPr>
          </a:p>
        </p:txBody>
      </p:sp>
    </p:spTree>
    <p:extLst>
      <p:ext uri="{BB962C8B-B14F-4D97-AF65-F5344CB8AC3E}">
        <p14:creationId xmlns:p14="http://schemas.microsoft.com/office/powerpoint/2010/main" val="279026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endParaRPr lang="cs-CZ" altLang="cs-CZ" dirty="0">
              <a:latin typeface="Arial" panose="020B0604020202020204" pitchFamily="34" charset="0"/>
            </a:endParaRP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58</a:t>
            </a:fld>
            <a:endParaRPr lang="cs-CZ" altLang="cs-CZ">
              <a:latin typeface="Arial" panose="020B0604020202020204" pitchFamily="34" charset="0"/>
            </a:endParaRPr>
          </a:p>
        </p:txBody>
      </p:sp>
    </p:spTree>
    <p:extLst>
      <p:ext uri="{BB962C8B-B14F-4D97-AF65-F5344CB8AC3E}">
        <p14:creationId xmlns:p14="http://schemas.microsoft.com/office/powerpoint/2010/main" val="19185740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endParaRPr lang="cs-CZ" altLang="cs-CZ" dirty="0">
              <a:latin typeface="Arial" panose="020B0604020202020204" pitchFamily="34" charset="0"/>
            </a:endParaRP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59</a:t>
            </a:fld>
            <a:endParaRPr lang="cs-CZ" altLang="cs-CZ">
              <a:latin typeface="Arial" panose="020B0604020202020204" pitchFamily="34" charset="0"/>
            </a:endParaRPr>
          </a:p>
        </p:txBody>
      </p:sp>
    </p:spTree>
    <p:extLst>
      <p:ext uri="{BB962C8B-B14F-4D97-AF65-F5344CB8AC3E}">
        <p14:creationId xmlns:p14="http://schemas.microsoft.com/office/powerpoint/2010/main" val="593181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9BCABE5D-3DEC-21CA-9B86-F11134D6C55A}"/>
              </a:ext>
            </a:extLst>
          </p:cNvPr>
          <p:cNvSpPr>
            <a:spLocks noGrp="1" noRot="1" noChangeAspect="1" noTextEdit="1"/>
          </p:cNvSpPr>
          <p:nvPr>
            <p:ph type="sldImg"/>
          </p:nvPr>
        </p:nvSpPr>
        <p:spPr>
          <a:ln/>
        </p:spPr>
      </p:sp>
      <p:sp>
        <p:nvSpPr>
          <p:cNvPr id="91139" name="Zástupný symbol pro poznámky 2">
            <a:extLst>
              <a:ext uri="{FF2B5EF4-FFF2-40B4-BE49-F238E27FC236}">
                <a16:creationId xmlns:a16="http://schemas.microsoft.com/office/drawing/2014/main" id="{CFED9358-C61A-91F0-E055-28AE9C2C7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a:p>
            <a:endParaRPr lang="cs-CZ" altLang="cs-CZ" dirty="0">
              <a:latin typeface="Arial" panose="020B0604020202020204" pitchFamily="34" charset="0"/>
            </a:endParaRPr>
          </a:p>
        </p:txBody>
      </p:sp>
      <p:sp>
        <p:nvSpPr>
          <p:cNvPr id="91140" name="Zástupný symbol pro číslo snímku 3">
            <a:extLst>
              <a:ext uri="{FF2B5EF4-FFF2-40B4-BE49-F238E27FC236}">
                <a16:creationId xmlns:a16="http://schemas.microsoft.com/office/drawing/2014/main" id="{A7A8ADA4-4188-19E1-4A3F-63462D4FD0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149DAB1-899F-47BD-BB13-0186CA6BB634}" type="slidenum">
              <a:rPr lang="cs-CZ" altLang="cs-CZ">
                <a:latin typeface="Arial" panose="020B0604020202020204" pitchFamily="34" charset="0"/>
              </a:rPr>
              <a:pPr eaLnBrk="1" hangingPunct="1"/>
              <a:t>60</a:t>
            </a:fld>
            <a:endParaRPr lang="cs-CZ" altLang="cs-CZ">
              <a:latin typeface="Arial" panose="020B0604020202020204" pitchFamily="34" charset="0"/>
            </a:endParaRPr>
          </a:p>
        </p:txBody>
      </p:sp>
    </p:spTree>
    <p:extLst>
      <p:ext uri="{BB962C8B-B14F-4D97-AF65-F5344CB8AC3E}">
        <p14:creationId xmlns:p14="http://schemas.microsoft.com/office/powerpoint/2010/main" val="3370158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63432D5-F3CA-4680-A8E6-4293168AF387}" type="slidenum">
              <a:rPr lang="cs-CZ" altLang="cs-CZ" smtClean="0"/>
              <a:pPr/>
              <a:t>61</a:t>
            </a:fld>
            <a:endParaRPr lang="cs-CZ" altLang="cs-CZ"/>
          </a:p>
        </p:txBody>
      </p:sp>
    </p:spTree>
    <p:extLst>
      <p:ext uri="{BB962C8B-B14F-4D97-AF65-F5344CB8AC3E}">
        <p14:creationId xmlns:p14="http://schemas.microsoft.com/office/powerpoint/2010/main" val="227168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6</a:t>
            </a:fld>
            <a:endParaRPr lang="cs-CZ" altLang="cs-CZ">
              <a:latin typeface="Arial" panose="020B0604020202020204" pitchFamily="34" charset="0"/>
            </a:endParaRPr>
          </a:p>
        </p:txBody>
      </p:sp>
    </p:spTree>
    <p:extLst>
      <p:ext uri="{BB962C8B-B14F-4D97-AF65-F5344CB8AC3E}">
        <p14:creationId xmlns:p14="http://schemas.microsoft.com/office/powerpoint/2010/main" val="284590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7</a:t>
            </a:fld>
            <a:endParaRPr lang="cs-CZ" altLang="cs-CZ">
              <a:latin typeface="Arial" panose="020B0604020202020204" pitchFamily="34" charset="0"/>
            </a:endParaRPr>
          </a:p>
        </p:txBody>
      </p:sp>
    </p:spTree>
    <p:extLst>
      <p:ext uri="{BB962C8B-B14F-4D97-AF65-F5344CB8AC3E}">
        <p14:creationId xmlns:p14="http://schemas.microsoft.com/office/powerpoint/2010/main" val="321465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8</a:t>
            </a:fld>
            <a:endParaRPr lang="cs-CZ" altLang="cs-CZ">
              <a:latin typeface="Arial" panose="020B0604020202020204" pitchFamily="34" charset="0"/>
            </a:endParaRPr>
          </a:p>
        </p:txBody>
      </p:sp>
    </p:spTree>
    <p:extLst>
      <p:ext uri="{BB962C8B-B14F-4D97-AF65-F5344CB8AC3E}">
        <p14:creationId xmlns:p14="http://schemas.microsoft.com/office/powerpoint/2010/main" val="36403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A2C09911-4A34-CCD5-FC0F-DB1C9BD12821}"/>
              </a:ext>
            </a:extLst>
          </p:cNvPr>
          <p:cNvSpPr>
            <a:spLocks noGrp="1" noRot="1" noChangeAspect="1" noTextEdit="1"/>
          </p:cNvSpPr>
          <p:nvPr>
            <p:ph type="sldImg"/>
          </p:nvPr>
        </p:nvSpPr>
        <p:spPr>
          <a:ln/>
        </p:spPr>
      </p:sp>
      <p:sp>
        <p:nvSpPr>
          <p:cNvPr id="79875" name="Zástupný symbol pro poznámky 2">
            <a:extLst>
              <a:ext uri="{FF2B5EF4-FFF2-40B4-BE49-F238E27FC236}">
                <a16:creationId xmlns:a16="http://schemas.microsoft.com/office/drawing/2014/main" id="{CF1AD739-C6AD-E805-82FC-60D3868897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42FF995C-628E-84A4-3D9B-6D8184939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a:solidFill>
                  <a:schemeClr val="tx1"/>
                </a:solidFill>
                <a:latin typeface="Verdana" panose="020B0604030504040204" pitchFamily="34" charset="0"/>
              </a:defRPr>
            </a:lvl1pPr>
            <a:lvl2pPr marL="742950" indent="-285750" defTabSz="950913" eaLnBrk="0" hangingPunct="0">
              <a:defRPr>
                <a:solidFill>
                  <a:schemeClr val="tx1"/>
                </a:solidFill>
                <a:latin typeface="Verdana" panose="020B0604030504040204" pitchFamily="34" charset="0"/>
              </a:defRPr>
            </a:lvl2pPr>
            <a:lvl3pPr marL="1143000" indent="-228600" defTabSz="950913" eaLnBrk="0" hangingPunct="0">
              <a:defRPr>
                <a:solidFill>
                  <a:schemeClr val="tx1"/>
                </a:solidFill>
                <a:latin typeface="Verdana" panose="020B0604030504040204" pitchFamily="34" charset="0"/>
              </a:defRPr>
            </a:lvl3pPr>
            <a:lvl4pPr marL="1600200" indent="-228600" defTabSz="950913" eaLnBrk="0" hangingPunct="0">
              <a:defRPr>
                <a:solidFill>
                  <a:schemeClr val="tx1"/>
                </a:solidFill>
                <a:latin typeface="Verdana" panose="020B0604030504040204" pitchFamily="34" charset="0"/>
              </a:defRPr>
            </a:lvl4pPr>
            <a:lvl5pPr marL="2057400" indent="-228600" defTabSz="950913" eaLnBrk="0" hangingPunct="0">
              <a:defRPr>
                <a:solidFill>
                  <a:schemeClr val="tx1"/>
                </a:solidFill>
                <a:latin typeface="Verdana" panose="020B0604030504040204" pitchFamily="34" charset="0"/>
              </a:defRPr>
            </a:lvl5pPr>
            <a:lvl6pPr marL="2514600" indent="-228600" defTabSz="950913" eaLnBrk="0" fontAlgn="base" hangingPunct="0">
              <a:spcBef>
                <a:spcPct val="0"/>
              </a:spcBef>
              <a:spcAft>
                <a:spcPct val="0"/>
              </a:spcAft>
              <a:defRPr>
                <a:solidFill>
                  <a:schemeClr val="tx1"/>
                </a:solidFill>
                <a:latin typeface="Verdana" panose="020B0604030504040204" pitchFamily="34" charset="0"/>
              </a:defRPr>
            </a:lvl6pPr>
            <a:lvl7pPr marL="2971800" indent="-228600" defTabSz="950913" eaLnBrk="0" fontAlgn="base" hangingPunct="0">
              <a:spcBef>
                <a:spcPct val="0"/>
              </a:spcBef>
              <a:spcAft>
                <a:spcPct val="0"/>
              </a:spcAft>
              <a:defRPr>
                <a:solidFill>
                  <a:schemeClr val="tx1"/>
                </a:solidFill>
                <a:latin typeface="Verdana" panose="020B0604030504040204" pitchFamily="34" charset="0"/>
              </a:defRPr>
            </a:lvl7pPr>
            <a:lvl8pPr marL="3429000" indent="-228600" defTabSz="950913" eaLnBrk="0" fontAlgn="base" hangingPunct="0">
              <a:spcBef>
                <a:spcPct val="0"/>
              </a:spcBef>
              <a:spcAft>
                <a:spcPct val="0"/>
              </a:spcAft>
              <a:defRPr>
                <a:solidFill>
                  <a:schemeClr val="tx1"/>
                </a:solidFill>
                <a:latin typeface="Verdana" panose="020B0604030504040204" pitchFamily="34" charset="0"/>
              </a:defRPr>
            </a:lvl8pPr>
            <a:lvl9pPr marL="3886200" indent="-228600" defTabSz="950913"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3123705-9E24-46D6-9666-15D8A9F9C197}" type="slidenum">
              <a:rPr lang="cs-CZ" altLang="cs-CZ">
                <a:latin typeface="Arial" panose="020B0604020202020204" pitchFamily="34" charset="0"/>
              </a:rPr>
              <a:pPr eaLnBrk="1" hangingPunct="1"/>
              <a:t>9</a:t>
            </a:fld>
            <a:endParaRPr lang="cs-CZ" altLang="cs-CZ">
              <a:latin typeface="Arial" panose="020B0604020202020204" pitchFamily="34" charset="0"/>
            </a:endParaRPr>
          </a:p>
        </p:txBody>
      </p:sp>
    </p:spTree>
    <p:extLst>
      <p:ext uri="{BB962C8B-B14F-4D97-AF65-F5344CB8AC3E}">
        <p14:creationId xmlns:p14="http://schemas.microsoft.com/office/powerpoint/2010/main" val="5794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extLst>
      <p:ext uri="{BB962C8B-B14F-4D97-AF65-F5344CB8AC3E}">
        <p14:creationId xmlns:p14="http://schemas.microsoft.com/office/powerpoint/2010/main" val="202527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16013" y="188913"/>
            <a:ext cx="7570787" cy="1084262"/>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45611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45611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63064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7575437-9D1E-8E4B-4A3F-238678A2B222}"/>
              </a:ext>
            </a:extLst>
          </p:cNvPr>
          <p:cNvSpPr txBox="1">
            <a:spLocks noChangeArrowheads="1"/>
          </p:cNvSpPr>
          <p:nvPr userDrawn="1"/>
        </p:nvSpPr>
        <p:spPr bwMode="auto">
          <a:xfrm>
            <a:off x="250825" y="6237288"/>
            <a:ext cx="117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cs-CZ" altLang="cs-CZ" b="1" dirty="0"/>
              <a:t>GIS4SG</a:t>
            </a:r>
            <a:endParaRPr lang="en-GB" altLang="cs-CZ" b="1" dirty="0"/>
          </a:p>
        </p:txBody>
      </p:sp>
      <p:sp>
        <p:nvSpPr>
          <p:cNvPr id="2" name="Nadpis 1"/>
          <p:cNvSpPr>
            <a:spLocks noGrp="1"/>
          </p:cNvSpPr>
          <p:nvPr>
            <p:ph type="title"/>
          </p:nvPr>
        </p:nvSpPr>
        <p:spPr>
          <a:xfrm>
            <a:off x="1116013" y="188913"/>
            <a:ext cx="7570787" cy="1084262"/>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45611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510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03663"/>
            <a:ext cx="4038600" cy="215265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60658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0152560-EF31-C0B4-B320-D54149AEE3C7}"/>
              </a:ext>
            </a:extLst>
          </p:cNvPr>
          <p:cNvSpPr txBox="1">
            <a:spLocks noChangeArrowheads="1"/>
          </p:cNvSpPr>
          <p:nvPr userDrawn="1"/>
        </p:nvSpPr>
        <p:spPr bwMode="auto">
          <a:xfrm>
            <a:off x="250825" y="6237288"/>
            <a:ext cx="117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cs-CZ" altLang="cs-CZ" b="1" dirty="0"/>
              <a:t>GIS4SG</a:t>
            </a:r>
            <a:endParaRPr lang="en-GB" altLang="cs-CZ" b="1" dirty="0"/>
          </a:p>
        </p:txBody>
      </p:sp>
    </p:spTree>
    <p:extLst>
      <p:ext uri="{BB962C8B-B14F-4D97-AF65-F5344CB8AC3E}">
        <p14:creationId xmlns:p14="http://schemas.microsoft.com/office/powerpoint/2010/main" val="248460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EDD03D4-BB56-1875-5F14-E29544A98F53}"/>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AB502CA9-3834-4D1C-9765-99261C07DC01}" type="datetimeFigureOut">
              <a:rPr lang="cs-CZ"/>
              <a:pPr>
                <a:defRPr/>
              </a:pPr>
              <a:t>28.03.2023</a:t>
            </a:fld>
            <a:endParaRPr lang="cs-CZ"/>
          </a:p>
        </p:txBody>
      </p:sp>
      <p:sp>
        <p:nvSpPr>
          <p:cNvPr id="5" name="Zástupný symbol pro zápatí 4">
            <a:extLst>
              <a:ext uri="{FF2B5EF4-FFF2-40B4-BE49-F238E27FC236}">
                <a16:creationId xmlns:a16="http://schemas.microsoft.com/office/drawing/2014/main" id="{9C42C573-7CB7-CCC3-C1B2-A2D79573276E}"/>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01EB1DB0-21C5-6BF1-20B3-251C36C3F79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3CBA4B5-C0AF-4DE3-9931-559828A8C263}" type="slidenum">
              <a:rPr lang="cs-CZ" altLang="cs-CZ"/>
              <a:pPr/>
              <a:t>‹#›</a:t>
            </a:fld>
            <a:endParaRPr lang="cs-CZ" altLang="cs-CZ"/>
          </a:p>
        </p:txBody>
      </p:sp>
    </p:spTree>
    <p:extLst>
      <p:ext uri="{BB962C8B-B14F-4D97-AF65-F5344CB8AC3E}">
        <p14:creationId xmlns:p14="http://schemas.microsoft.com/office/powerpoint/2010/main" val="111196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B0D3979-56F3-C781-E6B7-12411F1A287B}"/>
              </a:ext>
            </a:extLst>
          </p:cNvPr>
          <p:cNvSpPr txBox="1">
            <a:spLocks noChangeArrowheads="1"/>
          </p:cNvSpPr>
          <p:nvPr userDrawn="1"/>
        </p:nvSpPr>
        <p:spPr bwMode="auto">
          <a:xfrm>
            <a:off x="250825" y="6237288"/>
            <a:ext cx="117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cs-CZ" altLang="cs-CZ" b="1" dirty="0"/>
              <a:t>GIS4SG</a:t>
            </a:r>
            <a:endParaRPr lang="en-GB" altLang="cs-CZ" b="1" dirty="0"/>
          </a:p>
        </p:txBody>
      </p:sp>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193885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9159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14177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9156700-4155-069C-3FA6-33AC9622F23D}"/>
              </a:ext>
            </a:extLst>
          </p:cNvPr>
          <p:cNvSpPr txBox="1">
            <a:spLocks noChangeArrowheads="1"/>
          </p:cNvSpPr>
          <p:nvPr userDrawn="1"/>
        </p:nvSpPr>
        <p:spPr bwMode="auto">
          <a:xfrm>
            <a:off x="250825" y="6237288"/>
            <a:ext cx="117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cs-CZ" altLang="cs-CZ" b="1" dirty="0"/>
              <a:t>GIS4SG</a:t>
            </a:r>
            <a:endParaRPr lang="en-GB" altLang="cs-CZ" b="1" dirty="0"/>
          </a:p>
        </p:txBody>
      </p:sp>
      <p:sp>
        <p:nvSpPr>
          <p:cNvPr id="2" name="Nadpis 1"/>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40724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123559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33157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95215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88913"/>
            <a:ext cx="2057400" cy="5867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188913"/>
            <a:ext cx="6019800" cy="5867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9800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026" name="Picture 50" descr="ppt_sablona_pozadi">
            <a:extLst>
              <a:ext uri="{FF2B5EF4-FFF2-40B4-BE49-F238E27FC236}">
                <a16:creationId xmlns:a16="http://schemas.microsoft.com/office/drawing/2014/main" id="{176F5045-B1B3-9867-CCE3-30EBA50FA8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39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65" name="Rectangle 45">
            <a:extLst>
              <a:ext uri="{FF2B5EF4-FFF2-40B4-BE49-F238E27FC236}">
                <a16:creationId xmlns:a16="http://schemas.microsoft.com/office/drawing/2014/main" id="{E7142E8C-84C9-FFD2-1A0F-20891829C555}"/>
              </a:ext>
            </a:extLst>
          </p:cNvPr>
          <p:cNvSpPr>
            <a:spLocks noGrp="1" noChangeArrowheads="1"/>
          </p:cNvSpPr>
          <p:nvPr>
            <p:ph type="title"/>
          </p:nvPr>
        </p:nvSpPr>
        <p:spPr bwMode="auto">
          <a:xfrm>
            <a:off x="1116013" y="188913"/>
            <a:ext cx="7570787" cy="10842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s-CZ"/>
              <a:t>Klepnutím lze upravit styl předlohy nadpisů.</a:t>
            </a:r>
          </a:p>
        </p:txBody>
      </p:sp>
      <p:sp>
        <p:nvSpPr>
          <p:cNvPr id="1028" name="Rectangle 46">
            <a:extLst>
              <a:ext uri="{FF2B5EF4-FFF2-40B4-BE49-F238E27FC236}">
                <a16:creationId xmlns:a16="http://schemas.microsoft.com/office/drawing/2014/main" id="{4B1FB08E-D10A-0EA4-4BE4-130999E20997}"/>
              </a:ext>
            </a:extLst>
          </p:cNvPr>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Tree>
  </p:cSld>
  <p:clrMap bg1="lt1" tx1="dk1" bg2="lt2" tx2="dk2" accent1="accent1" accent2="accent2" accent3="accent3" accent4="accent4" accent5="accent5" accent6="accent6" hlink="hlink" folHlink="folHlink"/>
  <p:sldLayoutIdLst>
    <p:sldLayoutId id="2147484251" r:id="rId1"/>
    <p:sldLayoutId id="2147484259" r:id="rId2"/>
    <p:sldLayoutId id="2147484252" r:id="rId3"/>
    <p:sldLayoutId id="2147484253" r:id="rId4"/>
    <p:sldLayoutId id="2147484260" r:id="rId5"/>
    <p:sldLayoutId id="2147484254" r:id="rId6"/>
    <p:sldLayoutId id="2147484255" r:id="rId7"/>
    <p:sldLayoutId id="2147484256" r:id="rId8"/>
    <p:sldLayoutId id="2147484257" r:id="rId9"/>
    <p:sldLayoutId id="2147484258" r:id="rId10"/>
    <p:sldLayoutId id="2147484261" r:id="rId11"/>
    <p:sldLayoutId id="2147484262" r:id="rId12"/>
    <p:sldLayoutId id="2147484263" r:id="rId13"/>
  </p:sldLayoutIdLst>
  <p:txStyles>
    <p:titleStyle>
      <a:lvl1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mj-lt"/>
          <a:ea typeface="+mj-ea"/>
          <a:cs typeface="+mj-cs"/>
        </a:defRPr>
      </a:lvl1pPr>
      <a:lvl2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2pPr>
      <a:lvl3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3pPr>
      <a:lvl4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4pPr>
      <a:lvl5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5pPr>
      <a:lvl6pPr marL="4572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6pPr>
      <a:lvl7pPr marL="9144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7pPr>
      <a:lvl8pPr marL="13716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8pPr>
      <a:lvl9pPr marL="18288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har char="•"/>
        <a:defRPr sz="2400" b="1">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0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i="1">
          <a:solidFill>
            <a:srgbClr val="000000"/>
          </a:solidFill>
          <a:latin typeface="+mn-lt"/>
        </a:defRPr>
      </a:lvl5pPr>
      <a:lvl6pPr marL="2514600" indent="-228600" algn="l" rtl="0" fontAlgn="base">
        <a:spcBef>
          <a:spcPct val="20000"/>
        </a:spcBef>
        <a:spcAft>
          <a:spcPct val="0"/>
        </a:spcAft>
        <a:buChar char="»"/>
        <a:defRPr i="1">
          <a:solidFill>
            <a:srgbClr val="000000"/>
          </a:solidFill>
          <a:latin typeface="+mn-lt"/>
        </a:defRPr>
      </a:lvl6pPr>
      <a:lvl7pPr marL="2971800" indent="-228600" algn="l" rtl="0" fontAlgn="base">
        <a:spcBef>
          <a:spcPct val="20000"/>
        </a:spcBef>
        <a:spcAft>
          <a:spcPct val="0"/>
        </a:spcAft>
        <a:buChar char="»"/>
        <a:defRPr i="1">
          <a:solidFill>
            <a:srgbClr val="000000"/>
          </a:solidFill>
          <a:latin typeface="+mn-lt"/>
        </a:defRPr>
      </a:lvl7pPr>
      <a:lvl8pPr marL="3429000" indent="-228600" algn="l" rtl="0" fontAlgn="base">
        <a:spcBef>
          <a:spcPct val="20000"/>
        </a:spcBef>
        <a:spcAft>
          <a:spcPct val="0"/>
        </a:spcAft>
        <a:buChar char="»"/>
        <a:defRPr i="1">
          <a:solidFill>
            <a:srgbClr val="000000"/>
          </a:solidFill>
          <a:latin typeface="+mn-lt"/>
        </a:defRPr>
      </a:lvl8pPr>
      <a:lvl9pPr marL="3886200" indent="-228600" algn="l" rtl="0" fontAlgn="base">
        <a:spcBef>
          <a:spcPct val="20000"/>
        </a:spcBef>
        <a:spcAft>
          <a:spcPct val="0"/>
        </a:spcAft>
        <a:buChar char="»"/>
        <a:defRPr i="1">
          <a:solidFill>
            <a:srgbClr val="000000"/>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herman.lu@mail.muni.cz"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515/geo-2018-0029"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s://gistbok.ucgis.org/bok-topics/point-pattern-analysis"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gisak.vsb.cz/GIS_Ostrava/GIS_Ova_2016/sbornik/papers/gis2016568b7fa9bf44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ZnaÄka MUNI SCI - BarevnÃ© provedenÃ­">
            <a:extLst>
              <a:ext uri="{FF2B5EF4-FFF2-40B4-BE49-F238E27FC236}">
                <a16:creationId xmlns:a16="http://schemas.microsoft.com/office/drawing/2014/main" id="{95F9AEB7-7985-E398-4321-48916E17F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888" y="-19050"/>
            <a:ext cx="140811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a:extLst>
              <a:ext uri="{FF2B5EF4-FFF2-40B4-BE49-F238E27FC236}">
                <a16:creationId xmlns:a16="http://schemas.microsoft.com/office/drawing/2014/main" id="{0D7878FE-9578-241C-7070-A38A4DEB465C}"/>
              </a:ext>
            </a:extLst>
          </p:cNvPr>
          <p:cNvSpPr>
            <a:spLocks noGrp="1" noChangeArrowheads="1"/>
          </p:cNvSpPr>
          <p:nvPr>
            <p:ph type="ctrTitle"/>
          </p:nvPr>
        </p:nvSpPr>
        <p:spPr>
          <a:xfrm>
            <a:off x="0" y="548680"/>
            <a:ext cx="9144000" cy="4320480"/>
          </a:xfrm>
        </p:spPr>
        <p:txBody>
          <a:bodyPr/>
          <a:lstStyle/>
          <a:p>
            <a:pPr algn="ctr" eaLnBrk="1" hangingPunct="1">
              <a:defRPr/>
            </a:pPr>
            <a:br>
              <a:rPr lang="cs-CZ" b="0" dirty="0"/>
            </a:br>
            <a:r>
              <a:rPr lang="cs-CZ" sz="3000" dirty="0"/>
              <a:t>Popisná statistika bodových dat</a:t>
            </a:r>
            <a:br>
              <a:rPr lang="cs-CZ" sz="3000" dirty="0"/>
            </a:br>
            <a:br>
              <a:rPr lang="cs-CZ" sz="3000" dirty="0"/>
            </a:br>
            <a:r>
              <a:rPr lang="cs-CZ" sz="3000" dirty="0"/>
              <a:t>Modelování prostorového uspořádání bodů</a:t>
            </a:r>
            <a:br>
              <a:rPr lang="cs-CZ" sz="3000" dirty="0"/>
            </a:br>
            <a:br>
              <a:rPr lang="cs-CZ" sz="3000" dirty="0"/>
            </a:br>
            <a:r>
              <a:rPr lang="cs-CZ" sz="3000" dirty="0"/>
              <a:t>Kernel </a:t>
            </a:r>
            <a:r>
              <a:rPr lang="cs-CZ" sz="3000" dirty="0" err="1"/>
              <a:t>density</a:t>
            </a:r>
            <a:br>
              <a:rPr lang="cs-CZ" sz="3000" dirty="0"/>
            </a:br>
            <a:br>
              <a:rPr lang="cs-CZ" dirty="0"/>
            </a:br>
            <a:r>
              <a:rPr lang="cs-CZ" sz="2400" b="0" dirty="0"/>
              <a:t>jaro 2023</a:t>
            </a:r>
            <a:endParaRPr lang="en-GB" sz="2400" b="0" dirty="0">
              <a:effectLst/>
            </a:endParaRPr>
          </a:p>
        </p:txBody>
      </p:sp>
      <p:sp>
        <p:nvSpPr>
          <p:cNvPr id="7171" name="Rectangle 3">
            <a:extLst>
              <a:ext uri="{FF2B5EF4-FFF2-40B4-BE49-F238E27FC236}">
                <a16:creationId xmlns:a16="http://schemas.microsoft.com/office/drawing/2014/main" id="{F53A11A7-2CE7-4BAB-93DD-BC41A6F3EBC7}"/>
              </a:ext>
            </a:extLst>
          </p:cNvPr>
          <p:cNvSpPr>
            <a:spLocks noGrp="1" noChangeArrowheads="1"/>
          </p:cNvSpPr>
          <p:nvPr>
            <p:ph type="subTitle" idx="1"/>
          </p:nvPr>
        </p:nvSpPr>
        <p:spPr>
          <a:xfrm>
            <a:off x="755650" y="5229200"/>
            <a:ext cx="7200900" cy="1439888"/>
          </a:xfrm>
        </p:spPr>
        <p:txBody>
          <a:bodyPr/>
          <a:lstStyle/>
          <a:p>
            <a:pPr eaLnBrk="1" hangingPunct="1">
              <a:lnSpc>
                <a:spcPct val="80000"/>
              </a:lnSpc>
            </a:pPr>
            <a:r>
              <a:rPr lang="cs-CZ" altLang="cs-CZ" sz="2000" dirty="0"/>
              <a:t>Lukáš Herman</a:t>
            </a:r>
          </a:p>
          <a:p>
            <a:pPr eaLnBrk="1" hangingPunct="1">
              <a:lnSpc>
                <a:spcPct val="80000"/>
              </a:lnSpc>
            </a:pPr>
            <a:endParaRPr lang="cs-CZ" altLang="cs-CZ" sz="2000" dirty="0"/>
          </a:p>
          <a:p>
            <a:pPr eaLnBrk="1" hangingPunct="1">
              <a:lnSpc>
                <a:spcPct val="80000"/>
              </a:lnSpc>
            </a:pPr>
            <a:r>
              <a:rPr lang="cs-CZ" altLang="cs-CZ" sz="1600" dirty="0">
                <a:hlinkClick r:id="rId4"/>
              </a:rPr>
              <a:t>herman.lu@mail.muni.cz</a:t>
            </a:r>
            <a:r>
              <a:rPr lang="cs-CZ" altLang="cs-CZ" sz="1600" dirty="0"/>
              <a:t> </a:t>
            </a:r>
          </a:p>
          <a:p>
            <a:pPr eaLnBrk="1" hangingPunct="1">
              <a:lnSpc>
                <a:spcPct val="80000"/>
              </a:lnSpc>
            </a:pPr>
            <a:endParaRPr lang="en-US" altLang="cs-CZ"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Charakteristiky rozptylu</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i="0" u="none" strike="noStrike" baseline="0" dirty="0"/>
              <a:t>Směrodatná vzdálenost (standard distance </a:t>
            </a:r>
            <a:r>
              <a:rPr lang="cs-CZ" i="0" u="none" strike="noStrike" baseline="0" dirty="0" err="1"/>
              <a:t>circle</a:t>
            </a:r>
            <a:r>
              <a:rPr lang="cs-CZ" i="0" u="none" strike="noStrike" baseline="0" dirty="0"/>
              <a:t>)</a:t>
            </a:r>
          </a:p>
          <a:p>
            <a:r>
              <a:rPr lang="cs-CZ" i="0" u="none" strike="noStrike" baseline="0" dirty="0"/>
              <a:t>Vážená směrodatná vzdálenost (</a:t>
            </a:r>
            <a:r>
              <a:rPr lang="cs-CZ" i="0" u="none" strike="noStrike" baseline="0" dirty="0" err="1"/>
              <a:t>weighted</a:t>
            </a:r>
            <a:r>
              <a:rPr lang="cs-CZ" i="0" u="none" strike="noStrike" baseline="0" dirty="0"/>
              <a:t> standard distance)</a:t>
            </a:r>
            <a:endParaRPr lang="cs-CZ" dirty="0"/>
          </a:p>
          <a:p>
            <a:r>
              <a:rPr lang="cs-CZ" i="0" u="none" strike="noStrike" baseline="0" dirty="0"/>
              <a:t>Koeficient relativního rozptylu </a:t>
            </a:r>
            <a:r>
              <a:rPr lang="cs-CZ" dirty="0"/>
              <a:t>(</a:t>
            </a:r>
            <a:r>
              <a:rPr lang="cs-CZ" dirty="0" err="1"/>
              <a:t>coefficient</a:t>
            </a:r>
            <a:r>
              <a:rPr lang="cs-CZ" dirty="0"/>
              <a:t> </a:t>
            </a:r>
            <a:r>
              <a:rPr lang="cs-CZ" dirty="0" err="1"/>
              <a:t>of</a:t>
            </a:r>
            <a:r>
              <a:rPr lang="cs-CZ" dirty="0"/>
              <a:t> </a:t>
            </a:r>
            <a:r>
              <a:rPr lang="cs-CZ" dirty="0" err="1"/>
              <a:t>relative</a:t>
            </a:r>
            <a:r>
              <a:rPr lang="cs-CZ" dirty="0"/>
              <a:t> </a:t>
            </a:r>
            <a:r>
              <a:rPr lang="cs-CZ" dirty="0" err="1"/>
              <a:t>dispersion</a:t>
            </a:r>
            <a:r>
              <a:rPr lang="cs-CZ" dirty="0"/>
              <a:t>)</a:t>
            </a:r>
            <a:endParaRPr lang="cs-CZ" i="0" u="none" strike="noStrike" baseline="0" dirty="0"/>
          </a:p>
          <a:p>
            <a:r>
              <a:rPr lang="cs-CZ" dirty="0"/>
              <a:t>Směrodatná elipsa odchylek (standard </a:t>
            </a:r>
            <a:r>
              <a:rPr lang="cs-CZ" dirty="0" err="1"/>
              <a:t>deviational</a:t>
            </a:r>
            <a:r>
              <a:rPr lang="cs-CZ" dirty="0"/>
              <a:t> </a:t>
            </a:r>
            <a:r>
              <a:rPr lang="cs-CZ" dirty="0" err="1"/>
              <a:t>ellipse</a:t>
            </a:r>
            <a:r>
              <a:rPr lang="cs-CZ" dirty="0"/>
              <a:t>)</a:t>
            </a:r>
          </a:p>
          <a:p>
            <a:endParaRPr lang="cs-CZ" altLang="cs-CZ" sz="2000" dirty="0"/>
          </a:p>
        </p:txBody>
      </p:sp>
    </p:spTree>
    <p:extLst>
      <p:ext uri="{BB962C8B-B14F-4D97-AF65-F5344CB8AC3E}">
        <p14:creationId xmlns:p14="http://schemas.microsoft.com/office/powerpoint/2010/main" val="222562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i="0" u="none" strike="noStrike" baseline="0" dirty="0"/>
              <a:t>Směrodatná vzdálenost</a:t>
            </a:r>
            <a:endParaRPr lang="cs-CZ"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000" b="0" i="0" u="none" strike="noStrike" baseline="0" dirty="0"/>
              <a:t>Směrodatná vzdálenost je nejčastěji používána ve formě kružnice kolem průměrného středu (Standard distance </a:t>
            </a:r>
            <a:r>
              <a:rPr lang="cs-CZ" sz="2000" b="0" i="0" u="none" strike="noStrike" baseline="0" dirty="0" err="1"/>
              <a:t>circle</a:t>
            </a:r>
            <a:r>
              <a:rPr lang="cs-CZ" sz="2000" b="0" i="0" u="none" strike="noStrike" baseline="0" dirty="0"/>
              <a:t>), jejíž poloměr je právě hodnota směrodatné vzdálenosti.</a:t>
            </a:r>
          </a:p>
          <a:p>
            <a:r>
              <a:rPr lang="cs-CZ" sz="2000" b="0" i="0" u="none" strike="noStrike" baseline="0" dirty="0"/>
              <a:t>Tyto kružnice nám dávají představu o rozptylu hodnot kolem střední hodnoty pro jednotlivé typy jevů.</a:t>
            </a:r>
          </a:p>
          <a:p>
            <a:r>
              <a:rPr lang="cs-CZ" sz="2000" b="0" i="0" u="none" strike="noStrike" baseline="0" dirty="0"/>
              <a:t>Mohou být použity i pro studium dynamiky jevů </a:t>
            </a:r>
            <a:br>
              <a:rPr lang="cs-CZ" sz="2000" b="0" i="0" u="none" strike="noStrike" baseline="0" dirty="0"/>
            </a:br>
            <a:r>
              <a:rPr lang="cs-CZ" sz="2000" b="0" i="0" u="none" strike="noStrike" baseline="0" dirty="0"/>
              <a:t>(př.: </a:t>
            </a:r>
            <a:r>
              <a:rPr lang="cs-CZ" sz="2000" b="0" i="1" u="none" strike="noStrike" baseline="0" dirty="0"/>
              <a:t>různé kružnice pro jeden </a:t>
            </a:r>
            <a:br>
              <a:rPr lang="cs-CZ" sz="2000" b="0" i="1" u="none" strike="noStrike" baseline="0" dirty="0"/>
            </a:br>
            <a:r>
              <a:rPr lang="cs-CZ" sz="2000" b="0" i="1" u="none" strike="noStrike" baseline="0" dirty="0"/>
              <a:t>jev v různých časových </a:t>
            </a:r>
            <a:br>
              <a:rPr lang="cs-CZ" sz="2000" b="0" i="1" u="none" strike="noStrike" baseline="0" dirty="0"/>
            </a:br>
            <a:r>
              <a:rPr lang="cs-CZ" sz="2000" b="0" i="1" u="none" strike="noStrike" baseline="0" dirty="0"/>
              <a:t>horizontech</a:t>
            </a:r>
            <a:r>
              <a:rPr lang="cs-CZ" sz="2000" b="0" i="0" u="none" strike="noStrike" baseline="0" dirty="0"/>
              <a:t>)</a:t>
            </a:r>
            <a:endParaRPr lang="cs-CZ" sz="2000" b="0" dirty="0"/>
          </a:p>
          <a:p>
            <a:endParaRPr lang="cs-CZ" altLang="cs-CZ" sz="2000" dirty="0"/>
          </a:p>
        </p:txBody>
      </p:sp>
      <p:pic>
        <p:nvPicPr>
          <p:cNvPr id="5" name="Obrázek 4">
            <a:extLst>
              <a:ext uri="{FF2B5EF4-FFF2-40B4-BE49-F238E27FC236}">
                <a16:creationId xmlns:a16="http://schemas.microsoft.com/office/drawing/2014/main" id="{12570B51-0397-CF53-E035-6934BBB2DD80}"/>
              </a:ext>
            </a:extLst>
          </p:cNvPr>
          <p:cNvPicPr>
            <a:picLocks noChangeAspect="1"/>
          </p:cNvPicPr>
          <p:nvPr/>
        </p:nvPicPr>
        <p:blipFill rotWithShape="1">
          <a:blip r:embed="rId3"/>
          <a:srcRect l="77562" t="17579" r="693" b="45579"/>
          <a:stretch/>
        </p:blipFill>
        <p:spPr>
          <a:xfrm>
            <a:off x="5729804" y="3794189"/>
            <a:ext cx="3384054" cy="3063811"/>
          </a:xfrm>
          <a:prstGeom prst="rect">
            <a:avLst/>
          </a:prstGeom>
        </p:spPr>
      </p:pic>
      <p:sp>
        <p:nvSpPr>
          <p:cNvPr id="7" name="TextovéPole 6">
            <a:extLst>
              <a:ext uri="{FF2B5EF4-FFF2-40B4-BE49-F238E27FC236}">
                <a16:creationId xmlns:a16="http://schemas.microsoft.com/office/drawing/2014/main" id="{834421AA-73AE-D809-B265-FBA551E1CB3D}"/>
              </a:ext>
            </a:extLst>
          </p:cNvPr>
          <p:cNvSpPr txBox="1"/>
          <p:nvPr/>
        </p:nvSpPr>
        <p:spPr>
          <a:xfrm>
            <a:off x="2196058" y="5229200"/>
            <a:ext cx="3384054" cy="1569660"/>
          </a:xfrm>
          <a:prstGeom prst="rect">
            <a:avLst/>
          </a:prstGeom>
          <a:noFill/>
        </p:spPr>
        <p:txBody>
          <a:bodyPr wrap="square">
            <a:spAutoFit/>
          </a:bodyPr>
          <a:lstStyle/>
          <a:p>
            <a:r>
              <a:rPr lang="en-US" sz="1600" b="0" i="0" u="none" strike="noStrike" baseline="0" dirty="0">
                <a:solidFill>
                  <a:srgbClr val="4A4A4A"/>
                </a:solidFill>
                <a:latin typeface="+mn-lt"/>
              </a:rPr>
              <a:t>A polygon feature class that will contain a circle polygon for each input center. These circle polygons graphically portray the standard distance at each center point.</a:t>
            </a:r>
            <a:endParaRPr lang="cs-CZ" sz="1600" dirty="0">
              <a:latin typeface="+mn-lt"/>
            </a:endParaRPr>
          </a:p>
        </p:txBody>
      </p:sp>
      <p:cxnSp>
        <p:nvCxnSpPr>
          <p:cNvPr id="8" name="Přímá spojnice se šipkou 7">
            <a:extLst>
              <a:ext uri="{FF2B5EF4-FFF2-40B4-BE49-F238E27FC236}">
                <a16:creationId xmlns:a16="http://schemas.microsoft.com/office/drawing/2014/main" id="{7A2AFAA6-C2CC-D826-032E-3442288D5868}"/>
              </a:ext>
            </a:extLst>
          </p:cNvPr>
          <p:cNvCxnSpPr>
            <a:cxnSpLocks/>
          </p:cNvCxnSpPr>
          <p:nvPr/>
        </p:nvCxnSpPr>
        <p:spPr>
          <a:xfrm>
            <a:off x="5220072" y="5373216"/>
            <a:ext cx="72008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8057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i="0" u="none" strike="noStrike" baseline="0" dirty="0"/>
              <a:t>Směrodatná vzdálenost</a:t>
            </a:r>
            <a:endParaRPr lang="cs-CZ"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000" b="0" i="0" u="none" strike="noStrike" baseline="0" dirty="0"/>
              <a:t>Mohou být použity i pro studium dynamiky jevů</a:t>
            </a:r>
          </a:p>
          <a:p>
            <a:pPr lvl="1"/>
            <a:r>
              <a:rPr lang="cs-CZ" sz="2000" b="0" i="0" u="none" strike="noStrike" baseline="0" dirty="0"/>
              <a:t>př.: </a:t>
            </a:r>
            <a:r>
              <a:rPr lang="cs-CZ" sz="2000" b="0" i="1" u="none" strike="noStrike" baseline="0" dirty="0"/>
              <a:t>různé kružnice pro jeden jev v různých časových horizontech</a:t>
            </a:r>
            <a:endParaRPr lang="cs-CZ" sz="2000" b="0" i="0" u="none" strike="noStrike" baseline="0" dirty="0"/>
          </a:p>
          <a:p>
            <a:r>
              <a:rPr lang="cs-CZ" sz="2000" b="0" dirty="0"/>
              <a:t>Směrodatná vzdálenost (standard distance) </a:t>
            </a:r>
            <a:r>
              <a:rPr lang="cs-CZ" sz="2000" dirty="0"/>
              <a:t>je absolutní </a:t>
            </a:r>
            <a:r>
              <a:rPr lang="cs-CZ" sz="2000" b="0" dirty="0"/>
              <a:t>mírou – je problematické její použití k porovnání několika souborů</a:t>
            </a:r>
          </a:p>
          <a:p>
            <a:r>
              <a:rPr lang="cs-CZ" sz="2000" b="0" dirty="0"/>
              <a:t>Vhodnější jsou míry </a:t>
            </a:r>
            <a:r>
              <a:rPr lang="cs-CZ" sz="2000" dirty="0"/>
              <a:t>relativní</a:t>
            </a:r>
          </a:p>
          <a:p>
            <a:endParaRPr lang="cs-CZ" altLang="cs-CZ" sz="2000" dirty="0"/>
          </a:p>
        </p:txBody>
      </p:sp>
      <p:sp>
        <p:nvSpPr>
          <p:cNvPr id="4" name="Nadpis 1">
            <a:extLst>
              <a:ext uri="{FF2B5EF4-FFF2-40B4-BE49-F238E27FC236}">
                <a16:creationId xmlns:a16="http://schemas.microsoft.com/office/drawing/2014/main" id="{5376E0B1-A4A9-4592-3E7A-EC9EA55F52E6}"/>
              </a:ext>
            </a:extLst>
          </p:cNvPr>
          <p:cNvSpPr txBox="1">
            <a:spLocks/>
          </p:cNvSpPr>
          <p:nvPr/>
        </p:nvSpPr>
        <p:spPr bwMode="auto">
          <a:xfrm>
            <a:off x="1268413" y="3645024"/>
            <a:ext cx="7570787" cy="10842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mj-lt"/>
                <a:ea typeface="+mj-ea"/>
                <a:cs typeface="+mj-cs"/>
              </a:defRPr>
            </a:lvl1pPr>
            <a:lvl2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2pPr>
            <a:lvl3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3pPr>
            <a:lvl4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4pPr>
            <a:lvl5pPr algn="r" rtl="0" eaLnBrk="0" fontAlgn="base" hangingPunct="0">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5pPr>
            <a:lvl6pPr marL="4572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6pPr>
            <a:lvl7pPr marL="9144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7pPr>
            <a:lvl8pPr marL="13716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8pPr>
            <a:lvl9pPr marL="1828800" algn="r" rtl="0" fontAlgn="base">
              <a:lnSpc>
                <a:spcPct val="90000"/>
              </a:lnSpc>
              <a:spcBef>
                <a:spcPct val="0"/>
              </a:spcBef>
              <a:spcAft>
                <a:spcPct val="0"/>
              </a:spcAft>
              <a:defRPr sz="3200" b="1">
                <a:solidFill>
                  <a:srgbClr val="000066"/>
                </a:solidFill>
                <a:effectLst>
                  <a:outerShdw blurRad="38100" dist="38100" dir="2700000" algn="tl">
                    <a:srgbClr val="000000"/>
                  </a:outerShdw>
                </a:effectLst>
                <a:latin typeface="Verdana" pitchFamily="34" charset="0"/>
              </a:defRPr>
            </a:lvl9pPr>
          </a:lstStyle>
          <a:p>
            <a:pPr>
              <a:defRPr/>
            </a:pPr>
            <a:r>
              <a:rPr lang="cs-CZ" kern="0" dirty="0"/>
              <a:t>Vážená směrodatná vzdálenost</a:t>
            </a:r>
          </a:p>
        </p:txBody>
      </p:sp>
      <p:grpSp>
        <p:nvGrpSpPr>
          <p:cNvPr id="11" name="Skupina 10">
            <a:extLst>
              <a:ext uri="{FF2B5EF4-FFF2-40B4-BE49-F238E27FC236}">
                <a16:creationId xmlns:a16="http://schemas.microsoft.com/office/drawing/2014/main" id="{194ECD35-446B-2F0A-770C-80B75B9CF896}"/>
              </a:ext>
            </a:extLst>
          </p:cNvPr>
          <p:cNvGrpSpPr/>
          <p:nvPr/>
        </p:nvGrpSpPr>
        <p:grpSpPr>
          <a:xfrm>
            <a:off x="2483929" y="4876126"/>
            <a:ext cx="4176142" cy="2008597"/>
            <a:chOff x="2051720" y="4876126"/>
            <a:chExt cx="4176142" cy="2008597"/>
          </a:xfrm>
        </p:grpSpPr>
        <p:pic>
          <p:nvPicPr>
            <p:cNvPr id="9" name="Obrázek 8">
              <a:extLst>
                <a:ext uri="{FF2B5EF4-FFF2-40B4-BE49-F238E27FC236}">
                  <a16:creationId xmlns:a16="http://schemas.microsoft.com/office/drawing/2014/main" id="{52EBDCB0-19C4-CF27-8A9C-2AACD266B34A}"/>
                </a:ext>
              </a:extLst>
            </p:cNvPr>
            <p:cNvPicPr>
              <a:picLocks noChangeAspect="1"/>
            </p:cNvPicPr>
            <p:nvPr/>
          </p:nvPicPr>
          <p:blipFill rotWithShape="1">
            <a:blip r:embed="rId3"/>
            <a:srcRect l="77943" t="33103" r="694" b="46982"/>
            <a:stretch/>
          </p:blipFill>
          <p:spPr>
            <a:xfrm>
              <a:off x="2195736" y="4876126"/>
              <a:ext cx="4032126" cy="2008597"/>
            </a:xfrm>
            <a:prstGeom prst="rect">
              <a:avLst/>
            </a:prstGeom>
          </p:spPr>
        </p:pic>
        <p:sp>
          <p:nvSpPr>
            <p:cNvPr id="10" name="Ovál 9">
              <a:extLst>
                <a:ext uri="{FF2B5EF4-FFF2-40B4-BE49-F238E27FC236}">
                  <a16:creationId xmlns:a16="http://schemas.microsoft.com/office/drawing/2014/main" id="{7A04BBC6-7BDA-483D-7EC2-93D7D98429C4}"/>
                </a:ext>
              </a:extLst>
            </p:cNvPr>
            <p:cNvSpPr/>
            <p:nvPr/>
          </p:nvSpPr>
          <p:spPr>
            <a:xfrm>
              <a:off x="2051720" y="5733256"/>
              <a:ext cx="1152128"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30049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i="0" u="none" strike="noStrike" baseline="0" dirty="0"/>
              <a:t>Koeficient relativního rozptylu</a:t>
            </a:r>
            <a:endParaRPr lang="cs-CZ"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000" b="0" i="0" u="none" strike="noStrike" baseline="0" dirty="0"/>
              <a:t>Poměr směrodatné vzdálenosti a poloměru kruhu se stejnou plochou jakou má studovaná oblast.</a:t>
            </a:r>
          </a:p>
          <a:p>
            <a:r>
              <a:rPr lang="cs-CZ" sz="2000" b="0" i="0" u="none" strike="noStrike" baseline="0" dirty="0"/>
              <a:t>Řeší problém použití absolutní míry směrodatné vzdálenosti.</a:t>
            </a:r>
          </a:p>
          <a:p>
            <a:r>
              <a:rPr lang="cs-CZ" sz="2000" b="0" i="0" u="none" strike="noStrike" baseline="0" dirty="0"/>
              <a:t>Je-li oblast různě velká (ohraničená), vznikají zavádějící hodnoty.</a:t>
            </a:r>
          </a:p>
          <a:p>
            <a:r>
              <a:rPr lang="cs-CZ" sz="2000" b="0" i="0" u="none" strike="noStrike" baseline="0" dirty="0"/>
              <a:t>K získání relativní míry při studiu variability obyvatelstva se někdy používá poloměr země nebo státu místo poloměru kruhu se stejnou plochou jakou má studovaná oblast.</a:t>
            </a:r>
            <a:endParaRPr lang="cs-CZ" sz="2000" b="0" dirty="0"/>
          </a:p>
          <a:p>
            <a:endParaRPr lang="cs-CZ" altLang="cs-CZ" sz="2000" dirty="0"/>
          </a:p>
        </p:txBody>
      </p:sp>
      <p:pic>
        <p:nvPicPr>
          <p:cNvPr id="7" name="Obrázek 6">
            <a:extLst>
              <a:ext uri="{FF2B5EF4-FFF2-40B4-BE49-F238E27FC236}">
                <a16:creationId xmlns:a16="http://schemas.microsoft.com/office/drawing/2014/main" id="{81E3111C-8F87-B203-3D51-2ADE86B6B4EE}"/>
              </a:ext>
            </a:extLst>
          </p:cNvPr>
          <p:cNvPicPr>
            <a:picLocks noChangeAspect="1"/>
          </p:cNvPicPr>
          <p:nvPr/>
        </p:nvPicPr>
        <p:blipFill rotWithShape="1">
          <a:blip r:embed="rId3"/>
          <a:srcRect l="35825" t="43000" r="27950" b="40200"/>
          <a:stretch/>
        </p:blipFill>
        <p:spPr>
          <a:xfrm>
            <a:off x="3923928" y="4941168"/>
            <a:ext cx="4692142" cy="1224037"/>
          </a:xfrm>
          <a:prstGeom prst="rect">
            <a:avLst/>
          </a:prstGeom>
        </p:spPr>
      </p:pic>
      <p:sp>
        <p:nvSpPr>
          <p:cNvPr id="10" name="TextovéPole 9">
            <a:extLst>
              <a:ext uri="{FF2B5EF4-FFF2-40B4-BE49-F238E27FC236}">
                <a16:creationId xmlns:a16="http://schemas.microsoft.com/office/drawing/2014/main" id="{9F24BD5F-43B6-AA0A-26C9-C4F0A5DD2969}"/>
              </a:ext>
            </a:extLst>
          </p:cNvPr>
          <p:cNvSpPr txBox="1"/>
          <p:nvPr/>
        </p:nvSpPr>
        <p:spPr>
          <a:xfrm>
            <a:off x="4044070" y="6297097"/>
            <a:ext cx="4572000" cy="369332"/>
          </a:xfrm>
          <a:prstGeom prst="rect">
            <a:avLst/>
          </a:prstGeom>
          <a:noFill/>
        </p:spPr>
        <p:txBody>
          <a:bodyPr wrap="square">
            <a:spAutoFit/>
          </a:bodyPr>
          <a:lstStyle/>
          <a:p>
            <a:pPr algn="r"/>
            <a:r>
              <a:rPr lang="pl-PL" b="0" i="0" dirty="0">
                <a:solidFill>
                  <a:srgbClr val="000000"/>
                </a:solidFill>
                <a:effectLst/>
                <a:latin typeface="Arial" panose="020B0604020202020204" pitchFamily="34" charset="0"/>
              </a:rPr>
              <a:t>poloměr z plochy kruhu:   </a:t>
            </a:r>
            <a:r>
              <a:rPr lang="pl-PL" i="0" dirty="0">
                <a:solidFill>
                  <a:srgbClr val="000000"/>
                </a:solidFill>
                <a:effectLst/>
                <a:latin typeface="Arial" panose="020B0604020202020204" pitchFamily="34" charset="0"/>
              </a:rPr>
              <a:t>R</a:t>
            </a:r>
            <a:r>
              <a:rPr lang="pl-PL" b="0" i="0" dirty="0">
                <a:solidFill>
                  <a:srgbClr val="000000"/>
                </a:solidFill>
                <a:effectLst/>
                <a:latin typeface="Arial" panose="020B0604020202020204" pitchFamily="34" charset="0"/>
              </a:rPr>
              <a:t> = √ (P/</a:t>
            </a:r>
            <a:r>
              <a:rPr lang="pl-PL" b="0" i="0" dirty="0">
                <a:solidFill>
                  <a:srgbClr val="000000"/>
                </a:solidFill>
                <a:effectLst/>
                <a:latin typeface="Times" panose="02020603050405020304" pitchFamily="18" charset="0"/>
              </a:rPr>
              <a:t>π</a:t>
            </a:r>
            <a:r>
              <a:rPr lang="pl-PL" b="0" i="0" dirty="0">
                <a:solidFill>
                  <a:srgbClr val="000000"/>
                </a:solidFill>
                <a:effectLst/>
                <a:latin typeface="Arial" panose="020B0604020202020204" pitchFamily="34" charset="0"/>
              </a:rPr>
              <a:t>)</a:t>
            </a:r>
          </a:p>
        </p:txBody>
      </p:sp>
      <p:grpSp>
        <p:nvGrpSpPr>
          <p:cNvPr id="8" name="Skupina 7">
            <a:extLst>
              <a:ext uri="{FF2B5EF4-FFF2-40B4-BE49-F238E27FC236}">
                <a16:creationId xmlns:a16="http://schemas.microsoft.com/office/drawing/2014/main" id="{16956304-47AE-6695-6F25-3B173E3DD8C7}"/>
              </a:ext>
            </a:extLst>
          </p:cNvPr>
          <p:cNvGrpSpPr/>
          <p:nvPr/>
        </p:nvGrpSpPr>
        <p:grpSpPr>
          <a:xfrm>
            <a:off x="467544" y="4765509"/>
            <a:ext cx="2720003" cy="2119875"/>
            <a:chOff x="467544" y="4823553"/>
            <a:chExt cx="2720003" cy="2119875"/>
          </a:xfrm>
        </p:grpSpPr>
        <p:pic>
          <p:nvPicPr>
            <p:cNvPr id="5" name="Obrázek 4">
              <a:extLst>
                <a:ext uri="{FF2B5EF4-FFF2-40B4-BE49-F238E27FC236}">
                  <a16:creationId xmlns:a16="http://schemas.microsoft.com/office/drawing/2014/main" id="{4EE9CDFB-B0DC-25E3-CE43-59D61C3BDAAD}"/>
                </a:ext>
              </a:extLst>
            </p:cNvPr>
            <p:cNvPicPr>
              <a:picLocks noChangeAspect="1"/>
            </p:cNvPicPr>
            <p:nvPr/>
          </p:nvPicPr>
          <p:blipFill rotWithShape="1">
            <a:blip r:embed="rId4"/>
            <a:srcRect l="77562" t="17579" b="48527"/>
            <a:stretch/>
          </p:blipFill>
          <p:spPr>
            <a:xfrm>
              <a:off x="561396" y="4823553"/>
              <a:ext cx="2626151" cy="2119875"/>
            </a:xfrm>
            <a:prstGeom prst="rect">
              <a:avLst/>
            </a:prstGeom>
          </p:spPr>
        </p:pic>
        <p:sp>
          <p:nvSpPr>
            <p:cNvPr id="6" name="Ovál 5">
              <a:extLst>
                <a:ext uri="{FF2B5EF4-FFF2-40B4-BE49-F238E27FC236}">
                  <a16:creationId xmlns:a16="http://schemas.microsoft.com/office/drawing/2014/main" id="{864F9A92-6FA6-7D13-BB91-B76CD0B24B16}"/>
                </a:ext>
              </a:extLst>
            </p:cNvPr>
            <p:cNvSpPr/>
            <p:nvPr/>
          </p:nvSpPr>
          <p:spPr>
            <a:xfrm>
              <a:off x="467544" y="6021288"/>
              <a:ext cx="936104" cy="475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7768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i="0" u="none" strike="noStrike" baseline="0" dirty="0"/>
              <a:t>Směrodatná elipsa odchylek</a:t>
            </a:r>
            <a:endParaRPr lang="cs-CZ"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000" b="0" i="0" u="none" strike="noStrike" baseline="0" dirty="0"/>
              <a:t>V mnoha případech může vykazovat prostorové rozdělení jevů určité rysy směrovosti (</a:t>
            </a:r>
            <a:r>
              <a:rPr lang="cs-CZ" sz="2000" b="0" i="0" u="none" strike="noStrike" baseline="0" dirty="0" err="1"/>
              <a:t>directional</a:t>
            </a:r>
            <a:r>
              <a:rPr lang="cs-CZ" sz="2000" b="0" i="0" u="none" strike="noStrike" baseline="0" dirty="0"/>
              <a:t> </a:t>
            </a:r>
            <a:r>
              <a:rPr lang="cs-CZ" sz="2000" b="0" i="0" u="none" strike="noStrike" baseline="0" dirty="0" err="1"/>
              <a:t>bias</a:t>
            </a:r>
            <a:r>
              <a:rPr lang="cs-CZ" sz="2000" b="0" i="0" u="none" strike="noStrike" baseline="0" dirty="0"/>
              <a:t>), např.: </a:t>
            </a:r>
          </a:p>
          <a:p>
            <a:pPr lvl="1"/>
            <a:r>
              <a:rPr lang="cs-CZ" sz="2000" b="0" i="1" u="none" strike="noStrike" baseline="0" dirty="0"/>
              <a:t>rozdělení míst nejčastějších dopravních nehod podél dálnice.</a:t>
            </a:r>
          </a:p>
          <a:p>
            <a:r>
              <a:rPr lang="cs-CZ" sz="2000" b="0" i="0" u="none" strike="noStrike" baseline="0" dirty="0"/>
              <a:t>V tomto případě se použití kružnice jako míry rozptylu hodnot jeví jako nevhodné.</a:t>
            </a:r>
          </a:p>
          <a:p>
            <a:r>
              <a:rPr lang="cs-CZ" sz="2000" b="0" i="0" u="none" strike="noStrike" baseline="0" dirty="0"/>
              <a:t>Jako logické rozšíření směrodatné kružnice odchylek se může jevit použití směrodatné elipsy odchylek. Tuto elipsu popisují tři atributy:</a:t>
            </a:r>
          </a:p>
          <a:p>
            <a:pPr lvl="1"/>
            <a:r>
              <a:rPr lang="cs-CZ" sz="2000" b="0" i="0" u="none" strike="noStrike" baseline="0" dirty="0"/>
              <a:t>úhel rotace</a:t>
            </a:r>
          </a:p>
          <a:p>
            <a:pPr lvl="1"/>
            <a:r>
              <a:rPr lang="cs-CZ" sz="2000" b="0" i="0" u="none" strike="noStrike" baseline="0" dirty="0"/>
              <a:t>směrodatná odchylka podél hlavní osy elipsy</a:t>
            </a:r>
          </a:p>
          <a:p>
            <a:pPr lvl="1"/>
            <a:r>
              <a:rPr lang="cs-CZ" sz="2000" b="0" i="0" u="none" strike="noStrike" baseline="0" dirty="0"/>
              <a:t>směrodatná odchylka podél vedlejší osy elipsy</a:t>
            </a:r>
          </a:p>
          <a:p>
            <a:r>
              <a:rPr lang="cs-CZ" sz="2000" b="0" dirty="0"/>
              <a:t>Maximální rozptyl bude orientován v souladu s hlavní osou elipsy.</a:t>
            </a:r>
          </a:p>
          <a:p>
            <a:endParaRPr lang="cs-CZ" altLang="cs-CZ" sz="2000" dirty="0"/>
          </a:p>
        </p:txBody>
      </p:sp>
    </p:spTree>
    <p:extLst>
      <p:ext uri="{BB962C8B-B14F-4D97-AF65-F5344CB8AC3E}">
        <p14:creationId xmlns:p14="http://schemas.microsoft.com/office/powerpoint/2010/main" val="2065504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i="0" u="none" strike="noStrike" baseline="0" dirty="0"/>
              <a:t>Směrodatná elipsa odchylek</a:t>
            </a:r>
            <a:endParaRPr lang="cs-CZ"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000" b="0" i="0" u="none" strike="noStrike" baseline="0" dirty="0"/>
              <a:t>Př.: </a:t>
            </a:r>
          </a:p>
          <a:p>
            <a:pPr lvl="1"/>
            <a:r>
              <a:rPr lang="cs-CZ" sz="2000" b="0" i="1" dirty="0"/>
              <a:t>Množství kontaminující látky ve vzorku studní může indikovat trend jejích šíření</a:t>
            </a:r>
          </a:p>
          <a:p>
            <a:pPr lvl="1"/>
            <a:r>
              <a:rPr lang="cs-CZ" sz="2000" b="0" i="1" dirty="0"/>
              <a:t>Porovnání velikosti, tvaru resp. překryvu elips k porovnání změn v rozšiřování etnik či rostlinných resp. živočišných společenstev</a:t>
            </a:r>
          </a:p>
          <a:p>
            <a:pPr lvl="1"/>
            <a:r>
              <a:rPr lang="cs-CZ" sz="2000" b="0" i="1" dirty="0"/>
              <a:t>Epidemiologie – vystižení hlavního trendu šíření onemocnění v populaci</a:t>
            </a:r>
          </a:p>
          <a:p>
            <a:endParaRPr lang="cs-CZ" altLang="cs-CZ" sz="2000" dirty="0"/>
          </a:p>
        </p:txBody>
      </p:sp>
      <p:pic>
        <p:nvPicPr>
          <p:cNvPr id="5" name="Obrázek 4">
            <a:extLst>
              <a:ext uri="{FF2B5EF4-FFF2-40B4-BE49-F238E27FC236}">
                <a16:creationId xmlns:a16="http://schemas.microsoft.com/office/drawing/2014/main" id="{970E6FE9-8F9F-FFF3-76D2-457E360757E7}"/>
              </a:ext>
            </a:extLst>
          </p:cNvPr>
          <p:cNvPicPr>
            <a:picLocks noChangeAspect="1"/>
          </p:cNvPicPr>
          <p:nvPr/>
        </p:nvPicPr>
        <p:blipFill rotWithShape="1">
          <a:blip r:embed="rId3"/>
          <a:srcRect l="77562" t="17579" r="638" b="45579"/>
          <a:stretch/>
        </p:blipFill>
        <p:spPr>
          <a:xfrm>
            <a:off x="5796136" y="3861048"/>
            <a:ext cx="3240360" cy="2926353"/>
          </a:xfrm>
          <a:prstGeom prst="rect">
            <a:avLst/>
          </a:prstGeom>
        </p:spPr>
      </p:pic>
      <p:pic>
        <p:nvPicPr>
          <p:cNvPr id="1026" name="Picture 2" descr="Directional Distribution (Standard Deviational Ellipse)—Help | ArcGIS  Desktop">
            <a:extLst>
              <a:ext uri="{FF2B5EF4-FFF2-40B4-BE49-F238E27FC236}">
                <a16:creationId xmlns:a16="http://schemas.microsoft.com/office/drawing/2014/main" id="{E109B427-9692-4A1E-E94B-6B9678E87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573587"/>
            <a:ext cx="423862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53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3DC6314-33AF-B973-DE0E-338D1962C05C}"/>
              </a:ext>
            </a:extLst>
          </p:cNvPr>
          <p:cNvPicPr>
            <a:picLocks noChangeAspect="1"/>
          </p:cNvPicPr>
          <p:nvPr/>
        </p:nvPicPr>
        <p:blipFill>
          <a:blip r:embed="rId3"/>
          <a:stretch>
            <a:fillRect/>
          </a:stretch>
        </p:blipFill>
        <p:spPr>
          <a:xfrm>
            <a:off x="640739" y="116769"/>
            <a:ext cx="7862522" cy="6624463"/>
          </a:xfrm>
          <a:prstGeom prst="rect">
            <a:avLst/>
          </a:prstGeom>
        </p:spPr>
      </p:pic>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Příklad </a:t>
            </a:r>
          </a:p>
        </p:txBody>
      </p:sp>
      <p:sp>
        <p:nvSpPr>
          <p:cNvPr id="8" name="TextovéPole 7">
            <a:extLst>
              <a:ext uri="{FF2B5EF4-FFF2-40B4-BE49-F238E27FC236}">
                <a16:creationId xmlns:a16="http://schemas.microsoft.com/office/drawing/2014/main" id="{82B3DA7C-31DD-7C07-3DED-5E19700B2011}"/>
              </a:ext>
            </a:extLst>
          </p:cNvPr>
          <p:cNvSpPr txBox="1"/>
          <p:nvPr/>
        </p:nvSpPr>
        <p:spPr>
          <a:xfrm>
            <a:off x="673224" y="260648"/>
            <a:ext cx="3034680" cy="1169551"/>
          </a:xfrm>
          <a:prstGeom prst="rect">
            <a:avLst/>
          </a:prstGeom>
          <a:noFill/>
        </p:spPr>
        <p:txBody>
          <a:bodyPr wrap="square">
            <a:spAutoFit/>
          </a:bodyPr>
          <a:lstStyle/>
          <a:p>
            <a:r>
              <a:rPr lang="en-US" sz="1400" b="0" i="1" u="none" strike="noStrike" baseline="0" dirty="0">
                <a:solidFill>
                  <a:srgbClr val="000000"/>
                </a:solidFill>
                <a:latin typeface="+mn-lt"/>
              </a:rPr>
              <a:t>Standard deviation ellipse created based on Austin fire station locations</a:t>
            </a:r>
            <a:endParaRPr lang="cs-CZ" sz="1400" b="0" i="1" u="none" strike="noStrike" baseline="0" dirty="0">
              <a:solidFill>
                <a:srgbClr val="000000"/>
              </a:solidFill>
              <a:latin typeface="+mn-lt"/>
            </a:endParaRPr>
          </a:p>
          <a:p>
            <a:r>
              <a:rPr lang="en-US" sz="1400" b="0" i="1" u="none" strike="noStrike" baseline="0" dirty="0">
                <a:solidFill>
                  <a:srgbClr val="000000"/>
                </a:solidFill>
                <a:latin typeface="+mn-lt"/>
              </a:rPr>
              <a:t>Data source: </a:t>
            </a:r>
            <a:r>
              <a:rPr lang="en-US" sz="1400" b="0" i="1" u="sng" strike="noStrike" baseline="0" dirty="0">
                <a:solidFill>
                  <a:srgbClr val="000000"/>
                </a:solidFill>
                <a:latin typeface="+mn-lt"/>
              </a:rPr>
              <a:t>data.AustinTexas.gov</a:t>
            </a:r>
            <a:endParaRPr lang="cs-CZ" sz="1400" u="sng" dirty="0">
              <a:solidFill>
                <a:srgbClr val="000000"/>
              </a:solidFill>
              <a:latin typeface="+mn-lt"/>
            </a:endParaRPr>
          </a:p>
        </p:txBody>
      </p:sp>
    </p:spTree>
    <p:extLst>
      <p:ext uri="{BB962C8B-B14F-4D97-AF65-F5344CB8AC3E}">
        <p14:creationId xmlns:p14="http://schemas.microsoft.com/office/powerpoint/2010/main" val="2300216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i="0" u="none" strike="noStrike" baseline="0" dirty="0"/>
              <a:t>Poznámky k deskripci bodů</a:t>
            </a:r>
            <a:endParaRPr lang="cs-CZ"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000" b="0" i="0" u="none" strike="noStrike" baseline="0" dirty="0"/>
              <a:t>hustota bodů v ploše (počet/plocha = n/R),</a:t>
            </a:r>
          </a:p>
          <a:p>
            <a:r>
              <a:rPr lang="cs-CZ" sz="2000" b="0" i="0" u="none" strike="noStrike" baseline="0" dirty="0"/>
              <a:t>charakteristiky založené na vzdálenosti mezi body či na relativních vzdálenostech jako je např. di/</a:t>
            </a:r>
            <a:r>
              <a:rPr lang="cs-CZ" sz="2000" b="0" i="0" u="none" strike="noStrike" baseline="0" dirty="0" err="1"/>
              <a:t>dmax</a:t>
            </a:r>
            <a:r>
              <a:rPr lang="cs-CZ" sz="2000" b="0" i="0" u="none" strike="noStrike" baseline="0" dirty="0"/>
              <a:t>.</a:t>
            </a:r>
          </a:p>
          <a:p>
            <a:r>
              <a:rPr lang="cs-CZ" sz="2000" b="0" i="0" u="none" strike="noStrike" baseline="0" dirty="0"/>
              <a:t>použití – porovnávání (např. v čase)</a:t>
            </a:r>
          </a:p>
          <a:p>
            <a:r>
              <a:rPr lang="cs-CZ" sz="2000" b="0" i="0" u="none" strike="noStrike" baseline="0" dirty="0"/>
              <a:t>při výpočtech v relativně malých oblastech používáme euklidovskou geometrii, protože se v nich neprojeví zakřivení Země.</a:t>
            </a:r>
          </a:p>
          <a:p>
            <a:r>
              <a:rPr lang="cs-CZ" sz="2000" b="0" i="0" u="none" strike="noStrike" baseline="0" dirty="0"/>
              <a:t>uvedené míry mohou být aplikovány i na plochy.</a:t>
            </a:r>
          </a:p>
          <a:p>
            <a:pPr lvl="1"/>
            <a:r>
              <a:rPr lang="cs-CZ" sz="2000" b="1" dirty="0"/>
              <a:t>Jakým způsobem? </a:t>
            </a:r>
          </a:p>
          <a:p>
            <a:endParaRPr lang="cs-CZ" altLang="cs-CZ" sz="2000" dirty="0"/>
          </a:p>
        </p:txBody>
      </p:sp>
    </p:spTree>
    <p:extLst>
      <p:ext uri="{BB962C8B-B14F-4D97-AF65-F5344CB8AC3E}">
        <p14:creationId xmlns:p14="http://schemas.microsoft.com/office/powerpoint/2010/main" val="166671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Základní metody statistického popisu prostorového uspořádání bodů</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dirty="0"/>
              <a:t>Analýza kvadrátů </a:t>
            </a:r>
            <a:r>
              <a:rPr lang="cs-CZ" b="0" dirty="0"/>
              <a:t>– testujeme, zda rozmístění bodů v ploše je náhodné či nikoliv.</a:t>
            </a:r>
          </a:p>
          <a:p>
            <a:endParaRPr lang="cs-CZ" b="0" dirty="0"/>
          </a:p>
          <a:p>
            <a:r>
              <a:rPr lang="cs-CZ" dirty="0"/>
              <a:t>Metoda nejbližšího souseda </a:t>
            </a:r>
            <a:r>
              <a:rPr lang="cs-CZ" b="0" dirty="0"/>
              <a:t>– porovnává průměrnou vzdálenost mezi nejbližšími sousedy pole bodů k teoretickému rozmístění.</a:t>
            </a:r>
          </a:p>
          <a:p>
            <a:endParaRPr lang="cs-CZ" b="0" dirty="0"/>
          </a:p>
          <a:p>
            <a:r>
              <a:rPr lang="cs-CZ" dirty="0"/>
              <a:t>Prostorová autokorelace </a:t>
            </a:r>
            <a:r>
              <a:rPr lang="cs-CZ" b="0" dirty="0"/>
              <a:t>– měří jak podobné či nepodobné jsou hodnoty atributů sousedních bodů.</a:t>
            </a:r>
            <a:endParaRPr lang="cs-CZ" altLang="cs-CZ" sz="2000" dirty="0"/>
          </a:p>
        </p:txBody>
      </p:sp>
    </p:spTree>
    <p:extLst>
      <p:ext uri="{BB962C8B-B14F-4D97-AF65-F5344CB8AC3E}">
        <p14:creationId xmlns:p14="http://schemas.microsoft.com/office/powerpoint/2010/main" val="463846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Metody statistického popisu bodů – obecně </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pPr algn="just"/>
            <a:r>
              <a:rPr lang="cs-CZ" sz="2000" b="0" dirty="0"/>
              <a:t>Rozmístění bodů v prostoru je výsledkem určitých procesů či vhodných podmínek (lokace měst je výsledkem působení faktorů jako reliéf, přírodní zdroje, komunikace, atd.)</a:t>
            </a:r>
          </a:p>
          <a:p>
            <a:pPr algn="just"/>
            <a:r>
              <a:rPr lang="cs-CZ" sz="2000" b="0" dirty="0"/>
              <a:t>Cílem studia prostorového rozmístění bodů je zjistit:</a:t>
            </a:r>
          </a:p>
          <a:p>
            <a:pPr lvl="1" algn="just"/>
            <a:r>
              <a:rPr lang="cs-CZ" sz="1800" dirty="0"/>
              <a:t>jak daleko má konkrétní rozmístění objektů k rozmístění teoretickému</a:t>
            </a:r>
          </a:p>
          <a:p>
            <a:pPr lvl="1" algn="just"/>
            <a:r>
              <a:rPr lang="cs-CZ" sz="1800" dirty="0"/>
              <a:t>jak se liší rozmístění bodů ve dvou různých oblastech</a:t>
            </a:r>
          </a:p>
          <a:p>
            <a:pPr lvl="1" algn="just"/>
            <a:r>
              <a:rPr lang="cs-CZ" sz="1800" dirty="0"/>
              <a:t>jak se mění rozmístění bodů v rámci jedné oblasti v čase.</a:t>
            </a:r>
          </a:p>
          <a:p>
            <a:pPr algn="just"/>
            <a:r>
              <a:rPr lang="cs-CZ" sz="2000" b="0" dirty="0"/>
              <a:t>Statisticky prokázaný výskyt určitého prostorového uspořádání může být základem pro zjišťování příčin, které vedly k pozorovanému uspořádání.</a:t>
            </a:r>
          </a:p>
          <a:p>
            <a:pPr algn="just"/>
            <a:r>
              <a:rPr lang="cs-CZ" altLang="cs-CZ" sz="2000" b="0" dirty="0"/>
              <a:t>Problémy: </a:t>
            </a:r>
          </a:p>
          <a:p>
            <a:pPr lvl="1" algn="just"/>
            <a:r>
              <a:rPr lang="cs-CZ" altLang="cs-CZ" sz="1800" b="0" dirty="0"/>
              <a:t>měřítko</a:t>
            </a:r>
          </a:p>
          <a:p>
            <a:pPr lvl="1" algn="just"/>
            <a:r>
              <a:rPr lang="cs-CZ" altLang="cs-CZ" sz="1800" b="0" dirty="0"/>
              <a:t>rozsah studované oblasti</a:t>
            </a:r>
          </a:p>
          <a:p>
            <a:pPr lvl="1" algn="just"/>
            <a:r>
              <a:rPr lang="cs-CZ" altLang="cs-CZ" sz="1800" b="0" dirty="0"/>
              <a:t>kartografická projekce</a:t>
            </a:r>
          </a:p>
        </p:txBody>
      </p:sp>
    </p:spTree>
    <p:extLst>
      <p:ext uri="{BB962C8B-B14F-4D97-AF65-F5344CB8AC3E}">
        <p14:creationId xmlns:p14="http://schemas.microsoft.com/office/powerpoint/2010/main" val="1695307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Popisná statistika bodových objektů</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dirty="0"/>
              <a:t>Charakteristiky polohy</a:t>
            </a:r>
          </a:p>
          <a:p>
            <a:r>
              <a:rPr lang="cs-CZ" dirty="0"/>
              <a:t>Charakteristiky rozptylu</a:t>
            </a:r>
          </a:p>
          <a:p>
            <a:r>
              <a:rPr lang="cs-CZ" b="0" dirty="0"/>
              <a:t>Charakteristiky asymetrie</a:t>
            </a:r>
          </a:p>
          <a:p>
            <a:r>
              <a:rPr lang="cs-CZ" b="0" dirty="0"/>
              <a:t>Charakteristiky špičatosti</a:t>
            </a:r>
            <a:endParaRPr lang="cs-CZ" altLang="cs-CZ" sz="2000" dirty="0"/>
          </a:p>
        </p:txBody>
      </p:sp>
      <p:pic>
        <p:nvPicPr>
          <p:cNvPr id="1026" name="Picture 2" descr="1 Popisná statistika. 1.1 Základní pojmy. 1.2 Třídění dat. Četnosti.  Grafické znázornění. Rozdělení znaků. Statistika I - PDF Free Download">
            <a:extLst>
              <a:ext uri="{FF2B5EF4-FFF2-40B4-BE49-F238E27FC236}">
                <a16:creationId xmlns:a16="http://schemas.microsoft.com/office/drawing/2014/main" id="{277E91A9-FF7E-865B-D6AF-6CCF5EBFD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51" b="43700"/>
          <a:stretch/>
        </p:blipFill>
        <p:spPr bwMode="auto">
          <a:xfrm>
            <a:off x="3923928" y="3284984"/>
            <a:ext cx="5093072" cy="354778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a:extLst>
              <a:ext uri="{FF2B5EF4-FFF2-40B4-BE49-F238E27FC236}">
                <a16:creationId xmlns:a16="http://schemas.microsoft.com/office/drawing/2014/main" id="{A6AAD3B4-EEB7-47A7-4F42-66B5E31E7FFE}"/>
              </a:ext>
            </a:extLst>
          </p:cNvPr>
          <p:cNvGrpSpPr/>
          <p:nvPr/>
        </p:nvGrpSpPr>
        <p:grpSpPr>
          <a:xfrm>
            <a:off x="539552" y="3858611"/>
            <a:ext cx="2880320" cy="2736304"/>
            <a:chOff x="539552" y="3858611"/>
            <a:chExt cx="2880320" cy="2736304"/>
          </a:xfrm>
        </p:grpSpPr>
        <p:pic>
          <p:nvPicPr>
            <p:cNvPr id="4" name="Picture 2" descr="GeoServer - Creating HeatMaps – Cadline Community">
              <a:extLst>
                <a:ext uri="{FF2B5EF4-FFF2-40B4-BE49-F238E27FC236}">
                  <a16:creationId xmlns:a16="http://schemas.microsoft.com/office/drawing/2014/main" id="{26872CC0-AFDA-B10D-58A7-26CD8D6524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38" t="28682" r="46062" b="3750"/>
            <a:stretch/>
          </p:blipFill>
          <p:spPr bwMode="auto">
            <a:xfrm>
              <a:off x="539552" y="3858611"/>
              <a:ext cx="2880320" cy="273630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5">
              <a:extLst>
                <a:ext uri="{FF2B5EF4-FFF2-40B4-BE49-F238E27FC236}">
                  <a16:creationId xmlns:a16="http://schemas.microsoft.com/office/drawing/2014/main" id="{98522A5D-B1EA-D946-A209-C66F8D7345D5}"/>
                </a:ext>
              </a:extLst>
            </p:cNvPr>
            <p:cNvCxnSpPr>
              <a:cxnSpLocks/>
            </p:cNvCxnSpPr>
            <p:nvPr/>
          </p:nvCxnSpPr>
          <p:spPr>
            <a:xfrm flipV="1">
              <a:off x="971600" y="5058876"/>
              <a:ext cx="2304256" cy="1322452"/>
            </a:xfrm>
            <a:prstGeom prst="line">
              <a:avLst/>
            </a:prstGeom>
            <a:ln>
              <a:solidFill>
                <a:srgbClr val="C00000"/>
              </a:solidFill>
              <a:headEnd type="oval" w="med" len="med"/>
              <a:tailEnd type="oval" w="med" len="med"/>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3842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a:t>Analýza kvadrátů </a:t>
            </a:r>
            <a:endParaRPr lang="cs-CZ" sz="2700"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pPr algn="just"/>
            <a:r>
              <a:rPr lang="cs-CZ" sz="2000" b="0" dirty="0"/>
              <a:t>Je založena na hodnocení změn hustoty bodů v prostoru.</a:t>
            </a:r>
          </a:p>
          <a:p>
            <a:pPr algn="just"/>
            <a:r>
              <a:rPr lang="cs-CZ" sz="2000" b="0" dirty="0"/>
              <a:t>Je porovnáváno, zda rozmístění bodů v prostoru je náhodné, či má blíže k uspořádání shlukovému či pravidelnému.</a:t>
            </a:r>
          </a:p>
          <a:p>
            <a:pPr algn="just"/>
            <a:r>
              <a:rPr lang="cs-CZ" sz="2000" b="0" dirty="0"/>
              <a:t>Studovaná plocha je rozdělena pravidelnou sítí na buňky a je zjištěn počet bodů v každé buňce.</a:t>
            </a:r>
          </a:p>
        </p:txBody>
      </p:sp>
      <p:pic>
        <p:nvPicPr>
          <p:cNvPr id="5" name="Obrázek 4">
            <a:extLst>
              <a:ext uri="{FF2B5EF4-FFF2-40B4-BE49-F238E27FC236}">
                <a16:creationId xmlns:a16="http://schemas.microsoft.com/office/drawing/2014/main" id="{5E3AAB50-8BAF-7123-DC70-2E9992E16C28}"/>
              </a:ext>
            </a:extLst>
          </p:cNvPr>
          <p:cNvPicPr>
            <a:picLocks noChangeAspect="1"/>
          </p:cNvPicPr>
          <p:nvPr/>
        </p:nvPicPr>
        <p:blipFill>
          <a:blip r:embed="rId3"/>
          <a:stretch>
            <a:fillRect/>
          </a:stretch>
        </p:blipFill>
        <p:spPr>
          <a:xfrm>
            <a:off x="1415364" y="3751807"/>
            <a:ext cx="3528392" cy="3106193"/>
          </a:xfrm>
          <a:prstGeom prst="rect">
            <a:avLst/>
          </a:prstGeom>
        </p:spPr>
      </p:pic>
      <p:pic>
        <p:nvPicPr>
          <p:cNvPr id="7" name="Obrázek 6">
            <a:extLst>
              <a:ext uri="{FF2B5EF4-FFF2-40B4-BE49-F238E27FC236}">
                <a16:creationId xmlns:a16="http://schemas.microsoft.com/office/drawing/2014/main" id="{DC6BB77E-32D5-0363-464F-C3DB653C53DC}"/>
              </a:ext>
            </a:extLst>
          </p:cNvPr>
          <p:cNvPicPr>
            <a:picLocks noChangeAspect="1"/>
          </p:cNvPicPr>
          <p:nvPr/>
        </p:nvPicPr>
        <p:blipFill>
          <a:blip r:embed="rId4"/>
          <a:stretch>
            <a:fillRect/>
          </a:stretch>
        </p:blipFill>
        <p:spPr>
          <a:xfrm>
            <a:off x="5780224" y="4005064"/>
            <a:ext cx="2203458" cy="2350946"/>
          </a:xfrm>
          <a:prstGeom prst="rect">
            <a:avLst/>
          </a:prstGeom>
        </p:spPr>
      </p:pic>
    </p:spTree>
    <p:extLst>
      <p:ext uri="{BB962C8B-B14F-4D97-AF65-F5344CB8AC3E}">
        <p14:creationId xmlns:p14="http://schemas.microsoft.com/office/powerpoint/2010/main" val="584478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a:t>Analýza kvadrátů </a:t>
            </a:r>
            <a:endParaRPr lang="cs-CZ" sz="2700"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pPr algn="just"/>
            <a:r>
              <a:rPr lang="cs-CZ" altLang="cs-CZ" sz="2000" b="0" dirty="0"/>
              <a:t>Je analyzováno rozdělení četností buněk s určitým počtem bodů.</a:t>
            </a:r>
          </a:p>
          <a:p>
            <a:pPr algn="just"/>
            <a:r>
              <a:rPr lang="cs-CZ" altLang="cs-CZ" sz="2000" b="0" dirty="0"/>
              <a:t>Toto rozdělení je porovnáváno s náhodným rozdělením četností.</a:t>
            </a:r>
          </a:p>
          <a:p>
            <a:pPr lvl="1" algn="just"/>
            <a:r>
              <a:rPr lang="cs-CZ" altLang="cs-CZ" sz="2000" b="1" dirty="0"/>
              <a:t>Extrémně shlukové uspořádání </a:t>
            </a:r>
            <a:r>
              <a:rPr lang="cs-CZ" altLang="cs-CZ" sz="2000" b="0" dirty="0"/>
              <a:t>– většina bodů v jedné či několika málo buňkách.</a:t>
            </a:r>
          </a:p>
          <a:p>
            <a:pPr lvl="1" algn="just"/>
            <a:r>
              <a:rPr lang="cs-CZ" altLang="cs-CZ" sz="2000" b="1" dirty="0"/>
              <a:t>Extrémně pravidelné </a:t>
            </a:r>
            <a:r>
              <a:rPr lang="cs-CZ" altLang="cs-CZ" sz="2000" b="0" dirty="0"/>
              <a:t>– ve všech buňkách přibližně stejně</a:t>
            </a:r>
          </a:p>
          <a:p>
            <a:pPr algn="just"/>
            <a:r>
              <a:rPr lang="cs-CZ" altLang="cs-CZ" sz="2000" b="0" dirty="0"/>
              <a:t>Buňky se označují jako kvadráty a nemusí jít o čtverce, ale např. i o kruhy či šestiúhelníky – je to dáno empirií.</a:t>
            </a:r>
          </a:p>
          <a:p>
            <a:pPr algn="just"/>
            <a:r>
              <a:rPr lang="cs-CZ" altLang="cs-CZ" sz="2000" b="0" dirty="0"/>
              <a:t>V rámci jedné analýzy však tvar a velikost buněk musí být konstantní.</a:t>
            </a:r>
          </a:p>
        </p:txBody>
      </p:sp>
    </p:spTree>
    <p:extLst>
      <p:ext uri="{BB962C8B-B14F-4D97-AF65-F5344CB8AC3E}">
        <p14:creationId xmlns:p14="http://schemas.microsoft.com/office/powerpoint/2010/main" val="345145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60B8BE-72EC-02BC-ADC7-B297BF9AA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29783"/>
            <a:ext cx="4427010" cy="562821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a:t>Analýza kvadrátů </a:t>
            </a:r>
            <a:endParaRPr lang="cs-CZ" sz="2700" dirty="0"/>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pPr algn="l"/>
            <a:r>
              <a:rPr lang="cs-CZ" sz="1800" b="0" i="0" u="none" strike="noStrike" baseline="0" dirty="0" err="1">
                <a:latin typeface="Arial" panose="020B0604020202020204" pitchFamily="34" charset="0"/>
              </a:rPr>
              <a:t>Optimalní</a:t>
            </a:r>
            <a:r>
              <a:rPr lang="cs-CZ" sz="1800" b="0" i="0" u="none" strike="noStrike" baseline="0" dirty="0">
                <a:latin typeface="Arial" panose="020B0604020202020204" pitchFamily="34" charset="0"/>
              </a:rPr>
              <a:t> velikost kvadrátů (QS)</a:t>
            </a:r>
          </a:p>
          <a:p>
            <a:pPr lvl="1"/>
            <a:r>
              <a:rPr lang="cs-CZ" sz="1800" b="0" i="0" u="none" strike="noStrike" baseline="0" dirty="0">
                <a:latin typeface="Arial" panose="020B0604020202020204" pitchFamily="34" charset="0"/>
              </a:rPr>
              <a:t>QS = (2*A)/n</a:t>
            </a:r>
          </a:p>
          <a:p>
            <a:pPr lvl="1"/>
            <a:endParaRPr lang="cs-CZ" sz="1800" b="0" dirty="0">
              <a:latin typeface="Arial" panose="020B0604020202020204" pitchFamily="34" charset="0"/>
            </a:endParaRPr>
          </a:p>
          <a:p>
            <a:pPr lvl="1"/>
            <a:r>
              <a:rPr lang="cs-CZ" sz="1800" b="0" i="0" u="none" strike="noStrike" baseline="0" dirty="0">
                <a:latin typeface="Arial" panose="020B0604020202020204" pitchFamily="34" charset="0"/>
              </a:rPr>
              <a:t>A - plocha studované oblasti</a:t>
            </a:r>
          </a:p>
          <a:p>
            <a:pPr lvl="1"/>
            <a:r>
              <a:rPr lang="cs-CZ" sz="1800" b="0" i="0" u="none" strike="noStrike" baseline="0" dirty="0">
                <a:latin typeface="Arial" panose="020B0604020202020204" pitchFamily="34" charset="0"/>
              </a:rPr>
              <a:t>n - počet analyzovaných bodů.</a:t>
            </a:r>
          </a:p>
          <a:p>
            <a:pPr algn="l"/>
            <a:endParaRPr lang="cs-CZ" sz="1800" b="0" i="0" u="none" strike="noStrike" baseline="0" dirty="0">
              <a:latin typeface="Arial" panose="020B0604020202020204" pitchFamily="34" charset="0"/>
            </a:endParaRPr>
          </a:p>
          <a:p>
            <a:pPr algn="l"/>
            <a:r>
              <a:rPr lang="cs-CZ" sz="1800" b="0" i="0" u="none" strike="noStrike" baseline="0" dirty="0">
                <a:latin typeface="Arial" panose="020B0604020202020204" pitchFamily="34" charset="0"/>
              </a:rPr>
              <a:t>Velikost strany vhodného kvadrátu</a:t>
            </a:r>
          </a:p>
          <a:p>
            <a:pPr lvl="1"/>
            <a:r>
              <a:rPr lang="cs-CZ" sz="1800" b="0" i="0" u="none" strike="noStrike" baseline="0" dirty="0">
                <a:latin typeface="Arial" panose="020B0604020202020204" pitchFamily="34" charset="0"/>
              </a:rPr>
              <a:t>√(2A/n)</a:t>
            </a:r>
          </a:p>
        </p:txBody>
      </p:sp>
      <p:sp>
        <p:nvSpPr>
          <p:cNvPr id="6" name="TextovéPole 5">
            <a:extLst>
              <a:ext uri="{FF2B5EF4-FFF2-40B4-BE49-F238E27FC236}">
                <a16:creationId xmlns:a16="http://schemas.microsoft.com/office/drawing/2014/main" id="{0314F093-35C1-1249-4F9A-92F578E3DAB8}"/>
              </a:ext>
            </a:extLst>
          </p:cNvPr>
          <p:cNvSpPr txBox="1"/>
          <p:nvPr/>
        </p:nvSpPr>
        <p:spPr>
          <a:xfrm>
            <a:off x="-108520" y="5877272"/>
            <a:ext cx="4572000" cy="861774"/>
          </a:xfrm>
          <a:prstGeom prst="rect">
            <a:avLst/>
          </a:prstGeom>
          <a:noFill/>
        </p:spPr>
        <p:txBody>
          <a:bodyPr wrap="square">
            <a:spAutoFit/>
          </a:bodyPr>
          <a:lstStyle/>
          <a:p>
            <a:pPr algn="r"/>
            <a:r>
              <a:rPr lang="cs-CZ" sz="1600" b="0" i="1" dirty="0">
                <a:solidFill>
                  <a:srgbClr val="000000"/>
                </a:solidFill>
                <a:effectLst/>
                <a:latin typeface="+mn-lt"/>
              </a:rPr>
              <a:t>S</a:t>
            </a:r>
            <a:r>
              <a:rPr lang="en-US" sz="1600" b="0" i="1" dirty="0" err="1">
                <a:solidFill>
                  <a:srgbClr val="000000"/>
                </a:solidFill>
                <a:effectLst/>
                <a:latin typeface="+mn-lt"/>
              </a:rPr>
              <a:t>tudy</a:t>
            </a:r>
            <a:r>
              <a:rPr lang="en-US" sz="1600" b="0" i="1" dirty="0">
                <a:solidFill>
                  <a:srgbClr val="000000"/>
                </a:solidFill>
                <a:effectLst/>
                <a:latin typeface="+mn-lt"/>
              </a:rPr>
              <a:t> area has been divided into 4*5 uniformly shaped quadrats of 81 km</a:t>
            </a:r>
            <a:r>
              <a:rPr lang="en-US" sz="1600" b="0" i="1" baseline="30000" dirty="0">
                <a:solidFill>
                  <a:srgbClr val="000000"/>
                </a:solidFill>
                <a:effectLst/>
                <a:latin typeface="+mn-lt"/>
              </a:rPr>
              <a:t>2</a:t>
            </a:r>
            <a:r>
              <a:rPr lang="en-US" sz="1600" b="0" i="1" dirty="0">
                <a:solidFill>
                  <a:srgbClr val="000000"/>
                </a:solidFill>
                <a:effectLst/>
                <a:latin typeface="+mn-lt"/>
              </a:rPr>
              <a:t>, and the top left quadrat has a density of 1/81</a:t>
            </a:r>
            <a:r>
              <a:rPr lang="en-US" b="0" i="0" dirty="0">
                <a:solidFill>
                  <a:srgbClr val="000000"/>
                </a:solidFill>
                <a:effectLst/>
                <a:latin typeface="Raleway" pitchFamily="2" charset="-18"/>
              </a:rPr>
              <a:t>.</a:t>
            </a:r>
            <a:endParaRPr lang="cs-CZ" dirty="0">
              <a:solidFill>
                <a:srgbClr val="000000"/>
              </a:solidFill>
            </a:endParaRPr>
          </a:p>
        </p:txBody>
      </p:sp>
    </p:spTree>
    <p:extLst>
      <p:ext uri="{BB962C8B-B14F-4D97-AF65-F5344CB8AC3E}">
        <p14:creationId xmlns:p14="http://schemas.microsoft.com/office/powerpoint/2010/main" val="38466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a:t>Analýza kvadrátů </a:t>
            </a:r>
            <a:endParaRPr lang="cs-CZ" sz="2700" dirty="0"/>
          </a:p>
        </p:txBody>
      </p:sp>
      <p:pic>
        <p:nvPicPr>
          <p:cNvPr id="5" name="Obrázek 4">
            <a:extLst>
              <a:ext uri="{FF2B5EF4-FFF2-40B4-BE49-F238E27FC236}">
                <a16:creationId xmlns:a16="http://schemas.microsoft.com/office/drawing/2014/main" id="{11DA2256-F7CD-4F89-C8BB-36CECE67C3C0}"/>
              </a:ext>
            </a:extLst>
          </p:cNvPr>
          <p:cNvPicPr>
            <a:picLocks noChangeAspect="1"/>
          </p:cNvPicPr>
          <p:nvPr/>
        </p:nvPicPr>
        <p:blipFill rotWithShape="1">
          <a:blip r:embed="rId3"/>
          <a:srcRect l="33463" t="29000" r="24800" b="15000"/>
          <a:stretch/>
        </p:blipFill>
        <p:spPr>
          <a:xfrm>
            <a:off x="-8449" y="0"/>
            <a:ext cx="4733852" cy="3572718"/>
          </a:xfrm>
          <a:prstGeom prst="rect">
            <a:avLst/>
          </a:prstGeom>
        </p:spPr>
      </p:pic>
      <p:pic>
        <p:nvPicPr>
          <p:cNvPr id="7" name="Obrázek 6">
            <a:extLst>
              <a:ext uri="{FF2B5EF4-FFF2-40B4-BE49-F238E27FC236}">
                <a16:creationId xmlns:a16="http://schemas.microsoft.com/office/drawing/2014/main" id="{72B7C76D-8246-A5A1-F139-92B80A90DA1A}"/>
              </a:ext>
            </a:extLst>
          </p:cNvPr>
          <p:cNvPicPr>
            <a:picLocks noChangeAspect="1"/>
          </p:cNvPicPr>
          <p:nvPr/>
        </p:nvPicPr>
        <p:blipFill rotWithShape="1">
          <a:blip r:embed="rId4"/>
          <a:srcRect l="10624" t="16401" r="47159" b="26624"/>
          <a:stretch/>
        </p:blipFill>
        <p:spPr>
          <a:xfrm>
            <a:off x="4248396" y="3140968"/>
            <a:ext cx="4860108" cy="3689648"/>
          </a:xfrm>
          <a:prstGeom prst="rect">
            <a:avLst/>
          </a:prstGeom>
        </p:spPr>
      </p:pic>
      <p:sp>
        <p:nvSpPr>
          <p:cNvPr id="9" name="TextovéPole 8">
            <a:extLst>
              <a:ext uri="{FF2B5EF4-FFF2-40B4-BE49-F238E27FC236}">
                <a16:creationId xmlns:a16="http://schemas.microsoft.com/office/drawing/2014/main" id="{C56646F4-B171-83A5-EA91-6CC9C6FEE1B6}"/>
              </a:ext>
            </a:extLst>
          </p:cNvPr>
          <p:cNvSpPr txBox="1"/>
          <p:nvPr/>
        </p:nvSpPr>
        <p:spPr>
          <a:xfrm>
            <a:off x="467544" y="5805264"/>
            <a:ext cx="2662612" cy="923330"/>
          </a:xfrm>
          <a:prstGeom prst="rect">
            <a:avLst/>
          </a:prstGeom>
          <a:noFill/>
        </p:spPr>
        <p:txBody>
          <a:bodyPr wrap="square">
            <a:spAutoFit/>
          </a:bodyPr>
          <a:lstStyle/>
          <a:p>
            <a:r>
              <a:rPr lang="cs-CZ" altLang="cs-CZ" sz="1800" b="0" dirty="0">
                <a:solidFill>
                  <a:srgbClr val="000000"/>
                </a:solidFill>
              </a:rPr>
              <a:t>Materiály předmětu Z6101 Základy </a:t>
            </a:r>
            <a:r>
              <a:rPr lang="cs-CZ" altLang="cs-CZ" sz="1800" b="0" dirty="0" err="1">
                <a:solidFill>
                  <a:srgbClr val="000000"/>
                </a:solidFill>
              </a:rPr>
              <a:t>geostatistiky</a:t>
            </a:r>
            <a:endParaRPr lang="cs-CZ" altLang="cs-CZ" sz="1800" b="0" dirty="0">
              <a:solidFill>
                <a:srgbClr val="000000"/>
              </a:solidFill>
            </a:endParaRPr>
          </a:p>
        </p:txBody>
      </p:sp>
    </p:spTree>
    <p:extLst>
      <p:ext uri="{BB962C8B-B14F-4D97-AF65-F5344CB8AC3E}">
        <p14:creationId xmlns:p14="http://schemas.microsoft.com/office/powerpoint/2010/main" val="247655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b="0" dirty="0"/>
              <a:t>NEAREST NEIGHBOUR ANALYSIS</a:t>
            </a:r>
          </a:p>
          <a:p>
            <a:r>
              <a:rPr lang="cs-CZ" b="0" dirty="0"/>
              <a:t>Metoda analýzy kvadrátů je založena na konceptu hustoty (počet bodů v ploše)</a:t>
            </a:r>
          </a:p>
          <a:p>
            <a:r>
              <a:rPr lang="cs-CZ" dirty="0"/>
              <a:t>Metoda analýzy nejbližšího souseda </a:t>
            </a:r>
            <a:r>
              <a:rPr lang="cs-CZ" b="0" dirty="0"/>
              <a:t>je naopak založena na konceptu vzdálenosti (</a:t>
            </a:r>
            <a:r>
              <a:rPr lang="cs-CZ" b="0" dirty="0" err="1"/>
              <a:t>spacing</a:t>
            </a:r>
            <a:r>
              <a:rPr lang="cs-CZ" b="0" dirty="0"/>
              <a:t> – plocha připadající na bod).</a:t>
            </a:r>
          </a:p>
          <a:p>
            <a:r>
              <a:rPr lang="cs-CZ" b="0" dirty="0"/>
              <a:t>Metoda analýzy nejbližšího souseda je založena na porovnání pozorované průměrné vzdálenosti mezi nejbližšími sousedy a této průměrné vzdálenosti u známého (teoretického) prostorového uspořádání (pravidelného či náhodného).</a:t>
            </a:r>
            <a:endParaRPr lang="cs-CZ" altLang="cs-CZ" sz="2000" b="0" dirty="0"/>
          </a:p>
        </p:txBody>
      </p:sp>
    </p:spTree>
    <p:extLst>
      <p:ext uri="{BB962C8B-B14F-4D97-AF65-F5344CB8AC3E}">
        <p14:creationId xmlns:p14="http://schemas.microsoft.com/office/powerpoint/2010/main" val="3399377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pic>
        <p:nvPicPr>
          <p:cNvPr id="2050" name="Picture 2">
            <a:extLst>
              <a:ext uri="{FF2B5EF4-FFF2-40B4-BE49-F238E27FC236}">
                <a16:creationId xmlns:a16="http://schemas.microsoft.com/office/drawing/2014/main" id="{D07AAC63-0C24-1759-DECB-3B0C4B31E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556792"/>
            <a:ext cx="693316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683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sp>
        <p:nvSpPr>
          <p:cNvPr id="3" name="Zástupný symbol pro obsah 2">
            <a:extLst>
              <a:ext uri="{FF2B5EF4-FFF2-40B4-BE49-F238E27FC236}">
                <a16:creationId xmlns:a16="http://schemas.microsoft.com/office/drawing/2014/main" id="{851BC423-1F21-1F8E-FB98-D1589AE08625}"/>
              </a:ext>
            </a:extLst>
          </p:cNvPr>
          <p:cNvSpPr>
            <a:spLocks noGrp="1"/>
          </p:cNvSpPr>
          <p:nvPr>
            <p:ph idx="1"/>
          </p:nvPr>
        </p:nvSpPr>
        <p:spPr>
          <a:xfrm>
            <a:off x="971600" y="1412875"/>
            <a:ext cx="7848550" cy="5068888"/>
          </a:xfrm>
        </p:spPr>
        <p:txBody>
          <a:bodyPr/>
          <a:lstStyle/>
          <a:p>
            <a:r>
              <a:rPr lang="cs-CZ" b="0" dirty="0"/>
              <a:t>NEAREST NEIGHBOUR ANALYSIS</a:t>
            </a:r>
          </a:p>
          <a:p>
            <a:r>
              <a:rPr lang="cs-CZ" b="0" dirty="0"/>
              <a:t>Metoda analýzy kvadrátů je založena na konceptu hustoty (počet bodů v ploše)</a:t>
            </a:r>
          </a:p>
          <a:p>
            <a:r>
              <a:rPr lang="cs-CZ" dirty="0"/>
              <a:t>Metoda analýzy nejbližšího souseda </a:t>
            </a:r>
            <a:r>
              <a:rPr lang="cs-CZ" b="0" dirty="0"/>
              <a:t>je naopak založena na konceptu vzdálenosti (</a:t>
            </a:r>
            <a:r>
              <a:rPr lang="cs-CZ" b="0" dirty="0" err="1"/>
              <a:t>spacing</a:t>
            </a:r>
            <a:r>
              <a:rPr lang="cs-CZ" b="0" dirty="0"/>
              <a:t> – plocha připadající na bod).</a:t>
            </a:r>
          </a:p>
          <a:p>
            <a:r>
              <a:rPr lang="cs-CZ" b="0" dirty="0"/>
              <a:t>Metoda analýzy nejbližšího souseda je založena na porovnání pozorované průměrné vzdálenosti mezi nejbližšími sousedy a této průměrné vzdálenosti u známého (teoretického) prostorového uspořádání (pravidelného či náhodného).</a:t>
            </a:r>
            <a:endParaRPr lang="cs-CZ" altLang="cs-CZ" sz="2000" b="0" dirty="0"/>
          </a:p>
        </p:txBody>
      </p:sp>
    </p:spTree>
    <p:extLst>
      <p:ext uri="{BB962C8B-B14F-4D97-AF65-F5344CB8AC3E}">
        <p14:creationId xmlns:p14="http://schemas.microsoft.com/office/powerpoint/2010/main" val="1088087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sp>
        <p:nvSpPr>
          <p:cNvPr id="3" name="Zástupný symbol pro obsah 2">
            <a:extLst>
              <a:ext uri="{FF2B5EF4-FFF2-40B4-BE49-F238E27FC236}">
                <a16:creationId xmlns:a16="http://schemas.microsoft.com/office/drawing/2014/main" id="{851BC423-1F21-1F8E-FB98-D1589AE08625}"/>
              </a:ext>
            </a:extLst>
          </p:cNvPr>
          <p:cNvSpPr>
            <a:spLocks noGrp="1"/>
          </p:cNvSpPr>
          <p:nvPr>
            <p:ph idx="1"/>
          </p:nvPr>
        </p:nvSpPr>
        <p:spPr>
          <a:xfrm>
            <a:off x="971600" y="1412875"/>
            <a:ext cx="7848550" cy="5068888"/>
          </a:xfrm>
        </p:spPr>
        <p:txBody>
          <a:bodyPr/>
          <a:lstStyle/>
          <a:p>
            <a:r>
              <a:rPr lang="cs-CZ" sz="2200" b="0" dirty="0"/>
              <a:t>NEAREST NEIGHBOUR ANALYSIS</a:t>
            </a:r>
          </a:p>
          <a:p>
            <a:r>
              <a:rPr lang="cs-CZ" sz="2200" b="0" dirty="0"/>
              <a:t>Metoda analýzy kvadrátů je založena na konceptu hustoty (počet bodů v ploše)</a:t>
            </a:r>
          </a:p>
          <a:p>
            <a:r>
              <a:rPr lang="cs-CZ" sz="2200" dirty="0"/>
              <a:t>Metoda analýzy nejbližšího souseda </a:t>
            </a:r>
            <a:r>
              <a:rPr lang="cs-CZ" sz="2200" b="0" dirty="0"/>
              <a:t>je naopak založena na konceptu vzdálenosti (</a:t>
            </a:r>
            <a:r>
              <a:rPr lang="cs-CZ" sz="2200" b="0" dirty="0" err="1"/>
              <a:t>spacing</a:t>
            </a:r>
            <a:r>
              <a:rPr lang="cs-CZ" sz="2200" b="0" dirty="0"/>
              <a:t> – plocha připadající na bod).</a:t>
            </a:r>
          </a:p>
          <a:p>
            <a:r>
              <a:rPr lang="cs-CZ" sz="2200" b="0" dirty="0"/>
              <a:t>Metoda analýzy nejbližšího souseda je založena na porovnání pozorované průměrné vzdálenosti mezi nejbližšími sousedy a této průměrné vzdálenosti u známého (teoretického) prostorového uspořádání (pravidelného či náhodného).</a:t>
            </a:r>
          </a:p>
          <a:p>
            <a:r>
              <a:rPr lang="cs-CZ" sz="2200" b="0" i="0" u="none" strike="noStrike" baseline="0" dirty="0"/>
              <a:t>K testováni, zda má určité rozloženi bodů v ploše jistý vzorek lze využit R statistiku (</a:t>
            </a:r>
            <a:r>
              <a:rPr lang="cs-CZ" sz="2200" b="0" i="1" u="none" strike="noStrike" baseline="0" dirty="0"/>
              <a:t>R - </a:t>
            </a:r>
            <a:r>
              <a:rPr lang="cs-CZ" sz="2200" b="0" i="1" u="none" strike="noStrike" baseline="0" dirty="0" err="1"/>
              <a:t>randomness</a:t>
            </a:r>
            <a:r>
              <a:rPr lang="cs-CZ" sz="2200" b="0" i="0" u="none" strike="noStrike" baseline="0" dirty="0"/>
              <a:t>).</a:t>
            </a:r>
            <a:endParaRPr lang="cs-CZ" sz="2200" b="0" dirty="0"/>
          </a:p>
          <a:p>
            <a:endParaRPr lang="cs-CZ" altLang="cs-CZ" sz="2000" b="0" dirty="0"/>
          </a:p>
        </p:txBody>
      </p:sp>
    </p:spTree>
    <p:extLst>
      <p:ext uri="{BB962C8B-B14F-4D97-AF65-F5344CB8AC3E}">
        <p14:creationId xmlns:p14="http://schemas.microsoft.com/office/powerpoint/2010/main" val="2475733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sp>
        <p:nvSpPr>
          <p:cNvPr id="3" name="Zástupný symbol pro obsah 2">
            <a:extLst>
              <a:ext uri="{FF2B5EF4-FFF2-40B4-BE49-F238E27FC236}">
                <a16:creationId xmlns:a16="http://schemas.microsoft.com/office/drawing/2014/main" id="{851BC423-1F21-1F8E-FB98-D1589AE08625}"/>
              </a:ext>
            </a:extLst>
          </p:cNvPr>
          <p:cNvSpPr>
            <a:spLocks noGrp="1"/>
          </p:cNvSpPr>
          <p:nvPr>
            <p:ph idx="1"/>
          </p:nvPr>
        </p:nvSpPr>
        <p:spPr>
          <a:xfrm>
            <a:off x="971600" y="1412875"/>
            <a:ext cx="7848550" cy="5068888"/>
          </a:xfrm>
        </p:spPr>
        <p:txBody>
          <a:bodyPr/>
          <a:lstStyle/>
          <a:p>
            <a:r>
              <a:rPr lang="cs-CZ" b="0" dirty="0"/>
              <a:t>…</a:t>
            </a:r>
            <a:endParaRPr lang="cs-CZ" altLang="cs-CZ" sz="2000" b="0" dirty="0"/>
          </a:p>
        </p:txBody>
      </p:sp>
      <p:pic>
        <p:nvPicPr>
          <p:cNvPr id="5" name="Obrázek 4">
            <a:extLst>
              <a:ext uri="{FF2B5EF4-FFF2-40B4-BE49-F238E27FC236}">
                <a16:creationId xmlns:a16="http://schemas.microsoft.com/office/drawing/2014/main" id="{1641698B-6AF8-0DDF-2A7D-4729871B198E}"/>
              </a:ext>
            </a:extLst>
          </p:cNvPr>
          <p:cNvPicPr>
            <a:picLocks noChangeAspect="1"/>
          </p:cNvPicPr>
          <p:nvPr/>
        </p:nvPicPr>
        <p:blipFill rotWithShape="1">
          <a:blip r:embed="rId3"/>
          <a:srcRect l="1176" t="24801" r="56300" b="17800"/>
          <a:stretch/>
        </p:blipFill>
        <p:spPr>
          <a:xfrm>
            <a:off x="-1" y="1256390"/>
            <a:ext cx="4572001" cy="3471334"/>
          </a:xfrm>
          <a:prstGeom prst="rect">
            <a:avLst/>
          </a:prstGeom>
        </p:spPr>
      </p:pic>
      <p:pic>
        <p:nvPicPr>
          <p:cNvPr id="7" name="Obrázek 6">
            <a:extLst>
              <a:ext uri="{FF2B5EF4-FFF2-40B4-BE49-F238E27FC236}">
                <a16:creationId xmlns:a16="http://schemas.microsoft.com/office/drawing/2014/main" id="{02D4C31C-0FB1-6000-0126-A6DF7AE79478}"/>
              </a:ext>
            </a:extLst>
          </p:cNvPr>
          <p:cNvPicPr>
            <a:picLocks noChangeAspect="1"/>
          </p:cNvPicPr>
          <p:nvPr/>
        </p:nvPicPr>
        <p:blipFill rotWithShape="1">
          <a:blip r:embed="rId4"/>
          <a:srcRect l="35825" t="24801" r="21651" b="17800"/>
          <a:stretch/>
        </p:blipFill>
        <p:spPr>
          <a:xfrm>
            <a:off x="4502914" y="3356992"/>
            <a:ext cx="4611083" cy="3501008"/>
          </a:xfrm>
          <a:prstGeom prst="rect">
            <a:avLst/>
          </a:prstGeom>
        </p:spPr>
      </p:pic>
    </p:spTree>
    <p:extLst>
      <p:ext uri="{BB962C8B-B14F-4D97-AF65-F5344CB8AC3E}">
        <p14:creationId xmlns:p14="http://schemas.microsoft.com/office/powerpoint/2010/main" val="2298610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pic>
        <p:nvPicPr>
          <p:cNvPr id="8" name="Obrázek 7">
            <a:extLst>
              <a:ext uri="{FF2B5EF4-FFF2-40B4-BE49-F238E27FC236}">
                <a16:creationId xmlns:a16="http://schemas.microsoft.com/office/drawing/2014/main" id="{54AD5BFB-4B93-95D8-34E6-CB5685F06C91}"/>
              </a:ext>
            </a:extLst>
          </p:cNvPr>
          <p:cNvPicPr>
            <a:picLocks noChangeAspect="1"/>
          </p:cNvPicPr>
          <p:nvPr/>
        </p:nvPicPr>
        <p:blipFill rotWithShape="1">
          <a:blip r:embed="rId3"/>
          <a:srcRect l="31100" t="8974" r="31888" b="1369"/>
          <a:stretch/>
        </p:blipFill>
        <p:spPr>
          <a:xfrm>
            <a:off x="4860032" y="1451725"/>
            <a:ext cx="4176465" cy="5406275"/>
          </a:xfrm>
          <a:prstGeom prst="rect">
            <a:avLst/>
          </a:prstGeom>
        </p:spPr>
      </p:pic>
      <p:pic>
        <p:nvPicPr>
          <p:cNvPr id="4" name="Obrázek 3">
            <a:extLst>
              <a:ext uri="{FF2B5EF4-FFF2-40B4-BE49-F238E27FC236}">
                <a16:creationId xmlns:a16="http://schemas.microsoft.com/office/drawing/2014/main" id="{FE2E8995-258C-AD63-0A7F-BED889C42A20}"/>
              </a:ext>
            </a:extLst>
          </p:cNvPr>
          <p:cNvPicPr>
            <a:picLocks noChangeAspect="1"/>
          </p:cNvPicPr>
          <p:nvPr/>
        </p:nvPicPr>
        <p:blipFill rotWithShape="1">
          <a:blip r:embed="rId4"/>
          <a:srcRect l="1549" t="44750" r="742" b="19550"/>
          <a:stretch/>
        </p:blipFill>
        <p:spPr>
          <a:xfrm>
            <a:off x="107504" y="5085184"/>
            <a:ext cx="4744892" cy="1772816"/>
          </a:xfrm>
          <a:prstGeom prst="rect">
            <a:avLst/>
          </a:prstGeom>
        </p:spPr>
      </p:pic>
      <p:pic>
        <p:nvPicPr>
          <p:cNvPr id="10" name="Obrázek 9">
            <a:extLst>
              <a:ext uri="{FF2B5EF4-FFF2-40B4-BE49-F238E27FC236}">
                <a16:creationId xmlns:a16="http://schemas.microsoft.com/office/drawing/2014/main" id="{3E193A76-8CCB-17FE-B356-A9735CEDAF01}"/>
              </a:ext>
            </a:extLst>
          </p:cNvPr>
          <p:cNvPicPr>
            <a:picLocks noChangeAspect="1"/>
          </p:cNvPicPr>
          <p:nvPr/>
        </p:nvPicPr>
        <p:blipFill rotWithShape="1">
          <a:blip r:embed="rId5"/>
          <a:srcRect l="76775" t="16106" b="54332"/>
          <a:stretch/>
        </p:blipFill>
        <p:spPr>
          <a:xfrm>
            <a:off x="0" y="0"/>
            <a:ext cx="3166383" cy="2153649"/>
          </a:xfrm>
          <a:prstGeom prst="rect">
            <a:avLst/>
          </a:prstGeom>
        </p:spPr>
      </p:pic>
      <p:pic>
        <p:nvPicPr>
          <p:cNvPr id="12" name="Obrázek 11">
            <a:extLst>
              <a:ext uri="{FF2B5EF4-FFF2-40B4-BE49-F238E27FC236}">
                <a16:creationId xmlns:a16="http://schemas.microsoft.com/office/drawing/2014/main" id="{9D2AE814-830E-3EA1-5864-EDE19215661A}"/>
              </a:ext>
            </a:extLst>
          </p:cNvPr>
          <p:cNvPicPr>
            <a:picLocks noChangeAspect="1"/>
          </p:cNvPicPr>
          <p:nvPr/>
        </p:nvPicPr>
        <p:blipFill rotWithShape="1">
          <a:blip r:embed="rId6"/>
          <a:srcRect l="17713" t="19201" r="5000" b="11558"/>
          <a:stretch/>
        </p:blipFill>
        <p:spPr>
          <a:xfrm>
            <a:off x="121373" y="2407987"/>
            <a:ext cx="5026691" cy="2533181"/>
          </a:xfrm>
          <a:prstGeom prst="rect">
            <a:avLst/>
          </a:prstGeom>
        </p:spPr>
      </p:pic>
    </p:spTree>
    <p:extLst>
      <p:ext uri="{BB962C8B-B14F-4D97-AF65-F5344CB8AC3E}">
        <p14:creationId xmlns:p14="http://schemas.microsoft.com/office/powerpoint/2010/main" val="181219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Charakteristiky polohy</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dirty="0"/>
              <a:t>Průměrný střed (</a:t>
            </a:r>
            <a:r>
              <a:rPr lang="cs-CZ" dirty="0" err="1"/>
              <a:t>mean</a:t>
            </a:r>
            <a:r>
              <a:rPr lang="cs-CZ" dirty="0"/>
              <a:t> center)</a:t>
            </a:r>
          </a:p>
          <a:p>
            <a:r>
              <a:rPr lang="cs-CZ" dirty="0"/>
              <a:t>Vážený průměrný střed (</a:t>
            </a:r>
            <a:r>
              <a:rPr lang="cs-CZ" dirty="0" err="1"/>
              <a:t>weighted</a:t>
            </a:r>
            <a:r>
              <a:rPr lang="cs-CZ" dirty="0"/>
              <a:t> </a:t>
            </a:r>
            <a:r>
              <a:rPr lang="cs-CZ" dirty="0" err="1"/>
              <a:t>mean</a:t>
            </a:r>
            <a:r>
              <a:rPr lang="cs-CZ" dirty="0"/>
              <a:t> center)</a:t>
            </a:r>
          </a:p>
          <a:p>
            <a:r>
              <a:rPr lang="cs-CZ" b="0" dirty="0"/>
              <a:t>Agregovaný průměrný střed</a:t>
            </a:r>
          </a:p>
          <a:p>
            <a:r>
              <a:rPr lang="cs-CZ" dirty="0"/>
              <a:t>Mediánový střed (</a:t>
            </a:r>
            <a:r>
              <a:rPr lang="cs-CZ" dirty="0" err="1"/>
              <a:t>median</a:t>
            </a:r>
            <a:r>
              <a:rPr lang="cs-CZ" dirty="0"/>
              <a:t> center)</a:t>
            </a:r>
            <a:endParaRPr lang="cs-CZ" altLang="cs-CZ" sz="2000" dirty="0"/>
          </a:p>
        </p:txBody>
      </p:sp>
    </p:spTree>
    <p:extLst>
      <p:ext uri="{BB962C8B-B14F-4D97-AF65-F5344CB8AC3E}">
        <p14:creationId xmlns:p14="http://schemas.microsoft.com/office/powerpoint/2010/main" val="443326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Metoda nejbližšího souseda</a:t>
            </a:r>
          </a:p>
        </p:txBody>
      </p:sp>
      <p:sp>
        <p:nvSpPr>
          <p:cNvPr id="3" name="Zástupný symbol pro obsah 2">
            <a:extLst>
              <a:ext uri="{FF2B5EF4-FFF2-40B4-BE49-F238E27FC236}">
                <a16:creationId xmlns:a16="http://schemas.microsoft.com/office/drawing/2014/main" id="{851BC423-1F21-1F8E-FB98-D1589AE08625}"/>
              </a:ext>
            </a:extLst>
          </p:cNvPr>
          <p:cNvSpPr>
            <a:spLocks noGrp="1"/>
          </p:cNvSpPr>
          <p:nvPr>
            <p:ph idx="1"/>
          </p:nvPr>
        </p:nvSpPr>
        <p:spPr>
          <a:xfrm>
            <a:off x="971600" y="1412875"/>
            <a:ext cx="7848550" cy="5068888"/>
          </a:xfrm>
        </p:spPr>
        <p:txBody>
          <a:bodyPr/>
          <a:lstStyle/>
          <a:p>
            <a:pPr algn="l"/>
            <a:r>
              <a:rPr lang="pl-PL" sz="1800" b="0" i="0" u="none" strike="noStrike" baseline="0" dirty="0"/>
              <a:t>Nelze spolehat na vizualni srovnani prostoroveho rozloženi ani na vypočtenou hodnotu R. Ta by měla byt doplněna hodnotou </a:t>
            </a:r>
            <a:r>
              <a:rPr lang="cs-CZ" sz="1800" b="0" i="0" u="none" strike="noStrike" baseline="0" dirty="0"/>
              <a:t>Z</a:t>
            </a:r>
            <a:r>
              <a:rPr lang="cs-CZ" sz="1800" b="0" i="0" u="none" strike="noStrike" baseline="-25000" dirty="0"/>
              <a:t>R</a:t>
            </a:r>
            <a:r>
              <a:rPr lang="cs-CZ" sz="1800" b="0" i="0" u="none" strike="noStrike" baseline="0" dirty="0"/>
              <a:t> (Z skóre) pro ověřeni statistické významnosti pozorovaného rozdílu.</a:t>
            </a:r>
          </a:p>
          <a:p>
            <a:pPr algn="l"/>
            <a:r>
              <a:rPr lang="cs-CZ" sz="1800" b="0" i="0" u="none" strike="noStrike" baseline="0" dirty="0"/>
              <a:t>Výsledky jsou vysoce citlivé k měřítku (lokální vs. regionální)</a:t>
            </a:r>
          </a:p>
          <a:p>
            <a:pPr algn="l"/>
            <a:r>
              <a:rPr lang="pl-PL" sz="1800" b="0" i="0" u="none" strike="noStrike" baseline="0" dirty="0"/>
              <a:t>V zavislosti na studovanem jevu musi byt věnovana pozornost </a:t>
            </a:r>
            <a:r>
              <a:rPr lang="cs-CZ" sz="1800" b="0" i="0" u="none" strike="noStrike" baseline="0" dirty="0"/>
              <a:t>vymezeni studované plochy (administrativní či přirozené hranice).</a:t>
            </a:r>
            <a:endParaRPr lang="cs-CZ" altLang="cs-CZ" sz="2000" b="0" dirty="0"/>
          </a:p>
        </p:txBody>
      </p:sp>
      <p:pic>
        <p:nvPicPr>
          <p:cNvPr id="9" name="Obrázek 8">
            <a:extLst>
              <a:ext uri="{FF2B5EF4-FFF2-40B4-BE49-F238E27FC236}">
                <a16:creationId xmlns:a16="http://schemas.microsoft.com/office/drawing/2014/main" id="{2C6B4BDC-21B2-D366-7A5D-E690F0453D84}"/>
              </a:ext>
            </a:extLst>
          </p:cNvPr>
          <p:cNvPicPr>
            <a:picLocks noChangeAspect="1"/>
          </p:cNvPicPr>
          <p:nvPr/>
        </p:nvPicPr>
        <p:blipFill rotWithShape="1">
          <a:blip r:embed="rId3"/>
          <a:srcRect l="47638" t="30401" r="20862" b="50000"/>
          <a:stretch/>
        </p:blipFill>
        <p:spPr>
          <a:xfrm>
            <a:off x="4067944" y="5218744"/>
            <a:ext cx="4320480" cy="1512168"/>
          </a:xfrm>
          <a:prstGeom prst="rect">
            <a:avLst/>
          </a:prstGeom>
        </p:spPr>
      </p:pic>
      <p:pic>
        <p:nvPicPr>
          <p:cNvPr id="6" name="Obrázek 5">
            <a:extLst>
              <a:ext uri="{FF2B5EF4-FFF2-40B4-BE49-F238E27FC236}">
                <a16:creationId xmlns:a16="http://schemas.microsoft.com/office/drawing/2014/main" id="{9D3EAE00-C546-0B2D-E7C5-3C3BFC0521F2}"/>
              </a:ext>
            </a:extLst>
          </p:cNvPr>
          <p:cNvPicPr>
            <a:picLocks noChangeAspect="1"/>
          </p:cNvPicPr>
          <p:nvPr/>
        </p:nvPicPr>
        <p:blipFill rotWithShape="1">
          <a:blip r:embed="rId3"/>
          <a:srcRect l="14168" t="27600" r="75987" b="64000"/>
          <a:stretch/>
        </p:blipFill>
        <p:spPr>
          <a:xfrm>
            <a:off x="7272114" y="5866816"/>
            <a:ext cx="1800572" cy="864096"/>
          </a:xfrm>
          <a:prstGeom prst="rect">
            <a:avLst/>
          </a:prstGeom>
        </p:spPr>
      </p:pic>
    </p:spTree>
    <p:extLst>
      <p:ext uri="{BB962C8B-B14F-4D97-AF65-F5344CB8AC3E}">
        <p14:creationId xmlns:p14="http://schemas.microsoft.com/office/powerpoint/2010/main" val="2320845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Prostorová autokorelace – koncepce  </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200" b="0" dirty="0"/>
              <a:t>Jak analýza kvadrátů tak analýza vzdálenosti nejbližšího souseda pracují pouze s polohou bodů.</a:t>
            </a:r>
          </a:p>
          <a:p>
            <a:r>
              <a:rPr lang="cs-CZ" sz="2200" b="0" dirty="0"/>
              <a:t>Nerozlišují body podle hodnot jejich atributů.</a:t>
            </a:r>
          </a:p>
          <a:p>
            <a:r>
              <a:rPr lang="cs-CZ" sz="2200" b="0" dirty="0"/>
              <a:t>Oba parametry (polohu i atributy) hodnotí prostorová autokorelace (SA) – je tedy metodou vhodnější.</a:t>
            </a:r>
          </a:p>
          <a:p>
            <a:r>
              <a:rPr lang="cs-CZ" sz="2200" b="0" dirty="0"/>
              <a:t>Východiska prostorové autokorelace: Většina jevů se v prostoru mění spojitě. Blízké body budou mít i podobné hodnoty studovaného jevu a naopak.</a:t>
            </a:r>
          </a:p>
          <a:p>
            <a:pPr lvl="1"/>
            <a:r>
              <a:rPr lang="cs-CZ" sz="2200" i="1" dirty="0" err="1"/>
              <a:t>First</a:t>
            </a:r>
            <a:r>
              <a:rPr lang="cs-CZ" sz="2200" i="1" dirty="0"/>
              <a:t> </a:t>
            </a:r>
            <a:r>
              <a:rPr lang="cs-CZ" sz="2200" i="1" dirty="0" err="1"/>
              <a:t>law</a:t>
            </a:r>
            <a:r>
              <a:rPr lang="cs-CZ" sz="2200" i="1" dirty="0"/>
              <a:t> </a:t>
            </a:r>
            <a:r>
              <a:rPr lang="cs-CZ" sz="2200" i="1" dirty="0" err="1"/>
              <a:t>of</a:t>
            </a:r>
            <a:r>
              <a:rPr lang="cs-CZ" sz="2200" i="1" dirty="0"/>
              <a:t> </a:t>
            </a:r>
            <a:r>
              <a:rPr lang="cs-CZ" sz="2200" i="1" dirty="0" err="1"/>
              <a:t>geography</a:t>
            </a:r>
            <a:r>
              <a:rPr lang="cs-CZ" sz="2200" i="1" dirty="0"/>
              <a:t> – </a:t>
            </a:r>
            <a:r>
              <a:rPr lang="cs-CZ" sz="2200" i="1" dirty="0" err="1"/>
              <a:t>Tobler</a:t>
            </a:r>
            <a:r>
              <a:rPr lang="cs-CZ" sz="2200" i="1" dirty="0"/>
              <a:t> (1970)</a:t>
            </a:r>
            <a:endParaRPr lang="cs-CZ" altLang="cs-CZ" sz="2200" i="1" dirty="0"/>
          </a:p>
        </p:txBody>
      </p:sp>
    </p:spTree>
    <p:extLst>
      <p:ext uri="{BB962C8B-B14F-4D97-AF65-F5344CB8AC3E}">
        <p14:creationId xmlns:p14="http://schemas.microsoft.com/office/powerpoint/2010/main" val="2876289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Prostorová autokorelace </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200" b="0" dirty="0"/>
              <a:t>Mezi nejpoužívanější koeficienty prostorové autokorelace náleží:</a:t>
            </a:r>
          </a:p>
          <a:p>
            <a:pPr lvl="1"/>
            <a:r>
              <a:rPr lang="cs-CZ" sz="2200" b="1" dirty="0" err="1"/>
              <a:t>Gearyho</a:t>
            </a:r>
            <a:r>
              <a:rPr lang="cs-CZ" sz="2200" b="1" dirty="0"/>
              <a:t> poměr C </a:t>
            </a:r>
            <a:r>
              <a:rPr lang="cs-CZ" sz="2200" dirty="0"/>
              <a:t>(</a:t>
            </a:r>
            <a:r>
              <a:rPr lang="cs-CZ" sz="2200" dirty="0" err="1"/>
              <a:t>Geary’s</a:t>
            </a:r>
            <a:r>
              <a:rPr lang="cs-CZ" sz="2200" dirty="0"/>
              <a:t> Ratio)</a:t>
            </a:r>
          </a:p>
          <a:p>
            <a:pPr lvl="1"/>
            <a:r>
              <a:rPr lang="cs-CZ" sz="2200" b="1" dirty="0" err="1"/>
              <a:t>Moranův</a:t>
            </a:r>
            <a:r>
              <a:rPr lang="cs-CZ" sz="2200" b="1" dirty="0"/>
              <a:t> index I </a:t>
            </a:r>
            <a:r>
              <a:rPr lang="cs-CZ" sz="2200" dirty="0"/>
              <a:t>(</a:t>
            </a:r>
            <a:r>
              <a:rPr lang="cs-CZ" sz="2200" dirty="0" err="1"/>
              <a:t>Moran’s</a:t>
            </a:r>
            <a:r>
              <a:rPr lang="cs-CZ" sz="2200" dirty="0"/>
              <a:t> I)</a:t>
            </a:r>
          </a:p>
          <a:p>
            <a:r>
              <a:rPr lang="cs-CZ" sz="2200" b="0" dirty="0"/>
              <a:t>Lze jich využít pro intervalová a poměrová data.</a:t>
            </a:r>
            <a:endParaRPr lang="cs-CZ" altLang="cs-CZ" sz="2200" b="0" dirty="0"/>
          </a:p>
        </p:txBody>
      </p:sp>
      <p:pic>
        <p:nvPicPr>
          <p:cNvPr id="5" name="Obrázek 4">
            <a:extLst>
              <a:ext uri="{FF2B5EF4-FFF2-40B4-BE49-F238E27FC236}">
                <a16:creationId xmlns:a16="http://schemas.microsoft.com/office/drawing/2014/main" id="{4DAA8D6D-409F-8CA4-704D-567CB1A0008A}"/>
              </a:ext>
            </a:extLst>
          </p:cNvPr>
          <p:cNvPicPr>
            <a:picLocks noChangeAspect="1"/>
          </p:cNvPicPr>
          <p:nvPr/>
        </p:nvPicPr>
        <p:blipFill rotWithShape="1">
          <a:blip r:embed="rId3"/>
          <a:srcRect l="5900" t="20600" r="34251" b="19201"/>
          <a:stretch/>
        </p:blipFill>
        <p:spPr>
          <a:xfrm>
            <a:off x="1259632" y="3572742"/>
            <a:ext cx="5616624" cy="3177827"/>
          </a:xfrm>
          <a:prstGeom prst="rect">
            <a:avLst/>
          </a:prstGeom>
        </p:spPr>
      </p:pic>
    </p:spTree>
    <p:extLst>
      <p:ext uri="{BB962C8B-B14F-4D97-AF65-F5344CB8AC3E}">
        <p14:creationId xmlns:p14="http://schemas.microsoft.com/office/powerpoint/2010/main" val="365343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r>
              <a:rPr lang="cs-CZ" sz="2700" dirty="0"/>
              <a:t>Prostorová autokorelace </a:t>
            </a:r>
          </a:p>
        </p:txBody>
      </p:sp>
      <p:pic>
        <p:nvPicPr>
          <p:cNvPr id="7" name="Zástupný obsah 6">
            <a:extLst>
              <a:ext uri="{FF2B5EF4-FFF2-40B4-BE49-F238E27FC236}">
                <a16:creationId xmlns:a16="http://schemas.microsoft.com/office/drawing/2014/main" id="{45F354FE-1D44-1202-F02A-0041EEB480D0}"/>
              </a:ext>
            </a:extLst>
          </p:cNvPr>
          <p:cNvPicPr>
            <a:picLocks noGrp="1" noChangeAspect="1"/>
          </p:cNvPicPr>
          <p:nvPr>
            <p:ph idx="1"/>
          </p:nvPr>
        </p:nvPicPr>
        <p:blipFill rotWithShape="1">
          <a:blip r:embed="rId3"/>
          <a:srcRect l="7637" t="16801" r="7" b="25025"/>
          <a:stretch/>
        </p:blipFill>
        <p:spPr>
          <a:xfrm>
            <a:off x="-1565" y="1412776"/>
            <a:ext cx="9145565" cy="3240360"/>
          </a:xfrm>
        </p:spPr>
      </p:pic>
      <p:pic>
        <p:nvPicPr>
          <p:cNvPr id="9" name="Obrázek 8">
            <a:extLst>
              <a:ext uri="{FF2B5EF4-FFF2-40B4-BE49-F238E27FC236}">
                <a16:creationId xmlns:a16="http://schemas.microsoft.com/office/drawing/2014/main" id="{730BDE17-901B-05FC-31CC-76F145A05CEB}"/>
              </a:ext>
            </a:extLst>
          </p:cNvPr>
          <p:cNvPicPr>
            <a:picLocks noChangeAspect="1"/>
          </p:cNvPicPr>
          <p:nvPr/>
        </p:nvPicPr>
        <p:blipFill rotWithShape="1">
          <a:blip r:embed="rId4"/>
          <a:srcRect l="13740" t="6951" r="15874" b="2754"/>
          <a:stretch/>
        </p:blipFill>
        <p:spPr>
          <a:xfrm>
            <a:off x="827584" y="35668"/>
            <a:ext cx="5235975" cy="6822332"/>
          </a:xfrm>
          <a:prstGeom prst="rect">
            <a:avLst/>
          </a:prstGeom>
        </p:spPr>
      </p:pic>
      <p:sp>
        <p:nvSpPr>
          <p:cNvPr id="10" name="Ovál 9">
            <a:extLst>
              <a:ext uri="{FF2B5EF4-FFF2-40B4-BE49-F238E27FC236}">
                <a16:creationId xmlns:a16="http://schemas.microsoft.com/office/drawing/2014/main" id="{349AB528-AD5C-8A3E-66BF-54B019E0AECC}"/>
              </a:ext>
            </a:extLst>
          </p:cNvPr>
          <p:cNvSpPr/>
          <p:nvPr/>
        </p:nvSpPr>
        <p:spPr>
          <a:xfrm>
            <a:off x="6907126" y="2650283"/>
            <a:ext cx="2129369" cy="475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732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Metoda jádrových odhadů</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179388" y="1412875"/>
            <a:ext cx="8640762" cy="5068888"/>
          </a:xfrm>
        </p:spPr>
        <p:txBody>
          <a:bodyPr/>
          <a:lstStyle/>
          <a:p>
            <a:r>
              <a:rPr lang="cs-CZ" altLang="cs-CZ" sz="2000" b="0" dirty="0"/>
              <a:t>Hlavní metodou pro identifikaci anomálních lokalit, které bývají často nazývány jako </a:t>
            </a:r>
            <a:r>
              <a:rPr lang="cs-CZ" altLang="cs-CZ" sz="2000" dirty="0"/>
              <a:t>hot </a:t>
            </a:r>
            <a:r>
              <a:rPr lang="cs-CZ" altLang="cs-CZ" sz="2000" dirty="0" err="1"/>
              <a:t>spots</a:t>
            </a:r>
            <a:r>
              <a:rPr lang="cs-CZ" altLang="cs-CZ" sz="2000" b="0" dirty="0"/>
              <a:t>, je metoda </a:t>
            </a:r>
            <a:r>
              <a:rPr lang="cs-CZ" altLang="cs-CZ" sz="2000" dirty="0"/>
              <a:t>jádrových odhadů </a:t>
            </a:r>
            <a:r>
              <a:rPr lang="cs-CZ" altLang="cs-CZ" sz="2000" b="0" dirty="0"/>
              <a:t>(kernel </a:t>
            </a:r>
            <a:r>
              <a:rPr lang="cs-CZ" altLang="cs-CZ" sz="2000" b="0" dirty="0" err="1"/>
              <a:t>density</a:t>
            </a:r>
            <a:r>
              <a:rPr lang="cs-CZ" altLang="cs-CZ" sz="2000" b="0" dirty="0"/>
              <a:t> </a:t>
            </a:r>
            <a:r>
              <a:rPr lang="cs-CZ" altLang="cs-CZ" sz="2000" b="0" dirty="0" err="1"/>
              <a:t>estimation</a:t>
            </a:r>
            <a:r>
              <a:rPr lang="cs-CZ" altLang="cs-CZ" sz="2000" b="0" dirty="0"/>
              <a:t>) či </a:t>
            </a:r>
            <a:r>
              <a:rPr lang="cs-CZ" altLang="cs-CZ" sz="2000" dirty="0"/>
              <a:t>jádrového vyhlazení</a:t>
            </a:r>
            <a:r>
              <a:rPr lang="cs-CZ" altLang="cs-CZ" sz="2000" b="0" dirty="0"/>
              <a:t>. </a:t>
            </a:r>
          </a:p>
          <a:p>
            <a:endParaRPr lang="cs-CZ" altLang="cs-CZ" sz="3200" dirty="0"/>
          </a:p>
          <a:p>
            <a:r>
              <a:rPr lang="cs-CZ" altLang="cs-CZ" sz="2000" dirty="0"/>
              <a:t>Jaká je hlavní nevýhoda??</a:t>
            </a:r>
          </a:p>
          <a:p>
            <a:pPr lvl="1"/>
            <a:r>
              <a:rPr lang="cs-CZ" altLang="cs-CZ" sz="2000" b="0" dirty="0"/>
              <a:t>Základním nedostatkem je subjektivita v intepretaci výsledků. </a:t>
            </a:r>
          </a:p>
          <a:p>
            <a:pPr lvl="1"/>
            <a:r>
              <a:rPr lang="cs-CZ" altLang="cs-CZ" sz="2000" b="0" dirty="0"/>
              <a:t>Stejná podkladová data mohou být zobrazena značně rozdílně jen s využitím rozdílného nastavení metody a způsobu zobrazení. </a:t>
            </a:r>
          </a:p>
          <a:p>
            <a:pPr lvl="2"/>
            <a:r>
              <a:rPr lang="cs-CZ" altLang="cs-CZ" sz="1600" i="1" dirty="0"/>
              <a:t>Použité parametry je vhodné uvést.</a:t>
            </a:r>
            <a:endParaRPr lang="cs-CZ" altLang="cs-CZ" sz="1600" b="0" i="1" dirty="0"/>
          </a:p>
          <a:p>
            <a:pPr lvl="1"/>
            <a:r>
              <a:rPr lang="cs-CZ" altLang="cs-CZ" sz="2000" b="0" dirty="0"/>
              <a:t>Z tohoto důvodu je potřeba zvýraznit statisticky významné výsledky. </a:t>
            </a:r>
            <a:endParaRPr lang="cs-CZ" altLang="cs-CZ"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Metoda jádrových odhadů</a:t>
            </a:r>
          </a:p>
        </p:txBody>
      </p:sp>
      <p:sp>
        <p:nvSpPr>
          <p:cNvPr id="4" name="Zástupný obsah 3">
            <a:extLst>
              <a:ext uri="{FF2B5EF4-FFF2-40B4-BE49-F238E27FC236}">
                <a16:creationId xmlns:a16="http://schemas.microsoft.com/office/drawing/2014/main" id="{1D6F06A4-EC20-130C-5594-58CE92B60952}"/>
              </a:ext>
            </a:extLst>
          </p:cNvPr>
          <p:cNvSpPr>
            <a:spLocks noGrp="1"/>
          </p:cNvSpPr>
          <p:nvPr>
            <p:ph idx="1"/>
          </p:nvPr>
        </p:nvSpPr>
        <p:spPr/>
        <p:txBody>
          <a:bodyPr/>
          <a:lstStyle/>
          <a:p>
            <a:endParaRPr lang="cs-CZ"/>
          </a:p>
        </p:txBody>
      </p:sp>
      <p:pic>
        <p:nvPicPr>
          <p:cNvPr id="6" name="Obrázek 5">
            <a:extLst>
              <a:ext uri="{FF2B5EF4-FFF2-40B4-BE49-F238E27FC236}">
                <a16:creationId xmlns:a16="http://schemas.microsoft.com/office/drawing/2014/main" id="{3D3E0F89-C30F-BCF1-A3A8-E10D7370EE9B}"/>
              </a:ext>
            </a:extLst>
          </p:cNvPr>
          <p:cNvPicPr>
            <a:picLocks noChangeAspect="1"/>
          </p:cNvPicPr>
          <p:nvPr/>
        </p:nvPicPr>
        <p:blipFill rotWithShape="1">
          <a:blip r:embed="rId3"/>
          <a:srcRect l="35038" t="12200" r="6688" b="30401"/>
          <a:stretch/>
        </p:blipFill>
        <p:spPr>
          <a:xfrm>
            <a:off x="218150" y="1340768"/>
            <a:ext cx="8707699" cy="4824536"/>
          </a:xfrm>
          <a:prstGeom prst="rect">
            <a:avLst/>
          </a:prstGeom>
        </p:spPr>
      </p:pic>
    </p:spTree>
    <p:extLst>
      <p:ext uri="{BB962C8B-B14F-4D97-AF65-F5344CB8AC3E}">
        <p14:creationId xmlns:p14="http://schemas.microsoft.com/office/powerpoint/2010/main" val="2921076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F443D8-9EC9-7A1A-D734-C5D4CF4CA11E}"/>
              </a:ext>
            </a:extLst>
          </p:cNvPr>
          <p:cNvSpPr>
            <a:spLocks noGrp="1"/>
          </p:cNvSpPr>
          <p:nvPr>
            <p:ph type="title"/>
          </p:nvPr>
        </p:nvSpPr>
        <p:spPr/>
        <p:txBody>
          <a:bodyPr/>
          <a:lstStyle/>
          <a:p>
            <a:pPr>
              <a:defRPr/>
            </a:pPr>
            <a:r>
              <a:rPr lang="cs-CZ" dirty="0"/>
              <a:t>Předpoklady užití metody</a:t>
            </a:r>
          </a:p>
        </p:txBody>
      </p:sp>
      <p:sp>
        <p:nvSpPr>
          <p:cNvPr id="52227" name="Zástupný symbol pro obsah 2">
            <a:extLst>
              <a:ext uri="{FF2B5EF4-FFF2-40B4-BE49-F238E27FC236}">
                <a16:creationId xmlns:a16="http://schemas.microsoft.com/office/drawing/2014/main" id="{31DE3C9C-0D77-C818-56E8-17E8CB9D0223}"/>
              </a:ext>
            </a:extLst>
          </p:cNvPr>
          <p:cNvSpPr>
            <a:spLocks noGrp="1"/>
          </p:cNvSpPr>
          <p:nvPr>
            <p:ph idx="1"/>
          </p:nvPr>
        </p:nvSpPr>
        <p:spPr>
          <a:xfrm>
            <a:off x="395288" y="1412875"/>
            <a:ext cx="8424862" cy="4456113"/>
          </a:xfrm>
        </p:spPr>
        <p:txBody>
          <a:bodyPr/>
          <a:lstStyle/>
          <a:p>
            <a:r>
              <a:rPr lang="cs-CZ" altLang="cs-CZ" b="0" dirty="0"/>
              <a:t>Není vhodná pro zobrazení rozsáhlých území.</a:t>
            </a:r>
          </a:p>
          <a:p>
            <a:r>
              <a:rPr lang="cs-CZ" altLang="cs-CZ" b="0" dirty="0"/>
              <a:t>Vhodná pro mapy větších měřítek (obce či jejich části). </a:t>
            </a:r>
          </a:p>
          <a:p>
            <a:r>
              <a:rPr lang="cs-CZ" altLang="cs-CZ" b="0" dirty="0"/>
              <a:t>Není doporučena pro větší územní celky (okres, kraj, ČR) </a:t>
            </a:r>
            <a:r>
              <a:rPr lang="cs-CZ" altLang="cs-CZ" b="0" dirty="0">
                <a:sym typeface="Wingdings" panose="05000000000000000000" pitchFamily="2" charset="2"/>
              </a:rPr>
              <a:t> toto záleží na zobrazovaném jevu</a:t>
            </a:r>
            <a:endParaRPr lang="cs-CZ" altLang="cs-CZ" b="0" dirty="0"/>
          </a:p>
          <a:p>
            <a:r>
              <a:rPr lang="cs-CZ" altLang="cs-CZ" b="0" dirty="0"/>
              <a:t>Neexistuje také žádná hranice pro minimální počet událostí v oblasti. </a:t>
            </a:r>
          </a:p>
          <a:p>
            <a:r>
              <a:rPr lang="cs-CZ" altLang="cs-CZ" b="0" dirty="0"/>
              <a:t>Doporučujeme však brát v potaz počet bodů a plochu analyzované oblasti. Pokud je oblast menší, je možné pracovat i s menším počtem událostí. </a:t>
            </a:r>
          </a:p>
          <a:p>
            <a:r>
              <a:rPr lang="cs-CZ" altLang="cs-CZ" b="0" dirty="0"/>
              <a:t>V případě malých počtů na větší ploše použití jádrového vyhlazení není doporučeno. </a:t>
            </a:r>
            <a:endParaRPr lang="cs-CZ" alt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2084D6-E505-2165-7966-BBFF3B03717F}"/>
              </a:ext>
            </a:extLst>
          </p:cNvPr>
          <p:cNvSpPr>
            <a:spLocks noGrp="1"/>
          </p:cNvSpPr>
          <p:nvPr>
            <p:ph type="title"/>
          </p:nvPr>
        </p:nvSpPr>
        <p:spPr/>
        <p:txBody>
          <a:bodyPr/>
          <a:lstStyle/>
          <a:p>
            <a:pPr>
              <a:defRPr/>
            </a:pPr>
            <a:r>
              <a:rPr lang="cs-CZ" dirty="0"/>
              <a:t>Krok I –</a:t>
            </a:r>
            <a:br>
              <a:rPr lang="cs-CZ" dirty="0"/>
            </a:br>
            <a:r>
              <a:rPr lang="cs-CZ" dirty="0"/>
              <a:t>PŘEDZPRACOVÁNÍ DAT </a:t>
            </a:r>
          </a:p>
        </p:txBody>
      </p:sp>
      <p:sp>
        <p:nvSpPr>
          <p:cNvPr id="3" name="Zástupný symbol pro obsah 2">
            <a:extLst>
              <a:ext uri="{FF2B5EF4-FFF2-40B4-BE49-F238E27FC236}">
                <a16:creationId xmlns:a16="http://schemas.microsoft.com/office/drawing/2014/main" id="{E34536A0-E7B9-F502-5274-4C49D1B5C367}"/>
              </a:ext>
            </a:extLst>
          </p:cNvPr>
          <p:cNvSpPr>
            <a:spLocks noGrp="1"/>
          </p:cNvSpPr>
          <p:nvPr>
            <p:ph idx="1"/>
          </p:nvPr>
        </p:nvSpPr>
        <p:spPr>
          <a:xfrm>
            <a:off x="457200" y="1484313"/>
            <a:ext cx="8435975" cy="5184775"/>
          </a:xfrm>
        </p:spPr>
        <p:txBody>
          <a:bodyPr>
            <a:normAutofit fontScale="92500"/>
          </a:bodyPr>
          <a:lstStyle/>
          <a:p>
            <a:pPr>
              <a:defRPr/>
            </a:pPr>
            <a:r>
              <a:rPr lang="cs-CZ" b="0" dirty="0"/>
              <a:t>Základní podmínkou - kvalitní data. </a:t>
            </a:r>
          </a:p>
          <a:p>
            <a:pPr>
              <a:defRPr/>
            </a:pPr>
            <a:r>
              <a:rPr lang="cs-CZ" b="0" dirty="0"/>
              <a:t>Nutné se zaměřit na:</a:t>
            </a:r>
          </a:p>
          <a:p>
            <a:pPr lvl="1">
              <a:defRPr/>
            </a:pPr>
            <a:r>
              <a:rPr lang="cs-CZ" dirty="0"/>
              <a:t>správnost a přesnost souřadnicového určení polohy, </a:t>
            </a:r>
          </a:p>
          <a:p>
            <a:pPr lvl="1">
              <a:defRPr/>
            </a:pPr>
            <a:r>
              <a:rPr lang="cs-CZ" dirty="0"/>
              <a:t>časové určení,</a:t>
            </a:r>
          </a:p>
          <a:p>
            <a:pPr lvl="1">
              <a:defRPr/>
            </a:pPr>
            <a:r>
              <a:rPr lang="cs-CZ" dirty="0"/>
              <a:t>tematické určení. </a:t>
            </a:r>
          </a:p>
          <a:p>
            <a:pPr>
              <a:defRPr/>
            </a:pPr>
            <a:r>
              <a:rPr lang="cs-CZ" b="0" dirty="0"/>
              <a:t>Rozlišit případy, kdy již záznam deliktu obsahuje souřadnice, od těch, kde je poloha vyjádřena pouze adresou či jiným </a:t>
            </a:r>
            <a:r>
              <a:rPr lang="cs-CZ" b="0" dirty="0" err="1"/>
              <a:t>referencováním</a:t>
            </a:r>
            <a:r>
              <a:rPr lang="cs-CZ" b="0" dirty="0"/>
              <a:t>. </a:t>
            </a:r>
          </a:p>
          <a:p>
            <a:pPr>
              <a:defRPr/>
            </a:pPr>
            <a:r>
              <a:rPr lang="cs-CZ" b="0" dirty="0"/>
              <a:t>Pokud jsou body lokalizovány na jedno místo, tak zde vznikají umělé shluky, které mylně identifikují lokalitu jako anomální. </a:t>
            </a:r>
          </a:p>
          <a:p>
            <a:pPr lvl="1">
              <a:defRPr/>
            </a:pPr>
            <a:r>
              <a:rPr lang="cs-CZ" b="0" dirty="0"/>
              <a:t>Řešení – náhodné rozmístění událostí podél/uvnitř lokalizovaného objektu. </a:t>
            </a:r>
          </a:p>
          <a:p>
            <a:pPr>
              <a:defRPr/>
            </a:pP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C6FF6D-E4EB-507F-B469-EB232360B417}"/>
              </a:ext>
            </a:extLst>
          </p:cNvPr>
          <p:cNvSpPr>
            <a:spLocks noGrp="1"/>
          </p:cNvSpPr>
          <p:nvPr>
            <p:ph type="title"/>
          </p:nvPr>
        </p:nvSpPr>
        <p:spPr/>
        <p:txBody>
          <a:bodyPr/>
          <a:lstStyle/>
          <a:p>
            <a:pPr>
              <a:defRPr/>
            </a:pPr>
            <a:r>
              <a:rPr lang="cs-CZ" dirty="0"/>
              <a:t>Krok II – VOLBA METODY </a:t>
            </a:r>
            <a:br>
              <a:rPr lang="cs-CZ" dirty="0"/>
            </a:br>
            <a:r>
              <a:rPr lang="cs-CZ" dirty="0"/>
              <a:t> </a:t>
            </a:r>
          </a:p>
        </p:txBody>
      </p:sp>
      <p:sp>
        <p:nvSpPr>
          <p:cNvPr id="54275" name="Zástupný symbol pro obsah 2">
            <a:extLst>
              <a:ext uri="{FF2B5EF4-FFF2-40B4-BE49-F238E27FC236}">
                <a16:creationId xmlns:a16="http://schemas.microsoft.com/office/drawing/2014/main" id="{EC12DA88-1B9B-C803-1FF0-4DD0DB1F2C82}"/>
              </a:ext>
            </a:extLst>
          </p:cNvPr>
          <p:cNvSpPr>
            <a:spLocks noGrp="1"/>
          </p:cNvSpPr>
          <p:nvPr>
            <p:ph idx="1"/>
          </p:nvPr>
        </p:nvSpPr>
        <p:spPr>
          <a:xfrm>
            <a:off x="250825" y="1125538"/>
            <a:ext cx="8642350" cy="5327650"/>
          </a:xfrm>
        </p:spPr>
        <p:txBody>
          <a:bodyPr/>
          <a:lstStyle/>
          <a:p>
            <a:r>
              <a:rPr lang="cs-CZ" altLang="cs-CZ" sz="1800" b="0"/>
              <a:t>KDE? </a:t>
            </a:r>
            <a:r>
              <a:rPr lang="cs-CZ" altLang="cs-CZ" sz="1800"/>
              <a:t>v celé ploše území</a:t>
            </a:r>
            <a:r>
              <a:rPr lang="cs-CZ" altLang="cs-CZ" sz="1800" b="0"/>
              <a:t> vs </a:t>
            </a:r>
            <a:r>
              <a:rPr lang="cs-CZ" altLang="cs-CZ" sz="1800"/>
              <a:t>výskyt omezen pouze na jisté části území.</a:t>
            </a:r>
            <a:r>
              <a:rPr lang="cs-CZ" altLang="cs-CZ" sz="1800" b="0"/>
              <a:t> </a:t>
            </a:r>
          </a:p>
          <a:p>
            <a:r>
              <a:rPr lang="cs-CZ" altLang="cs-CZ" sz="1800" b="0"/>
              <a:t>jádrové odhady </a:t>
            </a:r>
            <a:r>
              <a:rPr lang="cs-CZ" altLang="cs-CZ" sz="1800"/>
              <a:t>plošné</a:t>
            </a:r>
            <a:r>
              <a:rPr lang="cs-CZ" altLang="cs-CZ" sz="1800" b="0"/>
              <a:t> (2D) a jednorozměrné (1D), modelující výskyt </a:t>
            </a:r>
            <a:r>
              <a:rPr lang="cs-CZ" altLang="cs-CZ" sz="1800"/>
              <a:t>pouze na liniích.</a:t>
            </a:r>
          </a:p>
          <a:p>
            <a:r>
              <a:rPr lang="cs-CZ" altLang="cs-CZ" sz="1800" b="0"/>
              <a:t>Obecně metoda jádrových odhadů přiřazuje </a:t>
            </a:r>
            <a:r>
              <a:rPr lang="cs-CZ" altLang="cs-CZ" sz="1800"/>
              <a:t>každému bodu v mapě odhad intenzity na základě vzdálenosti k ostatním událostem. </a:t>
            </a:r>
            <a:r>
              <a:rPr lang="cs-CZ" altLang="cs-CZ" sz="1800" b="0"/>
              <a:t>Nemůžeme však tuto intenzitu počítat pro každý bod, jelikož těch je nekonečně mnoho, a tak je analyzované území proloženo čtvercovým gridem a intenzity jsou počítány pro centroidy jednotlivých buněk.  </a:t>
            </a:r>
          </a:p>
          <a:p>
            <a:r>
              <a:rPr lang="cs-CZ" altLang="cs-CZ" sz="1800" b="0"/>
              <a:t>V prvním kroku je potřeba vybrat metodu jádrového odhadu: </a:t>
            </a:r>
          </a:p>
          <a:p>
            <a:pPr lvl="1"/>
            <a:r>
              <a:rPr lang="cs-CZ" altLang="cs-CZ" sz="1800" b="1"/>
              <a:t>Jednoduchý</a:t>
            </a:r>
          </a:p>
          <a:p>
            <a:pPr lvl="1"/>
            <a:r>
              <a:rPr lang="cs-CZ" altLang="cs-CZ" sz="1800" b="1"/>
              <a:t>Duální</a:t>
            </a:r>
          </a:p>
          <a:p>
            <a:r>
              <a:rPr lang="cs-CZ" altLang="cs-CZ" sz="1800" b="0"/>
              <a:t>Dále je nutné volit mezi jádrovým odhadem s dosahem:</a:t>
            </a:r>
          </a:p>
          <a:p>
            <a:pPr lvl="1"/>
            <a:r>
              <a:rPr lang="cs-CZ" altLang="cs-CZ" sz="1800" b="1"/>
              <a:t>Fixní</a:t>
            </a:r>
          </a:p>
          <a:p>
            <a:pPr lvl="1"/>
            <a:r>
              <a:rPr lang="cs-CZ" altLang="cs-CZ" sz="1800" b="1"/>
              <a:t>Adaptivní</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0CFD98-2A25-0270-B566-06E08AD12BBB}"/>
              </a:ext>
            </a:extLst>
          </p:cNvPr>
          <p:cNvSpPr>
            <a:spLocks noGrp="1"/>
          </p:cNvSpPr>
          <p:nvPr>
            <p:ph type="title"/>
          </p:nvPr>
        </p:nvSpPr>
        <p:spPr/>
        <p:txBody>
          <a:bodyPr/>
          <a:lstStyle/>
          <a:p>
            <a:pPr>
              <a:defRPr/>
            </a:pPr>
            <a:br>
              <a:rPr lang="cs-CZ" b="0" dirty="0"/>
            </a:br>
            <a:r>
              <a:rPr lang="cs-CZ" sz="2800" dirty="0"/>
              <a:t>Krok III – </a:t>
            </a:r>
            <a:br>
              <a:rPr lang="cs-CZ" sz="2800" dirty="0"/>
            </a:br>
            <a:r>
              <a:rPr lang="cs-CZ" sz="2800" dirty="0"/>
              <a:t>NASTAVENÍ VYHLAZOVACÍ FUNKCE</a:t>
            </a:r>
          </a:p>
        </p:txBody>
      </p:sp>
      <p:sp>
        <p:nvSpPr>
          <p:cNvPr id="55299" name="Zástupný symbol pro obsah 2">
            <a:extLst>
              <a:ext uri="{FF2B5EF4-FFF2-40B4-BE49-F238E27FC236}">
                <a16:creationId xmlns:a16="http://schemas.microsoft.com/office/drawing/2014/main" id="{83197706-B5C4-2B83-BCA2-D4ACDE43ABC9}"/>
              </a:ext>
            </a:extLst>
          </p:cNvPr>
          <p:cNvSpPr>
            <a:spLocks noGrp="1"/>
          </p:cNvSpPr>
          <p:nvPr>
            <p:ph idx="1"/>
          </p:nvPr>
        </p:nvSpPr>
        <p:spPr/>
        <p:txBody>
          <a:bodyPr/>
          <a:lstStyle/>
          <a:p>
            <a:r>
              <a:rPr lang="cs-CZ" altLang="cs-CZ" b="0"/>
              <a:t>šest různých vyhlazovacích funkcí: normální, rovnoměrná, kvartická, kuželová, kvadratická a záporná exponenciální. </a:t>
            </a:r>
          </a:p>
          <a:p>
            <a:r>
              <a:rPr lang="cs-CZ" altLang="cs-CZ" b="0"/>
              <a:t>nejčastěji se využívá kvartická funkce, </a:t>
            </a:r>
            <a:endParaRPr lang="cs-CZ" altLang="cs-CZ"/>
          </a:p>
        </p:txBody>
      </p:sp>
      <p:pic>
        <p:nvPicPr>
          <p:cNvPr id="55300" name="Picture 2">
            <a:extLst>
              <a:ext uri="{FF2B5EF4-FFF2-40B4-BE49-F238E27FC236}">
                <a16:creationId xmlns:a16="http://schemas.microsoft.com/office/drawing/2014/main" id="{F9E316DF-54C0-613C-5DF8-01C38CA9F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100" y="3644900"/>
            <a:ext cx="5408613" cy="305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2">
            <a:extLst>
              <a:ext uri="{FF2B5EF4-FFF2-40B4-BE49-F238E27FC236}">
                <a16:creationId xmlns:a16="http://schemas.microsoft.com/office/drawing/2014/main" id="{859BF140-4A45-1B1A-39EE-1BAB5EF0A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4538"/>
            <a:ext cx="4176713" cy="263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Průměrný střed</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r>
              <a:rPr lang="cs-CZ" sz="2200" b="0" i="0" u="none" strike="noStrike" baseline="0" dirty="0"/>
              <a:t>Průměrný střed leží na průměru souřadnic X a Y.</a:t>
            </a:r>
            <a:endParaRPr lang="cs-CZ" sz="2200" b="0" dirty="0"/>
          </a:p>
          <a:p>
            <a:r>
              <a:rPr lang="cs-CZ" sz="2200" b="0" dirty="0"/>
              <a:t>Vzorec:</a:t>
            </a:r>
          </a:p>
          <a:p>
            <a:pPr lvl="1"/>
            <a:r>
              <a:rPr lang="cs-CZ" altLang="cs-CZ" sz="1600" dirty="0" err="1"/>
              <a:t>X</a:t>
            </a:r>
            <a:r>
              <a:rPr lang="cs-CZ" altLang="cs-CZ" sz="1600" baseline="-25000" dirty="0" err="1"/>
              <a:t>průměr</a:t>
            </a:r>
            <a:r>
              <a:rPr lang="cs-CZ" altLang="cs-CZ" sz="1600" dirty="0"/>
              <a:t> = Součet hodnot X souřadnic všech bodů / počet bodů</a:t>
            </a:r>
          </a:p>
          <a:p>
            <a:pPr lvl="1"/>
            <a:r>
              <a:rPr lang="cs-CZ" altLang="cs-CZ" sz="1600" dirty="0" err="1"/>
              <a:t>Y</a:t>
            </a:r>
            <a:r>
              <a:rPr lang="cs-CZ" altLang="cs-CZ" sz="1600" baseline="-25000" dirty="0" err="1"/>
              <a:t>průměr</a:t>
            </a:r>
            <a:r>
              <a:rPr lang="cs-CZ" altLang="cs-CZ" sz="1600" dirty="0"/>
              <a:t> = Součet hodnot Y souřadnic všech bodů / počet bodů</a:t>
            </a:r>
          </a:p>
          <a:p>
            <a:pPr algn="l"/>
            <a:endParaRPr lang="cs-CZ" sz="1800" b="0" i="0" u="none" strike="noStrike" baseline="0" dirty="0"/>
          </a:p>
          <a:p>
            <a:pPr algn="l"/>
            <a:r>
              <a:rPr lang="cs-CZ" sz="2200" b="0" i="0" u="none" strike="noStrike" baseline="0" dirty="0"/>
              <a:t>Má stejné nevýhody jako aritmetický průměr – je to především citlivost na extrémní hodnoty.</a:t>
            </a:r>
          </a:p>
          <a:p>
            <a:pPr lvl="1"/>
            <a:r>
              <a:rPr lang="cs-CZ" sz="1600" b="0" i="0" u="none" strike="noStrike" baseline="0" dirty="0"/>
              <a:t>Například v případě shlukového uspořádání bodů průměrný </a:t>
            </a:r>
            <a:r>
              <a:rPr lang="pl-PL" sz="1600" b="0" i="0" u="none" strike="noStrike" baseline="0" dirty="0"/>
              <a:t>střed dobře nereprezentuje množinu bodů</a:t>
            </a:r>
            <a:endParaRPr lang="cs-CZ" altLang="cs-CZ" sz="1600" b="0" dirty="0"/>
          </a:p>
          <a:p>
            <a:pPr lvl="1"/>
            <a:endParaRPr lang="cs-CZ" altLang="cs-CZ" sz="2000" b="0" dirty="0"/>
          </a:p>
        </p:txBody>
      </p:sp>
      <p:pic>
        <p:nvPicPr>
          <p:cNvPr id="5" name="Obrázek 4">
            <a:extLst>
              <a:ext uri="{FF2B5EF4-FFF2-40B4-BE49-F238E27FC236}">
                <a16:creationId xmlns:a16="http://schemas.microsoft.com/office/drawing/2014/main" id="{FE0564FF-3B23-4409-2215-B71FFCCED361}"/>
              </a:ext>
            </a:extLst>
          </p:cNvPr>
          <p:cNvPicPr>
            <a:picLocks noChangeAspect="1"/>
          </p:cNvPicPr>
          <p:nvPr/>
        </p:nvPicPr>
        <p:blipFill rotWithShape="1">
          <a:blip r:embed="rId3"/>
          <a:srcRect l="77617" t="17959" r="490" b="47378"/>
          <a:stretch/>
        </p:blipFill>
        <p:spPr>
          <a:xfrm>
            <a:off x="5940152" y="4246404"/>
            <a:ext cx="3203848" cy="2710715"/>
          </a:xfrm>
          <a:prstGeom prst="rect">
            <a:avLst/>
          </a:prstGeom>
        </p:spPr>
      </p:pic>
      <p:cxnSp>
        <p:nvCxnSpPr>
          <p:cNvPr id="6" name="Přímá spojnice se šipkou 5">
            <a:extLst>
              <a:ext uri="{FF2B5EF4-FFF2-40B4-BE49-F238E27FC236}">
                <a16:creationId xmlns:a16="http://schemas.microsoft.com/office/drawing/2014/main" id="{835CD2E3-307C-72C6-12C3-6125DCB705DF}"/>
              </a:ext>
            </a:extLst>
          </p:cNvPr>
          <p:cNvCxnSpPr>
            <a:cxnSpLocks/>
          </p:cNvCxnSpPr>
          <p:nvPr/>
        </p:nvCxnSpPr>
        <p:spPr>
          <a:xfrm>
            <a:off x="5436096" y="6381328"/>
            <a:ext cx="72008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ovéPole 6">
            <a:extLst>
              <a:ext uri="{FF2B5EF4-FFF2-40B4-BE49-F238E27FC236}">
                <a16:creationId xmlns:a16="http://schemas.microsoft.com/office/drawing/2014/main" id="{8466B712-8CA5-1F9B-4219-14982F886B17}"/>
              </a:ext>
            </a:extLst>
          </p:cNvPr>
          <p:cNvSpPr txBox="1"/>
          <p:nvPr/>
        </p:nvSpPr>
        <p:spPr>
          <a:xfrm>
            <a:off x="3059832" y="6058162"/>
            <a:ext cx="2304256" cy="646331"/>
          </a:xfrm>
          <a:prstGeom prst="rect">
            <a:avLst/>
          </a:prstGeom>
          <a:noFill/>
        </p:spPr>
        <p:txBody>
          <a:bodyPr wrap="square" rtlCol="0">
            <a:spAutoFit/>
          </a:bodyPr>
          <a:lstStyle/>
          <a:p>
            <a:pPr algn="r"/>
            <a:r>
              <a:rPr lang="cs-CZ" dirty="0">
                <a:solidFill>
                  <a:srgbClr val="000000"/>
                </a:solidFill>
              </a:rPr>
              <a:t>Rozčlenění bodů na kategorie</a:t>
            </a:r>
          </a:p>
        </p:txBody>
      </p:sp>
      <p:pic>
        <p:nvPicPr>
          <p:cNvPr id="1026" name="Picture 2" descr="Mean Center tool illustration">
            <a:extLst>
              <a:ext uri="{FF2B5EF4-FFF2-40B4-BE49-F238E27FC236}">
                <a16:creationId xmlns:a16="http://schemas.microsoft.com/office/drawing/2014/main" id="{836A2734-DA30-151D-06D2-2CFC35ED2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42" y="4761129"/>
            <a:ext cx="2735982" cy="136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7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86AE5E-4897-0718-E4BC-185EC2C95404}"/>
              </a:ext>
            </a:extLst>
          </p:cNvPr>
          <p:cNvSpPr>
            <a:spLocks noGrp="1"/>
          </p:cNvSpPr>
          <p:nvPr>
            <p:ph type="title"/>
          </p:nvPr>
        </p:nvSpPr>
        <p:spPr/>
        <p:txBody>
          <a:bodyPr/>
          <a:lstStyle/>
          <a:p>
            <a:pPr>
              <a:defRPr/>
            </a:pPr>
            <a:r>
              <a:rPr lang="cs-CZ" dirty="0"/>
              <a:t>Závislost na zvolené vyhlazovací funkci</a:t>
            </a:r>
          </a:p>
        </p:txBody>
      </p:sp>
      <p:pic>
        <p:nvPicPr>
          <p:cNvPr id="56323" name="Picture 2">
            <a:extLst>
              <a:ext uri="{FF2B5EF4-FFF2-40B4-BE49-F238E27FC236}">
                <a16:creationId xmlns:a16="http://schemas.microsoft.com/office/drawing/2014/main" id="{9F08F73A-A652-B38B-0224-881AB82606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888" y="2176463"/>
            <a:ext cx="8745537" cy="355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Lst>
        </p:spPr>
      </p:pic>
      <p:sp>
        <p:nvSpPr>
          <p:cNvPr id="56324" name="TextovéPole 4">
            <a:extLst>
              <a:ext uri="{FF2B5EF4-FFF2-40B4-BE49-F238E27FC236}">
                <a16:creationId xmlns:a16="http://schemas.microsoft.com/office/drawing/2014/main" id="{9AF52924-3BE3-DBC2-FBF4-B057B9E62BD2}"/>
              </a:ext>
            </a:extLst>
          </p:cNvPr>
          <p:cNvSpPr txBox="1">
            <a:spLocks noChangeArrowheads="1"/>
          </p:cNvSpPr>
          <p:nvPr/>
        </p:nvSpPr>
        <p:spPr bwMode="auto">
          <a:xfrm>
            <a:off x="1835150" y="1492250"/>
            <a:ext cx="5821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sz="2000" b="1">
                <a:solidFill>
                  <a:srgbClr val="000000"/>
                </a:solidFill>
              </a:rPr>
              <a:t>Trojúhelníková vs. Gausova (normální)</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BA7A1E-3A19-F77C-38E9-51193A0E2A5F}"/>
              </a:ext>
            </a:extLst>
          </p:cNvPr>
          <p:cNvSpPr>
            <a:spLocks noGrp="1"/>
          </p:cNvSpPr>
          <p:nvPr>
            <p:ph type="title"/>
          </p:nvPr>
        </p:nvSpPr>
        <p:spPr/>
        <p:txBody>
          <a:bodyPr/>
          <a:lstStyle/>
          <a:p>
            <a:pPr>
              <a:defRPr/>
            </a:pPr>
            <a:r>
              <a:rPr lang="cs-CZ" dirty="0"/>
              <a:t>Velikost buňky</a:t>
            </a:r>
          </a:p>
        </p:txBody>
      </p:sp>
      <p:sp>
        <p:nvSpPr>
          <p:cNvPr id="57347" name="Zástupný symbol pro obsah 2">
            <a:extLst>
              <a:ext uri="{FF2B5EF4-FFF2-40B4-BE49-F238E27FC236}">
                <a16:creationId xmlns:a16="http://schemas.microsoft.com/office/drawing/2014/main" id="{C39A72F0-7AC3-7C52-4D0B-10D311C32F06}"/>
              </a:ext>
            </a:extLst>
          </p:cNvPr>
          <p:cNvSpPr>
            <a:spLocks noGrp="1"/>
          </p:cNvSpPr>
          <p:nvPr>
            <p:ph idx="1"/>
          </p:nvPr>
        </p:nvSpPr>
        <p:spPr>
          <a:xfrm>
            <a:off x="468313" y="1341438"/>
            <a:ext cx="8424862" cy="4456112"/>
          </a:xfrm>
        </p:spPr>
        <p:txBody>
          <a:bodyPr/>
          <a:lstStyle/>
          <a:p>
            <a:r>
              <a:rPr lang="cs-CZ" altLang="cs-CZ" b="0" dirty="0"/>
              <a:t>GRID = nezbytné správně zvolit jeho prostorové rozlišení. </a:t>
            </a:r>
          </a:p>
          <a:p>
            <a:r>
              <a:rPr lang="cs-CZ" altLang="cs-CZ" b="0" dirty="0"/>
              <a:t>Velikost buňky tohoto </a:t>
            </a:r>
            <a:r>
              <a:rPr lang="cs-CZ" altLang="cs-CZ" b="0" dirty="0" err="1"/>
              <a:t>gridu</a:t>
            </a:r>
            <a:r>
              <a:rPr lang="cs-CZ" altLang="cs-CZ" b="0" dirty="0"/>
              <a:t> ovlivňuje získané výsledky z pohledu detailnosti a také velikosti souboru. </a:t>
            </a:r>
          </a:p>
          <a:p>
            <a:r>
              <a:rPr lang="cs-CZ" altLang="cs-CZ" b="0" dirty="0"/>
              <a:t>nehraje na přesnost výsledků tak důležitou roli, jako další dva parametry.</a:t>
            </a:r>
          </a:p>
          <a:p>
            <a:r>
              <a:rPr lang="cs-CZ" altLang="cs-CZ" b="0" dirty="0"/>
              <a:t>Jak stanovit?  </a:t>
            </a:r>
          </a:p>
          <a:p>
            <a:pPr lvl="1"/>
            <a:r>
              <a:rPr lang="cs-CZ" altLang="cs-CZ" dirty="0"/>
              <a:t>MBR (</a:t>
            </a:r>
            <a:r>
              <a:rPr lang="cs-CZ" altLang="cs-CZ" b="1" dirty="0"/>
              <a:t>kratší strana/150</a:t>
            </a:r>
            <a:r>
              <a:rPr lang="cs-CZ" altLang="cs-CZ" dirty="0"/>
              <a:t>).</a:t>
            </a:r>
          </a:p>
          <a:p>
            <a:pPr lvl="1"/>
            <a:r>
              <a:rPr lang="cs-CZ" altLang="cs-CZ" dirty="0"/>
              <a:t>ČR – města a obce velikost buňky 50 m, minimum 10 m.</a:t>
            </a:r>
          </a:p>
          <a:p>
            <a:pPr lvl="1"/>
            <a:r>
              <a:rPr lang="cs-CZ" altLang="cs-CZ" b="1" dirty="0"/>
              <a:t>Výjimky?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F0C41C-58EB-3003-72CB-44751B5FCFC0}"/>
              </a:ext>
            </a:extLst>
          </p:cNvPr>
          <p:cNvSpPr>
            <a:spLocks noGrp="1"/>
          </p:cNvSpPr>
          <p:nvPr>
            <p:ph type="title"/>
          </p:nvPr>
        </p:nvSpPr>
        <p:spPr/>
        <p:txBody>
          <a:bodyPr/>
          <a:lstStyle/>
          <a:p>
            <a:pPr>
              <a:defRPr/>
            </a:pPr>
            <a:r>
              <a:rPr lang="cs-CZ" dirty="0"/>
              <a:t>Dosah (šířka pásma) </a:t>
            </a:r>
            <a:br>
              <a:rPr lang="cs-CZ" dirty="0"/>
            </a:br>
            <a:endParaRPr lang="cs-CZ" dirty="0"/>
          </a:p>
        </p:txBody>
      </p:sp>
      <p:sp>
        <p:nvSpPr>
          <p:cNvPr id="3" name="Zástupný symbol pro obsah 2">
            <a:extLst>
              <a:ext uri="{FF2B5EF4-FFF2-40B4-BE49-F238E27FC236}">
                <a16:creationId xmlns:a16="http://schemas.microsoft.com/office/drawing/2014/main" id="{CB847B4D-6936-5B7E-8C4E-94D0759448D2}"/>
              </a:ext>
            </a:extLst>
          </p:cNvPr>
          <p:cNvSpPr>
            <a:spLocks noGrp="1"/>
          </p:cNvSpPr>
          <p:nvPr>
            <p:ph idx="1"/>
          </p:nvPr>
        </p:nvSpPr>
        <p:spPr>
          <a:xfrm>
            <a:off x="179388" y="1341438"/>
            <a:ext cx="8507412" cy="4714875"/>
          </a:xfrm>
        </p:spPr>
        <p:txBody>
          <a:bodyPr/>
          <a:lstStyle/>
          <a:p>
            <a:pPr>
              <a:defRPr/>
            </a:pPr>
            <a:r>
              <a:rPr lang="cs-CZ" b="0" kern="1200" dirty="0">
                <a:latin typeface="Arial" charset="0"/>
              </a:rPr>
              <a:t>Pro výsledky jádrových odhadů je klíčová především volba dosahu vyhlazovací funkce. Neexistuje žádné obecné pravidlo, jak určit nejvhodnější hodnotu dosahu. </a:t>
            </a:r>
          </a:p>
          <a:p>
            <a:pPr>
              <a:defRPr/>
            </a:pPr>
            <a:r>
              <a:rPr lang="cs-CZ" b="0" kern="1200" dirty="0">
                <a:latin typeface="Arial" charset="0"/>
              </a:rPr>
              <a:t>Vždy záleží na prostorové distribuci bodů, typu události a měřítku – závislost dosahu konkrétního trestného činu.</a:t>
            </a:r>
          </a:p>
          <a:p>
            <a:pPr>
              <a:defRPr/>
            </a:pPr>
            <a:r>
              <a:rPr lang="cs-CZ" kern="1200" dirty="0">
                <a:latin typeface="Arial" charset="0"/>
              </a:rPr>
              <a:t>Explorace</a:t>
            </a:r>
            <a:r>
              <a:rPr lang="cs-CZ" b="0" kern="1200" dirty="0">
                <a:latin typeface="Arial" charset="0"/>
              </a:rPr>
              <a:t> (vývoj území) vs. </a:t>
            </a:r>
            <a:r>
              <a:rPr lang="cs-CZ" kern="1200" dirty="0">
                <a:latin typeface="Arial" charset="0"/>
              </a:rPr>
              <a:t>Identifikace anomálií</a:t>
            </a:r>
            <a:r>
              <a:rPr lang="cs-CZ" b="0" kern="1200" dirty="0">
                <a:latin typeface="Arial" charset="0"/>
              </a:rPr>
              <a:t> (hot </a:t>
            </a:r>
            <a:r>
              <a:rPr lang="cs-CZ" b="0" kern="1200" dirty="0" err="1">
                <a:latin typeface="Arial" charset="0"/>
              </a:rPr>
              <a:t>spots</a:t>
            </a:r>
            <a:r>
              <a:rPr lang="cs-CZ" b="0" kern="1200" dirty="0">
                <a:latin typeface="Arial" charset="0"/>
              </a:rPr>
              <a:t>).</a:t>
            </a:r>
            <a:endParaRPr lang="cs-CZ" dirty="0"/>
          </a:p>
        </p:txBody>
      </p:sp>
      <p:pic>
        <p:nvPicPr>
          <p:cNvPr id="58372" name="Picture 2">
            <a:extLst>
              <a:ext uri="{FF2B5EF4-FFF2-40B4-BE49-F238E27FC236}">
                <a16:creationId xmlns:a16="http://schemas.microsoft.com/office/drawing/2014/main" id="{A63F54AA-56EA-04D3-D070-E81818048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292600"/>
            <a:ext cx="88963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7DB121BD-92AE-E987-55CD-437A8E397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7197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Lst>
        </p:spPr>
      </p:pic>
      <p:pic>
        <p:nvPicPr>
          <p:cNvPr id="53252" name="Picture 4">
            <a:extLst>
              <a:ext uri="{FF2B5EF4-FFF2-40B4-BE49-F238E27FC236}">
                <a16:creationId xmlns:a16="http://schemas.microsoft.com/office/drawing/2014/main" id="{8564410C-B2B6-41BC-FE8B-A32814CAB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268413"/>
            <a:ext cx="3962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Lst>
        </p:spPr>
      </p:pic>
      <p:pic>
        <p:nvPicPr>
          <p:cNvPr id="53251" name="Picture 3">
            <a:extLst>
              <a:ext uri="{FF2B5EF4-FFF2-40B4-BE49-F238E27FC236}">
                <a16:creationId xmlns:a16="http://schemas.microsoft.com/office/drawing/2014/main" id="{C73DA223-BB70-DFAB-1AC0-9247FC962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838" y="2390775"/>
            <a:ext cx="3962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Lst>
        </p:spPr>
      </p:pic>
      <p:sp>
        <p:nvSpPr>
          <p:cNvPr id="59397" name="TextovéPole 3">
            <a:extLst>
              <a:ext uri="{FF2B5EF4-FFF2-40B4-BE49-F238E27FC236}">
                <a16:creationId xmlns:a16="http://schemas.microsoft.com/office/drawing/2014/main" id="{9CA5577C-E1E2-8638-F4BF-16E54D0C9421}"/>
              </a:ext>
            </a:extLst>
          </p:cNvPr>
          <p:cNvSpPr txBox="1">
            <a:spLocks noChangeArrowheads="1"/>
          </p:cNvSpPr>
          <p:nvPr/>
        </p:nvSpPr>
        <p:spPr bwMode="auto">
          <a:xfrm>
            <a:off x="4371975" y="620713"/>
            <a:ext cx="449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sz="2400" b="1">
                <a:solidFill>
                  <a:srgbClr val="000000"/>
                </a:solidFill>
              </a:rPr>
              <a:t>50 – 200 – 400 m rozsah</a:t>
            </a:r>
          </a:p>
        </p:txBody>
      </p:sp>
      <p:sp>
        <p:nvSpPr>
          <p:cNvPr id="59398" name="TextovéPole 3">
            <a:extLst>
              <a:ext uri="{FF2B5EF4-FFF2-40B4-BE49-F238E27FC236}">
                <a16:creationId xmlns:a16="http://schemas.microsoft.com/office/drawing/2014/main" id="{C10A8D81-6118-D693-012B-5184C5237C16}"/>
              </a:ext>
            </a:extLst>
          </p:cNvPr>
          <p:cNvSpPr txBox="1">
            <a:spLocks noChangeArrowheads="1"/>
          </p:cNvSpPr>
          <p:nvPr/>
        </p:nvSpPr>
        <p:spPr bwMode="auto">
          <a:xfrm>
            <a:off x="342900" y="5267325"/>
            <a:ext cx="4095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sz="2400" b="1">
                <a:solidFill>
                  <a:srgbClr val="000000"/>
                </a:solidFill>
              </a:rPr>
              <a:t>Dvoustupňová analýza</a:t>
            </a:r>
          </a:p>
          <a:p>
            <a:pPr eaLnBrk="1" hangingPunct="1"/>
            <a:r>
              <a:rPr lang="cs-CZ" altLang="cs-CZ" sz="2400" b="1">
                <a:solidFill>
                  <a:srgbClr val="000000"/>
                </a:solidFill>
              </a:rPr>
              <a:t>Adaptivní dosah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519B51-1779-F8AE-7630-116677F08443}"/>
              </a:ext>
            </a:extLst>
          </p:cNvPr>
          <p:cNvSpPr>
            <a:spLocks noGrp="1"/>
          </p:cNvSpPr>
          <p:nvPr>
            <p:ph type="title"/>
          </p:nvPr>
        </p:nvSpPr>
        <p:spPr>
          <a:xfrm>
            <a:off x="611188" y="-44450"/>
            <a:ext cx="8281987" cy="1084263"/>
          </a:xfrm>
        </p:spPr>
        <p:txBody>
          <a:bodyPr/>
          <a:lstStyle/>
          <a:p>
            <a:pPr>
              <a:defRPr/>
            </a:pPr>
            <a:r>
              <a:rPr lang="cs-CZ" sz="2400" dirty="0"/>
              <a:t>Krok IV - </a:t>
            </a:r>
            <a:br>
              <a:rPr lang="cs-CZ" sz="2400" b="0" dirty="0"/>
            </a:br>
            <a:r>
              <a:rPr lang="cs-CZ" sz="2400" dirty="0"/>
              <a:t>PROVĚŘENÍ STATISTICKÉ VÝZNAMNOSTI </a:t>
            </a:r>
          </a:p>
        </p:txBody>
      </p:sp>
      <p:sp>
        <p:nvSpPr>
          <p:cNvPr id="3" name="Zástupný symbol pro obsah 2">
            <a:extLst>
              <a:ext uri="{FF2B5EF4-FFF2-40B4-BE49-F238E27FC236}">
                <a16:creationId xmlns:a16="http://schemas.microsoft.com/office/drawing/2014/main" id="{5D4D91F3-AD3D-B351-2376-D76DA6CF0628}"/>
              </a:ext>
            </a:extLst>
          </p:cNvPr>
          <p:cNvSpPr>
            <a:spLocks noGrp="1"/>
          </p:cNvSpPr>
          <p:nvPr>
            <p:ph idx="1"/>
          </p:nvPr>
        </p:nvSpPr>
        <p:spPr>
          <a:xfrm>
            <a:off x="971600" y="1125538"/>
            <a:ext cx="7921575" cy="5256212"/>
          </a:xfrm>
        </p:spPr>
        <p:txBody>
          <a:bodyPr>
            <a:normAutofit/>
          </a:bodyPr>
          <a:lstStyle/>
          <a:p>
            <a:pPr>
              <a:defRPr/>
            </a:pPr>
            <a:r>
              <a:rPr lang="cs-CZ" sz="2100" b="0" dirty="0"/>
              <a:t>Výstup = </a:t>
            </a:r>
            <a:r>
              <a:rPr lang="cs-CZ" sz="2100" b="0" dirty="0" err="1"/>
              <a:t>grid</a:t>
            </a:r>
            <a:r>
              <a:rPr lang="cs-CZ" sz="2100" b="0" dirty="0"/>
              <a:t> s intenzitami událostí, sám o sobě neposkytuje informaci o výskytu statisticky významných oblastí a jeho interpretace je </a:t>
            </a:r>
            <a:r>
              <a:rPr lang="cs-CZ" sz="2100" dirty="0"/>
              <a:t>velmi subjektivní.</a:t>
            </a:r>
            <a:r>
              <a:rPr lang="cs-CZ" sz="2100" b="0" dirty="0"/>
              <a:t> </a:t>
            </a:r>
          </a:p>
          <a:p>
            <a:pPr>
              <a:defRPr/>
            </a:pPr>
            <a:r>
              <a:rPr lang="cs-CZ" sz="2100" b="0" dirty="0"/>
              <a:t>Nejpoužívanějším postupem pro hodnocení výsledků jádrových odhadů je </a:t>
            </a:r>
            <a:r>
              <a:rPr lang="cs-CZ" sz="2100" dirty="0" err="1"/>
              <a:t>Getis-Ord</a:t>
            </a:r>
            <a:r>
              <a:rPr lang="cs-CZ" sz="2100" dirty="0"/>
              <a:t> </a:t>
            </a:r>
            <a:r>
              <a:rPr lang="cs-CZ" sz="2100" dirty="0" err="1"/>
              <a:t>Gi</a:t>
            </a:r>
            <a:r>
              <a:rPr lang="cs-CZ" sz="2100" dirty="0"/>
              <a:t>* index</a:t>
            </a:r>
            <a:r>
              <a:rPr lang="cs-CZ" sz="2100" b="0" dirty="0"/>
              <a:t>.</a:t>
            </a:r>
          </a:p>
          <a:p>
            <a:pPr>
              <a:defRPr/>
            </a:pPr>
            <a:r>
              <a:rPr lang="cs-CZ" sz="2100" b="0" dirty="0"/>
              <a:t>Pro výpočet </a:t>
            </a:r>
            <a:r>
              <a:rPr lang="cs-CZ" sz="2100" b="0" dirty="0" err="1"/>
              <a:t>Gi</a:t>
            </a:r>
            <a:r>
              <a:rPr lang="cs-CZ" sz="2100" b="0" dirty="0"/>
              <a:t>* doporučeno použít </a:t>
            </a:r>
            <a:r>
              <a:rPr lang="cs-CZ" sz="2100" dirty="0"/>
              <a:t>topologické okolí definované pohybem královny prvního řádu.</a:t>
            </a:r>
            <a:r>
              <a:rPr lang="cs-CZ" sz="2100" b="0" dirty="0"/>
              <a:t> Doporučujeme zobrazit jen statisticky významné výsledky na hladině významnosti </a:t>
            </a:r>
            <a:r>
              <a:rPr lang="cs-CZ" sz="2100" dirty="0"/>
              <a:t>nejméně 95 %. </a:t>
            </a:r>
          </a:p>
          <a:p>
            <a:pPr>
              <a:defRPr/>
            </a:pPr>
            <a:r>
              <a:rPr lang="cs-CZ" sz="2100" b="0" dirty="0"/>
              <a:t>Následně </a:t>
            </a:r>
            <a:r>
              <a:rPr lang="cs-CZ" sz="2100" dirty="0"/>
              <a:t>hranici těchto významných shluků zobrazit </a:t>
            </a:r>
            <a:r>
              <a:rPr lang="cs-CZ" sz="2100" b="0" dirty="0"/>
              <a:t>spolu s výsledky jádrového vyhlazení a vyznačit v tomto výstupu hranice těchto statisticky významných anomálních oblastí. </a:t>
            </a:r>
          </a:p>
        </p:txBody>
      </p:sp>
      <p:sp>
        <p:nvSpPr>
          <p:cNvPr id="60420" name="AutoShape 2" descr="Výsledek obrázku pro smajlíky">
            <a:extLst>
              <a:ext uri="{FF2B5EF4-FFF2-40B4-BE49-F238E27FC236}">
                <a16:creationId xmlns:a16="http://schemas.microsoft.com/office/drawing/2014/main" id="{FB81F5C6-A2EC-6FBB-EEB0-563EAD66D1B3}"/>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cs-CZ" altLang="cs-CZ"/>
          </a:p>
        </p:txBody>
      </p:sp>
      <p:pic>
        <p:nvPicPr>
          <p:cNvPr id="35845" name="Picture 3">
            <a:extLst>
              <a:ext uri="{FF2B5EF4-FFF2-40B4-BE49-F238E27FC236}">
                <a16:creationId xmlns:a16="http://schemas.microsoft.com/office/drawing/2014/main" id="{FC2AA6E7-ED38-54C9-D0E5-18125F8641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6400" y="5773737"/>
            <a:ext cx="110816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42DE04-B5F1-6AE3-1742-A958D86438DB}"/>
              </a:ext>
            </a:extLst>
          </p:cNvPr>
          <p:cNvSpPr>
            <a:spLocks noGrp="1"/>
          </p:cNvSpPr>
          <p:nvPr>
            <p:ph type="title"/>
          </p:nvPr>
        </p:nvSpPr>
        <p:spPr/>
        <p:txBody>
          <a:bodyPr/>
          <a:lstStyle/>
          <a:p>
            <a:pPr>
              <a:defRPr/>
            </a:pPr>
            <a:r>
              <a:rPr lang="cs-CZ" dirty="0" err="1"/>
              <a:t>Getis-Ord</a:t>
            </a:r>
            <a:r>
              <a:rPr lang="cs-CZ" dirty="0"/>
              <a:t> GI* </a:t>
            </a:r>
          </a:p>
        </p:txBody>
      </p:sp>
      <p:sp>
        <p:nvSpPr>
          <p:cNvPr id="61443" name="Zástupný symbol pro obsah 2">
            <a:extLst>
              <a:ext uri="{FF2B5EF4-FFF2-40B4-BE49-F238E27FC236}">
                <a16:creationId xmlns:a16="http://schemas.microsoft.com/office/drawing/2014/main" id="{226A387B-C96A-5BBD-154D-2AC7C7079EE5}"/>
              </a:ext>
            </a:extLst>
          </p:cNvPr>
          <p:cNvSpPr>
            <a:spLocks noGrp="1"/>
          </p:cNvSpPr>
          <p:nvPr>
            <p:ph idx="1"/>
          </p:nvPr>
        </p:nvSpPr>
        <p:spPr>
          <a:xfrm>
            <a:off x="982662" y="1773238"/>
            <a:ext cx="7570788" cy="4456112"/>
          </a:xfrm>
        </p:spPr>
        <p:txBody>
          <a:bodyPr/>
          <a:lstStyle/>
          <a:p>
            <a:r>
              <a:rPr lang="cs-CZ" altLang="cs-CZ" sz="2200" b="0" dirty="0"/>
              <a:t>Ukazatel významnosti shluku.</a:t>
            </a:r>
          </a:p>
          <a:p>
            <a:r>
              <a:rPr lang="en-US" altLang="cs-CZ" sz="2200" b="0" dirty="0"/>
              <a:t>Gi* </a:t>
            </a:r>
            <a:r>
              <a:rPr lang="cs-CZ" altLang="cs-CZ" sz="2200" b="0" dirty="0"/>
              <a:t>statistika vrací pro každý prvek v datové sadě tzv. Z sk</a:t>
            </a:r>
            <a:r>
              <a:rPr lang="cs-CZ" sz="2200" b="0" dirty="0"/>
              <a:t>ó</a:t>
            </a:r>
            <a:r>
              <a:rPr lang="cs-CZ" altLang="cs-CZ" sz="2200" b="0" dirty="0"/>
              <a:t>re (z-</a:t>
            </a:r>
            <a:r>
              <a:rPr lang="cs-CZ" altLang="cs-CZ" sz="2200" b="0" dirty="0" err="1"/>
              <a:t>score</a:t>
            </a:r>
            <a:r>
              <a:rPr lang="cs-CZ" altLang="cs-CZ" sz="2200" b="0" dirty="0"/>
              <a:t>)</a:t>
            </a:r>
            <a:r>
              <a:rPr lang="en-US" altLang="cs-CZ" sz="2200" b="0" dirty="0"/>
              <a:t>. </a:t>
            </a:r>
            <a:endParaRPr lang="cs-CZ" altLang="cs-CZ" sz="2200" b="0" dirty="0"/>
          </a:p>
          <a:p>
            <a:r>
              <a:rPr lang="cs-CZ" altLang="cs-CZ" sz="2200" b="0" dirty="0"/>
              <a:t>Statisticky významné pozitivní </a:t>
            </a:r>
            <a:r>
              <a:rPr lang="en-US" altLang="cs-CZ" sz="2200" b="0" dirty="0"/>
              <a:t>z-score</a:t>
            </a:r>
            <a:r>
              <a:rPr lang="cs-CZ" altLang="cs-CZ" sz="2200" b="0" dirty="0"/>
              <a:t> = čím větší, tím je intenzivnější shluk vysokých hodnot (hot spot).</a:t>
            </a:r>
          </a:p>
          <a:p>
            <a:r>
              <a:rPr lang="cs-CZ" altLang="cs-CZ" sz="2200" b="0" dirty="0"/>
              <a:t>Statisticky významné negativní Z sk</a:t>
            </a:r>
            <a:r>
              <a:rPr lang="cs-CZ" sz="2200" b="0" dirty="0"/>
              <a:t>ó</a:t>
            </a:r>
            <a:r>
              <a:rPr lang="cs-CZ" altLang="cs-CZ" sz="2200" b="0" dirty="0"/>
              <a:t>re =</a:t>
            </a:r>
            <a:r>
              <a:rPr lang="en-US" altLang="cs-CZ" sz="2200" b="0" dirty="0"/>
              <a:t> </a:t>
            </a:r>
            <a:r>
              <a:rPr lang="cs-CZ" altLang="cs-CZ" sz="2200" b="0" dirty="0"/>
              <a:t>čím menší Z sk</a:t>
            </a:r>
            <a:r>
              <a:rPr lang="cs-CZ" sz="2200" b="0" dirty="0"/>
              <a:t>ó</a:t>
            </a:r>
            <a:r>
              <a:rPr lang="cs-CZ" altLang="cs-CZ" sz="2200" b="0" dirty="0"/>
              <a:t>re, tím intenzivnější shluk nízkých hodnot </a:t>
            </a:r>
            <a:r>
              <a:rPr lang="en-US" altLang="cs-CZ" sz="2200" b="0" dirty="0"/>
              <a:t>(cold spot).</a:t>
            </a:r>
            <a:endParaRPr lang="cs-CZ" altLang="cs-CZ" sz="2200" dirty="0"/>
          </a:p>
        </p:txBody>
      </p:sp>
      <p:pic>
        <p:nvPicPr>
          <p:cNvPr id="61444" name="Picture 2" descr="Výsledek obrázku pro smajlíky">
            <a:extLst>
              <a:ext uri="{FF2B5EF4-FFF2-40B4-BE49-F238E27FC236}">
                <a16:creationId xmlns:a16="http://schemas.microsoft.com/office/drawing/2014/main" id="{8AD8B63E-E1FB-1D20-0038-0FC79E4BC5E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25" r="14286"/>
          <a:stretch/>
        </p:blipFill>
        <p:spPr bwMode="auto">
          <a:xfrm>
            <a:off x="0" y="0"/>
            <a:ext cx="1475656" cy="151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418484-63B5-F61F-310F-FD8277907338}"/>
              </a:ext>
            </a:extLst>
          </p:cNvPr>
          <p:cNvSpPr>
            <a:spLocks noGrp="1"/>
          </p:cNvSpPr>
          <p:nvPr>
            <p:ph type="title"/>
          </p:nvPr>
        </p:nvSpPr>
        <p:spPr/>
        <p:txBody>
          <a:bodyPr/>
          <a:lstStyle/>
          <a:p>
            <a:pPr>
              <a:defRPr/>
            </a:pPr>
            <a:r>
              <a:rPr lang="cs-CZ" dirty="0"/>
              <a:t>GI a GI* statistika</a:t>
            </a:r>
          </a:p>
        </p:txBody>
      </p:sp>
      <p:sp>
        <p:nvSpPr>
          <p:cNvPr id="62467" name="Zástupný symbol pro obsah 2">
            <a:extLst>
              <a:ext uri="{FF2B5EF4-FFF2-40B4-BE49-F238E27FC236}">
                <a16:creationId xmlns:a16="http://schemas.microsoft.com/office/drawing/2014/main" id="{B8EE5A28-7A8E-DF99-2E22-1C4133A30D54}"/>
              </a:ext>
            </a:extLst>
          </p:cNvPr>
          <p:cNvSpPr>
            <a:spLocks noGrp="1"/>
          </p:cNvSpPr>
          <p:nvPr>
            <p:ph idx="1"/>
          </p:nvPr>
        </p:nvSpPr>
        <p:spPr>
          <a:xfrm>
            <a:off x="5003800" y="1600200"/>
            <a:ext cx="3683000" cy="5068888"/>
          </a:xfrm>
        </p:spPr>
        <p:txBody>
          <a:bodyPr/>
          <a:lstStyle/>
          <a:p>
            <a:r>
              <a:rPr lang="cs-CZ" altLang="cs-CZ" sz="2000" b="0"/>
              <a:t>Každá buňka má jednoznačnou hodnotu.</a:t>
            </a:r>
          </a:p>
          <a:p>
            <a:r>
              <a:rPr lang="cs-CZ" altLang="cs-CZ" sz="2000" b="0"/>
              <a:t>Nulová hypotéza:</a:t>
            </a:r>
          </a:p>
          <a:p>
            <a:r>
              <a:rPr lang="cs-CZ" altLang="cs-CZ" sz="2000"/>
              <a:t>Není žádný vztah mezi hodnotami počtu trestných činů v buňce a v jejím okolí, a to až do vzdálenosti d měřené ve všech směrech. Srovnáno se sumou hodnot na celém studovaném území.</a:t>
            </a:r>
          </a:p>
          <a:p>
            <a:endParaRPr lang="cs-CZ" altLang="cs-CZ" sz="2000" b="0"/>
          </a:p>
        </p:txBody>
      </p:sp>
      <p:pic>
        <p:nvPicPr>
          <p:cNvPr id="62468" name="Picture 2">
            <a:extLst>
              <a:ext uri="{FF2B5EF4-FFF2-40B4-BE49-F238E27FC236}">
                <a16:creationId xmlns:a16="http://schemas.microsoft.com/office/drawing/2014/main" id="{D5DB8D26-FC44-9B33-072C-1E9103842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557338"/>
            <a:ext cx="43243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a:extLst>
              <a:ext uri="{FF2B5EF4-FFF2-40B4-BE49-F238E27FC236}">
                <a16:creationId xmlns:a16="http://schemas.microsoft.com/office/drawing/2014/main" id="{DFD0A1C1-B9D6-6715-22DA-9A95FA0E83A1}"/>
              </a:ext>
            </a:extLst>
          </p:cNvPr>
          <p:cNvSpPr/>
          <p:nvPr/>
        </p:nvSpPr>
        <p:spPr>
          <a:xfrm>
            <a:off x="1619250" y="2997200"/>
            <a:ext cx="1584325" cy="1511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7E1278-730E-F597-817E-35CA46EB5C33}"/>
              </a:ext>
            </a:extLst>
          </p:cNvPr>
          <p:cNvSpPr>
            <a:spLocks noGrp="1"/>
          </p:cNvSpPr>
          <p:nvPr>
            <p:ph type="title"/>
          </p:nvPr>
        </p:nvSpPr>
        <p:spPr>
          <a:xfrm>
            <a:off x="1382713" y="0"/>
            <a:ext cx="7570787" cy="1084263"/>
          </a:xfrm>
        </p:spPr>
        <p:txBody>
          <a:bodyPr/>
          <a:lstStyle/>
          <a:p>
            <a:pPr>
              <a:defRPr/>
            </a:pPr>
            <a:r>
              <a:rPr lang="cs-CZ" dirty="0"/>
              <a:t>GI a GI* statistika</a:t>
            </a:r>
          </a:p>
        </p:txBody>
      </p:sp>
      <p:sp>
        <p:nvSpPr>
          <p:cNvPr id="3" name="Zástupný symbol pro obsah 2">
            <a:extLst>
              <a:ext uri="{FF2B5EF4-FFF2-40B4-BE49-F238E27FC236}">
                <a16:creationId xmlns:a16="http://schemas.microsoft.com/office/drawing/2014/main" id="{7EDCBD97-0A7F-F1E9-6CFC-147B21E23390}"/>
              </a:ext>
            </a:extLst>
          </p:cNvPr>
          <p:cNvSpPr>
            <a:spLocks noGrp="1"/>
          </p:cNvSpPr>
          <p:nvPr>
            <p:ph idx="1"/>
          </p:nvPr>
        </p:nvSpPr>
        <p:spPr>
          <a:xfrm>
            <a:off x="971600" y="1125538"/>
            <a:ext cx="7981900" cy="5471814"/>
          </a:xfrm>
        </p:spPr>
        <p:txBody>
          <a:bodyPr>
            <a:normAutofit fontScale="92500"/>
          </a:bodyPr>
          <a:lstStyle/>
          <a:p>
            <a:pPr marL="0" indent="0">
              <a:buFontTx/>
              <a:buNone/>
              <a:defRPr/>
            </a:pPr>
            <a:r>
              <a:rPr lang="cs-CZ" dirty="0"/>
              <a:t>Srovnání lokálního s globálním</a:t>
            </a:r>
          </a:p>
          <a:p>
            <a:pPr>
              <a:defRPr/>
            </a:pPr>
            <a:r>
              <a:rPr lang="cs-CZ" b="0" dirty="0"/>
              <a:t>Existuje lokální prostorová asociace</a:t>
            </a:r>
            <a:r>
              <a:rPr lang="en-US" b="0" dirty="0"/>
              <a:t>?</a:t>
            </a:r>
          </a:p>
          <a:p>
            <a:pPr>
              <a:defRPr/>
            </a:pPr>
            <a:r>
              <a:rPr lang="cs-CZ" dirty="0">
                <a:solidFill>
                  <a:srgbClr val="000066"/>
                </a:solidFill>
              </a:rPr>
              <a:t>Hodně vysokých hodnot v blízkosti buňky. </a:t>
            </a:r>
          </a:p>
          <a:p>
            <a:pPr lvl="1">
              <a:defRPr/>
            </a:pPr>
            <a:r>
              <a:rPr lang="en-US" dirty="0" err="1">
                <a:solidFill>
                  <a:srgbClr val="000066"/>
                </a:solidFill>
              </a:rPr>
              <a:t>Gi</a:t>
            </a:r>
            <a:r>
              <a:rPr lang="en-US" dirty="0">
                <a:solidFill>
                  <a:srgbClr val="000066"/>
                </a:solidFill>
              </a:rPr>
              <a:t>* </a:t>
            </a:r>
            <a:r>
              <a:rPr lang="cs-CZ" dirty="0">
                <a:solidFill>
                  <a:srgbClr val="000066"/>
                </a:solidFill>
              </a:rPr>
              <a:t>hodnoty budou pozitivní pro všechny buňky</a:t>
            </a:r>
            <a:endParaRPr lang="en-US" dirty="0">
              <a:solidFill>
                <a:srgbClr val="000066"/>
              </a:solidFill>
            </a:endParaRPr>
          </a:p>
          <a:p>
            <a:pPr>
              <a:defRPr/>
            </a:pPr>
            <a:r>
              <a:rPr lang="cs-CZ" dirty="0">
                <a:solidFill>
                  <a:srgbClr val="C00000"/>
                </a:solidFill>
              </a:rPr>
              <a:t>Hodně nízkých hodnot pohromadě</a:t>
            </a:r>
            <a:endParaRPr lang="en-US" dirty="0">
              <a:solidFill>
                <a:srgbClr val="C00000"/>
              </a:solidFill>
            </a:endParaRPr>
          </a:p>
          <a:p>
            <a:pPr lvl="1">
              <a:defRPr/>
            </a:pPr>
            <a:r>
              <a:rPr lang="en-US" dirty="0" err="1">
                <a:solidFill>
                  <a:srgbClr val="C00000"/>
                </a:solidFill>
              </a:rPr>
              <a:t>Gi</a:t>
            </a:r>
            <a:r>
              <a:rPr lang="en-US" dirty="0">
                <a:solidFill>
                  <a:srgbClr val="C00000"/>
                </a:solidFill>
              </a:rPr>
              <a:t>* </a:t>
            </a:r>
            <a:r>
              <a:rPr lang="cs-CZ" dirty="0">
                <a:solidFill>
                  <a:srgbClr val="C00000"/>
                </a:solidFill>
              </a:rPr>
              <a:t>hodnoty budou negativní pro všechny buňky</a:t>
            </a:r>
          </a:p>
          <a:p>
            <a:pPr>
              <a:defRPr/>
            </a:pPr>
            <a:endParaRPr lang="cs-CZ" b="0" dirty="0"/>
          </a:p>
          <a:p>
            <a:pPr>
              <a:defRPr/>
            </a:pPr>
            <a:r>
              <a:rPr lang="cs-CZ" b="0" dirty="0"/>
              <a:t>Příklad: Pro hodnotu 9 v centru vzorku platí:</a:t>
            </a:r>
          </a:p>
          <a:p>
            <a:pPr lvl="1">
              <a:defRPr/>
            </a:pPr>
            <a:r>
              <a:rPr lang="cs-CZ" dirty="0" err="1"/>
              <a:t>Gi</a:t>
            </a:r>
            <a:r>
              <a:rPr lang="cs-CZ" dirty="0"/>
              <a:t>* </a:t>
            </a:r>
            <a:r>
              <a:rPr lang="cs-CZ" dirty="0" err="1"/>
              <a:t>value</a:t>
            </a:r>
            <a:r>
              <a:rPr lang="cs-CZ" dirty="0"/>
              <a:t> = 4.1785</a:t>
            </a:r>
          </a:p>
          <a:p>
            <a:pPr lvl="1">
              <a:defRPr/>
            </a:pPr>
            <a:r>
              <a:rPr lang="cs-CZ" b="0" i="1" dirty="0" err="1"/>
              <a:t>Gi</a:t>
            </a:r>
            <a:r>
              <a:rPr lang="cs-CZ" b="0" i="1" dirty="0"/>
              <a:t>* hodnota je pozitivní</a:t>
            </a:r>
          </a:p>
          <a:p>
            <a:pPr>
              <a:defRPr/>
            </a:pPr>
            <a:r>
              <a:rPr lang="cs-CZ" b="0" dirty="0"/>
              <a:t>V relativním porovnání </a:t>
            </a:r>
            <a:br>
              <a:rPr lang="cs-CZ" b="0" dirty="0"/>
            </a:br>
            <a:r>
              <a:rPr lang="cs-CZ" b="0" dirty="0"/>
              <a:t>(lokální vs. globální) </a:t>
            </a:r>
            <a:br>
              <a:rPr lang="cs-CZ" b="0" dirty="0"/>
            </a:br>
            <a:r>
              <a:rPr lang="cs-CZ" b="0" i="1" dirty="0"/>
              <a:t>se jedná o hodně buněk </a:t>
            </a:r>
            <a:br>
              <a:rPr lang="cs-CZ" b="0" i="1" dirty="0"/>
            </a:br>
            <a:r>
              <a:rPr lang="cs-CZ" b="0" i="1" dirty="0"/>
              <a:t>s vysokou hodnotou jevu. </a:t>
            </a:r>
          </a:p>
          <a:p>
            <a:pPr>
              <a:defRPr/>
            </a:pPr>
            <a:endParaRPr lang="cs-CZ" dirty="0"/>
          </a:p>
        </p:txBody>
      </p:sp>
      <p:pic>
        <p:nvPicPr>
          <p:cNvPr id="38916" name="Picture 3">
            <a:extLst>
              <a:ext uri="{FF2B5EF4-FFF2-40B4-BE49-F238E27FC236}">
                <a16:creationId xmlns:a16="http://schemas.microsoft.com/office/drawing/2014/main" id="{ECD737BD-F75F-2402-3C76-624821108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666034"/>
            <a:ext cx="2159473"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E257B4-A685-C763-F3E5-BC8BEF3D4A97}"/>
              </a:ext>
            </a:extLst>
          </p:cNvPr>
          <p:cNvSpPr>
            <a:spLocks noGrp="1"/>
          </p:cNvSpPr>
          <p:nvPr>
            <p:ph type="title"/>
          </p:nvPr>
        </p:nvSpPr>
        <p:spPr/>
        <p:txBody>
          <a:bodyPr/>
          <a:lstStyle/>
          <a:p>
            <a:pPr>
              <a:defRPr/>
            </a:pPr>
            <a:r>
              <a:rPr lang="cs-CZ" dirty="0"/>
              <a:t>GI a GI* statistika</a:t>
            </a:r>
          </a:p>
        </p:txBody>
      </p:sp>
      <p:sp>
        <p:nvSpPr>
          <p:cNvPr id="64515" name="Zástupný symbol pro obsah 2">
            <a:extLst>
              <a:ext uri="{FF2B5EF4-FFF2-40B4-BE49-F238E27FC236}">
                <a16:creationId xmlns:a16="http://schemas.microsoft.com/office/drawing/2014/main" id="{7720F7D2-3CD6-D412-E572-30726E922347}"/>
              </a:ext>
            </a:extLst>
          </p:cNvPr>
          <p:cNvSpPr>
            <a:spLocks noGrp="1"/>
          </p:cNvSpPr>
          <p:nvPr>
            <p:ph idx="1"/>
          </p:nvPr>
        </p:nvSpPr>
        <p:spPr>
          <a:xfrm>
            <a:off x="1043608" y="1600200"/>
            <a:ext cx="7643192" cy="4456113"/>
          </a:xfrm>
        </p:spPr>
        <p:txBody>
          <a:bodyPr/>
          <a:lstStyle/>
          <a:p>
            <a:r>
              <a:rPr lang="cs-CZ" altLang="cs-CZ" sz="2200" b="0" dirty="0" err="1"/>
              <a:t>Gi</a:t>
            </a:r>
            <a:r>
              <a:rPr lang="cs-CZ" altLang="cs-CZ" sz="2200" b="0" dirty="0"/>
              <a:t>* výsledky jsou Z sk</a:t>
            </a:r>
            <a:r>
              <a:rPr lang="cs-CZ" sz="2200" b="0" dirty="0"/>
              <a:t>ó</a:t>
            </a:r>
            <a:r>
              <a:rPr lang="cs-CZ" altLang="cs-CZ" sz="2200" b="0" dirty="0"/>
              <a:t>re </a:t>
            </a:r>
          </a:p>
          <a:p>
            <a:r>
              <a:rPr lang="cs-CZ" altLang="cs-CZ" sz="2200" b="0" dirty="0"/>
              <a:t>Z sk</a:t>
            </a:r>
            <a:r>
              <a:rPr lang="cs-CZ" sz="2200" b="0" dirty="0"/>
              <a:t>ó</a:t>
            </a:r>
            <a:r>
              <a:rPr lang="cs-CZ" altLang="cs-CZ" sz="2200" b="0" dirty="0"/>
              <a:t>re indikují umístění dané hodnoty v datové sadě  vzhledem k průměru, standardizované s ohledem na směrodatnou odchylku (standard </a:t>
            </a:r>
            <a:r>
              <a:rPr lang="cs-CZ" altLang="cs-CZ" sz="2200" b="0" dirty="0" err="1"/>
              <a:t>deviation</a:t>
            </a:r>
            <a:r>
              <a:rPr lang="cs-CZ" altLang="cs-CZ" sz="2200" b="0" dirty="0"/>
              <a:t>). </a:t>
            </a:r>
          </a:p>
          <a:p>
            <a:pPr lvl="1"/>
            <a:r>
              <a:rPr lang="cs-CZ" altLang="cs-CZ" b="1" dirty="0"/>
              <a:t>Z = 0  odpovídá průměru</a:t>
            </a:r>
          </a:p>
          <a:p>
            <a:pPr lvl="1"/>
            <a:r>
              <a:rPr lang="cs-CZ" altLang="cs-CZ" b="1" dirty="0"/>
              <a:t>Z &lt; 0 méně než průměr</a:t>
            </a:r>
          </a:p>
          <a:p>
            <a:pPr lvl="1"/>
            <a:r>
              <a:rPr lang="cs-CZ" altLang="cs-CZ" b="1" dirty="0"/>
              <a:t>Z &gt; 0 </a:t>
            </a:r>
          </a:p>
          <a:p>
            <a:pPr lvl="1"/>
            <a:endParaRPr lang="cs-CZ" altLang="cs-CZ" b="1" dirty="0"/>
          </a:p>
          <a:p>
            <a:r>
              <a:rPr lang="cs-CZ" altLang="cs-CZ" sz="2200" b="0" dirty="0"/>
              <a:t>Z sk</a:t>
            </a:r>
            <a:r>
              <a:rPr lang="cs-CZ" sz="2200" b="0" dirty="0"/>
              <a:t>ó</a:t>
            </a:r>
            <a:r>
              <a:rPr lang="cs-CZ" altLang="cs-CZ" sz="2200" b="0" dirty="0"/>
              <a:t>re používáno pro určení prahu spolehlivosti a zhodnocení statistické významnosti. </a:t>
            </a:r>
            <a:endParaRPr lang="cs-CZ" altLang="cs-CZ" sz="2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74DD51-3C4F-DBA6-653B-D2F837865F1A}"/>
              </a:ext>
            </a:extLst>
          </p:cNvPr>
          <p:cNvSpPr>
            <a:spLocks noGrp="1"/>
          </p:cNvSpPr>
          <p:nvPr>
            <p:ph type="title"/>
          </p:nvPr>
        </p:nvSpPr>
        <p:spPr/>
        <p:txBody>
          <a:bodyPr/>
          <a:lstStyle/>
          <a:p>
            <a:pPr>
              <a:defRPr/>
            </a:pPr>
            <a:r>
              <a:rPr lang="cs-CZ" dirty="0"/>
              <a:t>GI a GI* statistika</a:t>
            </a:r>
          </a:p>
        </p:txBody>
      </p:sp>
      <p:sp>
        <p:nvSpPr>
          <p:cNvPr id="3" name="Zástupný symbol pro obsah 2">
            <a:extLst>
              <a:ext uri="{FF2B5EF4-FFF2-40B4-BE49-F238E27FC236}">
                <a16:creationId xmlns:a16="http://schemas.microsoft.com/office/drawing/2014/main" id="{16B970A2-3D66-9A5E-F248-A96F85D4E6C8}"/>
              </a:ext>
            </a:extLst>
          </p:cNvPr>
          <p:cNvSpPr>
            <a:spLocks noGrp="1"/>
          </p:cNvSpPr>
          <p:nvPr>
            <p:ph idx="1"/>
          </p:nvPr>
        </p:nvSpPr>
        <p:spPr>
          <a:xfrm>
            <a:off x="971600" y="1600200"/>
            <a:ext cx="7715200" cy="4456113"/>
          </a:xfrm>
        </p:spPr>
        <p:txBody>
          <a:bodyPr>
            <a:normAutofit fontScale="92500" lnSpcReduction="10000"/>
          </a:bodyPr>
          <a:lstStyle/>
          <a:p>
            <a:pPr marL="0" indent="0">
              <a:buFontTx/>
              <a:buNone/>
              <a:defRPr/>
            </a:pPr>
            <a:r>
              <a:rPr lang="cs-CZ" dirty="0"/>
              <a:t>Statistická významnost</a:t>
            </a:r>
          </a:p>
          <a:p>
            <a:pPr marL="0" indent="0">
              <a:buFontTx/>
              <a:buNone/>
              <a:defRPr/>
            </a:pPr>
            <a:r>
              <a:rPr lang="en-US" b="0" dirty="0"/>
              <a:t>Z</a:t>
            </a:r>
            <a:r>
              <a:rPr lang="cs-CZ" b="0" dirty="0"/>
              <a:t>-</a:t>
            </a:r>
            <a:r>
              <a:rPr lang="en-US" b="0" dirty="0"/>
              <a:t>s</a:t>
            </a:r>
            <a:r>
              <a:rPr lang="cs-CZ" b="0" dirty="0" err="1"/>
              <a:t>kó</a:t>
            </a:r>
            <a:r>
              <a:rPr lang="en-US" b="0" dirty="0"/>
              <a:t>re </a:t>
            </a:r>
            <a:r>
              <a:rPr lang="cs-CZ" b="0" dirty="0"/>
              <a:t>hodnoty pro úrovně (hladiny) statistické významnosti</a:t>
            </a:r>
            <a:r>
              <a:rPr lang="en-US" b="0" dirty="0"/>
              <a:t>:</a:t>
            </a:r>
          </a:p>
          <a:p>
            <a:pPr lvl="1">
              <a:defRPr/>
            </a:pPr>
            <a:r>
              <a:rPr lang="cs-CZ" b="0" dirty="0"/>
              <a:t>90%    &gt;= 1.645</a:t>
            </a:r>
          </a:p>
          <a:p>
            <a:pPr lvl="1">
              <a:defRPr/>
            </a:pPr>
            <a:r>
              <a:rPr lang="cs-CZ" b="0" dirty="0"/>
              <a:t>95%    &gt;= 1.960</a:t>
            </a:r>
          </a:p>
          <a:p>
            <a:pPr lvl="1">
              <a:defRPr/>
            </a:pPr>
            <a:r>
              <a:rPr lang="cs-CZ" b="0" dirty="0"/>
              <a:t>99%    &gt;= 2.576</a:t>
            </a:r>
          </a:p>
          <a:p>
            <a:pPr lvl="1">
              <a:defRPr/>
            </a:pPr>
            <a:r>
              <a:rPr lang="en-US" b="0" dirty="0"/>
              <a:t>99.9% &gt;=</a:t>
            </a:r>
            <a:r>
              <a:rPr lang="cs-CZ" b="0" dirty="0"/>
              <a:t> </a:t>
            </a:r>
            <a:r>
              <a:rPr lang="en-US" b="0" dirty="0"/>
              <a:t>3.291</a:t>
            </a:r>
            <a:endParaRPr lang="cs-CZ" b="0" dirty="0"/>
          </a:p>
          <a:p>
            <a:pPr>
              <a:defRPr/>
            </a:pPr>
            <a:r>
              <a:rPr lang="cs-CZ" b="0" dirty="0"/>
              <a:t>Univerzální Z skóre bez ohledu na jevu, umístění, velikosti území…</a:t>
            </a:r>
          </a:p>
          <a:p>
            <a:pPr lvl="1">
              <a:defRPr/>
            </a:pPr>
            <a:r>
              <a:rPr lang="cs-CZ" b="0" dirty="0"/>
              <a:t>Příklad:</a:t>
            </a:r>
          </a:p>
          <a:p>
            <a:pPr lvl="2">
              <a:defRPr/>
            </a:pPr>
            <a:r>
              <a:rPr lang="cs-CZ" b="0" dirty="0" err="1"/>
              <a:t>Gi</a:t>
            </a:r>
            <a:r>
              <a:rPr lang="cs-CZ" b="0" dirty="0"/>
              <a:t>* hodnota = 4.1785</a:t>
            </a:r>
          </a:p>
          <a:p>
            <a:pPr lvl="2">
              <a:defRPr/>
            </a:pPr>
            <a:r>
              <a:rPr lang="cs-CZ" b="0" dirty="0"/>
              <a:t>Větší než 99.9% významnost!</a:t>
            </a:r>
            <a:endParaRPr lang="cs-CZ" dirty="0"/>
          </a:p>
        </p:txBody>
      </p:sp>
      <p:pic>
        <p:nvPicPr>
          <p:cNvPr id="4" name="Picture 2" descr="Výsledek obrázku pro smajlíky">
            <a:extLst>
              <a:ext uri="{FF2B5EF4-FFF2-40B4-BE49-F238E27FC236}">
                <a16:creationId xmlns:a16="http://schemas.microsoft.com/office/drawing/2014/main" id="{EB257BDC-1256-9BC8-650A-8B796E22ECE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00" y="4692650"/>
            <a:ext cx="2636838"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427CCCB-F66E-4CF2-4780-3F517B556284}"/>
              </a:ext>
            </a:extLst>
          </p:cNvPr>
          <p:cNvPicPr>
            <a:picLocks noChangeAspect="1"/>
          </p:cNvPicPr>
          <p:nvPr/>
        </p:nvPicPr>
        <p:blipFill>
          <a:blip r:embed="rId3"/>
          <a:stretch>
            <a:fillRect/>
          </a:stretch>
        </p:blipFill>
        <p:spPr>
          <a:xfrm>
            <a:off x="315466" y="110500"/>
            <a:ext cx="8513068" cy="6637001"/>
          </a:xfrm>
          <a:prstGeom prst="rect">
            <a:avLst/>
          </a:prstGeom>
        </p:spPr>
      </p:pic>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Příklad </a:t>
            </a:r>
          </a:p>
        </p:txBody>
      </p:sp>
      <p:sp>
        <p:nvSpPr>
          <p:cNvPr id="8" name="TextovéPole 7">
            <a:extLst>
              <a:ext uri="{FF2B5EF4-FFF2-40B4-BE49-F238E27FC236}">
                <a16:creationId xmlns:a16="http://schemas.microsoft.com/office/drawing/2014/main" id="{82B3DA7C-31DD-7C07-3DED-5E19700B2011}"/>
              </a:ext>
            </a:extLst>
          </p:cNvPr>
          <p:cNvSpPr txBox="1"/>
          <p:nvPr/>
        </p:nvSpPr>
        <p:spPr>
          <a:xfrm>
            <a:off x="457200" y="260648"/>
            <a:ext cx="3034680" cy="2031325"/>
          </a:xfrm>
          <a:prstGeom prst="rect">
            <a:avLst/>
          </a:prstGeom>
          <a:noFill/>
        </p:spPr>
        <p:txBody>
          <a:bodyPr wrap="square">
            <a:spAutoFit/>
          </a:bodyPr>
          <a:lstStyle/>
          <a:p>
            <a:r>
              <a:rPr lang="en-US" sz="1400" b="0" i="1" u="none" strike="noStrike" baseline="0" dirty="0">
                <a:solidFill>
                  <a:srgbClr val="000000"/>
                </a:solidFill>
                <a:latin typeface="+mn-lt"/>
              </a:rPr>
              <a:t>The mean center and media center of fire stations in Austin, Texas. Note that some fire stations are in the Austin </a:t>
            </a:r>
            <a:r>
              <a:rPr lang="en-US" sz="1400" b="0" i="1" u="none" strike="noStrike" baseline="0" dirty="0" err="1">
                <a:solidFill>
                  <a:srgbClr val="000000"/>
                </a:solidFill>
                <a:latin typeface="+mn-lt"/>
              </a:rPr>
              <a:t>extraterritorialjurisdiction</a:t>
            </a:r>
            <a:r>
              <a:rPr lang="en-US" sz="1400" b="0" i="1" u="none" strike="noStrike" baseline="0" dirty="0">
                <a:solidFill>
                  <a:srgbClr val="000000"/>
                </a:solidFill>
                <a:latin typeface="+mn-lt"/>
              </a:rPr>
              <a:t> (ETJ) area, and therefore are located outside of the city boundary. Data source: </a:t>
            </a:r>
            <a:r>
              <a:rPr lang="en-US" sz="1400" b="0" i="1" u="sng" strike="noStrike" baseline="0" dirty="0">
                <a:solidFill>
                  <a:srgbClr val="000000"/>
                </a:solidFill>
                <a:latin typeface="+mn-lt"/>
              </a:rPr>
              <a:t>data.AustinTexas.gov</a:t>
            </a:r>
            <a:endParaRPr lang="cs-CZ" sz="1400" u="sng" dirty="0">
              <a:solidFill>
                <a:srgbClr val="000000"/>
              </a:solidFill>
              <a:latin typeface="+mn-lt"/>
            </a:endParaRPr>
          </a:p>
        </p:txBody>
      </p:sp>
    </p:spTree>
    <p:extLst>
      <p:ext uri="{BB962C8B-B14F-4D97-AF65-F5344CB8AC3E}">
        <p14:creationId xmlns:p14="http://schemas.microsoft.com/office/powerpoint/2010/main" val="1534498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74DD51-3C4F-DBA6-653B-D2F837865F1A}"/>
              </a:ext>
            </a:extLst>
          </p:cNvPr>
          <p:cNvSpPr>
            <a:spLocks noGrp="1"/>
          </p:cNvSpPr>
          <p:nvPr>
            <p:ph type="title"/>
          </p:nvPr>
        </p:nvSpPr>
        <p:spPr/>
        <p:txBody>
          <a:bodyPr/>
          <a:lstStyle/>
          <a:p>
            <a:pPr>
              <a:defRPr/>
            </a:pPr>
            <a:r>
              <a:rPr lang="cs-CZ" dirty="0"/>
              <a:t>Jak to udělat prakticky? </a:t>
            </a:r>
          </a:p>
        </p:txBody>
      </p:sp>
      <p:sp>
        <p:nvSpPr>
          <p:cNvPr id="5" name="Zástupný obsah 4">
            <a:extLst>
              <a:ext uri="{FF2B5EF4-FFF2-40B4-BE49-F238E27FC236}">
                <a16:creationId xmlns:a16="http://schemas.microsoft.com/office/drawing/2014/main" id="{901D7C9F-5120-2594-B9EC-F22AEFACB904}"/>
              </a:ext>
            </a:extLst>
          </p:cNvPr>
          <p:cNvSpPr>
            <a:spLocks noGrp="1"/>
          </p:cNvSpPr>
          <p:nvPr>
            <p:ph idx="1"/>
          </p:nvPr>
        </p:nvSpPr>
        <p:spPr/>
        <p:txBody>
          <a:bodyPr/>
          <a:lstStyle/>
          <a:p>
            <a:pPr>
              <a:defRPr/>
            </a:pPr>
            <a:r>
              <a:rPr lang="cs-CZ" sz="1900" b="0" i="0" dirty="0" err="1">
                <a:effectLst/>
              </a:rPr>
              <a:t>Conversion</a:t>
            </a:r>
            <a:r>
              <a:rPr lang="cs-CZ" sz="1900" b="0" i="0" dirty="0">
                <a:effectLst/>
              </a:rPr>
              <a:t> </a:t>
            </a:r>
            <a:r>
              <a:rPr lang="cs-CZ" sz="1900" b="0" i="0" dirty="0" err="1">
                <a:effectLst/>
              </a:rPr>
              <a:t>Tools</a:t>
            </a:r>
            <a:r>
              <a:rPr lang="cs-CZ" sz="1900" b="0" i="0" dirty="0">
                <a:effectLst/>
              </a:rPr>
              <a:t> &gt; </a:t>
            </a:r>
            <a:r>
              <a:rPr lang="cs-CZ" sz="1900" b="0" i="0" dirty="0" err="1">
                <a:effectLst/>
              </a:rPr>
              <a:t>From</a:t>
            </a:r>
            <a:r>
              <a:rPr lang="cs-CZ" sz="1900" b="0" i="0" dirty="0">
                <a:effectLst/>
              </a:rPr>
              <a:t> </a:t>
            </a:r>
            <a:r>
              <a:rPr lang="cs-CZ" sz="1900" b="0" i="0" dirty="0" err="1">
                <a:effectLst/>
              </a:rPr>
              <a:t>Raster</a:t>
            </a:r>
            <a:r>
              <a:rPr lang="cs-CZ" sz="1900" b="0" i="0" dirty="0">
                <a:effectLst/>
              </a:rPr>
              <a:t> &gt; </a:t>
            </a:r>
            <a:r>
              <a:rPr lang="cs-CZ" sz="1900" dirty="0" err="1"/>
              <a:t>Raster</a:t>
            </a:r>
            <a:r>
              <a:rPr lang="cs-CZ" sz="1900" dirty="0"/>
              <a:t> to Point</a:t>
            </a:r>
          </a:p>
          <a:p>
            <a:pPr>
              <a:defRPr/>
            </a:pPr>
            <a:r>
              <a:rPr lang="en-US" sz="1900" b="0" dirty="0"/>
              <a:t>Data Management Tools &gt; Sampling &gt; </a:t>
            </a:r>
            <a:r>
              <a:rPr lang="en-US" sz="1900" dirty="0"/>
              <a:t>Create Fishnet.</a:t>
            </a:r>
            <a:endParaRPr lang="cs-CZ" sz="1900" dirty="0"/>
          </a:p>
          <a:p>
            <a:pPr lvl="1">
              <a:defRPr/>
            </a:pPr>
            <a:r>
              <a:rPr lang="cs-CZ" sz="1900" dirty="0"/>
              <a:t>Vlastnosti identické jako v rastru (velikost buněk, rozsah)!</a:t>
            </a:r>
          </a:p>
          <a:p>
            <a:pPr>
              <a:defRPr/>
            </a:pPr>
            <a:r>
              <a:rPr lang="en-US" sz="1900" b="0" dirty="0"/>
              <a:t>Data Management Tools &gt; Features &gt; </a:t>
            </a:r>
            <a:r>
              <a:rPr lang="en-US" sz="1900" dirty="0"/>
              <a:t>Feature To Polygon</a:t>
            </a:r>
            <a:endParaRPr lang="cs-CZ" sz="1900" dirty="0"/>
          </a:p>
          <a:p>
            <a:pPr lvl="1">
              <a:defRPr/>
            </a:pPr>
            <a:r>
              <a:rPr lang="cs-CZ" sz="1900" dirty="0"/>
              <a:t>Propojení bodů a polygonů (</a:t>
            </a:r>
            <a:r>
              <a:rPr lang="cs-CZ" sz="1900" dirty="0" err="1"/>
              <a:t>Fishnet</a:t>
            </a:r>
            <a:r>
              <a:rPr lang="cs-CZ" sz="1900" dirty="0"/>
              <a:t>), případně použít </a:t>
            </a:r>
            <a:r>
              <a:rPr lang="cs-CZ" sz="1900" dirty="0" err="1"/>
              <a:t>Spatial</a:t>
            </a:r>
            <a:r>
              <a:rPr lang="cs-CZ" sz="1900" dirty="0"/>
              <a:t> </a:t>
            </a:r>
            <a:r>
              <a:rPr lang="cs-CZ" sz="1900" dirty="0" err="1"/>
              <a:t>Join</a:t>
            </a:r>
            <a:r>
              <a:rPr lang="cs-CZ" sz="1900" dirty="0"/>
              <a:t>	</a:t>
            </a:r>
          </a:p>
          <a:p>
            <a:pPr>
              <a:defRPr/>
            </a:pPr>
            <a:r>
              <a:rPr lang="cs-CZ" sz="1900" b="0" dirty="0" err="1"/>
              <a:t>Spatial</a:t>
            </a:r>
            <a:r>
              <a:rPr lang="cs-CZ" sz="1900" b="0" dirty="0"/>
              <a:t> </a:t>
            </a:r>
            <a:r>
              <a:rPr lang="cs-CZ" sz="1900" b="0" dirty="0" err="1"/>
              <a:t>Statistics</a:t>
            </a:r>
            <a:r>
              <a:rPr lang="cs-CZ" sz="1900" b="0" dirty="0"/>
              <a:t>  &gt; … &gt; </a:t>
            </a:r>
            <a:r>
              <a:rPr lang="cs-CZ" sz="1900" dirty="0"/>
              <a:t>Hot Spot </a:t>
            </a:r>
            <a:r>
              <a:rPr lang="cs-CZ" sz="1900" dirty="0" err="1"/>
              <a:t>Analysis</a:t>
            </a:r>
            <a:r>
              <a:rPr lang="cs-CZ" sz="1900" dirty="0"/>
              <a:t> (</a:t>
            </a:r>
            <a:r>
              <a:rPr lang="cs-CZ" sz="1900" dirty="0" err="1"/>
              <a:t>Getis-Ord</a:t>
            </a:r>
            <a:r>
              <a:rPr lang="cs-CZ" sz="1900" dirty="0"/>
              <a:t> </a:t>
            </a:r>
            <a:r>
              <a:rPr lang="cs-CZ" sz="1900" dirty="0" err="1"/>
              <a:t>Gi</a:t>
            </a:r>
            <a:r>
              <a:rPr lang="cs-CZ" sz="1900" dirty="0"/>
              <a:t>*)</a:t>
            </a:r>
          </a:p>
          <a:p>
            <a:pPr>
              <a:defRPr/>
            </a:pPr>
            <a:endParaRPr lang="cs-CZ" sz="2400" b="0" kern="0" dirty="0"/>
          </a:p>
          <a:p>
            <a:endParaRPr lang="cs-CZ" dirty="0"/>
          </a:p>
        </p:txBody>
      </p:sp>
      <p:pic>
        <p:nvPicPr>
          <p:cNvPr id="2050" name="Picture 2" descr="Hot Spot Analysis illustration">
            <a:extLst>
              <a:ext uri="{FF2B5EF4-FFF2-40B4-BE49-F238E27FC236}">
                <a16:creationId xmlns:a16="http://schemas.microsoft.com/office/drawing/2014/main" id="{2F90A114-9B05-2559-E0B8-7DCE91F9A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61" y="4588629"/>
            <a:ext cx="5305929" cy="169888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46A50619-0BDB-7527-EB8B-A89F3115F106}"/>
              </a:ext>
            </a:extLst>
          </p:cNvPr>
          <p:cNvPicPr>
            <a:picLocks noChangeAspect="1"/>
          </p:cNvPicPr>
          <p:nvPr/>
        </p:nvPicPr>
        <p:blipFill rotWithShape="1">
          <a:blip r:embed="rId4"/>
          <a:srcRect l="77855" t="17918" r="651" b="45017"/>
          <a:stretch/>
        </p:blipFill>
        <p:spPr>
          <a:xfrm>
            <a:off x="6084168" y="4088227"/>
            <a:ext cx="2929664" cy="2699687"/>
          </a:xfrm>
          <a:prstGeom prst="rect">
            <a:avLst/>
          </a:prstGeom>
        </p:spPr>
      </p:pic>
      <p:sp>
        <p:nvSpPr>
          <p:cNvPr id="9" name="Ovál 8">
            <a:extLst>
              <a:ext uri="{FF2B5EF4-FFF2-40B4-BE49-F238E27FC236}">
                <a16:creationId xmlns:a16="http://schemas.microsoft.com/office/drawing/2014/main" id="{0842A400-D1CC-86CF-8C08-0954EC3CD56B}"/>
              </a:ext>
            </a:extLst>
          </p:cNvPr>
          <p:cNvSpPr/>
          <p:nvPr/>
        </p:nvSpPr>
        <p:spPr>
          <a:xfrm>
            <a:off x="5890690" y="5805264"/>
            <a:ext cx="2353717" cy="482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05236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5C4644-CFCF-9478-01BF-1D45BD3722EB}"/>
              </a:ext>
            </a:extLst>
          </p:cNvPr>
          <p:cNvSpPr>
            <a:spLocks noGrp="1"/>
          </p:cNvSpPr>
          <p:nvPr>
            <p:ph type="title"/>
          </p:nvPr>
        </p:nvSpPr>
        <p:spPr/>
        <p:txBody>
          <a:bodyPr/>
          <a:lstStyle/>
          <a:p>
            <a:pPr>
              <a:defRPr/>
            </a:pPr>
            <a:r>
              <a:rPr lang="cs-CZ" dirty="0"/>
              <a:t>Statistická významnost</a:t>
            </a:r>
          </a:p>
        </p:txBody>
      </p:sp>
      <p:sp>
        <p:nvSpPr>
          <p:cNvPr id="66563" name="Zástupný symbol pro obsah 2">
            <a:extLst>
              <a:ext uri="{FF2B5EF4-FFF2-40B4-BE49-F238E27FC236}">
                <a16:creationId xmlns:a16="http://schemas.microsoft.com/office/drawing/2014/main" id="{66B24370-1224-46A4-6EE6-65EF4635A397}"/>
              </a:ext>
            </a:extLst>
          </p:cNvPr>
          <p:cNvSpPr>
            <a:spLocks noGrp="1"/>
          </p:cNvSpPr>
          <p:nvPr>
            <p:ph idx="1"/>
          </p:nvPr>
        </p:nvSpPr>
        <p:spPr>
          <a:xfrm>
            <a:off x="107950" y="1412875"/>
            <a:ext cx="9036050" cy="5256213"/>
          </a:xfrm>
        </p:spPr>
        <p:txBody>
          <a:bodyPr/>
          <a:lstStyle/>
          <a:p>
            <a:r>
              <a:rPr lang="cs-CZ" altLang="cs-CZ" b="0" dirty="0"/>
              <a:t>Finální výsledky zobrazující statistické výsledky na hladině významnosti 95 % (vlevo) a 99 % (vpravo).</a:t>
            </a:r>
          </a:p>
        </p:txBody>
      </p:sp>
      <p:pic>
        <p:nvPicPr>
          <p:cNvPr id="66564" name="Picture 2">
            <a:extLst>
              <a:ext uri="{FF2B5EF4-FFF2-40B4-BE49-F238E27FC236}">
                <a16:creationId xmlns:a16="http://schemas.microsoft.com/office/drawing/2014/main" id="{F6D59E4A-78BE-2B23-206D-346D507C6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2479253"/>
            <a:ext cx="774065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87C8B-BE39-4FA6-E3E6-6B16EDF47DC9}"/>
              </a:ext>
            </a:extLst>
          </p:cNvPr>
          <p:cNvSpPr>
            <a:spLocks noGrp="1"/>
          </p:cNvSpPr>
          <p:nvPr>
            <p:ph type="title"/>
          </p:nvPr>
        </p:nvSpPr>
        <p:spPr>
          <a:xfrm>
            <a:off x="1258888" y="0"/>
            <a:ext cx="7570787" cy="1084263"/>
          </a:xfrm>
        </p:spPr>
        <p:txBody>
          <a:bodyPr/>
          <a:lstStyle/>
          <a:p>
            <a:pPr>
              <a:defRPr/>
            </a:pPr>
            <a:r>
              <a:rPr lang="cs-CZ" dirty="0"/>
              <a:t>Statistická významnost</a:t>
            </a:r>
          </a:p>
        </p:txBody>
      </p:sp>
      <p:sp>
        <p:nvSpPr>
          <p:cNvPr id="67587" name="Zástupný symbol pro obsah 2">
            <a:extLst>
              <a:ext uri="{FF2B5EF4-FFF2-40B4-BE49-F238E27FC236}">
                <a16:creationId xmlns:a16="http://schemas.microsoft.com/office/drawing/2014/main" id="{CCF782CF-3938-F968-9567-8B40F8093B6D}"/>
              </a:ext>
            </a:extLst>
          </p:cNvPr>
          <p:cNvSpPr>
            <a:spLocks noGrp="1"/>
          </p:cNvSpPr>
          <p:nvPr>
            <p:ph idx="1"/>
          </p:nvPr>
        </p:nvSpPr>
        <p:spPr>
          <a:xfrm>
            <a:off x="107950" y="1196975"/>
            <a:ext cx="3590925" cy="5661025"/>
          </a:xfrm>
        </p:spPr>
        <p:txBody>
          <a:bodyPr/>
          <a:lstStyle/>
          <a:p>
            <a:r>
              <a:rPr lang="cs-CZ" altLang="cs-CZ" sz="2100"/>
              <a:t>Jak zlepšit zacílení na významné oblasti?</a:t>
            </a:r>
          </a:p>
          <a:p>
            <a:r>
              <a:rPr lang="cs-CZ" altLang="cs-CZ" sz="2100" b="0"/>
              <a:t>T</a:t>
            </a:r>
            <a:r>
              <a:rPr lang="sv-SE" altLang="cs-CZ" sz="2100" b="0"/>
              <a:t>estovat statistickou významnost jen na nejvyšších hodnotách</a:t>
            </a:r>
            <a:r>
              <a:rPr lang="cs-CZ" altLang="cs-CZ" sz="2100" b="0"/>
              <a:t>.</a:t>
            </a:r>
          </a:p>
          <a:p>
            <a:r>
              <a:rPr lang="cs-CZ" altLang="cs-CZ" sz="2100" b="0"/>
              <a:t>Kombinovaný postup, z výsledku jádrového vyhlazení vybereme jen 20 % nejvyšších hodnot a z těchto hodnot vybereme jen statisticky významné výsledky metodou Gi*.</a:t>
            </a:r>
          </a:p>
          <a:p>
            <a:endParaRPr lang="cs-CZ" altLang="cs-CZ" sz="2100" b="0"/>
          </a:p>
          <a:p>
            <a:endParaRPr lang="cs-CZ" altLang="cs-CZ" sz="2100" b="0"/>
          </a:p>
        </p:txBody>
      </p:sp>
      <p:pic>
        <p:nvPicPr>
          <p:cNvPr id="67588" name="Picture 2">
            <a:extLst>
              <a:ext uri="{FF2B5EF4-FFF2-40B4-BE49-F238E27FC236}">
                <a16:creationId xmlns:a16="http://schemas.microsoft.com/office/drawing/2014/main" id="{863C7936-5692-8B40-3E26-2C98105DB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1303337"/>
            <a:ext cx="54483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8A5CF-9BA3-A02D-2F0D-186E2FB62375}"/>
              </a:ext>
            </a:extLst>
          </p:cNvPr>
          <p:cNvSpPr>
            <a:spLocks noGrp="1"/>
          </p:cNvSpPr>
          <p:nvPr>
            <p:ph type="title"/>
          </p:nvPr>
        </p:nvSpPr>
        <p:spPr/>
        <p:txBody>
          <a:bodyPr/>
          <a:lstStyle/>
          <a:p>
            <a:pPr>
              <a:defRPr/>
            </a:pPr>
            <a:br>
              <a:rPr lang="cs-CZ" b="0" dirty="0"/>
            </a:br>
            <a:r>
              <a:rPr lang="cs-CZ" dirty="0"/>
              <a:t>POSTPROCESSING A VIZUALIZACE </a:t>
            </a:r>
          </a:p>
        </p:txBody>
      </p:sp>
      <p:sp>
        <p:nvSpPr>
          <p:cNvPr id="68611" name="Zástupný symbol pro obsah 2">
            <a:extLst>
              <a:ext uri="{FF2B5EF4-FFF2-40B4-BE49-F238E27FC236}">
                <a16:creationId xmlns:a16="http://schemas.microsoft.com/office/drawing/2014/main" id="{6D87D105-9C00-45C4-C8E3-86DC9D321912}"/>
              </a:ext>
            </a:extLst>
          </p:cNvPr>
          <p:cNvSpPr>
            <a:spLocks noGrp="1"/>
          </p:cNvSpPr>
          <p:nvPr>
            <p:ph idx="1"/>
          </p:nvPr>
        </p:nvSpPr>
        <p:spPr>
          <a:xfrm>
            <a:off x="457200" y="1484313"/>
            <a:ext cx="8229600" cy="5184775"/>
          </a:xfrm>
        </p:spPr>
        <p:txBody>
          <a:bodyPr/>
          <a:lstStyle/>
          <a:p>
            <a:r>
              <a:rPr lang="cs-CZ" altLang="cs-CZ" dirty="0"/>
              <a:t>Vizuální omezení – </a:t>
            </a:r>
            <a:r>
              <a:rPr lang="cs-CZ" altLang="cs-CZ" b="0" dirty="0"/>
              <a:t>podpora rozhodování dle zadání a uživatelské skupině.</a:t>
            </a:r>
          </a:p>
        </p:txBody>
      </p:sp>
      <p:pic>
        <p:nvPicPr>
          <p:cNvPr id="68612" name="Picture 2">
            <a:extLst>
              <a:ext uri="{FF2B5EF4-FFF2-40B4-BE49-F238E27FC236}">
                <a16:creationId xmlns:a16="http://schemas.microsoft.com/office/drawing/2014/main" id="{380B785E-E206-B52A-6AB4-6A6ACD384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 y="2436813"/>
            <a:ext cx="878522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TextovéPole 3">
            <a:extLst>
              <a:ext uri="{FF2B5EF4-FFF2-40B4-BE49-F238E27FC236}">
                <a16:creationId xmlns:a16="http://schemas.microsoft.com/office/drawing/2014/main" id="{3C8B7DA9-7EC1-44BF-E568-35D1D94CED2A}"/>
              </a:ext>
            </a:extLst>
          </p:cNvPr>
          <p:cNvSpPr txBox="1">
            <a:spLocks noChangeArrowheads="1"/>
          </p:cNvSpPr>
          <p:nvPr/>
        </p:nvSpPr>
        <p:spPr bwMode="auto">
          <a:xfrm>
            <a:off x="755650" y="6237288"/>
            <a:ext cx="140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b="1">
                <a:solidFill>
                  <a:srgbClr val="000000"/>
                </a:solidFill>
              </a:rPr>
              <a:t>Plná data</a:t>
            </a:r>
          </a:p>
        </p:txBody>
      </p:sp>
      <p:sp>
        <p:nvSpPr>
          <p:cNvPr id="68614" name="TextovéPole 5">
            <a:extLst>
              <a:ext uri="{FF2B5EF4-FFF2-40B4-BE49-F238E27FC236}">
                <a16:creationId xmlns:a16="http://schemas.microsoft.com/office/drawing/2014/main" id="{1245A2F0-95C3-EA84-93FA-B2DB0342C953}"/>
              </a:ext>
            </a:extLst>
          </p:cNvPr>
          <p:cNvSpPr txBox="1">
            <a:spLocks noChangeArrowheads="1"/>
          </p:cNvSpPr>
          <p:nvPr/>
        </p:nvSpPr>
        <p:spPr bwMode="auto">
          <a:xfrm>
            <a:off x="4643438" y="6205538"/>
            <a:ext cx="3243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b="1">
                <a:solidFill>
                  <a:srgbClr val="000000"/>
                </a:solidFill>
              </a:rPr>
              <a:t>10% nejvyšších hodnot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3D plots">
            <a:extLst>
              <a:ext uri="{FF2B5EF4-FFF2-40B4-BE49-F238E27FC236}">
                <a16:creationId xmlns:a16="http://schemas.microsoft.com/office/drawing/2014/main" id="{C793F545-C262-08AB-9D9C-E3C334A7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42" y="5371591"/>
            <a:ext cx="7780611" cy="154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Vizualizace – </a:t>
            </a:r>
            <a:br>
              <a:rPr lang="cs-CZ" dirty="0"/>
            </a:br>
            <a:r>
              <a:rPr lang="cs-CZ" dirty="0"/>
              <a:t>„alternativní“</a:t>
            </a:r>
          </a:p>
        </p:txBody>
      </p:sp>
      <p:sp>
        <p:nvSpPr>
          <p:cNvPr id="69635" name="Zástupný symbol pro obsah 2">
            <a:extLst>
              <a:ext uri="{FF2B5EF4-FFF2-40B4-BE49-F238E27FC236}">
                <a16:creationId xmlns:a16="http://schemas.microsoft.com/office/drawing/2014/main" id="{468C2D5B-79B3-ACE1-6A9E-A7D3B79D5083}"/>
              </a:ext>
            </a:extLst>
          </p:cNvPr>
          <p:cNvSpPr>
            <a:spLocks noGrp="1"/>
          </p:cNvSpPr>
          <p:nvPr>
            <p:ph idx="1"/>
          </p:nvPr>
        </p:nvSpPr>
        <p:spPr>
          <a:xfrm>
            <a:off x="461963" y="1484313"/>
            <a:ext cx="8229600" cy="4456112"/>
          </a:xfrm>
        </p:spPr>
        <p:txBody>
          <a:bodyPr/>
          <a:lstStyle/>
          <a:p>
            <a:r>
              <a:rPr lang="cs-CZ" altLang="cs-CZ" dirty="0"/>
              <a:t>Metody zobrazení</a:t>
            </a:r>
          </a:p>
          <a:p>
            <a:pPr lvl="1"/>
            <a:r>
              <a:rPr lang="cs-CZ" altLang="cs-CZ" dirty="0"/>
              <a:t>Vícebarevné</a:t>
            </a:r>
          </a:p>
          <a:p>
            <a:pPr lvl="1"/>
            <a:r>
              <a:rPr lang="cs-CZ" altLang="cs-CZ" dirty="0"/>
              <a:t>3D</a:t>
            </a:r>
          </a:p>
          <a:p>
            <a:pPr lvl="1"/>
            <a:r>
              <a:rPr lang="cs-CZ" altLang="cs-CZ" dirty="0"/>
              <a:t>Izolinie </a:t>
            </a:r>
          </a:p>
          <a:p>
            <a:r>
              <a:rPr lang="cs-CZ" altLang="cs-CZ" dirty="0"/>
              <a:t>Škály</a:t>
            </a:r>
          </a:p>
          <a:p>
            <a:r>
              <a:rPr lang="cs-CZ" altLang="cs-CZ" dirty="0"/>
              <a:t>Podklad</a:t>
            </a:r>
          </a:p>
          <a:p>
            <a:pPr lvl="1"/>
            <a:r>
              <a:rPr lang="cs-CZ" altLang="cs-CZ" dirty="0"/>
              <a:t>Topografická mapa</a:t>
            </a:r>
          </a:p>
          <a:p>
            <a:pPr lvl="1"/>
            <a:r>
              <a:rPr lang="cs-CZ" altLang="cs-CZ" dirty="0"/>
              <a:t>Ortofoto</a:t>
            </a:r>
          </a:p>
          <a:p>
            <a:pPr lvl="1"/>
            <a:r>
              <a:rPr lang="cs-CZ" altLang="cs-CZ" dirty="0"/>
              <a:t>…</a:t>
            </a:r>
          </a:p>
        </p:txBody>
      </p:sp>
      <p:pic>
        <p:nvPicPr>
          <p:cNvPr id="69636" name="Picture 2">
            <a:extLst>
              <a:ext uri="{FF2B5EF4-FFF2-40B4-BE49-F238E27FC236}">
                <a16:creationId xmlns:a16="http://schemas.microsoft.com/office/drawing/2014/main" id="{6551C15E-BF40-8E6D-F503-6B499E9D7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627727"/>
            <a:ext cx="3598862"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Vizualizace – </a:t>
            </a:r>
            <a:br>
              <a:rPr lang="cs-CZ" dirty="0"/>
            </a:br>
            <a:r>
              <a:rPr lang="cs-CZ" dirty="0"/>
              <a:t>empirické testování</a:t>
            </a:r>
          </a:p>
        </p:txBody>
      </p:sp>
      <p:sp>
        <p:nvSpPr>
          <p:cNvPr id="69635" name="Zástupný symbol pro obsah 2">
            <a:extLst>
              <a:ext uri="{FF2B5EF4-FFF2-40B4-BE49-F238E27FC236}">
                <a16:creationId xmlns:a16="http://schemas.microsoft.com/office/drawing/2014/main" id="{468C2D5B-79B3-ACE1-6A9E-A7D3B79D5083}"/>
              </a:ext>
            </a:extLst>
          </p:cNvPr>
          <p:cNvSpPr>
            <a:spLocks noGrp="1"/>
          </p:cNvSpPr>
          <p:nvPr>
            <p:ph idx="1"/>
          </p:nvPr>
        </p:nvSpPr>
        <p:spPr>
          <a:xfrm>
            <a:off x="461963" y="1484313"/>
            <a:ext cx="8229600" cy="4456112"/>
          </a:xfrm>
        </p:spPr>
        <p:txBody>
          <a:bodyPr/>
          <a:lstStyle/>
          <a:p>
            <a:r>
              <a:rPr lang="cs-CZ" altLang="cs-CZ" sz="1800" b="0" dirty="0" err="1"/>
              <a:t>Nétek</a:t>
            </a:r>
            <a:r>
              <a:rPr lang="cs-CZ" altLang="cs-CZ" sz="1800" b="0" dirty="0"/>
              <a:t> &amp; Slezáková (2018): </a:t>
            </a:r>
            <a:r>
              <a:rPr lang="en-US" altLang="cs-CZ" sz="1800" b="0" dirty="0"/>
              <a:t>Implementation of Heat Maps in Geographical</a:t>
            </a:r>
            <a:r>
              <a:rPr lang="cs-CZ" altLang="cs-CZ" sz="1800" b="0" dirty="0"/>
              <a:t> </a:t>
            </a:r>
            <a:r>
              <a:rPr lang="en-US" altLang="cs-CZ" sz="1800" b="0" dirty="0"/>
              <a:t>Information System – Exploratory Study on </a:t>
            </a:r>
            <a:r>
              <a:rPr lang="en-US" altLang="cs-CZ" sz="1800" b="0" dirty="0" err="1"/>
              <a:t>Traflc</a:t>
            </a:r>
            <a:r>
              <a:rPr lang="cs-CZ" altLang="cs-CZ" sz="1800" b="0" dirty="0"/>
              <a:t> </a:t>
            </a:r>
            <a:r>
              <a:rPr lang="en-US" altLang="cs-CZ" sz="1800" b="0" dirty="0"/>
              <a:t>Accident Data</a:t>
            </a:r>
            <a:r>
              <a:rPr lang="cs-CZ" altLang="cs-CZ" sz="1800" b="0" dirty="0"/>
              <a:t>. </a:t>
            </a:r>
            <a:r>
              <a:rPr lang="en-US" sz="1800" b="0" dirty="0">
                <a:hlinkClick r:id="rId3"/>
              </a:rPr>
              <a:t>https://doi.org/10.1515/geo-2018-0029</a:t>
            </a:r>
            <a:r>
              <a:rPr lang="cs-CZ" sz="1800" b="0" dirty="0"/>
              <a:t> </a:t>
            </a:r>
          </a:p>
          <a:p>
            <a:pPr lvl="1"/>
            <a:r>
              <a:rPr lang="en-US" altLang="cs-CZ" sz="1600" b="0" i="1" dirty="0"/>
              <a:t>Most of the users chose bright colors with a </a:t>
            </a:r>
            <a:r>
              <a:rPr lang="en-US" altLang="cs-CZ" sz="1600" b="1" i="1" dirty="0"/>
              <a:t>negative feeling</a:t>
            </a:r>
            <a:r>
              <a:rPr lang="en-US" altLang="cs-CZ" sz="1600" b="0" i="1" dirty="0"/>
              <a:t>, such as </a:t>
            </a:r>
            <a:r>
              <a:rPr lang="en-US" altLang="cs-CZ" sz="1600" b="1" i="1" dirty="0"/>
              <a:t>red</a:t>
            </a:r>
            <a:r>
              <a:rPr lang="en-US" altLang="cs-CZ" sz="1600" b="0" i="1" dirty="0"/>
              <a:t>, for traffic accident</a:t>
            </a:r>
            <a:r>
              <a:rPr lang="cs-CZ" altLang="cs-CZ" sz="1600" b="0" i="1" dirty="0"/>
              <a:t> </a:t>
            </a:r>
            <a:r>
              <a:rPr lang="en-US" altLang="cs-CZ" sz="1600" b="0" i="1" dirty="0"/>
              <a:t>visualization.</a:t>
            </a:r>
            <a:endParaRPr lang="cs-CZ" altLang="cs-CZ" sz="1600" b="0" i="1" dirty="0"/>
          </a:p>
          <a:p>
            <a:pPr lvl="1"/>
            <a:r>
              <a:rPr lang="en-US" altLang="cs-CZ" sz="1600" b="0" i="1" dirty="0"/>
              <a:t>The best settings for transparency was identified to be around </a:t>
            </a:r>
            <a:r>
              <a:rPr lang="en-US" altLang="cs-CZ" sz="1600" b="1" i="1" dirty="0"/>
              <a:t>50%.</a:t>
            </a:r>
            <a:endParaRPr lang="cs-CZ" altLang="cs-CZ" sz="1600" b="1" i="1" dirty="0"/>
          </a:p>
          <a:p>
            <a:pPr lvl="1"/>
            <a:r>
              <a:rPr lang="en-US" altLang="cs-CZ" sz="1600" b="0" i="1" dirty="0"/>
              <a:t>The final questions were about</a:t>
            </a:r>
            <a:r>
              <a:rPr lang="cs-CZ" altLang="cs-CZ" sz="1600" b="0" i="1" dirty="0"/>
              <a:t> </a:t>
            </a:r>
            <a:r>
              <a:rPr lang="en-US" altLang="cs-CZ" sz="1600" b="0" i="1" dirty="0"/>
              <a:t>map </a:t>
            </a:r>
            <a:r>
              <a:rPr lang="en-US" altLang="cs-CZ" sz="1600" b="1" i="1" dirty="0"/>
              <a:t>readability based on radius</a:t>
            </a:r>
            <a:r>
              <a:rPr lang="en-US" altLang="cs-CZ" sz="1600" b="0" i="1" dirty="0"/>
              <a:t>. This setting is </a:t>
            </a:r>
            <a:r>
              <a:rPr lang="en-US" altLang="cs-CZ" sz="1600" b="1" i="1" dirty="0"/>
              <a:t>tied to </a:t>
            </a:r>
            <a:r>
              <a:rPr lang="en-US" altLang="cs-CZ" sz="1600" b="1" i="1" dirty="0" err="1"/>
              <a:t>mapscale</a:t>
            </a:r>
            <a:r>
              <a:rPr lang="en-US" altLang="cs-CZ" sz="1600" b="1" i="1" dirty="0"/>
              <a:t> </a:t>
            </a:r>
            <a:r>
              <a:rPr lang="en-US" altLang="cs-CZ" sz="1600" b="0" i="1" dirty="0"/>
              <a:t>but follows a common trend throughout the research.</a:t>
            </a:r>
            <a:endParaRPr lang="cs-CZ" altLang="cs-CZ" sz="1600" b="0" i="1" dirty="0"/>
          </a:p>
        </p:txBody>
      </p:sp>
      <p:pic>
        <p:nvPicPr>
          <p:cNvPr id="4" name="Obrázek 3">
            <a:extLst>
              <a:ext uri="{FF2B5EF4-FFF2-40B4-BE49-F238E27FC236}">
                <a16:creationId xmlns:a16="http://schemas.microsoft.com/office/drawing/2014/main" id="{558138CF-DDCD-89BA-27E7-A068D35468A7}"/>
              </a:ext>
            </a:extLst>
          </p:cNvPr>
          <p:cNvPicPr>
            <a:picLocks noChangeAspect="1"/>
          </p:cNvPicPr>
          <p:nvPr/>
        </p:nvPicPr>
        <p:blipFill rotWithShape="1">
          <a:blip r:embed="rId4"/>
          <a:srcRect l="18500" t="30400" r="9050" b="27600"/>
          <a:stretch/>
        </p:blipFill>
        <p:spPr>
          <a:xfrm>
            <a:off x="733990" y="4086191"/>
            <a:ext cx="7920880" cy="2582896"/>
          </a:xfrm>
          <a:prstGeom prst="rect">
            <a:avLst/>
          </a:prstGeom>
        </p:spPr>
      </p:pic>
    </p:spTree>
    <p:extLst>
      <p:ext uri="{BB962C8B-B14F-4D97-AF65-F5344CB8AC3E}">
        <p14:creationId xmlns:p14="http://schemas.microsoft.com/office/powerpoint/2010/main" val="3995757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5C42F8D-0BBF-9F15-3888-81B2B478117A}"/>
              </a:ext>
            </a:extLst>
          </p:cNvPr>
          <p:cNvPicPr>
            <a:picLocks noChangeAspect="1"/>
          </p:cNvPicPr>
          <p:nvPr/>
        </p:nvPicPr>
        <p:blipFill rotWithShape="1">
          <a:blip r:embed="rId3"/>
          <a:srcRect l="23226" t="19201" r="27163" b="10800"/>
          <a:stretch/>
        </p:blipFill>
        <p:spPr>
          <a:xfrm>
            <a:off x="4520358" y="3212976"/>
            <a:ext cx="4557512" cy="3617073"/>
          </a:xfrm>
          <a:prstGeom prst="rect">
            <a:avLst/>
          </a:prstGeom>
        </p:spPr>
      </p:pic>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Ještě jeden příklad… </a:t>
            </a:r>
          </a:p>
        </p:txBody>
      </p:sp>
      <p:sp>
        <p:nvSpPr>
          <p:cNvPr id="69635" name="Zástupný symbol pro obsah 2">
            <a:extLst>
              <a:ext uri="{FF2B5EF4-FFF2-40B4-BE49-F238E27FC236}">
                <a16:creationId xmlns:a16="http://schemas.microsoft.com/office/drawing/2014/main" id="{468C2D5B-79B3-ACE1-6A9E-A7D3B79D5083}"/>
              </a:ext>
            </a:extLst>
          </p:cNvPr>
          <p:cNvSpPr>
            <a:spLocks noGrp="1"/>
          </p:cNvSpPr>
          <p:nvPr>
            <p:ph idx="1"/>
          </p:nvPr>
        </p:nvSpPr>
        <p:spPr>
          <a:xfrm>
            <a:off x="461963" y="1484313"/>
            <a:ext cx="4326061" cy="4456112"/>
          </a:xfrm>
        </p:spPr>
        <p:txBody>
          <a:bodyPr/>
          <a:lstStyle/>
          <a:p>
            <a:r>
              <a:rPr lang="cs-CZ" altLang="cs-CZ" sz="1800" b="0" i="1" dirty="0"/>
              <a:t>John </a:t>
            </a:r>
            <a:r>
              <a:rPr lang="cs-CZ" altLang="cs-CZ" sz="1800" b="0" i="1" dirty="0" err="1"/>
              <a:t>Snow</a:t>
            </a:r>
            <a:r>
              <a:rPr lang="cs-CZ" altLang="cs-CZ" sz="1800" b="0" i="1" dirty="0"/>
              <a:t> (1812 – 1858) </a:t>
            </a:r>
          </a:p>
          <a:p>
            <a:pPr lvl="1"/>
            <a:r>
              <a:rPr lang="cs-CZ" altLang="cs-CZ" sz="1800" b="0" i="1" dirty="0"/>
              <a:t>Syn farmáře, asistent chirurga a lékárník </a:t>
            </a:r>
          </a:p>
          <a:p>
            <a:pPr lvl="1"/>
            <a:r>
              <a:rPr lang="cs-CZ" altLang="cs-CZ" sz="1800" b="0" i="1" dirty="0"/>
              <a:t>1854 – mapa Londýna</a:t>
            </a:r>
          </a:p>
          <a:p>
            <a:pPr lvl="2"/>
            <a:r>
              <a:rPr lang="cs-CZ" altLang="cs-CZ" sz="1800" b="0" i="1" dirty="0"/>
              <a:t>výskyt cholery = úmrtí</a:t>
            </a:r>
          </a:p>
          <a:p>
            <a:pPr lvl="2"/>
            <a:r>
              <a:rPr lang="cs-CZ" altLang="cs-CZ" sz="1800" b="0" i="1" dirty="0"/>
              <a:t>Měřítko 1:2000</a:t>
            </a:r>
          </a:p>
          <a:p>
            <a:pPr lvl="2"/>
            <a:r>
              <a:rPr lang="cs-CZ" altLang="cs-CZ" sz="1800" b="0" i="1" dirty="0"/>
              <a:t>Tečková metoda</a:t>
            </a:r>
          </a:p>
          <a:p>
            <a:pPr lvl="2"/>
            <a:r>
              <a:rPr lang="cs-CZ" altLang="cs-CZ" sz="1800" b="0" i="1" dirty="0"/>
              <a:t>Pomocí prostorové analýzy došlo k identifikaci ohniska nákazy, které bylo možné následně omezit </a:t>
            </a:r>
          </a:p>
        </p:txBody>
      </p:sp>
    </p:spTree>
    <p:extLst>
      <p:ext uri="{BB962C8B-B14F-4D97-AF65-F5344CB8AC3E}">
        <p14:creationId xmlns:p14="http://schemas.microsoft.com/office/powerpoint/2010/main" val="61641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Ještě jeden příklad… </a:t>
            </a:r>
          </a:p>
        </p:txBody>
      </p:sp>
      <p:sp>
        <p:nvSpPr>
          <p:cNvPr id="3" name="Zástupný obsah 2">
            <a:extLst>
              <a:ext uri="{FF2B5EF4-FFF2-40B4-BE49-F238E27FC236}">
                <a16:creationId xmlns:a16="http://schemas.microsoft.com/office/drawing/2014/main" id="{D0F84AD2-115B-DE7D-0940-E83AE927396B}"/>
              </a:ext>
            </a:extLst>
          </p:cNvPr>
          <p:cNvSpPr>
            <a:spLocks noGrp="1"/>
          </p:cNvSpPr>
          <p:nvPr>
            <p:ph idx="1"/>
          </p:nvPr>
        </p:nvSpPr>
        <p:spPr/>
        <p:txBody>
          <a:bodyPr/>
          <a:lstStyle/>
          <a:p>
            <a:endParaRPr lang="cs-CZ"/>
          </a:p>
        </p:txBody>
      </p:sp>
      <p:pic>
        <p:nvPicPr>
          <p:cNvPr id="4098" name="Picture 2">
            <a:extLst>
              <a:ext uri="{FF2B5EF4-FFF2-40B4-BE49-F238E27FC236}">
                <a16:creationId xmlns:a16="http://schemas.microsoft.com/office/drawing/2014/main" id="{907B78D8-C607-87D0-64B7-E0671FAA8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19" y="1600200"/>
            <a:ext cx="858811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27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Ještě jeden příklad… </a:t>
            </a:r>
          </a:p>
        </p:txBody>
      </p:sp>
      <p:sp>
        <p:nvSpPr>
          <p:cNvPr id="3" name="Zástupný obsah 2">
            <a:extLst>
              <a:ext uri="{FF2B5EF4-FFF2-40B4-BE49-F238E27FC236}">
                <a16:creationId xmlns:a16="http://schemas.microsoft.com/office/drawing/2014/main" id="{D0F84AD2-115B-DE7D-0940-E83AE927396B}"/>
              </a:ext>
            </a:extLst>
          </p:cNvPr>
          <p:cNvSpPr>
            <a:spLocks noGrp="1"/>
          </p:cNvSpPr>
          <p:nvPr>
            <p:ph idx="1"/>
          </p:nvPr>
        </p:nvSpPr>
        <p:spPr/>
        <p:txBody>
          <a:bodyPr/>
          <a:lstStyle/>
          <a:p>
            <a:endParaRPr lang="cs-CZ"/>
          </a:p>
        </p:txBody>
      </p:sp>
      <p:pic>
        <p:nvPicPr>
          <p:cNvPr id="15362" name="Picture 2">
            <a:extLst>
              <a:ext uri="{FF2B5EF4-FFF2-40B4-BE49-F238E27FC236}">
                <a16:creationId xmlns:a16="http://schemas.microsoft.com/office/drawing/2014/main" id="{572D14BE-CD36-43F4-9ABD-C74F44007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668" y="1372269"/>
            <a:ext cx="5976664" cy="529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184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Ještě jeden příklad… </a:t>
            </a:r>
          </a:p>
        </p:txBody>
      </p:sp>
      <p:sp>
        <p:nvSpPr>
          <p:cNvPr id="3" name="Zástupný obsah 2">
            <a:extLst>
              <a:ext uri="{FF2B5EF4-FFF2-40B4-BE49-F238E27FC236}">
                <a16:creationId xmlns:a16="http://schemas.microsoft.com/office/drawing/2014/main" id="{D0F84AD2-115B-DE7D-0940-E83AE927396B}"/>
              </a:ext>
            </a:extLst>
          </p:cNvPr>
          <p:cNvSpPr>
            <a:spLocks noGrp="1"/>
          </p:cNvSpPr>
          <p:nvPr>
            <p:ph idx="1"/>
          </p:nvPr>
        </p:nvSpPr>
        <p:spPr/>
        <p:txBody>
          <a:bodyPr/>
          <a:lstStyle/>
          <a:p>
            <a:endParaRPr lang="cs-CZ"/>
          </a:p>
        </p:txBody>
      </p:sp>
      <p:pic>
        <p:nvPicPr>
          <p:cNvPr id="16386" name="Picture 2">
            <a:extLst>
              <a:ext uri="{FF2B5EF4-FFF2-40B4-BE49-F238E27FC236}">
                <a16:creationId xmlns:a16="http://schemas.microsoft.com/office/drawing/2014/main" id="{3039B7A3-45AF-E6D5-4843-EDD6B2010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8928992" cy="487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16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Vážený průměrný střed</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endParaRPr lang="cs-CZ" b="0" dirty="0"/>
          </a:p>
          <a:p>
            <a:pPr lvl="1"/>
            <a:endParaRPr lang="cs-CZ" altLang="cs-CZ" sz="2000" b="0" dirty="0"/>
          </a:p>
        </p:txBody>
      </p:sp>
      <p:sp>
        <p:nvSpPr>
          <p:cNvPr id="4" name="Zástupný symbol pro obsah 2">
            <a:extLst>
              <a:ext uri="{FF2B5EF4-FFF2-40B4-BE49-F238E27FC236}">
                <a16:creationId xmlns:a16="http://schemas.microsoft.com/office/drawing/2014/main" id="{E3915281-1E1F-1EB1-F689-B6165569D4B8}"/>
              </a:ext>
            </a:extLst>
          </p:cNvPr>
          <p:cNvSpPr txBox="1">
            <a:spLocks/>
          </p:cNvSpPr>
          <p:nvPr/>
        </p:nvSpPr>
        <p:spPr bwMode="auto">
          <a:xfrm>
            <a:off x="1124000" y="1565275"/>
            <a:ext cx="784855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0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i="1">
                <a:solidFill>
                  <a:srgbClr val="000000"/>
                </a:solidFill>
                <a:latin typeface="+mn-lt"/>
              </a:defRPr>
            </a:lvl5pPr>
            <a:lvl6pPr marL="2514600" indent="-228600" algn="l" rtl="0" fontAlgn="base">
              <a:spcBef>
                <a:spcPct val="20000"/>
              </a:spcBef>
              <a:spcAft>
                <a:spcPct val="0"/>
              </a:spcAft>
              <a:buChar char="»"/>
              <a:defRPr i="1">
                <a:solidFill>
                  <a:srgbClr val="000000"/>
                </a:solidFill>
                <a:latin typeface="+mn-lt"/>
              </a:defRPr>
            </a:lvl6pPr>
            <a:lvl7pPr marL="2971800" indent="-228600" algn="l" rtl="0" fontAlgn="base">
              <a:spcBef>
                <a:spcPct val="20000"/>
              </a:spcBef>
              <a:spcAft>
                <a:spcPct val="0"/>
              </a:spcAft>
              <a:buChar char="»"/>
              <a:defRPr i="1">
                <a:solidFill>
                  <a:srgbClr val="000000"/>
                </a:solidFill>
                <a:latin typeface="+mn-lt"/>
              </a:defRPr>
            </a:lvl7pPr>
            <a:lvl8pPr marL="3429000" indent="-228600" algn="l" rtl="0" fontAlgn="base">
              <a:spcBef>
                <a:spcPct val="20000"/>
              </a:spcBef>
              <a:spcAft>
                <a:spcPct val="0"/>
              </a:spcAft>
              <a:buChar char="»"/>
              <a:defRPr i="1">
                <a:solidFill>
                  <a:srgbClr val="000000"/>
                </a:solidFill>
                <a:latin typeface="+mn-lt"/>
              </a:defRPr>
            </a:lvl8pPr>
            <a:lvl9pPr marL="3886200" indent="-228600" algn="l" rtl="0" fontAlgn="base">
              <a:spcBef>
                <a:spcPct val="20000"/>
              </a:spcBef>
              <a:spcAft>
                <a:spcPct val="0"/>
              </a:spcAft>
              <a:buChar char="»"/>
              <a:defRPr i="1">
                <a:solidFill>
                  <a:srgbClr val="000000"/>
                </a:solidFill>
                <a:latin typeface="+mn-lt"/>
              </a:defRPr>
            </a:lvl9pPr>
          </a:lstStyle>
          <a:p>
            <a:r>
              <a:rPr lang="cs-CZ" sz="2200" b="0" kern="0" dirty="0"/>
              <a:t>Používá se v případě výskytu více událostí/objektů na stejném místě.</a:t>
            </a:r>
          </a:p>
          <a:p>
            <a:r>
              <a:rPr lang="cs-CZ" sz="2200" b="0" kern="0" dirty="0"/>
              <a:t>Pak má každý bod váhu přímo úměrnou počtu událostí/objektů na tomto místě.</a:t>
            </a:r>
          </a:p>
          <a:p>
            <a:r>
              <a:rPr lang="cs-CZ" sz="2200" b="0" i="1" kern="0" dirty="0"/>
              <a:t>Např.: při výpočtu prostorového průměru několika měst bude průměrný střed dávat realističtější představu o centrální tendenci,</a:t>
            </a:r>
            <a:br>
              <a:rPr lang="cs-CZ" sz="2200" b="0" i="1" kern="0" dirty="0"/>
            </a:br>
            <a:r>
              <a:rPr lang="cs-CZ" sz="2200" b="0" i="1" kern="0" dirty="0"/>
              <a:t>jestliže ho budeme vážit </a:t>
            </a:r>
            <a:br>
              <a:rPr lang="cs-CZ" sz="2200" b="0" i="1" kern="0" dirty="0"/>
            </a:br>
            <a:r>
              <a:rPr lang="cs-CZ" sz="2200" b="0" i="1" kern="0" dirty="0"/>
              <a:t>počtem obyvatel </a:t>
            </a:r>
            <a:br>
              <a:rPr lang="cs-CZ" sz="2200" b="0" i="1" kern="0" dirty="0"/>
            </a:br>
            <a:r>
              <a:rPr lang="cs-CZ" sz="2200" b="0" i="1" kern="0" dirty="0"/>
              <a:t>jednotlivých měst</a:t>
            </a:r>
          </a:p>
        </p:txBody>
      </p:sp>
      <p:pic>
        <p:nvPicPr>
          <p:cNvPr id="5" name="Obrázek 4">
            <a:extLst>
              <a:ext uri="{FF2B5EF4-FFF2-40B4-BE49-F238E27FC236}">
                <a16:creationId xmlns:a16="http://schemas.microsoft.com/office/drawing/2014/main" id="{759B2C7A-206F-EA0D-0FD2-D699D6144A05}"/>
              </a:ext>
            </a:extLst>
          </p:cNvPr>
          <p:cNvPicPr>
            <a:picLocks noChangeAspect="1"/>
          </p:cNvPicPr>
          <p:nvPr/>
        </p:nvPicPr>
        <p:blipFill rotWithShape="1">
          <a:blip r:embed="rId3"/>
          <a:srcRect l="77617" t="17959" r="490" b="47378"/>
          <a:stretch/>
        </p:blipFill>
        <p:spPr>
          <a:xfrm>
            <a:off x="5940152" y="4246404"/>
            <a:ext cx="3203848" cy="2710715"/>
          </a:xfrm>
          <a:prstGeom prst="rect">
            <a:avLst/>
          </a:prstGeom>
        </p:spPr>
      </p:pic>
      <p:sp>
        <p:nvSpPr>
          <p:cNvPr id="6" name="Ovál 5">
            <a:extLst>
              <a:ext uri="{FF2B5EF4-FFF2-40B4-BE49-F238E27FC236}">
                <a16:creationId xmlns:a16="http://schemas.microsoft.com/office/drawing/2014/main" id="{0D96E8BB-C37A-A262-C8C4-145F86F8E04B}"/>
              </a:ext>
            </a:extLst>
          </p:cNvPr>
          <p:cNvSpPr/>
          <p:nvPr/>
        </p:nvSpPr>
        <p:spPr>
          <a:xfrm>
            <a:off x="5940152" y="5733256"/>
            <a:ext cx="864096"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36875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C11A2D-BB72-A9DF-3F9E-4E9E0856FF1B}"/>
              </a:ext>
            </a:extLst>
          </p:cNvPr>
          <p:cNvSpPr>
            <a:spLocks noGrp="1"/>
          </p:cNvSpPr>
          <p:nvPr>
            <p:ph type="title"/>
          </p:nvPr>
        </p:nvSpPr>
        <p:spPr/>
        <p:txBody>
          <a:bodyPr/>
          <a:lstStyle/>
          <a:p>
            <a:pPr>
              <a:defRPr/>
            </a:pPr>
            <a:r>
              <a:rPr lang="cs-CZ" dirty="0"/>
              <a:t>Ještě jeden příklad… </a:t>
            </a:r>
          </a:p>
        </p:txBody>
      </p:sp>
      <p:sp>
        <p:nvSpPr>
          <p:cNvPr id="3" name="Zástupný obsah 2">
            <a:extLst>
              <a:ext uri="{FF2B5EF4-FFF2-40B4-BE49-F238E27FC236}">
                <a16:creationId xmlns:a16="http://schemas.microsoft.com/office/drawing/2014/main" id="{D0F84AD2-115B-DE7D-0940-E83AE927396B}"/>
              </a:ext>
            </a:extLst>
          </p:cNvPr>
          <p:cNvSpPr>
            <a:spLocks noGrp="1"/>
          </p:cNvSpPr>
          <p:nvPr>
            <p:ph idx="1"/>
          </p:nvPr>
        </p:nvSpPr>
        <p:spPr/>
        <p:txBody>
          <a:bodyPr/>
          <a:lstStyle/>
          <a:p>
            <a:endParaRPr lang="cs-CZ"/>
          </a:p>
        </p:txBody>
      </p:sp>
      <p:pic>
        <p:nvPicPr>
          <p:cNvPr id="18434" name="Picture 2">
            <a:extLst>
              <a:ext uri="{FF2B5EF4-FFF2-40B4-BE49-F238E27FC236}">
                <a16:creationId xmlns:a16="http://schemas.microsoft.com/office/drawing/2014/main" id="{CC21F3E1-62FE-03CF-4D52-8BC92EAA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484784"/>
            <a:ext cx="8832103"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76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7DAA21-EC60-2BCE-6C79-64D2D67F4D1B}"/>
              </a:ext>
            </a:extLst>
          </p:cNvPr>
          <p:cNvSpPr>
            <a:spLocks noGrp="1"/>
          </p:cNvSpPr>
          <p:nvPr>
            <p:ph type="title"/>
          </p:nvPr>
        </p:nvSpPr>
        <p:spPr/>
        <p:txBody>
          <a:bodyPr/>
          <a:lstStyle/>
          <a:p>
            <a:pPr>
              <a:defRPr/>
            </a:pPr>
            <a:r>
              <a:rPr lang="cs-CZ" dirty="0"/>
              <a:t>Zdroje:  </a:t>
            </a:r>
          </a:p>
        </p:txBody>
      </p:sp>
      <p:sp>
        <p:nvSpPr>
          <p:cNvPr id="24579" name="Zástupný symbol pro obsah 2">
            <a:extLst>
              <a:ext uri="{FF2B5EF4-FFF2-40B4-BE49-F238E27FC236}">
                <a16:creationId xmlns:a16="http://schemas.microsoft.com/office/drawing/2014/main" id="{98B89B51-01BF-08D1-97C5-3D3D53F70964}"/>
              </a:ext>
            </a:extLst>
          </p:cNvPr>
          <p:cNvSpPr>
            <a:spLocks noGrp="1"/>
          </p:cNvSpPr>
          <p:nvPr>
            <p:ph idx="1"/>
          </p:nvPr>
        </p:nvSpPr>
        <p:spPr>
          <a:xfrm>
            <a:off x="323850" y="1412875"/>
            <a:ext cx="8496300" cy="4456113"/>
          </a:xfrm>
        </p:spPr>
        <p:txBody>
          <a:bodyPr/>
          <a:lstStyle/>
          <a:p>
            <a:r>
              <a:rPr lang="cs-CZ" altLang="cs-CZ" sz="1800" b="0" dirty="0">
                <a:hlinkClick r:id="rId3"/>
              </a:rPr>
              <a:t>https://gistbok.ucgis.org/bok-topics/kernels-and-density-estimation </a:t>
            </a:r>
          </a:p>
          <a:p>
            <a:r>
              <a:rPr lang="cs-CZ" altLang="cs-CZ" sz="1800" b="0" dirty="0">
                <a:hlinkClick r:id="rId3"/>
              </a:rPr>
              <a:t>https://gistbok.ucgis.org/bok-topics/point-pattern-analysis</a:t>
            </a:r>
            <a:r>
              <a:rPr lang="cs-CZ" altLang="cs-CZ" sz="1800" b="0" dirty="0"/>
              <a:t> </a:t>
            </a:r>
          </a:p>
          <a:p>
            <a:r>
              <a:rPr lang="cs-CZ" altLang="cs-CZ" sz="1800" b="0" dirty="0"/>
              <a:t>Ivan, I., Horák, J. (2015): </a:t>
            </a:r>
            <a:r>
              <a:rPr lang="sv-SE" sz="1800" b="0" dirty="0"/>
              <a:t>Metodika identifikace anomálních lokalit kriminality pomocí</a:t>
            </a:r>
            <a:r>
              <a:rPr lang="cs-CZ" sz="1800" b="0" dirty="0"/>
              <a:t> jádrových odhadů. Dostupné z: </a:t>
            </a:r>
            <a:r>
              <a:rPr lang="cs-CZ" altLang="cs-CZ" sz="1800" b="0" dirty="0"/>
              <a:t> </a:t>
            </a:r>
            <a:r>
              <a:rPr lang="cs-CZ" altLang="cs-CZ" sz="1800" b="0" dirty="0">
                <a:hlinkClick r:id="rId4"/>
              </a:rPr>
              <a:t>http://gisak.vsb.cz/GIS_Ostrava/GIS_Ova_2016/sbornik/papers/gis2016568b7fa9bf442.pdf</a:t>
            </a:r>
            <a:r>
              <a:rPr lang="cs-CZ" altLang="cs-CZ" sz="1800" b="0" dirty="0"/>
              <a:t> </a:t>
            </a:r>
          </a:p>
          <a:p>
            <a:r>
              <a:rPr lang="cs-CZ" altLang="cs-CZ" sz="1800" b="0" dirty="0"/>
              <a:t>Materiály předmětu Z6101 Základy </a:t>
            </a:r>
            <a:r>
              <a:rPr lang="cs-CZ" altLang="cs-CZ" sz="1800" b="0" dirty="0" err="1"/>
              <a:t>geostatistiky</a:t>
            </a:r>
            <a:endParaRPr lang="cs-CZ" altLang="cs-CZ" sz="1800" b="0" dirty="0"/>
          </a:p>
          <a:p>
            <a:r>
              <a:rPr lang="cs-CZ" altLang="cs-CZ" sz="1800" b="0" dirty="0"/>
              <a:t>A odkazy přímo na slajdech </a:t>
            </a:r>
          </a:p>
          <a:p>
            <a:endParaRPr lang="cs-CZ" altLang="cs-CZ" dirty="0"/>
          </a:p>
          <a:p>
            <a:pPr lvl="1"/>
            <a:endParaRPr lang="cs-CZ" altLang="cs-CZ" b="0" dirty="0"/>
          </a:p>
          <a:p>
            <a:pPr lvl="1"/>
            <a:endParaRPr lang="cs-CZ" altLang="cs-CZ" b="0" dirty="0"/>
          </a:p>
          <a:p>
            <a:pPr lvl="1"/>
            <a:endParaRPr lang="cs-CZ" altLang="cs-CZ" b="0" dirty="0"/>
          </a:p>
        </p:txBody>
      </p:sp>
    </p:spTree>
    <p:extLst>
      <p:ext uri="{BB962C8B-B14F-4D97-AF65-F5344CB8AC3E}">
        <p14:creationId xmlns:p14="http://schemas.microsoft.com/office/powerpoint/2010/main" val="138507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Příklad </a:t>
            </a:r>
          </a:p>
        </p:txBody>
      </p:sp>
      <p:pic>
        <p:nvPicPr>
          <p:cNvPr id="4" name="Obrázek 3">
            <a:extLst>
              <a:ext uri="{FF2B5EF4-FFF2-40B4-BE49-F238E27FC236}">
                <a16:creationId xmlns:a16="http://schemas.microsoft.com/office/drawing/2014/main" id="{F1C91E22-DF8A-B4F7-D782-1A12A358924F}"/>
              </a:ext>
            </a:extLst>
          </p:cNvPr>
          <p:cNvPicPr>
            <a:picLocks noChangeAspect="1"/>
          </p:cNvPicPr>
          <p:nvPr/>
        </p:nvPicPr>
        <p:blipFill rotWithShape="1">
          <a:blip r:embed="rId3"/>
          <a:srcRect b="1346"/>
          <a:stretch/>
        </p:blipFill>
        <p:spPr>
          <a:xfrm>
            <a:off x="1043608" y="1484784"/>
            <a:ext cx="7287771" cy="5256584"/>
          </a:xfrm>
          <a:prstGeom prst="rect">
            <a:avLst/>
          </a:prstGeom>
        </p:spPr>
      </p:pic>
    </p:spTree>
    <p:extLst>
      <p:ext uri="{BB962C8B-B14F-4D97-AF65-F5344CB8AC3E}">
        <p14:creationId xmlns:p14="http://schemas.microsoft.com/office/powerpoint/2010/main" val="53113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Mediánový střed</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endParaRPr lang="cs-CZ" b="0" dirty="0"/>
          </a:p>
          <a:p>
            <a:pPr lvl="1"/>
            <a:endParaRPr lang="cs-CZ" altLang="cs-CZ" sz="2000" b="0" dirty="0"/>
          </a:p>
        </p:txBody>
      </p:sp>
      <p:sp>
        <p:nvSpPr>
          <p:cNvPr id="4" name="Zástupný symbol pro obsah 2">
            <a:extLst>
              <a:ext uri="{FF2B5EF4-FFF2-40B4-BE49-F238E27FC236}">
                <a16:creationId xmlns:a16="http://schemas.microsoft.com/office/drawing/2014/main" id="{E3915281-1E1F-1EB1-F689-B6165569D4B8}"/>
              </a:ext>
            </a:extLst>
          </p:cNvPr>
          <p:cNvSpPr txBox="1">
            <a:spLocks/>
          </p:cNvSpPr>
          <p:nvPr/>
        </p:nvSpPr>
        <p:spPr bwMode="auto">
          <a:xfrm>
            <a:off x="1124000" y="1565275"/>
            <a:ext cx="784855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0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i="1">
                <a:solidFill>
                  <a:srgbClr val="000000"/>
                </a:solidFill>
                <a:latin typeface="+mn-lt"/>
              </a:defRPr>
            </a:lvl5pPr>
            <a:lvl6pPr marL="2514600" indent="-228600" algn="l" rtl="0" fontAlgn="base">
              <a:spcBef>
                <a:spcPct val="20000"/>
              </a:spcBef>
              <a:spcAft>
                <a:spcPct val="0"/>
              </a:spcAft>
              <a:buChar char="»"/>
              <a:defRPr i="1">
                <a:solidFill>
                  <a:srgbClr val="000000"/>
                </a:solidFill>
                <a:latin typeface="+mn-lt"/>
              </a:defRPr>
            </a:lvl6pPr>
            <a:lvl7pPr marL="2971800" indent="-228600" algn="l" rtl="0" fontAlgn="base">
              <a:spcBef>
                <a:spcPct val="20000"/>
              </a:spcBef>
              <a:spcAft>
                <a:spcPct val="0"/>
              </a:spcAft>
              <a:buChar char="»"/>
              <a:defRPr i="1">
                <a:solidFill>
                  <a:srgbClr val="000000"/>
                </a:solidFill>
                <a:latin typeface="+mn-lt"/>
              </a:defRPr>
            </a:lvl7pPr>
            <a:lvl8pPr marL="3429000" indent="-228600" algn="l" rtl="0" fontAlgn="base">
              <a:spcBef>
                <a:spcPct val="20000"/>
              </a:spcBef>
              <a:spcAft>
                <a:spcPct val="0"/>
              </a:spcAft>
              <a:buChar char="»"/>
              <a:defRPr i="1">
                <a:solidFill>
                  <a:srgbClr val="000000"/>
                </a:solidFill>
                <a:latin typeface="+mn-lt"/>
              </a:defRPr>
            </a:lvl8pPr>
            <a:lvl9pPr marL="3886200" indent="-228600" algn="l" rtl="0" fontAlgn="base">
              <a:spcBef>
                <a:spcPct val="20000"/>
              </a:spcBef>
              <a:spcAft>
                <a:spcPct val="0"/>
              </a:spcAft>
              <a:buChar char="»"/>
              <a:defRPr i="1">
                <a:solidFill>
                  <a:srgbClr val="000000"/>
                </a:solidFill>
                <a:latin typeface="+mn-lt"/>
              </a:defRPr>
            </a:lvl9pPr>
          </a:lstStyle>
          <a:p>
            <a:pPr algn="l">
              <a:buFont typeface="+mj-lt"/>
              <a:buAutoNum type="alphaLcParenR"/>
            </a:pPr>
            <a:r>
              <a:rPr lang="cs-CZ" sz="1700" b="0" i="0" u="none" strike="noStrike" baseline="0" dirty="0"/>
              <a:t>najdeme medián na ose X a Y a vedeme z nich linie kolmé na směr osy. Takto definovaný „medián ze souřadnic“ ale nemusí odpovídat mediánu souboru bodů, protože distribuce nemusí být mezi kvadranty vyrovnaná.</a:t>
            </a:r>
          </a:p>
          <a:p>
            <a:pPr algn="l">
              <a:buFont typeface="+mj-lt"/>
              <a:buAutoNum type="alphaLcParenR"/>
            </a:pPr>
            <a:r>
              <a:rPr lang="cs-CZ" sz="1700" b="0" i="0" u="none" strike="noStrike" baseline="0" dirty="0"/>
              <a:t>(UK): Mediánový střed je střed, kterým se studovaná plocha dělí do čtyř kvadrantů, z nichž každý obsahuje stejný počet bodů.</a:t>
            </a:r>
          </a:p>
          <a:p>
            <a:pPr algn="l">
              <a:buFont typeface="+mj-lt"/>
              <a:buAutoNum type="alphaLcParenR"/>
            </a:pPr>
            <a:r>
              <a:rPr lang="cs-CZ" sz="1700" b="0" i="0" u="none" strike="noStrike" baseline="0" dirty="0"/>
              <a:t>(US): Mediánový střed jako střed vyžadující minimální (nejkratší) cestu. Tj. celková vzdálenost z mediánového středu do každého z bodů je minimální. Jinak řečeno – cesta z jakéhokoliv jiného místa do všech bodů oblasti bude delší než cesta z mediánového středu. </a:t>
            </a:r>
            <a:endParaRPr lang="cs-CZ" sz="1700" b="0" i="1" kern="0" dirty="0"/>
          </a:p>
        </p:txBody>
      </p:sp>
      <p:pic>
        <p:nvPicPr>
          <p:cNvPr id="2050" name="Picture 2" descr="Median Center tool illustration">
            <a:extLst>
              <a:ext uri="{FF2B5EF4-FFF2-40B4-BE49-F238E27FC236}">
                <a16:creationId xmlns:a16="http://schemas.microsoft.com/office/drawing/2014/main" id="{B0E7D59E-869F-DC62-280D-48F6987F7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28" y="4797152"/>
            <a:ext cx="3810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2AA9A92-26C6-D231-E1C8-7F5BE1E33AF5}"/>
              </a:ext>
            </a:extLst>
          </p:cNvPr>
          <p:cNvSpPr txBox="1"/>
          <p:nvPr/>
        </p:nvSpPr>
        <p:spPr>
          <a:xfrm>
            <a:off x="4000450" y="4725144"/>
            <a:ext cx="2303646" cy="1754326"/>
          </a:xfrm>
          <a:prstGeom prst="rect">
            <a:avLst/>
          </a:prstGeom>
          <a:noFill/>
        </p:spPr>
        <p:txBody>
          <a:bodyPr wrap="square">
            <a:spAutoFit/>
          </a:bodyPr>
          <a:lstStyle/>
          <a:p>
            <a:pPr algn="r"/>
            <a:r>
              <a:rPr lang="cs-CZ" b="1" i="0" dirty="0" err="1">
                <a:solidFill>
                  <a:srgbClr val="4C4C4C"/>
                </a:solidFill>
                <a:effectLst/>
                <a:latin typeface="Avenir Next W01"/>
              </a:rPr>
              <a:t>ArcGIS</a:t>
            </a:r>
            <a:r>
              <a:rPr lang="cs-CZ" b="1" i="0" dirty="0">
                <a:solidFill>
                  <a:srgbClr val="4C4C4C"/>
                </a:solidFill>
                <a:effectLst/>
                <a:latin typeface="Avenir Next W01"/>
              </a:rPr>
              <a:t> Pro</a:t>
            </a:r>
            <a:r>
              <a:rPr lang="cs-CZ" b="0" i="0" dirty="0">
                <a:solidFill>
                  <a:srgbClr val="4C4C4C"/>
                </a:solidFill>
                <a:effectLst/>
                <a:latin typeface="Avenir Next W01"/>
              </a:rPr>
              <a:t>: </a:t>
            </a:r>
            <a:r>
              <a:rPr lang="en-US" b="0" i="0" dirty="0">
                <a:solidFill>
                  <a:srgbClr val="4C4C4C"/>
                </a:solidFill>
                <a:effectLst/>
                <a:latin typeface="Avenir Next W01"/>
              </a:rPr>
              <a:t>Identifies the location that minimizes overall Euclidean distance to the features in a dataset.</a:t>
            </a:r>
            <a:endParaRPr lang="cs-CZ" dirty="0"/>
          </a:p>
        </p:txBody>
      </p:sp>
      <p:pic>
        <p:nvPicPr>
          <p:cNvPr id="10" name="Obrázek 9">
            <a:extLst>
              <a:ext uri="{FF2B5EF4-FFF2-40B4-BE49-F238E27FC236}">
                <a16:creationId xmlns:a16="http://schemas.microsoft.com/office/drawing/2014/main" id="{F5D66C2A-625F-16F2-C4AA-07EF2EF7C7B6}"/>
              </a:ext>
            </a:extLst>
          </p:cNvPr>
          <p:cNvPicPr>
            <a:picLocks noChangeAspect="1"/>
          </p:cNvPicPr>
          <p:nvPr/>
        </p:nvPicPr>
        <p:blipFill rotWithShape="1">
          <a:blip r:embed="rId4"/>
          <a:srcRect l="77670" t="18438" r="649" b="46786"/>
          <a:stretch/>
        </p:blipFill>
        <p:spPr>
          <a:xfrm>
            <a:off x="6570846" y="4683152"/>
            <a:ext cx="2520280" cy="2160240"/>
          </a:xfrm>
          <a:prstGeom prst="rect">
            <a:avLst/>
          </a:prstGeom>
        </p:spPr>
      </p:pic>
      <p:cxnSp>
        <p:nvCxnSpPr>
          <p:cNvPr id="11" name="Přímá spojnice se šipkou 10">
            <a:extLst>
              <a:ext uri="{FF2B5EF4-FFF2-40B4-BE49-F238E27FC236}">
                <a16:creationId xmlns:a16="http://schemas.microsoft.com/office/drawing/2014/main" id="{6C686F9B-6FB6-7E6B-6710-458105092563}"/>
              </a:ext>
            </a:extLst>
          </p:cNvPr>
          <p:cNvCxnSpPr>
            <a:cxnSpLocks/>
          </p:cNvCxnSpPr>
          <p:nvPr/>
        </p:nvCxnSpPr>
        <p:spPr>
          <a:xfrm>
            <a:off x="6304096" y="4914902"/>
            <a:ext cx="1076216"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85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BA4F5-2BB1-1714-01AD-9FD548D2D6F4}"/>
              </a:ext>
            </a:extLst>
          </p:cNvPr>
          <p:cNvSpPr>
            <a:spLocks noGrp="1"/>
          </p:cNvSpPr>
          <p:nvPr>
            <p:ph type="title"/>
          </p:nvPr>
        </p:nvSpPr>
        <p:spPr/>
        <p:txBody>
          <a:bodyPr/>
          <a:lstStyle/>
          <a:p>
            <a:pPr>
              <a:defRPr/>
            </a:pPr>
            <a:r>
              <a:rPr lang="cs-CZ" dirty="0"/>
              <a:t>Vlastnosti charakteristik polohy</a:t>
            </a:r>
          </a:p>
        </p:txBody>
      </p:sp>
      <p:sp>
        <p:nvSpPr>
          <p:cNvPr id="3" name="Zástupný symbol pro obsah 2">
            <a:extLst>
              <a:ext uri="{FF2B5EF4-FFF2-40B4-BE49-F238E27FC236}">
                <a16:creationId xmlns:a16="http://schemas.microsoft.com/office/drawing/2014/main" id="{7D8D47F9-F495-D1C2-CED0-C63E54C2A9FB}"/>
              </a:ext>
            </a:extLst>
          </p:cNvPr>
          <p:cNvSpPr>
            <a:spLocks noGrp="1"/>
          </p:cNvSpPr>
          <p:nvPr>
            <p:ph idx="1"/>
          </p:nvPr>
        </p:nvSpPr>
        <p:spPr>
          <a:xfrm>
            <a:off x="971600" y="1412875"/>
            <a:ext cx="7848550" cy="5068888"/>
          </a:xfrm>
        </p:spPr>
        <p:txBody>
          <a:bodyPr/>
          <a:lstStyle/>
          <a:p>
            <a:pPr algn="l"/>
            <a:r>
              <a:rPr lang="cs-CZ" sz="2000" b="0" i="0" u="none" strike="noStrike" baseline="0" dirty="0"/>
              <a:t>Průměrný střed minimalizuje sumu čtverců vzdáleností</a:t>
            </a:r>
          </a:p>
          <a:p>
            <a:pPr algn="l"/>
            <a:r>
              <a:rPr lang="cs-CZ" sz="2000" b="0" i="0" u="none" strike="noStrike" baseline="0" dirty="0"/>
              <a:t>Mediánový střed minimalizuje sumu vzdáleností – jeho interpretace je jednodušší</a:t>
            </a:r>
          </a:p>
          <a:p>
            <a:pPr algn="l"/>
            <a:r>
              <a:rPr lang="cs-CZ" sz="2000" b="0" i="0" u="none" strike="noStrike" baseline="0" dirty="0"/>
              <a:t>Nejčastěji se využívá váženého mediánového středu (demografie)</a:t>
            </a:r>
          </a:p>
          <a:p>
            <a:pPr lvl="1"/>
            <a:r>
              <a:rPr lang="cs-CZ" sz="2000" dirty="0"/>
              <a:t>Př.: </a:t>
            </a:r>
            <a:r>
              <a:rPr lang="cs-CZ" sz="2000" i="1" dirty="0"/>
              <a:t>srovnání vývoje osídlení v čase </a:t>
            </a:r>
            <a:endParaRPr lang="cs-CZ" sz="2000" b="0" i="1" u="none" strike="noStrike" baseline="0" dirty="0"/>
          </a:p>
          <a:p>
            <a:pPr algn="l"/>
            <a:r>
              <a:rPr lang="cs-CZ" sz="2000" b="0" i="0" u="none" strike="noStrike" baseline="0" dirty="0"/>
              <a:t>Charakteristiky polohy bez uvedení charakteristik rozptylu mají malou vypovídací schopnost a mohou být zavádějící</a:t>
            </a:r>
            <a:endParaRPr lang="cs-CZ" altLang="cs-CZ" sz="2000" dirty="0"/>
          </a:p>
        </p:txBody>
      </p:sp>
    </p:spTree>
    <p:extLst>
      <p:ext uri="{BB962C8B-B14F-4D97-AF65-F5344CB8AC3E}">
        <p14:creationId xmlns:p14="http://schemas.microsoft.com/office/powerpoint/2010/main" val="3435772020"/>
      </p:ext>
    </p:extLst>
  </p:cSld>
  <p:clrMapOvr>
    <a:masterClrMapping/>
  </p:clrMapOvr>
</p:sld>
</file>

<file path=ppt/theme/theme1.xml><?xml version="1.0" encoding="utf-8"?>
<a:theme xmlns:a="http://schemas.openxmlformats.org/drawingml/2006/main" name="LGC_sablona1">
  <a:themeElements>
    <a:clrScheme name="LGC_sablona1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LGC_sablona1">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GC_sablona1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LGC_sablona1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LGC_sablona1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LGC_sablona1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LGC_sablona1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LGC_sablona1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LGC_sablona1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LGC_sablona1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LGC_sablona1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6933</TotalTime>
  <Words>4899</Words>
  <Application>Microsoft Office PowerPoint</Application>
  <PresentationFormat>Předvádění na obrazovce (4:3)</PresentationFormat>
  <Paragraphs>407</Paragraphs>
  <Slides>61</Slides>
  <Notes>54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61</vt:i4>
      </vt:variant>
    </vt:vector>
  </HeadingPairs>
  <TitlesOfParts>
    <vt:vector size="67" baseType="lpstr">
      <vt:lpstr>Arial</vt:lpstr>
      <vt:lpstr>Avenir Next W01</vt:lpstr>
      <vt:lpstr>Raleway</vt:lpstr>
      <vt:lpstr>Times</vt:lpstr>
      <vt:lpstr>Verdana</vt:lpstr>
      <vt:lpstr>LGC_sablona1</vt:lpstr>
      <vt:lpstr> Popisná statistika bodových dat  Modelování prostorového uspořádání bodů  Kernel density  jaro 2023</vt:lpstr>
      <vt:lpstr>Popisná statistika bodových objektů</vt:lpstr>
      <vt:lpstr>Charakteristiky polohy</vt:lpstr>
      <vt:lpstr>Průměrný střed</vt:lpstr>
      <vt:lpstr>Příklad </vt:lpstr>
      <vt:lpstr>Vážený průměrný střed</vt:lpstr>
      <vt:lpstr>Příklad </vt:lpstr>
      <vt:lpstr>Mediánový střed</vt:lpstr>
      <vt:lpstr>Vlastnosti charakteristik polohy</vt:lpstr>
      <vt:lpstr>Charakteristiky rozptylu</vt:lpstr>
      <vt:lpstr>Směrodatná vzdálenost</vt:lpstr>
      <vt:lpstr>Směrodatná vzdálenost</vt:lpstr>
      <vt:lpstr>Koeficient relativního rozptylu</vt:lpstr>
      <vt:lpstr>Směrodatná elipsa odchylek</vt:lpstr>
      <vt:lpstr>Směrodatná elipsa odchylek</vt:lpstr>
      <vt:lpstr>Příklad </vt:lpstr>
      <vt:lpstr>Poznámky k deskripci bodů</vt:lpstr>
      <vt:lpstr>Základní metody statistického popisu prostorového uspořádání bodů</vt:lpstr>
      <vt:lpstr>Metody statistického popisu bodů – obecně </vt:lpstr>
      <vt:lpstr>Analýza kvadrátů </vt:lpstr>
      <vt:lpstr>Analýza kvadrátů </vt:lpstr>
      <vt:lpstr>Analýza kvadrátů </vt:lpstr>
      <vt:lpstr>Analýza kvadrátů </vt:lpstr>
      <vt:lpstr>Metoda nejbližšího souseda</vt:lpstr>
      <vt:lpstr>Metoda nejbližšího souseda</vt:lpstr>
      <vt:lpstr>Metoda nejbližšího souseda</vt:lpstr>
      <vt:lpstr>Metoda nejbližšího souseda</vt:lpstr>
      <vt:lpstr>Metoda nejbližšího souseda</vt:lpstr>
      <vt:lpstr>Metoda nejbližšího souseda</vt:lpstr>
      <vt:lpstr>Metoda nejbližšího souseda</vt:lpstr>
      <vt:lpstr>Prostorová autokorelace – koncepce  </vt:lpstr>
      <vt:lpstr>Prostorová autokorelace </vt:lpstr>
      <vt:lpstr>Prostorová autokorelace </vt:lpstr>
      <vt:lpstr>Metoda jádrových odhadů</vt:lpstr>
      <vt:lpstr>Metoda jádrových odhadů</vt:lpstr>
      <vt:lpstr>Předpoklady užití metody</vt:lpstr>
      <vt:lpstr>Krok I – PŘEDZPRACOVÁNÍ DAT </vt:lpstr>
      <vt:lpstr>Krok II – VOLBA METODY   </vt:lpstr>
      <vt:lpstr> Krok III –  NASTAVENÍ VYHLAZOVACÍ FUNKCE</vt:lpstr>
      <vt:lpstr>Závislost na zvolené vyhlazovací funkci</vt:lpstr>
      <vt:lpstr>Velikost buňky</vt:lpstr>
      <vt:lpstr>Dosah (šířka pásma)  </vt:lpstr>
      <vt:lpstr>Prezentace aplikace PowerPoint</vt:lpstr>
      <vt:lpstr>Krok IV -  PROVĚŘENÍ STATISTICKÉ VÝZNAMNOSTI </vt:lpstr>
      <vt:lpstr>Getis-Ord GI* </vt:lpstr>
      <vt:lpstr>GI a GI* statistika</vt:lpstr>
      <vt:lpstr>GI a GI* statistika</vt:lpstr>
      <vt:lpstr>GI a GI* statistika</vt:lpstr>
      <vt:lpstr>GI a GI* statistika</vt:lpstr>
      <vt:lpstr>Jak to udělat prakticky? </vt:lpstr>
      <vt:lpstr>Statistická významnost</vt:lpstr>
      <vt:lpstr>Statistická významnost</vt:lpstr>
      <vt:lpstr> POSTPROCESSING A VIZUALIZACE </vt:lpstr>
      <vt:lpstr>Vizualizace –  „alternativní“</vt:lpstr>
      <vt:lpstr>Vizualizace –  empirické testování</vt:lpstr>
      <vt:lpstr>Ještě jeden příklad… </vt:lpstr>
      <vt:lpstr>Ještě jeden příklad… </vt:lpstr>
      <vt:lpstr>Ještě jeden příklad… </vt:lpstr>
      <vt:lpstr>Ještě jeden příklad… </vt:lpstr>
      <vt:lpstr>Ještě jeden příklad… </vt:lpstr>
      <vt:lpstr>Zdroje:  </vt:lpstr>
    </vt:vector>
  </TitlesOfParts>
  <Company>GU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Kuba</dc:creator>
  <cp:lastModifiedBy>Lukáš Herman</cp:lastModifiedBy>
  <cp:revision>729</cp:revision>
  <dcterms:created xsi:type="dcterms:W3CDTF">2005-10-31T09:36:06Z</dcterms:created>
  <dcterms:modified xsi:type="dcterms:W3CDTF">2023-03-28T10:17:58Z</dcterms:modified>
</cp:coreProperties>
</file>