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56"/>
  </p:notesMasterIdLst>
  <p:handoutMasterIdLst>
    <p:handoutMasterId r:id="rId57"/>
  </p:handoutMasterIdLst>
  <p:sldIdLst>
    <p:sldId id="256" r:id="rId2"/>
    <p:sldId id="660" r:id="rId3"/>
    <p:sldId id="639" r:id="rId4"/>
    <p:sldId id="641" r:id="rId5"/>
    <p:sldId id="640" r:id="rId6"/>
    <p:sldId id="653" r:id="rId7"/>
    <p:sldId id="651" r:id="rId8"/>
    <p:sldId id="642" r:id="rId9"/>
    <p:sldId id="649" r:id="rId10"/>
    <p:sldId id="647" r:id="rId11"/>
    <p:sldId id="643" r:id="rId12"/>
    <p:sldId id="648" r:id="rId13"/>
    <p:sldId id="645" r:id="rId14"/>
    <p:sldId id="545" r:id="rId15"/>
    <p:sldId id="644" r:id="rId16"/>
    <p:sldId id="664" r:id="rId17"/>
    <p:sldId id="646" r:id="rId18"/>
    <p:sldId id="612" r:id="rId19"/>
    <p:sldId id="544" r:id="rId20"/>
    <p:sldId id="350" r:id="rId21"/>
    <p:sldId id="656" r:id="rId22"/>
    <p:sldId id="366" r:id="rId23"/>
    <p:sldId id="655" r:id="rId24"/>
    <p:sldId id="383" r:id="rId25"/>
    <p:sldId id="384" r:id="rId26"/>
    <p:sldId id="382" r:id="rId27"/>
    <p:sldId id="663" r:id="rId28"/>
    <p:sldId id="387" r:id="rId29"/>
    <p:sldId id="662" r:id="rId30"/>
    <p:sldId id="657" r:id="rId31"/>
    <p:sldId id="379" r:id="rId32"/>
    <p:sldId id="380" r:id="rId33"/>
    <p:sldId id="372" r:id="rId34"/>
    <p:sldId id="385" r:id="rId35"/>
    <p:sldId id="389" r:id="rId36"/>
    <p:sldId id="367" r:id="rId37"/>
    <p:sldId id="369" r:id="rId38"/>
    <p:sldId id="386" r:id="rId39"/>
    <p:sldId id="388" r:id="rId40"/>
    <p:sldId id="659" r:id="rId41"/>
    <p:sldId id="316" r:id="rId42"/>
    <p:sldId id="321" r:id="rId43"/>
    <p:sldId id="318" r:id="rId44"/>
    <p:sldId id="661" r:id="rId45"/>
    <p:sldId id="658" r:id="rId46"/>
    <p:sldId id="314" r:id="rId47"/>
    <p:sldId id="295" r:id="rId48"/>
    <p:sldId id="296" r:id="rId49"/>
    <p:sldId id="334" r:id="rId50"/>
    <p:sldId id="326" r:id="rId51"/>
    <p:sldId id="333" r:id="rId52"/>
    <p:sldId id="341" r:id="rId53"/>
    <p:sldId id="324" r:id="rId54"/>
    <p:sldId id="301" r:id="rId55"/>
  </p:sldIdLst>
  <p:sldSz cx="9144000" cy="6858000" type="screen4x3"/>
  <p:notesSz cx="9882188" cy="67849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  <a:srgbClr val="FFFFCC"/>
    <a:srgbClr val="FFCC00"/>
    <a:srgbClr val="FF0000"/>
    <a:srgbClr val="FFFF66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79567" autoAdjust="0"/>
  </p:normalViewPr>
  <p:slideViewPr>
    <p:cSldViewPr>
      <p:cViewPr varScale="1">
        <p:scale>
          <a:sx n="76" d="100"/>
          <a:sy n="76" d="100"/>
        </p:scale>
        <p:origin x="20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59D4951-D3FC-1C75-2E4A-431B47FF53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B26B785-3854-9796-8D01-9C70E7B189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7749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67BE6369-C001-EB33-8CE4-FC8EF23BE4D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5F97F4BB-6300-1E50-B5F8-931CF8F54E5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7749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Arial" panose="020B0604020202020204" pitchFamily="34" charset="0"/>
              </a:defRPr>
            </a:lvl1pPr>
          </a:lstStyle>
          <a:p>
            <a:fld id="{A55687FE-C161-40C2-B53C-F5241A24F2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A9C765C-1ED1-C222-B025-F727C7A23B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5D50C74-68EB-AB6E-6462-7069EA5C39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97749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E5148C52-ABC1-8516-A643-65FDDC53E8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0063" y="1041400"/>
            <a:ext cx="3394075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404FC480-E7FE-9D71-742F-E968A5373F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607" y="3223000"/>
            <a:ext cx="7905289" cy="305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30DDEA1E-F198-46E5-BE3A-E79F588D37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09230EAF-FF68-B9CC-14B8-63CF56FFB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7749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Arial" panose="020B0604020202020204" pitchFamily="34" charset="0"/>
              </a:defRPr>
            </a:lvl1pPr>
          </a:lstStyle>
          <a:p>
            <a:fld id="{B63432D5-F3CA-4680-A8E6-4293168AF38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910FB0E8-BCC1-88CE-F3CF-BE02C956AB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A06BE0C7-817F-BF0B-8C8D-50405C289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FEB1125-91A2-FFFD-45BF-D75303A9C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F10FFAB-7873-43FF-A2C3-067D9CABFC16}" type="slidenum">
              <a:rPr lang="cs-CZ" altLang="cs-CZ">
                <a:latin typeface="Arial" panose="020B0604020202020204" pitchFamily="34" charset="0"/>
              </a:rPr>
              <a:pPr eaLnBrk="1" hangingPunct="1"/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274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424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969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97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548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187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292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02527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3064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7575437-9D1E-8E4B-4A3F-238678A2B2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60658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152560-EF31-C0B4-B320-D54149AEE3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2484603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DD03D4-BB56-1875-5F14-E29544A9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2CA9-3834-4D1C-9765-99261C07DC01}" type="datetimeFigureOut">
              <a:rPr lang="cs-CZ"/>
              <a:pPr>
                <a:defRPr/>
              </a:pPr>
              <a:t>06.04.2023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42C573-7CB7-CCC3-C1B2-A2D7957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EB1DB0-21C5-6BF1-20B3-251C36C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3CBA4B5-C0AF-4DE3-9931-559828A8C2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196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B0D3979-56F3-C781-E6B7-12411F1A28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3885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159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4177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9156700-4155-069C-3FA6-33AC9622F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0724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3559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1572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5215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867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980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0" descr="ppt_sablona_pozadi">
            <a:extLst>
              <a:ext uri="{FF2B5EF4-FFF2-40B4-BE49-F238E27FC236}">
                <a16:creationId xmlns:a16="http://schemas.microsoft.com/office/drawing/2014/main" id="{176F5045-B1B3-9867-CCE3-30EBA50F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5" name="Rectangle 45">
            <a:extLst>
              <a:ext uri="{FF2B5EF4-FFF2-40B4-BE49-F238E27FC236}">
                <a16:creationId xmlns:a16="http://schemas.microsoft.com/office/drawing/2014/main" id="{E7142E8C-84C9-FFD2-1A0F-20891829C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188913"/>
            <a:ext cx="7570787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4B1FB08E-D10A-0EA4-4BE4-130999E20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9" r:id="rId2"/>
    <p:sldLayoutId id="2147484252" r:id="rId3"/>
    <p:sldLayoutId id="2147484253" r:id="rId4"/>
    <p:sldLayoutId id="2147484260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61" r:id="rId11"/>
    <p:sldLayoutId id="2147484262" r:id="rId12"/>
    <p:sldLayoutId id="2147484263" r:id="rId13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rman.lu@mail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aga-gis.sourceforge.io/en/index.html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sagatutorials.wordpress.com/training-manual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ourceforge.net/p/saga-gis/wiki/Documentation/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rass.osgeo.org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jump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hyperlink" Target="http://ojwiki.soldin.de/index.php?title=Plugins_for_OpenJUMP#Spatial_Analysis_and_Editing_PlugIn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patial.uchicago.edu/software" TargetMode="External"/><Relationship Id="rId2" Type="http://schemas.openxmlformats.org/officeDocument/2006/relationships/hyperlink" Target="https://geodacenter.github.io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kettle.pentaho.com/" TargetMode="External"/><Relationship Id="rId2" Type="http://schemas.openxmlformats.org/officeDocument/2006/relationships/hyperlink" Target="http://www.geokettle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ij.ojp.gov/topics/articles/crimestat-spatial-statistics-program-analysis-crime-incident-location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inkscape.org/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hyperlink" Target="https://www.scribus.net/" TargetMode="External"/><Relationship Id="rId4" Type="http://schemas.openxmlformats.org/officeDocument/2006/relationships/hyperlink" Target="https://www.gimp.org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geografie.cz/128/1/0103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gia.ucsb.edu/projects/Cartogram_Central/index.html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capetoad.choros.place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lugins.qgis.org/plugins/cartogra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hyperlink" Target="https://christophfink.com/blog/cartogram-plugin-for-qgis3/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patial.uchicago.edu/softwar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lugins.qgis.org/plugins/dist_cartogra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interactiveinc.github.io/tilegrams/" TargetMode="External"/><Relationship Id="rId2" Type="http://schemas.openxmlformats.org/officeDocument/2006/relationships/hyperlink" Target="https://go-cart.io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slounge.com/using-qgis-create-hexbin-map-gisp-registrations/" TargetMode="External"/><Relationship Id="rId2" Type="http://schemas.openxmlformats.org/officeDocument/2006/relationships/hyperlink" Target="https://www.esri.com/about/newsroom/insider/thematic-mapping-with-hexagons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isak.vsb.cz/GIS_Ostrava/GIS_Ova_2003/Sbornik/Referaty/horak3.htm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Qgis2threejs?src=hashtag_click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lugins.qgis.org/plugins/BivariateRendere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ukdataservice.ac.uk/app/uploads/qgisbivariate.pdf" TargetMode="External"/><Relationship Id="rId4" Type="http://schemas.openxmlformats.org/officeDocument/2006/relationships/hyperlink" Target="https://bnhr.xyz/2019/09/15/bivariate-choropleths-in-qgis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nitagraser.com/2019/05/04/flow-maps-in-qgis-no-plugins-needed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psac2.unil.ch/main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bok.ucgis.org/bok-topics/flow-maps" TargetMode="External"/><Relationship Id="rId2" Type="http://schemas.openxmlformats.org/officeDocument/2006/relationships/hyperlink" Target="https://tvorbamap.osu.cz/ke-stazeni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old.gis.zcu.cz/studium/tka/Slides/kartodiagramy.pdf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pi.com/2220-9964/9/7/415/htm" TargetMode="External"/><Relationship Id="rId13" Type="http://schemas.openxmlformats.org/officeDocument/2006/relationships/hyperlink" Target="https://is.muni.cz/el/ped/podzim2014/Ze0013/um/50648388/Kompozice_mapy.pdf" TargetMode="External"/><Relationship Id="rId3" Type="http://schemas.openxmlformats.org/officeDocument/2006/relationships/hyperlink" Target="https://www.natur.cuni.cz/geografie/geoinformatika-kartografie/ke-stazeni/projekty/moderni-geoinformacni-metody-ve-vyuce-gis-a-kartografie/kartogram/" TargetMode="External"/><Relationship Id="rId7" Type="http://schemas.openxmlformats.org/officeDocument/2006/relationships/hyperlink" Target="https://www.dibavod.cz/data/gis_kartografie/kart_mystifikace.pdf" TargetMode="External"/><Relationship Id="rId12" Type="http://schemas.openxmlformats.org/officeDocument/2006/relationships/hyperlink" Target="https://is.muni.cz/el/ped/podzim2014/Ze0013/um/50648388/Legenda.pdf" TargetMode="External"/><Relationship Id="rId2" Type="http://schemas.openxmlformats.org/officeDocument/2006/relationships/hyperlink" Target="https://gistbok.ucgis.org/bok-topics/common-thematic-map-type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gis.fsv.cvut.cz/kartografie/1-8-0-kartograficke-chyby.php" TargetMode="External"/><Relationship Id="rId11" Type="http://schemas.openxmlformats.org/officeDocument/2006/relationships/hyperlink" Target="https://is.muni.cz/el/ped/podzim2014/Ze0013/um/50648388/Barvy_v_mapach.pdf" TargetMode="External"/><Relationship Id="rId5" Type="http://schemas.openxmlformats.org/officeDocument/2006/relationships/hyperlink" Target="https://tvorbamap.osu.cz/ke-stazeni/" TargetMode="External"/><Relationship Id="rId10" Type="http://schemas.openxmlformats.org/officeDocument/2006/relationships/hyperlink" Target="http://gisak.vsb.cz/gis_ostrava/GIS_Ova_2008/sbornik/Lists/Papers/050.pdf" TargetMode="External"/><Relationship Id="rId4" Type="http://schemas.openxmlformats.org/officeDocument/2006/relationships/hyperlink" Target="https://www.geograficke-rozhledy.cz/archiv/clanek/815/pdf" TargetMode="External"/><Relationship Id="rId9" Type="http://schemas.openxmlformats.org/officeDocument/2006/relationships/hyperlink" Target="https://is.muni.cz/el/ped/podzim2014/Ze0013/um/50648388/Stupnice.pdf" TargetMode="External"/><Relationship Id="rId1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gismentors.eu/geopython-zacatecnik/vektorova_data/ogr/index.html" TargetMode="External"/><Relationship Id="rId2" Type="http://schemas.openxmlformats.org/officeDocument/2006/relationships/hyperlink" Target="https://pcjericks.github.io/py-gdalogr-cookbook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s.wikipedia.org/wiki/GD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qgis.org/en/site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D7878FE-9578-241C-7070-A38A4DEB46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3608" y="2852738"/>
            <a:ext cx="6768752" cy="1470025"/>
          </a:xfrm>
        </p:spPr>
        <p:txBody>
          <a:bodyPr/>
          <a:lstStyle/>
          <a:p>
            <a:pPr algn="ctr" eaLnBrk="1" hangingPunct="1">
              <a:defRPr/>
            </a:pPr>
            <a:br>
              <a:rPr lang="cs-CZ" sz="2800" b="0" dirty="0">
                <a:effectLst/>
              </a:rPr>
            </a:br>
            <a:r>
              <a:rPr lang="cs-CZ" sz="2400" dirty="0"/>
              <a:t>Volně dostupné GIS nástroje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„Méně obvyklé“ metody kartografické vizualizace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Chyby při kartografické vizualizaci I. </a:t>
            </a:r>
            <a:br>
              <a:rPr lang="cs-CZ" dirty="0"/>
            </a:br>
            <a:br>
              <a:rPr lang="cs-CZ" dirty="0"/>
            </a:br>
            <a:r>
              <a:rPr lang="cs-CZ" sz="2400" b="0" dirty="0"/>
              <a:t>jaro 2023</a:t>
            </a:r>
            <a:endParaRPr lang="en-GB" sz="2400" b="0" dirty="0"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53A11A7-2CE7-4BAB-93DD-BC41A6F3EBC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4437063"/>
            <a:ext cx="7200900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Lukáš Herman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hlinkClick r:id="rId3"/>
              </a:rPr>
              <a:t>herman.lu@mail.muni.cz</a:t>
            </a: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cs-CZ" sz="1600" dirty="0"/>
          </a:p>
        </p:txBody>
      </p:sp>
      <p:pic>
        <p:nvPicPr>
          <p:cNvPr id="7172" name="Picture 2" descr="ZnaÄka MUNI SCI - BarevnÃ© provedenÃ­">
            <a:extLst>
              <a:ext uri="{FF2B5EF4-FFF2-40B4-BE49-F238E27FC236}">
                <a16:creationId xmlns:a16="http://schemas.microsoft.com/office/drawing/2014/main" id="{95F9AEB7-7985-E398-4321-48916E17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-19050"/>
            <a:ext cx="14081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SAGA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496EA92-157F-6E97-B872-B58A69FD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2200" b="0" dirty="0">
                <a:hlinkClick r:id="rId2"/>
              </a:rPr>
              <a:t>https://saga-gis.sourceforge.io/en/index.html</a:t>
            </a:r>
            <a:r>
              <a:rPr lang="cs-CZ" altLang="cs-CZ" sz="2200" b="0" dirty="0"/>
              <a:t> </a:t>
            </a:r>
          </a:p>
          <a:p>
            <a:r>
              <a:rPr lang="cs-CZ" altLang="cs-CZ" sz="2200" b="0" dirty="0" err="1"/>
              <a:t>System</a:t>
            </a:r>
            <a:r>
              <a:rPr lang="cs-CZ" altLang="cs-CZ" sz="2200" b="0" dirty="0"/>
              <a:t> </a:t>
            </a:r>
            <a:r>
              <a:rPr lang="cs-CZ" altLang="cs-CZ" sz="2200" b="0" dirty="0" err="1"/>
              <a:t>for</a:t>
            </a:r>
            <a:r>
              <a:rPr lang="cs-CZ" altLang="cs-CZ" sz="2200" b="0" dirty="0"/>
              <a:t> </a:t>
            </a:r>
            <a:r>
              <a:rPr lang="cs-CZ" altLang="cs-CZ" sz="2200" b="0" dirty="0" err="1"/>
              <a:t>Automated</a:t>
            </a:r>
            <a:r>
              <a:rPr lang="cs-CZ" altLang="cs-CZ" sz="2200" b="0" dirty="0"/>
              <a:t> </a:t>
            </a:r>
            <a:r>
              <a:rPr lang="cs-CZ" altLang="cs-CZ" sz="2200" b="0" dirty="0" err="1"/>
              <a:t>Geoscientific</a:t>
            </a:r>
            <a:r>
              <a:rPr lang="cs-CZ" altLang="cs-CZ" sz="2200" b="0" dirty="0"/>
              <a:t> </a:t>
            </a:r>
            <a:r>
              <a:rPr lang="cs-CZ" altLang="cs-CZ" sz="2200" b="0" dirty="0" err="1"/>
              <a:t>Analyses</a:t>
            </a:r>
            <a:endParaRPr lang="cs-CZ" altLang="cs-CZ" sz="2200" b="0" dirty="0"/>
          </a:p>
          <a:p>
            <a:r>
              <a:rPr lang="cs-CZ" altLang="cs-CZ" sz="2200" b="0" dirty="0"/>
              <a:t>Licence: GNU GPL</a:t>
            </a:r>
          </a:p>
          <a:p>
            <a:r>
              <a:rPr lang="cs-CZ" altLang="cs-CZ" sz="2200" b="0" dirty="0"/>
              <a:t>Ovládání pomocí GUI nebo příkazové řádky</a:t>
            </a:r>
          </a:p>
          <a:p>
            <a:r>
              <a:rPr lang="cs-CZ" altLang="cs-CZ" sz="2200" b="0" dirty="0"/>
              <a:t>programován v C++, modulární uspořádání</a:t>
            </a:r>
          </a:p>
          <a:p>
            <a:r>
              <a:rPr lang="cs-CZ" altLang="cs-CZ" sz="2200" b="0" dirty="0"/>
              <a:t>40 typů rastrových formátů</a:t>
            </a:r>
          </a:p>
          <a:p>
            <a:r>
              <a:rPr lang="cs-CZ" altLang="cs-CZ" sz="2200" b="0" dirty="0"/>
              <a:t>z vektorů umí ty základní</a:t>
            </a:r>
          </a:p>
          <a:p>
            <a:r>
              <a:rPr lang="cs-CZ" altLang="cs-CZ" sz="2200" b="0" dirty="0"/>
              <a:t>moduly ze SAGA jsou spustit v </a:t>
            </a:r>
            <a:r>
              <a:rPr lang="cs-CZ" altLang="cs-CZ" sz="2200" dirty="0"/>
              <a:t>QGIS </a:t>
            </a:r>
            <a:r>
              <a:rPr lang="cs-CZ" altLang="cs-CZ" sz="2200" b="0" dirty="0"/>
              <a:t>ale i v dalších programech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2" name="Picture 2" descr="SAGA - System for Automated Geoscientific Analyses">
            <a:extLst>
              <a:ext uri="{FF2B5EF4-FFF2-40B4-BE49-F238E27FC236}">
                <a16:creationId xmlns:a16="http://schemas.microsoft.com/office/drawing/2014/main" id="{CDDB034A-49A3-0696-6B81-A88D474D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57192"/>
            <a:ext cx="1435224" cy="14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8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SAGA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D0EDBD-412B-6451-49C3-6EDFE5222DE3}"/>
              </a:ext>
            </a:extLst>
          </p:cNvPr>
          <p:cNvSpPr txBox="1"/>
          <p:nvPr/>
        </p:nvSpPr>
        <p:spPr>
          <a:xfrm>
            <a:off x="6012160" y="2084655"/>
            <a:ext cx="2952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https://sagatutorials.wordpress.com/training-manual/</a:t>
            </a:r>
            <a:r>
              <a:rPr lang="cs-CZ" dirty="0"/>
              <a:t> </a:t>
            </a:r>
          </a:p>
          <a:p>
            <a:r>
              <a:rPr lang="cs-CZ" dirty="0"/>
              <a:t> </a:t>
            </a:r>
          </a:p>
        </p:txBody>
      </p:sp>
      <p:pic>
        <p:nvPicPr>
          <p:cNvPr id="5122" name="Picture 2" descr="SAGA - System for Automated Geoscientific Analyses">
            <a:extLst>
              <a:ext uri="{FF2B5EF4-FFF2-40B4-BE49-F238E27FC236}">
                <a16:creationId xmlns:a16="http://schemas.microsoft.com/office/drawing/2014/main" id="{274F5B17-0038-DA9D-4DD2-5A9ED10DC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22" y="4278312"/>
            <a:ext cx="5677878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AGA GIS download | SourceForge.net">
            <a:extLst>
              <a:ext uri="{FF2B5EF4-FFF2-40B4-BE49-F238E27FC236}">
                <a16:creationId xmlns:a16="http://schemas.microsoft.com/office/drawing/2014/main" id="{A421660E-27D0-7B86-5207-8C80F92E7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4395"/>
            <a:ext cx="5715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71882D-976F-9B28-CA98-68274E7C2C70}"/>
              </a:ext>
            </a:extLst>
          </p:cNvPr>
          <p:cNvSpPr txBox="1"/>
          <p:nvPr/>
        </p:nvSpPr>
        <p:spPr>
          <a:xfrm>
            <a:off x="107504" y="5269467"/>
            <a:ext cx="3168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https://sourceforge.net/p/saga-gis/wiki/Documentation/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5305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GRASS GIS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6FB5D3B6-3AAC-FA62-E47D-75A564188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>
                <a:hlinkClick r:id="rId2"/>
              </a:rPr>
              <a:t>https://grass.osgeo.org/</a:t>
            </a:r>
            <a:r>
              <a:rPr lang="cs-CZ" altLang="cs-CZ" b="0" dirty="0"/>
              <a:t>   </a:t>
            </a:r>
          </a:p>
          <a:p>
            <a:r>
              <a:rPr lang="en-US" altLang="cs-CZ" b="0" dirty="0"/>
              <a:t>Geographic Resources Analysis Support </a:t>
            </a:r>
            <a:r>
              <a:rPr lang="en-US" altLang="cs-CZ" b="0" dirty="0" err="1"/>
              <a:t>Systém</a:t>
            </a:r>
            <a:r>
              <a:rPr lang="cs-CZ" altLang="cs-CZ" b="0" dirty="0"/>
              <a:t> </a:t>
            </a:r>
          </a:p>
          <a:p>
            <a:r>
              <a:rPr lang="cs-CZ" altLang="cs-CZ" b="0" dirty="0"/>
              <a:t>Vývoj zahájen v roce 1982 pro účely U.S. </a:t>
            </a:r>
            <a:r>
              <a:rPr lang="cs-CZ" altLang="cs-CZ" b="0" dirty="0" err="1"/>
              <a:t>Army</a:t>
            </a:r>
            <a:r>
              <a:rPr lang="cs-CZ" altLang="cs-CZ" b="0" dirty="0"/>
              <a:t> </a:t>
            </a:r>
          </a:p>
          <a:p>
            <a:r>
              <a:rPr lang="cs-CZ" altLang="cs-CZ" b="0" dirty="0"/>
              <a:t>Licence: GNU GPL </a:t>
            </a:r>
          </a:p>
          <a:p>
            <a:r>
              <a:rPr lang="cs-CZ" altLang="cs-CZ" b="0" dirty="0"/>
              <a:t>Vektorová i rastrová data </a:t>
            </a:r>
          </a:p>
          <a:p>
            <a:r>
              <a:rPr lang="cs-CZ" altLang="cs-CZ" b="0" dirty="0"/>
              <a:t>Mnoho nástrojů pro analýzu</a:t>
            </a:r>
          </a:p>
          <a:p>
            <a:r>
              <a:rPr lang="cs-CZ" altLang="cs-CZ" b="0" dirty="0"/>
              <a:t>GUI i příkazová řádka </a:t>
            </a:r>
          </a:p>
          <a:p>
            <a:r>
              <a:rPr lang="cs-CZ" altLang="cs-CZ" b="0" dirty="0"/>
              <a:t>Moduly přístupné i v </a:t>
            </a:r>
            <a:r>
              <a:rPr lang="cs-CZ" altLang="cs-CZ" dirty="0" err="1"/>
              <a:t>QGISu</a:t>
            </a:r>
            <a:r>
              <a:rPr lang="cs-CZ" altLang="cs-CZ" b="0" dirty="0"/>
              <a:t> </a:t>
            </a:r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8194" name="Picture 2" descr="GRASS GIS – Wikipedie">
            <a:extLst>
              <a:ext uri="{FF2B5EF4-FFF2-40B4-BE49-F238E27FC236}">
                <a16:creationId xmlns:a16="http://schemas.microsoft.com/office/drawing/2014/main" id="{563FEDA3-673E-F9D7-B7BB-D570ECFD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1304192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GRASS GIS</a:t>
            </a:r>
          </a:p>
        </p:txBody>
      </p:sp>
      <p:pic>
        <p:nvPicPr>
          <p:cNvPr id="6146" name="Picture 2" descr="Grass GIS Software">
            <a:extLst>
              <a:ext uri="{FF2B5EF4-FFF2-40B4-BE49-F238E27FC236}">
                <a16:creationId xmlns:a16="http://schemas.microsoft.com/office/drawing/2014/main" id="{55CAE906-FA4D-A246-A10E-0C8A2848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75404"/>
            <a:ext cx="7804136" cy="35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ASS GIS – Wikipedia">
            <a:extLst>
              <a:ext uri="{FF2B5EF4-FFF2-40B4-BE49-F238E27FC236}">
                <a16:creationId xmlns:a16="http://schemas.microsoft.com/office/drawing/2014/main" id="{3530E6B3-E743-3FB7-EEBA-9F4EA4F8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8411"/>
            <a:ext cx="6336704" cy="30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5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 err="1"/>
              <a:t>OpenJUMP</a:t>
            </a:r>
            <a:endParaRPr lang="cs-CZ" sz="25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18EC5C-68B7-4474-FBF6-C6CE1E4E7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2000" b="0" dirty="0">
                <a:hlinkClick r:id="rId3"/>
              </a:rPr>
              <a:t>http://www.openjump.org/</a:t>
            </a:r>
            <a:r>
              <a:rPr lang="cs-CZ" altLang="cs-CZ" sz="2000" b="0" dirty="0"/>
              <a:t> </a:t>
            </a:r>
          </a:p>
          <a:p>
            <a:r>
              <a:rPr lang="cs-CZ" altLang="cs-CZ" sz="2000" b="0" dirty="0"/>
              <a:t>Původně </a:t>
            </a:r>
            <a:r>
              <a:rPr lang="en-US" altLang="cs-CZ" sz="2000" b="0" dirty="0"/>
              <a:t>JUMP GIS</a:t>
            </a:r>
            <a:r>
              <a:rPr lang="cs-CZ" altLang="cs-CZ" sz="2000" b="0" dirty="0"/>
              <a:t> od </a:t>
            </a:r>
            <a:r>
              <a:rPr lang="en-US" altLang="cs-CZ" sz="2000" b="0" dirty="0"/>
              <a:t>Vivid Solutions</a:t>
            </a:r>
            <a:endParaRPr lang="cs-CZ" altLang="cs-CZ" sz="2000" b="0" dirty="0"/>
          </a:p>
          <a:p>
            <a:r>
              <a:rPr lang="cs-CZ" altLang="cs-CZ" sz="2000" b="0" dirty="0"/>
              <a:t>Jazyk: JAVA, primárně vektorová data (editace, …)</a:t>
            </a:r>
          </a:p>
          <a:p>
            <a:r>
              <a:rPr lang="cs-CZ" altLang="cs-CZ" sz="2000" b="0" dirty="0"/>
              <a:t>Plug-iny: generalizace, …</a:t>
            </a:r>
          </a:p>
          <a:p>
            <a:pPr lvl="1"/>
            <a:r>
              <a:rPr lang="cs-CZ" altLang="cs-CZ" sz="1800" b="0" dirty="0">
                <a:hlinkClick r:id="rId4"/>
              </a:rPr>
              <a:t>http://ojwiki.soldin.de/index.php?title=Plugins_for_OpenJUMP#Spatial_Analysis_and_Editing_PlugIns</a:t>
            </a:r>
            <a:r>
              <a:rPr lang="cs-CZ" altLang="cs-CZ" sz="1800" b="0" dirty="0"/>
              <a:t> </a:t>
            </a:r>
            <a:endParaRPr lang="cs-CZ" altLang="cs-CZ" sz="180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0242" name="Picture 2" descr="screenshot">
            <a:extLst>
              <a:ext uri="{FF2B5EF4-FFF2-40B4-BE49-F238E27FC236}">
                <a16:creationId xmlns:a16="http://schemas.microsoft.com/office/drawing/2014/main" id="{DAD6B82F-BC3E-FB6C-9724-1D7E724F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48640"/>
            <a:ext cx="42386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 err="1"/>
              <a:t>GeoDa</a:t>
            </a:r>
            <a:endParaRPr lang="cs-CZ" sz="2500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0A52557E-2FC5-C52A-3CF8-6BE16CA0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2200" b="0" dirty="0"/>
              <a:t>Otevřený software - </a:t>
            </a:r>
            <a:r>
              <a:rPr lang="cs-CZ" sz="2200" b="0" dirty="0">
                <a:hlinkClick r:id="rId2"/>
              </a:rPr>
              <a:t>https://geodacenter.github.io/</a:t>
            </a:r>
            <a:r>
              <a:rPr lang="cs-CZ" sz="2200" b="0" dirty="0"/>
              <a:t> </a:t>
            </a:r>
          </a:p>
          <a:p>
            <a:r>
              <a:rPr lang="cs-CZ" altLang="cs-CZ" sz="2200" b="0" dirty="0"/>
              <a:t>Dr. Luc </a:t>
            </a:r>
            <a:r>
              <a:rPr lang="cs-CZ" altLang="cs-CZ" sz="2200" b="0" dirty="0" err="1"/>
              <a:t>Ansellin</a:t>
            </a:r>
            <a:r>
              <a:rPr lang="cs-CZ" altLang="cs-CZ" sz="2200" b="0" dirty="0"/>
              <a:t> - </a:t>
            </a:r>
            <a:r>
              <a:rPr lang="cs-CZ" altLang="cs-CZ" sz="2200" b="0" dirty="0">
                <a:hlinkClick r:id="rId3"/>
              </a:rPr>
              <a:t>https://spatial.uchicago.edu/software</a:t>
            </a:r>
            <a:r>
              <a:rPr lang="cs-CZ" altLang="cs-CZ" sz="2200" b="0" dirty="0"/>
              <a:t> (i další nástroje) </a:t>
            </a:r>
          </a:p>
          <a:p>
            <a:r>
              <a:rPr lang="cs-CZ" altLang="cs-CZ" sz="2200" b="0" dirty="0"/>
              <a:t>Explorativní analýza dat </a:t>
            </a:r>
          </a:p>
          <a:p>
            <a:r>
              <a:rPr lang="cs-CZ" altLang="cs-CZ" sz="2200" b="0" dirty="0"/>
              <a:t>Prostorové statistiky a modelování prostorových vzorů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65916FD-E89C-1545-590A-99C52161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80" y="3510300"/>
            <a:ext cx="5436096" cy="31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3D276DE-5ED8-DD97-2878-A072AD72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3170057" cy="20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eoDa Center · GitHub">
            <a:extLst>
              <a:ext uri="{FF2B5EF4-FFF2-40B4-BE49-F238E27FC236}">
                <a16:creationId xmlns:a16="http://schemas.microsoft.com/office/drawing/2014/main" id="{B8268415-845B-3011-B198-B08B62E12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50" y="42525"/>
            <a:ext cx="1300500" cy="13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16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 err="1"/>
              <a:t>GeoKettle</a:t>
            </a:r>
            <a:endParaRPr lang="cs-CZ" sz="2500" dirty="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0A52557E-2FC5-C52A-3CF8-6BE16CA0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2000" b="0" dirty="0"/>
              <a:t>ETL = </a:t>
            </a:r>
            <a:r>
              <a:rPr lang="cs-CZ" altLang="cs-CZ" sz="2000" b="0" dirty="0" err="1"/>
              <a:t>Extract</a:t>
            </a:r>
            <a:r>
              <a:rPr lang="cs-CZ" altLang="cs-CZ" sz="2000" b="0" dirty="0"/>
              <a:t> </a:t>
            </a:r>
            <a:r>
              <a:rPr lang="cs-CZ" altLang="cs-CZ" sz="2000" b="0" dirty="0" err="1"/>
              <a:t>Transform</a:t>
            </a:r>
            <a:r>
              <a:rPr lang="cs-CZ" altLang="cs-CZ" sz="2000" b="0" dirty="0"/>
              <a:t> </a:t>
            </a:r>
            <a:r>
              <a:rPr lang="cs-CZ" altLang="cs-CZ" sz="2000" b="0" dirty="0" err="1"/>
              <a:t>Load</a:t>
            </a:r>
            <a:endParaRPr lang="cs-CZ" altLang="cs-CZ" sz="2000" b="0" dirty="0"/>
          </a:p>
          <a:p>
            <a:r>
              <a:rPr lang="cs-CZ" sz="2000" b="0" i="0" u="sng" dirty="0">
                <a:solidFill>
                  <a:srgbClr val="004D87"/>
                </a:solidFill>
                <a:effectLst/>
                <a:hlinkClick r:id="rId2"/>
              </a:rPr>
              <a:t>http://www.geokettle.org/</a:t>
            </a:r>
            <a:r>
              <a:rPr lang="cs-CZ" sz="2000" b="0" i="0" u="sng" dirty="0">
                <a:solidFill>
                  <a:srgbClr val="004D87"/>
                </a:solidFill>
                <a:effectLst/>
              </a:rPr>
              <a:t> </a:t>
            </a:r>
          </a:p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spatially-enabled” version of </a:t>
            </a:r>
            <a:r>
              <a:rPr lang="en-US" sz="2000" b="0" i="0" u="sng" dirty="0">
                <a:solidFill>
                  <a:srgbClr val="004D87"/>
                </a:solidFill>
                <a:effectLst/>
                <a:hlinkClick r:id="rId3"/>
              </a:rPr>
              <a:t>Pentaho Data Integration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(also known as Kettle)</a:t>
            </a:r>
            <a:endParaRPr lang="cs-CZ" altLang="cs-CZ" sz="2000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026" name="Picture 2" descr="project logo">
            <a:extLst>
              <a:ext uri="{FF2B5EF4-FFF2-40B4-BE49-F238E27FC236}">
                <a16:creationId xmlns:a16="http://schemas.microsoft.com/office/drawing/2014/main" id="{37F4E4B2-7607-5F34-6BA4-8182FA42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52936"/>
            <a:ext cx="5292079" cy="39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oKettle — OSGeo-Live 10.5 Documentation">
            <a:extLst>
              <a:ext uri="{FF2B5EF4-FFF2-40B4-BE49-F238E27FC236}">
                <a16:creationId xmlns:a16="http://schemas.microsoft.com/office/drawing/2014/main" id="{2A035302-B0E0-A06F-6A22-D194F9C7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14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99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 err="1"/>
              <a:t>CrimeStat</a:t>
            </a:r>
            <a:endParaRPr lang="cs-CZ" sz="25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F0B4BC-1057-3AFB-959D-F2F64F90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58" y="4221088"/>
            <a:ext cx="3976322" cy="26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081670B-C13D-2E1F-B608-F8433F6C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just"/>
            <a:r>
              <a:rPr lang="cs-CZ" altLang="cs-CZ" sz="1800" b="0" dirty="0"/>
              <a:t>„balík pro prostorovou statistiku, který může analyzovat rozmístění trestných činů“ (</a:t>
            </a:r>
            <a:r>
              <a:rPr lang="cs-CZ" altLang="cs-CZ" sz="1800" b="0" dirty="0" err="1"/>
              <a:t>Levine</a:t>
            </a:r>
            <a:r>
              <a:rPr lang="cs-CZ" altLang="cs-CZ" sz="1800" b="0" dirty="0"/>
              <a:t>, 2013).</a:t>
            </a:r>
          </a:p>
          <a:p>
            <a:pPr algn="just"/>
            <a:r>
              <a:rPr lang="cs-CZ" altLang="cs-CZ" sz="1800" b="0" dirty="0"/>
              <a:t>program pro Windows, v jazyce C++, vývoj </a:t>
            </a:r>
            <a:r>
              <a:rPr lang="cs-CZ" altLang="cs-CZ" sz="1800" b="0" dirty="0" err="1"/>
              <a:t>zaháje</a:t>
            </a:r>
            <a:r>
              <a:rPr lang="cs-CZ" altLang="cs-CZ" sz="1800" b="0" dirty="0"/>
              <a:t> díky grantu </a:t>
            </a:r>
            <a:r>
              <a:rPr lang="cs-CZ" altLang="cs-CZ" sz="1800" b="0" dirty="0" err="1"/>
              <a:t>National</a:t>
            </a:r>
            <a:r>
              <a:rPr lang="cs-CZ" altLang="cs-CZ" sz="1800" b="0" dirty="0"/>
              <a:t> Institute </a:t>
            </a:r>
            <a:r>
              <a:rPr lang="cs-CZ" altLang="cs-CZ" sz="1800" b="0" dirty="0" err="1"/>
              <a:t>of</a:t>
            </a:r>
            <a:r>
              <a:rPr lang="cs-CZ" altLang="cs-CZ" sz="1800" b="0" dirty="0"/>
              <a:t> Justice. </a:t>
            </a:r>
          </a:p>
          <a:p>
            <a:pPr algn="just"/>
            <a:r>
              <a:rPr lang="cs-CZ" altLang="cs-CZ" sz="1800" b="0" dirty="0"/>
              <a:t>Neumožňuje přímo vytváření map, vizualizace dat a výsledků výpočtů</a:t>
            </a:r>
          </a:p>
          <a:p>
            <a:r>
              <a:rPr lang="cs-CZ" altLang="cs-CZ" sz="1800" b="0" dirty="0"/>
              <a:t>Mezi hlavní funkce (v.4.0):</a:t>
            </a:r>
          </a:p>
          <a:p>
            <a:pPr lvl="1"/>
            <a:r>
              <a:rPr lang="cs-CZ" altLang="cs-CZ" sz="1400" b="0" dirty="0"/>
              <a:t>prostorová deskripce (</a:t>
            </a:r>
            <a:r>
              <a:rPr lang="cs-CZ" altLang="cs-CZ" sz="1400" b="0" dirty="0" err="1"/>
              <a:t>spatial</a:t>
            </a:r>
            <a:r>
              <a:rPr lang="cs-CZ" altLang="cs-CZ" sz="1400" b="0" dirty="0"/>
              <a:t> </a:t>
            </a:r>
            <a:r>
              <a:rPr lang="cs-CZ" altLang="cs-CZ" sz="1400" b="0" dirty="0" err="1"/>
              <a:t>description</a:t>
            </a:r>
            <a:r>
              <a:rPr lang="cs-CZ" altLang="cs-CZ" sz="1400" b="0" dirty="0"/>
              <a:t>)</a:t>
            </a:r>
          </a:p>
          <a:p>
            <a:pPr lvl="1"/>
            <a:r>
              <a:rPr lang="cs-CZ" altLang="cs-CZ" sz="1400" b="0" dirty="0"/>
              <a:t>analýzy koncentrací (hot spot </a:t>
            </a:r>
            <a:r>
              <a:rPr lang="cs-CZ" altLang="cs-CZ" sz="1400" b="0" dirty="0" err="1"/>
              <a:t>analysis</a:t>
            </a:r>
            <a:r>
              <a:rPr lang="cs-CZ" altLang="cs-CZ" sz="1400" b="0" dirty="0"/>
              <a:t>),</a:t>
            </a:r>
          </a:p>
          <a:p>
            <a:pPr lvl="1"/>
            <a:r>
              <a:rPr lang="cs-CZ" altLang="cs-CZ" sz="1400" b="0" dirty="0"/>
              <a:t>prostorové modelování (</a:t>
            </a:r>
            <a:r>
              <a:rPr lang="cs-CZ" altLang="cs-CZ" sz="1400" b="0" dirty="0" err="1"/>
              <a:t>spatial</a:t>
            </a:r>
            <a:r>
              <a:rPr lang="cs-CZ" altLang="cs-CZ" sz="1400" b="0" dirty="0"/>
              <a:t> modeling),</a:t>
            </a:r>
          </a:p>
          <a:p>
            <a:pPr lvl="1"/>
            <a:r>
              <a:rPr lang="cs-CZ" altLang="cs-CZ" sz="1400" b="0" dirty="0"/>
              <a:t>interpolace, </a:t>
            </a:r>
          </a:p>
          <a:p>
            <a:pPr lvl="1"/>
            <a:r>
              <a:rPr lang="cs-CZ" altLang="cs-CZ" sz="1400" b="0" dirty="0" err="1"/>
              <a:t>Crime</a:t>
            </a:r>
            <a:r>
              <a:rPr lang="cs-CZ" altLang="cs-CZ" sz="1400" b="0" dirty="0"/>
              <a:t> </a:t>
            </a:r>
            <a:r>
              <a:rPr lang="cs-CZ" altLang="cs-CZ" sz="1400" b="0" dirty="0" err="1"/>
              <a:t>Travel</a:t>
            </a:r>
            <a:r>
              <a:rPr lang="cs-CZ" altLang="cs-CZ" sz="1400" b="0" dirty="0"/>
              <a:t> </a:t>
            </a:r>
            <a:r>
              <a:rPr lang="cs-CZ" altLang="cs-CZ" sz="1400" b="0" dirty="0" err="1"/>
              <a:t>Demand</a:t>
            </a:r>
            <a:r>
              <a:rPr lang="cs-CZ" altLang="cs-CZ" sz="1400" b="0" dirty="0"/>
              <a:t> Modeling - </a:t>
            </a:r>
            <a:br>
              <a:rPr lang="cs-CZ" altLang="cs-CZ" sz="1400" b="0" dirty="0"/>
            </a:br>
            <a:r>
              <a:rPr lang="cs-CZ" altLang="cs-CZ" sz="1400" b="0" dirty="0"/>
              <a:t>analýza potenciálních sériových zločinců</a:t>
            </a:r>
          </a:p>
          <a:p>
            <a:pPr lvl="1"/>
            <a:endParaRPr lang="cs-CZ" altLang="cs-CZ" sz="1200" b="0" dirty="0"/>
          </a:p>
          <a:p>
            <a:pPr lvl="1"/>
            <a:endParaRPr lang="cs-CZ" altLang="cs-CZ" b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CA6CE1-3DFB-18CE-156D-2D9F4BB50196}"/>
              </a:ext>
            </a:extLst>
          </p:cNvPr>
          <p:cNvSpPr txBox="1"/>
          <p:nvPr/>
        </p:nvSpPr>
        <p:spPr>
          <a:xfrm>
            <a:off x="72008" y="5489937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hlinkClick r:id="rId3"/>
              </a:rPr>
              <a:t>https://en.wikipedia.org/wiki/CrimeStat </a:t>
            </a:r>
          </a:p>
          <a:p>
            <a:endParaRPr lang="cs-CZ" sz="1600" dirty="0">
              <a:hlinkClick r:id="rId3"/>
            </a:endParaRPr>
          </a:p>
          <a:p>
            <a:r>
              <a:rPr lang="cs-CZ" sz="1600" dirty="0">
                <a:hlinkClick r:id="rId3"/>
              </a:rPr>
              <a:t>https://nij.ojp.gov/topics/articles/crimestat-spatial-statistics-program-analysis-crime-incident-locations</a:t>
            </a:r>
            <a:r>
              <a:rPr lang="cs-CZ" sz="1600" dirty="0"/>
              <a:t> </a:t>
            </a:r>
            <a:r>
              <a:rPr lang="cs-CZ" altLang="cs-CZ" sz="16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90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A nejen GIS!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FDA020-3AB3-433E-7D71-0FA053C5D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b="0" dirty="0"/>
              <a:t>Vektorová grafika – </a:t>
            </a:r>
            <a:r>
              <a:rPr lang="cs-CZ" sz="2200" dirty="0" err="1"/>
              <a:t>Inkscape</a:t>
            </a:r>
            <a:r>
              <a:rPr lang="cs-CZ" sz="2200" dirty="0"/>
              <a:t> </a:t>
            </a:r>
          </a:p>
          <a:p>
            <a:pPr lvl="1"/>
            <a:r>
              <a:rPr lang="cs-CZ" sz="2200" dirty="0">
                <a:hlinkClick r:id="rId3"/>
              </a:rPr>
              <a:t>https://inkscape.org/</a:t>
            </a:r>
            <a:r>
              <a:rPr lang="cs-CZ" sz="2200" dirty="0"/>
              <a:t> </a:t>
            </a:r>
          </a:p>
          <a:p>
            <a:r>
              <a:rPr lang="cs-CZ" sz="2200" b="0" dirty="0"/>
              <a:t>Rastrová grafika – </a:t>
            </a:r>
            <a:r>
              <a:rPr lang="cs-CZ" sz="2200" dirty="0"/>
              <a:t>GIMP</a:t>
            </a:r>
          </a:p>
          <a:p>
            <a:pPr lvl="1"/>
            <a:r>
              <a:rPr lang="cs-CZ" sz="2200" b="0" dirty="0">
                <a:hlinkClick r:id="rId4"/>
              </a:rPr>
              <a:t>https://www.gimp.org/</a:t>
            </a:r>
            <a:r>
              <a:rPr lang="cs-CZ" sz="2200" b="0" dirty="0"/>
              <a:t> </a:t>
            </a:r>
          </a:p>
          <a:p>
            <a:r>
              <a:rPr lang="cs-CZ" sz="2200" b="0" dirty="0"/>
              <a:t>Sazba a předtisková příprava – </a:t>
            </a:r>
            <a:r>
              <a:rPr lang="cs-CZ" sz="2200" dirty="0" err="1"/>
              <a:t>Scribus</a:t>
            </a:r>
            <a:endParaRPr lang="cs-CZ" sz="2200" dirty="0"/>
          </a:p>
          <a:p>
            <a:pPr lvl="1"/>
            <a:r>
              <a:rPr lang="cs-CZ" sz="2200" b="0" dirty="0">
                <a:hlinkClick r:id="rId5"/>
              </a:rPr>
              <a:t>https://www.scribus.net/</a:t>
            </a:r>
            <a:r>
              <a:rPr lang="cs-CZ" sz="2200" b="0" dirty="0"/>
              <a:t>  </a:t>
            </a:r>
          </a:p>
        </p:txBody>
      </p:sp>
      <p:pic>
        <p:nvPicPr>
          <p:cNvPr id="13314" name="Picture 2" descr="How to Use Scribus Desktop Publishing Software">
            <a:extLst>
              <a:ext uri="{FF2B5EF4-FFF2-40B4-BE49-F238E27FC236}">
                <a16:creationId xmlns:a16="http://schemas.microsoft.com/office/drawing/2014/main" id="{A4C47DCD-37CD-1258-8ADC-8A8832A91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57732"/>
            <a:ext cx="3635896" cy="21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IMP: App Reviews, Features, Pricing &amp; Download | AlternativeTo">
            <a:extLst>
              <a:ext uri="{FF2B5EF4-FFF2-40B4-BE49-F238E27FC236}">
                <a16:creationId xmlns:a16="http://schemas.microsoft.com/office/drawing/2014/main" id="{E4A92835-3ADA-3941-C332-BA2B5BFB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47138"/>
            <a:ext cx="3491880" cy="201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ew CD Inkscape Professional Drawing Software vector graphics for Windows  corel | eBay">
            <a:extLst>
              <a:ext uri="{FF2B5EF4-FFF2-40B4-BE49-F238E27FC236}">
                <a16:creationId xmlns:a16="http://schemas.microsoft.com/office/drawing/2014/main" id="{A93FD8F8-D1FF-57DF-7B7C-CD1E380D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119378"/>
            <a:ext cx="2648794" cy="23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2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976F2F9-99FA-5D14-3EAC-1F96DAC51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72" y="2946715"/>
            <a:ext cx="6838528" cy="653735"/>
          </a:xfrm>
        </p:spPr>
        <p:txBody>
          <a:bodyPr/>
          <a:lstStyle/>
          <a:p>
            <a:pPr>
              <a:defRPr/>
            </a:pPr>
            <a:r>
              <a:rPr lang="cs-CZ" dirty="0"/>
              <a:t>„Méně obvyklé“ metody kartografické vizualizace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5D80839-FF21-7248-6F86-3ADF57AF3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19201" r="31101" b="12200"/>
          <a:stretch/>
        </p:blipFill>
        <p:spPr>
          <a:xfrm>
            <a:off x="35496" y="44624"/>
            <a:ext cx="4752528" cy="465747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AF6AD3-C4B5-E3A2-7BCB-F660D410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z minula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D43C454-52C1-025C-5149-8E79EFB0B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29000" r="25588" b="10800"/>
          <a:stretch/>
        </p:blipFill>
        <p:spPr>
          <a:xfrm>
            <a:off x="4739329" y="3284984"/>
            <a:ext cx="4404671" cy="295938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D9A8767-01E6-9D71-BB06-75F4BB14F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0" t="35115" r="40686" b="20941"/>
          <a:stretch/>
        </p:blipFill>
        <p:spPr>
          <a:xfrm>
            <a:off x="4499992" y="3566205"/>
            <a:ext cx="4608512" cy="329179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182BD0E-7DE2-AEE4-326E-CCCE842C30C6}"/>
              </a:ext>
            </a:extLst>
          </p:cNvPr>
          <p:cNvSpPr txBox="1"/>
          <p:nvPr/>
        </p:nvSpPr>
        <p:spPr>
          <a:xfrm>
            <a:off x="4502623" y="1513321"/>
            <a:ext cx="4438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i="0" dirty="0" err="1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  <a:t>Koblížková</a:t>
            </a:r>
            <a:r>
              <a:rPr lang="en-US" b="0" i="0" dirty="0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  <a:t>, </a:t>
            </a:r>
            <a:r>
              <a:rPr lang="cs-CZ" b="0" i="0" dirty="0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  <a:t>A., </a:t>
            </a:r>
            <a:r>
              <a:rPr lang="en-US" b="0" i="0" dirty="0" err="1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  <a:t>Hána</a:t>
            </a:r>
            <a:r>
              <a:rPr lang="cs-CZ" b="0" i="0" dirty="0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  <a:t>. D. (2023): </a:t>
            </a:r>
            <a:r>
              <a:rPr lang="en-US" b="0" i="0" dirty="0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  <a:t> </a:t>
            </a:r>
            <a:br>
              <a:rPr lang="cs-CZ" b="0" i="0" dirty="0">
                <a:solidFill>
                  <a:srgbClr val="2D2D2D"/>
                </a:solidFill>
                <a:effectLst/>
                <a:latin typeface="Poppins" panose="020B0502040204020203" pitchFamily="2" charset="-18"/>
              </a:rPr>
            </a:br>
            <a:r>
              <a:rPr lang="en-US" b="0" i="0" dirty="0">
                <a:solidFill>
                  <a:srgbClr val="387EFA"/>
                </a:solidFill>
                <a:effectLst/>
                <a:latin typeface="Poppins" panose="020B0502040204020203" pitchFamily="2" charset="-18"/>
                <a:hlinkClick r:id="rId5"/>
              </a:rPr>
              <a:t>Memorials as a part of the political symbolic space in Prague</a:t>
            </a:r>
            <a:r>
              <a:rPr lang="cs-CZ" b="0" i="0" dirty="0">
                <a:solidFill>
                  <a:srgbClr val="000000"/>
                </a:solidFill>
                <a:effectLst/>
                <a:latin typeface="Poppins" panose="020B0502040204020203" pitchFamily="2" charset="-18"/>
              </a:rPr>
              <a:t>. Geografie. </a:t>
            </a:r>
            <a:endParaRPr lang="en-US" b="0" i="0" dirty="0">
              <a:solidFill>
                <a:srgbClr val="000000"/>
              </a:solidFill>
              <a:effectLst/>
              <a:latin typeface="Poppins" panose="020B0502040204020203" pitchFamily="2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D4C31C-0FB1-6000-0126-A6DF7AE79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25" t="24801" r="21651" b="17800"/>
          <a:stretch/>
        </p:blipFill>
        <p:spPr>
          <a:xfrm>
            <a:off x="35495" y="3566205"/>
            <a:ext cx="4439949" cy="33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Tematická kartografie</a:t>
            </a:r>
            <a:endParaRPr lang="en-GB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200"/>
              </a:spcBef>
            </a:pPr>
            <a:r>
              <a:rPr lang="cs-CZ" dirty="0">
                <a:latin typeface="+mj-lt"/>
              </a:rPr>
              <a:t>Grafické proměnné a další teorie – </a:t>
            </a:r>
            <a:r>
              <a:rPr lang="cs-CZ" i="1" dirty="0">
                <a:latin typeface="+mj-lt"/>
              </a:rPr>
              <a:t>viz Kartografie a TTM</a:t>
            </a:r>
          </a:p>
          <a:p>
            <a:pPr algn="just">
              <a:spcBef>
                <a:spcPts val="1200"/>
              </a:spcBef>
            </a:pPr>
            <a:r>
              <a:rPr lang="cs-CZ" dirty="0">
                <a:latin typeface="+mj-lt"/>
              </a:rPr>
              <a:t>Charakter dat</a:t>
            </a:r>
          </a:p>
          <a:p>
            <a:pPr lvl="1" algn="just">
              <a:spcBef>
                <a:spcPts val="1200"/>
              </a:spcBef>
            </a:pPr>
            <a:r>
              <a:rPr lang="cs-CZ" dirty="0">
                <a:latin typeface="+mj-lt"/>
              </a:rPr>
              <a:t>Kvalitativní data</a:t>
            </a:r>
          </a:p>
          <a:p>
            <a:pPr lvl="1" algn="just">
              <a:spcBef>
                <a:spcPts val="1200"/>
              </a:spcBef>
            </a:pPr>
            <a:r>
              <a:rPr lang="cs-CZ" dirty="0">
                <a:latin typeface="+mj-lt"/>
              </a:rPr>
              <a:t>Kvantitativní data</a:t>
            </a:r>
          </a:p>
          <a:p>
            <a:pPr algn="just">
              <a:spcBef>
                <a:spcPts val="1200"/>
              </a:spcBef>
            </a:pPr>
            <a:r>
              <a:rPr lang="cs-CZ" dirty="0">
                <a:latin typeface="+mj-lt"/>
              </a:rPr>
              <a:t>Nyní: vybrané metody – s důrazem na ty méně obvyklé (pravděpodobně), a možnosti jejich </a:t>
            </a:r>
            <a:r>
              <a:rPr lang="cs-CZ" u="sng" dirty="0">
                <a:latin typeface="+mj-lt"/>
              </a:rPr>
              <a:t>praktického</a:t>
            </a:r>
            <a:r>
              <a:rPr lang="cs-CZ" dirty="0">
                <a:latin typeface="+mj-lt"/>
              </a:rPr>
              <a:t> použití  </a:t>
            </a:r>
          </a:p>
          <a:p>
            <a:pPr lvl="1"/>
            <a:endParaRPr lang="cs-CZ" sz="2000" dirty="0"/>
          </a:p>
          <a:p>
            <a:endParaRPr lang="cs-CZ" sz="2000" dirty="0"/>
          </a:p>
          <a:p>
            <a:endParaRPr lang="en-GB" sz="20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04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Co si ukážeme? </a:t>
            </a:r>
            <a:endParaRPr lang="en-GB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91264" cy="4389120"/>
          </a:xfrm>
        </p:spPr>
        <p:txBody>
          <a:bodyPr>
            <a:normAutofit/>
          </a:bodyPr>
          <a:lstStyle/>
          <a:p>
            <a:pPr algn="just"/>
            <a:r>
              <a:rPr lang="cs-CZ" sz="2200" b="0" dirty="0">
                <a:latin typeface="+mj-lt"/>
              </a:rPr>
              <a:t>Anamorfózy </a:t>
            </a:r>
          </a:p>
          <a:p>
            <a:pPr algn="just"/>
            <a:r>
              <a:rPr lang="cs-CZ" sz="2200" b="0" dirty="0">
                <a:latin typeface="+mj-lt"/>
              </a:rPr>
              <a:t>3D kartogramy a kartodiagramy </a:t>
            </a:r>
          </a:p>
          <a:p>
            <a:pPr algn="just"/>
            <a:r>
              <a:rPr lang="cs-CZ" sz="2200" b="0" dirty="0" err="1">
                <a:latin typeface="+mj-lt"/>
              </a:rPr>
              <a:t>Bivariantní</a:t>
            </a:r>
            <a:r>
              <a:rPr lang="cs-CZ" sz="2200" b="0" dirty="0">
                <a:latin typeface="+mj-lt"/>
              </a:rPr>
              <a:t> barevné škály</a:t>
            </a:r>
          </a:p>
          <a:p>
            <a:pPr algn="just"/>
            <a:r>
              <a:rPr lang="cs-CZ" sz="2200" b="0" dirty="0">
                <a:latin typeface="+mj-lt"/>
              </a:rPr>
              <a:t>Hexagony a jiné pravidelné tvary</a:t>
            </a:r>
          </a:p>
          <a:p>
            <a:pPr algn="just"/>
            <a:r>
              <a:rPr lang="cs-CZ" sz="2200" b="0" dirty="0">
                <a:latin typeface="+mj-lt"/>
              </a:rPr>
              <a:t>Tečková mapa  </a:t>
            </a:r>
          </a:p>
          <a:p>
            <a:pPr algn="just"/>
            <a:r>
              <a:rPr lang="cs-CZ" sz="2200" b="0" dirty="0" err="1">
                <a:latin typeface="+mj-lt"/>
              </a:rPr>
              <a:t>Flow</a:t>
            </a:r>
            <a:r>
              <a:rPr lang="cs-CZ" sz="2200" b="0" dirty="0">
                <a:latin typeface="+mj-lt"/>
              </a:rPr>
              <a:t> </a:t>
            </a:r>
            <a:r>
              <a:rPr lang="cs-CZ" sz="2200" b="0" dirty="0" err="1">
                <a:latin typeface="+mj-lt"/>
              </a:rPr>
              <a:t>maps</a:t>
            </a:r>
            <a:r>
              <a:rPr lang="cs-CZ" sz="2200" b="0" dirty="0">
                <a:latin typeface="+mj-lt"/>
              </a:rPr>
              <a:t> </a:t>
            </a:r>
          </a:p>
          <a:p>
            <a:pPr algn="just"/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329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Anamorfóza </a:t>
            </a:r>
            <a:endParaRPr lang="en-GB" sz="4200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14800"/>
          </a:xfrm>
        </p:spPr>
        <p:txBody>
          <a:bodyPr>
            <a:normAutofit fontScale="92500"/>
          </a:bodyPr>
          <a:lstStyle/>
          <a:p>
            <a:r>
              <a:rPr lang="cs-CZ" sz="2400" b="0" dirty="0">
                <a:latin typeface="+mj-lt"/>
              </a:rPr>
              <a:t>Slovo anamorfóza pochází z řeckého </a:t>
            </a:r>
            <a:r>
              <a:rPr lang="cs-CZ" sz="2400" b="0" dirty="0" err="1">
                <a:latin typeface="+mj-lt"/>
              </a:rPr>
              <a:t>anamorphosis</a:t>
            </a:r>
            <a:r>
              <a:rPr lang="cs-CZ" sz="2400" b="0" dirty="0">
                <a:latin typeface="+mj-lt"/>
              </a:rPr>
              <a:t>, což znamená </a:t>
            </a:r>
            <a:r>
              <a:rPr lang="cs-CZ" sz="2400" dirty="0">
                <a:latin typeface="+mj-lt"/>
              </a:rPr>
              <a:t>přetvoření</a:t>
            </a:r>
            <a:r>
              <a:rPr lang="cs-CZ" sz="2400" b="0" dirty="0">
                <a:latin typeface="+mj-lt"/>
              </a:rPr>
              <a:t> – v případě map jde většinou o částečné přetvoření polohopisu</a:t>
            </a:r>
          </a:p>
          <a:p>
            <a:r>
              <a:rPr lang="cs-CZ" b="0" dirty="0">
                <a:latin typeface="+mj-lt"/>
              </a:rPr>
              <a:t>Anglický termín: </a:t>
            </a:r>
            <a:r>
              <a:rPr lang="cs-CZ" dirty="0" err="1">
                <a:latin typeface="+mj-lt"/>
              </a:rPr>
              <a:t>cartogram</a:t>
            </a:r>
            <a:r>
              <a:rPr lang="cs-CZ" b="0" dirty="0">
                <a:latin typeface="+mj-lt"/>
              </a:rPr>
              <a:t> </a:t>
            </a:r>
            <a:endParaRPr lang="cs-CZ" sz="2400" b="0" dirty="0">
              <a:latin typeface="+mj-lt"/>
            </a:endParaRPr>
          </a:p>
          <a:p>
            <a:r>
              <a:rPr lang="cs-CZ" sz="2400" b="0" dirty="0">
                <a:latin typeface="+mj-lt"/>
              </a:rPr>
              <a:t>„Anamorfóza mapy je přeměna geometrické kostry mapy i jejího obsahu podle určitých pravidel tak, aby bylo umožněno výraznější vyjádření tematického obsahu.” (Voženílek, 2001) </a:t>
            </a:r>
          </a:p>
          <a:p>
            <a:r>
              <a:rPr lang="pt-BR" b="0" dirty="0">
                <a:latin typeface="+mj-lt"/>
              </a:rPr>
              <a:t>Cartogram Central </a:t>
            </a:r>
            <a:r>
              <a:rPr lang="cs-CZ" b="0" dirty="0">
                <a:latin typeface="+mj-lt"/>
              </a:rPr>
              <a:t>–</a:t>
            </a:r>
            <a:r>
              <a:rPr lang="pt-BR" b="0" dirty="0">
                <a:latin typeface="+mj-lt"/>
                <a:hlinkClick r:id="rId2"/>
              </a:rPr>
              <a:t>http://www.ncgia.ucsb.edu/projects/Cartogram_Central/index.html</a:t>
            </a:r>
            <a:endParaRPr lang="cs-CZ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1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amorfované mapy. Přednáška z předmětu Tematická kartografie (KMA/TKA)  Otakar Čerba Západočeská univerzita - PDF Stažení zdarma">
            <a:extLst>
              <a:ext uri="{FF2B5EF4-FFF2-40B4-BE49-F238E27FC236}">
                <a16:creationId xmlns:a16="http://schemas.microsoft.com/office/drawing/2014/main" id="{3E59541B-381D-D0EA-9627-5828A12B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578913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Anamorfóza </a:t>
            </a:r>
            <a:endParaRPr lang="en-GB" sz="4200" dirty="0"/>
          </a:p>
        </p:txBody>
      </p:sp>
    </p:spTree>
    <p:extLst>
      <p:ext uri="{BB962C8B-B14F-4D97-AF65-F5344CB8AC3E}">
        <p14:creationId xmlns:p14="http://schemas.microsoft.com/office/powerpoint/2010/main" val="3842449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Souvislá anamorfóza  </a:t>
            </a:r>
            <a:endParaRPr lang="en-GB" sz="4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12A4C4-4720-EC3F-5A3F-AAA4D8E423E6}"/>
              </a:ext>
            </a:extLst>
          </p:cNvPr>
          <p:cNvSpPr txBox="1"/>
          <p:nvPr/>
        </p:nvSpPr>
        <p:spPr>
          <a:xfrm>
            <a:off x="824094" y="5373216"/>
            <a:ext cx="45789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+mj-lt"/>
              </a:rPr>
              <a:t>Volně dostupný software </a:t>
            </a:r>
            <a:r>
              <a:rPr lang="cs-CZ" dirty="0" err="1">
                <a:solidFill>
                  <a:srgbClr val="000000"/>
                </a:solidFill>
                <a:latin typeface="+mj-lt"/>
              </a:rPr>
              <a:t>ScapeToad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:  </a:t>
            </a:r>
            <a:r>
              <a:rPr lang="cs-CZ" dirty="0">
                <a:latin typeface="+mj-lt"/>
                <a:hlinkClick r:id="rId2"/>
              </a:rPr>
              <a:t>http://scapetoad.choros.place/</a:t>
            </a:r>
            <a:r>
              <a:rPr lang="cs-CZ" dirty="0">
                <a:latin typeface="+mj-lt"/>
              </a:rPr>
              <a:t> </a:t>
            </a:r>
          </a:p>
          <a:p>
            <a:endParaRPr lang="cs-CZ" dirty="0">
              <a:solidFill>
                <a:srgbClr val="000000"/>
              </a:solidFill>
              <a:latin typeface="+mj-lt"/>
            </a:endParaRPr>
          </a:p>
          <a:p>
            <a:r>
              <a:rPr lang="cs-CZ" dirty="0">
                <a:solidFill>
                  <a:srgbClr val="000000"/>
                </a:solidFill>
                <a:latin typeface="+mj-lt"/>
              </a:rPr>
              <a:t>V jazyce Java </a:t>
            </a:r>
            <a:r>
              <a:rPr lang="cs-CZ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 </a:t>
            </a:r>
            <a:endParaRPr lang="cs-CZ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50" name="Picture 2" descr="scapetoad – Maps and Spaces">
            <a:extLst>
              <a:ext uri="{FF2B5EF4-FFF2-40B4-BE49-F238E27FC236}">
                <a16:creationId xmlns:a16="http://schemas.microsoft.com/office/drawing/2014/main" id="{A900653D-D67E-BCC9-AA62-FF78396D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13082"/>
            <a:ext cx="2704173" cy="40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GIS 19 Kartenanamorphote Cartograms generieren mit ScapeToad - YouTube">
            <a:extLst>
              <a:ext uri="{FF2B5EF4-FFF2-40B4-BE49-F238E27FC236}">
                <a16:creationId xmlns:a16="http://schemas.microsoft.com/office/drawing/2014/main" id="{501AACFC-1981-817C-4F88-0C9E7827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3082"/>
            <a:ext cx="5724128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27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Souvislá anamorfóza  </a:t>
            </a:r>
            <a:endParaRPr lang="en-GB" sz="4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12A4C4-4720-EC3F-5A3F-AAA4D8E423E6}"/>
              </a:ext>
            </a:extLst>
          </p:cNvPr>
          <p:cNvSpPr txBox="1"/>
          <p:nvPr/>
        </p:nvSpPr>
        <p:spPr>
          <a:xfrm>
            <a:off x="99514" y="6093296"/>
            <a:ext cx="5550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+mj-lt"/>
              </a:rPr>
              <a:t>Plug-in do </a:t>
            </a:r>
            <a:r>
              <a:rPr lang="cs-CZ" dirty="0" err="1">
                <a:solidFill>
                  <a:srgbClr val="000000"/>
                </a:solidFill>
                <a:latin typeface="+mj-lt"/>
              </a:rPr>
              <a:t>QGISu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:  </a:t>
            </a:r>
            <a:r>
              <a:rPr lang="cs-CZ" dirty="0">
                <a:latin typeface="+mj-lt"/>
                <a:hlinkClick r:id="rId2"/>
              </a:rPr>
              <a:t>https://plugins.qgis.org/plugins/cartogram/</a:t>
            </a:r>
            <a:r>
              <a:rPr lang="cs-CZ" dirty="0">
                <a:latin typeface="+mj-lt"/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A4E0052-ACEE-BF50-EF17-3E6A1557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08920"/>
            <a:ext cx="633412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825ECAF-760E-1231-9CF6-2AB09B83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" y="1774388"/>
            <a:ext cx="3857054" cy="20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AE1F21-E0FE-4867-D9E4-B1D492448C77}"/>
              </a:ext>
            </a:extLst>
          </p:cNvPr>
          <p:cNvSpPr txBox="1"/>
          <p:nvPr/>
        </p:nvSpPr>
        <p:spPr>
          <a:xfrm>
            <a:off x="5865565" y="5817575"/>
            <a:ext cx="3168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dirty="0">
                <a:latin typeface="+mj-lt"/>
                <a:hlinkClick r:id="rId5"/>
              </a:rPr>
              <a:t>https://christophfink.com/blog/cartogram-plugin-for-qgis3/</a:t>
            </a:r>
            <a:r>
              <a:rPr lang="cs-CZ" dirty="0">
                <a:latin typeface="+mj-lt"/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DAF7A4-4915-590A-0A2A-80BFCBEB0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7548"/>
          <a:stretch/>
        </p:blipFill>
        <p:spPr>
          <a:xfrm>
            <a:off x="4139952" y="1171214"/>
            <a:ext cx="3620583" cy="16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4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brázek">
            <a:extLst>
              <a:ext uri="{FF2B5EF4-FFF2-40B4-BE49-F238E27FC236}">
                <a16:creationId xmlns:a16="http://schemas.microsoft.com/office/drawing/2014/main" id="{7369792E-2B9D-7EE1-C524-835E2392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58" y="1052736"/>
            <a:ext cx="2623468" cy="14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Nesouvislá anamorfóza </a:t>
            </a:r>
            <a:endParaRPr lang="en-GB" sz="4200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14800"/>
          </a:xfrm>
        </p:spPr>
        <p:txBody>
          <a:bodyPr>
            <a:normAutofit/>
          </a:bodyPr>
          <a:lstStyle/>
          <a:p>
            <a:r>
              <a:rPr lang="cs-CZ" sz="2400" b="0" dirty="0">
                <a:latin typeface="+mj-lt"/>
              </a:rPr>
              <a:t>Danny </a:t>
            </a:r>
            <a:r>
              <a:rPr lang="cs-CZ" sz="2400" b="0" dirty="0" err="1">
                <a:latin typeface="+mj-lt"/>
              </a:rPr>
              <a:t>Dorling</a:t>
            </a:r>
            <a:r>
              <a:rPr lang="cs-CZ" sz="2400" b="0" dirty="0">
                <a:latin typeface="+mj-lt"/>
              </a:rPr>
              <a:t> z University </a:t>
            </a:r>
            <a:r>
              <a:rPr lang="cs-CZ" sz="2400" b="0" dirty="0" err="1">
                <a:latin typeface="+mj-lt"/>
              </a:rPr>
              <a:t>of</a:t>
            </a:r>
            <a:r>
              <a:rPr lang="cs-CZ" sz="2400" b="0" dirty="0">
                <a:latin typeface="+mj-lt"/>
              </a:rPr>
              <a:t> Leeds</a:t>
            </a:r>
          </a:p>
          <a:p>
            <a:r>
              <a:rPr lang="cs-CZ" sz="2400" b="0" dirty="0">
                <a:latin typeface="+mj-lt"/>
              </a:rPr>
              <a:t>Jedná se převážně o nespojité mapy, které nezachovávají tvar ani vazby zobrazovaných území </a:t>
            </a:r>
          </a:p>
          <a:p>
            <a:r>
              <a:rPr lang="cs-CZ" sz="2400" b="0" dirty="0">
                <a:latin typeface="+mj-lt"/>
              </a:rPr>
              <a:t>Existuje několik typů, které se liší ve tvaru zobrazovaných území a v principech umisťování symbolů</a:t>
            </a:r>
          </a:p>
          <a:p>
            <a:pPr lvl="1"/>
            <a:r>
              <a:rPr lang="cs-CZ" sz="2200" b="1" dirty="0" err="1">
                <a:latin typeface="+mj-lt"/>
              </a:rPr>
              <a:t>Dorlingův</a:t>
            </a:r>
            <a:r>
              <a:rPr lang="cs-CZ" sz="2200" b="1" dirty="0">
                <a:latin typeface="+mj-lt"/>
              </a:rPr>
              <a:t> – kruhy </a:t>
            </a:r>
          </a:p>
          <a:p>
            <a:pPr lvl="1"/>
            <a:r>
              <a:rPr lang="cs-CZ" sz="2200" dirty="0" err="1">
                <a:latin typeface="+mj-lt"/>
              </a:rPr>
              <a:t>Demersův</a:t>
            </a:r>
            <a:r>
              <a:rPr lang="cs-CZ" sz="2200" dirty="0">
                <a:latin typeface="+mj-lt"/>
              </a:rPr>
              <a:t> - čtverce</a:t>
            </a:r>
          </a:p>
        </p:txBody>
      </p:sp>
      <p:pic>
        <p:nvPicPr>
          <p:cNvPr id="1026" name="Picture 2" descr="dorling cartogram">
            <a:extLst>
              <a:ext uri="{FF2B5EF4-FFF2-40B4-BE49-F238E27FC236}">
                <a16:creationId xmlns:a16="http://schemas.microsoft.com/office/drawing/2014/main" id="{9E919099-AE24-440E-F100-33050252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62" y="4797151"/>
            <a:ext cx="3323147" cy="20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812A4C4-4720-EC3F-5A3F-AAA4D8E423E6}"/>
              </a:ext>
            </a:extLst>
          </p:cNvPr>
          <p:cNvSpPr txBox="1"/>
          <p:nvPr/>
        </p:nvSpPr>
        <p:spPr>
          <a:xfrm>
            <a:off x="971600" y="6036399"/>
            <a:ext cx="4578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0000"/>
                </a:solidFill>
                <a:latin typeface="+mj-lt"/>
              </a:rPr>
              <a:t>GeoDa</a:t>
            </a:r>
            <a:r>
              <a:rPr lang="cs-CZ" b="1" dirty="0">
                <a:solidFill>
                  <a:srgbClr val="000000"/>
                </a:solidFill>
                <a:latin typeface="+mj-lt"/>
              </a:rPr>
              <a:t>:  </a:t>
            </a:r>
            <a:r>
              <a:rPr lang="cs-CZ" dirty="0">
                <a:latin typeface="+mj-lt"/>
                <a:hlinkClick r:id="rId4"/>
              </a:rPr>
              <a:t>https://spatial.uchicago.edu/software</a:t>
            </a:r>
            <a:r>
              <a:rPr lang="cs-CZ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350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Anamorfóza – nesouvislá</a:t>
            </a:r>
            <a:endParaRPr lang="en-GB" sz="3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37868E-C688-CF17-F1CA-4BB45D32E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14800"/>
          </a:xfrm>
        </p:spPr>
        <p:txBody>
          <a:bodyPr>
            <a:normAutofit/>
          </a:bodyPr>
          <a:lstStyle/>
          <a:p>
            <a:r>
              <a:rPr lang="cs-CZ" b="0" dirty="0">
                <a:latin typeface="+mj-lt"/>
              </a:rPr>
              <a:t>…</a:t>
            </a:r>
          </a:p>
          <a:p>
            <a:endParaRPr lang="cs-CZ" sz="22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B284C3-10C5-630B-1D51-DC10CE57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2" y="1196752"/>
            <a:ext cx="692465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75C1F5-4997-8309-129B-8F94EC21B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48" b="20601"/>
          <a:stretch/>
        </p:blipFill>
        <p:spPr>
          <a:xfrm>
            <a:off x="5940152" y="1147015"/>
            <a:ext cx="3216596" cy="57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cs-CZ" sz="3800" dirty="0"/>
              <a:t>Anamorfóza na základě vzdáleností </a:t>
            </a:r>
            <a:endParaRPr lang="en-GB" sz="3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062AF6-3893-B0AC-BD23-645DD98B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9400" r="36613" b="8001"/>
          <a:stretch/>
        </p:blipFill>
        <p:spPr>
          <a:xfrm>
            <a:off x="179512" y="1136959"/>
            <a:ext cx="5904656" cy="552975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5F664B9-D921-71BA-2E7F-97CE75017E6D}"/>
              </a:ext>
            </a:extLst>
          </p:cNvPr>
          <p:cNvSpPr txBox="1"/>
          <p:nvPr/>
        </p:nvSpPr>
        <p:spPr>
          <a:xfrm>
            <a:off x="5652120" y="5661248"/>
            <a:ext cx="3491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+mj-lt"/>
              </a:rPr>
              <a:t>Plug-in do </a:t>
            </a:r>
            <a:r>
              <a:rPr lang="cs-CZ" dirty="0" err="1">
                <a:solidFill>
                  <a:srgbClr val="000000"/>
                </a:solidFill>
                <a:latin typeface="+mj-lt"/>
              </a:rPr>
              <a:t>QGISu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:  </a:t>
            </a:r>
            <a:r>
              <a:rPr lang="cs-CZ" dirty="0">
                <a:latin typeface="+mj-lt"/>
                <a:hlinkClick r:id="rId3"/>
              </a:rPr>
              <a:t>https://plugins.qgis.org/plugins/dist_cartogram/</a:t>
            </a:r>
            <a:r>
              <a:rPr lang="cs-CZ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8880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cs-CZ" sz="3800" dirty="0"/>
              <a:t>Anamorfóza – webové nástroje</a:t>
            </a:r>
            <a:endParaRPr lang="en-GB" sz="3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37868E-C688-CF17-F1CA-4BB45D32E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14800"/>
          </a:xfrm>
        </p:spPr>
        <p:txBody>
          <a:bodyPr>
            <a:normAutofit/>
          </a:bodyPr>
          <a:lstStyle/>
          <a:p>
            <a:r>
              <a:rPr lang="cs-CZ" b="0" dirty="0">
                <a:latin typeface="+mj-lt"/>
                <a:hlinkClick r:id="rId2"/>
              </a:rPr>
              <a:t>https://go-cart.io/</a:t>
            </a:r>
            <a:r>
              <a:rPr lang="cs-CZ" b="0" dirty="0">
                <a:latin typeface="+mj-lt"/>
              </a:rPr>
              <a:t> - spojitá (</a:t>
            </a:r>
            <a:r>
              <a:rPr lang="cs-CZ" b="0" dirty="0" err="1">
                <a:latin typeface="+mj-lt"/>
              </a:rPr>
              <a:t>nafuování</a:t>
            </a:r>
            <a:r>
              <a:rPr lang="cs-CZ" b="0" dirty="0">
                <a:latin typeface="+mj-lt"/>
              </a:rPr>
              <a:t>), státy světa </a:t>
            </a:r>
          </a:p>
          <a:p>
            <a:r>
              <a:rPr lang="cs-CZ" b="0" dirty="0">
                <a:latin typeface="+mj-lt"/>
                <a:hlinkClick r:id="rId3"/>
              </a:rPr>
              <a:t>https://pitchinteractiveinc.github.io/tilegrams/</a:t>
            </a:r>
            <a:r>
              <a:rPr lang="cs-CZ" b="0" dirty="0">
                <a:latin typeface="+mj-lt"/>
              </a:rPr>
              <a:t> - reálné tvary nahrazeny množinami hexagonů, několik států světa</a:t>
            </a:r>
          </a:p>
          <a:p>
            <a:endParaRPr lang="cs-CZ" sz="2200" dirty="0"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DB4449-0B9A-2EC8-47DC-6D87FDC11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23474" r="25588" b="7264"/>
          <a:stretch/>
        </p:blipFill>
        <p:spPr>
          <a:xfrm>
            <a:off x="5076056" y="3845492"/>
            <a:ext cx="4041374" cy="29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s of Open-source GIS projects">
            <a:extLst>
              <a:ext uri="{FF2B5EF4-FFF2-40B4-BE49-F238E27FC236}">
                <a16:creationId xmlns:a16="http://schemas.microsoft.com/office/drawing/2014/main" id="{E8805682-EB77-ECC8-D7CC-94E4DC0B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4855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54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Hexagony </a:t>
            </a:r>
            <a:endParaRPr lang="en-GB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0" dirty="0" err="1">
                <a:latin typeface="+mj-lt"/>
              </a:rPr>
              <a:t>ArcGIS</a:t>
            </a:r>
            <a:r>
              <a:rPr lang="cs-CZ" sz="2000" b="0" dirty="0">
                <a:latin typeface="+mj-lt"/>
              </a:rPr>
              <a:t> Pro:</a:t>
            </a:r>
          </a:p>
          <a:p>
            <a:pPr lvl="1"/>
            <a:r>
              <a:rPr lang="cs-CZ" sz="1800" b="0" dirty="0">
                <a:latin typeface="+mj-lt"/>
              </a:rPr>
              <a:t>Data </a:t>
            </a:r>
            <a:r>
              <a:rPr lang="cs-CZ" sz="1800" b="0" dirty="0" err="1">
                <a:latin typeface="+mj-lt"/>
              </a:rPr>
              <a:t>Managent</a:t>
            </a:r>
            <a:r>
              <a:rPr lang="cs-CZ" sz="1800" b="0" dirty="0">
                <a:latin typeface="+mj-lt"/>
              </a:rPr>
              <a:t> </a:t>
            </a:r>
            <a:r>
              <a:rPr lang="cs-CZ" sz="1800" b="0" dirty="0" err="1">
                <a:latin typeface="+mj-lt"/>
              </a:rPr>
              <a:t>Tools</a:t>
            </a:r>
            <a:r>
              <a:rPr lang="cs-CZ" sz="1800" b="0" dirty="0">
                <a:latin typeface="+mj-lt"/>
              </a:rPr>
              <a:t> – </a:t>
            </a:r>
            <a:r>
              <a:rPr lang="cs-CZ" sz="1800" b="0" dirty="0" err="1">
                <a:latin typeface="+mj-lt"/>
              </a:rPr>
              <a:t>Generate</a:t>
            </a:r>
            <a:r>
              <a:rPr lang="cs-CZ" sz="1800" b="0" dirty="0">
                <a:latin typeface="+mj-lt"/>
              </a:rPr>
              <a:t> </a:t>
            </a:r>
            <a:r>
              <a:rPr lang="cs-CZ" sz="1800" b="0" dirty="0" err="1">
                <a:latin typeface="+mj-lt"/>
              </a:rPr>
              <a:t>Tessellation</a:t>
            </a:r>
            <a:endParaRPr lang="cs-CZ" sz="1800" b="0" dirty="0">
              <a:latin typeface="+mj-lt"/>
            </a:endParaRPr>
          </a:p>
          <a:p>
            <a:pPr lvl="1"/>
            <a:r>
              <a:rPr lang="cs-CZ" sz="1800" b="0" dirty="0">
                <a:latin typeface="+mj-lt"/>
                <a:hlinkClick r:id="rId2"/>
              </a:rPr>
              <a:t>https://www.esri.com/about/newsroom/insider/thematic-mapping-with-hexagons/</a:t>
            </a:r>
            <a:r>
              <a:rPr lang="cs-CZ" sz="1800" b="0" dirty="0">
                <a:latin typeface="+mj-lt"/>
              </a:rPr>
              <a:t> </a:t>
            </a:r>
          </a:p>
          <a:p>
            <a:r>
              <a:rPr lang="cs-CZ" sz="1800" b="0" dirty="0">
                <a:latin typeface="+mj-lt"/>
              </a:rPr>
              <a:t>QGIS:</a:t>
            </a:r>
          </a:p>
          <a:p>
            <a:pPr lvl="1"/>
            <a:r>
              <a:rPr lang="cs-CZ" sz="1800" dirty="0">
                <a:latin typeface="+mj-lt"/>
              </a:rPr>
              <a:t>Plug-in MMQGIS - postup: </a:t>
            </a:r>
            <a:r>
              <a:rPr lang="cs-CZ" sz="1800" dirty="0">
                <a:latin typeface="+mj-lt"/>
                <a:hlinkClick r:id="rId3"/>
              </a:rPr>
              <a:t>https://www.gislounge.com/using-qgis-create-hexbin-map-gisp-registrations/</a:t>
            </a:r>
            <a:r>
              <a:rPr lang="cs-CZ" sz="1800" dirty="0">
                <a:latin typeface="+mj-lt"/>
              </a:rPr>
              <a:t> </a:t>
            </a:r>
          </a:p>
          <a:p>
            <a:pPr lvl="1"/>
            <a:endParaRPr lang="cs-CZ" sz="1800" dirty="0">
              <a:latin typeface="+mj-lt"/>
            </a:endParaRPr>
          </a:p>
          <a:p>
            <a:endParaRPr lang="cs-CZ" sz="1800" dirty="0">
              <a:latin typeface="+mj-lt"/>
            </a:endParaRPr>
          </a:p>
        </p:txBody>
      </p:sp>
      <p:pic>
        <p:nvPicPr>
          <p:cNvPr id="18434" name="Picture 2" descr="Generate Tessellation tool illustration">
            <a:extLst>
              <a:ext uri="{FF2B5EF4-FFF2-40B4-BE49-F238E27FC236}">
                <a16:creationId xmlns:a16="http://schemas.microsoft.com/office/drawing/2014/main" id="{50487B24-ED87-AFFD-C855-5A031F553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 bwMode="auto">
          <a:xfrm>
            <a:off x="179512" y="4136057"/>
            <a:ext cx="2076450" cy="282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B490180E-8E90-893B-DB13-5B98846C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10" y="4581128"/>
            <a:ext cx="6534906" cy="214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89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Objemový kartogram</a:t>
            </a:r>
            <a:endParaRPr lang="en-GB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8152"/>
            <a:ext cx="8291264" cy="4389120"/>
          </a:xfrm>
        </p:spPr>
        <p:txBody>
          <a:bodyPr>
            <a:normAutofit/>
          </a:bodyPr>
          <a:lstStyle/>
          <a:p>
            <a:pPr algn="just"/>
            <a:r>
              <a:rPr lang="cs-CZ" sz="1800" b="0" dirty="0">
                <a:latin typeface="+mj-lt"/>
              </a:rPr>
              <a:t>3D varianta kartogramu se označuje jako objemový kartogram (Voženílek, 2001, s. 76), v anglicko-jazyčné literatuře je označován jako </a:t>
            </a:r>
            <a:r>
              <a:rPr lang="cs-CZ" sz="1800" b="0" i="1" dirty="0" err="1">
                <a:latin typeface="+mj-lt"/>
              </a:rPr>
              <a:t>prism</a:t>
            </a:r>
            <a:r>
              <a:rPr lang="cs-CZ" sz="1800" b="0" i="1" dirty="0">
                <a:latin typeface="+mj-lt"/>
              </a:rPr>
              <a:t> map </a:t>
            </a:r>
            <a:r>
              <a:rPr lang="cs-CZ" sz="1800" b="0" dirty="0">
                <a:latin typeface="+mj-lt"/>
              </a:rPr>
              <a:t>(</a:t>
            </a:r>
            <a:r>
              <a:rPr lang="cs-CZ" sz="1800" b="0" dirty="0" err="1">
                <a:latin typeface="+mj-lt"/>
              </a:rPr>
              <a:t>Slocum</a:t>
            </a:r>
            <a:r>
              <a:rPr lang="cs-CZ" sz="1800" b="0" dirty="0">
                <a:latin typeface="+mj-lt"/>
              </a:rPr>
              <a:t> et al., 2005, s. 59).</a:t>
            </a:r>
          </a:p>
          <a:p>
            <a:pPr algn="just"/>
            <a:r>
              <a:rPr lang="cs-CZ" sz="1800" b="0" dirty="0">
                <a:latin typeface="+mj-lt"/>
              </a:rPr>
              <a:t>Kvantita je prezentována vyvýšením (extrudováním) základny daného areálu. </a:t>
            </a:r>
          </a:p>
          <a:p>
            <a:pPr algn="just"/>
            <a:endParaRPr lang="cs-CZ" sz="2000" dirty="0">
              <a:latin typeface="+mj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3F245DA-C42F-437F-9A60-67405422F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172" y="3033663"/>
            <a:ext cx="4582316" cy="275158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0702B9-0586-4BF2-9674-BC983004584B}"/>
              </a:ext>
            </a:extLst>
          </p:cNvPr>
          <p:cNvSpPr txBox="1"/>
          <p:nvPr/>
        </p:nvSpPr>
        <p:spPr>
          <a:xfrm>
            <a:off x="2987824" y="5971346"/>
            <a:ext cx="61058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500" b="0" i="0" u="none" strike="noStrike" baseline="0" dirty="0">
                <a:solidFill>
                  <a:srgbClr val="000000"/>
                </a:solidFill>
                <a:latin typeface="+mj-lt"/>
              </a:rPr>
              <a:t>Podíl uchazečů evidovaných déle než 6 měsíců k celkov</a:t>
            </a:r>
            <a:r>
              <a:rPr lang="cs-CZ" sz="1500" dirty="0">
                <a:solidFill>
                  <a:srgbClr val="000000"/>
                </a:solidFill>
                <a:latin typeface="+mj-lt"/>
              </a:rPr>
              <a:t>é</a:t>
            </a:r>
            <a:r>
              <a:rPr lang="cs-CZ" sz="1500" b="0" i="0" u="none" strike="noStrike" baseline="0" dirty="0">
                <a:solidFill>
                  <a:srgbClr val="000000"/>
                </a:solidFill>
                <a:latin typeface="+mj-lt"/>
              </a:rPr>
              <a:t>mu počtu uchazečů v Novem Jičíně (</a:t>
            </a:r>
            <a:r>
              <a:rPr lang="cs-CZ" sz="1500" b="0" i="0" u="none" strike="noStrike" baseline="0" dirty="0">
                <a:solidFill>
                  <a:srgbClr val="000000"/>
                </a:solidFill>
                <a:latin typeface="+mj-lt"/>
                <a:hlinkClick r:id="rId3"/>
              </a:rPr>
              <a:t>Horák et al., 2003</a:t>
            </a:r>
            <a:r>
              <a:rPr lang="cs-CZ" sz="1500" b="0" i="0" u="none" strike="noStrike" baseline="0" dirty="0">
                <a:solidFill>
                  <a:srgbClr val="000000"/>
                </a:solidFill>
                <a:latin typeface="+mj-lt"/>
              </a:rPr>
              <a:t>)</a:t>
            </a:r>
            <a:endParaRPr lang="cs-CZ" sz="15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Obrázek 7" descr="Obsah obrázku hračka&#10;&#10;Popis byl vytvořen automaticky">
            <a:extLst>
              <a:ext uri="{FF2B5EF4-FFF2-40B4-BE49-F238E27FC236}">
                <a16:creationId xmlns:a16="http://schemas.microsoft.com/office/drawing/2014/main" id="{343AAD3E-9AD1-4CFE-9D31-EF366BEB7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44761"/>
            <a:ext cx="4176464" cy="23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3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Objemový kartogram</a:t>
            </a:r>
            <a:endParaRPr lang="en-GB" sz="3800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EA2770D-9A32-4A94-84B8-8174FC070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" y="1847088"/>
            <a:ext cx="8644524" cy="1688383"/>
          </a:xfrm>
          <a:prstGeom prst="rect">
            <a:avLst/>
          </a:prstGeom>
        </p:spPr>
      </p:pic>
      <p:pic>
        <p:nvPicPr>
          <p:cNvPr id="7" name="image5.png">
            <a:extLst>
              <a:ext uri="{FF2B5EF4-FFF2-40B4-BE49-F238E27FC236}">
                <a16:creationId xmlns:a16="http://schemas.microsoft.com/office/drawing/2014/main" id="{8CCDE0CB-326B-55CF-F329-02933D3A185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8549" y="4149080"/>
            <a:ext cx="8644524" cy="242564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0083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A13F25F9-05D5-4FD7-B23A-EAD43674F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55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96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cs-CZ" sz="3800" dirty="0"/>
              <a:t>Objemový kartogram – </a:t>
            </a:r>
            <a:r>
              <a:rPr lang="cs-CZ" sz="3800" dirty="0" err="1"/>
              <a:t>ArcGIS</a:t>
            </a:r>
            <a:r>
              <a:rPr lang="cs-CZ" sz="3800" dirty="0"/>
              <a:t> Pro</a:t>
            </a:r>
            <a:endParaRPr lang="en-GB" sz="3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7EAAAB1-F740-B87A-08B4-DB8DC8D97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1000" r="10626" b="20600"/>
          <a:stretch/>
        </p:blipFill>
        <p:spPr>
          <a:xfrm>
            <a:off x="179512" y="2420888"/>
            <a:ext cx="8784976" cy="439248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73A726-086C-8EC0-818A-87E5408B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2201" r="57875" b="65577"/>
          <a:stretch/>
        </p:blipFill>
        <p:spPr>
          <a:xfrm>
            <a:off x="1331640" y="1052736"/>
            <a:ext cx="2937520" cy="114300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AE4FB0DD-A144-2B6D-F44D-8649F15B786B}"/>
              </a:ext>
            </a:extLst>
          </p:cNvPr>
          <p:cNvSpPr/>
          <p:nvPr/>
        </p:nvSpPr>
        <p:spPr>
          <a:xfrm>
            <a:off x="3368955" y="1164000"/>
            <a:ext cx="936104" cy="1031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0FD5664-FC0B-AABA-3F6F-4F529AF86829}"/>
              </a:ext>
            </a:extLst>
          </p:cNvPr>
          <p:cNvSpPr/>
          <p:nvPr/>
        </p:nvSpPr>
        <p:spPr>
          <a:xfrm>
            <a:off x="4860032" y="2567168"/>
            <a:ext cx="1512168" cy="739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D72D049-C56E-3B20-1BF4-58A316E74819}"/>
              </a:ext>
            </a:extLst>
          </p:cNvPr>
          <p:cNvCxnSpPr>
            <a:cxnSpLocks/>
          </p:cNvCxnSpPr>
          <p:nvPr/>
        </p:nvCxnSpPr>
        <p:spPr>
          <a:xfrm>
            <a:off x="3851920" y="1988840"/>
            <a:ext cx="576064" cy="18722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842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cs-CZ" sz="3800" dirty="0"/>
              <a:t>Objemový kartogram – QGIS</a:t>
            </a:r>
            <a:endParaRPr lang="en-GB" sz="3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F35C6E-1E74-8392-F185-763CD8DEA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1" t="12200" r="35825" b="30401"/>
          <a:stretch/>
        </p:blipFill>
        <p:spPr>
          <a:xfrm>
            <a:off x="1907704" y="1628800"/>
            <a:ext cx="5472608" cy="48777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5336A3-42E8-BDD8-C8CE-3F480CD8E27F}"/>
              </a:ext>
            </a:extLst>
          </p:cNvPr>
          <p:cNvSpPr txBox="1"/>
          <p:nvPr/>
        </p:nvSpPr>
        <p:spPr>
          <a:xfrm>
            <a:off x="122270" y="6453336"/>
            <a:ext cx="7330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</a:rPr>
              <a:t> </a:t>
            </a:r>
            <a:r>
              <a:rPr lang="cs-CZ" dirty="0">
                <a:latin typeface="+mj-lt"/>
                <a:hlinkClick r:id="rId3"/>
              </a:rPr>
              <a:t>https://twitter.com/hashtag/Qgis2threejs?src=hashtag_click</a:t>
            </a:r>
            <a:r>
              <a:rPr lang="cs-CZ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600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3D kartodiagramy</a:t>
            </a:r>
            <a:endParaRPr lang="en-GB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0" dirty="0">
                <a:latin typeface="+mj-lt"/>
              </a:rPr>
              <a:t>Znázornění absolutních hodnot </a:t>
            </a:r>
          </a:p>
          <a:p>
            <a:r>
              <a:rPr lang="cs-CZ" sz="2000" b="0" dirty="0">
                <a:latin typeface="+mj-lt"/>
              </a:rPr>
              <a:t>U 3D kartodiagramů je hodnota zobrazovaného jevu vyjádřena nejčastěji pomocí </a:t>
            </a:r>
            <a:r>
              <a:rPr lang="cs-CZ" sz="2000" b="0" u="sng" dirty="0">
                <a:latin typeface="+mj-lt"/>
              </a:rPr>
              <a:t>velikosti</a:t>
            </a:r>
            <a:r>
              <a:rPr lang="cs-CZ" sz="2000" b="0" dirty="0">
                <a:latin typeface="+mj-lt"/>
              </a:rPr>
              <a:t> (př. jsou diagramy krychlové nebo kulové) nebo </a:t>
            </a:r>
            <a:r>
              <a:rPr lang="cs-CZ" sz="2000" b="0" u="sng" dirty="0">
                <a:latin typeface="+mj-lt"/>
              </a:rPr>
              <a:t>výšky</a:t>
            </a:r>
            <a:r>
              <a:rPr lang="cs-CZ" sz="2000" b="0" dirty="0">
                <a:latin typeface="+mj-lt"/>
              </a:rPr>
              <a:t> (např. jako 3D sloupcový diagram).</a:t>
            </a:r>
          </a:p>
          <a:p>
            <a:r>
              <a:rPr lang="cs-CZ" sz="2000" dirty="0">
                <a:latin typeface="+mj-lt"/>
              </a:rPr>
              <a:t>Velikost: </a:t>
            </a:r>
          </a:p>
          <a:p>
            <a:pPr lvl="1"/>
            <a:r>
              <a:rPr lang="cs-CZ" sz="1800" dirty="0">
                <a:latin typeface="+mj-lt"/>
              </a:rPr>
              <a:t>Jednoparametrové: nejčastěji mají podobu jednoduchých těles (krychle, koule, jehlan, kužel). Nevýhodu tohoto způsobu znázornění zmiňuje Kaňok (1999, s. 118) – rozdíly v objemová velikosti jsou  obecně vnímány obtížněji než velikost plošná. </a:t>
            </a:r>
          </a:p>
          <a:p>
            <a:pPr lvl="1"/>
            <a:r>
              <a:rPr lang="cs-CZ" sz="1800" dirty="0">
                <a:latin typeface="+mj-lt"/>
              </a:rPr>
              <a:t>Víceparametrové: když změna objemu těles závisí na změnách jednotlivých parametrů nezávisle na sobě.</a:t>
            </a:r>
          </a:p>
        </p:txBody>
      </p:sp>
      <p:pic>
        <p:nvPicPr>
          <p:cNvPr id="5" name="image7.png">
            <a:extLst>
              <a:ext uri="{FF2B5EF4-FFF2-40B4-BE49-F238E27FC236}">
                <a16:creationId xmlns:a16="http://schemas.microsoft.com/office/drawing/2014/main" id="{7EB30CC6-81E0-4CAE-95A4-EE38C32D4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08"/>
          <a:stretch/>
        </p:blipFill>
        <p:spPr>
          <a:xfrm>
            <a:off x="6177537" y="5085184"/>
            <a:ext cx="2966463" cy="182933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18583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/>
              <a:t>Legenda pro 3D mapy</a:t>
            </a:r>
            <a:endParaRPr lang="en-GB" sz="4200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14800"/>
          </a:xfrm>
        </p:spPr>
        <p:txBody>
          <a:bodyPr>
            <a:normAutofit/>
          </a:bodyPr>
          <a:lstStyle/>
          <a:p>
            <a:r>
              <a:rPr lang="cs-CZ" sz="2400" b="0" dirty="0">
                <a:latin typeface="+mj-lt"/>
              </a:rPr>
              <a:t>3D </a:t>
            </a:r>
            <a:r>
              <a:rPr lang="cs-CZ" b="0" dirty="0">
                <a:latin typeface="+mj-lt"/>
              </a:rPr>
              <a:t>mapové pole (a data v něm) </a:t>
            </a:r>
            <a:r>
              <a:rPr lang="cs-CZ" sz="2400" b="0" dirty="0">
                <a:latin typeface="+mj-lt"/>
              </a:rPr>
              <a:t>versus 3D legenda? </a:t>
            </a:r>
          </a:p>
          <a:p>
            <a:r>
              <a:rPr lang="cs-CZ" sz="2400" b="0" dirty="0">
                <a:latin typeface="+mj-lt"/>
              </a:rPr>
              <a:t>Jiné řešení?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424433-AD3C-4DB3-8501-91F756534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1" r="4640"/>
          <a:stretch/>
        </p:blipFill>
        <p:spPr>
          <a:xfrm>
            <a:off x="107504" y="4293096"/>
            <a:ext cx="6117930" cy="2493112"/>
          </a:xfrm>
          <a:prstGeom prst="rect">
            <a:avLst/>
          </a:prstGeom>
        </p:spPr>
      </p:pic>
      <p:pic>
        <p:nvPicPr>
          <p:cNvPr id="5" name="image8.png">
            <a:extLst>
              <a:ext uri="{FF2B5EF4-FFF2-40B4-BE49-F238E27FC236}">
                <a16:creationId xmlns:a16="http://schemas.microsoft.com/office/drawing/2014/main" id="{D779E179-639D-41B4-A485-DAD15D41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1303" y="3284984"/>
            <a:ext cx="6705193" cy="141751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29767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cs-CZ" sz="4200" dirty="0" err="1"/>
              <a:t>Bivariantní</a:t>
            </a:r>
            <a:r>
              <a:rPr lang="cs-CZ" sz="4200" dirty="0"/>
              <a:t> kartogram – </a:t>
            </a:r>
            <a:r>
              <a:rPr lang="cs-CZ" sz="4200" dirty="0" err="1"/>
              <a:t>ArcGIS</a:t>
            </a:r>
            <a:r>
              <a:rPr lang="cs-CZ" sz="4200" dirty="0"/>
              <a:t> Pro  </a:t>
            </a:r>
            <a:endParaRPr lang="en-GB" sz="4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396487-1F49-2F08-31D5-E64761B43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1"/>
          <a:stretch/>
        </p:blipFill>
        <p:spPr>
          <a:xfrm>
            <a:off x="0" y="1847088"/>
            <a:ext cx="9144000" cy="4876006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F2FB87C3-E12C-CE88-CD4C-37803DB47D05}"/>
              </a:ext>
            </a:extLst>
          </p:cNvPr>
          <p:cNvSpPr/>
          <p:nvPr/>
        </p:nvSpPr>
        <p:spPr>
          <a:xfrm>
            <a:off x="7020272" y="3140968"/>
            <a:ext cx="2016224" cy="316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002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200" dirty="0" err="1"/>
              <a:t>Bivariantní</a:t>
            </a:r>
            <a:r>
              <a:rPr lang="cs-CZ" sz="4200" dirty="0"/>
              <a:t> kartogram </a:t>
            </a:r>
            <a:endParaRPr lang="en-GB" sz="4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1D31F2-BBB1-1A7B-B100-2E2F2D4B5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12" t="13601" b="9068"/>
          <a:stretch/>
        </p:blipFill>
        <p:spPr>
          <a:xfrm>
            <a:off x="5220072" y="1052736"/>
            <a:ext cx="3364218" cy="57192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4BE829A-7587-A82B-DCC9-C2B49392C9FC}"/>
              </a:ext>
            </a:extLst>
          </p:cNvPr>
          <p:cNvSpPr txBox="1"/>
          <p:nvPr/>
        </p:nvSpPr>
        <p:spPr>
          <a:xfrm>
            <a:off x="144016" y="5333083"/>
            <a:ext cx="4578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  <a:hlinkClick r:id="rId3"/>
              </a:rPr>
              <a:t>https://plugins.qgis.org/plugins/BivariateRenderer/</a:t>
            </a:r>
            <a:r>
              <a:rPr lang="cs-CZ" dirty="0">
                <a:latin typeface="+mj-lt"/>
              </a:rPr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FD3BEDB-0BC9-04D7-0ACF-59A559E5FD58}"/>
              </a:ext>
            </a:extLst>
          </p:cNvPr>
          <p:cNvSpPr txBox="1"/>
          <p:nvPr/>
        </p:nvSpPr>
        <p:spPr>
          <a:xfrm>
            <a:off x="140325" y="4222013"/>
            <a:ext cx="4578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  <a:hlinkClick r:id="rId4"/>
              </a:rPr>
              <a:t>https://bnhr.xyz/2019/09/15/bivariate-choropleths-in-qgis.html</a:t>
            </a:r>
            <a:r>
              <a:rPr lang="cs-CZ" dirty="0">
                <a:latin typeface="+mj-lt"/>
              </a:rPr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40D272-0632-7AC2-DA8F-124E8705D171}"/>
              </a:ext>
            </a:extLst>
          </p:cNvPr>
          <p:cNvSpPr txBox="1"/>
          <p:nvPr/>
        </p:nvSpPr>
        <p:spPr>
          <a:xfrm>
            <a:off x="140325" y="3110943"/>
            <a:ext cx="4578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+mj-lt"/>
                <a:hlinkClick r:id="rId5"/>
              </a:rPr>
              <a:t>https://ukdataservice.ac.uk/app/uploads/qgisbivariate.pdf</a:t>
            </a:r>
            <a:r>
              <a:rPr lang="cs-CZ" dirty="0">
                <a:latin typeface="+mj-lt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A407328-2932-D2B4-2124-50405AA1630E}"/>
              </a:ext>
            </a:extLst>
          </p:cNvPr>
          <p:cNvSpPr txBox="1"/>
          <p:nvPr/>
        </p:nvSpPr>
        <p:spPr>
          <a:xfrm>
            <a:off x="179512" y="2276872"/>
            <a:ext cx="4752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+mj-lt"/>
              </a:rPr>
              <a:t>Plug-iny do </a:t>
            </a:r>
            <a:r>
              <a:rPr lang="cs-CZ" dirty="0" err="1">
                <a:solidFill>
                  <a:srgbClr val="000000"/>
                </a:solidFill>
                <a:latin typeface="+mj-lt"/>
              </a:rPr>
              <a:t>QGISu</a:t>
            </a:r>
            <a:r>
              <a:rPr lang="cs-CZ" dirty="0">
                <a:solidFill>
                  <a:srgbClr val="00000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867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B1B4CBFE-0090-7A66-91E3-46A0BAA682D8}"/>
              </a:ext>
            </a:extLst>
          </p:cNvPr>
          <p:cNvSpPr/>
          <p:nvPr/>
        </p:nvSpPr>
        <p:spPr>
          <a:xfrm>
            <a:off x="3131840" y="5661248"/>
            <a:ext cx="590465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Knihovny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GDAL/OGR, PROJ.4</a:t>
            </a:r>
          </a:p>
        </p:txBody>
      </p:sp>
      <p:sp>
        <p:nvSpPr>
          <p:cNvPr id="5" name="Vývojový diagram: magnetický disk 4">
            <a:extLst>
              <a:ext uri="{FF2B5EF4-FFF2-40B4-BE49-F238E27FC236}">
                <a16:creationId xmlns:a16="http://schemas.microsoft.com/office/drawing/2014/main" id="{45D3D230-D3B6-06F0-7300-9A04A9E9FAA1}"/>
              </a:ext>
            </a:extLst>
          </p:cNvPr>
          <p:cNvSpPr/>
          <p:nvPr/>
        </p:nvSpPr>
        <p:spPr>
          <a:xfrm>
            <a:off x="3599892" y="2996952"/>
            <a:ext cx="1944216" cy="240002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Databáze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PostgreSQL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PostGIS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SpatiaLite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1C40B83-AEA1-3557-C9FD-CB62C23BC5F4}"/>
              </a:ext>
            </a:extLst>
          </p:cNvPr>
          <p:cNvSpPr/>
          <p:nvPr/>
        </p:nvSpPr>
        <p:spPr>
          <a:xfrm>
            <a:off x="6561730" y="3872926"/>
            <a:ext cx="194421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Utility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ogr2ogr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6BB2B925-4AA7-2EA6-D750-3A7CFA0AE912}"/>
              </a:ext>
            </a:extLst>
          </p:cNvPr>
          <p:cNvSpPr/>
          <p:nvPr/>
        </p:nvSpPr>
        <p:spPr>
          <a:xfrm>
            <a:off x="143508" y="5661248"/>
            <a:ext cx="2664296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Skriptovací jazyky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Python</a:t>
            </a:r>
          </a:p>
        </p:txBody>
      </p:sp>
      <p:sp>
        <p:nvSpPr>
          <p:cNvPr id="8" name="Pětiúhelník 7">
            <a:extLst>
              <a:ext uri="{FF2B5EF4-FFF2-40B4-BE49-F238E27FC236}">
                <a16:creationId xmlns:a16="http://schemas.microsoft.com/office/drawing/2014/main" id="{0C672DCB-1E2B-C997-0FC9-0F1804534F0C}"/>
              </a:ext>
            </a:extLst>
          </p:cNvPr>
          <p:cNvSpPr/>
          <p:nvPr/>
        </p:nvSpPr>
        <p:spPr>
          <a:xfrm>
            <a:off x="403851" y="3512886"/>
            <a:ext cx="2178419" cy="136815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Data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OSM, </a:t>
            </a:r>
            <a:r>
              <a:rPr lang="cs-CZ" dirty="0" err="1">
                <a:solidFill>
                  <a:srgbClr val="000000"/>
                </a:solidFill>
              </a:rPr>
              <a:t>data.Brno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9" name="Dvanáctiúhelník 8">
            <a:extLst>
              <a:ext uri="{FF2B5EF4-FFF2-40B4-BE49-F238E27FC236}">
                <a16:creationId xmlns:a16="http://schemas.microsoft.com/office/drawing/2014/main" id="{2A438576-E412-4783-3985-D37DFBBC5DE5}"/>
              </a:ext>
            </a:extLst>
          </p:cNvPr>
          <p:cNvSpPr/>
          <p:nvPr/>
        </p:nvSpPr>
        <p:spPr>
          <a:xfrm>
            <a:off x="143508" y="1052736"/>
            <a:ext cx="2736304" cy="1872208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Mapové servery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Mapserver</a:t>
            </a:r>
            <a:r>
              <a:rPr lang="cs-CZ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Geoserver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0" name="Myšlenková bublina: obláček 9">
            <a:extLst>
              <a:ext uri="{FF2B5EF4-FFF2-40B4-BE49-F238E27FC236}">
                <a16:creationId xmlns:a16="http://schemas.microsoft.com/office/drawing/2014/main" id="{CBE81E14-A34D-ECB8-1B14-A0641A72AAF9}"/>
              </a:ext>
            </a:extLst>
          </p:cNvPr>
          <p:cNvSpPr/>
          <p:nvPr/>
        </p:nvSpPr>
        <p:spPr>
          <a:xfrm>
            <a:off x="2231740" y="111643"/>
            <a:ext cx="2736304" cy="1872208"/>
          </a:xfrm>
          <a:prstGeom prst="cloudCallout">
            <a:avLst>
              <a:gd name="adj1" fmla="val -38615"/>
              <a:gd name="adj2" fmla="val 54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WWW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Lefleat</a:t>
            </a:r>
            <a:r>
              <a:rPr lang="cs-CZ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geoDjango</a:t>
            </a:r>
            <a:r>
              <a:rPr lang="cs-CZ" dirty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Openlayers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89348D6-7057-595B-6848-4C633434556A}"/>
              </a:ext>
            </a:extLst>
          </p:cNvPr>
          <p:cNvSpPr/>
          <p:nvPr/>
        </p:nvSpPr>
        <p:spPr>
          <a:xfrm>
            <a:off x="5868144" y="260648"/>
            <a:ext cx="3132348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b="1" dirty="0">
                <a:solidFill>
                  <a:srgbClr val="000000"/>
                </a:solidFill>
              </a:rPr>
              <a:t>Desktop GIS (GUI)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27555BB3-5F50-7671-F376-6B6FBBBB137B}"/>
              </a:ext>
            </a:extLst>
          </p:cNvPr>
          <p:cNvSpPr/>
          <p:nvPr/>
        </p:nvSpPr>
        <p:spPr>
          <a:xfrm>
            <a:off x="6146558" y="980728"/>
            <a:ext cx="2520280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0000"/>
                </a:solidFill>
              </a:rPr>
              <a:t>Prohlížečky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0941F5FD-A6F1-8254-A53C-D181E3BC7AA3}"/>
              </a:ext>
            </a:extLst>
          </p:cNvPr>
          <p:cNvSpPr/>
          <p:nvPr/>
        </p:nvSpPr>
        <p:spPr>
          <a:xfrm>
            <a:off x="6146558" y="1853208"/>
            <a:ext cx="2520280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0000"/>
                </a:solidFill>
              </a:rPr>
              <a:t>Analytické aplikace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684A61EC-2EF1-358D-38EB-86E91A946FA2}"/>
              </a:ext>
            </a:extLst>
          </p:cNvPr>
          <p:cNvSpPr/>
          <p:nvPr/>
        </p:nvSpPr>
        <p:spPr>
          <a:xfrm>
            <a:off x="6146558" y="2736838"/>
            <a:ext cx="2520280" cy="7200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0000"/>
                </a:solidFill>
              </a:rPr>
              <a:t>ETL</a:t>
            </a:r>
          </a:p>
        </p:txBody>
      </p:sp>
    </p:spTree>
    <p:extLst>
      <p:ext uri="{BB962C8B-B14F-4D97-AF65-F5344CB8AC3E}">
        <p14:creationId xmlns:p14="http://schemas.microsoft.com/office/powerpoint/2010/main" val="3005138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800" dirty="0"/>
              <a:t>Tečková mapa </a:t>
            </a:r>
            <a:endParaRPr lang="en-GB" sz="3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CB3C57-21A6-7179-0A55-C0B0E881F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9" t="20601" r="2750" b="22000"/>
          <a:stretch/>
        </p:blipFill>
        <p:spPr>
          <a:xfrm>
            <a:off x="72076" y="2780928"/>
            <a:ext cx="8999848" cy="358246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A66C55C-23AB-7A4B-80C4-287F926B1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49" t="57955" r="31901" b="27431"/>
          <a:stretch/>
        </p:blipFill>
        <p:spPr>
          <a:xfrm>
            <a:off x="179512" y="1196752"/>
            <a:ext cx="5940152" cy="1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6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18371"/>
            <a:ext cx="8064900" cy="431900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Liniové kartodiagramy, další označení: liniový, stuhový, pásový, proužkový kartodiagram nebo </a:t>
            </a:r>
            <a:r>
              <a:rPr lang="cs-CZ" sz="2000" b="0" kern="0" dirty="0" err="1">
                <a:solidFill>
                  <a:srgbClr val="000000"/>
                </a:solidFill>
                <a:latin typeface="+mn-lt"/>
              </a:rPr>
              <a:t>pendlogram</a:t>
            </a:r>
            <a:endParaRPr lang="cs-CZ" sz="2000" b="0" kern="0" dirty="0">
              <a:solidFill>
                <a:srgbClr val="000000"/>
              </a:solidFill>
              <a:latin typeface="+mn-lt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Anglicky: </a:t>
            </a:r>
            <a:r>
              <a:rPr lang="en-US" sz="2000" b="0" kern="0" dirty="0">
                <a:solidFill>
                  <a:srgbClr val="000000"/>
                </a:solidFill>
                <a:latin typeface="+mn-lt"/>
              </a:rPr>
              <a:t>flowline/flow maps, ribbon lines, diagram</a:t>
            </a: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0" kern="0" dirty="0">
                <a:solidFill>
                  <a:srgbClr val="000000"/>
                </a:solidFill>
                <a:latin typeface="+mn-lt"/>
              </a:rPr>
              <a:t>linear symbols</a:t>
            </a:r>
            <a:endParaRPr lang="cs-CZ" sz="2000" b="0" kern="0" dirty="0">
              <a:solidFill>
                <a:srgbClr val="000000"/>
              </a:solidFill>
              <a:latin typeface="+mn-lt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Velikost a dynamika se znázorňují pomocí šířky liniového pásu a změn šířky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Kvalita a struktura pomocí barvy nebo rastru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Pro udání směru se používají šipky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+mn-lt"/>
              </a:rPr>
              <a:t>Dělení podle přesnosti umístění linií na: </a:t>
            </a:r>
          </a:p>
          <a:p>
            <a:pPr marL="800100" lvl="1" indent="-342900" defTabSz="9144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cs-CZ" b="0" kern="0" dirty="0">
                <a:solidFill>
                  <a:srgbClr val="000000"/>
                </a:solidFill>
                <a:latin typeface="+mn-lt"/>
              </a:rPr>
              <a:t>topograficky (a),</a:t>
            </a:r>
          </a:p>
          <a:p>
            <a:pPr marL="800100" lvl="1" indent="-342900" defTabSz="9144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cs-CZ" b="0" kern="0" dirty="0">
                <a:solidFill>
                  <a:srgbClr val="000000"/>
                </a:solidFill>
                <a:latin typeface="+mn-lt"/>
              </a:rPr>
              <a:t>schematicky umístěné (b)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EFE62E-9712-6784-3C69-AD2872F94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2" t="27391" r="22826" b="38470"/>
          <a:stretch/>
        </p:blipFill>
        <p:spPr>
          <a:xfrm>
            <a:off x="4427984" y="5377079"/>
            <a:ext cx="4683266" cy="14757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92ECA5-EC44-5A5D-9714-D8345A27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 anchor="ctr">
            <a:normAutofit/>
          </a:bodyPr>
          <a:lstStyle/>
          <a:p>
            <a:r>
              <a:rPr lang="cs-CZ" sz="3800" dirty="0" err="1"/>
              <a:t>Flow</a:t>
            </a:r>
            <a:r>
              <a:rPr lang="cs-CZ" sz="3800" dirty="0"/>
              <a:t> </a:t>
            </a:r>
            <a:r>
              <a:rPr lang="cs-CZ" sz="3800" dirty="0" err="1"/>
              <a:t>maps</a:t>
            </a:r>
            <a:r>
              <a:rPr lang="cs-CZ" sz="3800" dirty="0"/>
              <a:t> </a:t>
            </a: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2937865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038ECB64-7064-4074-8FB5-F84FF116E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0163" y="6155454"/>
            <a:ext cx="1523336" cy="649090"/>
          </a:xfrm>
          <a:prstGeom prst="rect">
            <a:avLst/>
          </a:prstGeom>
        </p:spPr>
      </p:pic>
      <p:pic>
        <p:nvPicPr>
          <p:cNvPr id="4098" name="Picture 2" descr="summary of design alternatives for representing different components of flow maps">
            <a:extLst>
              <a:ext uri="{FF2B5EF4-FFF2-40B4-BE49-F238E27FC236}">
                <a16:creationId xmlns:a16="http://schemas.microsoft.com/office/drawing/2014/main" id="{370598D9-767C-0ECF-93D2-7D100DA1B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4" b="34300"/>
          <a:stretch/>
        </p:blipFill>
        <p:spPr bwMode="auto">
          <a:xfrm>
            <a:off x="5163816" y="1085299"/>
            <a:ext cx="3780000" cy="28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ummary of design alternatives for representing different components of flow maps">
            <a:extLst>
              <a:ext uri="{FF2B5EF4-FFF2-40B4-BE49-F238E27FC236}">
                <a16:creationId xmlns:a16="http://schemas.microsoft.com/office/drawing/2014/main" id="{6130B13A-2489-9699-CD72-8E3E8E176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2"/>
          <a:stretch/>
        </p:blipFill>
        <p:spPr bwMode="auto">
          <a:xfrm>
            <a:off x="62288" y="1734200"/>
            <a:ext cx="5040000" cy="35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mmary of design alternatives for representing different components of flow maps">
            <a:extLst>
              <a:ext uri="{FF2B5EF4-FFF2-40B4-BE49-F238E27FC236}">
                <a16:creationId xmlns:a16="http://schemas.microsoft.com/office/drawing/2014/main" id="{936FDCC8-6ED6-33EF-064D-58FF1B11F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1"/>
          <a:stretch/>
        </p:blipFill>
        <p:spPr bwMode="auto">
          <a:xfrm>
            <a:off x="5225344" y="3916094"/>
            <a:ext cx="3780000" cy="288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25E38A-126C-A156-B1EB-6C465092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 anchor="ctr">
            <a:normAutofit/>
          </a:bodyPr>
          <a:lstStyle/>
          <a:p>
            <a:r>
              <a:rPr lang="cs-CZ" sz="3800" dirty="0"/>
              <a:t>Data a grafické proměnné </a:t>
            </a: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1325154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87535"/>
            <a:ext cx="8064900" cy="35635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počet překrytí/křížení by měl být minimalizován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je třeba se vyvarovat ostrých ohybů a příliš asymetrických proudění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je třeba se vyvarovat ostrých průsečíků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linie nesmí procházet pod nepropojenými uzly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linie by měly být radiálně uspořádány kolem uzlů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množství je nejlepší reprezentovat proměnnou šířkou linie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směr je vhodné vyznačit šipkami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šipky by měly odpovídat šířce linie, avšak šipky pro tenké linie by měly být zvětšeny</a:t>
            </a: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0" kern="0" dirty="0">
                <a:solidFill>
                  <a:srgbClr val="000000"/>
                </a:solidFill>
                <a:latin typeface="Arial"/>
              </a:rPr>
              <a:t>je třeba se vyvarovat překrývání mezi hroty šipek a liniemi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4B4ACB-C218-C925-5FF1-74BA816E2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7" t="35893" r="22536" b="24686"/>
          <a:stretch/>
        </p:blipFill>
        <p:spPr>
          <a:xfrm>
            <a:off x="4548563" y="5157192"/>
            <a:ext cx="4346713" cy="15484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FD5EAA9-5FB8-17D6-BF00-FF6727A0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 anchor="ctr">
            <a:normAutofit/>
          </a:bodyPr>
          <a:lstStyle/>
          <a:p>
            <a:r>
              <a:rPr lang="cs-CZ" sz="3800" dirty="0" err="1"/>
              <a:t>Flow</a:t>
            </a:r>
            <a:r>
              <a:rPr lang="cs-CZ" sz="3800" dirty="0"/>
              <a:t> </a:t>
            </a:r>
            <a:r>
              <a:rPr lang="cs-CZ" sz="3800" dirty="0" err="1"/>
              <a:t>maps</a:t>
            </a:r>
            <a:r>
              <a:rPr lang="cs-CZ" sz="3800" dirty="0"/>
              <a:t> - doporučení</a:t>
            </a: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814434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5EAA9-5FB8-17D6-BF00-FF6727A0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 anchor="ctr">
            <a:normAutofit/>
          </a:bodyPr>
          <a:lstStyle/>
          <a:p>
            <a:r>
              <a:rPr lang="cs-CZ" sz="3800" dirty="0"/>
              <a:t>QGIS</a:t>
            </a:r>
            <a:endParaRPr lang="en-GB" sz="3800" dirty="0"/>
          </a:p>
        </p:txBody>
      </p:sp>
      <p:pic>
        <p:nvPicPr>
          <p:cNvPr id="1026" name="Picture 2" descr="QGIS ShapeTools XY to line empty output - Geographic Information Systems  Stack Exchange">
            <a:extLst>
              <a:ext uri="{FF2B5EF4-FFF2-40B4-BE49-F238E27FC236}">
                <a16:creationId xmlns:a16="http://schemas.microsoft.com/office/drawing/2014/main" id="{AACEDADE-61FB-705C-1396-D97B821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5"/>
            <a:ext cx="5724128" cy="50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ow maps in QGIS – no plugins needed! | Free and Open Source GIS Ramblings">
            <a:extLst>
              <a:ext uri="{FF2B5EF4-FFF2-40B4-BE49-F238E27FC236}">
                <a16:creationId xmlns:a16="http://schemas.microsoft.com/office/drawing/2014/main" id="{E55D48D1-7CB6-2F99-A2BA-89D93A7A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15" y="3645025"/>
            <a:ext cx="5498394" cy="319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C563F0-2A68-9639-C8D3-478F17D9EF58}"/>
              </a:ext>
            </a:extLst>
          </p:cNvPr>
          <p:cNvSpPr txBox="1"/>
          <p:nvPr/>
        </p:nvSpPr>
        <p:spPr>
          <a:xfrm>
            <a:off x="179512" y="5349753"/>
            <a:ext cx="3240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https://anitagraser.com/2019/05/04/flow-maps-in-qgis-no-plugins-needed/</a:t>
            </a:r>
            <a:r>
              <a:rPr lang="cs-CZ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726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5EAA9-5FB8-17D6-BF00-FF6727A0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 anchor="ctr">
            <a:normAutofit/>
          </a:bodyPr>
          <a:lstStyle/>
          <a:p>
            <a:r>
              <a:rPr lang="cs-CZ" sz="3800" dirty="0"/>
              <a:t>QGIS – extenze </a:t>
            </a:r>
            <a:r>
              <a:rPr lang="cs-CZ" sz="3800" dirty="0" err="1"/>
              <a:t>Visualist</a:t>
            </a:r>
            <a:endParaRPr lang="en-GB" sz="3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EFB4F3-4364-C2FF-55B9-760D48BC4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72" r="37400" b="13601"/>
          <a:stretch/>
        </p:blipFill>
        <p:spPr>
          <a:xfrm>
            <a:off x="395536" y="1539260"/>
            <a:ext cx="7884368" cy="530120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4AE38E-75AB-9BF4-F1AC-3457BBD6C9F5}"/>
              </a:ext>
            </a:extLst>
          </p:cNvPr>
          <p:cNvSpPr txBox="1"/>
          <p:nvPr/>
        </p:nvSpPr>
        <p:spPr>
          <a:xfrm>
            <a:off x="5364088" y="1412776"/>
            <a:ext cx="36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r>
              <a:rPr lang="cs-CZ" dirty="0">
                <a:hlinkClick r:id="rId3"/>
              </a:rPr>
              <a:t>https://ipsac2.unil.ch/main/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896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87535"/>
            <a:ext cx="8064900" cy="511556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dirty="0" err="1">
                <a:solidFill>
                  <a:srgbClr val="000000"/>
                </a:solidFill>
                <a:latin typeface="+mn-lt"/>
              </a:rPr>
              <a:t>Miklín</a:t>
            </a:r>
            <a:r>
              <a:rPr lang="cs-CZ" sz="1800" b="0" dirty="0">
                <a:solidFill>
                  <a:srgbClr val="000000"/>
                </a:solidFill>
                <a:latin typeface="+mn-lt"/>
              </a:rPr>
              <a:t>, J., Dušek, R., Krtička, L., Kaláb, O. (2018). Tvorba map. Ostrava: Ostravská univerzita. ISBN 978-80-7599-017-4, 302 stran. </a:t>
            </a:r>
            <a:r>
              <a:rPr lang="cs-CZ" sz="1800" b="0" dirty="0">
                <a:solidFill>
                  <a:srgbClr val="000000"/>
                </a:solidFill>
                <a:latin typeface="+mn-lt"/>
                <a:hlinkClick r:id="rId2"/>
              </a:rPr>
              <a:t>https://tvorbamap.osu.cz/ke-stazeni/</a:t>
            </a:r>
            <a:r>
              <a:rPr lang="cs-CZ" sz="1800" b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en-US" sz="1800" b="0" dirty="0">
                <a:solidFill>
                  <a:srgbClr val="000000"/>
                </a:solidFill>
                <a:latin typeface="+mn-lt"/>
                <a:hlinkClick r:id="rId3"/>
              </a:rPr>
              <a:t>https://gistbok.ucgis.org/bok-topics/flow-map</a:t>
            </a:r>
            <a:r>
              <a:rPr lang="cs-CZ" sz="1800" b="0" dirty="0">
                <a:solidFill>
                  <a:srgbClr val="000000"/>
                </a:solidFill>
                <a:latin typeface="+mn-lt"/>
                <a:hlinkClick r:id="rId3"/>
              </a:rPr>
              <a:t>s</a:t>
            </a:r>
            <a:r>
              <a:rPr lang="cs-CZ" sz="1800" b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dirty="0">
                <a:solidFill>
                  <a:srgbClr val="000000"/>
                </a:solidFill>
                <a:latin typeface="+mn-lt"/>
                <a:hlinkClick r:id="rId4"/>
              </a:rPr>
              <a:t>http://old.gis.zcu.cz/studium/tka/Slides/kartodiagramy.pdf</a:t>
            </a:r>
            <a:r>
              <a:rPr lang="cs-CZ" sz="1800" b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r>
              <a:rPr lang="cs-CZ" sz="1800" b="0" dirty="0">
                <a:solidFill>
                  <a:srgbClr val="000000"/>
                </a:solidFill>
                <a:latin typeface="+mn-lt"/>
              </a:rPr>
              <a:t>A další odkazy zdroje na jednotlivých slidech  </a:t>
            </a: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8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2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200" b="0" kern="0" dirty="0">
              <a:solidFill>
                <a:schemeClr val="tx1"/>
              </a:solidFill>
              <a:latin typeface="Arial"/>
            </a:endParaRPr>
          </a:p>
          <a:p>
            <a:pPr marL="342900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2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2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2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2200" b="0" kern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0F4E2B-ED55-C519-DC2E-988A1FD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 anchor="ctr">
            <a:normAutofit/>
          </a:bodyPr>
          <a:lstStyle/>
          <a:p>
            <a:r>
              <a:rPr lang="cs-CZ" sz="3800" dirty="0"/>
              <a:t>Zdroje </a:t>
            </a: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4130391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36758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Volba metody </a:t>
            </a:r>
          </a:p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kern="0" dirty="0">
                <a:solidFill>
                  <a:srgbClr val="000000"/>
                </a:solidFill>
                <a:latin typeface="Arial"/>
              </a:rPr>
              <a:t>Matematické základy (zobrazení apod.) </a:t>
            </a:r>
            <a:endParaRPr lang="cs-CZ" sz="2200" kern="0" dirty="0">
              <a:solidFill>
                <a:srgbClr val="000000"/>
              </a:solidFill>
              <a:latin typeface="Arial"/>
              <a:ea typeface="+mj-ea"/>
              <a:cs typeface="+mj-cs"/>
            </a:endParaRPr>
          </a:p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Klasifikace dat</a:t>
            </a:r>
          </a:p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rgbClr val="000000"/>
                </a:solidFill>
                <a:latin typeface="Arial"/>
              </a:rPr>
              <a:t>Legendy</a:t>
            </a:r>
            <a:endParaRPr lang="cs-CZ" sz="2200" b="0" kern="0" dirty="0">
              <a:solidFill>
                <a:srgbClr val="000000"/>
              </a:solidFill>
              <a:latin typeface="Arial"/>
              <a:ea typeface="+mj-ea"/>
              <a:cs typeface="+mj-cs"/>
            </a:endParaRPr>
          </a:p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rgbClr val="000000"/>
                </a:solidFill>
                <a:latin typeface="Arial"/>
              </a:rPr>
              <a:t>Barvy </a:t>
            </a:r>
          </a:p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Popis </a:t>
            </a:r>
          </a:p>
          <a:p>
            <a:pPr marL="342900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2200" b="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Rozvržení mapového listu a celkový design  </a:t>
            </a:r>
            <a:endParaRPr lang="cs-CZ" sz="1600" kern="0" dirty="0">
              <a:solidFill>
                <a:srgbClr val="000000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20846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CHYBY – O ČEM BUDE ŘEČ </a:t>
            </a:r>
          </a:p>
        </p:txBody>
      </p:sp>
    </p:spTree>
    <p:extLst>
      <p:ext uri="{BB962C8B-B14F-4D97-AF65-F5344CB8AC3E}">
        <p14:creationId xmlns:p14="http://schemas.microsoft.com/office/powerpoint/2010/main" val="937734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3655213" cy="27074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2000" b="0" kern="0" dirty="0">
                <a:solidFill>
                  <a:srgbClr val="000000"/>
                </a:solidFill>
                <a:latin typeface="Arial"/>
              </a:rPr>
              <a:t>Čím se řídit?</a:t>
            </a:r>
          </a:p>
          <a:p>
            <a:pPr marL="800100" lvl="1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1500" b="0" kern="0" dirty="0">
                <a:solidFill>
                  <a:srgbClr val="000000"/>
                </a:solidFill>
                <a:latin typeface="Arial"/>
              </a:rPr>
              <a:t>Charakter zobrazovaných dat</a:t>
            </a:r>
          </a:p>
          <a:p>
            <a:pPr marL="800100" lvl="1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1500" b="0" kern="0" dirty="0">
                <a:solidFill>
                  <a:srgbClr val="000000"/>
                </a:solidFill>
                <a:latin typeface="Arial"/>
              </a:rPr>
              <a:t>Účel mapy</a:t>
            </a:r>
          </a:p>
          <a:p>
            <a:pPr marL="800100" lvl="1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1500" b="0" kern="0" dirty="0">
                <a:solidFill>
                  <a:srgbClr val="000000"/>
                </a:solidFill>
                <a:latin typeface="Arial"/>
              </a:rPr>
              <a:t>Uživatel </a:t>
            </a:r>
          </a:p>
          <a:p>
            <a:pPr marL="800100" lvl="1" indent="-342900" defTabSz="914400">
              <a:lnSpc>
                <a:spcPct val="130000"/>
              </a:lnSpc>
              <a:buFont typeface="Arial" panose="020B0604020202020204" pitchFamily="34" charset="0"/>
              <a:buChar char="−"/>
              <a:defRPr/>
            </a:pPr>
            <a:r>
              <a:rPr lang="cs-CZ" sz="1500" b="0" kern="0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 lvl="2" defTabSz="914400">
              <a:lnSpc>
                <a:spcPct val="130000"/>
              </a:lnSpc>
              <a:buClr>
                <a:srgbClr val="0000DC"/>
              </a:buClr>
              <a:defRPr/>
            </a:pPr>
            <a:r>
              <a:rPr lang="cs-CZ" sz="1500" b="0" kern="0" dirty="0">
                <a:solidFill>
                  <a:schemeClr val="tx1"/>
                </a:solidFill>
                <a:latin typeface="Arial"/>
              </a:rPr>
              <a:t> </a:t>
            </a:r>
            <a:endParaRPr lang="cs-CZ" sz="15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lang="cs-CZ" sz="10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20846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VOLBA METODY ...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3CCDB3-2689-4C7C-BDCE-439F04882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07" y="2066892"/>
            <a:ext cx="5288185" cy="473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6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20846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VOLBA METODY –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 DATA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618A465-2C1C-A7F0-25C1-158C17E7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649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0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DAEE330-A908-17B6-B643-4139917A3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1" t="19201" r="38186" b="23400"/>
          <a:stretch/>
        </p:blipFill>
        <p:spPr>
          <a:xfrm>
            <a:off x="30493" y="296652"/>
            <a:ext cx="908301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57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511212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VOLBA METODY ...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27950A-38D6-B609-E04D-15864C960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5" t="29194" r="22391" b="8713"/>
          <a:stretch/>
        </p:blipFill>
        <p:spPr>
          <a:xfrm>
            <a:off x="53007" y="1285461"/>
            <a:ext cx="5940000" cy="44251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5DE7CFE-C0A1-E198-502B-7E2E2B08A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6333"/>
          <a:stretch/>
        </p:blipFill>
        <p:spPr bwMode="auto">
          <a:xfrm>
            <a:off x="4069812" y="2533606"/>
            <a:ext cx="4915161" cy="42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3CFDBE-C20E-89FD-5246-9A70B818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22" t="41948" r="26522" b="38470"/>
          <a:stretch/>
        </p:blipFill>
        <p:spPr>
          <a:xfrm>
            <a:off x="5423140" y="97556"/>
            <a:ext cx="3561833" cy="122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20846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VOLBA METODY ...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24BA1B-7360-EFC0-ACDF-5D1EDEBDF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6" t="30869" r="24710" b="27521"/>
          <a:stretch/>
        </p:blipFill>
        <p:spPr>
          <a:xfrm>
            <a:off x="2596032" y="4790325"/>
            <a:ext cx="6327913" cy="20601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712630-320D-A730-8277-F09E66E22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4" t="34829" r="28940" b="12786"/>
          <a:stretch/>
        </p:blipFill>
        <p:spPr>
          <a:xfrm>
            <a:off x="220055" y="1185809"/>
            <a:ext cx="7916780" cy="36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75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3529812" cy="3847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VOLBA METODY ...</a:t>
            </a:r>
          </a:p>
        </p:txBody>
      </p:sp>
      <p:pic>
        <p:nvPicPr>
          <p:cNvPr id="2" name="Picture 2" descr="A choropleth map tomato production by country in 2020&#10;">
            <a:extLst>
              <a:ext uri="{FF2B5EF4-FFF2-40B4-BE49-F238E27FC236}">
                <a16:creationId xmlns:a16="http://schemas.microsoft.com/office/drawing/2014/main" id="{7686FCE0-C939-A490-D2E6-A73DD249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87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20846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00" b="1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MATEMATICKÉ ZÁ</a:t>
            </a:r>
            <a:r>
              <a:rPr lang="sk-SK" kern="0" dirty="0">
                <a:solidFill>
                  <a:srgbClr val="0000DC"/>
                </a:solidFill>
                <a:latin typeface="Arial"/>
              </a:rPr>
              <a:t>KLADY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118913-5EAD-426B-7409-540AC8F8D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27" t="23397" r="8188" b="12318"/>
          <a:stretch/>
        </p:blipFill>
        <p:spPr>
          <a:xfrm>
            <a:off x="3303902" y="2312504"/>
            <a:ext cx="5734719" cy="44229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B72F97-C862-11C6-DA71-F94E709F1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5153" r="48623" b="44267"/>
          <a:stretch/>
        </p:blipFill>
        <p:spPr>
          <a:xfrm>
            <a:off x="105378" y="1268894"/>
            <a:ext cx="4148803" cy="30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4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99B15E9F-0E0E-41D6-A5A6-BED06F52D24C}"/>
              </a:ext>
            </a:extLst>
          </p:cNvPr>
          <p:cNvSpPr txBox="1">
            <a:spLocks/>
          </p:cNvSpPr>
          <p:nvPr/>
        </p:nvSpPr>
        <p:spPr>
          <a:xfrm>
            <a:off x="539100" y="1491386"/>
            <a:ext cx="8064900" cy="39677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2"/>
              </a:rPr>
              <a:t>https://gistbok.ucgis.org/bok-topics/common-thematic-map-types</a:t>
            </a:r>
            <a:endParaRPr lang="cs-CZ" sz="1200" b="0" kern="0" dirty="0">
              <a:solidFill>
                <a:schemeClr val="tx1"/>
              </a:solidFill>
              <a:latin typeface="Arial"/>
              <a:ea typeface="+mj-ea"/>
              <a:cs typeface="+mj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  <a:hlinkClick r:id="rId3"/>
              </a:rPr>
              <a:t>https://www.natur.cuni.cz/geografie/geoinformatika-kartografie/ke-stazeni/projekty/moderni-geoinformacni-metody-ve-vyuce-gis-a-kartografie/kartogram/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  <a:r>
              <a:rPr lang="cs-CZ" sz="1200" b="0" kern="0" dirty="0">
                <a:solidFill>
                  <a:schemeClr val="tx1"/>
                </a:solidFill>
                <a:latin typeface="Arial"/>
                <a:ea typeface="+mj-ea"/>
                <a:cs typeface="+mj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4"/>
              </a:rPr>
              <a:t>https://www.geograficke-rozhledy.cz/archiv/clanek/815/pdf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5"/>
              </a:rPr>
              <a:t>https://tvorbamap.osu.cz/ke-stazeni/</a:t>
            </a:r>
            <a:endParaRPr lang="cs-CZ" sz="1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6"/>
              </a:rPr>
              <a:t>http://gis.fsv.cvut.cz/kartografie/1-8-0-kartograficke-chyby.php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7"/>
              </a:rPr>
              <a:t>https://www.dibavod.cz/data/gis_kartografie/kart_mystifikace.pdf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8"/>
              </a:rPr>
              <a:t>https://www.mdpi.com/2220-9964/9/7/415/htm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9"/>
              </a:rPr>
              <a:t>https://is.muni.cz/el/ped/podzim2014/Ze0013/um/50648388/Stupnice.pdf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0"/>
              </a:rPr>
              <a:t>http://gisak.vsb.cz/gis_ostrava/GIS_Ova_2008/sbornik/Lists/Papers/050.pdf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1"/>
              </a:rPr>
              <a:t>https://is.muni.cz/el/ped/podzim2014/Ze0013/um/50648388/Barvy_v_mapach.pdf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2"/>
              </a:rPr>
              <a:t>https://is.muni.cz/el/ped/podzim2014/Ze0013/um/50648388/Legenda.pdf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lang="cs-CZ" sz="1200" b="0" kern="0" dirty="0">
                <a:solidFill>
                  <a:schemeClr val="tx1"/>
                </a:solidFill>
                <a:latin typeface="Arial"/>
                <a:hlinkClick r:id="rId13"/>
              </a:rPr>
              <a:t>https://is.muni.cz/el/ped/podzim2014/Ze0013/um/50648388/Kompozice_mapy.pdf</a:t>
            </a:r>
            <a:r>
              <a:rPr lang="cs-CZ" sz="1200" b="0" kern="0" dirty="0">
                <a:solidFill>
                  <a:schemeClr val="tx1"/>
                </a:solidFill>
                <a:latin typeface="Arial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200" b="0" kern="0" dirty="0">
              <a:solidFill>
                <a:schemeClr val="tx1"/>
              </a:solidFill>
              <a:latin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D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endParaRPr lang="cs-CZ" sz="1600" kern="0" dirty="0">
              <a:solidFill>
                <a:srgbClr val="0000DC"/>
              </a:solidFill>
              <a:latin typeface="Arial"/>
              <a:ea typeface="+mj-ea"/>
              <a:cs typeface="+mj-cs"/>
            </a:endParaRPr>
          </a:p>
          <a:p>
            <a:pPr marL="800100" lvl="1" indent="-342900" defTabSz="914400">
              <a:lnSpc>
                <a:spcPct val="130000"/>
              </a:lnSpc>
              <a:buClr>
                <a:srgbClr val="0000DC"/>
              </a:buClr>
              <a:buFont typeface="Arial" panose="020B0604020202020204" pitchFamily="34" charset="0"/>
              <a:buChar char="−"/>
              <a:defRPr/>
            </a:pPr>
            <a:endParaRPr kumimoji="0" lang="cs-CZ" sz="16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D616B3C7-C52A-4088-99BA-7E5FEA879988}"/>
              </a:ext>
            </a:extLst>
          </p:cNvPr>
          <p:cNvSpPr txBox="1">
            <a:spLocks/>
          </p:cNvSpPr>
          <p:nvPr/>
        </p:nvSpPr>
        <p:spPr>
          <a:xfrm>
            <a:off x="540000" y="720000"/>
            <a:ext cx="8208464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kern="0" dirty="0">
                <a:solidFill>
                  <a:srgbClr val="0000DC"/>
                </a:solidFill>
                <a:latin typeface="Arial"/>
              </a:rPr>
              <a:t>ZDROJE</a:t>
            </a:r>
            <a:endParaRPr kumimoji="0" lang="sk-SK" sz="3000" b="1" i="0" u="none" strike="noStrike" kern="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DC79C8-9544-832F-DA83-3F1631E7F4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275" t="15411" r="32103" b="40514"/>
          <a:stretch/>
        </p:blipFill>
        <p:spPr>
          <a:xfrm>
            <a:off x="6632713" y="3518536"/>
            <a:ext cx="2458277" cy="32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F6AD3-C4B5-E3A2-7BCB-F660D410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GDAL a OGR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E22913-F1B4-AC9E-DD7A-9ACC7F269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GDAL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E97141-3222-7191-6F34-213406ED34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0" dirty="0"/>
              <a:t>Rastrová data</a:t>
            </a:r>
          </a:p>
          <a:p>
            <a:r>
              <a:rPr lang="cs-CZ" b="0" dirty="0"/>
              <a:t>Asi 80 formátů</a:t>
            </a:r>
          </a:p>
          <a:p>
            <a:r>
              <a:rPr lang="cs-CZ" b="0" dirty="0"/>
              <a:t>C/C++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4CA889-5A2C-0B81-E5F1-B1446B6F5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OGR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E65672-F59B-EB11-EB02-53CBFAC2344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b="0" dirty="0"/>
              <a:t>Vektorová data</a:t>
            </a:r>
          </a:p>
          <a:p>
            <a:r>
              <a:rPr lang="cs-CZ" b="0" dirty="0"/>
              <a:t>Asi 30 formátů</a:t>
            </a:r>
          </a:p>
          <a:p>
            <a:r>
              <a:rPr lang="cs-CZ" b="0" dirty="0"/>
              <a:t>C/C++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D33F95-CA14-AB9E-8BC8-1341D85B1314}"/>
              </a:ext>
            </a:extLst>
          </p:cNvPr>
          <p:cNvSpPr txBox="1"/>
          <p:nvPr/>
        </p:nvSpPr>
        <p:spPr>
          <a:xfrm>
            <a:off x="179512" y="5085184"/>
            <a:ext cx="8784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hlinkClick r:id="rId2"/>
              </a:rPr>
              <a:t>https://pcjericks.github.io/py-gdalogr-cookbook/</a:t>
            </a:r>
            <a:endParaRPr lang="cs-CZ" b="0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https://training.gismentors.eu/geopython-zacatecnik/vektorova_data/ogr/index.html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>
                <a:hlinkClick r:id="rId4"/>
              </a:rPr>
              <a:t>https://cs.wikipedia.org/wiki/GDAL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30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ogr2ogr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9AB40093-0BB6-ED4E-DE97-A8813041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2200" b="0" dirty="0"/>
              <a:t>Převody formátu</a:t>
            </a:r>
          </a:p>
          <a:p>
            <a:r>
              <a:rPr lang="cs-CZ" altLang="cs-CZ" sz="2200" b="0" dirty="0"/>
              <a:t>Prostorové/atributové dotazy</a:t>
            </a:r>
          </a:p>
          <a:p>
            <a:r>
              <a:rPr lang="cs-CZ" altLang="cs-CZ" sz="2200" b="0" dirty="0"/>
              <a:t>Nastavení souřadnicových systémů </a:t>
            </a:r>
          </a:p>
          <a:p>
            <a:r>
              <a:rPr lang="cs-CZ" altLang="cs-CZ" sz="2200" b="0" dirty="0" err="1"/>
              <a:t>Reprojekce</a:t>
            </a:r>
            <a:r>
              <a:rPr lang="cs-CZ" altLang="cs-CZ" sz="2200" b="0" dirty="0"/>
              <a:t> 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52AFCA-3925-7EAD-DBD1-5DBA266C6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52800" r="26375" b="33200"/>
          <a:stretch/>
        </p:blipFill>
        <p:spPr>
          <a:xfrm>
            <a:off x="611560" y="4797053"/>
            <a:ext cx="738802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0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QGIS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9AB40093-0BB6-ED4E-DE97-A8813041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2200" b="0" dirty="0">
                <a:hlinkClick r:id="rId2"/>
              </a:rPr>
              <a:t>https://www.qgis.org/en/site/</a:t>
            </a:r>
            <a:r>
              <a:rPr lang="cs-CZ" altLang="cs-CZ" sz="2200" b="0" dirty="0"/>
              <a:t> </a:t>
            </a:r>
          </a:p>
          <a:p>
            <a:r>
              <a:rPr lang="cs-CZ" altLang="cs-CZ" sz="2200" b="0" dirty="0"/>
              <a:t>Dříve (do verze 2.0) pojmenován </a:t>
            </a:r>
            <a:r>
              <a:rPr lang="cs-CZ" altLang="cs-CZ" sz="2200" b="0" dirty="0" err="1"/>
              <a:t>Quantum</a:t>
            </a:r>
            <a:r>
              <a:rPr lang="cs-CZ" altLang="cs-CZ" sz="2200" b="0" dirty="0"/>
              <a:t> GIS</a:t>
            </a:r>
          </a:p>
          <a:p>
            <a:r>
              <a:rPr lang="cs-CZ" altLang="cs-CZ" sz="2200" b="0" dirty="0"/>
              <a:t>Licence: GNU GPL </a:t>
            </a:r>
          </a:p>
          <a:p>
            <a:r>
              <a:rPr lang="cs-CZ" altLang="cs-CZ" sz="2200" b="0" dirty="0"/>
              <a:t>Jazyk: C++, </a:t>
            </a:r>
            <a:r>
              <a:rPr lang="cs-CZ" altLang="cs-CZ" sz="2200" b="0" dirty="0" err="1"/>
              <a:t>Qt</a:t>
            </a:r>
            <a:r>
              <a:rPr lang="cs-CZ" altLang="cs-CZ" sz="2200" b="0" dirty="0"/>
              <a:t>, plug-iny lze vytvářet v Pythonu </a:t>
            </a:r>
          </a:p>
          <a:p>
            <a:r>
              <a:rPr lang="cs-CZ" altLang="cs-CZ" sz="2200" b="0" dirty="0"/>
              <a:t>Vektor i rastr, </a:t>
            </a:r>
            <a:r>
              <a:rPr lang="cs-CZ" altLang="cs-CZ" sz="2200" b="0" dirty="0" err="1"/>
              <a:t>geodatabáze</a:t>
            </a:r>
            <a:r>
              <a:rPr lang="cs-CZ" altLang="cs-CZ" sz="2200" b="0" dirty="0"/>
              <a:t>  </a:t>
            </a:r>
          </a:p>
          <a:p>
            <a:r>
              <a:rPr lang="cs-CZ" altLang="cs-CZ" sz="2200" b="0" dirty="0"/>
              <a:t>Široké analytické možnosti</a:t>
            </a:r>
          </a:p>
          <a:p>
            <a:pPr lvl="1"/>
            <a:r>
              <a:rPr lang="cs-CZ" altLang="cs-CZ" sz="2200" dirty="0"/>
              <a:t>Integruje moduly z jiných GIS prostředí</a:t>
            </a:r>
          </a:p>
          <a:p>
            <a:pPr lvl="1"/>
            <a:r>
              <a:rPr lang="cs-CZ" altLang="cs-CZ" sz="2200" b="0" dirty="0"/>
              <a:t>Řada plug-inů 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4091ED9-7C83-A3B0-5D89-8808B7F63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25688"/>
            <a:ext cx="1732312" cy="17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49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QGIS</a:t>
            </a:r>
          </a:p>
        </p:txBody>
      </p:sp>
      <p:pic>
        <p:nvPicPr>
          <p:cNvPr id="12290" name="Picture 2" descr="QGIS - BGEO - OPEN GIS &amp; WATER SOLUTIONS">
            <a:extLst>
              <a:ext uri="{FF2B5EF4-FFF2-40B4-BE49-F238E27FC236}">
                <a16:creationId xmlns:a16="http://schemas.microsoft.com/office/drawing/2014/main" id="{C35D0D98-0835-4A7B-0F46-E8C45EB99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9800"/>
      </p:ext>
    </p:extLst>
  </p:cSld>
  <p:clrMapOvr>
    <a:masterClrMapping/>
  </p:clrMapOvr>
</p:sld>
</file>

<file path=ppt/theme/theme1.xml><?xml version="1.0" encoding="utf-8"?>
<a:theme xmlns:a="http://schemas.openxmlformats.org/drawingml/2006/main" name="LGC_sablona1">
  <a:themeElements>
    <a:clrScheme name="LGC_sablona1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LGC_sablona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GC_sablona1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C_sablona1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C_sablona1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6385</TotalTime>
  <Words>1816</Words>
  <Application>Microsoft Office PowerPoint</Application>
  <PresentationFormat>Předvádění na obrazovce (4:3)</PresentationFormat>
  <Paragraphs>269</Paragraphs>
  <Slides>54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Poppins</vt:lpstr>
      <vt:lpstr>Verdana</vt:lpstr>
      <vt:lpstr>LGC_sablona1</vt:lpstr>
      <vt:lpstr> Volně dostupné GIS nástroje  „Méně obvyklé“ metody kartografické vizualizace  Chyby při kartografické vizualizaci I.   jaro 2023</vt:lpstr>
      <vt:lpstr>Opakování z minula  </vt:lpstr>
      <vt:lpstr>Prezentace aplikace PowerPoint</vt:lpstr>
      <vt:lpstr>Prezentace aplikace PowerPoint</vt:lpstr>
      <vt:lpstr>Prezentace aplikace PowerPoint</vt:lpstr>
      <vt:lpstr>GDAL a OGR </vt:lpstr>
      <vt:lpstr>ogr2ogr</vt:lpstr>
      <vt:lpstr>QGIS</vt:lpstr>
      <vt:lpstr>QGIS</vt:lpstr>
      <vt:lpstr>SAGA</vt:lpstr>
      <vt:lpstr>SAGA</vt:lpstr>
      <vt:lpstr>GRASS GIS</vt:lpstr>
      <vt:lpstr>GRASS GIS</vt:lpstr>
      <vt:lpstr>OpenJUMP</vt:lpstr>
      <vt:lpstr>GeoDa</vt:lpstr>
      <vt:lpstr>GeoKettle</vt:lpstr>
      <vt:lpstr>CrimeStat</vt:lpstr>
      <vt:lpstr>A nejen GIS!</vt:lpstr>
      <vt:lpstr>„Méně obvyklé“ metody kartografické vizualizace</vt:lpstr>
      <vt:lpstr>Tematická kartografie</vt:lpstr>
      <vt:lpstr>Co si ukážeme? </vt:lpstr>
      <vt:lpstr>Anamorfóza </vt:lpstr>
      <vt:lpstr>Anamorfóza </vt:lpstr>
      <vt:lpstr>Souvislá anamorfóza  </vt:lpstr>
      <vt:lpstr>Souvislá anamorfóza  </vt:lpstr>
      <vt:lpstr>Nesouvislá anamorfóza </vt:lpstr>
      <vt:lpstr>Anamorfóza – nesouvislá</vt:lpstr>
      <vt:lpstr>Anamorfóza na základě vzdáleností </vt:lpstr>
      <vt:lpstr>Anamorfóza – webové nástroje</vt:lpstr>
      <vt:lpstr>Hexagony </vt:lpstr>
      <vt:lpstr>Objemový kartogram</vt:lpstr>
      <vt:lpstr>Objemový kartogram</vt:lpstr>
      <vt:lpstr>Prezentace aplikace PowerPoint</vt:lpstr>
      <vt:lpstr>Objemový kartogram – ArcGIS Pro</vt:lpstr>
      <vt:lpstr>Objemový kartogram – QGIS</vt:lpstr>
      <vt:lpstr>3D kartodiagramy</vt:lpstr>
      <vt:lpstr>Legenda pro 3D mapy</vt:lpstr>
      <vt:lpstr>Bivariantní kartogram – ArcGIS Pro  </vt:lpstr>
      <vt:lpstr>Bivariantní kartogram </vt:lpstr>
      <vt:lpstr>Tečková mapa </vt:lpstr>
      <vt:lpstr>Flow maps </vt:lpstr>
      <vt:lpstr>Data a grafické proměnné </vt:lpstr>
      <vt:lpstr>Flow maps - doporučení</vt:lpstr>
      <vt:lpstr>QGIS</vt:lpstr>
      <vt:lpstr>QGIS – extenze Visualist</vt:lpstr>
      <vt:lpstr>Zdroje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GU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Kuba</dc:creator>
  <cp:lastModifiedBy>Lukáš Herman</cp:lastModifiedBy>
  <cp:revision>620</cp:revision>
  <dcterms:created xsi:type="dcterms:W3CDTF">2005-10-31T09:36:06Z</dcterms:created>
  <dcterms:modified xsi:type="dcterms:W3CDTF">2023-04-06T10:33:19Z</dcterms:modified>
</cp:coreProperties>
</file>