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369" r:id="rId3"/>
    <p:sldId id="370" r:id="rId4"/>
    <p:sldId id="295" r:id="rId5"/>
    <p:sldId id="355" r:id="rId6"/>
    <p:sldId id="318" r:id="rId7"/>
    <p:sldId id="342" r:id="rId8"/>
    <p:sldId id="323" r:id="rId9"/>
    <p:sldId id="345" r:id="rId10"/>
    <p:sldId id="328" r:id="rId11"/>
    <p:sldId id="330" r:id="rId12"/>
    <p:sldId id="331" r:id="rId13"/>
    <p:sldId id="343" r:id="rId14"/>
    <p:sldId id="346" r:id="rId15"/>
    <p:sldId id="354" r:id="rId16"/>
    <p:sldId id="344" r:id="rId17"/>
    <p:sldId id="336" r:id="rId18"/>
    <p:sldId id="350" r:id="rId19"/>
    <p:sldId id="257" r:id="rId20"/>
    <p:sldId id="351" r:id="rId21"/>
    <p:sldId id="258" r:id="rId22"/>
    <p:sldId id="352" r:id="rId23"/>
    <p:sldId id="353" r:id="rId24"/>
    <p:sldId id="260" r:id="rId25"/>
    <p:sldId id="259" r:id="rId26"/>
    <p:sldId id="261" r:id="rId27"/>
    <p:sldId id="332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01" r:id="rId42"/>
    <p:sldId id="347" r:id="rId43"/>
    <p:sldId id="348" r:id="rId44"/>
    <p:sldId id="296" r:id="rId45"/>
    <p:sldId id="575" r:id="rId46"/>
    <p:sldId id="300" r:id="rId47"/>
    <p:sldId id="305" r:id="rId48"/>
    <p:sldId id="299" r:id="rId49"/>
    <p:sldId id="297" r:id="rId50"/>
    <p:sldId id="311" r:id="rId51"/>
    <p:sldId id="306" r:id="rId52"/>
    <p:sldId id="315" r:id="rId53"/>
    <p:sldId id="316" r:id="rId54"/>
    <p:sldId id="298" r:id="rId55"/>
    <p:sldId id="303" r:id="rId56"/>
    <p:sldId id="304" r:id="rId57"/>
    <p:sldId id="312" r:id="rId58"/>
    <p:sldId id="302" r:id="rId59"/>
    <p:sldId id="576" r:id="rId60"/>
    <p:sldId id="572" r:id="rId61"/>
    <p:sldId id="573" r:id="rId62"/>
    <p:sldId id="308" r:id="rId63"/>
    <p:sldId id="307" r:id="rId64"/>
    <p:sldId id="349" r:id="rId65"/>
    <p:sldId id="384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Kvarda" initials="OK" lastIdx="1" clrIdx="0">
    <p:extLst>
      <p:ext uri="{19B8F6BF-5375-455C-9EA6-DF929625EA0E}">
        <p15:presenceInfo xmlns:p15="http://schemas.microsoft.com/office/powerpoint/2012/main" userId="Ondřej Kvar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5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8CED5-6F83-41E7-A126-9A39EAED9EF7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68DC-A64E-4C62-B3D0-AF2AA1F13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19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82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65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0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48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7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62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62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30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70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1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3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8A069-D139-41F5-B2B8-E96E1B0A4704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BC1E-F0EF-435B-9B3F-CEA769F71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6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bavod.cz/data/gis_kartografie/kart_mystifikace.pdf" TargetMode="External"/><Relationship Id="rId13" Type="http://schemas.openxmlformats.org/officeDocument/2006/relationships/hyperlink" Target="https://is.muni.cz/el/ped/podzim2014/Ze0013/um/50648388/Legenda.pdf" TargetMode="External"/><Relationship Id="rId3" Type="http://schemas.openxmlformats.org/officeDocument/2006/relationships/hyperlink" Target="https://gistbok.ucgis.org/bok-topics/common-thematic-map-types" TargetMode="External"/><Relationship Id="rId7" Type="http://schemas.openxmlformats.org/officeDocument/2006/relationships/hyperlink" Target="http://gis.fsv.cvut.cz/kartografie/1-8-0-kartograficke-chyby.php" TargetMode="External"/><Relationship Id="rId12" Type="http://schemas.openxmlformats.org/officeDocument/2006/relationships/hyperlink" Target="https://is.muni.cz/el/ped/podzim2014/Ze0013/um/50648388/Barvy_v_mapach.pd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vorbamap.osu.cz/ke-stazeni/" TargetMode="External"/><Relationship Id="rId11" Type="http://schemas.openxmlformats.org/officeDocument/2006/relationships/hyperlink" Target="http://gisak.vsb.cz/gis_ostrava/GIS_Ova_2008/sbornik/Lists/Papers/050.pdf" TargetMode="External"/><Relationship Id="rId5" Type="http://schemas.openxmlformats.org/officeDocument/2006/relationships/hyperlink" Target="https://www.geograficke-rozhledy.cz/archiv/clanek/815/pdf" TargetMode="External"/><Relationship Id="rId15" Type="http://schemas.openxmlformats.org/officeDocument/2006/relationships/hyperlink" Target="https://files.taylorandfrancis.com/TJOM-suppmaterial-quick-guide.pdf" TargetMode="External"/><Relationship Id="rId10" Type="http://schemas.openxmlformats.org/officeDocument/2006/relationships/hyperlink" Target="https://is.muni.cz/el/ped/podzim2014/Ze0013/um/50648388/Stupnice.pdf" TargetMode="External"/><Relationship Id="rId4" Type="http://schemas.openxmlformats.org/officeDocument/2006/relationships/hyperlink" Target="https://www.natur.cuni.cz/geografie/geoinformatika-kartografie/ke-stazeni/projekty/moderni-geoinformacni-metody-ve-vyuce-gis-a-kartografie/kartogram/" TargetMode="External"/><Relationship Id="rId9" Type="http://schemas.openxmlformats.org/officeDocument/2006/relationships/hyperlink" Target="https://www.mdpi.com/2220-9964/9/7/415/htm" TargetMode="External"/><Relationship Id="rId14" Type="http://schemas.openxmlformats.org/officeDocument/2006/relationships/hyperlink" Target="https://is.muni.cz/el/ped/podzim2014/Ze0013/um/50648388/Kompozice_mapy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smweb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o2.cz/porta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brno.cz/datasets/697fc58c78804a45bcd9e41c5ff64f6a/abou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cz/%C4%8Dl%C3%A1nky/geoloka%C4%8Dn%C3%AD-data-mobiln%C3%ADch-oper%C3%A1tor%C5%AF-principy-p%C5%99%C3%ADklady-ot%C3%A1zk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7/s41599-019-0242-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articles/s41599-019-0242-9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3">
            <a:extLst>
              <a:ext uri="{FF2B5EF4-FFF2-40B4-BE49-F238E27FC236}">
                <a16:creationId xmlns:a16="http://schemas.microsoft.com/office/drawing/2014/main" id="{6A891B41-363B-4EFD-8FC3-B7E640799C18}"/>
              </a:ext>
            </a:extLst>
          </p:cNvPr>
          <p:cNvSpPr txBox="1">
            <a:spLocks/>
          </p:cNvSpPr>
          <p:nvPr/>
        </p:nvSpPr>
        <p:spPr>
          <a:xfrm>
            <a:off x="298877" y="1729409"/>
            <a:ext cx="8521200" cy="23425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Chyby v kartografické </a:t>
            </a:r>
            <a:r>
              <a:rPr kumimoji="0" lang="sk-SK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vizualizaci</a:t>
            </a: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III.</a:t>
            </a:r>
          </a:p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33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noProof="0" dirty="0" err="1">
                <a:solidFill>
                  <a:srgbClr val="0000DC"/>
                </a:solidFill>
                <a:latin typeface="Arial"/>
              </a:rPr>
              <a:t>Kompozice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,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styl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a design</a:t>
            </a:r>
          </a:p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kern="0" dirty="0">
              <a:solidFill>
                <a:srgbClr val="0000DC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 err="1">
                <a:solidFill>
                  <a:srgbClr val="0000DC"/>
                </a:solidFill>
                <a:latin typeface="Arial"/>
              </a:rPr>
              <a:t>Data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mobilních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operátorů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</a:t>
            </a:r>
          </a:p>
        </p:txBody>
      </p:sp>
      <p:sp>
        <p:nvSpPr>
          <p:cNvPr id="17" name="Zástupný objekt pre pätu 1">
            <a:extLst>
              <a:ext uri="{FF2B5EF4-FFF2-40B4-BE49-F238E27FC236}">
                <a16:creationId xmlns:a16="http://schemas.microsoft.com/office/drawing/2014/main" id="{4298CD20-AE47-4E54-B6A5-0B2A60AED5EE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24" name="Zástupný objekt pre číslo snímky 2">
            <a:extLst>
              <a:ext uri="{FF2B5EF4-FFF2-40B4-BE49-F238E27FC236}">
                <a16:creationId xmlns:a16="http://schemas.microsoft.com/office/drawing/2014/main" id="{CC1E1FF2-5655-472E-98C2-7753C54D367B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CC10BB-AB7C-426F-8753-E4B16B3C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194407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17C2BA-37FD-476C-92B1-9D89FA0F5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194407"/>
            <a:ext cx="1277113" cy="982981"/>
          </a:xfrm>
          <a:prstGeom prst="rect">
            <a:avLst/>
          </a:prstGeom>
        </p:spPr>
      </p:pic>
      <p:sp>
        <p:nvSpPr>
          <p:cNvPr id="4" name="Podnadpis 4">
            <a:extLst>
              <a:ext uri="{FF2B5EF4-FFF2-40B4-BE49-F238E27FC236}">
                <a16:creationId xmlns:a16="http://schemas.microsoft.com/office/drawing/2014/main" id="{435B7C73-392D-4B05-8229-DE8D67C2E0D3}"/>
              </a:ext>
            </a:extLst>
          </p:cNvPr>
          <p:cNvSpPr txBox="1">
            <a:spLocks/>
          </p:cNvSpPr>
          <p:nvPr/>
        </p:nvSpPr>
        <p:spPr>
          <a:xfrm>
            <a:off x="310500" y="5023972"/>
            <a:ext cx="213298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kumimoji="0" lang="cs-CZ" sz="180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Lukáš HERMAN</a:t>
            </a:r>
          </a:p>
        </p:txBody>
      </p:sp>
    </p:spTree>
    <p:extLst>
      <p:ext uri="{BB962C8B-B14F-4D97-AF65-F5344CB8AC3E}">
        <p14:creationId xmlns:p14="http://schemas.microsoft.com/office/powerpoint/2010/main" val="108919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2125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STYL ....</a:t>
            </a:r>
          </a:p>
        </p:txBody>
      </p:sp>
      <p:pic>
        <p:nvPicPr>
          <p:cNvPr id="4098" name="Picture 2" descr="evaluation of two maps">
            <a:extLst>
              <a:ext uri="{FF2B5EF4-FFF2-40B4-BE49-F238E27FC236}">
                <a16:creationId xmlns:a16="http://schemas.microsoft.com/office/drawing/2014/main" id="{4924BE50-FEED-B09A-4807-C9DD2F74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94" y="1605155"/>
            <a:ext cx="7699611" cy="36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99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5122" name="Picture 2" descr="Visual Hierarchy and Map Layout">
            <a:extLst>
              <a:ext uri="{FF2B5EF4-FFF2-40B4-BE49-F238E27FC236}">
                <a16:creationId xmlns:a16="http://schemas.microsoft.com/office/drawing/2014/main" id="{7407E4BB-A9CD-DC27-B7D1-B82FABCC0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319" r="5664" b="5512"/>
          <a:stretch/>
        </p:blipFill>
        <p:spPr bwMode="auto">
          <a:xfrm>
            <a:off x="-3134" y="1015596"/>
            <a:ext cx="4348336" cy="58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2E45F4C-6A6A-3FAC-EE72-BBD2E70C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02" y="205542"/>
            <a:ext cx="4798798" cy="62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47476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120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47476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194" name="Picture 2" descr="Fluid Map Layout">
            <a:extLst>
              <a:ext uri="{FF2B5EF4-FFF2-40B4-BE49-F238E27FC236}">
                <a16:creationId xmlns:a16="http://schemas.microsoft.com/office/drawing/2014/main" id="{71489462-C232-2427-F84F-214BC79E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6" y="1550931"/>
            <a:ext cx="4500000" cy="34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p Layout">
            <a:extLst>
              <a:ext uri="{FF2B5EF4-FFF2-40B4-BE49-F238E27FC236}">
                <a16:creationId xmlns:a16="http://schemas.microsoft.com/office/drawing/2014/main" id="{7548BC99-DCFE-09E0-4541-EA04F19F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550931"/>
            <a:ext cx="4500000" cy="34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6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397513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ROZVEŽENÍ MAPOVÉHO LISTU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10BBA3-F067-73DF-4C9B-8ECD1C07D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9" t="17601" r="13334" b="10645"/>
          <a:stretch/>
        </p:blipFill>
        <p:spPr>
          <a:xfrm>
            <a:off x="540000" y="1054208"/>
            <a:ext cx="7825409" cy="57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22496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baseline="0" dirty="0">
                <a:solidFill>
                  <a:srgbClr val="0000DC"/>
                </a:solidFill>
                <a:latin typeface="Arial"/>
              </a:rPr>
              <a:t>ZLATÝ ŘEZ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1965E4-A3E1-DD74-B212-2F3A5AD76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5" t="15925" r="71015" b="56893"/>
          <a:stretch/>
        </p:blipFill>
        <p:spPr>
          <a:xfrm>
            <a:off x="821636" y="1111347"/>
            <a:ext cx="3340689" cy="221311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9768BB9-F465-8257-8F87-76FFF8BC59AB}"/>
              </a:ext>
            </a:extLst>
          </p:cNvPr>
          <p:cNvSpPr txBox="1"/>
          <p:nvPr/>
        </p:nvSpPr>
        <p:spPr>
          <a:xfrm>
            <a:off x="2340183" y="3269093"/>
            <a:ext cx="99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effectLst/>
              </a:rPr>
              <a:t>1,61</a:t>
            </a:r>
            <a:endParaRPr lang="en-GB" b="1" dirty="0"/>
          </a:p>
        </p:txBody>
      </p:sp>
      <p:pic>
        <p:nvPicPr>
          <p:cNvPr id="1028" name="Picture 4" descr="Pražský hrad a zlatý řez">
            <a:extLst>
              <a:ext uri="{FF2B5EF4-FFF2-40B4-BE49-F238E27FC236}">
                <a16:creationId xmlns:a16="http://schemas.microsoft.com/office/drawing/2014/main" id="{095379F2-FF22-1869-45CD-BA7A5DC42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 b="10498"/>
          <a:stretch/>
        </p:blipFill>
        <p:spPr bwMode="auto">
          <a:xfrm>
            <a:off x="4460645" y="53456"/>
            <a:ext cx="4617093" cy="290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avidlo třetin">
            <a:extLst>
              <a:ext uri="{FF2B5EF4-FFF2-40B4-BE49-F238E27FC236}">
                <a16:creationId xmlns:a16="http://schemas.microsoft.com/office/drawing/2014/main" id="{B5650EB1-E5A9-F38D-8CF6-0F705073E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6"/>
          <a:stretch/>
        </p:blipFill>
        <p:spPr bwMode="auto">
          <a:xfrm>
            <a:off x="4456522" y="4048539"/>
            <a:ext cx="4621216" cy="27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4E964C2-908F-9691-9176-431D1A9E4802}"/>
              </a:ext>
            </a:extLst>
          </p:cNvPr>
          <p:cNvSpPr txBox="1"/>
          <p:nvPr/>
        </p:nvSpPr>
        <p:spPr>
          <a:xfrm>
            <a:off x="2764968" y="6169334"/>
            <a:ext cx="2125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b="1" dirty="0"/>
              <a:t>Pravidlo třetin </a:t>
            </a:r>
            <a:r>
              <a:rPr lang="cs-CZ" b="1" dirty="0">
                <a:sym typeface="Wingdings" panose="05000000000000000000" pitchFamily="2" charset="2"/>
              </a:rPr>
              <a:t></a:t>
            </a:r>
            <a:endParaRPr lang="en-GB" b="1" dirty="0"/>
          </a:p>
        </p:txBody>
      </p:sp>
      <p:pic>
        <p:nvPicPr>
          <p:cNvPr id="1032" name="Picture 8" descr="Golden ratio and geography | Fibonacci spiral, Fibonacci, Sacred geometry  art">
            <a:extLst>
              <a:ext uri="{FF2B5EF4-FFF2-40B4-BE49-F238E27FC236}">
                <a16:creationId xmlns:a16="http://schemas.microsoft.com/office/drawing/2014/main" id="{9D917671-4169-7C0A-83F9-F5A39724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" y="3533541"/>
            <a:ext cx="2339470" cy="32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2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15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41384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KVÍZ ...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DB99C89-9536-39D4-0C1E-CF329735578C}"/>
              </a:ext>
            </a:extLst>
          </p:cNvPr>
          <p:cNvSpPr txBox="1"/>
          <p:nvPr/>
        </p:nvSpPr>
        <p:spPr>
          <a:xfrm>
            <a:off x="549965" y="2006335"/>
            <a:ext cx="820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Urči, která varianta mapového layoutu je </a:t>
            </a:r>
            <a:r>
              <a:rPr lang="cs-CZ" sz="3200" b="1" dirty="0"/>
              <a:t>správná</a:t>
            </a:r>
            <a:r>
              <a:rPr lang="cs-CZ" sz="3200" dirty="0"/>
              <a:t> / </a:t>
            </a:r>
            <a:r>
              <a:rPr lang="cs-CZ" sz="3200" b="1" dirty="0"/>
              <a:t>lepší </a:t>
            </a:r>
          </a:p>
          <a:p>
            <a:endParaRPr lang="cs-CZ" sz="3200" dirty="0"/>
          </a:p>
          <a:p>
            <a:r>
              <a:rPr lang="cs-CZ" sz="3200" dirty="0"/>
              <a:t>V potaz berte uvedenou </a:t>
            </a:r>
            <a:r>
              <a:rPr lang="cs-CZ" sz="3200" b="1" dirty="0"/>
              <a:t>charakteristiku</a:t>
            </a:r>
            <a:r>
              <a:rPr lang="cs-CZ" sz="3200" dirty="0"/>
              <a:t> </a:t>
            </a:r>
          </a:p>
          <a:p>
            <a:endParaRPr lang="cs-CZ" sz="3200" dirty="0"/>
          </a:p>
          <a:p>
            <a:r>
              <a:rPr lang="cs-CZ" sz="3200" dirty="0"/>
              <a:t>Pokud není uvedeno jinak, vybíráš jednu možnost ze dvou.</a:t>
            </a:r>
          </a:p>
        </p:txBody>
      </p:sp>
    </p:spTree>
    <p:extLst>
      <p:ext uri="{BB962C8B-B14F-4D97-AF65-F5344CB8AC3E}">
        <p14:creationId xmlns:p14="http://schemas.microsoft.com/office/powerpoint/2010/main" val="351727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379A14E-F5F3-D631-6E1A-8EC1C911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1" t="18374" r="24275" b="17730"/>
          <a:stretch/>
        </p:blipFill>
        <p:spPr>
          <a:xfrm>
            <a:off x="4870174" y="0"/>
            <a:ext cx="4273826" cy="68381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92F906-3FAC-E37B-5D2C-7DA971DA684F}"/>
              </a:ext>
            </a:extLst>
          </p:cNvPr>
          <p:cNvSpPr txBox="1"/>
          <p:nvPr/>
        </p:nvSpPr>
        <p:spPr>
          <a:xfrm>
            <a:off x="540000" y="1249125"/>
            <a:ext cx="420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Využití tvaru zobrazovaného území při kompozici prvků na listu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2FCFC7-40DC-DF1D-E754-95F4D368DF3D}"/>
              </a:ext>
            </a:extLst>
          </p:cNvPr>
          <p:cNvSpPr/>
          <p:nvPr/>
        </p:nvSpPr>
        <p:spPr>
          <a:xfrm>
            <a:off x="5009324" y="135942"/>
            <a:ext cx="761998" cy="718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71CCBE4-94DF-2729-D301-07E29D46F143}"/>
              </a:ext>
            </a:extLst>
          </p:cNvPr>
          <p:cNvSpPr/>
          <p:nvPr/>
        </p:nvSpPr>
        <p:spPr>
          <a:xfrm>
            <a:off x="5009324" y="3608011"/>
            <a:ext cx="761998" cy="71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D3552884-0BAA-9F29-CC6E-B8C2915FAC3E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774673-C07A-7A82-F95E-C7A8C05F2916}"/>
              </a:ext>
            </a:extLst>
          </p:cNvPr>
          <p:cNvSpPr txBox="1"/>
          <p:nvPr/>
        </p:nvSpPr>
        <p:spPr>
          <a:xfrm>
            <a:off x="5135218" y="135942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</a:t>
            </a:r>
            <a:endParaRPr lang="en-GB" sz="4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AEBBF11-24D0-D813-4C73-4C35D0A69D80}"/>
              </a:ext>
            </a:extLst>
          </p:cNvPr>
          <p:cNvSpPr txBox="1"/>
          <p:nvPr/>
        </p:nvSpPr>
        <p:spPr>
          <a:xfrm>
            <a:off x="5135217" y="3618948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6195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CF6AABD3-5944-F3C7-1C0D-ABF2408D4E91}"/>
              </a:ext>
            </a:extLst>
          </p:cNvPr>
          <p:cNvGrpSpPr>
            <a:grpSpLocks noChangeAspect="1"/>
          </p:cNvGrpSpPr>
          <p:nvPr/>
        </p:nvGrpSpPr>
        <p:grpSpPr>
          <a:xfrm>
            <a:off x="4022035" y="96201"/>
            <a:ext cx="4969873" cy="6755882"/>
            <a:chOff x="1007167" y="1464363"/>
            <a:chExt cx="2756452" cy="374703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6B0AF44-C0B5-76DD-1793-DC9B0DDD3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34" t="20548" r="67415" b="32203"/>
            <a:stretch/>
          </p:blipFill>
          <p:spPr>
            <a:xfrm>
              <a:off x="1007167" y="1464363"/>
              <a:ext cx="2756452" cy="374703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DB52F574-FF2D-9081-24AC-6EF6E1A6F75E}"/>
                </a:ext>
              </a:extLst>
            </p:cNvPr>
            <p:cNvSpPr/>
            <p:nvPr/>
          </p:nvSpPr>
          <p:spPr>
            <a:xfrm>
              <a:off x="1543880" y="2073028"/>
              <a:ext cx="477078" cy="47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2D88F5F-C201-D867-D1A2-FA848D710016}"/>
                </a:ext>
              </a:extLst>
            </p:cNvPr>
            <p:cNvSpPr/>
            <p:nvPr/>
          </p:nvSpPr>
          <p:spPr>
            <a:xfrm>
              <a:off x="1543880" y="3871766"/>
              <a:ext cx="477078" cy="47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36AFCA-78E2-99D1-CE92-444EE22560A7}"/>
              </a:ext>
            </a:extLst>
          </p:cNvPr>
          <p:cNvSpPr txBox="1"/>
          <p:nvPr/>
        </p:nvSpPr>
        <p:spPr>
          <a:xfrm>
            <a:off x="540000" y="1249125"/>
            <a:ext cx="420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Zarovnání prvků ke kompozičním osám </a:t>
            </a:r>
          </a:p>
          <a:p>
            <a:endParaRPr lang="cs-CZ" sz="2400" dirty="0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97176456-6A40-91D0-6C86-88E444C878CB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0BB4D53-D6FA-E915-8787-08BDAF4721C5}"/>
              </a:ext>
            </a:extLst>
          </p:cNvPr>
          <p:cNvSpPr txBox="1"/>
          <p:nvPr/>
        </p:nvSpPr>
        <p:spPr>
          <a:xfrm>
            <a:off x="5201761" y="1265042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</a:t>
            </a:r>
            <a:endParaRPr lang="en-GB" sz="4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BFCDF65-3CB1-D682-E100-F3A39F22675C}"/>
              </a:ext>
            </a:extLst>
          </p:cNvPr>
          <p:cNvSpPr txBox="1"/>
          <p:nvPr/>
        </p:nvSpPr>
        <p:spPr>
          <a:xfrm>
            <a:off x="5201760" y="4508160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623957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B426BCC-0637-252F-1B10-383370A36222}"/>
              </a:ext>
            </a:extLst>
          </p:cNvPr>
          <p:cNvGrpSpPr/>
          <p:nvPr/>
        </p:nvGrpSpPr>
        <p:grpSpPr>
          <a:xfrm>
            <a:off x="4121427" y="-1"/>
            <a:ext cx="5022574" cy="6855215"/>
            <a:chOff x="5380382" y="1417045"/>
            <a:chExt cx="2690191" cy="367179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801AE9DE-C7D9-F17D-BEA0-1DFB809A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391" t="36626" r="43333" b="16602"/>
            <a:stretch/>
          </p:blipFill>
          <p:spPr>
            <a:xfrm>
              <a:off x="5380382" y="1417045"/>
              <a:ext cx="2690191" cy="367179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6597C156-4D19-B030-82DB-76E7E9C70E21}"/>
                </a:ext>
              </a:extLst>
            </p:cNvPr>
            <p:cNvSpPr/>
            <p:nvPr/>
          </p:nvSpPr>
          <p:spPr>
            <a:xfrm>
              <a:off x="6042991" y="2098598"/>
              <a:ext cx="477078" cy="47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14596879-F2C1-AA87-7331-D022AB0A4EF1}"/>
                </a:ext>
              </a:extLst>
            </p:cNvPr>
            <p:cNvSpPr/>
            <p:nvPr/>
          </p:nvSpPr>
          <p:spPr>
            <a:xfrm>
              <a:off x="6042991" y="3987033"/>
              <a:ext cx="477078" cy="47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FE6CF61E-B54F-E2DA-9673-5C0EA9E38C76}"/>
              </a:ext>
            </a:extLst>
          </p:cNvPr>
          <p:cNvSpPr txBox="1"/>
          <p:nvPr/>
        </p:nvSpPr>
        <p:spPr>
          <a:xfrm>
            <a:off x="540000" y="1249125"/>
            <a:ext cx="3183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Propojení nebo rozbití jednotlivých prvků mapy na listu</a:t>
            </a:r>
          </a:p>
          <a:p>
            <a:endParaRPr lang="cs-CZ" sz="2400" dirty="0"/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AFACB530-BA9B-F21B-1579-3BAC479AA382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1F16C4-D365-AB61-D4AC-936AEF1F5DF2}"/>
              </a:ext>
            </a:extLst>
          </p:cNvPr>
          <p:cNvSpPr txBox="1"/>
          <p:nvPr/>
        </p:nvSpPr>
        <p:spPr>
          <a:xfrm>
            <a:off x="5548761" y="1358973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</a:t>
            </a:r>
            <a:endParaRPr lang="en-GB" sz="4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C7161B-04D0-5F47-776C-848D354A90AA}"/>
              </a:ext>
            </a:extLst>
          </p:cNvPr>
          <p:cNvSpPr txBox="1"/>
          <p:nvPr/>
        </p:nvSpPr>
        <p:spPr>
          <a:xfrm>
            <a:off x="5548761" y="4884673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123926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1956008-ACF3-BE02-65E5-F2D9CC3D2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4" t="6309" r="6829" b="68683"/>
          <a:stretch/>
        </p:blipFill>
        <p:spPr>
          <a:xfrm>
            <a:off x="185222" y="2633868"/>
            <a:ext cx="4289390" cy="25958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34D288D-7BD5-BB60-37C8-9EF19DD48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4" t="35059" r="6873" b="40219"/>
          <a:stretch/>
        </p:blipFill>
        <p:spPr>
          <a:xfrm>
            <a:off x="4668056" y="2633868"/>
            <a:ext cx="4335110" cy="25958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E3D5AAB-9E43-B065-0209-21845829A2E1}"/>
              </a:ext>
            </a:extLst>
          </p:cNvPr>
          <p:cNvSpPr txBox="1"/>
          <p:nvPr/>
        </p:nvSpPr>
        <p:spPr>
          <a:xfrm>
            <a:off x="988841" y="681527"/>
            <a:ext cx="318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Vizuální kontrast I. 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D0A4F91-A63F-A8BB-FC4D-CF86485403A5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7D45B36-A797-6F26-4405-250714F2B543}"/>
              </a:ext>
            </a:extLst>
          </p:cNvPr>
          <p:cNvSpPr txBox="1"/>
          <p:nvPr/>
        </p:nvSpPr>
        <p:spPr>
          <a:xfrm rot="21219186">
            <a:off x="1174451" y="1369513"/>
            <a:ext cx="1548871" cy="707886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Vyber dvě možnosti </a:t>
            </a:r>
          </a:p>
        </p:txBody>
      </p:sp>
    </p:spTree>
    <p:extLst>
      <p:ext uri="{BB962C8B-B14F-4D97-AF65-F5344CB8AC3E}">
        <p14:creationId xmlns:p14="http://schemas.microsoft.com/office/powerpoint/2010/main" val="231200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32545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ORGANIZACE KONCE SEMESTRU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347816-42E0-67DA-1ECB-22D2E6725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80" r="8623" b="34476"/>
          <a:stretch/>
        </p:blipFill>
        <p:spPr>
          <a:xfrm>
            <a:off x="18860" y="3770240"/>
            <a:ext cx="9106281" cy="2491409"/>
          </a:xfrm>
          <a:prstGeom prst="rect">
            <a:avLst/>
          </a:prstGeom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5110E0D6-3DF2-18CB-5C26-9070808C8E20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8074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3. projekt – </a:t>
            </a:r>
            <a:r>
              <a:rPr lang="cs-CZ" sz="2200" b="0" kern="0" dirty="0" err="1">
                <a:solidFill>
                  <a:schemeClr val="tx1"/>
                </a:solidFill>
                <a:latin typeface="+mn-lt"/>
              </a:rPr>
              <a:t>deadline</a:t>
            </a: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 odevzdání?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2. května – i přednáška bude v Z7 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2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4. ročník – terénní cvičení – kdy, kolik lidí?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5. ročník – (před)termín zkoušky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rgbClr val="0000DC"/>
              </a:solidFill>
              <a:latin typeface="+mn-lt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3029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152AF895-C045-F170-BE9C-E46848ED843B}"/>
              </a:ext>
            </a:extLst>
          </p:cNvPr>
          <p:cNvGrpSpPr>
            <a:grpSpLocks noChangeAspect="1"/>
          </p:cNvGrpSpPr>
          <p:nvPr/>
        </p:nvGrpSpPr>
        <p:grpSpPr>
          <a:xfrm>
            <a:off x="1348292" y="2080122"/>
            <a:ext cx="6447415" cy="4625009"/>
            <a:chOff x="7728918" y="3429000"/>
            <a:chExt cx="3362415" cy="240095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67573809-1D89-3098-EDAA-CC1555205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4" t="63143" r="5292" b="6159"/>
            <a:stretch/>
          </p:blipFill>
          <p:spPr>
            <a:xfrm>
              <a:off x="7728918" y="3429000"/>
              <a:ext cx="3324395" cy="2400958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5DA6365-3D74-1CB5-A790-A7352B974B6C}"/>
                </a:ext>
              </a:extLst>
            </p:cNvPr>
            <p:cNvSpPr/>
            <p:nvPr/>
          </p:nvSpPr>
          <p:spPr>
            <a:xfrm>
              <a:off x="8818033" y="5596467"/>
              <a:ext cx="546100" cy="233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B913C02D-45BB-48C5-3D63-1C844161624A}"/>
                </a:ext>
              </a:extLst>
            </p:cNvPr>
            <p:cNvSpPr/>
            <p:nvPr/>
          </p:nvSpPr>
          <p:spPr>
            <a:xfrm>
              <a:off x="10515600" y="5596467"/>
              <a:ext cx="575733" cy="233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41B948-CB41-733C-040A-BC30494A6F86}"/>
              </a:ext>
            </a:extLst>
          </p:cNvPr>
          <p:cNvSpPr txBox="1"/>
          <p:nvPr/>
        </p:nvSpPr>
        <p:spPr>
          <a:xfrm>
            <a:off x="988841" y="681527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Vizuální kontrast II. – tematická mapa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59BBF5-8CFF-9C8F-DFF3-AF05300BA5CE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5)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1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43C6097-5D6D-7550-1A48-863B80EA09D4}"/>
              </a:ext>
            </a:extLst>
          </p:cNvPr>
          <p:cNvGrpSpPr>
            <a:grpSpLocks noChangeAspect="1"/>
          </p:cNvGrpSpPr>
          <p:nvPr/>
        </p:nvGrpSpPr>
        <p:grpSpPr>
          <a:xfrm>
            <a:off x="882000" y="1736036"/>
            <a:ext cx="7380000" cy="4977231"/>
            <a:chOff x="203245" y="3670999"/>
            <a:chExt cx="4537222" cy="30600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01DABED-F027-B33C-560E-D64BC9E80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t="3750" r="36534" b="66049"/>
            <a:stretch/>
          </p:blipFill>
          <p:spPr>
            <a:xfrm>
              <a:off x="203245" y="3670999"/>
              <a:ext cx="4537222" cy="3060000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F2717FC4-0E5E-BF0D-2B7E-78F6016A2FF7}"/>
                </a:ext>
              </a:extLst>
            </p:cNvPr>
            <p:cNvSpPr/>
            <p:nvPr/>
          </p:nvSpPr>
          <p:spPr>
            <a:xfrm>
              <a:off x="203245" y="6412084"/>
              <a:ext cx="687442" cy="280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88EFA821-8FC9-2636-9BFC-A71C5FD833BC}"/>
                </a:ext>
              </a:extLst>
            </p:cNvPr>
            <p:cNvSpPr/>
            <p:nvPr/>
          </p:nvSpPr>
          <p:spPr>
            <a:xfrm>
              <a:off x="2423082" y="6412083"/>
              <a:ext cx="687442" cy="280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3B4C12-1912-83A2-330B-AE32D3DDBB9D}"/>
              </a:ext>
            </a:extLst>
          </p:cNvPr>
          <p:cNvSpPr txBox="1"/>
          <p:nvPr/>
        </p:nvSpPr>
        <p:spPr>
          <a:xfrm>
            <a:off x="988841" y="681527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Čitelnost I.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35E0AC-6E18-1D13-F80A-5408F1D835AE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7)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3653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00CE749-573B-7C8C-8EA7-C0DF79A02AD9}"/>
              </a:ext>
            </a:extLst>
          </p:cNvPr>
          <p:cNvGrpSpPr>
            <a:grpSpLocks noChangeAspect="1"/>
          </p:cNvGrpSpPr>
          <p:nvPr/>
        </p:nvGrpSpPr>
        <p:grpSpPr>
          <a:xfrm>
            <a:off x="792000" y="1585110"/>
            <a:ext cx="7560000" cy="5098627"/>
            <a:chOff x="2923551" y="521807"/>
            <a:chExt cx="3402917" cy="2295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39608305-DBE7-3FBE-3B9E-88EE6A4D1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t="33950" r="36534" b="35849"/>
            <a:stretch/>
          </p:blipFill>
          <p:spPr>
            <a:xfrm>
              <a:off x="2923551" y="521807"/>
              <a:ext cx="3402917" cy="2295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E64C0B2-B168-8236-2561-0E0D4C827FF4}"/>
                </a:ext>
              </a:extLst>
            </p:cNvPr>
            <p:cNvSpPr/>
            <p:nvPr/>
          </p:nvSpPr>
          <p:spPr>
            <a:xfrm>
              <a:off x="2923551" y="2571427"/>
              <a:ext cx="550838" cy="210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00DDA35D-58B4-7249-DAD6-03F403925AC2}"/>
                </a:ext>
              </a:extLst>
            </p:cNvPr>
            <p:cNvSpPr/>
            <p:nvPr/>
          </p:nvSpPr>
          <p:spPr>
            <a:xfrm>
              <a:off x="4565660" y="2571427"/>
              <a:ext cx="550838" cy="210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09700B-C6C3-67F0-1825-4718C1B501EC}"/>
              </a:ext>
            </a:extLst>
          </p:cNvPr>
          <p:cNvSpPr txBox="1"/>
          <p:nvPr/>
        </p:nvSpPr>
        <p:spPr>
          <a:xfrm>
            <a:off x="988841" y="681527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Čitelnost II.</a:t>
            </a: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79514C39-1AEA-A37F-F568-EAB8F0589FCC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8)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077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E008094-09A5-A3A6-4B0D-13271BAA4B9D}"/>
              </a:ext>
            </a:extLst>
          </p:cNvPr>
          <p:cNvGrpSpPr>
            <a:grpSpLocks noChangeAspect="1"/>
          </p:cNvGrpSpPr>
          <p:nvPr/>
        </p:nvGrpSpPr>
        <p:grpSpPr>
          <a:xfrm>
            <a:off x="792000" y="1598741"/>
            <a:ext cx="7560000" cy="5120111"/>
            <a:chOff x="7470570" y="3632161"/>
            <a:chExt cx="4518185" cy="3060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5AEF11E-2B92-2F51-EB47-E84D32A53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t="64151" r="36534" b="5521"/>
            <a:stretch/>
          </p:blipFill>
          <p:spPr>
            <a:xfrm>
              <a:off x="7470570" y="3632161"/>
              <a:ext cx="4518185" cy="3060000"/>
            </a:xfrm>
            <a:prstGeom prst="rect">
              <a:avLst/>
            </a:prstGeom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4FD6BE82-7A01-93F7-1A2E-FC4497800051}"/>
                </a:ext>
              </a:extLst>
            </p:cNvPr>
            <p:cNvSpPr/>
            <p:nvPr/>
          </p:nvSpPr>
          <p:spPr>
            <a:xfrm>
              <a:off x="7470570" y="6360266"/>
              <a:ext cx="687442" cy="305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3C57093-01C7-4F07-5726-348778C68F4F}"/>
                </a:ext>
              </a:extLst>
            </p:cNvPr>
            <p:cNvSpPr/>
            <p:nvPr/>
          </p:nvSpPr>
          <p:spPr>
            <a:xfrm>
              <a:off x="9670976" y="6360266"/>
              <a:ext cx="687442" cy="305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03B3163-C452-378A-3E59-AAA519CE11E3}"/>
              </a:ext>
            </a:extLst>
          </p:cNvPr>
          <p:cNvSpPr txBox="1"/>
          <p:nvPr/>
        </p:nvSpPr>
        <p:spPr>
          <a:xfrm>
            <a:off x="988841" y="643056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Čitelnost III. 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547688D2-D31C-9B73-FEF0-06908576C765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9)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1699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F6B0730B-8CC0-8D60-6C97-39FA0E7DC973}"/>
              </a:ext>
            </a:extLst>
          </p:cNvPr>
          <p:cNvGrpSpPr>
            <a:grpSpLocks noChangeAspect="1"/>
          </p:cNvGrpSpPr>
          <p:nvPr/>
        </p:nvGrpSpPr>
        <p:grpSpPr>
          <a:xfrm>
            <a:off x="4679952" y="129303"/>
            <a:ext cx="4316273" cy="3299697"/>
            <a:chOff x="3706045" y="9000"/>
            <a:chExt cx="4606539" cy="35216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830D7A27-3D95-3E2A-3E55-9DDA00EC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3" t="3951" r="5594" b="65802"/>
            <a:stretch/>
          </p:blipFill>
          <p:spPr>
            <a:xfrm>
              <a:off x="3706045" y="9000"/>
              <a:ext cx="4606539" cy="3420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7AE2108-C1EB-7086-72DF-A35A602BB4C1}"/>
                </a:ext>
              </a:extLst>
            </p:cNvPr>
            <p:cNvSpPr/>
            <p:nvPr/>
          </p:nvSpPr>
          <p:spPr>
            <a:xfrm>
              <a:off x="7425932" y="3045383"/>
              <a:ext cx="886652" cy="485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CA964E0-AE25-0B9F-2195-22759159D6F3}"/>
              </a:ext>
            </a:extLst>
          </p:cNvPr>
          <p:cNvGrpSpPr>
            <a:grpSpLocks noChangeAspect="1"/>
          </p:cNvGrpSpPr>
          <p:nvPr/>
        </p:nvGrpSpPr>
        <p:grpSpPr>
          <a:xfrm>
            <a:off x="79512" y="3544846"/>
            <a:ext cx="4462625" cy="3313154"/>
            <a:chOff x="0" y="3438000"/>
            <a:chExt cx="4606539" cy="3420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E36C4BA6-23A3-C250-7EB1-B60E51668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3" t="34198" r="5594" b="35555"/>
            <a:stretch/>
          </p:blipFill>
          <p:spPr>
            <a:xfrm>
              <a:off x="0" y="3438000"/>
              <a:ext cx="4606539" cy="3420000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589DBB5-C9BE-5527-8537-71A6F31CD3F2}"/>
                </a:ext>
              </a:extLst>
            </p:cNvPr>
            <p:cNvSpPr/>
            <p:nvPr/>
          </p:nvSpPr>
          <p:spPr>
            <a:xfrm>
              <a:off x="3706045" y="6372249"/>
              <a:ext cx="900494" cy="476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97C15DA-66EB-6DCE-B6D1-17617B6E2EA0}"/>
              </a:ext>
            </a:extLst>
          </p:cNvPr>
          <p:cNvGrpSpPr>
            <a:grpSpLocks noChangeAspect="1"/>
          </p:cNvGrpSpPr>
          <p:nvPr/>
        </p:nvGrpSpPr>
        <p:grpSpPr>
          <a:xfrm>
            <a:off x="4601864" y="3563569"/>
            <a:ext cx="4394363" cy="3240000"/>
            <a:chOff x="7541294" y="3429000"/>
            <a:chExt cx="4650706" cy="3429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C4A95D50-4EE0-5713-1F26-D324BE839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3" t="64321" r="5594" b="5719"/>
            <a:stretch/>
          </p:blipFill>
          <p:spPr>
            <a:xfrm>
              <a:off x="7541294" y="3429000"/>
              <a:ext cx="4650706" cy="3420000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DE806143-7245-FD77-FC18-31D43557F872}"/>
                </a:ext>
              </a:extLst>
            </p:cNvPr>
            <p:cNvSpPr/>
            <p:nvPr/>
          </p:nvSpPr>
          <p:spPr>
            <a:xfrm>
              <a:off x="11303664" y="6465383"/>
              <a:ext cx="888335" cy="392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CD0251E-C7F0-CE39-EFCE-20CF233DD888}"/>
              </a:ext>
            </a:extLst>
          </p:cNvPr>
          <p:cNvSpPr txBox="1"/>
          <p:nvPr/>
        </p:nvSpPr>
        <p:spPr>
          <a:xfrm>
            <a:off x="1202041" y="629803"/>
            <a:ext cx="323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Hierarchie, </a:t>
            </a:r>
            <a:br>
              <a:rPr lang="cs-CZ" sz="2400" dirty="0"/>
            </a:br>
            <a:r>
              <a:rPr lang="cs-CZ" sz="2400" dirty="0"/>
              <a:t>„pořadí vrstev“</a:t>
            </a: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FCD88937-FFF3-8B10-968A-CB8CA5229AB2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10)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6010AE3-85B8-622A-15C7-C9C25CCEB67D}"/>
              </a:ext>
            </a:extLst>
          </p:cNvPr>
          <p:cNvSpPr txBox="1"/>
          <p:nvPr/>
        </p:nvSpPr>
        <p:spPr>
          <a:xfrm rot="21219186">
            <a:off x="1240967" y="1756821"/>
            <a:ext cx="2167364" cy="707886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Vyber minimálně jednu možnost</a:t>
            </a:r>
          </a:p>
        </p:txBody>
      </p:sp>
    </p:spTree>
    <p:extLst>
      <p:ext uri="{BB962C8B-B14F-4D97-AF65-F5344CB8AC3E}">
        <p14:creationId xmlns:p14="http://schemas.microsoft.com/office/powerpoint/2010/main" val="1278033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D169C26-326E-7087-E840-B5B22D01514B}"/>
              </a:ext>
            </a:extLst>
          </p:cNvPr>
          <p:cNvGrpSpPr>
            <a:grpSpLocks noChangeAspect="1"/>
          </p:cNvGrpSpPr>
          <p:nvPr/>
        </p:nvGrpSpPr>
        <p:grpSpPr>
          <a:xfrm>
            <a:off x="147446" y="260436"/>
            <a:ext cx="4326756" cy="2924236"/>
            <a:chOff x="298978" y="254000"/>
            <a:chExt cx="4527640" cy="3060000"/>
          </a:xfrm>
        </p:grpSpPr>
        <p:pic>
          <p:nvPicPr>
            <p:cNvPr id="3" name="Obrázek 2" descr="Obsah obrázku mapa&#10;&#10;Popis byl vytvořen automaticky">
              <a:extLst>
                <a:ext uri="{FF2B5EF4-FFF2-40B4-BE49-F238E27FC236}">
                  <a16:creationId xmlns:a16="http://schemas.microsoft.com/office/drawing/2014/main" id="{09741C6E-E888-0C1E-B3B6-8763C7A38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0" t="6458" r="35166" b="64326"/>
            <a:stretch/>
          </p:blipFill>
          <p:spPr>
            <a:xfrm>
              <a:off x="298978" y="254000"/>
              <a:ext cx="4527640" cy="3060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2A6E9289-028D-60FF-23FC-AEEEC85DFF62}"/>
                </a:ext>
              </a:extLst>
            </p:cNvPr>
            <p:cNvSpPr/>
            <p:nvPr/>
          </p:nvSpPr>
          <p:spPr>
            <a:xfrm>
              <a:off x="1828348" y="2961428"/>
              <a:ext cx="677785" cy="352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EE9D172-FE94-AFBB-24F1-31DC57F350FC}"/>
                </a:ext>
              </a:extLst>
            </p:cNvPr>
            <p:cNvSpPr/>
            <p:nvPr/>
          </p:nvSpPr>
          <p:spPr>
            <a:xfrm>
              <a:off x="4051630" y="2961428"/>
              <a:ext cx="774988" cy="352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735F362-1EA7-AE6B-51EE-31564846E313}"/>
              </a:ext>
            </a:extLst>
          </p:cNvPr>
          <p:cNvGrpSpPr>
            <a:grpSpLocks noChangeAspect="1"/>
          </p:cNvGrpSpPr>
          <p:nvPr/>
        </p:nvGrpSpPr>
        <p:grpSpPr>
          <a:xfrm>
            <a:off x="4570444" y="3428999"/>
            <a:ext cx="4460191" cy="2997381"/>
            <a:chOff x="3884072" y="3676384"/>
            <a:chExt cx="4553372" cy="3060000"/>
          </a:xfrm>
        </p:grpSpPr>
        <p:pic>
          <p:nvPicPr>
            <p:cNvPr id="5" name="Obrázek 4" descr="Obsah obrázku mapa&#10;&#10;Popis byl vytvořen automaticky">
              <a:extLst>
                <a:ext uri="{FF2B5EF4-FFF2-40B4-BE49-F238E27FC236}">
                  <a16:creationId xmlns:a16="http://schemas.microsoft.com/office/drawing/2014/main" id="{3BE070AC-9F06-61F2-0160-1D7878DC1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0" t="65532" r="35166" b="5417"/>
            <a:stretch/>
          </p:blipFill>
          <p:spPr>
            <a:xfrm>
              <a:off x="3884072" y="3676384"/>
              <a:ext cx="4553372" cy="3060000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74BD5CA0-EED6-1F5C-F977-31CE7E911A94}"/>
                </a:ext>
              </a:extLst>
            </p:cNvPr>
            <p:cNvSpPr/>
            <p:nvPr/>
          </p:nvSpPr>
          <p:spPr>
            <a:xfrm>
              <a:off x="5418215" y="6383812"/>
              <a:ext cx="677785" cy="352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0952FF68-43E3-DA10-F630-FDBFFF2D2B7E}"/>
                </a:ext>
              </a:extLst>
            </p:cNvPr>
            <p:cNvSpPr/>
            <p:nvPr/>
          </p:nvSpPr>
          <p:spPr>
            <a:xfrm>
              <a:off x="7716013" y="6383812"/>
              <a:ext cx="677785" cy="352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C80E60A-7234-85B7-F6E9-BD06B5C3EC3D}"/>
              </a:ext>
            </a:extLst>
          </p:cNvPr>
          <p:cNvGrpSpPr>
            <a:grpSpLocks noChangeAspect="1"/>
          </p:cNvGrpSpPr>
          <p:nvPr/>
        </p:nvGrpSpPr>
        <p:grpSpPr>
          <a:xfrm>
            <a:off x="4575093" y="186359"/>
            <a:ext cx="4421461" cy="3053798"/>
            <a:chOff x="7462586" y="254000"/>
            <a:chExt cx="4430436" cy="3060000"/>
          </a:xfrm>
        </p:grpSpPr>
        <p:pic>
          <p:nvPicPr>
            <p:cNvPr id="4" name="Obrázek 3" descr="Obsah obrázku mapa&#10;&#10;Popis byl vytvořen automaticky">
              <a:extLst>
                <a:ext uri="{FF2B5EF4-FFF2-40B4-BE49-F238E27FC236}">
                  <a16:creationId xmlns:a16="http://schemas.microsoft.com/office/drawing/2014/main" id="{67FC43CE-79C9-4ED4-353F-E8EF4F956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0" t="35675" r="35166" b="34468"/>
            <a:stretch/>
          </p:blipFill>
          <p:spPr>
            <a:xfrm>
              <a:off x="7462586" y="254000"/>
              <a:ext cx="4430436" cy="3060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EEF0787-34FB-B9E6-FDC0-176C2D2CF601}"/>
                </a:ext>
              </a:extLst>
            </p:cNvPr>
            <p:cNvSpPr/>
            <p:nvPr/>
          </p:nvSpPr>
          <p:spPr>
            <a:xfrm>
              <a:off x="8931881" y="2948028"/>
              <a:ext cx="677785" cy="352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67F78696-0DA0-15B3-5AFF-DEB1FC257A2B}"/>
                </a:ext>
              </a:extLst>
            </p:cNvPr>
            <p:cNvSpPr/>
            <p:nvPr/>
          </p:nvSpPr>
          <p:spPr>
            <a:xfrm>
              <a:off x="11180058" y="2948028"/>
              <a:ext cx="677785" cy="352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9DBCD1-62B1-BFF3-D8C9-DAEE3E7FCCB8}"/>
              </a:ext>
            </a:extLst>
          </p:cNvPr>
          <p:cNvSpPr txBox="1"/>
          <p:nvPr/>
        </p:nvSpPr>
        <p:spPr>
          <a:xfrm rot="21219186">
            <a:off x="1068433" y="4419858"/>
            <a:ext cx="1548871" cy="1015663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Vyber alespoň tři možnosti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31D40CC-B97E-454C-4A7A-40C521DB4FFE}"/>
              </a:ext>
            </a:extLst>
          </p:cNvPr>
          <p:cNvSpPr txBox="1"/>
          <p:nvPr/>
        </p:nvSpPr>
        <p:spPr>
          <a:xfrm>
            <a:off x="1202041" y="3717564"/>
            <a:ext cx="32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Figura a pozadí</a:t>
            </a:r>
          </a:p>
        </p:txBody>
      </p:sp>
      <p:sp>
        <p:nvSpPr>
          <p:cNvPr id="16" name="Nadpis 3">
            <a:extLst>
              <a:ext uri="{FF2B5EF4-FFF2-40B4-BE49-F238E27FC236}">
                <a16:creationId xmlns:a16="http://schemas.microsoft.com/office/drawing/2014/main" id="{6F338C4D-2F31-9369-0A41-2070A7821DB3}"/>
              </a:ext>
            </a:extLst>
          </p:cNvPr>
          <p:cNvSpPr txBox="1">
            <a:spLocks/>
          </p:cNvSpPr>
          <p:nvPr/>
        </p:nvSpPr>
        <p:spPr>
          <a:xfrm>
            <a:off x="540000" y="3807761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10)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668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02C031FB-9B33-9BCF-643D-167DD5693884}"/>
              </a:ext>
            </a:extLst>
          </p:cNvPr>
          <p:cNvGrpSpPr>
            <a:grpSpLocks noChangeAspect="1"/>
          </p:cNvGrpSpPr>
          <p:nvPr/>
        </p:nvGrpSpPr>
        <p:grpSpPr>
          <a:xfrm>
            <a:off x="3082597" y="0"/>
            <a:ext cx="4900373" cy="6804000"/>
            <a:chOff x="3606925" y="11300"/>
            <a:chExt cx="4978150" cy="68467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47F4260C-F383-904B-FED2-D16C9CF3D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79" t="6048" r="3990" b="33334"/>
            <a:stretch/>
          </p:blipFill>
          <p:spPr>
            <a:xfrm>
              <a:off x="3606925" y="11300"/>
              <a:ext cx="4978150" cy="6846700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12740948-78A8-BB99-CA24-C029FB862BE7}"/>
                </a:ext>
              </a:extLst>
            </p:cNvPr>
            <p:cNvSpPr/>
            <p:nvPr/>
          </p:nvSpPr>
          <p:spPr>
            <a:xfrm flipV="1">
              <a:off x="7682112" y="6419003"/>
              <a:ext cx="902963" cy="438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819B955F-2072-0EC4-B62B-CB7314C4D380}"/>
                </a:ext>
              </a:extLst>
            </p:cNvPr>
            <p:cNvSpPr/>
            <p:nvPr/>
          </p:nvSpPr>
          <p:spPr>
            <a:xfrm>
              <a:off x="5300798" y="6541583"/>
              <a:ext cx="719002" cy="316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D620394A-1F59-2471-3BC5-4F5226C739B8}"/>
                </a:ext>
              </a:extLst>
            </p:cNvPr>
            <p:cNvSpPr/>
            <p:nvPr/>
          </p:nvSpPr>
          <p:spPr>
            <a:xfrm>
              <a:off x="5300798" y="3036383"/>
              <a:ext cx="795202" cy="392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EB4DE96-CF3D-A520-271C-BE886333A9E5}"/>
                </a:ext>
              </a:extLst>
            </p:cNvPr>
            <p:cNvSpPr/>
            <p:nvPr/>
          </p:nvSpPr>
          <p:spPr>
            <a:xfrm>
              <a:off x="7789873" y="3036383"/>
              <a:ext cx="795202" cy="392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5B2215-5BB5-673F-F93A-4FCC37166BE7}"/>
              </a:ext>
            </a:extLst>
          </p:cNvPr>
          <p:cNvSpPr txBox="1"/>
          <p:nvPr/>
        </p:nvSpPr>
        <p:spPr>
          <a:xfrm>
            <a:off x="1202041" y="629803"/>
            <a:ext cx="323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Vyvážení,</a:t>
            </a:r>
          </a:p>
          <a:p>
            <a:r>
              <a:rPr lang="cs-CZ" sz="2400" dirty="0"/>
              <a:t>rozmístění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3CD82D59-622B-278B-0734-9D69A0F7CC3F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37227A-C212-060F-5CD9-7EB8EB598788}"/>
              </a:ext>
            </a:extLst>
          </p:cNvPr>
          <p:cNvSpPr txBox="1"/>
          <p:nvPr/>
        </p:nvSpPr>
        <p:spPr>
          <a:xfrm rot="21219186">
            <a:off x="797018" y="1736660"/>
            <a:ext cx="2167364" cy="707886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Vyber minimálně jednu možnost</a:t>
            </a:r>
          </a:p>
        </p:txBody>
      </p:sp>
    </p:spTree>
    <p:extLst>
      <p:ext uri="{BB962C8B-B14F-4D97-AF65-F5344CB8AC3E}">
        <p14:creationId xmlns:p14="http://schemas.microsoft.com/office/powerpoint/2010/main" val="411971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D40EE9F3-3493-A955-555F-9DA3E01352D5}"/>
              </a:ext>
            </a:extLst>
          </p:cNvPr>
          <p:cNvGrpSpPr/>
          <p:nvPr/>
        </p:nvGrpSpPr>
        <p:grpSpPr>
          <a:xfrm>
            <a:off x="278816" y="1104721"/>
            <a:ext cx="8539189" cy="5753279"/>
            <a:chOff x="633594" y="1550997"/>
            <a:chExt cx="7876813" cy="5307003"/>
          </a:xfrm>
        </p:grpSpPr>
        <p:pic>
          <p:nvPicPr>
            <p:cNvPr id="10242" name="Picture 2" descr="Negative Space in Cartography">
              <a:extLst>
                <a:ext uri="{FF2B5EF4-FFF2-40B4-BE49-F238E27FC236}">
                  <a16:creationId xmlns:a16="http://schemas.microsoft.com/office/drawing/2014/main" id="{8A2119ED-E0E4-726E-2FE1-94486B2D2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94" y="1550997"/>
              <a:ext cx="7876813" cy="5307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62A5F293-718F-C805-A10F-840C26AA4C71}"/>
                </a:ext>
              </a:extLst>
            </p:cNvPr>
            <p:cNvSpPr/>
            <p:nvPr/>
          </p:nvSpPr>
          <p:spPr>
            <a:xfrm>
              <a:off x="884273" y="1550997"/>
              <a:ext cx="3231976" cy="3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0E717B3-1697-2B6C-CE7D-CA22285E2E2D}"/>
                </a:ext>
              </a:extLst>
            </p:cNvPr>
            <p:cNvSpPr/>
            <p:nvPr/>
          </p:nvSpPr>
          <p:spPr>
            <a:xfrm>
              <a:off x="4853299" y="1550997"/>
              <a:ext cx="3452192" cy="3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93DDD509-4BB9-E233-0535-FBF422119720}"/>
                </a:ext>
              </a:extLst>
            </p:cNvPr>
            <p:cNvSpPr/>
            <p:nvPr/>
          </p:nvSpPr>
          <p:spPr>
            <a:xfrm>
              <a:off x="871020" y="4204498"/>
              <a:ext cx="3452192" cy="3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843AAD64-5DC5-07C6-F01B-9EEB69A89E6C}"/>
                </a:ext>
              </a:extLst>
            </p:cNvPr>
            <p:cNvSpPr/>
            <p:nvPr/>
          </p:nvSpPr>
          <p:spPr>
            <a:xfrm>
              <a:off x="4873178" y="4204498"/>
              <a:ext cx="3452192" cy="356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AF6FFD-9108-CBE5-423F-D0DFEA7B8FEE}"/>
              </a:ext>
            </a:extLst>
          </p:cNvPr>
          <p:cNvSpPr txBox="1"/>
          <p:nvPr/>
        </p:nvSpPr>
        <p:spPr>
          <a:xfrm>
            <a:off x="1202041" y="629803"/>
            <a:ext cx="32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Vyvážení, rozmístění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2471BADA-2E94-961D-72DE-E65A5725D46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13)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646BD8-DA73-5124-3F8F-7C1DC1048CBE}"/>
              </a:ext>
            </a:extLst>
          </p:cNvPr>
          <p:cNvSpPr txBox="1"/>
          <p:nvPr/>
        </p:nvSpPr>
        <p:spPr>
          <a:xfrm rot="21219186">
            <a:off x="6164150" y="553399"/>
            <a:ext cx="2167364" cy="707886"/>
          </a:xfrm>
          <a:prstGeom prst="rect">
            <a:avLst/>
          </a:prstGeom>
          <a:ln>
            <a:solidFill>
              <a:srgbClr val="0000D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Vyber minimálně jednu možnost</a:t>
            </a:r>
          </a:p>
        </p:txBody>
      </p:sp>
    </p:spTree>
    <p:extLst>
      <p:ext uri="{BB962C8B-B14F-4D97-AF65-F5344CB8AC3E}">
        <p14:creationId xmlns:p14="http://schemas.microsoft.com/office/powerpoint/2010/main" val="143201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28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48492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KVÍZ – VÝSLEDKY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1447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379A14E-F5F3-D631-6E1A-8EC1C911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1" t="18374" r="24275" b="17730"/>
          <a:stretch/>
        </p:blipFill>
        <p:spPr>
          <a:xfrm>
            <a:off x="4870174" y="0"/>
            <a:ext cx="4273826" cy="68381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92F906-3FAC-E37B-5D2C-7DA971DA684F}"/>
              </a:ext>
            </a:extLst>
          </p:cNvPr>
          <p:cNvSpPr txBox="1"/>
          <p:nvPr/>
        </p:nvSpPr>
        <p:spPr>
          <a:xfrm>
            <a:off x="540000" y="1249125"/>
            <a:ext cx="420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Využití tvaru zobrazovaného území při kompozici prvků na listu 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D3552884-0BAA-9F29-CC6E-B8C2915FAC3E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A627060-FE74-21B7-3BF6-67F35A6DBCB0}"/>
              </a:ext>
            </a:extLst>
          </p:cNvPr>
          <p:cNvSpPr txBox="1"/>
          <p:nvPr/>
        </p:nvSpPr>
        <p:spPr>
          <a:xfrm>
            <a:off x="540000" y="2677084"/>
            <a:ext cx="360130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i="0" u="none" strike="noStrike" baseline="0" dirty="0">
                <a:solidFill>
                  <a:srgbClr val="0000DC"/>
                </a:solidFill>
              </a:rPr>
              <a:t>K maximálnímu využití prostoru mapového listu je třeba využívat konkrétního tvaru jednotlivých prvků mapy a umisťovat je</a:t>
            </a:r>
          </a:p>
          <a:p>
            <a:pPr algn="l"/>
            <a:r>
              <a:rPr lang="cs-CZ" sz="1800" i="0" u="none" strike="noStrike" baseline="0" dirty="0">
                <a:solidFill>
                  <a:srgbClr val="0000DC"/>
                </a:solidFill>
              </a:rPr>
              <a:t>tak, aby volné (a jinak nevyužitelné) místo bylo minimalizováno</a:t>
            </a:r>
            <a:r>
              <a:rPr lang="cs-CZ" dirty="0">
                <a:solidFill>
                  <a:srgbClr val="0000DC"/>
                </a:solidFill>
              </a:rPr>
              <a:t>.</a:t>
            </a:r>
            <a:br>
              <a:rPr lang="cs-CZ" dirty="0">
                <a:solidFill>
                  <a:srgbClr val="0000DC"/>
                </a:solidFill>
              </a:rPr>
            </a:br>
            <a:br>
              <a:rPr lang="cs-CZ" dirty="0">
                <a:solidFill>
                  <a:srgbClr val="0000DC"/>
                </a:solidFill>
              </a:rPr>
            </a:br>
            <a:r>
              <a:rPr lang="cs-CZ" dirty="0">
                <a:solidFill>
                  <a:srgbClr val="0000DC"/>
                </a:solidFill>
              </a:rPr>
              <a:t>Zároveň</a:t>
            </a:r>
            <a:r>
              <a:rPr lang="cs-CZ" sz="1800" i="0" u="none" strike="noStrike" baseline="0" dirty="0">
                <a:solidFill>
                  <a:srgbClr val="0000DC"/>
                </a:solidFill>
              </a:rPr>
              <a:t> bychom ale související prvky (např. mapu a její legendu a měřítko) umisťovat blízko sebe tak, aby byla zřejmá souvislost.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C249FB-4453-A0E4-697E-F3B3B4E2259D}"/>
              </a:ext>
            </a:extLst>
          </p:cNvPr>
          <p:cNvSpPr txBox="1"/>
          <p:nvPr/>
        </p:nvSpPr>
        <p:spPr>
          <a:xfrm>
            <a:off x="4426227" y="69681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</a:t>
            </a:r>
            <a:endParaRPr lang="en-GB" sz="4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AEC7E2-6C58-909E-8134-AC9017B12D97}"/>
              </a:ext>
            </a:extLst>
          </p:cNvPr>
          <p:cNvSpPr txBox="1"/>
          <p:nvPr/>
        </p:nvSpPr>
        <p:spPr>
          <a:xfrm>
            <a:off x="4426226" y="3552687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47546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00856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ZKOUŠKA 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5110E0D6-3DF2-18CB-5C26-9070808C8E20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28074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Termín: ?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Forma: ústní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Část hodnocení (bodování) budou tvořit výsledky cviční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Obsah: ?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200" b="0" kern="0" dirty="0">
              <a:solidFill>
                <a:schemeClr val="tx1"/>
              </a:solidFill>
              <a:latin typeface="+mn-lt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rgbClr val="0000DC"/>
              </a:solidFill>
              <a:latin typeface="+mn-lt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6370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B0AF44-C0B5-76DD-1793-DC9B0DDD3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4" t="20548" r="67415" b="32203"/>
          <a:stretch/>
        </p:blipFill>
        <p:spPr>
          <a:xfrm>
            <a:off x="4022035" y="96201"/>
            <a:ext cx="4969873" cy="67558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36AFCA-78E2-99D1-CE92-444EE22560A7}"/>
              </a:ext>
            </a:extLst>
          </p:cNvPr>
          <p:cNvSpPr txBox="1"/>
          <p:nvPr/>
        </p:nvSpPr>
        <p:spPr>
          <a:xfrm>
            <a:off x="540000" y="1249125"/>
            <a:ext cx="420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Zarovnání prvků ke kompozičním osám </a:t>
            </a:r>
          </a:p>
          <a:p>
            <a:endParaRPr lang="cs-CZ" sz="2400" dirty="0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97176456-6A40-91D0-6C86-88E444C878CB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138E73-79A2-C5E7-E2B7-541E1FBF6479}"/>
              </a:ext>
            </a:extLst>
          </p:cNvPr>
          <p:cNvSpPr txBox="1"/>
          <p:nvPr/>
        </p:nvSpPr>
        <p:spPr>
          <a:xfrm>
            <a:off x="540000" y="2551190"/>
            <a:ext cx="36013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i="0" u="none" strike="noStrike" baseline="0" dirty="0">
                <a:solidFill>
                  <a:srgbClr val="0000DC"/>
                </a:solidFill>
              </a:rPr>
              <a:t>Zarovnáni jednotlivých prvků k pomyslným kompozičním osám (kompozičnímu </a:t>
            </a:r>
            <a:r>
              <a:rPr lang="cs-CZ" sz="1800" i="1" u="none" strike="noStrike" baseline="0" dirty="0" err="1">
                <a:solidFill>
                  <a:srgbClr val="0000DC"/>
                </a:solidFill>
              </a:rPr>
              <a:t>gridu</a:t>
            </a:r>
            <a:r>
              <a:rPr lang="cs-CZ" sz="1800" i="1" u="none" strike="noStrike" baseline="0" dirty="0">
                <a:solidFill>
                  <a:srgbClr val="0000DC"/>
                </a:solidFill>
              </a:rPr>
              <a:t> </a:t>
            </a:r>
            <a:r>
              <a:rPr lang="cs-CZ" sz="1800" i="0" u="none" strike="noStrike" baseline="0" dirty="0">
                <a:solidFill>
                  <a:srgbClr val="0000DC"/>
                </a:solidFill>
              </a:rPr>
              <a:t>stránky) je důležitým prvkem, který má vliv</a:t>
            </a:r>
          </a:p>
          <a:p>
            <a:pPr algn="l"/>
            <a:r>
              <a:rPr lang="cs-CZ" sz="1800" i="0" u="none" strike="noStrike" baseline="0" dirty="0">
                <a:solidFill>
                  <a:srgbClr val="0000DC"/>
                </a:solidFill>
              </a:rPr>
              <a:t>na vnímání uspořádanosti stránky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5E4E71-5E4B-1FC6-6AAD-4C7457E3962E}"/>
              </a:ext>
            </a:extLst>
          </p:cNvPr>
          <p:cNvSpPr txBox="1"/>
          <p:nvPr/>
        </p:nvSpPr>
        <p:spPr>
          <a:xfrm>
            <a:off x="3717235" y="1156359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</a:t>
            </a:r>
            <a:endParaRPr lang="en-GB" sz="4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E16443-86B5-A298-C2BA-082F7BD54F9D}"/>
              </a:ext>
            </a:extLst>
          </p:cNvPr>
          <p:cNvSpPr txBox="1"/>
          <p:nvPr/>
        </p:nvSpPr>
        <p:spPr>
          <a:xfrm>
            <a:off x="3717234" y="4639365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0568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01AE9DE-C7D9-F17D-BEA0-1DFB809A2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91" t="36626" r="43333" b="16602"/>
          <a:stretch/>
        </p:blipFill>
        <p:spPr>
          <a:xfrm>
            <a:off x="4121427" y="-1"/>
            <a:ext cx="5022574" cy="685521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6CF61E-B54F-E2DA-9673-5C0EA9E38C76}"/>
              </a:ext>
            </a:extLst>
          </p:cNvPr>
          <p:cNvSpPr txBox="1"/>
          <p:nvPr/>
        </p:nvSpPr>
        <p:spPr>
          <a:xfrm>
            <a:off x="540000" y="1249125"/>
            <a:ext cx="3183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Propojení nebo rozbití jednotlivých prvků mapy na listu</a:t>
            </a:r>
          </a:p>
          <a:p>
            <a:endParaRPr lang="cs-CZ" sz="2400" dirty="0"/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AFACB530-BA9B-F21B-1579-3BAC479AA382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B8C14E7-BAD0-9D2B-D8D5-B6DB83BED9EC}"/>
              </a:ext>
            </a:extLst>
          </p:cNvPr>
          <p:cNvSpPr txBox="1"/>
          <p:nvPr/>
        </p:nvSpPr>
        <p:spPr>
          <a:xfrm>
            <a:off x="540001" y="2818785"/>
            <a:ext cx="32434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i="0" u="none" strike="noStrike" baseline="0" dirty="0">
                <a:solidFill>
                  <a:srgbClr val="0000DC"/>
                </a:solidFill>
              </a:rPr>
              <a:t>Vzájemnému propojování jednotlivých prvků napomáhá, pokud nejsou ohraničeny rámečky. Kompaktního dojmu dosáhneme rozmístěním prvků na listu tak, aby nevznikaly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sz="1800" i="0" u="none" strike="noStrike" baseline="0" dirty="0">
                <a:solidFill>
                  <a:srgbClr val="0000DC"/>
                </a:solidFill>
              </a:rPr>
              <a:t>sloupce/řady oddělené po cele výšce/délce listu. 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7CCDEB-7ED2-3515-DCD5-5E4C1B4998C6}"/>
              </a:ext>
            </a:extLst>
          </p:cNvPr>
          <p:cNvSpPr txBox="1"/>
          <p:nvPr/>
        </p:nvSpPr>
        <p:spPr>
          <a:xfrm>
            <a:off x="3866322" y="1414777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</a:t>
            </a:r>
            <a:endParaRPr lang="en-GB" sz="4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000494-44E4-A014-6AC5-53EFE28782E6}"/>
              </a:ext>
            </a:extLst>
          </p:cNvPr>
          <p:cNvSpPr txBox="1"/>
          <p:nvPr/>
        </p:nvSpPr>
        <p:spPr>
          <a:xfrm>
            <a:off x="3866321" y="4897783"/>
            <a:ext cx="51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B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795753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E3D5AAB-9E43-B065-0209-21845829A2E1}"/>
              </a:ext>
            </a:extLst>
          </p:cNvPr>
          <p:cNvSpPr txBox="1"/>
          <p:nvPr/>
        </p:nvSpPr>
        <p:spPr>
          <a:xfrm>
            <a:off x="988841" y="681527"/>
            <a:ext cx="318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Vizuální kontrast I. 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D0A4F91-A63F-A8BB-FC4D-CF86485403A5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15D2E69-1ADA-6C81-4F4D-E4E957943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36" t="20562" r="21305" b="8068"/>
          <a:stretch/>
        </p:blipFill>
        <p:spPr>
          <a:xfrm>
            <a:off x="3878673" y="118592"/>
            <a:ext cx="5230948" cy="673940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E9446A9-C5D7-96F7-A946-F591328A7C32}"/>
              </a:ext>
            </a:extLst>
          </p:cNvPr>
          <p:cNvSpPr txBox="1"/>
          <p:nvPr/>
        </p:nvSpPr>
        <p:spPr>
          <a:xfrm>
            <a:off x="280279" y="1582341"/>
            <a:ext cx="335081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</a:rPr>
              <a:t>Although black and white (A)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provide the best visual contrast, this is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not always the best color combination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for maps.</a:t>
            </a:r>
            <a:endParaRPr lang="cs-CZ" sz="1800" b="0" i="0" u="none" strike="noStrike" baseline="0" dirty="0">
              <a:solidFill>
                <a:srgbClr val="0000DC"/>
              </a:solidFill>
            </a:endParaRPr>
          </a:p>
          <a:p>
            <a:pPr algn="l"/>
            <a:endParaRPr lang="cs-CZ" dirty="0">
              <a:solidFill>
                <a:srgbClr val="0000DC"/>
              </a:solidFill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</a:rPr>
              <a:t>When using colors of similar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high (B) or low (C) saturation (brightness),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the hues (blue and green, in this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case) must be distinguishable. If they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are not, varying the saturation or value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(lightness or darkness) of a color (as with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the water in D) can create the contrast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GB" sz="1800" b="0" i="0" u="none" strike="noStrike" baseline="0" dirty="0">
                <a:solidFill>
                  <a:srgbClr val="0000DC"/>
                </a:solidFill>
              </a:rPr>
              <a:t>that is missing.</a:t>
            </a:r>
            <a:endParaRPr lang="en-GB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18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7573809-1D89-3098-EDAA-CC1555205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4" t="63143" r="5292" b="6159"/>
          <a:stretch/>
        </p:blipFill>
        <p:spPr>
          <a:xfrm>
            <a:off x="1384744" y="2080122"/>
            <a:ext cx="6374512" cy="462500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D41B948-CB41-733C-040A-BC30494A6F86}"/>
              </a:ext>
            </a:extLst>
          </p:cNvPr>
          <p:cNvSpPr txBox="1"/>
          <p:nvPr/>
        </p:nvSpPr>
        <p:spPr>
          <a:xfrm>
            <a:off x="988841" y="681527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Vizuální kontrast II. – tematická mapa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59BBF5-8CFF-9C8F-DFF3-AF05300BA5CE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5)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42ED6A-E05E-42CB-F190-29C2769682F9}"/>
              </a:ext>
            </a:extLst>
          </p:cNvPr>
          <p:cNvSpPr txBox="1"/>
          <p:nvPr/>
        </p:nvSpPr>
        <p:spPr>
          <a:xfrm>
            <a:off x="1189383" y="1522374"/>
            <a:ext cx="6765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 baseline="0" dirty="0">
                <a:solidFill>
                  <a:srgbClr val="0000DC"/>
                </a:solidFill>
              </a:rPr>
              <a:t>Operational overlays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should contrast with the </a:t>
            </a:r>
            <a:r>
              <a:rPr lang="en-US" sz="1800" b="0" i="0" u="none" strike="noStrike" baseline="0" dirty="0" err="1">
                <a:solidFill>
                  <a:srgbClr val="0000DC"/>
                </a:solidFill>
              </a:rPr>
              <a:t>basemap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 (E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GB" sz="1800" b="0" i="0" u="none" strike="noStrike" baseline="0" dirty="0">
                <a:solidFill>
                  <a:srgbClr val="0000DC"/>
                </a:solidFill>
              </a:rPr>
              <a:t>and F).</a:t>
            </a:r>
            <a:endParaRPr lang="en-GB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65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1DABED-F027-B33C-560E-D64BC9E80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3750" r="36534" b="66049"/>
          <a:stretch/>
        </p:blipFill>
        <p:spPr>
          <a:xfrm>
            <a:off x="882000" y="1736036"/>
            <a:ext cx="7380000" cy="497723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3B4C12-1912-83A2-330B-AE32D3DDBB9D}"/>
              </a:ext>
            </a:extLst>
          </p:cNvPr>
          <p:cNvSpPr txBox="1"/>
          <p:nvPr/>
        </p:nvSpPr>
        <p:spPr>
          <a:xfrm>
            <a:off x="988841" y="681527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Čitelnost I.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35E0AC-6E18-1D13-F80A-5408F1D835AE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7)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67FACE-1E24-BCB2-B23A-8949DE9659BD}"/>
              </a:ext>
            </a:extLst>
          </p:cNvPr>
          <p:cNvSpPr txBox="1"/>
          <p:nvPr/>
        </p:nvSpPr>
        <p:spPr>
          <a:xfrm>
            <a:off x="3534928" y="450694"/>
            <a:ext cx="43236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Symbols (A) that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are too small are illegible.</a:t>
            </a:r>
            <a:r>
              <a:rPr lang="cs-CZ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Appropriately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sized symbols (B) can be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easily distinguished and read. </a:t>
            </a:r>
            <a:endParaRPr lang="en-GB" dirty="0">
              <a:solidFill>
                <a:srgbClr val="0000DC"/>
              </a:solidFill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449DF1E-4B3F-D74F-5836-43CA528A5312}"/>
              </a:ext>
            </a:extLst>
          </p:cNvPr>
          <p:cNvSpPr/>
          <p:nvPr/>
        </p:nvSpPr>
        <p:spPr>
          <a:xfrm>
            <a:off x="6679096" y="5241235"/>
            <a:ext cx="1311966" cy="147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0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9608305-DBE7-3FBE-3B9E-88EE6A4D1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33950" r="36534" b="35849"/>
          <a:stretch/>
        </p:blipFill>
        <p:spPr>
          <a:xfrm>
            <a:off x="792000" y="1585110"/>
            <a:ext cx="7560000" cy="50986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09700B-C6C3-67F0-1825-4718C1B501EC}"/>
              </a:ext>
            </a:extLst>
          </p:cNvPr>
          <p:cNvSpPr txBox="1"/>
          <p:nvPr/>
        </p:nvSpPr>
        <p:spPr>
          <a:xfrm>
            <a:off x="988841" y="681527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Čitelnost II.</a:t>
            </a: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79514C39-1AEA-A37F-F568-EAB8F0589FCC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8)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079800-EDA2-89EA-BF99-8D72440B5065}"/>
              </a:ext>
            </a:extLst>
          </p:cNvPr>
          <p:cNvSpPr txBox="1"/>
          <p:nvPr/>
        </p:nvSpPr>
        <p:spPr>
          <a:xfrm>
            <a:off x="3432313" y="45069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dirty="0" err="1">
                <a:solidFill>
                  <a:srgbClr val="0000DC"/>
                </a:solidFill>
              </a:rPr>
              <a:t>Labels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(C) that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are too small are illegible.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Appropriately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sized text (D) can be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easily distinguished and read. </a:t>
            </a:r>
            <a:endParaRPr lang="en-GB" dirty="0">
              <a:solidFill>
                <a:srgbClr val="0000DC"/>
              </a:solidFill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462E6A6E-87AA-1CE1-BC07-BDF0EB04BCAD}"/>
              </a:ext>
            </a:extLst>
          </p:cNvPr>
          <p:cNvSpPr/>
          <p:nvPr/>
        </p:nvSpPr>
        <p:spPr>
          <a:xfrm>
            <a:off x="2173357" y="2305878"/>
            <a:ext cx="1020417" cy="483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AC5DB528-06DD-45AE-B56F-15812997597C}"/>
              </a:ext>
            </a:extLst>
          </p:cNvPr>
          <p:cNvSpPr/>
          <p:nvPr/>
        </p:nvSpPr>
        <p:spPr>
          <a:xfrm>
            <a:off x="2431774" y="3892570"/>
            <a:ext cx="914399" cy="483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223B369-732F-6BCC-DE8A-81AEEF6CDB6C}"/>
              </a:ext>
            </a:extLst>
          </p:cNvPr>
          <p:cNvSpPr/>
          <p:nvPr/>
        </p:nvSpPr>
        <p:spPr>
          <a:xfrm>
            <a:off x="7315201" y="4323266"/>
            <a:ext cx="914399" cy="483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5AEF11E-2B92-2F51-EB47-E84D32A53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64151" r="36534" b="5521"/>
          <a:stretch/>
        </p:blipFill>
        <p:spPr>
          <a:xfrm>
            <a:off x="792000" y="1598741"/>
            <a:ext cx="7560000" cy="512011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3B3163-C452-378A-3E59-AAA519CE11E3}"/>
              </a:ext>
            </a:extLst>
          </p:cNvPr>
          <p:cNvSpPr txBox="1"/>
          <p:nvPr/>
        </p:nvSpPr>
        <p:spPr>
          <a:xfrm>
            <a:off x="988841" y="643056"/>
            <a:ext cx="509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Čitelnost III. 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547688D2-D31C-9B73-FEF0-06908576C765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488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9)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1E17A2A-D141-A761-0F8B-A43CAAD07644}"/>
              </a:ext>
            </a:extLst>
          </p:cNvPr>
          <p:cNvSpPr txBox="1"/>
          <p:nvPr/>
        </p:nvSpPr>
        <p:spPr>
          <a:xfrm>
            <a:off x="2782957" y="312195"/>
            <a:ext cx="6235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</a:rPr>
              <a:t>Using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familiar geometric icons, such as an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airplane for airports (E), helps readers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GB" sz="1800" b="0" i="0" u="none" strike="noStrike" baseline="0" dirty="0">
                <a:solidFill>
                  <a:srgbClr val="0000DC"/>
                </a:solidFill>
              </a:rPr>
              <a:t>immediately understand the meaning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of the symbol. More complex symbols,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such as a mortarboard for universities</a:t>
            </a:r>
            <a:r>
              <a:rPr lang="cs-CZ" sz="18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</a:rPr>
              <a:t>(F), need to be larger to be legible.</a:t>
            </a:r>
            <a:endParaRPr lang="en-GB" dirty="0">
              <a:solidFill>
                <a:srgbClr val="0000DC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21BC94-BF1C-BD23-7324-C9301D0A1EAC}"/>
              </a:ext>
            </a:extLst>
          </p:cNvPr>
          <p:cNvSpPr txBox="1"/>
          <p:nvPr/>
        </p:nvSpPr>
        <p:spPr>
          <a:xfrm rot="20311657">
            <a:off x="5989982" y="5631318"/>
            <a:ext cx="2120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ještě chybí? 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3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0D7A27-3D95-3E2A-3E55-9DDA00EC0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3951" r="5594" b="65802"/>
          <a:stretch/>
        </p:blipFill>
        <p:spPr>
          <a:xfrm>
            <a:off x="4679952" y="129303"/>
            <a:ext cx="4316273" cy="32044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36C4BA6-23A3-C250-7EB1-B60E51668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34198" r="5594" b="35555"/>
          <a:stretch/>
        </p:blipFill>
        <p:spPr>
          <a:xfrm>
            <a:off x="79512" y="3544846"/>
            <a:ext cx="4462625" cy="33131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A95D50-4EE0-5713-1F26-D324BE839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3" t="64321" r="5594" b="5719"/>
          <a:stretch/>
        </p:blipFill>
        <p:spPr>
          <a:xfrm>
            <a:off x="4601864" y="3563569"/>
            <a:ext cx="4394363" cy="323149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CD0251E-C7F0-CE39-EFCE-20CF233DD888}"/>
              </a:ext>
            </a:extLst>
          </p:cNvPr>
          <p:cNvSpPr txBox="1"/>
          <p:nvPr/>
        </p:nvSpPr>
        <p:spPr>
          <a:xfrm>
            <a:off x="1202040" y="629803"/>
            <a:ext cx="347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Hierarchie, „pořadí vrstev“</a:t>
            </a: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FCD88937-FFF3-8B10-968A-CB8CA5229AB2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10)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AB8AA4B-01FD-4814-6C8E-A19412A50417}"/>
              </a:ext>
            </a:extLst>
          </p:cNvPr>
          <p:cNvSpPr txBox="1"/>
          <p:nvPr/>
        </p:nvSpPr>
        <p:spPr>
          <a:xfrm>
            <a:off x="147775" y="1151536"/>
            <a:ext cx="465613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rgbClr val="0000DC"/>
                </a:solidFill>
              </a:rPr>
              <a:t>When the symbols and labels are on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the same visual plane (A), it is difficult for the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map reader to distinguish among them and determine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which are more important. For a general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reference map (B), using different sizes for the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text and symbols (e.g., city points and labels),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different line styles (e.g., administrative boundaries),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and different line widths (e.g., rivers) are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some of the ways you can add hierarchy to the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map. When mapping thematic data (C), the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base information (e.g., county boundaries and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county seats) should be kept to a minimum so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US" sz="1400" b="0" i="0" u="none" strike="noStrike" baseline="0" dirty="0">
                <a:solidFill>
                  <a:srgbClr val="0000DC"/>
                </a:solidFill>
              </a:rPr>
              <a:t>that the theme (e.g., soils) is at the highest visual</a:t>
            </a:r>
            <a:r>
              <a:rPr lang="cs-CZ" sz="1400" b="0" i="0" u="none" strike="noStrike" baseline="0" dirty="0">
                <a:solidFill>
                  <a:srgbClr val="0000DC"/>
                </a:solidFill>
              </a:rPr>
              <a:t> </a:t>
            </a:r>
            <a:r>
              <a:rPr lang="en-GB" sz="1400" b="0" i="0" u="none" strike="noStrike" baseline="0" dirty="0">
                <a:solidFill>
                  <a:srgbClr val="0000DC"/>
                </a:solidFill>
              </a:rPr>
              <a:t>level in the hierarchy.</a:t>
            </a:r>
            <a:endParaRPr lang="en-GB" sz="1400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97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9741C6E-E888-0C1E-B3B6-8763C7A38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6458" r="35166" b="64326"/>
          <a:stretch/>
        </p:blipFill>
        <p:spPr>
          <a:xfrm>
            <a:off x="147446" y="260436"/>
            <a:ext cx="4326756" cy="2924236"/>
          </a:xfrm>
          <a:prstGeom prst="rect">
            <a:avLst/>
          </a:prstGeom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BE070AC-9F06-61F2-0160-1D7878DC1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65532" r="35166" b="5417"/>
          <a:stretch/>
        </p:blipFill>
        <p:spPr>
          <a:xfrm>
            <a:off x="4570444" y="3667535"/>
            <a:ext cx="4460191" cy="2997381"/>
          </a:xfrm>
          <a:prstGeom prst="rect">
            <a:avLst/>
          </a:prstGeom>
        </p:spPr>
      </p:pic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67FC43CE-79C9-4ED4-353F-E8EF4F956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35675" r="35166" b="34468"/>
          <a:stretch/>
        </p:blipFill>
        <p:spPr>
          <a:xfrm>
            <a:off x="4575093" y="186359"/>
            <a:ext cx="4421461" cy="305379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31D40CC-B97E-454C-4A7A-40C521DB4FFE}"/>
              </a:ext>
            </a:extLst>
          </p:cNvPr>
          <p:cNvSpPr txBox="1"/>
          <p:nvPr/>
        </p:nvSpPr>
        <p:spPr>
          <a:xfrm>
            <a:off x="1202041" y="3717564"/>
            <a:ext cx="32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Figura a pozadí</a:t>
            </a:r>
          </a:p>
        </p:txBody>
      </p:sp>
      <p:sp>
        <p:nvSpPr>
          <p:cNvPr id="16" name="Nadpis 3">
            <a:extLst>
              <a:ext uri="{FF2B5EF4-FFF2-40B4-BE49-F238E27FC236}">
                <a16:creationId xmlns:a16="http://schemas.microsoft.com/office/drawing/2014/main" id="{6F338C4D-2F31-9369-0A41-2070A7821DB3}"/>
              </a:ext>
            </a:extLst>
          </p:cNvPr>
          <p:cNvSpPr txBox="1">
            <a:spLocks/>
          </p:cNvSpPr>
          <p:nvPr/>
        </p:nvSpPr>
        <p:spPr>
          <a:xfrm>
            <a:off x="540000" y="3807761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10)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0D72755-4002-B70D-EBCE-825C18726683}"/>
              </a:ext>
            </a:extLst>
          </p:cNvPr>
          <p:cNvSpPr txBox="1"/>
          <p:nvPr/>
        </p:nvSpPr>
        <p:spPr>
          <a:xfrm>
            <a:off x="458365" y="4448063"/>
            <a:ext cx="38419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It is sometimes hard to tell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what is the figure and what is the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ground (A and B). Simply adding detail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to the map (C) can help map readers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distinguish the figure from the ground.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Using a whitewash (D), feathering (E), or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a drop shadow (F) can also help.</a:t>
            </a:r>
            <a:endParaRPr lang="en-GB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49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F4260C-F383-904B-FED2-D16C9CF3D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6048" r="3990" b="33334"/>
          <a:stretch/>
        </p:blipFill>
        <p:spPr>
          <a:xfrm>
            <a:off x="3871101" y="0"/>
            <a:ext cx="4900373" cy="6804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75B2215-5BB5-673F-F93A-4FCC37166BE7}"/>
              </a:ext>
            </a:extLst>
          </p:cNvPr>
          <p:cNvSpPr txBox="1"/>
          <p:nvPr/>
        </p:nvSpPr>
        <p:spPr>
          <a:xfrm>
            <a:off x="1202041" y="629803"/>
            <a:ext cx="323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Vyvážení,</a:t>
            </a:r>
          </a:p>
          <a:p>
            <a:r>
              <a:rPr lang="cs-CZ" sz="2400" dirty="0"/>
              <a:t>rozmístění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3CD82D59-622B-278B-0734-9D69A0F7CC3F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206819-2A06-94A7-D659-CCB8A8028F27}"/>
              </a:ext>
            </a:extLst>
          </p:cNvPr>
          <p:cNvSpPr txBox="1"/>
          <p:nvPr/>
        </p:nvSpPr>
        <p:spPr>
          <a:xfrm>
            <a:off x="379153" y="2405277"/>
            <a:ext cx="35567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P</a:t>
            </a:r>
            <a:r>
              <a:rPr lang="en-GB" sz="1800" b="0" i="0" u="none" strike="noStrike" baseline="0" dirty="0" err="1">
                <a:solidFill>
                  <a:srgbClr val="0000DC"/>
                </a:solidFill>
                <a:latin typeface="AvenirLTStd-Light"/>
              </a:rPr>
              <a:t>ositioning</a:t>
            </a:r>
            <a:r>
              <a:rPr lang="en-GB" sz="1800" b="0" i="0" u="none" strike="noStrike" baseline="0" dirty="0">
                <a:solidFill>
                  <a:srgbClr val="0000DC"/>
                </a:solidFill>
                <a:latin typeface="AvenirLTStd-Light"/>
              </a:rPr>
              <a:t> heavier elements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together can make the page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look top-heavy (A) or bottom heavy (B).</a:t>
            </a:r>
            <a:endParaRPr lang="cs-CZ" sz="1800" b="0" i="0" u="none" strike="noStrike" baseline="0" dirty="0">
              <a:solidFill>
                <a:srgbClr val="0000DC"/>
              </a:solidFill>
              <a:latin typeface="AvenirLTStd-Light"/>
            </a:endParaRPr>
          </a:p>
          <a:p>
            <a:pPr algn="l"/>
            <a:endParaRPr lang="cs-CZ" dirty="0">
              <a:solidFill>
                <a:srgbClr val="0000DC"/>
              </a:solidFill>
              <a:latin typeface="AvenirLTStd-Ligh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Centering the map </a:t>
            </a:r>
            <a:r>
              <a:rPr lang="en-US" sz="1800" i="0" u="sng" strike="noStrike" baseline="0" dirty="0">
                <a:solidFill>
                  <a:srgbClr val="0000DC"/>
                </a:solidFill>
                <a:latin typeface="AvenirLTStd-Light"/>
              </a:rPr>
              <a:t>slightly above center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(C) ensures that it is in the most prominent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position on the page. The position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of elements can also cause the eye to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move in a desired direction.</a:t>
            </a:r>
            <a:endParaRPr lang="cs-CZ" sz="1800" b="0" i="0" u="none" strike="noStrike" baseline="0" dirty="0">
              <a:solidFill>
                <a:srgbClr val="0000DC"/>
              </a:solidFill>
              <a:latin typeface="AvenirLTStd-Light"/>
            </a:endParaRPr>
          </a:p>
          <a:p>
            <a:pPr algn="l"/>
            <a:endParaRPr lang="cs-CZ" dirty="0">
              <a:solidFill>
                <a:srgbClr val="0000DC"/>
              </a:solidFill>
              <a:latin typeface="AvenirLTStd-Ligh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In D, the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title is the first thing read, followed by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US" sz="1800" b="0" i="0" u="none" strike="noStrike" baseline="0" dirty="0">
                <a:solidFill>
                  <a:srgbClr val="0000DC"/>
                </a:solidFill>
                <a:latin typeface="AvenirLTStd-Light"/>
              </a:rPr>
              <a:t>the locator map, then the map of Africa,</a:t>
            </a:r>
            <a:r>
              <a:rPr lang="cs-CZ" sz="1800" b="0" i="0" u="none" strike="noStrike" baseline="0" dirty="0">
                <a:solidFill>
                  <a:srgbClr val="0000DC"/>
                </a:solidFill>
                <a:latin typeface="AvenirLTStd-Light"/>
              </a:rPr>
              <a:t> </a:t>
            </a:r>
            <a:r>
              <a:rPr lang="en-GB" sz="1800" b="0" i="0" u="none" strike="noStrike" baseline="0" dirty="0">
                <a:solidFill>
                  <a:srgbClr val="0000DC"/>
                </a:solidFill>
                <a:latin typeface="AvenirLTStd-Light"/>
              </a:rPr>
              <a:t>and finally the legend.</a:t>
            </a:r>
            <a:endParaRPr lang="en-GB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0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3675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Volba metody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Matematické základy (zobrazení apod.) </a:t>
            </a:r>
            <a:endParaRPr lang="cs-CZ" sz="2200" b="0" kern="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Klasifikace dat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Legendy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</a:rPr>
              <a:t>Barvy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Popis 				       	</a:t>
            </a: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 dokončení </a:t>
            </a:r>
            <a:endParaRPr lang="cs-CZ" sz="2200" b="0" kern="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Rozvržení mapového listu a celkový design	</a:t>
            </a: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cs-CZ" sz="2200" b="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dnes  </a:t>
            </a:r>
            <a:endParaRPr lang="cs-CZ" sz="1600" b="0" kern="0" dirty="0">
              <a:solidFill>
                <a:srgbClr val="0000DC"/>
              </a:solidFill>
              <a:latin typeface="+mn-lt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48332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 ČEM BUDE ŘEČ 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0F6DA3E1-8F5E-B1BD-08DB-BD3A996AC94C}"/>
              </a:ext>
            </a:extLst>
          </p:cNvPr>
          <p:cNvSpPr/>
          <p:nvPr/>
        </p:nvSpPr>
        <p:spPr>
          <a:xfrm>
            <a:off x="6049616" y="1524000"/>
            <a:ext cx="106018" cy="214685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308948-3EDC-86CC-6898-D07C63C43AA7}"/>
              </a:ext>
            </a:extLst>
          </p:cNvPr>
          <p:cNvSpPr txBox="1"/>
          <p:nvPr/>
        </p:nvSpPr>
        <p:spPr>
          <a:xfrm>
            <a:off x="6243363" y="2392018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minule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937734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egative Space in Cartography">
            <a:extLst>
              <a:ext uri="{FF2B5EF4-FFF2-40B4-BE49-F238E27FC236}">
                <a16:creationId xmlns:a16="http://schemas.microsoft.com/office/drawing/2014/main" id="{8A2119ED-E0E4-726E-2FE1-94486B2D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6" y="1104721"/>
            <a:ext cx="8539189" cy="575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2AF6FFD-9108-CBE5-423F-D0DFEA7B8FEE}"/>
              </a:ext>
            </a:extLst>
          </p:cNvPr>
          <p:cNvSpPr txBox="1"/>
          <p:nvPr/>
        </p:nvSpPr>
        <p:spPr>
          <a:xfrm>
            <a:off x="1202040" y="629803"/>
            <a:ext cx="492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Vyvážení, rozmístění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2471BADA-2E94-961D-72DE-E65A5725D46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6204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13)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7500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20781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https://gistbok.ucgis.org/bok-topics/common-thematic-map-types</a:t>
            </a:r>
            <a:endParaRPr lang="cs-CZ" sz="12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4"/>
              </a:rPr>
              <a:t>https://www.natur.cuni.cz/geografie/geoinformatika-kartografie/ke-stazeni/projekty/moderni-geoinformacni-metody-ve-vyuce-gis-a-kartografie/kartogram/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5"/>
              </a:rPr>
              <a:t>https://www.geograficke-rozhledy.cz/archiv/clanek/815/pdf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6"/>
              </a:rPr>
              <a:t>https://tvorbamap.osu.cz/ke-stazeni/</a:t>
            </a:r>
            <a:endParaRPr lang="cs-CZ" sz="1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7"/>
              </a:rPr>
              <a:t>http://gis.fsv.cvut.cz/kartografie/1-8-0-kartograficke-chyby.php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8"/>
              </a:rPr>
              <a:t>https://www.dibavod.cz/data/gis_kartografie/kart_mystifikace.pdf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9"/>
              </a:rPr>
              <a:t>https://www.mdpi.com/2220-9964/9/7/415/htm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0"/>
              </a:rPr>
              <a:t>https://is.muni.cz/el/ped/podzim2014/Ze0013/um/50648388/Stupnice.pdf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1"/>
              </a:rPr>
              <a:t>http://gisak.vsb.cz/gis_ostrava/GIS_Ova_2008/sbornik/Lists/Papers/050.pdf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2"/>
              </a:rPr>
              <a:t>https://is.muni.cz/el/ped/podzim2014/Ze0013/um/50648388/Barvy_v_mapach.pdf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3"/>
              </a:rPr>
              <a:t>https://is.muni.cz/el/ped/podzim2014/Ze0013/um/50648388/Legenda.pdf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4"/>
              </a:rPr>
              <a:t>https://is.muni.cz/el/ped/podzim2014/Ze0013/um/50648388/Kompozice_mapy.pdf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5"/>
              </a:rPr>
              <a:t>https://files.taylorandfrancis.com/TJOM-suppmaterial-quick-guide.pdf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5972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ZDROJE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DC79C8-9544-832F-DA83-3F1631E7F40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9275" t="15411" r="32103" b="40514"/>
          <a:stretch/>
        </p:blipFill>
        <p:spPr>
          <a:xfrm>
            <a:off x="6632713" y="3518536"/>
            <a:ext cx="2458277" cy="32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8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3">
            <a:extLst>
              <a:ext uri="{FF2B5EF4-FFF2-40B4-BE49-F238E27FC236}">
                <a16:creationId xmlns:a16="http://schemas.microsoft.com/office/drawing/2014/main" id="{6A891B41-363B-4EFD-8FC3-B7E640799C18}"/>
              </a:ext>
            </a:extLst>
          </p:cNvPr>
          <p:cNvSpPr txBox="1">
            <a:spLocks/>
          </p:cNvSpPr>
          <p:nvPr/>
        </p:nvSpPr>
        <p:spPr>
          <a:xfrm>
            <a:off x="298877" y="2900365"/>
            <a:ext cx="8521200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Geolokační</a:t>
            </a: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sk-SK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</a:t>
            </a: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sk-SK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mobilních</a:t>
            </a:r>
            <a:r>
              <a:rPr kumimoji="0" lang="sk-SK" sz="33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sk-SK" sz="3300" b="1" i="0" u="none" strike="noStrike" kern="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operátorů</a:t>
            </a:r>
            <a:endParaRPr kumimoji="0" lang="sk-SK" sz="33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Zástupný objekt pre pätu 1">
            <a:extLst>
              <a:ext uri="{FF2B5EF4-FFF2-40B4-BE49-F238E27FC236}">
                <a16:creationId xmlns:a16="http://schemas.microsoft.com/office/drawing/2014/main" id="{4298CD20-AE47-4E54-B6A5-0B2A60AED5EE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24" name="Zástupný objekt pre číslo snímky 2">
            <a:extLst>
              <a:ext uri="{FF2B5EF4-FFF2-40B4-BE49-F238E27FC236}">
                <a16:creationId xmlns:a16="http://schemas.microsoft.com/office/drawing/2014/main" id="{CC1E1FF2-5655-472E-98C2-7753C54D367B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25" name="Zástupný objekt pre pätu 1">
            <a:extLst>
              <a:ext uri="{FF2B5EF4-FFF2-40B4-BE49-F238E27FC236}">
                <a16:creationId xmlns:a16="http://schemas.microsoft.com/office/drawing/2014/main" id="{17751830-83FC-44F9-B7E9-4A1494A9A7A7}"/>
              </a:ext>
            </a:extLst>
          </p:cNvPr>
          <p:cNvSpPr txBox="1">
            <a:spLocks/>
          </p:cNvSpPr>
          <p:nvPr/>
        </p:nvSpPr>
        <p:spPr bwMode="auto">
          <a:xfrm>
            <a:off x="8057323" y="6228000"/>
            <a:ext cx="776178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podzim 2022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CC10BB-AB7C-426F-8753-E4B16B3C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763" y="194407"/>
            <a:ext cx="2464312" cy="10500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17C2BA-37FD-476C-92B1-9D89FA0F5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78" y="194407"/>
            <a:ext cx="1277113" cy="9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9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08751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</a:rPr>
              <a:t>Mobilita: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sng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Český statistický úřad</a:t>
            </a:r>
            <a:r>
              <a:rPr kumimoji="0" lang="cs-CZ" sz="1600" b="0" i="0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zjišťuje dojížďku a vyjížďku do zaměstnání a škol a to 1x za 10 let při Sčítání lidu, domů a bytů.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Sčítání dopravy realizované </a:t>
            </a:r>
            <a:r>
              <a:rPr kumimoji="0" lang="cs-CZ" sz="1600" b="0" i="0" u="sng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Ředitelstvím silnic a dálnic </a:t>
            </a: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zpravidla 1x za 5 let (naposled v roce 2020).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2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Přítomné obyvatelstvo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rgbClr val="0000DC"/>
                </a:solidFill>
                <a:latin typeface="Arial"/>
                <a:ea typeface="+mj-ea"/>
                <a:cs typeface="+mj-cs"/>
              </a:rPr>
              <a:t>Zdroje?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rgbClr val="0000DC"/>
                </a:solidFill>
                <a:latin typeface="Arial"/>
                <a:ea typeface="+mj-ea"/>
                <a:cs typeface="+mj-cs"/>
              </a:rPr>
              <a:t>Problémy?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613308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KONVENČNÍ STATISTICKÁ DATA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4918BA-7818-3865-A026-9BC1971C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67" y="4157449"/>
            <a:ext cx="5632120" cy="264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nní rytmus území obce Hodonín">
            <a:extLst>
              <a:ext uri="{FF2B5EF4-FFF2-40B4-BE49-F238E27FC236}">
                <a16:creationId xmlns:a16="http://schemas.microsoft.com/office/drawing/2014/main" id="{609A10A6-B6C5-8706-C695-C319A949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" y="3718881"/>
            <a:ext cx="3299295" cy="296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24783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Lokalizace polohy využívají síť GSM (network-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based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NB).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Nejstarší metody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Mobilní telefon je pasivní (sledovaný) prvek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Metody využívající mobil (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terminal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/</a:t>
            </a:r>
            <a:r>
              <a:rPr lang="cs-CZ" sz="20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handset-based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TB)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Novější metody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Nepotřebuje aktivní spolupráci mobilní sítě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Aplikace, pomocí které zaznamenáváte nebo sdílíte svoji polohu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Speciální zařízení, řešení třetích stran</a:t>
            </a:r>
            <a:endParaRPr lang="cs-CZ" sz="2000" b="0" kern="0" dirty="0">
              <a:solidFill>
                <a:schemeClr val="tx1"/>
              </a:solidFill>
              <a:latin typeface="Arial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IMSI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Catcher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např. Agáta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Vytvoří novou (fiktivní) BTS stanici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85737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EOLOKAČNÍ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 – METODY</a:t>
            </a:r>
          </a:p>
        </p:txBody>
      </p:sp>
      <p:pic>
        <p:nvPicPr>
          <p:cNvPr id="1026" name="Picture 2" descr="Agáta - ilustrační grafika.">
            <a:extLst>
              <a:ext uri="{FF2B5EF4-FFF2-40B4-BE49-F238E27FC236}">
                <a16:creationId xmlns:a16="http://schemas.microsoft.com/office/drawing/2014/main" id="{3D61ED60-D2D1-BEF3-C23E-DE224453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29" y="4565374"/>
            <a:ext cx="3149902" cy="22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66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6876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Nevyžadující aktivitu poskytovatelů sítí.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Využitelné technologie telefonů.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Studie provedené aplikací smartphonů se dají rozdělit podle měřítka do tří kategorií: 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personal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sensing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social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/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group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sensing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public/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community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2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sensing</a:t>
            </a: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.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Participační vs. oportunistický režim dle uživatele.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22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32517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METOD VYUŽÍVAJÍCÍ MOBIL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450852-1C48-8857-3B49-0BB059D5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8" y="4152522"/>
            <a:ext cx="76438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61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053496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EOLOKAČNÍ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 – 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IMSI CATCHER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1A7576-0B26-BAFD-9FD9-D1CDD7FD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9" y="1340944"/>
            <a:ext cx="3927975" cy="274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8F3FF8D-21E2-41A0-2C6F-CD29B495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94" y="3242194"/>
            <a:ext cx="47625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F11EAA-5C63-3844-0AA9-C2DA282773B9}"/>
              </a:ext>
            </a:extLst>
          </p:cNvPr>
          <p:cNvSpPr txBox="1"/>
          <p:nvPr/>
        </p:nvSpPr>
        <p:spPr>
          <a:xfrm>
            <a:off x="4381500" y="3371650"/>
            <a:ext cx="457945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 IZS – dopravní nehoda náklaďáku u tunelu 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Baume </a:t>
            </a:r>
            <a:r>
              <a:rPr lang="cs-CZ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dálnici 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A51 </a:t>
            </a:r>
            <a:r>
              <a:rPr lang="cs-CZ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Franc</a:t>
            </a:r>
            <a:r>
              <a:rPr lang="cs-CZ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cs-CZ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two diagrams showing the difference between active IMSI Catcher and Passive IMSI Catcher ">
            <a:extLst>
              <a:ext uri="{FF2B5EF4-FFF2-40B4-BE49-F238E27FC236}">
                <a16:creationId xmlns:a16="http://schemas.microsoft.com/office/drawing/2014/main" id="{9AEBEAC9-05FE-98E3-77AA-33C334F0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29" y="1317490"/>
            <a:ext cx="4779965" cy="16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0052AA5-6030-ED9C-9600-02F0F59CE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567"/>
          <a:stretch/>
        </p:blipFill>
        <p:spPr>
          <a:xfrm>
            <a:off x="109884" y="4465983"/>
            <a:ext cx="2192493" cy="2338561"/>
          </a:xfrm>
          <a:prstGeom prst="rect">
            <a:avLst/>
          </a:prstGeom>
        </p:spPr>
      </p:pic>
      <p:pic>
        <p:nvPicPr>
          <p:cNvPr id="18" name="Obrázek 17" descr="Obsah obrázku text, obálka&#10;&#10;Popis byl vytvořen automaticky">
            <a:extLst>
              <a:ext uri="{FF2B5EF4-FFF2-40B4-BE49-F238E27FC236}">
                <a16:creationId xmlns:a16="http://schemas.microsoft.com/office/drawing/2014/main" id="{4A951613-A302-40B7-75CD-39F56C5EE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7" y="5036241"/>
            <a:ext cx="1786255" cy="17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1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053496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EOLOKAČNÍ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 – 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BTS STANICE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70DC535D-B5C3-8F1F-C998-3370EC7F51CA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500803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pozemní přenosové antény, tzv. </a:t>
            </a:r>
            <a:r>
              <a:rPr lang="cs-CZ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BTS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cs-CZ" sz="20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transmitter</a:t>
            </a:r>
            <a:r>
              <a:rPr lang="cs-CZ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stations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Interaktivní mapu stanic BTS je možné nalézt na webu </a:t>
            </a:r>
            <a:r>
              <a:rPr lang="cs-CZ" sz="2000" kern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GSMweb</a:t>
            </a:r>
            <a:r>
              <a:rPr lang="cs-CZ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kde jsou zmapované stanice kategorizovány dle jednotlivých poskytovatelů.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Různé typy: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Makrocell</a:t>
            </a:r>
            <a:r>
              <a:rPr lang="cs-CZ" sz="1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tzv. makro-buňka slouží pro pokrytí většího území.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Mikrocell</a:t>
            </a:r>
            <a:r>
              <a:rPr lang="cs-CZ" sz="1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tzv. mikro-buňka je vysílač mnohem menší jak rozměrově, tak svým dosahem – typicky do 2 km.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Umbrella</a:t>
            </a:r>
            <a:r>
              <a:rPr lang="cs-CZ" sz="1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– deštníková buňka je kombinací předchozích dvou typů.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4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Nanocell</a:t>
            </a:r>
            <a:r>
              <a:rPr lang="cs-CZ" sz="1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nano-buňky mají velikost řádu sta metrů (vnitřek budov, metro).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Sektorizace</a:t>
            </a:r>
            <a:r>
              <a:rPr lang="cs-CZ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použitím směrových antén, které vyzařují do „jednoho“ směru (vyzařovací úhel např. úhel 120°).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5330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053496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EOLOKAČNÍ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 –    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BTS STANICE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4495F2-E1CA-88F7-451D-828DC174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71" y="2338147"/>
            <a:ext cx="47625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9F42C2-285A-EC55-10A4-6FFB4722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9" y="226866"/>
            <a:ext cx="4402206" cy="17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EEF81D5-3619-E1BC-C9E6-915FEF770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4766787"/>
            <a:ext cx="4665918" cy="1424221"/>
          </a:xfrm>
          <a:prstGeom prst="rect">
            <a:avLst/>
          </a:prstGeom>
        </p:spPr>
      </p:pic>
      <p:pic>
        <p:nvPicPr>
          <p:cNvPr id="6" name="Picture 2" descr="BTS od T-Mobile v Brně">
            <a:extLst>
              <a:ext uri="{FF2B5EF4-FFF2-40B4-BE49-F238E27FC236}">
                <a16:creationId xmlns:a16="http://schemas.microsoft.com/office/drawing/2014/main" id="{05D62D42-D760-F644-A5EC-5AE969D06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8"/>
          <a:stretch/>
        </p:blipFill>
        <p:spPr bwMode="auto">
          <a:xfrm>
            <a:off x="5033632" y="65615"/>
            <a:ext cx="2732142" cy="20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3. Base Station Subsystem (BSS) - gsmtheory">
            <a:extLst>
              <a:ext uri="{FF2B5EF4-FFF2-40B4-BE49-F238E27FC236}">
                <a16:creationId xmlns:a16="http://schemas.microsoft.com/office/drawing/2014/main" id="{897F6510-0C44-4F1E-3729-4AC60EA9C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" y="2144221"/>
            <a:ext cx="4033341" cy="23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27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49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20781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 rámci finálního produktu nejsou poskytovány surová data ve smyslu pohybu určité osoby v území (ID SIM karty)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kern="0" dirty="0">
                <a:solidFill>
                  <a:srgbClr val="0000DC"/>
                </a:solidFill>
                <a:latin typeface="Arial"/>
                <a:ea typeface="+mj-ea"/>
                <a:cs typeface="+mj-cs"/>
              </a:rPr>
              <a:t>Proč asi?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 České republice působí 3 hlavní operátoři (tedy potencionální poskytovatelé geolokačních dat) – O2, Vodafone a T-Mobile, přičemž každý má na telekomunikačním trhu určitý podíl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it-IT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T-Mobile cca 40 %, O2 cca 40 %, Vodafone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cca </a:t>
            </a:r>
            <a:r>
              <a:rPr lang="it-IT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20 %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Tento </a:t>
            </a:r>
            <a:r>
              <a:rPr lang="cs-CZ" sz="1600" u="sng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podíl se však liší napříč územím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!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</a:rPr>
              <a:t>Lokalizace vůči (nejbližší) BTS, ale data jsou pak poskytována za administrativní jednotky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cs-CZ" sz="1600" kern="0" dirty="0">
                <a:solidFill>
                  <a:srgbClr val="0000DC"/>
                </a:solidFill>
                <a:latin typeface="Arial"/>
                <a:sym typeface="Wingdings" panose="05000000000000000000" pitchFamily="2" charset="2"/>
              </a:rPr>
              <a:t>nutné přepočítat! </a:t>
            </a: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76224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ZPRACOVÁNÍ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 I.</a:t>
            </a:r>
          </a:p>
        </p:txBody>
      </p:sp>
    </p:spTree>
    <p:extLst>
      <p:ext uri="{BB962C8B-B14F-4D97-AF65-F5344CB8AC3E}">
        <p14:creationId xmlns:p14="http://schemas.microsoft.com/office/powerpoint/2010/main" val="41931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CF672FA-C16F-1663-9856-B5168E58D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4025" r="1666"/>
          <a:stretch/>
        </p:blipFill>
        <p:spPr>
          <a:xfrm>
            <a:off x="24951" y="947531"/>
            <a:ext cx="9094098" cy="49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3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50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60765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Do kalibrační fáze vstupují tyto faktory: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podíl (penetrace) daného operátora na trhu v daném území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počet obyvatel v daném území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rozložení BTS stanic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sdílení BTS napříč operátory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morfologie terénu (členitý terén znesnadňuje přenos signálu)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očištění dat od zařízení, které rovněž komunikují skrz BTS („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smart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 zařízení)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intenzita připojování SIM do sítě BTS (minimálně 1x za 30 minut - častěji, pokud jsou aktivní data, volání či SMS)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86964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ZPRACOVÁNÍ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 II.</a:t>
            </a:r>
          </a:p>
        </p:txBody>
      </p:sp>
    </p:spTree>
    <p:extLst>
      <p:ext uri="{BB962C8B-B14F-4D97-AF65-F5344CB8AC3E}">
        <p14:creationId xmlns:p14="http://schemas.microsoft.com/office/powerpoint/2010/main" val="1302184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51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6476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Vzhledem k výše popsaným úpravám můžeme považovat data jen za </a:t>
            </a:r>
            <a:r>
              <a:rPr lang="cs-CZ" sz="2000" u="sng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odhad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 angličtině: „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Estimated Human Presence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(EHP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) –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en-US" sz="20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Järv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en-US" sz="20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Tenkanen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and </a:t>
            </a:r>
            <a:r>
              <a:rPr lang="en-US" sz="20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Toivonen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2017</a:t>
            </a:r>
            <a:r>
              <a:rPr lang="cs-CZ" sz="2000" b="0" kern="0" dirty="0">
                <a:solidFill>
                  <a:schemeClr val="tx1"/>
                </a:solidFill>
                <a:latin typeface="Arial"/>
              </a:rPr>
              <a:t>,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nebo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„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population present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(PP</a:t>
            </a: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) – </a:t>
            </a:r>
            <a:r>
              <a:rPr lang="en-US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Martin, Cockings, and Leung 2015) </a:t>
            </a:r>
            <a:endParaRPr lang="cs-CZ" sz="2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V obou případech se jedná o součet tří kategorií osob: </a:t>
            </a:r>
            <a:endParaRPr lang="en-US" sz="2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„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resident population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(PR)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– rezident </a:t>
            </a:r>
            <a:endParaRPr lang="en-US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„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non-resident population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(PNR)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– např. pracující, student, …</a:t>
            </a:r>
            <a:endParaRPr lang="en-US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„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transiting population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“</a:t>
            </a:r>
            <a:r>
              <a:rPr lang="en-US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(PT)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– návštěvník </a:t>
            </a:r>
            <a:endParaRPr lang="en-US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977051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ZPRACOVÁNÍ </a:t>
            </a: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 III.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2DEF352-F474-F1E6-04C8-EE92E37D1769}"/>
              </a:ext>
            </a:extLst>
          </p:cNvPr>
          <p:cNvGrpSpPr/>
          <p:nvPr/>
        </p:nvGrpSpPr>
        <p:grpSpPr>
          <a:xfrm>
            <a:off x="6844749" y="3909918"/>
            <a:ext cx="2431774" cy="622324"/>
            <a:chOff x="6844749" y="3909918"/>
            <a:chExt cx="2431774" cy="622324"/>
          </a:xfrm>
        </p:grpSpPr>
        <p:sp>
          <p:nvSpPr>
            <p:cNvPr id="2" name="Pravá složená závorka 1">
              <a:extLst>
                <a:ext uri="{FF2B5EF4-FFF2-40B4-BE49-F238E27FC236}">
                  <a16:creationId xmlns:a16="http://schemas.microsoft.com/office/drawing/2014/main" id="{C8AC234F-4DA2-CAF8-1241-77FB946FDC4B}"/>
                </a:ext>
              </a:extLst>
            </p:cNvPr>
            <p:cNvSpPr/>
            <p:nvPr/>
          </p:nvSpPr>
          <p:spPr>
            <a:xfrm>
              <a:off x="6844749" y="3929269"/>
              <a:ext cx="225286" cy="602973"/>
            </a:xfrm>
            <a:prstGeom prst="rightBrace">
              <a:avLst/>
            </a:prstGeom>
            <a:ln w="28575">
              <a:solidFill>
                <a:srgbClr val="0000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EB8ED86-3F0C-65A3-2425-3092400DE4E6}"/>
                </a:ext>
              </a:extLst>
            </p:cNvPr>
            <p:cNvSpPr txBox="1"/>
            <p:nvPr/>
          </p:nvSpPr>
          <p:spPr>
            <a:xfrm>
              <a:off x="7070035" y="3909918"/>
              <a:ext cx="2206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600" b="0" kern="0" dirty="0">
                  <a:solidFill>
                    <a:srgbClr val="0000DC"/>
                  </a:solidFill>
                  <a:latin typeface="Arial"/>
                  <a:ea typeface="+mj-ea"/>
                  <a:cs typeface="+mj-cs"/>
                </a:rPr>
                <a:t>Zdržují se na místě více než 30 min. </a:t>
              </a:r>
              <a:endParaRPr lang="cs-CZ" sz="1600" dirty="0">
                <a:solidFill>
                  <a:srgbClr val="0000DC"/>
                </a:solidFill>
              </a:endParaRP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20BFA784-E2DF-E291-0F21-907303D7ECD4}"/>
              </a:ext>
            </a:extLst>
          </p:cNvPr>
          <p:cNvGrpSpPr/>
          <p:nvPr/>
        </p:nvGrpSpPr>
        <p:grpSpPr>
          <a:xfrm>
            <a:off x="1219225" y="4129830"/>
            <a:ext cx="5956852" cy="1825933"/>
            <a:chOff x="1219225" y="4129830"/>
            <a:chExt cx="5956852" cy="1825933"/>
          </a:xfrm>
        </p:grpSpPr>
        <p:cxnSp>
          <p:nvCxnSpPr>
            <p:cNvPr id="17" name="Spojnice: zakřivená 16">
              <a:extLst>
                <a:ext uri="{FF2B5EF4-FFF2-40B4-BE49-F238E27FC236}">
                  <a16:creationId xmlns:a16="http://schemas.microsoft.com/office/drawing/2014/main" id="{9BDFF697-E024-A551-C95F-0EBEE562375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101673" y="4247382"/>
              <a:ext cx="1553696" cy="1318592"/>
            </a:xfrm>
            <a:prstGeom prst="curvedConnector2">
              <a:avLst/>
            </a:prstGeom>
            <a:ln w="28575"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EA4DDDCB-0691-CCB6-6619-D55AB67112DA}"/>
                </a:ext>
              </a:extLst>
            </p:cNvPr>
            <p:cNvSpPr txBox="1"/>
            <p:nvPr/>
          </p:nvSpPr>
          <p:spPr>
            <a:xfrm>
              <a:off x="2537817" y="5370988"/>
              <a:ext cx="46382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600" b="0" i="0" dirty="0">
                  <a:solidFill>
                    <a:srgbClr val="0000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dlouhodobě a pravidelně vyskytuje v daném území v nočních hodinách (př.: 00:00-05:00)</a:t>
              </a:r>
              <a:endParaRPr lang="cs-CZ" sz="16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4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4174220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DÁLE LZE ROZLIŠIT ...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B00926-87F6-047A-4EC0-EA87571D0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56" t="30741" r="10289" b="7294"/>
          <a:stretch/>
        </p:blipFill>
        <p:spPr>
          <a:xfrm>
            <a:off x="540000" y="1317412"/>
            <a:ext cx="8067489" cy="46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35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46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…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28748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I.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76A8873-6890-550C-21AA-D03CA2500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6" t="14638" r="13624" b="7810"/>
          <a:stretch/>
        </p:blipFill>
        <p:spPr>
          <a:xfrm>
            <a:off x="279554" y="1197261"/>
            <a:ext cx="7792277" cy="54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85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46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…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39488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II.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1CA56F2-8E86-D22C-4BD2-3EB82B0A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00" y="1345612"/>
            <a:ext cx="8624110" cy="453835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07015E-B501-9718-EB31-015FEE753B9E}"/>
              </a:ext>
            </a:extLst>
          </p:cNvPr>
          <p:cNvSpPr txBox="1"/>
          <p:nvPr/>
        </p:nvSpPr>
        <p:spPr>
          <a:xfrm>
            <a:off x="3439864" y="5366614"/>
            <a:ext cx="53936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Nejintenzivnější přepravní vazby mezi KÚ v Brně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933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46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…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50228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III.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122" name="Picture 2" descr="Pokles zahraničních SIM v ČR">
            <a:extLst>
              <a:ext uri="{FF2B5EF4-FFF2-40B4-BE49-F238E27FC236}">
                <a16:creationId xmlns:a16="http://schemas.microsoft.com/office/drawing/2014/main" id="{3FAFD13D-0244-0A14-9699-4366B044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999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77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46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…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54396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IV.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146" name="Picture 2" descr="Pokles mobility v krajích ČR">
            <a:extLst>
              <a:ext uri="{FF2B5EF4-FFF2-40B4-BE49-F238E27FC236}">
                <a16:creationId xmlns:a16="http://schemas.microsoft.com/office/drawing/2014/main" id="{29210BE2-83A4-E25E-E4A1-C062449B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33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03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43656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V.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9F496A7A-A57E-4949-CA62-7D99A430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" y="1470990"/>
            <a:ext cx="8890262" cy="424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56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046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…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2543966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VI.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74" name="Picture 2" descr="Figure">
            <a:extLst>
              <a:ext uri="{FF2B5EF4-FFF2-40B4-BE49-F238E27FC236}">
                <a16:creationId xmlns:a16="http://schemas.microsoft.com/office/drawing/2014/main" id="{446E543C-79C1-BF9D-B107-CB888C96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386"/>
            <a:ext cx="9144000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377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59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7183057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APLIKACE </a:t>
            </a:r>
            <a:r>
              <a:rPr lang="sk-SK" kern="0" dirty="0" err="1">
                <a:solidFill>
                  <a:srgbClr val="0000DC"/>
                </a:solidFill>
                <a:latin typeface="Arial"/>
              </a:rPr>
              <a:t>vs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. METODY POŘÍZENÍ DAT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215FD5E-F9CF-A759-4D3D-22FDC0237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15F034-5624-98F7-569F-6798C7AF9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6676"/>
            <a:ext cx="7839515" cy="57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E8189DB-74D7-1B7A-FCF3-7212ADE3EEEB}"/>
              </a:ext>
            </a:extLst>
          </p:cNvPr>
          <p:cNvSpPr txBox="1"/>
          <p:nvPr/>
        </p:nvSpPr>
        <p:spPr>
          <a:xfrm>
            <a:off x="33293" y="6262706"/>
            <a:ext cx="899143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Ahas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et al. (2010)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Using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Mobile Positioning Data to Model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Locations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Meaningful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to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Users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Mobile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Phones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endParaRPr lang="en-GB" sz="16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AF9B3E4-264C-CC28-1204-ACFC846F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49" y="1304490"/>
            <a:ext cx="70929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DE14B56-F6C4-C902-C581-459A9E25C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98" t="22367" r="36667" b="33446"/>
          <a:stretch/>
        </p:blipFill>
        <p:spPr>
          <a:xfrm>
            <a:off x="5293319" y="4228"/>
            <a:ext cx="3850681" cy="3762914"/>
          </a:xfrm>
          <a:prstGeom prst="rect">
            <a:avLst/>
          </a:prstGeom>
        </p:spPr>
      </p:pic>
      <p:pic>
        <p:nvPicPr>
          <p:cNvPr id="3074" name="Picture 2" descr="Ijgi 09 00415 g001 550">
            <a:extLst>
              <a:ext uri="{FF2B5EF4-FFF2-40B4-BE49-F238E27FC236}">
                <a16:creationId xmlns:a16="http://schemas.microsoft.com/office/drawing/2014/main" id="{FE4AF0DF-DFCC-92AA-4F34-7FBE5E6F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57" y="3921815"/>
            <a:ext cx="4541343" cy="227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BB17C4-DC26-36EA-7B55-EC0364375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01" t="30096" r="13261" b="13993"/>
          <a:stretch/>
        </p:blipFill>
        <p:spPr>
          <a:xfrm>
            <a:off x="111719" y="621021"/>
            <a:ext cx="5582407" cy="2943820"/>
          </a:xfrm>
          <a:prstGeom prst="rect">
            <a:avLst/>
          </a:prstGeom>
        </p:spPr>
      </p:pic>
      <p:pic>
        <p:nvPicPr>
          <p:cNvPr id="1026" name="Picture 2" descr="Chybně umístěné popisy bodových znaků">
            <a:extLst>
              <a:ext uri="{FF2B5EF4-FFF2-40B4-BE49-F238E27FC236}">
                <a16:creationId xmlns:a16="http://schemas.microsoft.com/office/drawing/2014/main" id="{CA18B4F2-BFB6-5D0F-5B3C-D5107865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3" y="3592099"/>
            <a:ext cx="4460281" cy="32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55B7B097-09C6-8928-1DA8-BC262DA67B0C}"/>
              </a:ext>
            </a:extLst>
          </p:cNvPr>
          <p:cNvSpPr/>
          <p:nvPr/>
        </p:nvSpPr>
        <p:spPr>
          <a:xfrm>
            <a:off x="67811" y="6155454"/>
            <a:ext cx="879720" cy="470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D73DF50-D70F-71F5-0EFA-7A8BC0D7857C}"/>
              </a:ext>
            </a:extLst>
          </p:cNvPr>
          <p:cNvSpPr/>
          <p:nvPr/>
        </p:nvSpPr>
        <p:spPr>
          <a:xfrm>
            <a:off x="629477" y="4916558"/>
            <a:ext cx="629479" cy="61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50C47F3-7EF6-050C-66F7-1E9BC66135DE}"/>
              </a:ext>
            </a:extLst>
          </p:cNvPr>
          <p:cNvSpPr/>
          <p:nvPr/>
        </p:nvSpPr>
        <p:spPr>
          <a:xfrm>
            <a:off x="1967946" y="5061278"/>
            <a:ext cx="848141" cy="61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CE23271-5DB8-9F75-E245-47A8F33CEEBB}"/>
              </a:ext>
            </a:extLst>
          </p:cNvPr>
          <p:cNvSpPr/>
          <p:nvPr/>
        </p:nvSpPr>
        <p:spPr>
          <a:xfrm>
            <a:off x="14059" y="5054652"/>
            <a:ext cx="525941" cy="61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4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168724" y="6096002"/>
            <a:ext cx="7570788" cy="660400"/>
          </a:xfrm>
        </p:spPr>
        <p:txBody>
          <a:bodyPr>
            <a:normAutofit/>
          </a:bodyPr>
          <a:lstStyle/>
          <a:p>
            <a:r>
              <a:rPr lang="cs-CZ" altLang="cs-CZ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Novák, </a:t>
            </a:r>
            <a:r>
              <a:rPr lang="cs-CZ" altLang="cs-CZ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Temelová</a:t>
            </a:r>
            <a:r>
              <a:rPr lang="cs-CZ" altLang="cs-CZ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(2010) Každodenní život a prostorová mobilita mladých Pražanů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2"/>
            <a:ext cx="7667625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933452"/>
            <a:ext cx="71247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9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 bwMode="auto">
          <a:xfrm>
            <a:off x="1285392" y="160527"/>
            <a:ext cx="6218237" cy="653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248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132703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O2 </a:t>
            </a:r>
            <a:r>
              <a:rPr lang="cs-CZ" sz="18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Liberty</a:t>
            </a:r>
            <a:r>
              <a:rPr lang="cs-CZ" sz="18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API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8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https://developer.o2.cz/portal/</a:t>
            </a:r>
            <a:r>
              <a:rPr lang="cs-CZ" sz="18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endParaRPr lang="cs-CZ" sz="16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559214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DOSTUPNÉ DATOVÉ SADY I.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DB2D4B-1A82-9728-954D-664E0DC10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78" t="8437" r="16299" b="1397"/>
          <a:stretch/>
        </p:blipFill>
        <p:spPr>
          <a:xfrm>
            <a:off x="2744178" y="2368901"/>
            <a:ext cx="6274904" cy="44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17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63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520809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DATA.BRNO – Přítomné obyvatelstvo dle dat mobilního operátora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 přítomném obyvatelstvu v ZSJ (Brno) a obcích JMK ve 2 týdnech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20-26.9.2021 a 4-10.10.2021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od společnosti Vodafone</a:t>
            </a:r>
            <a:endParaRPr lang="cs-CZ" sz="1600" b="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https://data.brno.cz/datasets/p%C5%99%C3%ADtomn%C3%A9-obyvatelstvo-dle-dat-mobiln%C3%ADho-oper%C3%A1tora-number-of-people-based-of-mobile-phone-usage/about</a:t>
            </a:r>
            <a:r>
              <a:rPr lang="cs-CZ" sz="12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8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800" b="0" kern="0" dirty="0">
                <a:solidFill>
                  <a:schemeClr val="tx1"/>
                </a:solidFill>
                <a:latin typeface="Arial"/>
              </a:rPr>
              <a:t>DATA.BRNO – </a:t>
            </a:r>
            <a:r>
              <a:rPr lang="pl-PL" sz="18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Cesty dle dat mobilního operátora: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pl-PL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Počet cest mezi Brnem a dalšími územními celky</a:t>
            </a:r>
          </a:p>
          <a:p>
            <a:pPr marL="1257300" lvl="2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pl-PL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KÚ (Brno-město), obce (Brno-venkov), SO ORP (zbytek JMK) a kraje (zbytek ČR)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pl-PL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na základě geolokačních dat mobilního operátora T-Mobile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rozsahu 14 dnů. 7.10.2019 až 20.10.2019, tj. 14 matic po jednotlivých dnech,  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7 matic se zprůměrovanými dny v týdnu,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zprůměrovaný pracovní a víkendový dem.</a:t>
            </a: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https://data.brno.cz/datasets/697fc58c78804a45bcd9e41c5ff64f6a/about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451813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DOSTUPNÉ DATOVÉ SADY II.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08420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64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1277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Petr Kubíček, Milan Konečný, Zdeněk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Stachoň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Jie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Shen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Lukáš Herman, Tomáš Řezník, Karel Staněk, Radim Štampach &amp; Šimon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Leitgeb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(2019)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Population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distribution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modelling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at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fine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spatio-temporal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scale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based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on mobile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phone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data, International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Journal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Digital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Earth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12:11, 1319-1340, DOI: 10.1080/17538947.2018.1548654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Tomáš Řezník, Bronislava Horáková &amp; Roman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Szturc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(2015)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Advanced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methods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cell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phone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localization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for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crisis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and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emergency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management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applications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International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Journal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Digital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Earth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8:4, 259-272, DOI: 10.1080/17538947.2013.860197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Rein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Ahas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Siiri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Silm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Olle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Järv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Erki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Saluveer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&amp;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Margus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Tiru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(2010)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Using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Mobile Positioning Data to Model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Locations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Meaningful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to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Users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Mobile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Phones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Journal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2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Urban Technology, 17:1, 3-27, DOI: 10.1080/10630731003597306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Novák, J., &amp;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Temelová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J. (2012) Každodenní život a prostorová mobilita mladých Pražanů: pilotní studie využití lokalizačních dat mobilních telefonů. </a:t>
            </a:r>
            <a:r>
              <a:rPr lang="cs-CZ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Sociologický časopis / Czech </a:t>
            </a:r>
            <a:r>
              <a:rPr lang="cs-CZ" sz="12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Sociological</a:t>
            </a:r>
            <a:r>
              <a:rPr lang="cs-CZ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cs-CZ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48(5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 911-938. DOI: 10.13060/00380288.2012.48.5.05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Novák, J., &amp; </a:t>
            </a:r>
            <a:r>
              <a:rPr lang="cs-CZ" sz="12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Novobilský</a:t>
            </a:r>
            <a:r>
              <a:rPr lang="cs-CZ" sz="12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(2013) Inovativní přístupy k zachycení přítomného obyvatelstva: data mobilních operátorů. Urbanismus a územní rozvoj, 16(3), 14-19.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https://data.gov.cz/%C4%8Dl%C3%A1nky/geoloka%C4%8Dn%C3%AD-data-mobiln%C3%ADch-oper%C3%A1tor%C5%AF-principy-p%C5%99%C3%ADklady-ot%C3%A1zky</a:t>
            </a: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55972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ZDROJE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3998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65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47679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Lai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S.,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Erbach-Schoenberg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E.z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.,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Pezzulo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, C. et al.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Exploring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the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use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of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mobile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phone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data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for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national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migration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statistics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.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Palgrave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  <a:r>
              <a:rPr lang="cs-CZ" sz="1600" b="0" kern="0" dirty="0" err="1">
                <a:solidFill>
                  <a:schemeClr val="tx1"/>
                </a:solidFill>
                <a:latin typeface="Arial"/>
                <a:ea typeface="+mj-ea"/>
                <a:cs typeface="+mj-cs"/>
              </a:rPr>
              <a:t>Commun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5, 34 (2019).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https://doi.org/10.1057/s41599-019-0242-9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Dostupné zde: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4"/>
              </a:rPr>
              <a:t>https://www.nature.com/articles/s41599-019-0242-9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cs-CZ" sz="1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Otázky:</a:t>
            </a:r>
          </a:p>
          <a:p>
            <a:pPr marL="800100" lvl="1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Data: 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Jaký typ </a:t>
            </a: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dat z mobilních telefonů byl použit</a:t>
            </a: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Jaká další data byla použita</a:t>
            </a: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</a:p>
          <a:p>
            <a:pPr marL="800100" lvl="1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Metodika: 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Jak byla data zpracovávána? </a:t>
            </a: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Jaká byla přesnost modelu?</a:t>
            </a:r>
          </a:p>
          <a:p>
            <a:pPr marL="800100" lvl="1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6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Diskuze: </a:t>
            </a:r>
          </a:p>
          <a:p>
            <a:pPr marL="1257300" lvl="2" indent="-342900" algn="just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kumimoji="0" lang="cs-CZ" sz="16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Jaké jsou limity použitích metod?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356688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ÚKOL NA PŘÍŠTĚ 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923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7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109004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HALO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99116F-82FC-A807-A508-7267D4D41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98" y="1415662"/>
            <a:ext cx="2959317" cy="2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2902200-528E-5C91-29E1-2A1BD7FB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24" y="1415663"/>
            <a:ext cx="2566739" cy="27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EA8ADD-DCB5-0ECB-A0C6-6F9E940F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5" y="1415662"/>
            <a:ext cx="2795505" cy="27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cmap - Ways to halo map text over a varying background? - Geographic  Information Systems Stack Exchange">
            <a:extLst>
              <a:ext uri="{FF2B5EF4-FFF2-40B4-BE49-F238E27FC236}">
                <a16:creationId xmlns:a16="http://schemas.microsoft.com/office/drawing/2014/main" id="{C20F0FD4-6A0A-331D-4024-19318A6D1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1856"/>
            <a:ext cx="2532717" cy="15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i halo">
            <a:extLst>
              <a:ext uri="{FF2B5EF4-FFF2-40B4-BE49-F238E27FC236}">
                <a16:creationId xmlns:a16="http://schemas.microsoft.com/office/drawing/2014/main" id="{07C7C21B-3423-D7B5-7255-AC85F88E8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76" y="4431856"/>
            <a:ext cx="3214255" cy="242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i halo">
            <a:extLst>
              <a:ext uri="{FF2B5EF4-FFF2-40B4-BE49-F238E27FC236}">
                <a16:creationId xmlns:a16="http://schemas.microsoft.com/office/drawing/2014/main" id="{65D9FD7E-5B2D-8ABB-A852-23CDE461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98" y="4431856"/>
            <a:ext cx="3247902" cy="242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46EC6C7-FFAB-2C83-E9FE-7E5D73609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1221" r="9266" b="-1221"/>
          <a:stretch/>
        </p:blipFill>
        <p:spPr bwMode="auto">
          <a:xfrm>
            <a:off x="2719873" y="0"/>
            <a:ext cx="3015773" cy="122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CACDC9B-2707-4370-2A4B-8F0DA3A93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r="8705"/>
          <a:stretch/>
        </p:blipFill>
        <p:spPr bwMode="auto">
          <a:xfrm>
            <a:off x="5896098" y="0"/>
            <a:ext cx="3025668" cy="12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3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8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188139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TOPOLOGICKÉ CHYBY &amp; POŘADÍ VRSTEV </a:t>
            </a:r>
          </a:p>
        </p:txBody>
      </p:sp>
      <p:pic>
        <p:nvPicPr>
          <p:cNvPr id="2050" name="Picture 2" descr="Chybný průběh vodstva, respektive vrstevnic">
            <a:extLst>
              <a:ext uri="{FF2B5EF4-FFF2-40B4-BE49-F238E27FC236}">
                <a16:creationId xmlns:a16="http://schemas.microsoft.com/office/drawing/2014/main" id="{B4C64C33-F04B-66AE-98E2-9D8E2D62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5" y="1229139"/>
            <a:ext cx="5715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ybný průběh vodstva na podkladě barevné hypsometrie z rastrového DEM">
            <a:extLst>
              <a:ext uri="{FF2B5EF4-FFF2-40B4-BE49-F238E27FC236}">
                <a16:creationId xmlns:a16="http://schemas.microsoft.com/office/drawing/2014/main" id="{3797EBF2-79CE-58BE-A3CD-0641706B9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5" y="2037521"/>
            <a:ext cx="5715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řekryvání liniových značek">
            <a:extLst>
              <a:ext uri="{FF2B5EF4-FFF2-40B4-BE49-F238E27FC236}">
                <a16:creationId xmlns:a16="http://schemas.microsoft.com/office/drawing/2014/main" id="{C12CD024-E866-5B10-A34F-E59C147C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87" y="3018183"/>
            <a:ext cx="5715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žné způsoby správného znázornění v mapě s barevnou hypsometrií, v politické mapě, v obecné mapě">
            <a:extLst>
              <a:ext uri="{FF2B5EF4-FFF2-40B4-BE49-F238E27FC236}">
                <a16:creationId xmlns:a16="http://schemas.microsoft.com/office/drawing/2014/main" id="{564E6BD3-963C-4E90-9FEF-911267FC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583" y="4277422"/>
            <a:ext cx="4838582" cy="258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artograficky neobratné vedení hranice vodním tokem (vlevo). Nesoulad hranic a vodních toků z důvodu odlišnosti zdrojových dat (vpravo)">
            <a:extLst>
              <a:ext uri="{FF2B5EF4-FFF2-40B4-BE49-F238E27FC236}">
                <a16:creationId xmlns:a16="http://schemas.microsoft.com/office/drawing/2014/main" id="{96406508-3215-B498-33BD-2BC90C10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33" y="2484784"/>
            <a:ext cx="3209493" cy="17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0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C1535E4D-EEE0-4698-8977-EE6C1BE5A260}"/>
              </a:ext>
            </a:extLst>
          </p:cNvPr>
          <p:cNvSpPr txBox="1">
            <a:spLocks/>
          </p:cNvSpPr>
          <p:nvPr/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r>
              <a:rPr lang="cs-CZ" dirty="0">
                <a:solidFill>
                  <a:srgbClr val="0000DC"/>
                </a:solidFill>
                <a:latin typeface="Arial"/>
              </a:rPr>
              <a:t>Geografický ústav, Přírodovědecká fakulta, Masarykova Univerzita</a:t>
            </a:r>
          </a:p>
        </p:txBody>
      </p:sp>
      <p:sp>
        <p:nvSpPr>
          <p:cNvPr id="4" name="Zástupný objekt pre číslo snímky 2">
            <a:extLst>
              <a:ext uri="{FF2B5EF4-FFF2-40B4-BE49-F238E27FC236}">
                <a16:creationId xmlns:a16="http://schemas.microsoft.com/office/drawing/2014/main" id="{55AF84FE-D9BE-4377-B3C4-96F0D3B2C39D}"/>
              </a:ext>
            </a:extLst>
          </p:cNvPr>
          <p:cNvSpPr txBox="1">
            <a:spLocks/>
          </p:cNvSpPr>
          <p:nvPr/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defTabSz="914400"/>
            <a:fld id="{0DE708CC-0C3F-4567-9698-B54C0F35BD31}" type="slidenum">
              <a:rPr lang="cs-CZ" altLang="cs-CZ" smtClean="0">
                <a:solidFill>
                  <a:srgbClr val="0000DC"/>
                </a:solidFill>
                <a:latin typeface="Arial"/>
              </a:rPr>
              <a:pPr defTabSz="914400"/>
              <a:t>9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2" name="Picture 2" descr="Cat Earth Theory">
            <a:extLst>
              <a:ext uri="{FF2B5EF4-FFF2-40B4-BE49-F238E27FC236}">
                <a16:creationId xmlns:a16="http://schemas.microsoft.com/office/drawing/2014/main" id="{48C7A38D-8101-1F54-78FF-A58D175D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74" y="3692623"/>
            <a:ext cx="3353725" cy="30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35 Place Names In Iceland That Will Help You Understand What Dyslexia Feels Like">
            <a:extLst>
              <a:ext uri="{FF2B5EF4-FFF2-40B4-BE49-F238E27FC236}">
                <a16:creationId xmlns:a16="http://schemas.microsoft.com/office/drawing/2014/main" id="{32CD8158-B121-B2E4-E05E-43E4BA2D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" y="84741"/>
            <a:ext cx="5283893" cy="51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1029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10423</TotalTime>
  <Words>2764</Words>
  <Application>Microsoft Office PowerPoint</Application>
  <PresentationFormat>Předvádění na obrazovce (4:3)</PresentationFormat>
  <Paragraphs>343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AvenirLTStd-Light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Novák, Temelová (2010) Každodenní život a prostorová mobilita mladých Pražanů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Trojanová</dc:creator>
  <cp:lastModifiedBy>Lukáš Herman</cp:lastModifiedBy>
  <cp:revision>762</cp:revision>
  <dcterms:created xsi:type="dcterms:W3CDTF">2020-09-28T14:54:23Z</dcterms:created>
  <dcterms:modified xsi:type="dcterms:W3CDTF">2023-04-18T15:22:38Z</dcterms:modified>
</cp:coreProperties>
</file>