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Average"/>
      <p:regular r:id="rId13"/>
    </p:embeddedFont>
    <p:embeddedFont>
      <p:font typeface="Oswald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HeIh4ifgVkdMT6/GKfIDXf+WN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Averag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Oswald-bold.fntdata"/><Relationship Id="rId14" Type="http://schemas.openxmlformats.org/officeDocument/2006/relationships/font" Target="fonts/Oswald-regular.fntdata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9888a319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9888a319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9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9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9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9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" name="Google Shape;25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6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" name="Google Shape;43;p1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17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17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b="0" i="0" sz="30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b="0" i="0" sz="18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 b="0" i="0" sz="14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cs"/>
              <a:t>Kartografický poster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/>
              <a:t>Zadání</a:t>
            </a:r>
            <a:endParaRPr/>
          </a:p>
        </p:txBody>
      </p:sp>
      <p:sp>
        <p:nvSpPr>
          <p:cNvPr id="65" name="Google Shape;65;p2"/>
          <p:cNvSpPr txBox="1"/>
          <p:nvPr>
            <p:ph idx="1" type="body"/>
          </p:nvPr>
        </p:nvSpPr>
        <p:spPr>
          <a:xfrm>
            <a:off x="311700" y="1152475"/>
            <a:ext cx="8520600" cy="36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A1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PDF, 250MB max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Mapa tvoří podstatnou část posteru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Tematická nebo mapa se speciálním obsahem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Nejméně 2 mapová pole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Topografický obsah redukovaný, vlastní symbolizace, i u tematických map i jiná reference než administrativní hranice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cs"/>
              <a:t>má všechny nutné kartografické náležitosti (min. legendu, matematické reference)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Mimo mapy vědecká vizualizace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Pokud je to v intencích tématu další ilustrace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Text 20 - 30% posteru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Citace zdrojů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/>
              <a:t>Doporučení</a:t>
            </a:r>
            <a:endParaRPr/>
          </a:p>
        </p:txBody>
      </p:sp>
      <p:sp>
        <p:nvSpPr>
          <p:cNvPr id="71" name="Google Shape;71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mimo grafické bloky maximálně 3 barvy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pozadí ve světlých tónech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nekomplikované pozadí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tmavý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nadpis co nejstručnější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úvod - obsah - závěr</a:t>
            </a:r>
            <a:endParaRPr/>
          </a:p>
        </p:txBody>
      </p:sp>
      <p:pic>
        <p:nvPicPr>
          <p:cNvPr id="72" name="Google Shape;7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74800" y="2406688"/>
            <a:ext cx="2857500" cy="216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/>
              <a:t>Text</a:t>
            </a:r>
            <a:endParaRPr/>
          </a:p>
        </p:txBody>
      </p:sp>
      <p:sp>
        <p:nvSpPr>
          <p:cNvPr id="78" name="Google Shape;7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Bezpatkové, neproporciální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Zarovnání doleva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Prostor kolem bloku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Jeden font pro vlastní text, nadpisy mohou být v jiném fontu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Stejný význam - stejná velikost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Zdůraznění bold nebo bold a italics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Referenční velikosti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85 hlavní nadpis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36 nadpisy v textu</a:t>
            </a:r>
            <a:endParaRPr/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24-30 vlastní text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425" y="152400"/>
            <a:ext cx="6853156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g189888a319b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163" y="152400"/>
            <a:ext cx="6843684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/>
              <a:t>Legenda</a:t>
            </a:r>
            <a:endParaRPr/>
          </a:p>
        </p:txBody>
      </p:sp>
      <p:sp>
        <p:nvSpPr>
          <p:cNvPr id="94" name="Google Shape;94;p6"/>
          <p:cNvSpPr txBox="1"/>
          <p:nvPr>
            <p:ph idx="1" type="body"/>
          </p:nvPr>
        </p:nvSpPr>
        <p:spPr>
          <a:xfrm>
            <a:off x="311700" y="11348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cs">
                <a:solidFill>
                  <a:srgbClr val="F3F3F3"/>
                </a:solidFill>
              </a:rPr>
              <a:t>Úplná – obsahuje právě jen ty znaky, které se vyskytují na příslušné mapě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cs">
                <a:solidFill>
                  <a:srgbClr val="F3F3F3"/>
                </a:solidFill>
              </a:rPr>
              <a:t>Srozumitelná – zpracovává se s ohledem na předpokládaný okruh uživatelů, upředňostňuje se jednoduchost, hierarchizace, čitelnost a zapamatovatelnost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cs">
                <a:solidFill>
                  <a:srgbClr val="F3F3F3"/>
                </a:solidFill>
              </a:rPr>
              <a:t>V souladu s mapovým polem – grafická podoba znaku v legendě musí být totožná s grafickou podobou znaku v mapovém poli</a:t>
            </a:r>
            <a:endParaRPr>
              <a:solidFill>
                <a:srgbClr val="F3F3F3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Char char="●"/>
            </a:pPr>
            <a:r>
              <a:rPr lang="cs">
                <a:solidFill>
                  <a:srgbClr val="F3F3F3"/>
                </a:solidFill>
              </a:rPr>
              <a:t>Logicky uspořádaným systémem – prvky obsahu mapy jsou členěny do skupin, v jejichž rámci je zachovávána posloupnost</a:t>
            </a:r>
            <a:endParaRPr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cs"/>
              <a:t>Ukončení</a:t>
            </a:r>
            <a:endParaRPr/>
          </a:p>
        </p:txBody>
      </p:sp>
      <p:sp>
        <p:nvSpPr>
          <p:cNvPr id="100" name="Google Shape;100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Polovina hodnocení 3 protokoly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cs"/>
              <a:t>Polovina hodnocení poster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cs"/>
              <a:t>2 úkoly odevzdat 1 týden ve zkouškovém období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cs"/>
              <a:t>2 do konce zkouškového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