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handoutMasterIdLst>
    <p:handoutMasterId r:id="rId15"/>
  </p:handoutMasterIdLst>
  <p:sldIdLst>
    <p:sldId id="396" r:id="rId2"/>
    <p:sldId id="428" r:id="rId3"/>
    <p:sldId id="432" r:id="rId4"/>
    <p:sldId id="430" r:id="rId5"/>
    <p:sldId id="431" r:id="rId6"/>
    <p:sldId id="433" r:id="rId7"/>
    <p:sldId id="436" r:id="rId8"/>
    <p:sldId id="437" r:id="rId9"/>
    <p:sldId id="435" r:id="rId10"/>
    <p:sldId id="438" r:id="rId11"/>
    <p:sldId id="429" r:id="rId12"/>
    <p:sldId id="434" r:id="rId1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825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DF18680-E054-41AD-8BC1-D1AEF772440D}" styleName="Střední styl 2 – zvýraznění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165" autoAdjust="0"/>
    <p:restoredTop sz="99428" autoAdjust="0"/>
  </p:normalViewPr>
  <p:slideViewPr>
    <p:cSldViewPr showGuides="1">
      <p:cViewPr varScale="1">
        <p:scale>
          <a:sx n="167" d="100"/>
          <a:sy n="167" d="100"/>
        </p:scale>
        <p:origin x="1656" y="88"/>
      </p:cViewPr>
      <p:guideLst>
        <p:guide orient="horz" pos="825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howGuides="1">
      <p:cViewPr varScale="1">
        <p:scale>
          <a:sx n="67" d="100"/>
          <a:sy n="67" d="100"/>
        </p:scale>
        <p:origin x="-2796" y="-10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289B26-4A2F-4672-9F03-AB76C0D1F260}" type="datetimeFigureOut">
              <a:rPr lang="en-US" smtClean="0"/>
              <a:pPr/>
              <a:t>3/27/2023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1011D9-CA4E-4325-8FA4-BB8857BB6B26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689425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48A873-5899-47BE-8318-798E593D38BF}" type="datetimeFigureOut">
              <a:rPr lang="en-US" smtClean="0"/>
              <a:pPr/>
              <a:t>3/27/2023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0E2491-71B9-463D-8191-E548DA908840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983442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wallpaper_1280x1024-C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Obdélník 6"/>
          <p:cNvSpPr/>
          <p:nvPr userDrawn="1"/>
        </p:nvSpPr>
        <p:spPr>
          <a:xfrm>
            <a:off x="0" y="0"/>
            <a:ext cx="925252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96353" y="1928802"/>
            <a:ext cx="7772400" cy="1444112"/>
          </a:xfrm>
        </p:spPr>
        <p:txBody>
          <a:bodyPr anchor="b" anchorCtr="0">
            <a:normAutofit/>
          </a:bodyPr>
          <a:lstStyle>
            <a:lvl1pPr algn="l">
              <a:defRPr sz="2500" b="1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96352" y="3315030"/>
            <a:ext cx="7776109" cy="97122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500" b="1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296353" y="619082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cs-CZ" dirty="0" smtClean="0"/>
              <a:t>Konference GIVS Praha 2012</a:t>
            </a:r>
            <a:endParaRPr lang="en-GB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06407" y="619082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DDA355-DE8D-49B6-B72B-9B84B24AB58E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wallpaper_1280x1024-C_blank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6169" y="4341075"/>
            <a:ext cx="7772400" cy="1362075"/>
          </a:xfrm>
        </p:spPr>
        <p:txBody>
          <a:bodyPr anchor="b" anchorCtr="0">
            <a:normAutofit/>
          </a:bodyPr>
          <a:lstStyle>
            <a:lvl1pPr algn="r">
              <a:defRPr sz="3200" b="0" cap="all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32781" y="5672485"/>
            <a:ext cx="7200896" cy="971226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 algn="r">
              <a:buNone/>
              <a:defRPr sz="15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 - 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6169" y="4341075"/>
            <a:ext cx="7772400" cy="1362075"/>
          </a:xfrm>
        </p:spPr>
        <p:txBody>
          <a:bodyPr anchor="b" anchorCtr="0">
            <a:normAutofit/>
          </a:bodyPr>
          <a:lstStyle>
            <a:lvl1pPr algn="r">
              <a:defRPr sz="3200" b="0" cap="all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32781" y="5672485"/>
            <a:ext cx="7200896" cy="971226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 algn="r">
              <a:buNone/>
              <a:defRPr sz="150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"/>
          </p:nvPr>
        </p:nvSpPr>
        <p:spPr>
          <a:xfrm>
            <a:off x="296353" y="619082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cs-CZ" dirty="0" smtClean="0"/>
              <a:t>Konference GIVS Praha 2012</a:t>
            </a:r>
            <a:endParaRPr lang="en-GB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06407" y="619082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DDA355-DE8D-49B6-B72B-9B84B24AB58E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9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1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629400"/>
            <a:ext cx="9144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96353" y="619082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cs-CZ" dirty="0" smtClean="0"/>
              <a:t>Konference GIVS Praha 2012</a:t>
            </a:r>
            <a:endParaRPr lang="en-GB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06407" y="619082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DDA355-DE8D-49B6-B72B-9B84B24AB58E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"/>
          </p:nvPr>
        </p:nvSpPr>
        <p:spPr>
          <a:xfrm>
            <a:off x="296353" y="619082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cs-CZ" dirty="0" smtClean="0"/>
              <a:t>Konference GIVS Praha 2012</a:t>
            </a:r>
            <a:endParaRPr lang="en-GB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06407" y="619082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DDA355-DE8D-49B6-B72B-9B84B24AB58E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3400" y="115888"/>
            <a:ext cx="5541963" cy="679450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533400" y="1146175"/>
            <a:ext cx="4000500" cy="5026025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86300" y="1146175"/>
            <a:ext cx="4000500" cy="5026025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296353" y="619082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cs-CZ" dirty="0" smtClean="0"/>
              <a:t>Konference GIVS Praha 2012</a:t>
            </a:r>
            <a:endParaRPr lang="en-GB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06407" y="619082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DDA355-DE8D-49B6-B72B-9B84B24AB58E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  <p:transition>
    <p:cover dir="r"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ullet - Single Line Spac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1632" y="1214422"/>
            <a:ext cx="8453944" cy="478632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7" name="Obdélník 6"/>
          <p:cNvSpPr/>
          <p:nvPr userDrawn="1"/>
        </p:nvSpPr>
        <p:spPr>
          <a:xfrm>
            <a:off x="7236296" y="260648"/>
            <a:ext cx="1800200" cy="6480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296353" y="619082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cs-CZ" dirty="0" smtClean="0"/>
              <a:t>Konference GIVS Praha 2012</a:t>
            </a:r>
            <a:endParaRPr lang="en-GB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06407" y="619082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DDA355-DE8D-49B6-B72B-9B84B24AB58E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ullet - Double Line Spac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1632" y="1214422"/>
            <a:ext cx="8453944" cy="4786328"/>
          </a:xfrm>
          <a:prstGeom prst="rect">
            <a:avLst/>
          </a:prstGeom>
        </p:spPr>
        <p:txBody>
          <a:bodyPr/>
          <a:lstStyle>
            <a:lvl1pPr>
              <a:spcAft>
                <a:spcPts val="1500"/>
              </a:spcAft>
              <a:defRPr/>
            </a:lvl1pPr>
            <a:lvl2pPr>
              <a:spcAft>
                <a:spcPts val="1500"/>
              </a:spcAft>
              <a:defRPr/>
            </a:lvl2pPr>
            <a:lvl3pPr>
              <a:spcAft>
                <a:spcPts val="1500"/>
              </a:spcAft>
              <a:defRPr/>
            </a:lvl3pPr>
            <a:lvl4pPr>
              <a:spcAft>
                <a:spcPts val="1500"/>
              </a:spcAft>
              <a:defRPr/>
            </a:lvl4pPr>
            <a:lvl5pPr>
              <a:spcAft>
                <a:spcPts val="1500"/>
              </a:spcAft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296353" y="619082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cs-CZ" dirty="0" smtClean="0"/>
              <a:t>Konference GIVS Praha 2012</a:t>
            </a:r>
            <a:endParaRPr lang="en-GB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06407" y="619082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DDA355-DE8D-49B6-B72B-9B84B24AB58E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lai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1632" y="1214422"/>
            <a:ext cx="8453944" cy="4786328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1800"/>
              </a:spcAft>
              <a:buNone/>
              <a:defRPr b="1"/>
            </a:lvl1pPr>
            <a:lvl2pPr marL="361950" indent="-361950">
              <a:spcAft>
                <a:spcPts val="600"/>
              </a:spcAft>
              <a:buFont typeface="Wingdings" pitchFamily="2" charset="2"/>
              <a:buChar char="§"/>
              <a:defRPr sz="1500"/>
            </a:lvl2pPr>
            <a:lvl3pPr marL="755650" indent="-309563">
              <a:spcAft>
                <a:spcPts val="600"/>
              </a:spcAft>
              <a:buFont typeface="Arial" pitchFamily="34" charset="0"/>
              <a:buChar char="–"/>
              <a:defRPr sz="1300"/>
            </a:lvl3pPr>
            <a:lvl4pPr marL="1127125" indent="-319088">
              <a:spcAft>
                <a:spcPts val="600"/>
              </a:spcAft>
              <a:buFont typeface="Wingdings" pitchFamily="2" charset="2"/>
              <a:buChar char="§"/>
              <a:defRPr/>
            </a:lvl4pPr>
            <a:lvl5pPr marL="1616075" indent="-276225">
              <a:spcAft>
                <a:spcPts val="600"/>
              </a:spcAft>
              <a:buFont typeface="Arial" pitchFamily="34" charset="0"/>
              <a:buChar char="–"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296353" y="619082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cs-CZ" dirty="0" smtClean="0"/>
              <a:t>Konference GIVS Praha 2012</a:t>
            </a:r>
            <a:endParaRPr lang="en-GB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06407" y="619082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DDA355-DE8D-49B6-B72B-9B84B24AB58E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9533" y="1214422"/>
            <a:ext cx="4138642" cy="4786329"/>
          </a:xfrm>
          <a:prstGeom prst="rect">
            <a:avLst/>
          </a:prstGeom>
        </p:spPr>
        <p:txBody>
          <a:bodyPr/>
          <a:lstStyle>
            <a:lvl1pPr>
              <a:defRPr sz="1500"/>
            </a:lvl1pPr>
            <a:lvl2pPr>
              <a:defRPr sz="13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9625" y="1214422"/>
            <a:ext cx="4138642" cy="4786329"/>
          </a:xfrm>
          <a:prstGeom prst="rect">
            <a:avLst/>
          </a:prstGeom>
        </p:spPr>
        <p:txBody>
          <a:bodyPr/>
          <a:lstStyle>
            <a:lvl1pPr>
              <a:defRPr sz="1500"/>
            </a:lvl1pPr>
            <a:lvl2pPr>
              <a:defRPr sz="13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296353" y="619082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cs-CZ" dirty="0" smtClean="0"/>
              <a:t>Konference GIVS Praha 2012</a:t>
            </a:r>
            <a:endParaRPr lang="en-GB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06407" y="619082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DDA355-DE8D-49B6-B72B-9B84B24AB58E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umbered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1632" y="1214422"/>
            <a:ext cx="8453944" cy="4786328"/>
          </a:xfrm>
          <a:prstGeom prst="rect">
            <a:avLst/>
          </a:prstGeom>
        </p:spPr>
        <p:txBody>
          <a:bodyPr/>
          <a:lstStyle>
            <a:lvl1pPr>
              <a:spcAft>
                <a:spcPts val="1500"/>
              </a:spcAft>
              <a:buSzPct val="110000"/>
              <a:buFont typeface="+mj-lt"/>
              <a:buAutoNum type="arabicPeriod"/>
              <a:defRPr/>
            </a:lvl1pPr>
            <a:lvl2pPr marL="800100" indent="-342900">
              <a:spcAft>
                <a:spcPts val="1500"/>
              </a:spcAft>
              <a:buSzPct val="110000"/>
              <a:buFont typeface="Wingdings" pitchFamily="2" charset="2"/>
              <a:buChar char="§"/>
              <a:defRPr/>
            </a:lvl2pPr>
            <a:lvl3pPr>
              <a:spcAft>
                <a:spcPts val="1500"/>
              </a:spcAft>
              <a:buSzPct val="110000"/>
              <a:buFont typeface="Arial" pitchFamily="34" charset="0"/>
              <a:buChar char="–"/>
              <a:defRPr/>
            </a:lvl3pPr>
            <a:lvl4pPr>
              <a:spcAft>
                <a:spcPts val="1500"/>
              </a:spcAft>
              <a:buSzPct val="110000"/>
              <a:buFont typeface="Wingdings" pitchFamily="2" charset="2"/>
              <a:buChar char="§"/>
              <a:defRPr/>
            </a:lvl4pPr>
            <a:lvl5pPr>
              <a:spcAft>
                <a:spcPts val="1500"/>
              </a:spcAft>
              <a:buSzPct val="110000"/>
              <a:buFont typeface="Arial" pitchFamily="34" charset="0"/>
              <a:buChar char="–"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296353" y="619082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cs-CZ" dirty="0" smtClean="0"/>
              <a:t>Konference GIVS Praha 2012</a:t>
            </a:r>
            <a:endParaRPr lang="en-GB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06407" y="619082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DDA355-DE8D-49B6-B72B-9B84B24AB58E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Chart/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308344" y="1785938"/>
            <a:ext cx="8478469" cy="4214812"/>
          </a:xfrm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314656" y="1214438"/>
            <a:ext cx="8472186" cy="500062"/>
          </a:xfrm>
        </p:spPr>
        <p:txBody>
          <a:bodyPr/>
          <a:lstStyle>
            <a:lvl1pPr marL="0" indent="0">
              <a:buNone/>
              <a:defRPr b="1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296353" y="619082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cs-CZ" dirty="0" smtClean="0"/>
              <a:t>Konference GIVS Praha 2012</a:t>
            </a:r>
            <a:endParaRPr lang="en-GB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06407" y="619082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DDA355-DE8D-49B6-B72B-9B84B24AB58E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ple Chart/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308344" y="1785938"/>
            <a:ext cx="2620581" cy="4214812"/>
          </a:xfrm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Content Placeholder 9"/>
          <p:cNvSpPr>
            <a:spLocks noGrp="1"/>
          </p:cNvSpPr>
          <p:nvPr>
            <p:ph sz="quarter" idx="15"/>
          </p:nvPr>
        </p:nvSpPr>
        <p:spPr>
          <a:xfrm>
            <a:off x="3229663" y="1785938"/>
            <a:ext cx="2620581" cy="4214812"/>
          </a:xfrm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Content Placeholder 9"/>
          <p:cNvSpPr>
            <a:spLocks noGrp="1"/>
          </p:cNvSpPr>
          <p:nvPr>
            <p:ph sz="quarter" idx="17"/>
          </p:nvPr>
        </p:nvSpPr>
        <p:spPr>
          <a:xfrm>
            <a:off x="6158621" y="1785956"/>
            <a:ext cx="2620581" cy="4214812"/>
          </a:xfrm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Text Placeholder 11"/>
          <p:cNvSpPr>
            <a:spLocks noGrp="1"/>
          </p:cNvSpPr>
          <p:nvPr>
            <p:ph type="body" sz="quarter" idx="18"/>
          </p:nvPr>
        </p:nvSpPr>
        <p:spPr>
          <a:xfrm>
            <a:off x="314657" y="1214438"/>
            <a:ext cx="2614270" cy="500062"/>
          </a:xfrm>
        </p:spPr>
        <p:txBody>
          <a:bodyPr/>
          <a:lstStyle>
            <a:lvl1pPr marL="0" indent="0">
              <a:buNone/>
              <a:defRPr b="1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Text Placeholder 11"/>
          <p:cNvSpPr>
            <a:spLocks noGrp="1"/>
          </p:cNvSpPr>
          <p:nvPr>
            <p:ph type="body" sz="quarter" idx="19"/>
          </p:nvPr>
        </p:nvSpPr>
        <p:spPr>
          <a:xfrm>
            <a:off x="3235974" y="1222062"/>
            <a:ext cx="2614270" cy="500062"/>
          </a:xfrm>
        </p:spPr>
        <p:txBody>
          <a:bodyPr/>
          <a:lstStyle>
            <a:lvl1pPr marL="0" indent="0">
              <a:buNone/>
              <a:defRPr b="1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7" name="Text Placeholder 11"/>
          <p:cNvSpPr>
            <a:spLocks noGrp="1"/>
          </p:cNvSpPr>
          <p:nvPr>
            <p:ph type="body" sz="quarter" idx="20"/>
          </p:nvPr>
        </p:nvSpPr>
        <p:spPr>
          <a:xfrm>
            <a:off x="6161939" y="1225055"/>
            <a:ext cx="2614270" cy="500062"/>
          </a:xfrm>
        </p:spPr>
        <p:txBody>
          <a:bodyPr/>
          <a:lstStyle>
            <a:lvl1pPr marL="0" indent="0">
              <a:buNone/>
              <a:defRPr b="1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296353" y="619082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cs-CZ" dirty="0" smtClean="0"/>
              <a:t>Konference GIVS Praha 2012</a:t>
            </a:r>
            <a:endParaRPr lang="en-GB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06407" y="619082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DDA355-DE8D-49B6-B72B-9B84B24AB58E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and Image/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1632" y="1214422"/>
            <a:ext cx="6546384" cy="478632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929438" y="1214438"/>
            <a:ext cx="1857375" cy="4786312"/>
          </a:xfrm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296353" y="619082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cs-CZ" dirty="0" smtClean="0"/>
              <a:t>Konference GIVS Praha 2012</a:t>
            </a:r>
            <a:endParaRPr lang="en-GB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06407" y="619082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DDA355-DE8D-49B6-B72B-9B84B24AB58E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96353" y="619082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cs-CZ" dirty="0" smtClean="0"/>
              <a:t>Konference GIVS Praha 2012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06407" y="619082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DDA355-DE8D-49B6-B72B-9B84B24AB58E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19" name="Picture 9"/>
          <p:cNvPicPr>
            <a:picLocks noChangeAspect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0" y="0"/>
            <a:ext cx="9144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11"/>
          <p:cNvPicPr>
            <a:picLocks noChangeAspect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0" y="6629400"/>
            <a:ext cx="9144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Line 11"/>
          <p:cNvSpPr>
            <a:spLocks noChangeShapeType="1"/>
          </p:cNvSpPr>
          <p:nvPr/>
        </p:nvSpPr>
        <p:spPr bwMode="auto">
          <a:xfrm>
            <a:off x="304800" y="990600"/>
            <a:ext cx="7010400" cy="0"/>
          </a:xfrm>
          <a:prstGeom prst="line">
            <a:avLst/>
          </a:prstGeom>
          <a:noFill/>
          <a:ln w="28575">
            <a:solidFill>
              <a:srgbClr val="C0C0C0"/>
            </a:solidFill>
            <a:round/>
            <a:headEnd/>
            <a:tailEnd/>
          </a:ln>
          <a:effectLst/>
        </p:spPr>
        <p:txBody>
          <a:bodyPr/>
          <a:lstStyle/>
          <a:p>
            <a:pPr algn="ctr">
              <a:lnSpc>
                <a:spcPct val="110000"/>
              </a:lnSpc>
              <a:spcBef>
                <a:spcPct val="10000"/>
              </a:spcBef>
              <a:defRPr/>
            </a:pPr>
            <a:endParaRPr lang="en-US" sz="900" b="1" dirty="0">
              <a:solidFill>
                <a:srgbClr val="084B8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sp>
        <p:nvSpPr>
          <p:cNvPr id="14" name="Text Placeholder 13"/>
          <p:cNvSpPr>
            <a:spLocks noGrp="1"/>
          </p:cNvSpPr>
          <p:nvPr>
            <p:ph type="body" idx="1"/>
          </p:nvPr>
        </p:nvSpPr>
        <p:spPr>
          <a:xfrm>
            <a:off x="305100" y="1214421"/>
            <a:ext cx="8554287" cy="48992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18970" y="214290"/>
            <a:ext cx="6824797" cy="7858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3" r:id="rId4"/>
    <p:sldLayoutId id="2147483652" r:id="rId5"/>
    <p:sldLayoutId id="2147483661" r:id="rId6"/>
    <p:sldLayoutId id="2147483665" r:id="rId7"/>
    <p:sldLayoutId id="2147483666" r:id="rId8"/>
    <p:sldLayoutId id="2147483664" r:id="rId9"/>
    <p:sldLayoutId id="2147483651" r:id="rId10"/>
    <p:sldLayoutId id="2147483662" r:id="rId11"/>
    <p:sldLayoutId id="2147483654" r:id="rId12"/>
    <p:sldLayoutId id="2147483667" r:id="rId13"/>
    <p:sldLayoutId id="2147483668" r:id="rId14"/>
    <p:sldLayoutId id="2147483669" r:id="rId15"/>
  </p:sldLayoutIdLst>
  <p:transition>
    <p:fade/>
  </p:transition>
  <p:timing>
    <p:tnLst>
      <p:par>
        <p:cTn id="1" dur="indefinite" restart="never" nodeType="tmRoot"/>
      </p:par>
    </p:tnLst>
  </p:timing>
  <p:hf hdr="0"/>
  <p:txStyles>
    <p:titleStyle>
      <a:lvl1pPr algn="l" defTabSz="914400" rtl="0" eaLnBrk="1" latinLnBrk="0" hangingPunct="1">
        <a:spcBef>
          <a:spcPct val="0"/>
        </a:spcBef>
        <a:buNone/>
        <a:defRPr sz="2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–"/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4"/>
          <p:cNvSpPr>
            <a:spLocks noChangeArrowheads="1"/>
          </p:cNvSpPr>
          <p:nvPr/>
        </p:nvSpPr>
        <p:spPr bwMode="gray">
          <a:xfrm>
            <a:off x="0" y="1125538"/>
            <a:ext cx="9252520" cy="2741612"/>
          </a:xfrm>
          <a:prstGeom prst="rect">
            <a:avLst/>
          </a:prstGeom>
          <a:solidFill>
            <a:srgbClr val="85B0C6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cs-CZ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pic>
        <p:nvPicPr>
          <p:cNvPr id="3075" name="Picture 5" descr="title_heade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5252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1203325" y="2224088"/>
            <a:ext cx="1150938" cy="169862"/>
            <a:chOff x="752" y="1397"/>
            <a:chExt cx="725" cy="107"/>
          </a:xfrm>
        </p:grpSpPr>
        <p:sp>
          <p:nvSpPr>
            <p:cNvPr id="3082" name="Rectangle 9"/>
            <p:cNvSpPr>
              <a:spLocks noChangeArrowheads="1"/>
            </p:cNvSpPr>
            <p:nvPr/>
          </p:nvSpPr>
          <p:spPr bwMode="gray">
            <a:xfrm>
              <a:off x="752" y="1400"/>
              <a:ext cx="104" cy="104"/>
            </a:xfrm>
            <a:prstGeom prst="rect">
              <a:avLst/>
            </a:prstGeom>
            <a:solidFill>
              <a:srgbClr val="6E96D5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3083" name="Rectangle 10"/>
            <p:cNvSpPr>
              <a:spLocks noChangeArrowheads="1"/>
            </p:cNvSpPr>
            <p:nvPr/>
          </p:nvSpPr>
          <p:spPr bwMode="gray">
            <a:xfrm>
              <a:off x="958" y="1397"/>
              <a:ext cx="104" cy="104"/>
            </a:xfrm>
            <a:prstGeom prst="rect">
              <a:avLst/>
            </a:prstGeom>
            <a:solidFill>
              <a:srgbClr val="B9D0DC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3084" name="Rectangle 11"/>
            <p:cNvSpPr>
              <a:spLocks noChangeArrowheads="1"/>
            </p:cNvSpPr>
            <p:nvPr/>
          </p:nvSpPr>
          <p:spPr bwMode="gray">
            <a:xfrm>
              <a:off x="1167" y="1397"/>
              <a:ext cx="104" cy="104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3085" name="Rectangle 12"/>
            <p:cNvSpPr>
              <a:spLocks noChangeArrowheads="1"/>
            </p:cNvSpPr>
            <p:nvPr/>
          </p:nvSpPr>
          <p:spPr bwMode="gray">
            <a:xfrm>
              <a:off x="1373" y="1397"/>
              <a:ext cx="104" cy="104"/>
            </a:xfrm>
            <a:prstGeom prst="rect">
              <a:avLst/>
            </a:prstGeom>
            <a:solidFill>
              <a:srgbClr val="5B97B1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</p:grpSp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735263" y="1670943"/>
            <a:ext cx="6408737" cy="1470025"/>
          </a:xfrm>
        </p:spPr>
        <p:txBody>
          <a:bodyPr>
            <a:noAutofit/>
          </a:bodyPr>
          <a:lstStyle/>
          <a:p>
            <a:pPr>
              <a:lnSpc>
                <a:spcPct val="110000"/>
              </a:lnSpc>
              <a:defRPr/>
            </a:pPr>
            <a:r>
              <a:rPr lang="pl-PL" sz="36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Z8129 Terénní cvičení z tematické kartografie a GPS</a:t>
            </a:r>
            <a:endParaRPr lang="cs-CZ" sz="3600" b="1" dirty="0" smtClean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062" name="Text Box 14"/>
          <p:cNvSpPr txBox="1">
            <a:spLocks noChangeArrowheads="1"/>
          </p:cNvSpPr>
          <p:nvPr/>
        </p:nvSpPr>
        <p:spPr bwMode="auto">
          <a:xfrm>
            <a:off x="3636963" y="4293096"/>
            <a:ext cx="5327650" cy="19543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cs-CZ" sz="22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Úvodní informace</a:t>
            </a:r>
          </a:p>
          <a:p>
            <a:pPr>
              <a:spcBef>
                <a:spcPct val="50000"/>
              </a:spcBef>
              <a:defRPr/>
            </a:pPr>
            <a:endParaRPr lang="cs-CZ" sz="2200" dirty="0" smtClean="0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  <a:p>
            <a:pPr>
              <a:spcBef>
                <a:spcPct val="50000"/>
              </a:spcBef>
              <a:defRPr/>
            </a:pPr>
            <a:r>
              <a:rPr lang="cs-CZ" sz="22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Tomáš Řezník</a:t>
            </a:r>
            <a:endParaRPr lang="cs-CZ" sz="2200" dirty="0" smtClean="0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  <a:p>
            <a:pPr>
              <a:spcBef>
                <a:spcPct val="50000"/>
              </a:spcBef>
              <a:defRPr/>
            </a:pPr>
            <a:r>
              <a:rPr lang="cs-CZ" sz="20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Lukáš Herman</a:t>
            </a:r>
            <a:endParaRPr lang="cs-CZ" sz="2000" dirty="0" smtClean="0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pic>
        <p:nvPicPr>
          <p:cNvPr id="3080" name="Picture 1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4" y="4292600"/>
            <a:ext cx="2520975" cy="14566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400" b="1" dirty="0"/>
              <a:t>Ukázky z minulých let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BDDA355-DE8D-49B6-B72B-9B84B24AB58E}" type="slidenum">
              <a:rPr lang="en-GB" smtClean="0"/>
              <a:pPr/>
              <a:t>10</a:t>
            </a:fld>
            <a:endParaRPr lang="en-GB" dirty="0"/>
          </a:p>
        </p:txBody>
      </p:sp>
      <p:sp>
        <p:nvSpPr>
          <p:cNvPr id="6" name="Zástupný symbol pro obsah 2"/>
          <p:cNvSpPr>
            <a:spLocks noGrp="1"/>
          </p:cNvSpPr>
          <p:nvPr>
            <p:ph idx="1"/>
          </p:nvPr>
        </p:nvSpPr>
        <p:spPr>
          <a:xfrm>
            <a:off x="311632" y="1214422"/>
            <a:ext cx="8453944" cy="4786328"/>
          </a:xfrm>
        </p:spPr>
        <p:txBody>
          <a:bodyPr>
            <a:normAutofit/>
          </a:bodyPr>
          <a:lstStyle/>
          <a:p>
            <a:r>
              <a:rPr lang="cs-CZ" sz="2400" dirty="0" smtClean="0"/>
              <a:t>2022 Poodří</a:t>
            </a:r>
            <a:endParaRPr lang="cs-CZ" sz="2400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632" y="1844824"/>
            <a:ext cx="6509557" cy="460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31865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400" b="1" dirty="0" smtClean="0"/>
              <a:t>Finanční informace</a:t>
            </a:r>
            <a:endParaRPr lang="cs-CZ" sz="24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400" dirty="0" smtClean="0"/>
              <a:t>Projekt specifického výzkumu na Geografickém ústavu MU</a:t>
            </a:r>
          </a:p>
          <a:p>
            <a:endParaRPr lang="cs-CZ" sz="2400" dirty="0" smtClean="0"/>
          </a:p>
          <a:p>
            <a:r>
              <a:rPr lang="cs-CZ" sz="2400" dirty="0" smtClean="0"/>
              <a:t>Hlavním cílem projektu je spolupráce vyučujících a studentů</a:t>
            </a:r>
          </a:p>
          <a:p>
            <a:endParaRPr lang="cs-CZ" sz="2400" dirty="0" smtClean="0"/>
          </a:p>
          <a:p>
            <a:r>
              <a:rPr lang="cs-CZ" sz="2400" dirty="0" smtClean="0"/>
              <a:t>Uhrazení části nákladů?</a:t>
            </a:r>
          </a:p>
          <a:p>
            <a:pPr lvl="1"/>
            <a:r>
              <a:rPr lang="cs-CZ" sz="2200" dirty="0" smtClean="0"/>
              <a:t>podle toho, jak a kdy skončí rozpočtové provizorium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296352" y="6190823"/>
            <a:ext cx="4059623" cy="365125"/>
          </a:xfrm>
        </p:spPr>
        <p:txBody>
          <a:bodyPr/>
          <a:lstStyle/>
          <a:p>
            <a:r>
              <a:rPr lang="pl-PL" dirty="0" smtClean="0"/>
              <a:t>Z8129 Terénní cvičení z tematické kartografie a GPS</a:t>
            </a:r>
            <a:endParaRPr lang="en-GB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BDDA355-DE8D-49B6-B72B-9B84B24AB58E}" type="slidenum">
              <a:rPr lang="en-GB" smtClean="0"/>
              <a:pPr/>
              <a:t>11</a:t>
            </a:fld>
            <a:endParaRPr lang="en-GB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400" b="1" dirty="0" smtClean="0"/>
              <a:t>Otázky ?</a:t>
            </a:r>
            <a:endParaRPr lang="cs-CZ" sz="2400" b="1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296352" y="6190823"/>
            <a:ext cx="4059623" cy="365125"/>
          </a:xfrm>
        </p:spPr>
        <p:txBody>
          <a:bodyPr/>
          <a:lstStyle/>
          <a:p>
            <a:r>
              <a:rPr lang="pl-PL" dirty="0" smtClean="0"/>
              <a:t>Z8129 Terénní cvičení z tematické kartografie a GPS</a:t>
            </a:r>
            <a:endParaRPr lang="en-GB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BDDA355-DE8D-49B6-B72B-9B84B24AB58E}" type="slidenum">
              <a:rPr lang="en-GB" smtClean="0"/>
              <a:pPr/>
              <a:t>12</a:t>
            </a:fld>
            <a:endParaRPr lang="en-GB" dirty="0"/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400" b="1" dirty="0" smtClean="0"/>
              <a:t>Základní informace</a:t>
            </a:r>
            <a:endParaRPr lang="cs-CZ" sz="24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sz="2400" dirty="0" smtClean="0"/>
              <a:t>Termín 9. – </a:t>
            </a:r>
            <a:r>
              <a:rPr lang="cs-CZ" sz="2400" dirty="0" smtClean="0"/>
              <a:t>12. </a:t>
            </a:r>
            <a:r>
              <a:rPr lang="cs-CZ" sz="2400" dirty="0" smtClean="0"/>
              <a:t>května </a:t>
            </a:r>
            <a:r>
              <a:rPr lang="cs-CZ" sz="2400" dirty="0" smtClean="0"/>
              <a:t>2023</a:t>
            </a:r>
            <a:endParaRPr lang="cs-CZ" sz="2400" dirty="0" smtClean="0"/>
          </a:p>
          <a:p>
            <a:pPr lvl="1"/>
            <a:r>
              <a:rPr lang="cs-CZ" sz="2200" dirty="0" smtClean="0"/>
              <a:t>Úterý </a:t>
            </a:r>
            <a:r>
              <a:rPr lang="cs-CZ" sz="2000" dirty="0" smtClean="0"/>
              <a:t>až</a:t>
            </a:r>
            <a:r>
              <a:rPr lang="cs-CZ" sz="2200" dirty="0" smtClean="0"/>
              <a:t> </a:t>
            </a:r>
            <a:r>
              <a:rPr lang="cs-CZ" sz="2200" dirty="0" smtClean="0"/>
              <a:t>pátek </a:t>
            </a:r>
            <a:r>
              <a:rPr lang="cs-CZ" sz="2200" dirty="0" smtClean="0"/>
              <a:t>výjezd a mapování na </a:t>
            </a:r>
            <a:r>
              <a:rPr lang="cs-CZ" sz="2200" dirty="0" smtClean="0"/>
              <a:t>místě</a:t>
            </a:r>
          </a:p>
          <a:p>
            <a:pPr lvl="1"/>
            <a:r>
              <a:rPr lang="cs-CZ" sz="2200" dirty="0" smtClean="0"/>
              <a:t>Zpracování výsledků na místě nebo ex post</a:t>
            </a:r>
            <a:endParaRPr lang="cs-CZ" sz="2200" dirty="0" smtClean="0"/>
          </a:p>
          <a:p>
            <a:pPr lvl="1">
              <a:buNone/>
            </a:pPr>
            <a:endParaRPr lang="cs-CZ" sz="2200" dirty="0" smtClean="0"/>
          </a:p>
          <a:p>
            <a:r>
              <a:rPr lang="cs-CZ" sz="2400" dirty="0" smtClean="0"/>
              <a:t>Místo</a:t>
            </a:r>
          </a:p>
          <a:p>
            <a:pPr lvl="1"/>
            <a:r>
              <a:rPr lang="cs-CZ" sz="2000" dirty="0" smtClean="0"/>
              <a:t>V návaznosti na mapování pro Geotest, a.s.</a:t>
            </a:r>
          </a:p>
          <a:p>
            <a:pPr lvl="1"/>
            <a:r>
              <a:rPr lang="cs-CZ" sz="2000" dirty="0" smtClean="0"/>
              <a:t>inklinujeme </a:t>
            </a:r>
            <a:r>
              <a:rPr lang="cs-CZ" sz="2000" dirty="0" smtClean="0"/>
              <a:t>k </a:t>
            </a:r>
            <a:r>
              <a:rPr lang="cs-CZ" sz="2000" dirty="0" smtClean="0"/>
              <a:t>Náchodsku/Broumovsku</a:t>
            </a:r>
            <a:endParaRPr lang="cs-CZ" sz="2000" dirty="0" smtClean="0"/>
          </a:p>
          <a:p>
            <a:endParaRPr lang="cs-CZ" sz="2400" dirty="0" smtClean="0"/>
          </a:p>
          <a:p>
            <a:r>
              <a:rPr lang="cs-CZ" sz="2400" dirty="0" smtClean="0"/>
              <a:t>Zápočet</a:t>
            </a:r>
          </a:p>
          <a:p>
            <a:pPr lvl="1"/>
            <a:r>
              <a:rPr lang="cs-CZ" sz="2200" dirty="0" smtClean="0"/>
              <a:t>Vytvoření praktické části</a:t>
            </a:r>
          </a:p>
          <a:p>
            <a:pPr lvl="1"/>
            <a:endParaRPr lang="cs-CZ" sz="2200" dirty="0" smtClean="0"/>
          </a:p>
          <a:p>
            <a:r>
              <a:rPr lang="cs-CZ" sz="2400" dirty="0" smtClean="0"/>
              <a:t>Nutné školení BOZP</a:t>
            </a:r>
          </a:p>
          <a:p>
            <a:endParaRPr lang="cs-CZ" sz="2400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296352" y="6190823"/>
            <a:ext cx="4059623" cy="365125"/>
          </a:xfrm>
        </p:spPr>
        <p:txBody>
          <a:bodyPr/>
          <a:lstStyle/>
          <a:p>
            <a:r>
              <a:rPr lang="pl-PL" dirty="0" smtClean="0"/>
              <a:t>Z8129 Terénní cvičení z tematické kartografie a GPS</a:t>
            </a:r>
            <a:endParaRPr lang="en-GB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BDDA355-DE8D-49B6-B72B-9B84B24AB58E}" type="slidenum">
              <a:rPr lang="en-GB" smtClean="0"/>
              <a:pPr/>
              <a:t>2</a:t>
            </a:fld>
            <a:endParaRPr lang="en-GB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400" b="1" dirty="0" smtClean="0"/>
              <a:t>Smysl terénního cvičení</a:t>
            </a:r>
            <a:endParaRPr lang="cs-CZ" sz="24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sz="2400" dirty="0" smtClean="0"/>
              <a:t>Projít si prakticky celé „kolečko“ vytvoření tematické mapy</a:t>
            </a:r>
          </a:p>
          <a:p>
            <a:pPr lvl="1"/>
            <a:r>
              <a:rPr lang="cs-CZ" sz="2200" dirty="0" smtClean="0"/>
              <a:t>Aplikováno na mapě s konkrétní tematikou</a:t>
            </a:r>
          </a:p>
          <a:p>
            <a:pPr lvl="1"/>
            <a:r>
              <a:rPr lang="cs-CZ" sz="2200" dirty="0" smtClean="0"/>
              <a:t>Reálné podklady (ZABAGED, DIBAVOD apod.)</a:t>
            </a:r>
          </a:p>
          <a:p>
            <a:pPr lvl="1"/>
            <a:r>
              <a:rPr lang="cs-CZ" sz="2200" dirty="0" smtClean="0"/>
              <a:t>Naměřená tematická nadstavba</a:t>
            </a:r>
          </a:p>
          <a:p>
            <a:pPr lvl="2"/>
            <a:r>
              <a:rPr lang="cs-CZ" sz="2100" dirty="0" smtClean="0"/>
              <a:t>GNSS</a:t>
            </a:r>
            <a:endParaRPr lang="cs-CZ" sz="2100" dirty="0" smtClean="0"/>
          </a:p>
          <a:p>
            <a:pPr lvl="2">
              <a:buNone/>
            </a:pPr>
            <a:endParaRPr lang="cs-CZ" sz="2100" dirty="0" smtClean="0"/>
          </a:p>
          <a:p>
            <a:r>
              <a:rPr lang="cs-CZ" sz="2400" dirty="0" smtClean="0"/>
              <a:t>Práce po skupinách</a:t>
            </a:r>
          </a:p>
          <a:p>
            <a:pPr lvl="1"/>
            <a:r>
              <a:rPr lang="cs-CZ" sz="2200" dirty="0" smtClean="0"/>
              <a:t>Zpracování podkladových dat</a:t>
            </a:r>
          </a:p>
          <a:p>
            <a:pPr lvl="1"/>
            <a:r>
              <a:rPr lang="cs-CZ" sz="2200" dirty="0" smtClean="0"/>
              <a:t>Naměření tematické nadstavby</a:t>
            </a:r>
          </a:p>
          <a:p>
            <a:pPr lvl="1"/>
            <a:r>
              <a:rPr lang="cs-CZ" sz="2200" dirty="0" smtClean="0"/>
              <a:t>Zadní strana mapy</a:t>
            </a:r>
          </a:p>
          <a:p>
            <a:pPr lvl="1"/>
            <a:r>
              <a:rPr lang="cs-CZ" sz="2200" dirty="0" smtClean="0"/>
              <a:t>Grafika</a:t>
            </a:r>
          </a:p>
          <a:p>
            <a:pPr lvl="1"/>
            <a:r>
              <a:rPr lang="cs-CZ" sz="2200" dirty="0" smtClean="0"/>
              <a:t>Předtisková příprava</a:t>
            </a:r>
          </a:p>
          <a:p>
            <a:pPr lvl="1"/>
            <a:r>
              <a:rPr lang="cs-CZ" sz="2200" dirty="0" smtClean="0"/>
              <a:t>…</a:t>
            </a:r>
          </a:p>
          <a:p>
            <a:pPr lvl="1"/>
            <a:endParaRPr lang="cs-CZ" sz="2000" dirty="0" smtClean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296352" y="6190823"/>
            <a:ext cx="4059623" cy="365125"/>
          </a:xfrm>
        </p:spPr>
        <p:txBody>
          <a:bodyPr/>
          <a:lstStyle/>
          <a:p>
            <a:r>
              <a:rPr lang="pl-PL" dirty="0" smtClean="0"/>
              <a:t>Z8129 Terénní cvičení z tematické kartografie a GPS</a:t>
            </a:r>
            <a:endParaRPr lang="en-GB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BDDA355-DE8D-49B6-B72B-9B84B24AB58E}" type="slidenum">
              <a:rPr lang="en-GB" smtClean="0"/>
              <a:pPr/>
              <a:t>3</a:t>
            </a:fld>
            <a:endParaRPr lang="en-GB" dirty="0"/>
          </a:p>
        </p:txBody>
      </p:sp>
      <p:pic>
        <p:nvPicPr>
          <p:cNvPr id="8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2881099"/>
            <a:ext cx="1306512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 descr="Kasperk_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19672" y="1678424"/>
            <a:ext cx="5760640" cy="4846920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400" b="1" dirty="0" smtClean="0"/>
              <a:t>Ukázky z minulých let</a:t>
            </a:r>
            <a:endParaRPr lang="cs-CZ" sz="24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400" dirty="0" smtClean="0"/>
              <a:t>2010 Kašperské Hory a hrad </a:t>
            </a:r>
            <a:r>
              <a:rPr lang="cs-CZ" sz="2400" dirty="0" err="1" smtClean="0"/>
              <a:t>Kašperk</a:t>
            </a:r>
            <a:endParaRPr lang="cs-CZ" sz="2200" dirty="0" smtClean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296352" y="6190823"/>
            <a:ext cx="4059623" cy="365125"/>
          </a:xfrm>
        </p:spPr>
        <p:txBody>
          <a:bodyPr/>
          <a:lstStyle/>
          <a:p>
            <a:r>
              <a:rPr lang="pl-PL" dirty="0" smtClean="0"/>
              <a:t>Z8129 Terénní cvičení z tematické kartografie a GPS</a:t>
            </a:r>
            <a:endParaRPr lang="en-GB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BDDA355-DE8D-49B6-B72B-9B84B24AB58E}" type="slidenum">
              <a:rPr lang="en-GB" smtClean="0"/>
              <a:pPr/>
              <a:t>4</a:t>
            </a:fld>
            <a:endParaRPr lang="en-GB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 descr="Pavlovske_vrchy_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08112" y="1649406"/>
            <a:ext cx="6948264" cy="4906237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400" b="1" dirty="0" smtClean="0"/>
              <a:t>Ukázky z minulých let</a:t>
            </a:r>
            <a:endParaRPr lang="cs-CZ" sz="24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400" dirty="0" smtClean="0"/>
              <a:t>2011 Pavlovské vrchy</a:t>
            </a:r>
            <a:endParaRPr lang="cs-CZ" sz="2200" dirty="0" smtClean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296352" y="6190823"/>
            <a:ext cx="4059623" cy="365125"/>
          </a:xfrm>
        </p:spPr>
        <p:txBody>
          <a:bodyPr/>
          <a:lstStyle/>
          <a:p>
            <a:r>
              <a:rPr lang="pl-PL" dirty="0" smtClean="0"/>
              <a:t>Z8129 Terénní cvičení z tematické kartografie a GPS</a:t>
            </a:r>
            <a:endParaRPr lang="en-GB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BDDA355-DE8D-49B6-B72B-9B84B24AB58E}" type="slidenum">
              <a:rPr lang="en-GB" smtClean="0"/>
              <a:pPr/>
              <a:t>5</a:t>
            </a:fld>
            <a:endParaRPr lang="en-GB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 descr="Pavlovske_vrchy_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80120" y="1700808"/>
            <a:ext cx="6876256" cy="4862914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400" b="1" dirty="0" smtClean="0"/>
              <a:t>Ukázky z minulých let</a:t>
            </a:r>
            <a:endParaRPr lang="cs-CZ" sz="24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400" dirty="0" smtClean="0"/>
              <a:t>2011 Pavlovské vrchy</a:t>
            </a:r>
            <a:endParaRPr lang="cs-CZ" sz="2200" dirty="0" smtClean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296352" y="6190823"/>
            <a:ext cx="4059623" cy="365125"/>
          </a:xfrm>
        </p:spPr>
        <p:txBody>
          <a:bodyPr/>
          <a:lstStyle/>
          <a:p>
            <a:r>
              <a:rPr lang="pl-PL" dirty="0" smtClean="0"/>
              <a:t>Z8129 Terénní cvičení z tematické kartografie a GPS</a:t>
            </a:r>
            <a:endParaRPr lang="en-GB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BDDA355-DE8D-49B6-B72B-9B84B24AB58E}" type="slidenum">
              <a:rPr lang="en-GB" smtClean="0"/>
              <a:pPr/>
              <a:t>6</a:t>
            </a:fld>
            <a:endParaRPr lang="en-GB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400" b="1" dirty="0" smtClean="0"/>
              <a:t>Ukázky z minulých let</a:t>
            </a:r>
            <a:endParaRPr lang="cs-CZ" sz="24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400" dirty="0" smtClean="0"/>
              <a:t>2013 </a:t>
            </a:r>
            <a:r>
              <a:rPr lang="cs-CZ" sz="2400" dirty="0" err="1" smtClean="0"/>
              <a:t>Teplicko</a:t>
            </a:r>
            <a:r>
              <a:rPr lang="cs-CZ" sz="2400" dirty="0" smtClean="0"/>
              <a:t> – adršpašské skály</a:t>
            </a:r>
            <a:endParaRPr lang="cs-CZ" sz="2400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296352" y="6190823"/>
            <a:ext cx="3843600" cy="365125"/>
          </a:xfrm>
        </p:spPr>
        <p:txBody>
          <a:bodyPr/>
          <a:lstStyle/>
          <a:p>
            <a:r>
              <a:rPr lang="pl-PL" dirty="0" smtClean="0"/>
              <a:t>Z8129 Terénní cvičení z tematické kartografie a GPS</a:t>
            </a:r>
            <a:endParaRPr lang="en-GB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BDDA355-DE8D-49B6-B72B-9B84B24AB58E}" type="slidenum">
              <a:rPr lang="en-GB" smtClean="0"/>
              <a:pPr/>
              <a:t>7</a:t>
            </a:fld>
            <a:endParaRPr lang="en-GB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5" y="1670886"/>
            <a:ext cx="6192689" cy="4566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400" b="1" dirty="0" smtClean="0"/>
              <a:t>Ukázky z minulých let</a:t>
            </a:r>
            <a:endParaRPr lang="cs-CZ" sz="24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400" dirty="0" smtClean="0"/>
              <a:t>2014 severní polovina CHKO Moravský kras</a:t>
            </a:r>
            <a:endParaRPr lang="cs-CZ" sz="2400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296352" y="6190823"/>
            <a:ext cx="3843600" cy="365125"/>
          </a:xfrm>
        </p:spPr>
        <p:txBody>
          <a:bodyPr/>
          <a:lstStyle/>
          <a:p>
            <a:r>
              <a:rPr lang="pl-PL" dirty="0" smtClean="0"/>
              <a:t>Z8129 Terénní cvičení z tematické kartografie a GPS</a:t>
            </a:r>
            <a:endParaRPr lang="en-GB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BDDA355-DE8D-49B6-B72B-9B84B24AB58E}" type="slidenum">
              <a:rPr lang="en-GB" smtClean="0"/>
              <a:pPr/>
              <a:t>8</a:t>
            </a:fld>
            <a:endParaRPr lang="en-GB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4633" y="1628800"/>
            <a:ext cx="6667727" cy="4618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23390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400" b="1" dirty="0"/>
              <a:t>Ukázky z minulých let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BDDA355-DE8D-49B6-B72B-9B84B24AB58E}" type="slidenum">
              <a:rPr lang="en-GB" smtClean="0"/>
              <a:pPr/>
              <a:t>9</a:t>
            </a:fld>
            <a:endParaRPr lang="en-GB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354" y="2462333"/>
            <a:ext cx="5895663" cy="4091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24020" y="1124743"/>
            <a:ext cx="3072516" cy="50660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Zástupný symbol pro obsah 2"/>
          <p:cNvSpPr>
            <a:spLocks noGrp="1"/>
          </p:cNvSpPr>
          <p:nvPr>
            <p:ph idx="1"/>
          </p:nvPr>
        </p:nvSpPr>
        <p:spPr>
          <a:xfrm>
            <a:off x="311632" y="1214422"/>
            <a:ext cx="8453944" cy="4786328"/>
          </a:xfrm>
        </p:spPr>
        <p:txBody>
          <a:bodyPr>
            <a:normAutofit/>
          </a:bodyPr>
          <a:lstStyle/>
          <a:p>
            <a:r>
              <a:rPr lang="cs-CZ" sz="2400" dirty="0" smtClean="0"/>
              <a:t>2015 jižní polovina CHKO Moravský kras</a:t>
            </a:r>
            <a:endParaRPr lang="cs-CZ" sz="2400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Intergraph Template">
  <a:themeElements>
    <a:clrScheme name="Intergraph Colour Scheme">
      <a:dk1>
        <a:sysClr val="windowText" lastClr="000000"/>
      </a:dk1>
      <a:lt1>
        <a:sysClr val="window" lastClr="FFFFFF"/>
      </a:lt1>
      <a:dk2>
        <a:srgbClr val="005293"/>
      </a:dk2>
      <a:lt2>
        <a:srgbClr val="FFFFFF"/>
      </a:lt2>
      <a:accent1>
        <a:srgbClr val="0065A4"/>
      </a:accent1>
      <a:accent2>
        <a:srgbClr val="66B360"/>
      </a:accent2>
      <a:accent3>
        <a:srgbClr val="E6BC43"/>
      </a:accent3>
      <a:accent4>
        <a:srgbClr val="84608F"/>
      </a:accent4>
      <a:accent5>
        <a:srgbClr val="00A9E0"/>
      </a:accent5>
      <a:accent6>
        <a:srgbClr val="994E1E"/>
      </a:accent6>
      <a:hlink>
        <a:srgbClr val="005172"/>
      </a:hlink>
      <a:folHlink>
        <a:srgbClr val="005172"/>
      </a:folHlink>
    </a:clrScheme>
    <a:fontScheme name="Intergraph Fonts Them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500" dirty="0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Intergraph Template</Template>
  <TotalTime>1085</TotalTime>
  <Words>280</Words>
  <Application>Microsoft Office PowerPoint</Application>
  <PresentationFormat>Předvádění na obrazovce (4:3)</PresentationFormat>
  <Paragraphs>74</Paragraphs>
  <Slides>12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12</vt:i4>
      </vt:variant>
    </vt:vector>
  </HeadingPairs>
  <TitlesOfParts>
    <vt:vector size="16" baseType="lpstr">
      <vt:lpstr>Arial</vt:lpstr>
      <vt:lpstr>Calibri</vt:lpstr>
      <vt:lpstr>Wingdings</vt:lpstr>
      <vt:lpstr>Intergraph Template</vt:lpstr>
      <vt:lpstr>Z8129 Terénní cvičení z tematické kartografie a GPS</vt:lpstr>
      <vt:lpstr>Základní informace</vt:lpstr>
      <vt:lpstr>Smysl terénního cvičení</vt:lpstr>
      <vt:lpstr>Ukázky z minulých let</vt:lpstr>
      <vt:lpstr>Ukázky z minulých let</vt:lpstr>
      <vt:lpstr>Ukázky z minulých let</vt:lpstr>
      <vt:lpstr>Ukázky z minulých let</vt:lpstr>
      <vt:lpstr>Ukázky z minulých let</vt:lpstr>
      <vt:lpstr>Ukázky z minulých let</vt:lpstr>
      <vt:lpstr>Ukázky z minulých let</vt:lpstr>
      <vt:lpstr>Finanční informace</vt:lpstr>
      <vt:lpstr>Otázky ?</vt:lpstr>
    </vt:vector>
  </TitlesOfParts>
  <Company>Intergraph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METADATA A KARTOGRAFICKÉ ASPEKTY V DATOVÝCH SPECIFIKACÍCH INSPIRE</dc:title>
  <dc:creator>Tomáš Řezník</dc:creator>
  <cp:lastModifiedBy>Tomáš Řezník</cp:lastModifiedBy>
  <cp:revision>138</cp:revision>
  <dcterms:created xsi:type="dcterms:W3CDTF">2010-05-03T08:35:51Z</dcterms:created>
  <dcterms:modified xsi:type="dcterms:W3CDTF">2023-03-27T09:14:43Z</dcterms:modified>
</cp:coreProperties>
</file>