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70" r:id="rId8"/>
    <p:sldId id="264" r:id="rId9"/>
    <p:sldId id="272" r:id="rId10"/>
    <p:sldId id="266" r:id="rId11"/>
    <p:sldId id="269" r:id="rId12"/>
    <p:sldId id="265" r:id="rId13"/>
    <p:sldId id="267" r:id="rId14"/>
    <p:sldId id="268" r:id="rId15"/>
    <p:sldId id="271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08817"/>
            <a:ext cx="11361600" cy="1171580"/>
          </a:xfrm>
        </p:spPr>
        <p:txBody>
          <a:bodyPr/>
          <a:lstStyle/>
          <a:p>
            <a:pPr algn="ctr"/>
            <a:r>
              <a:rPr lang="cs-CZ" dirty="0" err="1"/>
              <a:t>Diorama</a:t>
            </a:r>
            <a:r>
              <a:rPr lang="cs-CZ" dirty="0"/>
              <a:t>, </a:t>
            </a:r>
            <a:r>
              <a:rPr lang="cs-CZ" dirty="0" err="1"/>
              <a:t>Path</a:t>
            </a:r>
            <a:r>
              <a:rPr lang="cs-CZ" dirty="0"/>
              <a:t> and Project</a:t>
            </a:r>
            <a:br>
              <a:rPr lang="cs-CZ" dirty="0"/>
            </a:br>
            <a:r>
              <a:rPr lang="cs-CZ" sz="4000" dirty="0"/>
              <a:t>Torsten </a:t>
            </a:r>
            <a:r>
              <a:rPr lang="cs-CZ" sz="4000" dirty="0" err="1"/>
              <a:t>Hägestrand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076645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</a:t>
            </a:r>
          </a:p>
          <a:p>
            <a:r>
              <a:rPr lang="cs-CZ" sz="1800" dirty="0"/>
              <a:t>2. 3. 2023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254AEF-6DC1-1586-F4DD-C4348597C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EFD195-73CF-7709-751B-FF5114A43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3C9FA8-6A95-15D1-1E36-459BA4EC5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Vzniká situace nejdřív myšlenka nebo pocit? Kde začíná projekt a cesta?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03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E8D2EE-0145-563B-293D-4C1B74B7C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E6EA73-3A02-6CA6-1A47-20CBBE7B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9779A5-EB9F-CF29-1A73-0947F8DAB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Jakým způsobem se můžou projekty ovlivňovat?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01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5C59AC-01B8-C1A0-0D30-160F440D2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F53637-194F-8E8F-6810-1D69DC3B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seminář: 9. 3.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250541-231F-30BD-97AD-5385825E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na příště: </a:t>
            </a:r>
          </a:p>
          <a:p>
            <a:r>
              <a:rPr lang="cs-CZ" dirty="0"/>
              <a:t>Osman, Šerý: V rytmu svého okolí/Geografie „lidí po ztrátě zaměstnání“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76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449954-4615-B80F-6B4E-1D9CEDDCD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E1733D-0F99-0BBD-C872-D46E17E9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Vůči čemu se text vymezuje? Na co reaguje?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D3DC7-4ECC-B699-76EC-FCE50DC86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Autor se </a:t>
            </a:r>
            <a:r>
              <a:rPr lang="cs-CZ" sz="2000" b="1" dirty="0"/>
              <a:t>v reakci na Van </a:t>
            </a:r>
            <a:r>
              <a:rPr lang="cs-CZ" sz="2000" b="1" dirty="0" err="1"/>
              <a:t>Paassenovu</a:t>
            </a:r>
            <a:r>
              <a:rPr lang="cs-CZ" sz="2000" dirty="0"/>
              <a:t> esej zabývající se </a:t>
            </a:r>
            <a:r>
              <a:rPr lang="cs-CZ" sz="2000" i="1" dirty="0" err="1"/>
              <a:t>project</a:t>
            </a:r>
            <a:r>
              <a:rPr lang="cs-CZ" sz="2000" dirty="0"/>
              <a:t> a </a:t>
            </a:r>
            <a:r>
              <a:rPr lang="cs-CZ" sz="2000" i="1" dirty="0" err="1"/>
              <a:t>path</a:t>
            </a:r>
            <a:r>
              <a:rPr lang="cs-CZ" sz="2000" i="1" dirty="0"/>
              <a:t> </a:t>
            </a:r>
            <a:r>
              <a:rPr lang="cs-CZ" sz="2000" dirty="0"/>
              <a:t>snaží definovat </a:t>
            </a:r>
            <a:r>
              <a:rPr lang="cs-CZ" sz="2000" i="1" dirty="0" err="1"/>
              <a:t>project</a:t>
            </a:r>
            <a:r>
              <a:rPr lang="cs-CZ" sz="2000" i="1" dirty="0"/>
              <a:t> </a:t>
            </a:r>
            <a:r>
              <a:rPr lang="cs-CZ" sz="2000" dirty="0"/>
              <a:t>a stejně jako Van </a:t>
            </a:r>
            <a:r>
              <a:rPr lang="cs-CZ" sz="2000" dirty="0" err="1"/>
              <a:t>Paassen</a:t>
            </a:r>
            <a:r>
              <a:rPr lang="cs-CZ" sz="2000" dirty="0"/>
              <a:t> se zabývá otázkou, </a:t>
            </a:r>
            <a:r>
              <a:rPr lang="cs-CZ" sz="2000" b="1" dirty="0"/>
              <a:t>do jaké míry je </a:t>
            </a:r>
            <a:r>
              <a:rPr lang="cs-CZ" sz="2000" b="1" i="1" dirty="0" err="1"/>
              <a:t>project</a:t>
            </a:r>
            <a:r>
              <a:rPr lang="cs-CZ" sz="2000" b="1" dirty="0"/>
              <a:t> autonomní</a:t>
            </a:r>
            <a:r>
              <a:rPr lang="cs-CZ" sz="2000" dirty="0"/>
              <a:t>, a zda je nezávislý na situaci. </a:t>
            </a:r>
          </a:p>
          <a:p>
            <a:r>
              <a:rPr lang="cs-CZ" sz="2000" dirty="0"/>
              <a:t>Na rozdíl od Van </a:t>
            </a:r>
            <a:r>
              <a:rPr lang="cs-CZ" sz="2000" dirty="0" err="1"/>
              <a:t>Paassena</a:t>
            </a:r>
            <a:r>
              <a:rPr lang="cs-CZ" sz="2000" dirty="0"/>
              <a:t>, který vidí geografii jako situační ekologii, se snaží poukázat i na jakousi </a:t>
            </a:r>
            <a:r>
              <a:rPr lang="cs-CZ" sz="2000" b="1" dirty="0"/>
              <a:t>danost jevů strukturujících </a:t>
            </a:r>
            <a:r>
              <a:rPr lang="cs-CZ" sz="2000" dirty="0"/>
              <a:t>projekt.</a:t>
            </a:r>
          </a:p>
          <a:p>
            <a:r>
              <a:rPr lang="cs-CZ" sz="2000" dirty="0"/>
              <a:t>Vymezuje se vůči tomu, že by projekty byli zcela individuální „free </a:t>
            </a:r>
            <a:r>
              <a:rPr lang="cs-CZ" sz="2000" dirty="0" err="1"/>
              <a:t>choice</a:t>
            </a:r>
            <a:r>
              <a:rPr lang="cs-CZ" sz="2000" dirty="0"/>
              <a:t>“  - záleží na určitých podmínkách, které jsou dané, a na situaci. </a:t>
            </a:r>
          </a:p>
          <a:p>
            <a:pPr lvl="1"/>
            <a:r>
              <a:rPr lang="cs-CZ" sz="1800" dirty="0"/>
              <a:t>Autor odmítá Van </a:t>
            </a:r>
            <a:r>
              <a:rPr lang="cs-CZ" sz="1800" dirty="0" err="1"/>
              <a:t>Paassenovo</a:t>
            </a:r>
            <a:r>
              <a:rPr lang="cs-CZ" sz="1800" dirty="0"/>
              <a:t> a </a:t>
            </a:r>
            <a:r>
              <a:rPr lang="cs-CZ" sz="1800" dirty="0" err="1"/>
              <a:t>Gregoryho</a:t>
            </a:r>
            <a:r>
              <a:rPr lang="cs-CZ" sz="1800" dirty="0"/>
              <a:t> stanovisko, že studovat </a:t>
            </a:r>
            <a:r>
              <a:rPr lang="cs-CZ" sz="1800" dirty="0" err="1"/>
              <a:t>projects</a:t>
            </a:r>
            <a:r>
              <a:rPr lang="cs-CZ" sz="1800" dirty="0"/>
              <a:t> odděleně od situačního kontextu je legitimní. Podle něj jsou oba přístupy, jak situační, tak idealistický, důležité a užitečné.</a:t>
            </a:r>
          </a:p>
        </p:txBody>
      </p:sp>
    </p:spTree>
    <p:extLst>
      <p:ext uri="{BB962C8B-B14F-4D97-AF65-F5344CB8AC3E}">
        <p14:creationId xmlns:p14="http://schemas.microsoft.com/office/powerpoint/2010/main" val="260485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D048A1-4B82-600F-0D0E-FFD8A8E34B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DEE595-0553-2C8E-66F9-38B25225A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Jakým způsobem argumentuje?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D062721-E762-FCA4-30FB-5E7C9EB6C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 zdůrazňuje vztahovost a provázanost aktérů (živých i neživých) v časoprostoru, které ovlivňují jeho možnosti – tedy projekty, </a:t>
            </a:r>
            <a:r>
              <a:rPr lang="cs-CZ" dirty="0" err="1"/>
              <a:t>path</a:t>
            </a:r>
            <a:r>
              <a:rPr lang="cs-CZ" dirty="0"/>
              <a:t>. Zdůrazňuje tak roli nějakých spíše pevně daných možností/omezení, které dávají určité možnosti, ale i roli určité situace, tedy spíše nějakou nahodilost a roli individuí v </a:t>
            </a:r>
            <a:r>
              <a:rPr lang="cs-CZ" dirty="0" err="1"/>
              <a:t>path</a:t>
            </a:r>
            <a:r>
              <a:rPr lang="cs-CZ" dirty="0"/>
              <a:t> and </a:t>
            </a:r>
            <a:r>
              <a:rPr lang="cs-CZ" dirty="0" err="1"/>
              <a:t>projects</a:t>
            </a:r>
            <a:r>
              <a:rPr lang="cs-CZ" dirty="0"/>
              <a:t>. </a:t>
            </a:r>
          </a:p>
          <a:p>
            <a:r>
              <a:rPr lang="cs-CZ" dirty="0"/>
              <a:t>Jedinec se tak pohybuje v určitém sociálním a časoprostorovém poli, kde různí aktéři mají různé možnosti právě v závislosti na této pozici. </a:t>
            </a:r>
          </a:p>
        </p:txBody>
      </p:sp>
    </p:spTree>
    <p:extLst>
      <p:ext uri="{BB962C8B-B14F-4D97-AF65-F5344CB8AC3E}">
        <p14:creationId xmlns:p14="http://schemas.microsoft.com/office/powerpoint/2010/main" val="104537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5D6898-D4B1-124D-DADB-EBE7F0DFD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DA58E3-BD87-4B53-A10E-455B8E5E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 – k čemu slouží? Jak je chápete?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6470C-E30B-8EBA-DDC8-9E1CA72E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Diorama</a:t>
            </a:r>
            <a:endParaRPr lang="cs-CZ" dirty="0"/>
          </a:p>
          <a:p>
            <a:r>
              <a:rPr lang="cs-CZ" dirty="0" err="1"/>
              <a:t>Path</a:t>
            </a:r>
            <a:endParaRPr lang="cs-CZ" dirty="0"/>
          </a:p>
          <a:p>
            <a:r>
              <a:rPr lang="cs-CZ" dirty="0"/>
              <a:t>Project</a:t>
            </a:r>
          </a:p>
          <a:p>
            <a:r>
              <a:rPr lang="cs-CZ" dirty="0" err="1"/>
              <a:t>Bundle</a:t>
            </a:r>
            <a:r>
              <a:rPr lang="cs-CZ" dirty="0"/>
              <a:t>, </a:t>
            </a:r>
            <a:r>
              <a:rPr lang="cs-CZ" dirty="0" err="1"/>
              <a:t>thereness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93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95E71-71AC-582F-95C5-E6F67CC2A9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ED2BB1-6F45-E967-D082-7C6F85B1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předešlému textu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728CE8-F159-987D-C9F4-33CBA7581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Nejde tolik o porovnávání obsahu (např. tento text řeší to, zatímco tento řeší ono; ten používal tyto koncepty, tento článek používá jiné). </a:t>
            </a:r>
          </a:p>
          <a:p>
            <a:r>
              <a:rPr lang="cs-CZ" dirty="0">
                <a:sym typeface="Wingdings" panose="05000000000000000000" pitchFamily="2" charset="2"/>
              </a:rPr>
              <a:t>Spíš než popis, co první a druhý článek dělal, otázka směřuje k tomu, jakým způsobem to dělal. </a:t>
            </a:r>
            <a:endParaRPr lang="cs-CZ" dirty="0"/>
          </a:p>
          <a:p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Zaměřte se spíše na porovnání přístupu autora či autorky u těchto textů ( v čem se liší a jak, z čeho vychází, k čemu směřují, jak to dělají atp.) </a:t>
            </a:r>
          </a:p>
          <a:p>
            <a:pPr lvl="1"/>
            <a:r>
              <a:rPr lang="cs-CZ" sz="2400" dirty="0"/>
              <a:t>Např. V jakém vztahu jsou k sobě jednotlivé teorie?</a:t>
            </a:r>
          </a:p>
          <a:p>
            <a:pPr lvl="1"/>
            <a:r>
              <a:rPr lang="cs-CZ" sz="2400" dirty="0"/>
              <a:t>Jak se liší užití konceptů? </a:t>
            </a:r>
          </a:p>
        </p:txBody>
      </p:sp>
    </p:spTree>
    <p:extLst>
      <p:ext uri="{BB962C8B-B14F-4D97-AF65-F5344CB8AC3E}">
        <p14:creationId xmlns:p14="http://schemas.microsoft.com/office/powerpoint/2010/main" val="1987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B47416-5C27-DA2A-4202-11091DB339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0E3BBB-3114-2A23-B94B-6E9A1496B2E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anchor="ctr"/>
          <a:lstStyle/>
          <a:p>
            <a:pPr algn="ctr"/>
            <a:r>
              <a:rPr lang="cs-CZ" sz="6600" dirty="0"/>
              <a:t>Otázky?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410547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A7FFA9-8900-B89C-1C69-A001FF281A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DFEEB6-FDFF-2E90-A90D-DF680979E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F0D742-33DD-93A8-BC8C-85E5A5DCA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mají na současnost vliv pace-</a:t>
            </a:r>
            <a:r>
              <a:rPr lang="cs-CZ" dirty="0" err="1"/>
              <a:t>setters</a:t>
            </a:r>
            <a:r>
              <a:rPr lang="cs-CZ" dirty="0"/>
              <a:t> (</a:t>
            </a:r>
            <a:r>
              <a:rPr lang="cs-CZ" dirty="0" err="1"/>
              <a:t>rytmizátory</a:t>
            </a:r>
            <a:r>
              <a:rPr lang="cs-CZ" dirty="0"/>
              <a:t>)? Jaké zažíváte?</a:t>
            </a:r>
          </a:p>
          <a:p>
            <a:r>
              <a:rPr lang="cs-CZ" dirty="0"/>
              <a:t>A jsou dle vás spíše institucionálního rázu či přírodního/biologického? </a:t>
            </a:r>
          </a:p>
          <a:p>
            <a:r>
              <a:rPr lang="cs-CZ" dirty="0"/>
              <a:t>Případně jak jinak byste je zařadili?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57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26DA15-092A-C2DD-D8FA-E9114983C5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861076-39E9-2CB8-33C2-E6DD4521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8FB24-BF67-19E8-C1AF-C01F2FAA1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0" i="0" u="none" strike="noStrike" baseline="0" dirty="0">
                <a:solidFill>
                  <a:srgbClr val="000000"/>
                </a:solidFill>
              </a:rPr>
              <a:t>Předpokládám, že čím více </a:t>
            </a:r>
            <a:r>
              <a:rPr lang="cs-CZ" sz="2800" b="0" i="0" u="none" strike="noStrike" baseline="0" dirty="0" err="1">
                <a:solidFill>
                  <a:srgbClr val="000000"/>
                </a:solidFill>
              </a:rPr>
              <a:t>rytmizátorů</a:t>
            </a:r>
            <a:r>
              <a:rPr lang="cs-CZ" sz="2800" b="0" i="0" u="none" strike="noStrike" baseline="0" dirty="0">
                <a:solidFill>
                  <a:srgbClr val="000000"/>
                </a:solidFill>
              </a:rPr>
              <a:t> se v našem životě nachází (autor jich definoval 5), tím menší je vliv každého z nich na nás. Jak se tedy dá </a:t>
            </a:r>
            <a:r>
              <a:rPr lang="cs-CZ" sz="2800" b="0" i="0" u="none" strike="noStrike" baseline="0" dirty="0" err="1">
                <a:solidFill>
                  <a:srgbClr val="000000"/>
                </a:solidFill>
              </a:rPr>
              <a:t>Hägerstrandova</a:t>
            </a:r>
            <a:r>
              <a:rPr lang="cs-CZ" sz="2800" b="0" i="0" u="none" strike="noStrike" baseline="0" dirty="0">
                <a:solidFill>
                  <a:srgbClr val="000000"/>
                </a:solidFill>
              </a:rPr>
              <a:t> myšlenka implikovat například na současná velkoměsta, kde takových </a:t>
            </a:r>
            <a:r>
              <a:rPr lang="cs-CZ" sz="2800" b="0" i="0" u="none" strike="noStrike" baseline="0" dirty="0" err="1">
                <a:solidFill>
                  <a:srgbClr val="000000"/>
                </a:solidFill>
              </a:rPr>
              <a:t>rytmizátorů</a:t>
            </a:r>
            <a:r>
              <a:rPr lang="cs-CZ" sz="2800" b="0" i="0" u="none" strike="noStrike" baseline="0" dirty="0">
                <a:solidFill>
                  <a:srgbClr val="000000"/>
                </a:solidFill>
              </a:rPr>
              <a:t> můžeme najít mnohem více než třeba ve zmíněném </a:t>
            </a:r>
            <a:r>
              <a:rPr lang="cs-CZ" sz="2800" b="0" i="0" u="none" strike="noStrike" baseline="0" dirty="0" err="1">
                <a:solidFill>
                  <a:srgbClr val="000000"/>
                </a:solidFill>
              </a:rPr>
              <a:t>Bruku</a:t>
            </a:r>
            <a:r>
              <a:rPr lang="cs-CZ" sz="2800" b="0" i="0" u="none" strike="noStrike" baseline="0" dirty="0">
                <a:solidFill>
                  <a:srgbClr val="000000"/>
                </a:solidFill>
              </a:rPr>
              <a:t>? Zmenšuje se opravdu jejich vliv na obyvatele?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876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615455-1A6D-613A-BCA4-73B6E8E609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298239-4B9E-3664-8B99-37B0B773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69BF04-26CF-BF71-6326-232B36D57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potenciální omezení použití konceptů </a:t>
            </a:r>
            <a:r>
              <a:rPr lang="cs-CZ" dirty="0" err="1"/>
              <a:t>diarama</a:t>
            </a:r>
            <a:r>
              <a:rPr lang="cs-CZ" dirty="0"/>
              <a:t> and </a:t>
            </a:r>
            <a:r>
              <a:rPr lang="cs-CZ" dirty="0" err="1"/>
              <a:t>path</a:t>
            </a:r>
            <a:r>
              <a:rPr lang="cs-CZ" dirty="0"/>
              <a:t>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2557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71</TotalTime>
  <Words>528</Words>
  <Application>Microsoft Office PowerPoint</Application>
  <PresentationFormat>Širokoúhlá obrazovka</PresentationFormat>
  <Paragraphs>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Diorama, Path and Project Torsten Hägestrand</vt:lpstr>
      <vt:lpstr>Vůči čemu se text vymezuje? Na co reaguje? </vt:lpstr>
      <vt:lpstr>Jakým způsobem argumentuje? </vt:lpstr>
      <vt:lpstr>Koncepty – k čemu slouží? Jak je chápete?</vt:lpstr>
      <vt:lpstr>Vztah k předešlému textu</vt:lpstr>
      <vt:lpstr>Prezentace aplikace PowerPoint</vt:lpstr>
      <vt:lpstr>Otázky</vt:lpstr>
      <vt:lpstr>Otázky</vt:lpstr>
      <vt:lpstr>Otázky</vt:lpstr>
      <vt:lpstr>Otázky</vt:lpstr>
      <vt:lpstr>Otázka</vt:lpstr>
      <vt:lpstr>Příští seminář: 9. 3.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Diorama, Path and Project Torsten Hägestrand</dc:title>
  <dc:creator>Veronika Kotýnková</dc:creator>
  <cp:lastModifiedBy>Veronika Kotýnková</cp:lastModifiedBy>
  <cp:revision>3</cp:revision>
  <cp:lastPrinted>1601-01-01T00:00:00Z</cp:lastPrinted>
  <dcterms:created xsi:type="dcterms:W3CDTF">2023-03-02T09:53:32Z</dcterms:created>
  <dcterms:modified xsi:type="dcterms:W3CDTF">2023-03-15T10:29:33Z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