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9" r:id="rId6"/>
    <p:sldId id="265" r:id="rId7"/>
    <p:sldId id="264" r:id="rId8"/>
    <p:sldId id="268" r:id="rId9"/>
    <p:sldId id="267" r:id="rId10"/>
    <p:sldId id="266" r:id="rId11"/>
    <p:sldId id="277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55748"/>
            <a:ext cx="11361600" cy="1171580"/>
          </a:xfrm>
        </p:spPr>
        <p:txBody>
          <a:bodyPr/>
          <a:lstStyle/>
          <a:p>
            <a:pPr algn="ctr"/>
            <a:r>
              <a:rPr lang="cs-CZ" sz="4000" dirty="0"/>
              <a:t>V rytmu svého okolí / Geografie „lidí po ztrátě zaměstnání“</a:t>
            </a:r>
            <a:br>
              <a:rPr lang="cs-CZ" sz="4000" dirty="0"/>
            </a:br>
            <a:r>
              <a:rPr lang="cs-CZ" sz="3000" dirty="0"/>
              <a:t>Robert Osman, Ondřej Šerý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4653298"/>
            <a:ext cx="11361600" cy="698497"/>
          </a:xfrm>
        </p:spPr>
        <p:txBody>
          <a:bodyPr/>
          <a:lstStyle/>
          <a:p>
            <a:r>
              <a:rPr lang="cs-CZ" dirty="0"/>
              <a:t>Geografie času</a:t>
            </a:r>
          </a:p>
          <a:p>
            <a:r>
              <a:rPr lang="cs-CZ" dirty="0"/>
              <a:t>Veronika Kotýnková</a:t>
            </a:r>
          </a:p>
          <a:p>
            <a:r>
              <a:rPr lang="cs-CZ" sz="1800" dirty="0"/>
              <a:t>9. 3. 2023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3620B2-E710-33C5-6755-EA9131BABE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A4F3DC-4DB5-A77E-5E3C-CE17EED19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56B882B-DAA4-5940-94DF-0EE967344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Napadají vás další využití studia každodenních rytmů? </a:t>
            </a:r>
            <a:r>
              <a:rPr lang="cs-CZ"/>
              <a:t>V jakých </a:t>
            </a:r>
            <a:r>
              <a:rPr lang="cs-CZ" dirty="0"/>
              <a:t>případech? K čemu mohou sloužit?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439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0E3169-B95B-392A-A575-FBE0117727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B0A8FD-717E-E173-8D32-447C9CB8E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CA54C5-6140-BD2A-F41E-126C256E7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Je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definovat</a:t>
            </a:r>
            <a:r>
              <a:rPr lang="en-GB" dirty="0"/>
              <a:t> </a:t>
            </a:r>
            <a:r>
              <a:rPr lang="en-GB" dirty="0" err="1"/>
              <a:t>rytmizátory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virtuálním</a:t>
            </a:r>
            <a:r>
              <a:rPr lang="en-GB" dirty="0"/>
              <a:t> </a:t>
            </a:r>
            <a:r>
              <a:rPr lang="en-GB" dirty="0" err="1"/>
              <a:t>časoprostoru</a:t>
            </a:r>
            <a:r>
              <a:rPr lang="en-GB" dirty="0"/>
              <a:t>, </a:t>
            </a:r>
            <a:r>
              <a:rPr lang="en-GB" dirty="0" err="1"/>
              <a:t>aniž</a:t>
            </a:r>
            <a:r>
              <a:rPr lang="en-GB" dirty="0"/>
              <a:t> by </a:t>
            </a:r>
            <a:r>
              <a:rPr lang="en-GB" dirty="0" err="1"/>
              <a:t>vycházely</a:t>
            </a:r>
            <a:r>
              <a:rPr lang="en-GB" dirty="0"/>
              <a:t> z </a:t>
            </a:r>
            <a:r>
              <a:rPr lang="en-GB" dirty="0" err="1"/>
              <a:t>reálného</a:t>
            </a:r>
            <a:r>
              <a:rPr lang="en-GB" dirty="0"/>
              <a:t> „</a:t>
            </a:r>
            <a:r>
              <a:rPr lang="en-GB" dirty="0" err="1"/>
              <a:t>nevirtuálního</a:t>
            </a:r>
            <a:r>
              <a:rPr lang="en-GB" dirty="0"/>
              <a:t>“ </a:t>
            </a:r>
            <a:r>
              <a:rPr lang="en-GB" dirty="0" err="1"/>
              <a:t>světa</a:t>
            </a:r>
            <a:r>
              <a:rPr lang="en-GB" dirty="0"/>
              <a:t>? </a:t>
            </a:r>
            <a:r>
              <a:rPr lang="en-GB" dirty="0" err="1"/>
              <a:t>Jaké</a:t>
            </a:r>
            <a:r>
              <a:rPr lang="en-GB" dirty="0"/>
              <a:t> </a:t>
            </a:r>
            <a:r>
              <a:rPr lang="en-GB" dirty="0" err="1"/>
              <a:t>rytmizátory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virtuálním</a:t>
            </a:r>
            <a:r>
              <a:rPr lang="en-GB" dirty="0"/>
              <a:t> </a:t>
            </a:r>
            <a:r>
              <a:rPr lang="en-GB" dirty="0" err="1"/>
              <a:t>prostoru</a:t>
            </a:r>
            <a:r>
              <a:rPr lang="en-GB" dirty="0"/>
              <a:t> </a:t>
            </a:r>
            <a:r>
              <a:rPr lang="en-GB" dirty="0" err="1"/>
              <a:t>vás</a:t>
            </a:r>
            <a:r>
              <a:rPr lang="en-GB" dirty="0"/>
              <a:t> </a:t>
            </a:r>
            <a:r>
              <a:rPr lang="en-GB" dirty="0" err="1"/>
              <a:t>napadají</a:t>
            </a:r>
            <a:r>
              <a:rPr lang="en-GB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194216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8FF361-42B9-6E34-7694-E034DC4A1F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FF5AF1-9AFB-7B4A-ECDB-939668793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8EF4602-DB5D-48BE-F879-1F299C2EA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 v </a:t>
            </a:r>
            <a:r>
              <a:rPr lang="en-GB" dirty="0" err="1"/>
              <a:t>našem</a:t>
            </a:r>
            <a:r>
              <a:rPr lang="en-GB" dirty="0"/>
              <a:t> </a:t>
            </a:r>
            <a:r>
              <a:rPr lang="en-GB" dirty="0" err="1"/>
              <a:t>běžném</a:t>
            </a:r>
            <a:r>
              <a:rPr lang="en-GB" dirty="0"/>
              <a:t> </a:t>
            </a:r>
            <a:r>
              <a:rPr lang="en-GB" dirty="0" err="1"/>
              <a:t>životě</a:t>
            </a:r>
            <a:r>
              <a:rPr lang="en-GB" dirty="0"/>
              <a:t> </a:t>
            </a:r>
            <a:r>
              <a:rPr lang="en-GB" dirty="0" err="1"/>
              <a:t>můžeme</a:t>
            </a:r>
            <a:r>
              <a:rPr lang="en-GB" dirty="0"/>
              <a:t> </a:t>
            </a:r>
            <a:r>
              <a:rPr lang="en-GB" dirty="0" err="1"/>
              <a:t>považovat</a:t>
            </a:r>
            <a:r>
              <a:rPr lang="en-GB" dirty="0"/>
              <a:t> za </a:t>
            </a:r>
            <a:r>
              <a:rPr lang="en-GB" dirty="0" err="1"/>
              <a:t>arytmizátor</a:t>
            </a:r>
            <a:r>
              <a:rPr lang="en-GB" dirty="0"/>
              <a:t> (</a:t>
            </a:r>
            <a:r>
              <a:rPr lang="en-GB" dirty="0" err="1"/>
              <a:t>kromě</a:t>
            </a:r>
            <a:r>
              <a:rPr lang="en-GB" dirty="0"/>
              <a:t> </a:t>
            </a:r>
            <a:r>
              <a:rPr lang="en-GB" dirty="0" err="1"/>
              <a:t>virtuálního</a:t>
            </a:r>
            <a:r>
              <a:rPr lang="en-GB" dirty="0"/>
              <a:t> </a:t>
            </a:r>
            <a:r>
              <a:rPr lang="en-GB" dirty="0" err="1"/>
              <a:t>prostoru</a:t>
            </a:r>
            <a:r>
              <a:rPr lang="en-GB" dirty="0"/>
              <a:t>)? A </a:t>
            </a:r>
            <a:r>
              <a:rPr lang="en-GB" dirty="0" err="1"/>
              <a:t>kdy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vůbec</a:t>
            </a:r>
            <a:r>
              <a:rPr lang="en-GB" dirty="0"/>
              <a:t> k </a:t>
            </a:r>
            <a:r>
              <a:rPr lang="en-GB" dirty="0" err="1"/>
              <a:t>něčemu</a:t>
            </a:r>
            <a:r>
              <a:rPr lang="en-GB" dirty="0"/>
              <a:t> </a:t>
            </a:r>
            <a:r>
              <a:rPr lang="en-GB" dirty="0" err="1"/>
              <a:t>prospěšný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19346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144518-165D-F0CA-50DE-E35155E07D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DA4F4B-07A4-0E22-96D7-976F1DD4D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941FF2-856B-C077-CFA2-D50E882EF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Dokázali</a:t>
            </a:r>
            <a:r>
              <a:rPr lang="en-GB" dirty="0"/>
              <a:t> </a:t>
            </a:r>
            <a:r>
              <a:rPr lang="en-GB" dirty="0" err="1"/>
              <a:t>byste</a:t>
            </a:r>
            <a:r>
              <a:rPr lang="en-GB" dirty="0"/>
              <a:t> </a:t>
            </a:r>
            <a:r>
              <a:rPr lang="en-GB" dirty="0" err="1"/>
              <a:t>říct</a:t>
            </a:r>
            <a:r>
              <a:rPr lang="en-GB" dirty="0"/>
              <a:t>, </a:t>
            </a:r>
            <a:r>
              <a:rPr lang="en-GB" dirty="0" err="1"/>
              <a:t>zda</a:t>
            </a:r>
            <a:r>
              <a:rPr lang="en-GB" dirty="0"/>
              <a:t> </a:t>
            </a:r>
            <a:r>
              <a:rPr lang="en-GB" dirty="0" err="1"/>
              <a:t>vás</a:t>
            </a:r>
            <a:r>
              <a:rPr lang="en-GB" dirty="0"/>
              <a:t> v </a:t>
            </a:r>
            <a:r>
              <a:rPr lang="en-GB" dirty="0" err="1"/>
              <a:t>běžném</a:t>
            </a:r>
            <a:r>
              <a:rPr lang="en-GB" dirty="0"/>
              <a:t> </a:t>
            </a:r>
            <a:r>
              <a:rPr lang="en-GB" dirty="0" err="1"/>
              <a:t>životě</a:t>
            </a:r>
            <a:r>
              <a:rPr lang="en-GB" dirty="0"/>
              <a:t> </a:t>
            </a:r>
            <a:r>
              <a:rPr lang="en-GB" dirty="0" err="1"/>
              <a:t>ovlivňují</a:t>
            </a:r>
            <a:r>
              <a:rPr lang="en-GB" dirty="0"/>
              <a:t> </a:t>
            </a:r>
            <a:r>
              <a:rPr lang="en-GB" dirty="0" err="1"/>
              <a:t>nějaké</a:t>
            </a:r>
            <a:r>
              <a:rPr lang="en-GB" dirty="0"/>
              <a:t> </a:t>
            </a:r>
            <a:r>
              <a:rPr lang="en-GB" dirty="0" err="1"/>
              <a:t>celospolečenské</a:t>
            </a:r>
            <a:r>
              <a:rPr lang="en-GB" dirty="0"/>
              <a:t> </a:t>
            </a:r>
            <a:r>
              <a:rPr lang="en-GB" dirty="0" err="1"/>
              <a:t>rytmizátory</a:t>
            </a:r>
            <a:r>
              <a:rPr lang="en-GB" dirty="0"/>
              <a:t>, </a:t>
            </a:r>
            <a:r>
              <a:rPr lang="en-GB" dirty="0" err="1"/>
              <a:t>respektive</a:t>
            </a:r>
            <a:r>
              <a:rPr lang="en-GB" dirty="0"/>
              <a:t> </a:t>
            </a:r>
            <a:r>
              <a:rPr lang="en-GB" dirty="0" err="1"/>
              <a:t>víte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se </a:t>
            </a:r>
            <a:r>
              <a:rPr lang="en-GB" dirty="0" err="1"/>
              <a:t>jim</a:t>
            </a:r>
            <a:r>
              <a:rPr lang="en-GB" dirty="0"/>
              <a:t> </a:t>
            </a:r>
            <a:r>
              <a:rPr lang="en-GB" dirty="0" err="1"/>
              <a:t>vědomě</a:t>
            </a:r>
            <a:r>
              <a:rPr lang="en-GB" dirty="0"/>
              <a:t> </a:t>
            </a:r>
            <a:r>
              <a:rPr lang="en-GB" dirty="0" err="1"/>
              <a:t>někdy</a:t>
            </a:r>
            <a:r>
              <a:rPr lang="en-GB" dirty="0"/>
              <a:t> </a:t>
            </a:r>
            <a:r>
              <a:rPr lang="en-GB" dirty="0" err="1"/>
              <a:t>vyhýbáte</a:t>
            </a:r>
            <a:r>
              <a:rPr lang="en-GB" dirty="0"/>
              <a:t>/</a:t>
            </a:r>
            <a:r>
              <a:rPr lang="en-GB" dirty="0" err="1"/>
              <a:t>nenaplňujete</a:t>
            </a:r>
            <a:r>
              <a:rPr lang="en-GB" dirty="0"/>
              <a:t> je?</a:t>
            </a:r>
          </a:p>
        </p:txBody>
      </p:sp>
    </p:spTree>
    <p:extLst>
      <p:ext uri="{BB962C8B-B14F-4D97-AF65-F5344CB8AC3E}">
        <p14:creationId xmlns:p14="http://schemas.microsoft.com/office/powerpoint/2010/main" val="2267010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FB9F81-B686-4578-5962-6705210F20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85E592-6C1F-6D58-F870-289A42951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FDFA5F-B9E2-16B4-DE23-8829C44AB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Vnímáte</a:t>
            </a:r>
            <a:r>
              <a:rPr lang="en-GB" dirty="0"/>
              <a:t> </a:t>
            </a:r>
            <a:r>
              <a:rPr lang="en-GB" dirty="0" err="1"/>
              <a:t>vliv</a:t>
            </a:r>
            <a:r>
              <a:rPr lang="en-GB" dirty="0"/>
              <a:t> </a:t>
            </a:r>
            <a:r>
              <a:rPr lang="en-GB" dirty="0" err="1"/>
              <a:t>virtuálních</a:t>
            </a:r>
            <a:r>
              <a:rPr lang="en-GB" dirty="0"/>
              <a:t> </a:t>
            </a:r>
            <a:r>
              <a:rPr lang="en-GB" dirty="0" err="1"/>
              <a:t>rytmizátorů</a:t>
            </a:r>
            <a:r>
              <a:rPr lang="en-GB" dirty="0"/>
              <a:t> </a:t>
            </a:r>
            <a:r>
              <a:rPr lang="en-GB" dirty="0" err="1"/>
              <a:t>také</a:t>
            </a:r>
            <a:r>
              <a:rPr lang="en-GB" dirty="0"/>
              <a:t> </a:t>
            </a:r>
            <a:r>
              <a:rPr lang="en-GB" dirty="0" err="1"/>
              <a:t>sami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sebe</a:t>
            </a:r>
            <a:r>
              <a:rPr lang="en-GB" dirty="0"/>
              <a:t>? </a:t>
            </a:r>
            <a:r>
              <a:rPr lang="en-GB" dirty="0" err="1"/>
              <a:t>Myslíte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je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označit</a:t>
            </a:r>
            <a:r>
              <a:rPr lang="en-GB" dirty="0"/>
              <a:t> </a:t>
            </a:r>
            <a:r>
              <a:rPr lang="en-GB" dirty="0" err="1"/>
              <a:t>tyto</a:t>
            </a:r>
            <a:r>
              <a:rPr lang="en-GB" dirty="0"/>
              <a:t> </a:t>
            </a:r>
            <a:r>
              <a:rPr lang="en-GB" dirty="0" err="1"/>
              <a:t>rytmizátory</a:t>
            </a:r>
            <a:r>
              <a:rPr lang="en-GB" dirty="0"/>
              <a:t> za </a:t>
            </a:r>
            <a:r>
              <a:rPr lang="en-GB" dirty="0" err="1"/>
              <a:t>strůjce</a:t>
            </a:r>
            <a:r>
              <a:rPr lang="en-GB" dirty="0"/>
              <a:t> </a:t>
            </a:r>
            <a:r>
              <a:rPr lang="en-GB" dirty="0" err="1"/>
              <a:t>prokrastinace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takové</a:t>
            </a:r>
            <a:r>
              <a:rPr lang="en-GB" dirty="0"/>
              <a:t>, </a:t>
            </a:r>
            <a:r>
              <a:rPr lang="en-GB" dirty="0" err="1"/>
              <a:t>tedy</a:t>
            </a:r>
            <a:r>
              <a:rPr lang="en-GB" dirty="0"/>
              <a:t> </a:t>
            </a:r>
            <a:r>
              <a:rPr lang="en-GB" dirty="0" err="1"/>
              <a:t>existovala</a:t>
            </a:r>
            <a:r>
              <a:rPr lang="en-GB" dirty="0"/>
              <a:t> by </a:t>
            </a:r>
            <a:r>
              <a:rPr lang="en-GB" dirty="0" err="1"/>
              <a:t>prokrastinace</a:t>
            </a:r>
            <a:r>
              <a:rPr lang="en-GB" dirty="0"/>
              <a:t> bez </a:t>
            </a:r>
            <a:r>
              <a:rPr lang="en-GB" dirty="0" err="1"/>
              <a:t>virtuálního</a:t>
            </a:r>
            <a:r>
              <a:rPr lang="en-GB" dirty="0"/>
              <a:t> </a:t>
            </a:r>
            <a:r>
              <a:rPr lang="en-GB" dirty="0" err="1"/>
              <a:t>světa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92698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62CC6F-BDBC-C2B7-DB7D-B6E837A61E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A8A551-A1DC-244B-21B3-718894336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seminář 16. 3. 2023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BADD05-D07A-D94F-1FFF-109E82B09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Text: </a:t>
            </a:r>
            <a:r>
              <a:rPr lang="cs-CZ" dirty="0" err="1"/>
              <a:t>Reid-Musson</a:t>
            </a:r>
            <a:r>
              <a:rPr lang="cs-CZ" dirty="0"/>
              <a:t>: </a:t>
            </a:r>
            <a:r>
              <a:rPr lang="en-US" dirty="0"/>
              <a:t>Intersectional </a:t>
            </a:r>
            <a:r>
              <a:rPr lang="en-US" dirty="0" err="1"/>
              <a:t>rhythmanalysis</a:t>
            </a:r>
            <a:r>
              <a:rPr lang="en-US" dirty="0"/>
              <a:t>:</a:t>
            </a:r>
          </a:p>
          <a:p>
            <a:r>
              <a:rPr lang="en-US" dirty="0"/>
              <a:t>Power, rhythm, and everyday life</a:t>
            </a:r>
            <a:endParaRPr lang="cs-CZ" dirty="0"/>
          </a:p>
          <a:p>
            <a:endParaRPr lang="cs-CZ" dirty="0"/>
          </a:p>
          <a:p>
            <a:r>
              <a:rPr lang="cs-CZ" dirty="0"/>
              <a:t>Další seminář: 23. 3. 2023</a:t>
            </a:r>
          </a:p>
          <a:p>
            <a:r>
              <a:rPr lang="cs-CZ" dirty="0"/>
              <a:t>Text: Osman, Ira, Trojan (seminář vede Osman)</a:t>
            </a:r>
          </a:p>
          <a:p>
            <a:endParaRPr lang="cs-CZ" dirty="0"/>
          </a:p>
          <a:p>
            <a:r>
              <a:rPr lang="cs-CZ" dirty="0"/>
              <a:t>V týdnu 27. – 31.3. – </a:t>
            </a:r>
            <a:r>
              <a:rPr lang="cs-CZ" dirty="0">
                <a:solidFill>
                  <a:schemeClr val="tx2"/>
                </a:solidFill>
              </a:rPr>
              <a:t>výuka nebude (30. 3.)</a:t>
            </a:r>
          </a:p>
          <a:p>
            <a:pPr lvl="1"/>
            <a:r>
              <a:rPr lang="cs-CZ" dirty="0"/>
              <a:t>Texty se posunou o týden později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3767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4B5320-6CC8-C37A-3442-E6946C6F81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E0707F-580C-2DC5-F2AD-0DD8C6F8F1B6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 anchor="ctr"/>
          <a:lstStyle/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Co je cílem článku? Jaký je hlavní argument článku?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Vůči čemu se článek vymezuje? 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Z jakého teoretického přístupu vychází? Na co navazuje?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Jaké koncepty k tomu užívá? Jak slouží argumentu?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Jakým způsobem se </a:t>
            </a:r>
            <a:r>
              <a:rPr lang="cs-CZ" dirty="0" err="1"/>
              <a:t>článke</a:t>
            </a:r>
            <a:r>
              <a:rPr lang="cs-CZ" dirty="0"/>
              <a:t> vztahuje k předešlému textu?  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4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427AA0-3885-8605-B42B-41A6C5FC1D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D2C9C4-3F42-C65C-FC6F-E176B486B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cílem článku? Jaký je hlavní argument článku?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01F93A-42B2-D892-984A-4F0EC2706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34615"/>
            <a:ext cx="10753200" cy="4139998"/>
          </a:xfrm>
        </p:spPr>
        <p:txBody>
          <a:bodyPr/>
          <a:lstStyle/>
          <a:p>
            <a:r>
              <a:rPr lang="cs-CZ" sz="2400" dirty="0"/>
              <a:t>Odpovídá na VO: Jaké </a:t>
            </a:r>
            <a:r>
              <a:rPr lang="cs-CZ" sz="2400" dirty="0" err="1"/>
              <a:t>rytmizátory</a:t>
            </a:r>
            <a:r>
              <a:rPr lang="cs-CZ" sz="2400" dirty="0"/>
              <a:t> využívají finančně </a:t>
            </a:r>
            <a:r>
              <a:rPr lang="cs-CZ" sz="2400" dirty="0" err="1"/>
              <a:t>nestrádající</a:t>
            </a:r>
            <a:r>
              <a:rPr lang="cs-CZ" sz="2400" dirty="0"/>
              <a:t> osoby k časové organizaci svých každodenních aktivit po ztrátě zaměstnání?</a:t>
            </a:r>
          </a:p>
          <a:p>
            <a:pPr lvl="1"/>
            <a:r>
              <a:rPr lang="cs-CZ" sz="1800" dirty="0"/>
              <a:t>Cílem článku není </a:t>
            </a:r>
            <a:r>
              <a:rPr lang="cs-CZ" sz="1800" dirty="0" err="1"/>
              <a:t>rytmicita</a:t>
            </a:r>
            <a:r>
              <a:rPr lang="cs-CZ" sz="1800" dirty="0"/>
              <a:t> sama o sobe, ale zkoumat </a:t>
            </a:r>
            <a:r>
              <a:rPr lang="cs-CZ" sz="1800" b="1" dirty="0">
                <a:solidFill>
                  <a:schemeClr val="tx2"/>
                </a:solidFill>
              </a:rPr>
              <a:t>strategie</a:t>
            </a:r>
            <a:r>
              <a:rPr lang="cs-CZ" sz="1800" dirty="0"/>
              <a:t>, pomocí nichž si lide strukturují den</a:t>
            </a:r>
          </a:p>
          <a:p>
            <a:r>
              <a:rPr lang="cs-CZ" sz="2400" dirty="0"/>
              <a:t>Zkušenost KP poukazuje na celospolečenskou časovou normu – normativní </a:t>
            </a:r>
            <a:r>
              <a:rPr lang="cs-CZ" sz="2400" dirty="0" err="1"/>
              <a:t>rymticitu</a:t>
            </a:r>
            <a:r>
              <a:rPr lang="cs-CZ" sz="2400" dirty="0"/>
              <a:t> pracovního dne</a:t>
            </a:r>
          </a:p>
          <a:p>
            <a:pPr lvl="1"/>
            <a:r>
              <a:rPr lang="cs-CZ" sz="1600" dirty="0"/>
              <a:t>Článek tak poukazuje na to, že tyto osoby využívají (přizpůsobují se) vnějších, vnitřních i společenských </a:t>
            </a:r>
            <a:r>
              <a:rPr lang="cs-CZ" sz="1600" dirty="0" err="1"/>
              <a:t>rytmizátorů</a:t>
            </a:r>
            <a:r>
              <a:rPr lang="cs-CZ" sz="1600" dirty="0"/>
              <a:t> k organizaci svého dne (a jak je využívají, k čemu slouží – viz diskuse konceptů) .</a:t>
            </a:r>
          </a:p>
          <a:p>
            <a:pPr lvl="1"/>
            <a:r>
              <a:rPr lang="cs-CZ" sz="1600" dirty="0"/>
              <a:t>Každodennost není tedy zcela bez rytmu, ačkoliv určitá arytmie může nastat (viz delší doba bez zaměstnání; virtuální prostor)</a:t>
            </a:r>
            <a:endParaRPr lang="cs-CZ" sz="2400" dirty="0"/>
          </a:p>
          <a:p>
            <a:r>
              <a:rPr lang="cs-CZ" sz="2400" dirty="0"/>
              <a:t>Je těžké udržet se ve vnitřním rytmu – bez rytmu svého okolí. </a:t>
            </a:r>
          </a:p>
          <a:p>
            <a:pPr lvl="1"/>
            <a:r>
              <a:rPr lang="cs-CZ" sz="1600" dirty="0"/>
              <a:t>Rytmus působí jak něco „nadindividuálního“, společenského. Proto si KP nejčastěji organizují den „podle rytmu svého okolí“. Pokud vnější </a:t>
            </a:r>
            <a:r>
              <a:rPr lang="cs-CZ" sz="1600" dirty="0" err="1"/>
              <a:t>rytmizátor</a:t>
            </a:r>
            <a:r>
              <a:rPr lang="cs-CZ" sz="1600" dirty="0"/>
              <a:t> chybí, využívá se vnitřní. </a:t>
            </a:r>
          </a:p>
          <a:p>
            <a:pPr lvl="1"/>
            <a:r>
              <a:rPr lang="cs-CZ" sz="1600" dirty="0"/>
              <a:t>(</a:t>
            </a:r>
            <a:r>
              <a:rPr lang="cs-CZ" sz="1600" dirty="0" err="1"/>
              <a:t>rytmizátor</a:t>
            </a:r>
            <a:r>
              <a:rPr lang="cs-CZ" sz="1600" dirty="0"/>
              <a:t> nemůže být cokoliv)</a:t>
            </a:r>
          </a:p>
          <a:p>
            <a:endParaRPr lang="cs-CZ" sz="2400" dirty="0"/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9491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0850F3-2AF6-DFFA-E169-4C53B45FFA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FDF265-E403-BB70-8B26-30E71E10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Vůči čemu se článek vymezuje?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B2E1D0-B186-6215-9530-08BE96329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Analýza rytmu slouží jako vymezení se vůči homogennímu času a umožňuje identifikovat nenáhodné </a:t>
            </a:r>
            <a:r>
              <a:rPr lang="cs-CZ" sz="2400" dirty="0" err="1"/>
              <a:t>synchronicity</a:t>
            </a:r>
            <a:r>
              <a:rPr lang="cs-CZ" sz="2400" dirty="0"/>
              <a:t> v jinak </a:t>
            </a:r>
            <a:r>
              <a:rPr lang="cs-CZ" sz="2400" dirty="0" err="1"/>
              <a:t>bezudálostním</a:t>
            </a:r>
            <a:r>
              <a:rPr lang="cs-CZ" sz="2400" dirty="0"/>
              <a:t> plynutí času</a:t>
            </a:r>
          </a:p>
          <a:p>
            <a:r>
              <a:rPr lang="cs-CZ" sz="2400" dirty="0"/>
              <a:t>Užití analýzy rytmu pomáhá k vymezení se vůči studiu času jako lineárního, chronologicky měřitelného; rytmus neslouží jako alternativa k lineárnímu času</a:t>
            </a:r>
          </a:p>
          <a:p>
            <a:r>
              <a:rPr lang="cs-CZ" sz="2400" dirty="0"/>
              <a:t>Pomáhá ukázat na cykličnost, </a:t>
            </a:r>
            <a:r>
              <a:rPr lang="cs-CZ" sz="2400" dirty="0" err="1"/>
              <a:t>rytmicitu</a:t>
            </a:r>
            <a:endParaRPr lang="cs-CZ" sz="2400" dirty="0"/>
          </a:p>
          <a:p>
            <a:r>
              <a:rPr lang="cs-CZ" sz="2400" dirty="0"/>
              <a:t>Nezkoumá </a:t>
            </a:r>
            <a:r>
              <a:rPr lang="cs-CZ" sz="2400" dirty="0" err="1"/>
              <a:t>rytmicitu</a:t>
            </a:r>
            <a:r>
              <a:rPr lang="cs-CZ" sz="2400" dirty="0"/>
              <a:t> místa, ale každodenních aktivit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7161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A51667-92FE-C805-EB70-C514A02D85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03715C-B544-1A58-B17D-BB628ECD8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jakého teoretického přístupu vychází? Na co navazuje?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71C5D1-59FD-92D7-62A6-F44ACC442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68171"/>
            <a:ext cx="10753200" cy="4139998"/>
          </a:xfrm>
        </p:spPr>
        <p:txBody>
          <a:bodyPr/>
          <a:lstStyle/>
          <a:p>
            <a:r>
              <a:rPr lang="cs-CZ" sz="2400" dirty="0"/>
              <a:t>Článek vychází z behaviorální geografie</a:t>
            </a:r>
          </a:p>
          <a:p>
            <a:r>
              <a:rPr lang="cs-CZ" sz="2400" dirty="0"/>
              <a:t>Navazuje na studium </a:t>
            </a:r>
            <a:r>
              <a:rPr lang="cs-CZ" sz="2400" dirty="0" err="1"/>
              <a:t>rytmizátoru</a:t>
            </a:r>
            <a:r>
              <a:rPr lang="cs-CZ" sz="2400" dirty="0"/>
              <a:t> </a:t>
            </a:r>
          </a:p>
          <a:p>
            <a:pPr lvl="1"/>
            <a:r>
              <a:rPr lang="cs-CZ" dirty="0"/>
              <a:t>Rytmus chápe jako jiné pojetí času, jako střídající se polarity</a:t>
            </a:r>
          </a:p>
          <a:p>
            <a:r>
              <a:rPr lang="cs-CZ" sz="2400" dirty="0"/>
              <a:t>Navazuje na autory jako </a:t>
            </a:r>
            <a:r>
              <a:rPr lang="cs-CZ" sz="2400" dirty="0" err="1"/>
              <a:t>Hägestrandt</a:t>
            </a:r>
            <a:r>
              <a:rPr lang="cs-CZ" sz="2400" dirty="0"/>
              <a:t>, </a:t>
            </a:r>
            <a:r>
              <a:rPr lang="cs-CZ" sz="2400" dirty="0" err="1"/>
              <a:t>Thrift</a:t>
            </a:r>
            <a:r>
              <a:rPr lang="cs-CZ" sz="2400" dirty="0"/>
              <a:t> a </a:t>
            </a:r>
            <a:r>
              <a:rPr lang="cs-CZ" sz="2400" dirty="0" err="1"/>
              <a:t>Parkers</a:t>
            </a:r>
            <a:r>
              <a:rPr lang="cs-CZ" sz="2400" dirty="0"/>
              <a:t>, Lynch</a:t>
            </a:r>
          </a:p>
          <a:p>
            <a:r>
              <a:rPr lang="cs-CZ" sz="2400" dirty="0" err="1"/>
              <a:t>Rymizátory</a:t>
            </a:r>
            <a:r>
              <a:rPr lang="cs-CZ" sz="2400" dirty="0"/>
              <a:t>  </a:t>
            </a:r>
          </a:p>
          <a:p>
            <a:pPr lvl="1"/>
            <a:r>
              <a:rPr lang="cs-CZ" dirty="0"/>
              <a:t>synchronizace různých aktivit (Lynch)</a:t>
            </a:r>
          </a:p>
          <a:p>
            <a:pPr lvl="1"/>
            <a:r>
              <a:rPr lang="cs-CZ" dirty="0"/>
              <a:t>Zdroje rytmů (</a:t>
            </a:r>
            <a:r>
              <a:rPr lang="cs-CZ" dirty="0" err="1"/>
              <a:t>Parkers</a:t>
            </a:r>
            <a:r>
              <a:rPr lang="cs-CZ" dirty="0"/>
              <a:t> and </a:t>
            </a:r>
            <a:r>
              <a:rPr lang="cs-CZ" dirty="0" err="1"/>
              <a:t>Thrift</a:t>
            </a:r>
            <a:r>
              <a:rPr lang="cs-CZ" dirty="0"/>
              <a:t>) – body rytmizující své okolí</a:t>
            </a:r>
          </a:p>
          <a:p>
            <a:pPr lvl="1"/>
            <a:r>
              <a:rPr lang="cs-CZ" dirty="0"/>
              <a:t>Pace-</a:t>
            </a:r>
            <a:r>
              <a:rPr lang="cs-CZ" dirty="0" err="1"/>
              <a:t>setter</a:t>
            </a:r>
            <a:r>
              <a:rPr lang="cs-CZ" dirty="0"/>
              <a:t> (</a:t>
            </a:r>
            <a:r>
              <a:rPr lang="cs-CZ" dirty="0" err="1"/>
              <a:t>Hägestrandt</a:t>
            </a:r>
            <a:r>
              <a:rPr lang="cs-CZ" dirty="0"/>
              <a:t>) – územní metronom rytmizující své okolí</a:t>
            </a:r>
          </a:p>
          <a:p>
            <a:pPr lvl="1"/>
            <a:r>
              <a:rPr lang="cs-CZ" dirty="0"/>
              <a:t>A další…</a:t>
            </a:r>
          </a:p>
          <a:p>
            <a:r>
              <a:rPr lang="cs-CZ" sz="2400" dirty="0"/>
              <a:t>Studium každodennosti skrze jeho </a:t>
            </a:r>
            <a:r>
              <a:rPr lang="cs-CZ" sz="2400" dirty="0" err="1"/>
              <a:t>rytmicitu</a:t>
            </a:r>
            <a:r>
              <a:rPr lang="cs-CZ" sz="2400" dirty="0"/>
              <a:t> slouží jako teoretické východisko i jako metoda výzkumu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60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70FA77-C61E-8D3F-12BD-C8698DC102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2C9B68-70F3-BB5D-AF33-2898C1000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koncepty text využívá, k čemu slouží?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0250AC5-2C6D-2E94-B739-75C0FF27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 anchor="t"/>
          <a:lstStyle/>
          <a:p>
            <a:pPr marL="586350" indent="-5143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Vnější </a:t>
            </a:r>
            <a:r>
              <a:rPr lang="cs-CZ" sz="2400" dirty="0" err="1">
                <a:solidFill>
                  <a:schemeClr val="tx2"/>
                </a:solidFill>
              </a:rPr>
              <a:t>rytmizátor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dirty="0"/>
              <a:t>– je vnějším časovým organizátorem (synchronizace s někým/něčím druhým); nejvíce nápomocný</a:t>
            </a:r>
          </a:p>
          <a:p>
            <a:pPr marL="586350" indent="-5143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Vnitřní </a:t>
            </a:r>
            <a:r>
              <a:rPr lang="cs-CZ" sz="2400" dirty="0" err="1">
                <a:solidFill>
                  <a:schemeClr val="tx2"/>
                </a:solidFill>
              </a:rPr>
              <a:t>rytmizátor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dirty="0"/>
              <a:t>– nositelem časové strukturace je člověk sám (obtížnost dlouhodobého udržení); méně nápomocný</a:t>
            </a:r>
          </a:p>
          <a:p>
            <a:pPr marL="586350" indent="-5143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Společenský </a:t>
            </a:r>
            <a:r>
              <a:rPr lang="cs-CZ" sz="2400" dirty="0" err="1">
                <a:solidFill>
                  <a:schemeClr val="tx2"/>
                </a:solidFill>
              </a:rPr>
              <a:t>rytmizátor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dirty="0"/>
              <a:t>– pracovní doba, sdílené společností, normativní rytmy; méně nápomocný</a:t>
            </a:r>
          </a:p>
          <a:p>
            <a:pPr marL="586350" indent="-5143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cs-CZ" sz="2400" dirty="0" err="1">
                <a:solidFill>
                  <a:schemeClr val="tx2"/>
                </a:solidFill>
              </a:rPr>
              <a:t>Arytmizátor</a:t>
            </a:r>
            <a:r>
              <a:rPr lang="cs-CZ" sz="2400" dirty="0"/>
              <a:t> – bezčasovost virtuálního prostoru, který nemá pevné struktury – je více homogenní; narušení časovosti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81364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BEB003-402E-D481-73FF-EA0C6D415E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C4D9F1-2CC5-07EA-6EFC-45A38D00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Jakým způsobem se článek vztahuje k minulému článku?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F35E23-D3C7-9360-4C04-DF77EC7C4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Oba texty studují podobu </a:t>
            </a:r>
            <a:r>
              <a:rPr lang="cs-CZ" sz="2400" dirty="0" err="1"/>
              <a:t>rytmizátorů</a:t>
            </a:r>
            <a:r>
              <a:rPr lang="cs-CZ" sz="2400" dirty="0"/>
              <a:t>, avšak tento text se zabývá spíše </a:t>
            </a:r>
            <a:r>
              <a:rPr lang="cs-CZ" sz="2400" dirty="0" err="1"/>
              <a:t>studijem</a:t>
            </a:r>
            <a:r>
              <a:rPr lang="cs-CZ" sz="2400" dirty="0"/>
              <a:t> každodenních aktivit a jejich </a:t>
            </a:r>
            <a:r>
              <a:rPr lang="cs-CZ" sz="2400" dirty="0" err="1"/>
              <a:t>rymtičností</a:t>
            </a:r>
            <a:r>
              <a:rPr lang="cs-CZ" sz="2400" dirty="0"/>
              <a:t>, naopak předešlý text řešil spíše </a:t>
            </a:r>
            <a:r>
              <a:rPr lang="cs-CZ" sz="2400" dirty="0" err="1"/>
              <a:t>rytmicitu</a:t>
            </a:r>
            <a:r>
              <a:rPr lang="cs-CZ" sz="2400" dirty="0"/>
              <a:t> místa a bodů, které se vzájemně ovlivňují a prolínají. </a:t>
            </a:r>
          </a:p>
          <a:p>
            <a:r>
              <a:rPr lang="cs-CZ" sz="2400" dirty="0"/>
              <a:t>(V tomto článku je více akcentovaná časový </a:t>
            </a:r>
            <a:r>
              <a:rPr lang="cs-CZ" sz="2400" dirty="0" err="1"/>
              <a:t>rytmizátor</a:t>
            </a:r>
            <a:r>
              <a:rPr lang="cs-CZ" sz="2400" dirty="0"/>
              <a:t>, zatímco v předešlém byl více akcentován </a:t>
            </a:r>
            <a:r>
              <a:rPr lang="cs-CZ" sz="2400" dirty="0" err="1"/>
              <a:t>rytmizátor</a:t>
            </a:r>
            <a:r>
              <a:rPr lang="cs-CZ" sz="2400" dirty="0"/>
              <a:t> místa.)</a:t>
            </a:r>
          </a:p>
          <a:p>
            <a:r>
              <a:rPr lang="cs-CZ" sz="2400" dirty="0"/>
              <a:t>H. poukazoval především na vnější </a:t>
            </a:r>
            <a:r>
              <a:rPr lang="cs-CZ" sz="2400" dirty="0" err="1"/>
              <a:t>rytmizátory</a:t>
            </a:r>
            <a:r>
              <a:rPr lang="cs-CZ" sz="2400" dirty="0"/>
              <a:t>, O+Š zkoumají variabilitu </a:t>
            </a:r>
            <a:r>
              <a:rPr lang="cs-CZ" sz="2400" dirty="0" err="1"/>
              <a:t>rytmizátorů</a:t>
            </a:r>
            <a:endParaRPr lang="cs-CZ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1205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1F34A1-84AA-D9E6-2E67-6C5E772DC7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11B8DB-50A6-6E90-836F-2F84A090F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A6F550-A041-C687-7C84-AF3401C85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740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5A3E5E-7E70-27E5-5309-3F592ABD64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0DAC67-042E-4C68-FD6F-E3335986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900324A-A3C4-E723-3099-39C39B212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jakém vztahu jsou k sobe vnější </a:t>
            </a:r>
            <a:r>
              <a:rPr lang="cs-CZ" dirty="0" err="1"/>
              <a:t>rytmizátor</a:t>
            </a:r>
            <a:r>
              <a:rPr lang="cs-CZ" dirty="0"/>
              <a:t> a společenský – jak je pojímají autoři článku?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999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485EBC-A026-48C2-B7B6-4783F931ED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213</TotalTime>
  <Words>769</Words>
  <Application>Microsoft Office PowerPoint</Application>
  <PresentationFormat>Širokoúhlá obrazovka</PresentationFormat>
  <Paragraphs>80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V rytmu svého okolí / Geografie „lidí po ztrátě zaměstnání“ Robert Osman, Ondřej Šerý</vt:lpstr>
      <vt:lpstr>Prezentace aplikace PowerPoint</vt:lpstr>
      <vt:lpstr>Co je cílem článku? Jaký je hlavní argument článku? </vt:lpstr>
      <vt:lpstr>Vůči čemu se článek vymezuje? </vt:lpstr>
      <vt:lpstr>Z jakého teoretického přístupu vychází? Na co navazuje? </vt:lpstr>
      <vt:lpstr>Jaké koncepty text využívá, k čemu slouží?</vt:lpstr>
      <vt:lpstr>Jakým způsobem se článek vztahuje k minulému článku?</vt:lpstr>
      <vt:lpstr>Otázky?</vt:lpstr>
      <vt:lpstr>Otázky</vt:lpstr>
      <vt:lpstr>Otázky</vt:lpstr>
      <vt:lpstr>Otázky</vt:lpstr>
      <vt:lpstr>Otázky</vt:lpstr>
      <vt:lpstr>Otázky</vt:lpstr>
      <vt:lpstr>Otázky</vt:lpstr>
      <vt:lpstr>Příští seminář 16. 3.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rytmu svého okolí / Geografie „lidí po ztrátě zaměstnání“ Robert Osman, Ondřej Šerý</dc:title>
  <dc:creator>Veronika Kotýnková</dc:creator>
  <cp:lastModifiedBy>Veronika Kotýnková</cp:lastModifiedBy>
  <cp:revision>6</cp:revision>
  <cp:lastPrinted>1601-01-01T00:00:00Z</cp:lastPrinted>
  <dcterms:created xsi:type="dcterms:W3CDTF">2023-03-09T09:25:14Z</dcterms:created>
  <dcterms:modified xsi:type="dcterms:W3CDTF">2023-03-09T12:58:17Z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