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9" r:id="rId7"/>
    <p:sldId id="260" r:id="rId8"/>
    <p:sldId id="261" r:id="rId9"/>
    <p:sldId id="258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20. 4. 2023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0" y="2257420"/>
            <a:ext cx="11361600" cy="1171580"/>
          </a:xfrm>
        </p:spPr>
        <p:txBody>
          <a:bodyPr/>
          <a:lstStyle/>
          <a:p>
            <a:pPr algn="ctr"/>
            <a:r>
              <a:rPr lang="cs-CZ" sz="4000" dirty="0" err="1"/>
              <a:t>Performing</a:t>
            </a:r>
            <a:r>
              <a:rPr lang="cs-CZ" sz="4000" dirty="0"/>
              <a:t> </a:t>
            </a:r>
            <a:r>
              <a:rPr lang="cs-CZ" sz="4000" dirty="0" err="1"/>
              <a:t>Autism</a:t>
            </a:r>
            <a:r>
              <a:rPr lang="cs-CZ" sz="4000" dirty="0"/>
              <a:t> </a:t>
            </a:r>
            <a:r>
              <a:rPr lang="cs-CZ" sz="4000" dirty="0" err="1"/>
              <a:t>through</a:t>
            </a:r>
            <a:r>
              <a:rPr lang="cs-CZ" sz="4000" dirty="0"/>
              <a:t> a </a:t>
            </a:r>
            <a:r>
              <a:rPr lang="cs-CZ" sz="4000" dirty="0" err="1"/>
              <a:t>Layered</a:t>
            </a:r>
            <a:r>
              <a:rPr lang="cs-CZ" sz="4000" dirty="0"/>
              <a:t> </a:t>
            </a:r>
            <a:r>
              <a:rPr lang="cs-CZ" sz="4000" dirty="0" err="1"/>
              <a:t>Account</a:t>
            </a:r>
            <a:br>
              <a:rPr lang="cs-CZ" dirty="0"/>
            </a:br>
            <a:r>
              <a:rPr lang="cs-CZ" sz="2800" dirty="0" err="1"/>
              <a:t>Exploring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Ambiguity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Normative Time and </a:t>
            </a:r>
            <a:r>
              <a:rPr lang="cs-CZ" sz="2800" dirty="0" err="1"/>
              <a:t>Space</a:t>
            </a:r>
            <a:br>
              <a:rPr lang="cs-CZ" dirty="0"/>
            </a:br>
            <a:r>
              <a:rPr lang="cs-CZ" sz="2800" dirty="0" err="1"/>
              <a:t>Vigdis</a:t>
            </a:r>
            <a:r>
              <a:rPr lang="cs-CZ" sz="2800" dirty="0"/>
              <a:t> </a:t>
            </a:r>
            <a:r>
              <a:rPr lang="cs-CZ" sz="2800" dirty="0" err="1"/>
              <a:t>Stokker</a:t>
            </a:r>
            <a:r>
              <a:rPr lang="cs-CZ" sz="2800" dirty="0"/>
              <a:t> Jensen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4628130"/>
            <a:ext cx="11361600" cy="698497"/>
          </a:xfrm>
        </p:spPr>
        <p:txBody>
          <a:bodyPr/>
          <a:lstStyle/>
          <a:p>
            <a:r>
              <a:rPr lang="cs-CZ" sz="2000" dirty="0"/>
              <a:t>Geografie času</a:t>
            </a:r>
          </a:p>
          <a:p>
            <a:r>
              <a:rPr lang="cs-CZ" sz="2000" dirty="0"/>
              <a:t>Veronika Kotýnková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EDD5E6-3E2B-F15A-0A69-6C74A9871F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C4CD57-A564-A062-CE76-8DCB12DCED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30F3D7-11D1-6B27-17BD-C8B2F6A9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30BD6C-375F-7E3D-07BA-DFC717B79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Jakou disciplínu text rozvíjí?</a:t>
            </a:r>
          </a:p>
          <a:p>
            <a:r>
              <a:rPr lang="cs-CZ" dirty="0"/>
              <a:t>Jakým způsobem se článek vztahuje k času a prostoru?</a:t>
            </a:r>
          </a:p>
          <a:p>
            <a:r>
              <a:rPr lang="cs-CZ" dirty="0"/>
              <a:t>Co článek zkoumá? Jaké jsou cíle článku? </a:t>
            </a:r>
          </a:p>
          <a:p>
            <a:r>
              <a:rPr lang="cs-CZ" dirty="0"/>
              <a:t>Jakým způsobem argumentuje?</a:t>
            </a:r>
          </a:p>
          <a:p>
            <a:r>
              <a:rPr lang="cs-CZ" dirty="0"/>
              <a:t>Jaké koncepty užívá? K čemu v textu slouží?</a:t>
            </a:r>
          </a:p>
          <a:p>
            <a:r>
              <a:rPr lang="cs-CZ" dirty="0"/>
              <a:t>Vůči čemu se vymezuje? Jakou </a:t>
            </a:r>
            <a:r>
              <a:rPr lang="cs-CZ" dirty="0" err="1"/>
              <a:t>theoretical</a:t>
            </a:r>
            <a:r>
              <a:rPr lang="cs-CZ" dirty="0"/>
              <a:t> gap zaplňuje?</a:t>
            </a:r>
          </a:p>
          <a:p>
            <a:r>
              <a:rPr lang="cs-CZ" dirty="0"/>
              <a:t>Jaký je přínos článku?</a:t>
            </a:r>
          </a:p>
          <a:p>
            <a:r>
              <a:rPr lang="cs-CZ" dirty="0"/>
              <a:t>Co je to etnografie?</a:t>
            </a:r>
          </a:p>
          <a:p>
            <a:r>
              <a:rPr lang="cs-CZ" dirty="0"/>
              <a:t>Jakým způsobem se článek vztahuje k některému z předešlých textů?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97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7B10AA-ED16-F606-50D4-E0396B7BA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3A1E07-C626-FCE1-C4D7-9120922A9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68C459-8896-EFA6-F6EA-E34FB3E7E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sk-SK" sz="2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Kde/kedy v bežnom živote sa u Vás najviac prejavuje </a:t>
            </a:r>
            <a:r>
              <a:rPr lang="sk-SK" sz="2400" i="1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chrononormativita</a:t>
            </a:r>
            <a:r>
              <a:rPr lang="sk-SK" sz="2400" i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2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 kde/kedy sa jej najviac vymykáte?</a:t>
            </a:r>
            <a:endParaRPr lang="cs-CZ" sz="24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200"/>
              </a:spcAft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Existuje nějaká možnost jak sílu </a:t>
            </a:r>
            <a:r>
              <a:rPr lang="cs-CZ" sz="24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chrononormativu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snížit? (objevuje se podobná myšlenka i v textu?)	</a:t>
            </a:r>
          </a:p>
          <a:p>
            <a:pPr marL="228600" algn="just">
              <a:lnSpc>
                <a:spcPct val="100000"/>
              </a:lnSpc>
              <a:spcAft>
                <a:spcPts val="800"/>
              </a:spcAft>
            </a:pPr>
            <a:r>
              <a:rPr lang="sk-SK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Aký je vzťah bežných ľudí k </a:t>
            </a:r>
            <a:r>
              <a:rPr lang="sk-SK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chrono-topo-normativite</a:t>
            </a:r>
            <a:r>
              <a:rPr lang="sk-SK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? Nevyužívajú aj oni iné stratégie pri prispôsobovaní sa </a:t>
            </a:r>
            <a:r>
              <a:rPr lang="sk-SK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chrono-topo-normativite</a:t>
            </a:r>
            <a:r>
              <a:rPr lang="sk-SK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poprípade aké? (</a:t>
            </a:r>
            <a:r>
              <a:rPr lang="sk-SK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napadají</a:t>
            </a:r>
            <a:r>
              <a:rPr lang="sk-SK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vás </a:t>
            </a:r>
            <a:r>
              <a:rPr lang="sk-SK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příklady</a:t>
            </a:r>
            <a:r>
              <a:rPr lang="sk-SK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situací</a:t>
            </a:r>
            <a:r>
              <a:rPr lang="sk-SK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?)</a:t>
            </a:r>
          </a:p>
          <a:p>
            <a:pPr marL="228600" algn="just">
              <a:lnSpc>
                <a:spcPct val="100000"/>
              </a:lnSpc>
              <a:spcAft>
                <a:spcPts val="800"/>
              </a:spcAft>
            </a:pP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72445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253AF7-CF26-F556-02A7-CFF8B7D0FE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CF0F2D-F18D-45AB-AF26-2C773A1EB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EABA64E-B694-B7F6-4D7A-B6A2E1366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algn="just">
              <a:lnSpc>
                <a:spcPct val="100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Jak se může vícevrstevný přístup k porozumění autistických jedinců, který zahrnuje jejich vlastní zkušenosti a perspektivy, projevit v praxi v oblastech jako jsou vzdělávání, zaměstnanost a společenská integrace?</a:t>
            </a:r>
          </a:p>
          <a:p>
            <a:pPr algn="just">
              <a:lnSpc>
                <a:spcPct val="115000"/>
              </a:lnSpc>
            </a:pPr>
            <a:r>
              <a:rPr lang="cs-CZ" sz="2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Který koncept (</a:t>
            </a:r>
            <a:r>
              <a:rPr lang="cs-CZ" sz="2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chrono</a:t>
            </a:r>
            <a:r>
              <a:rPr lang="cs-CZ" sz="2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toponormativita</a:t>
            </a:r>
            <a:r>
              <a:rPr lang="cs-CZ" sz="2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) hraje ve vašem životě důležitější roli?</a:t>
            </a:r>
          </a:p>
          <a:p>
            <a:pPr algn="just">
              <a:lnSpc>
                <a:spcPct val="115000"/>
              </a:lnSpc>
            </a:pPr>
            <a:r>
              <a:rPr lang="cs-CZ" sz="2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Spíš otázka k zamyšlení, dokážete vyjmenovat nějaké časové nebo místní normy, které sami dodržujete nebo které vás ovlivňují?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52555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2114634-73F3-3F95-BED8-61E0F7DFA9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EFD99D-8A47-36B4-138A-DAFA65520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textu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BFE9BA-3F18-4093-3DC2-9FC4383F8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80942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1800" dirty="0"/>
              <a:t>Text </a:t>
            </a:r>
            <a:r>
              <a:rPr lang="en-GB" sz="1800" dirty="0" err="1"/>
              <a:t>rozvíjí</a:t>
            </a:r>
            <a:r>
              <a:rPr lang="en-GB" sz="1800" dirty="0"/>
              <a:t> </a:t>
            </a:r>
            <a:r>
              <a:rPr lang="en-GB" sz="1800" dirty="0" err="1"/>
              <a:t>několik</a:t>
            </a:r>
            <a:r>
              <a:rPr lang="en-GB" sz="1800" dirty="0"/>
              <a:t> </a:t>
            </a:r>
            <a:r>
              <a:rPr lang="en-GB" sz="1800" dirty="0" err="1"/>
              <a:t>přístupů</a:t>
            </a:r>
            <a:r>
              <a:rPr lang="en-GB" sz="1800" dirty="0"/>
              <a:t> – </a:t>
            </a:r>
            <a:r>
              <a:rPr lang="en-GB" sz="1800" dirty="0" err="1"/>
              <a:t>výzkum</a:t>
            </a:r>
            <a:r>
              <a:rPr lang="en-GB" sz="1800" dirty="0"/>
              <a:t> </a:t>
            </a:r>
            <a:r>
              <a:rPr lang="en-GB" sz="1800" dirty="0" err="1"/>
              <a:t>staví</a:t>
            </a:r>
            <a:r>
              <a:rPr lang="en-GB" sz="1800" dirty="0"/>
              <a:t> </a:t>
            </a:r>
            <a:r>
              <a:rPr lang="en-GB" sz="1800" dirty="0" err="1"/>
              <a:t>na</a:t>
            </a:r>
            <a:r>
              <a:rPr lang="en-GB" sz="1800" dirty="0"/>
              <a:t> </a:t>
            </a:r>
            <a:r>
              <a:rPr lang="en-GB" sz="1800" dirty="0" err="1"/>
              <a:t>etnografické</a:t>
            </a:r>
            <a:r>
              <a:rPr lang="en-GB" sz="1800" dirty="0"/>
              <a:t> a </a:t>
            </a:r>
            <a:r>
              <a:rPr lang="en-GB" sz="1800" dirty="0" err="1"/>
              <a:t>autoetnografické</a:t>
            </a:r>
            <a:r>
              <a:rPr lang="en-GB" sz="1800" dirty="0"/>
              <a:t> </a:t>
            </a:r>
            <a:r>
              <a:rPr lang="en-GB" sz="1800" dirty="0" err="1"/>
              <a:t>výzkumné</a:t>
            </a:r>
            <a:r>
              <a:rPr lang="en-GB" sz="1800" dirty="0"/>
              <a:t> </a:t>
            </a:r>
            <a:r>
              <a:rPr lang="en-GB" sz="1800" dirty="0" err="1"/>
              <a:t>metodě</a:t>
            </a:r>
            <a:r>
              <a:rPr lang="cs-CZ" sz="1800" dirty="0"/>
              <a:t> (kterou rozvíjí jako </a:t>
            </a:r>
            <a:r>
              <a:rPr lang="cs-CZ" sz="1800" dirty="0" err="1"/>
              <a:t>Layered</a:t>
            </a:r>
            <a:r>
              <a:rPr lang="cs-CZ" sz="1800" dirty="0"/>
              <a:t> </a:t>
            </a:r>
            <a:r>
              <a:rPr lang="cs-CZ" sz="1800" dirty="0" err="1"/>
              <a:t>account</a:t>
            </a:r>
            <a:r>
              <a:rPr lang="cs-CZ" sz="1800" dirty="0"/>
              <a:t>); </a:t>
            </a:r>
            <a:r>
              <a:rPr lang="en-GB" sz="1800" dirty="0" err="1"/>
              <a:t>vychází</a:t>
            </a:r>
            <a:r>
              <a:rPr lang="en-GB" sz="1800" dirty="0"/>
              <a:t> z </a:t>
            </a:r>
            <a:r>
              <a:rPr lang="en-GB" sz="1800" dirty="0" err="1"/>
              <a:t>teorie</a:t>
            </a:r>
            <a:r>
              <a:rPr lang="en-GB" sz="1800" dirty="0"/>
              <a:t> queer temporality studies</a:t>
            </a:r>
            <a:r>
              <a:rPr lang="cs-CZ" sz="1800" dirty="0"/>
              <a:t> (</a:t>
            </a:r>
            <a:r>
              <a:rPr lang="cs-CZ" sz="1800" dirty="0" err="1"/>
              <a:t>Freeman</a:t>
            </a:r>
            <a:r>
              <a:rPr lang="cs-CZ" sz="1800" dirty="0"/>
              <a:t>)</a:t>
            </a:r>
            <a:r>
              <a:rPr lang="en-GB" sz="1800" dirty="0"/>
              <a:t>, </a:t>
            </a:r>
            <a:r>
              <a:rPr lang="cs-CZ" sz="1800" dirty="0"/>
              <a:t>přispívá primárně do sociologie sledující podoby </a:t>
            </a:r>
            <a:r>
              <a:rPr lang="cs-CZ" sz="1800" dirty="0" err="1"/>
              <a:t>power</a:t>
            </a:r>
            <a:r>
              <a:rPr lang="cs-CZ" sz="1800" dirty="0"/>
              <a:t>/</a:t>
            </a:r>
            <a:r>
              <a:rPr lang="cs-CZ" sz="1800" dirty="0" err="1"/>
              <a:t>knowledge</a:t>
            </a:r>
            <a:r>
              <a:rPr lang="cs-CZ" sz="1800" dirty="0"/>
              <a:t> </a:t>
            </a:r>
            <a:r>
              <a:rPr lang="cs-CZ" sz="1800" dirty="0" err="1"/>
              <a:t>dispositivu</a:t>
            </a:r>
            <a:r>
              <a:rPr lang="cs-CZ" sz="1800" dirty="0"/>
              <a:t> (</a:t>
            </a:r>
            <a:r>
              <a:rPr lang="cs-CZ" sz="1800" dirty="0" err="1"/>
              <a:t>Foucault</a:t>
            </a:r>
            <a:r>
              <a:rPr lang="cs-CZ" sz="1800" dirty="0"/>
              <a:t>) ve vztahu k </a:t>
            </a:r>
            <a:r>
              <a:rPr lang="cs-CZ" sz="1800" dirty="0" err="1"/>
              <a:t>normativitě</a:t>
            </a:r>
            <a:r>
              <a:rPr lang="cs-CZ" sz="1800" dirty="0"/>
              <a:t> času a prostoru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Vytváří </a:t>
            </a:r>
            <a:r>
              <a:rPr lang="en-GB" sz="1800" dirty="0"/>
              <a:t>multi-</a:t>
            </a:r>
            <a:r>
              <a:rPr lang="en-GB" sz="1800" dirty="0" err="1"/>
              <a:t>vrstevnou</a:t>
            </a:r>
            <a:r>
              <a:rPr lang="en-GB" sz="1800" dirty="0"/>
              <a:t> </a:t>
            </a:r>
            <a:r>
              <a:rPr lang="en-GB" sz="1800" dirty="0" err="1"/>
              <a:t>analýzu</a:t>
            </a:r>
            <a:r>
              <a:rPr lang="en-GB" sz="1800" dirty="0"/>
              <a:t> (</a:t>
            </a:r>
            <a:r>
              <a:rPr lang="en-GB" sz="1800" dirty="0" err="1"/>
              <a:t>přístup</a:t>
            </a:r>
            <a:r>
              <a:rPr lang="en-GB" sz="1800" dirty="0"/>
              <a:t>) a </a:t>
            </a:r>
            <a:r>
              <a:rPr lang="en-GB" sz="1800" dirty="0" err="1"/>
              <a:t>poukazuje</a:t>
            </a:r>
            <a:r>
              <a:rPr lang="en-GB" sz="1800" dirty="0"/>
              <a:t> </a:t>
            </a:r>
            <a:r>
              <a:rPr lang="en-GB" sz="1800" dirty="0" err="1"/>
              <a:t>na</a:t>
            </a:r>
            <a:r>
              <a:rPr lang="en-GB" sz="1800" dirty="0"/>
              <a:t> to, </a:t>
            </a:r>
            <a:r>
              <a:rPr lang="en-GB" sz="1800" dirty="0" err="1"/>
              <a:t>jakým</a:t>
            </a:r>
            <a:r>
              <a:rPr lang="en-GB" sz="1800" dirty="0"/>
              <a:t> </a:t>
            </a:r>
            <a:r>
              <a:rPr lang="en-GB" sz="1800" dirty="0" err="1"/>
              <a:t>způsobem</a:t>
            </a:r>
            <a:r>
              <a:rPr lang="en-GB" sz="1800" dirty="0"/>
              <a:t> se </a:t>
            </a:r>
            <a:r>
              <a:rPr lang="en-GB" sz="1800" dirty="0" err="1"/>
              <a:t>žitá</a:t>
            </a:r>
            <a:r>
              <a:rPr lang="en-GB" sz="1800" dirty="0"/>
              <a:t> </a:t>
            </a:r>
            <a:r>
              <a:rPr lang="en-GB" sz="1800" dirty="0" err="1"/>
              <a:t>časo-prostorová</a:t>
            </a:r>
            <a:r>
              <a:rPr lang="en-GB" sz="1800" dirty="0"/>
              <a:t> </a:t>
            </a:r>
            <a:r>
              <a:rPr lang="en-GB" sz="1800" dirty="0" err="1"/>
              <a:t>zkušenost</a:t>
            </a:r>
            <a:r>
              <a:rPr lang="en-GB" sz="1800" dirty="0"/>
              <a:t> </a:t>
            </a:r>
            <a:r>
              <a:rPr lang="en-GB" sz="1800" dirty="0" err="1"/>
              <a:t>utváří</a:t>
            </a:r>
            <a:r>
              <a:rPr lang="en-GB" sz="1800" dirty="0"/>
              <a:t> u </a:t>
            </a:r>
            <a:r>
              <a:rPr lang="en-GB" sz="1800" dirty="0" err="1"/>
              <a:t>lidí</a:t>
            </a:r>
            <a:r>
              <a:rPr lang="en-GB" sz="1800" dirty="0"/>
              <a:t> s </a:t>
            </a:r>
            <a:r>
              <a:rPr lang="en-GB" sz="1800" dirty="0" err="1"/>
              <a:t>diagnostikou</a:t>
            </a:r>
            <a:r>
              <a:rPr lang="en-GB" sz="1800" dirty="0"/>
              <a:t> </a:t>
            </a:r>
            <a:r>
              <a:rPr lang="en-GB" sz="1800" dirty="0" err="1"/>
              <a:t>autismu</a:t>
            </a:r>
            <a:r>
              <a:rPr lang="en-GB" sz="1800" dirty="0"/>
              <a:t>. </a:t>
            </a: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Rozvíjí koncept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chrononormativy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normativita</a:t>
            </a: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linearityy</a:t>
            </a: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 vývoje, </a:t>
            </a:r>
            <a:r>
              <a:rPr lang="cs-CZ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biologizace</a:t>
            </a: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 společenských norem);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koncept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toponormativy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(prostorová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normativita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); Oba dva koncepty jsou součástí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power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knowledge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dispostitivu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Autorka tak tvrdí, že žáci této třídy jsou pod dvojím protokolem současné společnosti-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chrono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topo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-normativní moci vědění. 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Argumentem textu je, že projevy autismu v současnosti nemají žádné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biomarks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(tedy biologické znaky), jsou charakterizované jako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neurovývojové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poruchy, které se projevují v různých směrech. Autismus je tak chápán jako porucha neurologického a sociálního vývoje. Tyto poruchy jsou však vztahované k 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normativitě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vývoje jedince v čase. Jsou to tedy deviace vůči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chrononormativitě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Autor se tak vymezuje vůči diskurzu linearity a očekávání růstu podle daných vývojových stádií, které jsou zakomponované do lidského života, a to jak v rámci běžného života, tak v rámci různých institucí. Dále argumentuje, že právě jím analyzované instituce přispívají skrze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performativitu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enactment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 re/produkování a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perfornování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daných deviací vůči tzv. normálu. </a:t>
            </a:r>
          </a:p>
          <a:p>
            <a:pPr>
              <a:lnSpc>
                <a:spcPct val="100000"/>
              </a:lnSpc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30302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8946398-9D60-8E7B-162D-451890E0DB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6C3E49-205C-CBEF-3628-2F9FB8FAD7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433CDF-9DE6-C0C6-2D13-5EA83907A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 na příští seminář 27. 4. 2023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9F2B71-2C4E-C6FB-7213-3ECCF442A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Sharma</a:t>
            </a:r>
            <a:r>
              <a:rPr lang="cs-CZ" dirty="0"/>
              <a:t> –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/>
              <a:t>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18846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06E066-0F4E-484E-B4F5-54B33F9AAE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536C02B-13D6-46AC-9DAE-B6D8E6AE8E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7F3195-92F4-4D76-AD9B-76540D1899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58</TotalTime>
  <Words>497</Words>
  <Application>Microsoft Office PowerPoint</Application>
  <PresentationFormat>Širokoúhlá obrazovka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Performing Autism through a Layered Account Exploring the Ambiguity of Normative Time and Space Vigdis Stokker Jensen</vt:lpstr>
      <vt:lpstr>Otázky</vt:lpstr>
      <vt:lpstr>Další otázky</vt:lpstr>
      <vt:lpstr>Další otázky</vt:lpstr>
      <vt:lpstr>Shrnutí textu</vt:lpstr>
      <vt:lpstr>Text na příští seminář 27. 4.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Performing Autism through a Layered Account Exploring the Ambiguity of Normative Time and Space Vigdis Stokker Jensen</dc:title>
  <dc:creator>Veronika Kotýnková</dc:creator>
  <cp:lastModifiedBy>Veronika Kotýnková</cp:lastModifiedBy>
  <cp:revision>4</cp:revision>
  <cp:lastPrinted>1601-01-01T00:00:00Z</cp:lastPrinted>
  <dcterms:created xsi:type="dcterms:W3CDTF">2023-04-20T11:02:22Z</dcterms:created>
  <dcterms:modified xsi:type="dcterms:W3CDTF">2023-04-20T12:00:55Z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