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67"/>
  </p:notesMasterIdLst>
  <p:sldIdLst>
    <p:sldId id="256" r:id="rId3"/>
    <p:sldId id="316" r:id="rId4"/>
    <p:sldId id="306" r:id="rId5"/>
    <p:sldId id="257" r:id="rId6"/>
    <p:sldId id="314" r:id="rId7"/>
    <p:sldId id="312" r:id="rId8"/>
    <p:sldId id="310" r:id="rId9"/>
    <p:sldId id="315" r:id="rId10"/>
    <p:sldId id="307" r:id="rId11"/>
    <p:sldId id="321" r:id="rId12"/>
    <p:sldId id="259" r:id="rId13"/>
    <p:sldId id="260" r:id="rId14"/>
    <p:sldId id="261" r:id="rId15"/>
    <p:sldId id="262" r:id="rId16"/>
    <p:sldId id="330" r:id="rId17"/>
    <p:sldId id="333" r:id="rId18"/>
    <p:sldId id="332" r:id="rId19"/>
    <p:sldId id="313" r:id="rId20"/>
    <p:sldId id="348" r:id="rId21"/>
    <p:sldId id="349" r:id="rId22"/>
    <p:sldId id="350" r:id="rId23"/>
    <p:sldId id="347" r:id="rId24"/>
    <p:sldId id="263" r:id="rId25"/>
    <p:sldId id="351" r:id="rId26"/>
    <p:sldId id="341" r:id="rId27"/>
    <p:sldId id="342" r:id="rId28"/>
    <p:sldId id="343" r:id="rId29"/>
    <p:sldId id="344" r:id="rId30"/>
    <p:sldId id="345" r:id="rId31"/>
    <p:sldId id="264" r:id="rId32"/>
    <p:sldId id="265" r:id="rId33"/>
    <p:sldId id="266" r:id="rId34"/>
    <p:sldId id="267" r:id="rId35"/>
    <p:sldId id="268" r:id="rId36"/>
    <p:sldId id="269" r:id="rId37"/>
    <p:sldId id="270" r:id="rId38"/>
    <p:sldId id="352" r:id="rId39"/>
    <p:sldId id="353" r:id="rId40"/>
    <p:sldId id="354" r:id="rId41"/>
    <p:sldId id="355" r:id="rId42"/>
    <p:sldId id="361" r:id="rId43"/>
    <p:sldId id="362" r:id="rId44"/>
    <p:sldId id="356" r:id="rId45"/>
    <p:sldId id="363" r:id="rId46"/>
    <p:sldId id="364" r:id="rId47"/>
    <p:sldId id="365" r:id="rId48"/>
    <p:sldId id="366" r:id="rId49"/>
    <p:sldId id="367" r:id="rId50"/>
    <p:sldId id="271" r:id="rId51"/>
    <p:sldId id="272" r:id="rId52"/>
    <p:sldId id="357" r:id="rId53"/>
    <p:sldId id="359" r:id="rId54"/>
    <p:sldId id="360" r:id="rId55"/>
    <p:sldId id="358" r:id="rId56"/>
    <p:sldId id="334" r:id="rId57"/>
    <p:sldId id="273" r:id="rId58"/>
    <p:sldId id="336" r:id="rId59"/>
    <p:sldId id="274" r:id="rId60"/>
    <p:sldId id="340" r:id="rId61"/>
    <p:sldId id="335" r:id="rId62"/>
    <p:sldId id="338" r:id="rId63"/>
    <p:sldId id="275" r:id="rId64"/>
    <p:sldId id="337" r:id="rId65"/>
    <p:sldId id="276" r:id="rId6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03AA6A-CD83-4644-A3BE-C28A28BFFB03}" v="1" dt="2021-11-01T19:01:27.6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338" autoAdjust="0"/>
    <p:restoredTop sz="94673" autoAdjust="0"/>
  </p:normalViewPr>
  <p:slideViewPr>
    <p:cSldViewPr>
      <p:cViewPr varScale="1">
        <p:scale>
          <a:sx n="82" d="100"/>
          <a:sy n="82" d="100"/>
        </p:scale>
        <p:origin x="1762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microsoft.com/office/2015/10/relationships/revisionInfo" Target="revisionInfo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287AA-0D99-42CE-A71B-10FA9908BBF8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C167DB-EFF0-400D-96A1-6799F871DE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847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167DB-EFF0-400D-96A1-6799F871DE5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167DB-EFF0-400D-96A1-6799F871DE5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71A6BBF-342A-43E0-95E1-9B6A4C4F3C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06595D-3ED5-4C02-B593-041F8A14DC8F}" type="slidenum">
              <a:rPr lang="cs-CZ" altLang="cs-CZ"/>
              <a:pPr/>
              <a:t>10</a:t>
            </a:fld>
            <a:endParaRPr lang="cs-CZ" altLang="cs-CZ"/>
          </a:p>
        </p:txBody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08B7361C-75AA-494A-85AD-B2C00E7A77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5D472346-39C4-433B-9569-A121291321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30020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167DB-EFF0-400D-96A1-6799F871DE5B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167DB-EFF0-400D-96A1-6799F871DE5B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167DB-EFF0-400D-96A1-6799F871DE5B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167DB-EFF0-400D-96A1-6799F871DE5B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CEAB1635-7AB6-4A02-8F63-2344453D2D8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1635-7AB6-4A02-8F63-2344453D2D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1635-7AB6-4A02-8F63-2344453D2D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pPr algn="ctr"/>
            <a:fld id="{CEAB1635-7AB6-4A02-8F63-2344453D2D8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lang="cs-CZ"/>
              <a:t>Kliknutím lze upravit styl.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3/14/2023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1635-7AB6-4A02-8F63-2344453D2D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 latinLnBrk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3/14/2023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1635-7AB6-4A02-8F63-2344453D2D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1635-7AB6-4A02-8F63-2344453D2D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3/14/2023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3/14/2023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1635-7AB6-4A02-8F63-2344453D2D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3/14/2023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1635-7AB6-4A02-8F63-2344453D2D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ts val="24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lt"/>
                <a:cs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fld id="{CEAB1635-7AB6-4A02-8F63-2344453D2D8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lt"/>
                <a:cs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ts val="24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CEAB1635-7AB6-4A02-8F63-2344453D2D8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DCFA480D-CB17-4C49-BB2A-C7514E1C7CEA}" type="datetimeFigureOut">
              <a:rPr lang="en-US" smtClean="0"/>
              <a:pPr/>
              <a:t>3/14/2023</a:t>
            </a:fld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algn="r"/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>
              <a:defRPr sz="1600" baseline="0">
                <a:solidFill>
                  <a:schemeClr val="tx2"/>
                </a:solidFill>
              </a:defRPr>
            </a:lvl1pPr>
          </a:lstStyle>
          <a:p>
            <a:pPr algn="ctr"/>
            <a:fld id="{CEAB1635-7AB6-4A02-8F63-2344453D2D84}" type="slidenum">
              <a:rPr lang="en-US" smtClean="0"/>
              <a:pPr algn="ctr"/>
              <a:t>‹#›</a:t>
            </a:fld>
            <a:endParaRPr lang="en-US" sz="1600" baseline="0" dirty="0">
              <a:solidFill>
                <a:schemeClr val="tx2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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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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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_ziEdxfTjA" TargetMode="Externa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4.jpg"/><Relationship Id="rId7" Type="http://schemas.openxmlformats.org/officeDocument/2006/relationships/image" Target="../media/image48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Relationship Id="rId9" Type="http://schemas.openxmlformats.org/officeDocument/2006/relationships/image" Target="../media/image50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Ohledání místa činu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3">
            <a:extLst>
              <a:ext uri="{FF2B5EF4-FFF2-40B4-BE49-F238E27FC236}">
                <a16:creationId xmlns:a16="http://schemas.microsoft.com/office/drawing/2014/main" id="{542A01C5-DC35-435B-BA8B-9473E73FB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778" y="1189792"/>
            <a:ext cx="6333722" cy="707886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4000" dirty="0">
                <a:solidFill>
                  <a:schemeClr val="bg1"/>
                </a:solidFill>
                <a:highlight>
                  <a:srgbClr val="00FF00"/>
                </a:highlight>
              </a:rPr>
              <a:t>Účelem je mimo jiné zjistit:</a:t>
            </a:r>
          </a:p>
        </p:txBody>
      </p:sp>
      <p:sp>
        <p:nvSpPr>
          <p:cNvPr id="7173" name="Oval 5">
            <a:extLst>
              <a:ext uri="{FF2B5EF4-FFF2-40B4-BE49-F238E27FC236}">
                <a16:creationId xmlns:a16="http://schemas.microsoft.com/office/drawing/2014/main" id="{0CC3FD75-2660-4D8F-B6FB-AFBC37140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88" y="2590800"/>
            <a:ext cx="25908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/>
            </a:prstShdw>
          </a:effectLst>
        </p:spPr>
        <p:txBody>
          <a:bodyPr wrap="none" anchor="ctr"/>
          <a:lstStyle/>
          <a:p>
            <a:pPr algn="ctr"/>
            <a:r>
              <a:rPr lang="cs-CZ" altLang="cs-CZ" sz="2400" dirty="0">
                <a:solidFill>
                  <a:srgbClr val="FF0000"/>
                </a:solidFill>
              </a:rPr>
              <a:t>Co bylo spácháno?</a:t>
            </a:r>
          </a:p>
        </p:txBody>
      </p:sp>
      <p:sp>
        <p:nvSpPr>
          <p:cNvPr id="7174" name="Oval 6">
            <a:extLst>
              <a:ext uri="{FF2B5EF4-FFF2-40B4-BE49-F238E27FC236}">
                <a16:creationId xmlns:a16="http://schemas.microsoft.com/office/drawing/2014/main" id="{4932E0E6-B549-464C-ADE5-7C2F487C9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4114800"/>
            <a:ext cx="29718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/>
            </a:prstShdw>
          </a:effectLst>
        </p:spPr>
        <p:txBody>
          <a:bodyPr wrap="none" anchor="ctr"/>
          <a:lstStyle/>
          <a:p>
            <a:pPr algn="ctr"/>
            <a:r>
              <a:rPr lang="cs-CZ" altLang="cs-CZ" sz="2400" dirty="0">
                <a:solidFill>
                  <a:srgbClr val="FF0000"/>
                </a:solidFill>
              </a:rPr>
              <a:t>Kdy byl čin spáchán ?</a:t>
            </a:r>
          </a:p>
        </p:txBody>
      </p:sp>
      <p:sp>
        <p:nvSpPr>
          <p:cNvPr id="7175" name="Oval 7">
            <a:extLst>
              <a:ext uri="{FF2B5EF4-FFF2-40B4-BE49-F238E27FC236}">
                <a16:creationId xmlns:a16="http://schemas.microsoft.com/office/drawing/2014/main" id="{C8FEA84C-86B0-4E90-BFDD-EC87AC6CF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5334000"/>
            <a:ext cx="29718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/>
            </a:prstShdw>
          </a:effectLst>
        </p:spPr>
        <p:txBody>
          <a:bodyPr wrap="none" anchor="ctr"/>
          <a:lstStyle/>
          <a:p>
            <a:pPr algn="ctr"/>
            <a:r>
              <a:rPr lang="cs-CZ" altLang="cs-CZ" sz="2400" dirty="0">
                <a:solidFill>
                  <a:srgbClr val="FF0000"/>
                </a:solidFill>
              </a:rPr>
              <a:t>Kde byl čin spáchán ?</a:t>
            </a:r>
          </a:p>
        </p:txBody>
      </p:sp>
      <p:sp>
        <p:nvSpPr>
          <p:cNvPr id="7176" name="Oval 8">
            <a:extLst>
              <a:ext uri="{FF2B5EF4-FFF2-40B4-BE49-F238E27FC236}">
                <a16:creationId xmlns:a16="http://schemas.microsoft.com/office/drawing/2014/main" id="{382C9D36-B465-4014-BD20-2ED07FF0A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2398236"/>
            <a:ext cx="25146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/>
            </a:prstShdw>
          </a:effectLst>
        </p:spPr>
        <p:txBody>
          <a:bodyPr wrap="none" anchor="ctr"/>
          <a:lstStyle/>
          <a:p>
            <a:pPr algn="ctr"/>
            <a:r>
              <a:rPr lang="cs-CZ" altLang="cs-CZ" sz="2400" dirty="0">
                <a:solidFill>
                  <a:srgbClr val="FF0000"/>
                </a:solidFill>
              </a:rPr>
              <a:t>Kdo čin spáchal ?</a:t>
            </a:r>
          </a:p>
        </p:txBody>
      </p:sp>
      <p:sp>
        <p:nvSpPr>
          <p:cNvPr id="7177" name="Oval 9">
            <a:extLst>
              <a:ext uri="{FF2B5EF4-FFF2-40B4-BE49-F238E27FC236}">
                <a16:creationId xmlns:a16="http://schemas.microsoft.com/office/drawing/2014/main" id="{A402E599-D1F2-4DB1-9FDA-0308B3F85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3924300"/>
            <a:ext cx="27432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>
            <a:prstShdw prst="shdw13" dist="53882" dir="13500000">
              <a:schemeClr val="bg2"/>
            </a:prstShdw>
          </a:effectLst>
        </p:spPr>
        <p:txBody>
          <a:bodyPr wrap="none" anchor="ctr"/>
          <a:lstStyle/>
          <a:p>
            <a:pPr algn="ctr"/>
            <a:r>
              <a:rPr lang="cs-CZ" altLang="cs-CZ" sz="2400" dirty="0">
                <a:solidFill>
                  <a:srgbClr val="FF0000"/>
                </a:solidFill>
              </a:rPr>
              <a:t>Jak byl čin spáchán?</a:t>
            </a:r>
          </a:p>
        </p:txBody>
      </p:sp>
      <p:sp>
        <p:nvSpPr>
          <p:cNvPr id="7178" name="Oval 10">
            <a:extLst>
              <a:ext uri="{FF2B5EF4-FFF2-40B4-BE49-F238E27FC236}">
                <a16:creationId xmlns:a16="http://schemas.microsoft.com/office/drawing/2014/main" id="{AC2A7BD6-2B8A-4E94-98AE-99FFF85F8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5486400"/>
            <a:ext cx="29718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cs-CZ" sz="2400" dirty="0">
                <a:solidFill>
                  <a:srgbClr val="FF0000"/>
                </a:solidFill>
              </a:rPr>
              <a:t>Čím byl čin spáchán ?</a:t>
            </a:r>
          </a:p>
        </p:txBody>
      </p:sp>
      <p:sp>
        <p:nvSpPr>
          <p:cNvPr id="7179" name="Oval 11">
            <a:extLst>
              <a:ext uri="{FF2B5EF4-FFF2-40B4-BE49-F238E27FC236}">
                <a16:creationId xmlns:a16="http://schemas.microsoft.com/office/drawing/2014/main" id="{4941266F-B839-4737-BDEC-6EC38E5C2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5029200"/>
            <a:ext cx="22098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cs-CZ" sz="2400" dirty="0">
                <a:solidFill>
                  <a:srgbClr val="FF0000"/>
                </a:solidFill>
              </a:rPr>
              <a:t>Proč byl čin</a:t>
            </a:r>
          </a:p>
          <a:p>
            <a:pPr algn="ctr"/>
            <a:r>
              <a:rPr lang="cs-CZ" altLang="cs-CZ" sz="2400" dirty="0">
                <a:solidFill>
                  <a:srgbClr val="FF0000"/>
                </a:solidFill>
              </a:rPr>
              <a:t>spáchán ?</a:t>
            </a:r>
          </a:p>
        </p:txBody>
      </p:sp>
      <p:sp>
        <p:nvSpPr>
          <p:cNvPr id="7181" name="Line 13">
            <a:extLst>
              <a:ext uri="{FF2B5EF4-FFF2-40B4-BE49-F238E27FC236}">
                <a16:creationId xmlns:a16="http://schemas.microsoft.com/office/drawing/2014/main" id="{F0B0713D-FEBC-4FBD-BB34-C147566A01B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74032" y="1999278"/>
            <a:ext cx="943562" cy="74392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82" name="Line 14">
            <a:extLst>
              <a:ext uri="{FF2B5EF4-FFF2-40B4-BE49-F238E27FC236}">
                <a16:creationId xmlns:a16="http://schemas.microsoft.com/office/drawing/2014/main" id="{9858513E-8D89-4BB4-A5D7-837BC7A3397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62200" y="1963122"/>
            <a:ext cx="1424988" cy="215167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83" name="Line 15">
            <a:extLst>
              <a:ext uri="{FF2B5EF4-FFF2-40B4-BE49-F238E27FC236}">
                <a16:creationId xmlns:a16="http://schemas.microsoft.com/office/drawing/2014/main" id="{5C70C02D-505F-44A1-9AA6-E233C7FF4CA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8000" y="1988840"/>
            <a:ext cx="861012" cy="349756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84" name="Line 16">
            <a:extLst>
              <a:ext uri="{FF2B5EF4-FFF2-40B4-BE49-F238E27FC236}">
                <a16:creationId xmlns:a16="http://schemas.microsoft.com/office/drawing/2014/main" id="{3B52F899-5D6B-4F8C-BBB6-BCB861574D31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1999279"/>
            <a:ext cx="327612" cy="297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85" name="Line 17">
            <a:extLst>
              <a:ext uri="{FF2B5EF4-FFF2-40B4-BE49-F238E27FC236}">
                <a16:creationId xmlns:a16="http://schemas.microsoft.com/office/drawing/2014/main" id="{F2656393-0D38-4DC7-A5FE-A1282BD514CE}"/>
              </a:ext>
            </a:extLst>
          </p:cNvPr>
          <p:cNvSpPr>
            <a:spLocks noChangeShapeType="1"/>
          </p:cNvSpPr>
          <p:nvPr/>
        </p:nvSpPr>
        <p:spPr bwMode="auto">
          <a:xfrm>
            <a:off x="4823412" y="1950759"/>
            <a:ext cx="1424988" cy="66978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86" name="Line 18">
            <a:extLst>
              <a:ext uri="{FF2B5EF4-FFF2-40B4-BE49-F238E27FC236}">
                <a16:creationId xmlns:a16="http://schemas.microsoft.com/office/drawing/2014/main" id="{8306CF33-6DD5-44D2-8938-510EC0041623}"/>
              </a:ext>
            </a:extLst>
          </p:cNvPr>
          <p:cNvSpPr>
            <a:spLocks noChangeShapeType="1"/>
          </p:cNvSpPr>
          <p:nvPr/>
        </p:nvSpPr>
        <p:spPr bwMode="auto">
          <a:xfrm>
            <a:off x="4432300" y="1961118"/>
            <a:ext cx="2011908" cy="196318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87" name="Line 19">
            <a:extLst>
              <a:ext uri="{FF2B5EF4-FFF2-40B4-BE49-F238E27FC236}">
                <a16:creationId xmlns:a16="http://schemas.microsoft.com/office/drawing/2014/main" id="{EC190059-CEEB-4F41-B17C-D04FDE35C85D}"/>
              </a:ext>
            </a:extLst>
          </p:cNvPr>
          <p:cNvSpPr>
            <a:spLocks noChangeShapeType="1"/>
          </p:cNvSpPr>
          <p:nvPr/>
        </p:nvSpPr>
        <p:spPr bwMode="auto">
          <a:xfrm>
            <a:off x="4202406" y="1923078"/>
            <a:ext cx="2209800" cy="356332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FA13EBB5-67EE-43BB-9BD3-36D2CAA84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55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7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7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37" presetID="17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45" presetID="17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6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53" presetID="17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9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61" presetID="17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animBg="1" autoUpdateAnimBg="0"/>
      <p:bldP spid="7173" grpId="0" animBg="1" autoUpdateAnimBg="0"/>
      <p:bldP spid="7174" grpId="0" animBg="1" autoUpdateAnimBg="0"/>
      <p:bldP spid="7175" grpId="0" animBg="1" autoUpdateAnimBg="0"/>
      <p:bldP spid="7176" grpId="0" animBg="1" autoUpdateAnimBg="0"/>
      <p:bldP spid="7177" grpId="0" animBg="1" autoUpdateAnimBg="0"/>
      <p:bldP spid="7178" grpId="0" animBg="1" autoUpdateAnimBg="0"/>
      <p:bldP spid="7179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00336"/>
          </a:xfrm>
        </p:spPr>
        <p:txBody>
          <a:bodyPr/>
          <a:lstStyle/>
          <a:p>
            <a:pPr algn="ctr"/>
            <a:r>
              <a:rPr lang="cs-CZ" b="1" u="sng" dirty="0"/>
              <a:t>Rozdělení dle charakteru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410" y="1143000"/>
            <a:ext cx="8229600" cy="4572000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ohledání místa činu,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ohledání mrtvoly a místa jejího nálezu,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ohledání předmětů,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ohledání dokumentů,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ohledání zvířat,</a:t>
            </a:r>
          </a:p>
          <a:p>
            <a:endParaRPr lang="cs-CZ" dirty="0"/>
          </a:p>
          <a:p>
            <a:r>
              <a:rPr lang="cs-CZ" dirty="0"/>
              <a:t>ohledání těla živé osoby</a:t>
            </a:r>
          </a:p>
          <a:p>
            <a:endParaRPr lang="cs-CZ" dirty="0"/>
          </a:p>
        </p:txBody>
      </p:sp>
      <p:sp>
        <p:nvSpPr>
          <p:cNvPr id="4" name="Šipka: doprava 3">
            <a:extLst>
              <a:ext uri="{FF2B5EF4-FFF2-40B4-BE49-F238E27FC236}">
                <a16:creationId xmlns:a16="http://schemas.microsoft.com/office/drawing/2014/main" id="{96728541-02CD-4B78-8D43-ACE42EA83D9D}"/>
              </a:ext>
            </a:extLst>
          </p:cNvPr>
          <p:cNvSpPr/>
          <p:nvPr/>
        </p:nvSpPr>
        <p:spPr>
          <a:xfrm>
            <a:off x="471056" y="5805264"/>
            <a:ext cx="860584" cy="43204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B2F7BFE-F9CE-44B0-A377-C55E1C0470EB}"/>
              </a:ext>
            </a:extLst>
          </p:cNvPr>
          <p:cNvSpPr txBox="1"/>
          <p:nvPr/>
        </p:nvSpPr>
        <p:spPr>
          <a:xfrm rot="10800000" flipV="1">
            <a:off x="1475656" y="5759098"/>
            <a:ext cx="7211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 samostatně nebo najednou (součást jednoho úkonu)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Ohledání mrtvoly - cíl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okolnosti smrti a příčině smrt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o následek násilného jednání jiné osoby, nebo jinou příčinu,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o době smrti, nebo o době jednání, které bylo příčinou     smrti,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o způsobu usmrcení, popřípadě o jednání, jehož snahou bylo utajit násilný charakter smrti,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o osobě, jejíž mrtvola je objektem ohledání,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o možné motivu usmrcení.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b="1" u="sng" dirty="0"/>
              <a:t>Ohledání mrtvoly – co hledat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5148808"/>
          </a:xfrm>
        </p:spPr>
        <p:txBody>
          <a:bodyPr>
            <a:normAutofit/>
          </a:bodyPr>
          <a:lstStyle/>
          <a:p>
            <a:r>
              <a:rPr lang="cs-CZ" dirty="0"/>
              <a:t>vzájemný vztah mrtvoly a místa</a:t>
            </a:r>
          </a:p>
          <a:p>
            <a:r>
              <a:rPr lang="cs-CZ" dirty="0"/>
              <a:t>místo nálezu mrtvoly je totožné i s místem spáchání trestného činu</a:t>
            </a:r>
          </a:p>
          <a:p>
            <a:r>
              <a:rPr lang="pl-PL" dirty="0"/>
              <a:t>druh a charakter zranění</a:t>
            </a:r>
          </a:p>
          <a:p>
            <a:r>
              <a:rPr lang="cs-CZ" dirty="0"/>
              <a:t>stopy nástroje</a:t>
            </a:r>
          </a:p>
          <a:p>
            <a:r>
              <a:rPr lang="cs-CZ" dirty="0"/>
              <a:t>stopy zápasu</a:t>
            </a:r>
          </a:p>
          <a:p>
            <a:r>
              <a:rPr lang="cs-CZ" dirty="0"/>
              <a:t>přítomnost další osoby na místě činu či nálezu</a:t>
            </a:r>
          </a:p>
          <a:p>
            <a:r>
              <a:rPr lang="cs-CZ" dirty="0"/>
              <a:t>na teplotu, ztuhlost nebo stupeň rozkladu mrtvoly, na posmrtné skvrny na mrtvole, na krevní stopy na místě a na množství krve</a:t>
            </a:r>
          </a:p>
          <a:p>
            <a:endParaRPr lang="cs-CZ" dirty="0"/>
          </a:p>
          <a:p>
            <a:endParaRPr lang="pl-PL" dirty="0"/>
          </a:p>
          <a:p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52400"/>
            <a:ext cx="8229600" cy="1219200"/>
          </a:xfrm>
        </p:spPr>
        <p:txBody>
          <a:bodyPr/>
          <a:lstStyle/>
          <a:p>
            <a:pPr algn="ctr"/>
            <a:r>
              <a:rPr lang="cs-CZ" b="1" u="sng" dirty="0"/>
              <a:t>Ohledání mrtvoly – co hledat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395192"/>
          </a:xfrm>
        </p:spPr>
        <p:txBody>
          <a:bodyPr/>
          <a:lstStyle/>
          <a:p>
            <a:r>
              <a:rPr lang="cs-CZ" dirty="0"/>
              <a:t>zaměřit na identifikační znaky mrtvoly, na stav, znečištění, poškození a charakteristické znaky oblečení mrtvoly z důvodu identifikace 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82D949AF-BA48-4092-A2FE-385EC071C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233" y="1143000"/>
            <a:ext cx="8229600" cy="55626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u="sng" dirty="0"/>
              <a:t>A) Chladnutí mrtvoly</a:t>
            </a:r>
          </a:p>
          <a:p>
            <a:r>
              <a:rPr lang="cs-CZ" sz="2000" dirty="0"/>
              <a:t>teplotně závislé na prostředí</a:t>
            </a:r>
          </a:p>
          <a:p>
            <a:r>
              <a:rPr lang="cs-CZ" sz="2000" dirty="0"/>
              <a:t>oblečení nebo přikrytí těla</a:t>
            </a:r>
          </a:p>
          <a:p>
            <a:r>
              <a:rPr lang="cs-CZ" sz="2000" dirty="0"/>
              <a:t>velikosti, věku a vrstvě podkožního tuku</a:t>
            </a:r>
          </a:p>
          <a:p>
            <a:r>
              <a:rPr lang="cs-CZ" sz="2000" dirty="0"/>
              <a:t>způsobu a příčině smrt</a:t>
            </a:r>
          </a:p>
          <a:p>
            <a:r>
              <a:rPr lang="cs-CZ" sz="2000" dirty="0"/>
              <a:t>v mrazu 1-2 hod, v pokojové teplotě o 1°C za 1 hod.</a:t>
            </a:r>
          </a:p>
          <a:p>
            <a:endParaRPr lang="cs-CZ" sz="2000" dirty="0"/>
          </a:p>
          <a:p>
            <a:pPr marL="0" indent="0">
              <a:buNone/>
            </a:pPr>
            <a:r>
              <a:rPr lang="cs-CZ" u="sng" dirty="0"/>
              <a:t>B) Zasychání </a:t>
            </a:r>
          </a:p>
          <a:p>
            <a:r>
              <a:rPr lang="cs-CZ" sz="2000" dirty="0"/>
              <a:t>po zástavě krevního oběhu</a:t>
            </a:r>
          </a:p>
          <a:p>
            <a:r>
              <a:rPr lang="cs-CZ" sz="2000" dirty="0"/>
              <a:t>nejprve sliznice – vlhká místa</a:t>
            </a:r>
          </a:p>
          <a:p>
            <a:endParaRPr lang="cs-CZ" sz="2000" dirty="0"/>
          </a:p>
          <a:p>
            <a:pPr marL="0" indent="0">
              <a:buNone/>
            </a:pPr>
            <a:r>
              <a:rPr lang="cs-CZ" u="sng" dirty="0"/>
              <a:t>C) </a:t>
            </a:r>
            <a:r>
              <a:rPr lang="cs-CZ" u="sng" dirty="0" err="1"/>
              <a:t>Hypostáza</a:t>
            </a:r>
            <a:r>
              <a:rPr lang="cs-CZ" u="sng" dirty="0"/>
              <a:t> – posmrtné skvrny</a:t>
            </a:r>
          </a:p>
          <a:p>
            <a:r>
              <a:rPr lang="cs-CZ" sz="2100" dirty="0"/>
              <a:t>nejsou patrné v místě tlaku</a:t>
            </a:r>
          </a:p>
          <a:p>
            <a:r>
              <a:rPr lang="cs-CZ" sz="2100" dirty="0"/>
              <a:t>vznikají vlivem poklesu krve a tělních tekutin do nejníže položených částí těla</a:t>
            </a:r>
          </a:p>
          <a:p>
            <a:r>
              <a:rPr lang="cs-CZ" sz="2100" dirty="0"/>
              <a:t>po změně polohy těla se „stěhují“ opět na nejnižší místo</a:t>
            </a:r>
          </a:p>
          <a:p>
            <a:endParaRPr lang="cs-CZ" u="sng" dirty="0"/>
          </a:p>
          <a:p>
            <a:endParaRPr lang="cs-CZ" u="sng" dirty="0"/>
          </a:p>
          <a:p>
            <a:pPr marL="0" lvl="0" indent="0" hangingPunct="0">
              <a:spcBef>
                <a:spcPts val="0"/>
              </a:spcBef>
              <a:buClr>
                <a:srgbClr val="000000"/>
              </a:buClr>
              <a:buSzPct val="45000"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800" dirty="0">
              <a:solidFill>
                <a:srgbClr val="000000"/>
              </a:solidFill>
              <a:latin typeface="Nimbus Roman No9 L" pitchFamily="18"/>
              <a:ea typeface="HG Mincho Light J" pitchFamily="2"/>
              <a:cs typeface="Arial Unicode MS" pitchFamily="2"/>
            </a:endParaRP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47F5243-E163-484E-934C-1FF27E1FC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00336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u="sng" dirty="0"/>
              <a:t>Posmrtné změny – fyzikální pochody</a:t>
            </a:r>
          </a:p>
        </p:txBody>
      </p:sp>
    </p:spTree>
    <p:extLst>
      <p:ext uri="{BB962C8B-B14F-4D97-AF65-F5344CB8AC3E}">
        <p14:creationId xmlns:p14="http://schemas.microsoft.com/office/powerpoint/2010/main" val="2858901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04DCE957-D4B0-49E0-9B11-644DE88AA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47800"/>
            <a:ext cx="8229600" cy="56578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u="sng" dirty="0"/>
              <a:t>A) Posmrtná ztuhlost</a:t>
            </a:r>
          </a:p>
          <a:p>
            <a:pPr>
              <a:lnSpc>
                <a:spcPct val="90000"/>
              </a:lnSpc>
            </a:pPr>
            <a:r>
              <a:rPr lang="cs-CZ" sz="1900" dirty="0"/>
              <a:t>nastává asi po 3 hod.</a:t>
            </a:r>
          </a:p>
          <a:p>
            <a:pPr>
              <a:lnSpc>
                <a:spcPct val="90000"/>
              </a:lnSpc>
            </a:pPr>
            <a:r>
              <a:rPr lang="cs-CZ" sz="1900" dirty="0"/>
              <a:t>postupuje od hlavy dolů a mizí ve stejném směru</a:t>
            </a:r>
          </a:p>
          <a:p>
            <a:pPr>
              <a:lnSpc>
                <a:spcPct val="90000"/>
              </a:lnSpc>
            </a:pPr>
            <a:r>
              <a:rPr lang="cs-CZ" sz="1900" dirty="0"/>
              <a:t>mizí průměrně po 57 hod. až 3 dnech</a:t>
            </a:r>
          </a:p>
          <a:p>
            <a:pPr>
              <a:lnSpc>
                <a:spcPct val="90000"/>
              </a:lnSpc>
            </a:pPr>
            <a:r>
              <a:rPr lang="cs-CZ" sz="1900" dirty="0"/>
              <a:t>kataleptická ztuhlost: nastává v okamžiku smrti -  tělo v ostavení v momentu smrti, zvláštní případy (blesk, výbuch,…)</a:t>
            </a:r>
          </a:p>
          <a:p>
            <a:pPr>
              <a:lnSpc>
                <a:spcPct val="90000"/>
              </a:lnSpc>
            </a:pPr>
            <a:endParaRPr lang="cs-CZ" sz="1900" dirty="0"/>
          </a:p>
          <a:p>
            <a:pPr marL="0" indent="0">
              <a:lnSpc>
                <a:spcPct val="90000"/>
              </a:lnSpc>
              <a:buNone/>
            </a:pPr>
            <a:r>
              <a:rPr lang="cs-CZ" u="sng" dirty="0"/>
              <a:t>B) Hniloba</a:t>
            </a:r>
          </a:p>
          <a:p>
            <a:pPr>
              <a:lnSpc>
                <a:spcPct val="90000"/>
              </a:lnSpc>
            </a:pPr>
            <a:r>
              <a:rPr lang="cs-CZ" sz="1900" dirty="0"/>
              <a:t>postupuje od střev</a:t>
            </a:r>
          </a:p>
          <a:p>
            <a:pPr>
              <a:lnSpc>
                <a:spcPct val="90000"/>
              </a:lnSpc>
            </a:pPr>
            <a:r>
              <a:rPr lang="cs-CZ" sz="1900" dirty="0"/>
              <a:t>uvolňuje posmrtnou ztuhlost</a:t>
            </a:r>
          </a:p>
          <a:p>
            <a:pPr>
              <a:lnSpc>
                <a:spcPct val="90000"/>
              </a:lnSpc>
            </a:pPr>
            <a:endParaRPr lang="cs-CZ" sz="1900" dirty="0"/>
          </a:p>
          <a:p>
            <a:pPr marL="0" indent="0">
              <a:buNone/>
            </a:pPr>
            <a:r>
              <a:rPr lang="cs-CZ" u="sng" dirty="0"/>
              <a:t>C) </a:t>
            </a:r>
            <a:r>
              <a:rPr lang="cs-CZ" u="sng" dirty="0" err="1"/>
              <a:t>Adipocire</a:t>
            </a:r>
            <a:r>
              <a:rPr lang="cs-CZ" u="sng" dirty="0"/>
              <a:t> - zmýdelnění</a:t>
            </a:r>
          </a:p>
          <a:p>
            <a:pPr>
              <a:lnSpc>
                <a:spcPct val="90000"/>
              </a:lnSpc>
            </a:pPr>
            <a:r>
              <a:rPr lang="cs-CZ" sz="1900" dirty="0"/>
              <a:t>nedostatek kyslíku ve vlhku</a:t>
            </a:r>
          </a:p>
          <a:p>
            <a:pPr>
              <a:lnSpc>
                <a:spcPct val="90000"/>
              </a:lnSpc>
            </a:pPr>
            <a:endParaRPr lang="cs-CZ" sz="1900" dirty="0"/>
          </a:p>
          <a:p>
            <a:pPr marL="0" indent="0">
              <a:lnSpc>
                <a:spcPct val="90000"/>
              </a:lnSpc>
              <a:buNone/>
            </a:pPr>
            <a:r>
              <a:rPr lang="cs-CZ" u="sng" dirty="0"/>
              <a:t>D) Mumifikace</a:t>
            </a:r>
          </a:p>
          <a:p>
            <a:pPr>
              <a:lnSpc>
                <a:spcPct val="90000"/>
              </a:lnSpc>
            </a:pPr>
            <a:r>
              <a:rPr lang="cs-CZ" sz="1900" dirty="0"/>
              <a:t>při nadbytku suchého a teplého vzduchu</a:t>
            </a:r>
          </a:p>
          <a:p>
            <a:pPr>
              <a:lnSpc>
                <a:spcPct val="90000"/>
              </a:lnSpc>
            </a:pPr>
            <a:r>
              <a:rPr lang="cs-CZ" sz="1900" dirty="0"/>
              <a:t>lze zjistit pouze hrubé úrazové změny na kostře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443E87B1-DB0D-438A-A72B-D0167A85D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219200"/>
          </a:xfrm>
        </p:spPr>
        <p:txBody>
          <a:bodyPr/>
          <a:lstStyle/>
          <a:p>
            <a:pPr algn="ctr"/>
            <a:r>
              <a:rPr lang="cs-CZ" b="1" u="sng" dirty="0"/>
              <a:t>Fermentativní změny</a:t>
            </a:r>
          </a:p>
        </p:txBody>
      </p:sp>
    </p:spTree>
    <p:extLst>
      <p:ext uri="{BB962C8B-B14F-4D97-AF65-F5344CB8AC3E}">
        <p14:creationId xmlns:p14="http://schemas.microsoft.com/office/powerpoint/2010/main" val="12749028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BB53E529-4539-4B23-9B4C-2C72468927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2800" dirty="0">
                <a:latin typeface="Nimbus Roman No9 L" pitchFamily="18"/>
                <a:ea typeface="HG Mincho Light J" pitchFamily="2"/>
                <a:cs typeface="Arial Unicode MS" pitchFamily="2"/>
              </a:rPr>
              <a:t>...</a:t>
            </a:r>
            <a:r>
              <a:rPr lang="cs-CZ" sz="2100" dirty="0"/>
              <a:t>jsou změny organismu, které vznikly v době zachovaných základních životních funkcí jako odpověď na poranění nebo poškození.</a:t>
            </a:r>
          </a:p>
          <a:p>
            <a:endParaRPr lang="cs-CZ" sz="2100" dirty="0"/>
          </a:p>
          <a:p>
            <a:r>
              <a:rPr lang="cs-CZ" sz="2100" u="sng" dirty="0"/>
              <a:t>Okraje ran: </a:t>
            </a:r>
            <a:r>
              <a:rPr lang="cs-CZ" sz="2100" dirty="0"/>
              <a:t>u poranění vzniklých za živa jsou okraje ran růžové až začervenalé, někdy podlité krví x u ran vzniklých po smrti bývají bledé </a:t>
            </a:r>
          </a:p>
          <a:p>
            <a:endParaRPr lang="cs-CZ" sz="2100" dirty="0"/>
          </a:p>
          <a:p>
            <a:r>
              <a:rPr lang="cs-CZ" sz="2100" u="sng" dirty="0"/>
              <a:t>Kožní oděrky: </a:t>
            </a:r>
            <a:r>
              <a:rPr lang="cs-CZ" sz="2100" dirty="0"/>
              <a:t>zaživa vzniklé oděrky jsou červenohnědé, z počátku vlhké, někdy krvácející, později zasychají</a:t>
            </a:r>
          </a:p>
          <a:p>
            <a:pPr marL="0" indent="0">
              <a:buNone/>
            </a:pPr>
            <a:r>
              <a:rPr lang="cs-CZ" sz="2100" dirty="0"/>
              <a:t>    : oděrky vzniklé po smrti bývají vodově až žlutě zbarvené, pouze  </a:t>
            </a:r>
          </a:p>
          <a:p>
            <a:pPr marL="0" indent="0">
              <a:buNone/>
            </a:pPr>
            <a:r>
              <a:rPr lang="cs-CZ" sz="2100" dirty="0"/>
              <a:t>      v místech </a:t>
            </a:r>
            <a:r>
              <a:rPr lang="cs-CZ" sz="2100" dirty="0" err="1"/>
              <a:t>hypostáz</a:t>
            </a:r>
            <a:r>
              <a:rPr lang="cs-CZ" sz="2100" dirty="0"/>
              <a:t> (posmrtných skvrn) mohou vypadat jako    	vzniklé za živa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B019148-E8F1-4CEE-8D70-05FDFE1C6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Vitální reakce</a:t>
            </a:r>
          </a:p>
        </p:txBody>
      </p:sp>
    </p:spTree>
    <p:extLst>
      <p:ext uri="{BB962C8B-B14F-4D97-AF65-F5344CB8AC3E}">
        <p14:creationId xmlns:p14="http://schemas.microsoft.com/office/powerpoint/2010/main" val="34530134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274E9985-7188-4E3D-A3FF-AE137A4C6F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48680"/>
            <a:ext cx="8229600" cy="5904656"/>
          </a:xfr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3AAEDD08-C82A-4876-AB3F-A906B696A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54047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0B772D2-41CF-413F-A0BE-5F4A1DBB0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D1117F-11A2-4629-8451-FB2BE4CEA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7C7964-CDA3-482D-B135-19FEA41607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339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14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DFBE805D-33A8-4D36-AEF4-56D901C396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1800200"/>
          </a:xfrm>
        </p:spPr>
        <p:txBody>
          <a:bodyPr/>
          <a:lstStyle/>
          <a:p>
            <a:pPr marL="0" indent="0">
              <a:buNone/>
            </a:pPr>
            <a:r>
              <a:rPr lang="cs-CZ" sz="2800" dirty="0">
                <a:latin typeface="URW Chancery L" pitchFamily="18"/>
              </a:rPr>
              <a:t>   „… je začátkem a koncem kriminální činnosti. Chyba učiněná na místě činu táhne se celým šetřením a nelze ji mnohdy odčiniti …“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E70349C-78D8-445D-8C70-7B957D5A8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792088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Místo činu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FF1B7C2E-CA2E-480B-B16A-22820DD468AA}"/>
              </a:ext>
            </a:extLst>
          </p:cNvPr>
          <p:cNvSpPr/>
          <p:nvPr/>
        </p:nvSpPr>
        <p:spPr>
          <a:xfrm>
            <a:off x="457200" y="4509120"/>
            <a:ext cx="822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lvl="0" indent="-288000" algn="ctr" hangingPunct="0"/>
            <a:r>
              <a:rPr lang="cs-CZ" dirty="0">
                <a:solidFill>
                  <a:srgbClr val="000000"/>
                </a:solidFill>
                <a:latin typeface="URW Chancery L" pitchFamily="18"/>
                <a:ea typeface="HG Mincho Light J" pitchFamily="2"/>
                <a:cs typeface="Arial Unicode MS" pitchFamily="2"/>
              </a:rPr>
              <a:t>KOŠŤÁK, Rudolf.</a:t>
            </a:r>
            <a:r>
              <a:rPr lang="cs-CZ" b="1" dirty="0">
                <a:solidFill>
                  <a:srgbClr val="000000"/>
                </a:solidFill>
                <a:latin typeface="URW Chancery L" pitchFamily="18"/>
                <a:ea typeface="HG Mincho Light J" pitchFamily="2"/>
                <a:cs typeface="Arial Unicode MS" pitchFamily="2"/>
              </a:rPr>
              <a:t> </a:t>
            </a:r>
            <a:r>
              <a:rPr lang="cs-CZ" b="1" i="1" dirty="0">
                <a:solidFill>
                  <a:srgbClr val="000000"/>
                </a:solidFill>
                <a:latin typeface="URW Chancery L" pitchFamily="18"/>
                <a:ea typeface="HG Mincho Light J" pitchFamily="2"/>
                <a:cs typeface="Arial Unicode MS" pitchFamily="2"/>
              </a:rPr>
              <a:t>Učebnice pátrací taktiky</a:t>
            </a:r>
            <a:r>
              <a:rPr lang="cs-CZ" i="1" dirty="0">
                <a:solidFill>
                  <a:srgbClr val="000000"/>
                </a:solidFill>
                <a:latin typeface="URW Chancery L" pitchFamily="18"/>
                <a:ea typeface="HG Mincho Light J" pitchFamily="2"/>
                <a:cs typeface="Arial Unicode MS" pitchFamily="2"/>
              </a:rPr>
              <a:t>.</a:t>
            </a:r>
            <a:r>
              <a:rPr lang="cs-CZ" dirty="0">
                <a:solidFill>
                  <a:srgbClr val="000000"/>
                </a:solidFill>
                <a:latin typeface="URW Chancery L" pitchFamily="18"/>
                <a:ea typeface="HG Mincho Light J" pitchFamily="2"/>
                <a:cs typeface="Arial Unicode MS" pitchFamily="2"/>
              </a:rPr>
              <a:t> Praha: Státní tiskárna, 1935</a:t>
            </a:r>
          </a:p>
        </p:txBody>
      </p:sp>
    </p:spTree>
    <p:extLst>
      <p:ext uri="{BB962C8B-B14F-4D97-AF65-F5344CB8AC3E}">
        <p14:creationId xmlns:p14="http://schemas.microsoft.com/office/powerpoint/2010/main" val="40746040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4405AB-E6A1-4DE2-BA1C-34A0D0CD2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5740681-8A57-4906-A5BB-978E23986D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24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4422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C4C47E-8F51-4D4E-850B-FB7C07B44E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24000"/>
            <a:ext cx="6858000" cy="4572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8B837AE-6F9C-4D0C-A3B0-99AD630B8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26814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446910-D350-44FA-86C9-4ADF747283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24000"/>
            <a:ext cx="6858000" cy="4572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4CE9022-24D9-49A9-8ED1-E0A2CE11A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59F746-FC45-4636-BACA-773DDC49AF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338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681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9D0CE4CA-E091-4B74-8F20-2A1135824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073352"/>
          </a:xfrm>
        </p:spPr>
        <p:txBody>
          <a:bodyPr>
            <a:normAutofit lnSpcReduction="10000"/>
          </a:bodyPr>
          <a:lstStyle/>
          <a:p>
            <a:r>
              <a:rPr lang="cs-CZ" u="sng" dirty="0"/>
              <a:t>cíl</a:t>
            </a:r>
            <a:r>
              <a:rPr lang="cs-CZ" dirty="0"/>
              <a:t>: zjištění individuální identifikace, nebo zjištění vztahu předmětu k vyšetřované události</a:t>
            </a:r>
          </a:p>
          <a:p>
            <a:endParaRPr lang="cs-CZ" dirty="0"/>
          </a:p>
          <a:p>
            <a:r>
              <a:rPr lang="cs-CZ" dirty="0"/>
              <a:t>nalezeny na místě činu, </a:t>
            </a:r>
          </a:p>
          <a:p>
            <a:r>
              <a:rPr lang="cs-CZ" dirty="0"/>
              <a:t>zajištěné odnětím věci (ustanovení § 79 trestního řádu)</a:t>
            </a:r>
          </a:p>
          <a:p>
            <a:r>
              <a:rPr lang="cs-CZ" dirty="0"/>
              <a:t> vydáním věci (ustanovení § 78 trestního řádu), </a:t>
            </a:r>
          </a:p>
          <a:p>
            <a:r>
              <a:rPr lang="cs-CZ" dirty="0"/>
              <a:t>při domovní prohlídce (ustanovení § 82 odst. 6 1,2 trestního řádu) </a:t>
            </a:r>
          </a:p>
          <a:p>
            <a:r>
              <a:rPr lang="cs-CZ" dirty="0"/>
              <a:t>při osobní prohlídce (ustanovení § 82 odst. 3,4 trestního řádu) </a:t>
            </a:r>
          </a:p>
          <a:p>
            <a:r>
              <a:rPr lang="cs-CZ" dirty="0"/>
              <a:t>nalezeny v úkrytech apod. 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36045B96-CCA7-4FE8-B0B5-647C3D6B9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Ohledání předmětů</a:t>
            </a:r>
          </a:p>
        </p:txBody>
      </p:sp>
    </p:spTree>
    <p:extLst>
      <p:ext uri="{BB962C8B-B14F-4D97-AF65-F5344CB8AC3E}">
        <p14:creationId xmlns:p14="http://schemas.microsoft.com/office/powerpoint/2010/main" val="25598977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8F9D58-5E78-4912-A33C-2D4BA171D6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204864"/>
            <a:ext cx="6448970" cy="429931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E3ED582-8305-4900-B419-85CAB7711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0DD766-7FE7-4216-A4AF-FEC2C0361C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043532" y="895515"/>
            <a:ext cx="5610076" cy="37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8074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21651E-6E8D-43C1-9F1C-E5581E26CA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24000"/>
            <a:ext cx="6858000" cy="4572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D03287C-E1CD-4CB2-9C8C-712C9399F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F87EE0-7DCE-4A60-9D37-2E8BD05D87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57" y="216198"/>
            <a:ext cx="8470788" cy="564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0113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D61FDB-6ED2-4352-B48F-7E9BE54C8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60AA39-17C8-4048-839D-00DB229AF5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0"/>
            <a:ext cx="6995739" cy="46638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8261E51-69E3-48F4-B2D6-504A4A68EA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098032"/>
            <a:ext cx="4139952" cy="2759968"/>
          </a:xfrm>
          <a:prstGeom prst="rect">
            <a:avLst/>
          </a:pr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DF316DB8-AB07-48C6-A339-A524CD0717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563292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9F5321-284D-4B21-A785-A271BB076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D7A0006-6F1C-4460-8477-6E3C0D330A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24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3355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8C6F03E-92CE-4BC5-92E0-AEFE5E125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Content Placeholder 9">
            <a:extLst>
              <a:ext uri="{FF2B5EF4-FFF2-40B4-BE49-F238E27FC236}">
                <a16:creationId xmlns:a16="http://schemas.microsoft.com/office/drawing/2014/main" id="{EEDADAD4-373E-4C71-97F2-5335433EC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24000"/>
            <a:ext cx="6858000" cy="4572000"/>
          </a:xfrm>
        </p:spPr>
      </p:pic>
    </p:spTree>
    <p:extLst>
      <p:ext uri="{BB962C8B-B14F-4D97-AF65-F5344CB8AC3E}">
        <p14:creationId xmlns:p14="http://schemas.microsoft.com/office/powerpoint/2010/main" val="19620160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AEC1AE-0CC4-4544-AC23-1A3C450B6E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412"/>
            <a:ext cx="5949280" cy="396618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657D03B-5855-425A-AD97-DA5F29462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AFF0BD-02A5-4694-B527-39D0A03798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825228"/>
            <a:ext cx="6948264" cy="46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23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2B8D7639-2838-4CE4-AB9B-EDAC7C933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733256"/>
          </a:xfrm>
        </p:spPr>
        <p:txBody>
          <a:bodyPr>
            <a:normAutofit/>
          </a:bodyPr>
          <a:lstStyle/>
          <a:p>
            <a:pPr algn="just"/>
            <a:r>
              <a:rPr lang="cs-CZ" dirty="0"/>
              <a:t>ve většině případů výchozím bodem při veškerém  vyšetřování a často je také jediným místem, kde je možno nalézt stopy po činnosti pachatele konkrétního trestného činu </a:t>
            </a:r>
          </a:p>
          <a:p>
            <a:pPr algn="just"/>
            <a:r>
              <a:rPr lang="cs-CZ" dirty="0"/>
              <a:t>v užším smyslu: místo, kde došlo ke spáchání trestného činu </a:t>
            </a:r>
          </a:p>
          <a:p>
            <a:pPr algn="just"/>
            <a:r>
              <a:rPr lang="cs-CZ" dirty="0"/>
              <a:t>v širším smyslu: každé další místo, kde pachatel, nebo další osoby na trestném činu zúčastněné, vykonali jakoukoli činnost, která je v příčinné souvislosti              s zamýšleným nebo nastalým jednáním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plocha MČ je vždy individuální dle TČ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E06702E-7DCC-442D-8A26-95952AC9A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/>
          <a:lstStyle/>
          <a:p>
            <a:pPr algn="ctr"/>
            <a:r>
              <a:rPr lang="cs-CZ" b="1" u="sng" dirty="0"/>
              <a:t>Místo činu</a:t>
            </a:r>
          </a:p>
        </p:txBody>
      </p:sp>
    </p:spTree>
    <p:extLst>
      <p:ext uri="{BB962C8B-B14F-4D97-AF65-F5344CB8AC3E}">
        <p14:creationId xmlns:p14="http://schemas.microsoft.com/office/powerpoint/2010/main" val="19295194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EC0DB20C-AF46-4EAF-B90D-7656B028E2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zjišťuje jejich stav </a:t>
            </a:r>
          </a:p>
          <a:p>
            <a:r>
              <a:rPr lang="cs-CZ" dirty="0"/>
              <a:t>porovnání stop, které byly na předmětech vytvořené</a:t>
            </a:r>
          </a:p>
          <a:p>
            <a:r>
              <a:rPr lang="cs-CZ" dirty="0"/>
              <a:t>zjišťují znaky skupinové: velikost, materiál, účel, které přiřazují předmět k určitému druhu </a:t>
            </a:r>
          </a:p>
          <a:p>
            <a:r>
              <a:rPr lang="cs-CZ" dirty="0"/>
              <a:t>individuální znaky: stupeň opotřebení, stopy po styku s jinými předměty, defekty, aj.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7562E81-BE49-4B05-8E1B-5FA566503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Ohledání předmětů</a:t>
            </a:r>
          </a:p>
        </p:txBody>
      </p:sp>
    </p:spTree>
    <p:extLst>
      <p:ext uri="{BB962C8B-B14F-4D97-AF65-F5344CB8AC3E}">
        <p14:creationId xmlns:p14="http://schemas.microsoft.com/office/powerpoint/2010/main" val="3381748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1A7096EB-CC48-4D96-BEF7-53F412A62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929336"/>
          </a:xfrm>
        </p:spPr>
        <p:txBody>
          <a:bodyPr>
            <a:normAutofit lnSpcReduction="10000"/>
          </a:bodyPr>
          <a:lstStyle/>
          <a:p>
            <a:pPr algn="just"/>
            <a:r>
              <a:rPr lang="cs-CZ" u="sng" dirty="0"/>
              <a:t>cíl:</a:t>
            </a:r>
            <a:r>
              <a:rPr lang="cs-CZ" dirty="0"/>
              <a:t> má dokument nějaký vztah k vyšetřované události a zda může být použit jako listinný nebo věcný důkaz</a:t>
            </a:r>
          </a:p>
          <a:p>
            <a:pPr marL="0" indent="0" algn="just">
              <a:buNone/>
            </a:pPr>
            <a:endParaRPr lang="cs-CZ" dirty="0"/>
          </a:p>
          <a:p>
            <a:pPr algn="just"/>
            <a:r>
              <a:rPr lang="cs-CZ" dirty="0"/>
              <a:t>nejprve posuzuje jako celek a posléze se přistupuje        k jeho částem, kdy se zjišťuje forma a obsah dokumentu, jeho náležitosti, materiály, ze kterých byl dokument zhotoven</a:t>
            </a:r>
          </a:p>
          <a:p>
            <a:pPr algn="just"/>
            <a:r>
              <a:rPr lang="cs-CZ" dirty="0"/>
              <a:t>není podvrhem, padělkem nebo zda není pozměněn</a:t>
            </a:r>
          </a:p>
          <a:p>
            <a:pPr algn="just"/>
            <a:r>
              <a:rPr lang="cs-CZ" dirty="0"/>
              <a:t>informace, které by mohly vést k odhalení autorovy totožnosti</a:t>
            </a:r>
          </a:p>
          <a:p>
            <a:pPr algn="just"/>
            <a:r>
              <a:rPr lang="cs-CZ" dirty="0"/>
              <a:t>původ dokumentu a jeho účel a další skutečnosti, které by mohly být důležité při vyšetřování dané události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79948C2-D49B-4316-BDB1-5B93F7D6F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Ohledání dokumentů</a:t>
            </a:r>
          </a:p>
        </p:txBody>
      </p:sp>
    </p:spTree>
    <p:extLst>
      <p:ext uri="{BB962C8B-B14F-4D97-AF65-F5344CB8AC3E}">
        <p14:creationId xmlns:p14="http://schemas.microsoft.com/office/powerpoint/2010/main" val="31640400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D3FEA987-F2ED-44EF-89EC-820AB8597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181600"/>
          </a:xfrm>
        </p:spPr>
        <p:txBody>
          <a:bodyPr>
            <a:normAutofit/>
          </a:bodyPr>
          <a:lstStyle/>
          <a:p>
            <a:r>
              <a:rPr lang="cs-CZ" dirty="0"/>
              <a:t>provádí se zřídka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 </a:t>
            </a:r>
            <a:r>
              <a:rPr lang="cs-CZ" u="sng" dirty="0"/>
              <a:t>cíl</a:t>
            </a:r>
            <a:r>
              <a:rPr lang="cs-CZ" dirty="0"/>
              <a:t>: zjištění informací o druhu zvířete, o jeho věku, barvě, pohlaví, o stopách na těle zvířete, o konkrétní osobě, která je majitelem zvířete, nebo o hospodářství nebo chovu, ke kterému zvíře přísluší</a:t>
            </a:r>
          </a:p>
          <a:p>
            <a:pPr marL="0" indent="0">
              <a:buNone/>
            </a:pPr>
            <a:r>
              <a:rPr lang="cs-CZ" dirty="0"/>
              <a:t> </a:t>
            </a:r>
          </a:p>
          <a:p>
            <a:r>
              <a:rPr lang="cs-CZ" dirty="0"/>
              <a:t>k ohledání zvířete je zpravidla přibrán veterinář</a:t>
            </a:r>
          </a:p>
          <a:p>
            <a:r>
              <a:rPr lang="cs-CZ" dirty="0"/>
              <a:t>úmrtí (náhlé, násilné) v domě či bytě se zvířaty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EDE8B71-2922-4967-B60B-E5903FF2A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Ohledání zvířat</a:t>
            </a:r>
          </a:p>
        </p:txBody>
      </p:sp>
    </p:spTree>
    <p:extLst>
      <p:ext uri="{BB962C8B-B14F-4D97-AF65-F5344CB8AC3E}">
        <p14:creationId xmlns:p14="http://schemas.microsoft.com/office/powerpoint/2010/main" val="36856728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A35FD9B7-E891-489E-BF08-B9BA63482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1816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cs-CZ" dirty="0"/>
              <a:t>ohledání těla živé osoby nelze zaměňovat s osobní prohlídkou</a:t>
            </a:r>
          </a:p>
          <a:p>
            <a:pPr algn="just"/>
            <a:r>
              <a:rPr lang="cs-CZ" dirty="0"/>
              <a:t>ohledání těla živé osoby dochází z důvodu zjištění stop, které mohly vzniknout na těla při dané události a mohly by pomoci k jejímu objasnění, nebo z důvodu zjištění určitých znaků, nacházejících se na těle živé osoby, které by vedly     k identifikaci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cíl: </a:t>
            </a:r>
            <a:r>
              <a:rPr lang="cs-CZ" dirty="0" err="1"/>
              <a:t>info</a:t>
            </a:r>
            <a:r>
              <a:rPr lang="cs-CZ" dirty="0"/>
              <a:t> o stopách zápasu, napadení nebo sebepoškození</a:t>
            </a:r>
          </a:p>
          <a:p>
            <a:endParaRPr lang="cs-CZ" dirty="0"/>
          </a:p>
          <a:p>
            <a:pPr algn="just"/>
            <a:r>
              <a:rPr lang="cs-CZ" dirty="0"/>
              <a:t>lze provést i zkoušku krve či jiný obdobný úkon, např. odběr slin a osoba, u které je tento úkon prováděn je povinna ho strpět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F9404F59-48C4-45D5-A851-788B3A435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b="1" u="sng" dirty="0">
                <a:effectLst/>
              </a:rPr>
              <a:t>Ohledání těla živé osoby</a:t>
            </a:r>
            <a:endParaRPr lang="cs-CZ" b="1" u="sng" dirty="0"/>
          </a:p>
        </p:txBody>
      </p:sp>
    </p:spTree>
    <p:extLst>
      <p:ext uri="{BB962C8B-B14F-4D97-AF65-F5344CB8AC3E}">
        <p14:creationId xmlns:p14="http://schemas.microsoft.com/office/powerpoint/2010/main" val="3272931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2174FB7E-E9E0-47E7-A25C-2A4EB457F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580856"/>
          </a:xfrm>
        </p:spPr>
        <p:txBody>
          <a:bodyPr>
            <a:normAutofit/>
          </a:bodyPr>
          <a:lstStyle/>
          <a:p>
            <a:pPr algn="just"/>
            <a:r>
              <a:rPr lang="cs-CZ" dirty="0"/>
              <a:t>v případě, že osoba klade odpor a přitom se jedná         o podezřelého nebo obviněného a zároveň se nejedná o odběr krve, či obdobný  úkon spojený se zásahem do tělesné integrity, je možno takovýto odpor, po předchozí marné výzvě, překonat</a:t>
            </a:r>
          </a:p>
          <a:p>
            <a:pPr algn="just"/>
            <a:r>
              <a:rPr lang="cs-CZ" dirty="0"/>
              <a:t>ohledání provádí osoba stejného pohlaví jako je ohledávaná osoba, neprovádí-li ohledání lékař </a:t>
            </a:r>
          </a:p>
          <a:p>
            <a:endParaRPr lang="cs-CZ" dirty="0"/>
          </a:p>
          <a:p>
            <a:r>
              <a:rPr lang="cs-CZ" dirty="0"/>
              <a:t>zařadit i vyšetření duševního stavu osoby</a:t>
            </a:r>
          </a:p>
          <a:p>
            <a:r>
              <a:rPr lang="pl-PL" dirty="0"/>
              <a:t>vyšetření provádí znalec z oboru psychiatre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 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23BF1A6-A425-41A3-B989-AE6850047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40636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1B99342A-FF66-4109-BC07-CE5DEA1410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prvotní ohledání</a:t>
            </a:r>
          </a:p>
          <a:p>
            <a:endParaRPr lang="cs-CZ" sz="3200" dirty="0"/>
          </a:p>
          <a:p>
            <a:r>
              <a:rPr lang="cs-CZ" sz="3200" dirty="0"/>
              <a:t>opakované ohledání</a:t>
            </a:r>
          </a:p>
          <a:p>
            <a:pPr marL="0" indent="0">
              <a:buNone/>
            </a:pPr>
            <a:endParaRPr lang="cs-CZ" sz="3200" dirty="0"/>
          </a:p>
          <a:p>
            <a:r>
              <a:rPr lang="cs-CZ" sz="3200" dirty="0"/>
              <a:t>doplňující ohledání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AA8F871F-8054-406C-98DF-CE4FFEFD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Podle posloupnosti ohledávání</a:t>
            </a:r>
          </a:p>
        </p:txBody>
      </p:sp>
    </p:spTree>
    <p:extLst>
      <p:ext uri="{BB962C8B-B14F-4D97-AF65-F5344CB8AC3E}">
        <p14:creationId xmlns:p14="http://schemas.microsoft.com/office/powerpoint/2010/main" val="26048947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630F4961-6297-4A5A-943E-C58749280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395192"/>
          </a:xfrm>
        </p:spPr>
        <p:txBody>
          <a:bodyPr>
            <a:normAutofit/>
          </a:bodyPr>
          <a:lstStyle/>
          <a:p>
            <a:r>
              <a:rPr lang="cs-CZ" dirty="0"/>
              <a:t>je považováno za nejefektivnější</a:t>
            </a:r>
          </a:p>
          <a:p>
            <a:r>
              <a:rPr lang="cs-CZ" dirty="0"/>
              <a:t>zkoumané objekty a zkoumaná situace je ještě bez podstatných změn</a:t>
            </a:r>
          </a:p>
          <a:p>
            <a:r>
              <a:rPr lang="cs-CZ" dirty="0"/>
              <a:t>objekt podroben ohledání poprvé v téže věci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3A44D140-EF68-4D96-9521-754676C54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Prvotní ohledání</a:t>
            </a:r>
          </a:p>
        </p:txBody>
      </p:sp>
    </p:spTree>
    <p:extLst>
      <p:ext uri="{BB962C8B-B14F-4D97-AF65-F5344CB8AC3E}">
        <p14:creationId xmlns:p14="http://schemas.microsoft.com/office/powerpoint/2010/main" val="11348744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0D3AE0-E790-4DBB-8E26-E49E0E5B7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5E7D1E-3EF3-4ED6-A5B4-06A699CEB9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52" y="476672"/>
            <a:ext cx="7704348" cy="5136232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FC27114-3344-4F33-A6F4-43461C57E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295561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B49A8E-F5D9-4FEC-ACE2-D09EF06143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63DD53-7D37-447A-B718-00897AADB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8798EC-E8F2-4873-9F74-55057D4531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3244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4C1420-DAA8-445F-8BA2-39A8D8DBF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643871DC-87D1-43A5-88EC-24CB7A5499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24000"/>
            <a:ext cx="6858000" cy="4572000"/>
          </a:xfrm>
        </p:spPr>
      </p:pic>
    </p:spTree>
    <p:extLst>
      <p:ext uri="{BB962C8B-B14F-4D97-AF65-F5344CB8AC3E}">
        <p14:creationId xmlns:p14="http://schemas.microsoft.com/office/powerpoint/2010/main" val="1084077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Co vše může být místo činu (MČ)?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3DCBD149-D4A7-46B9-B94B-5C7A070C95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20688"/>
            <a:ext cx="8363272" cy="568863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3D57C0-276C-4C87-8070-1D09F4B3F2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24000"/>
            <a:ext cx="6858000" cy="4572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64115A8-8845-46FE-A2DB-2D63C1ABF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3FEFA4-4BE1-404A-9705-AEE49BB8FA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438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5DEBB1B-AFDF-4B4C-9759-C43C996421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F941C0-4683-487F-808B-2A8B31C95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8B14E6-D68C-4014-A386-C9D319E6ED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94" y="921262"/>
            <a:ext cx="7523212" cy="501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8411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75E0589-8E4F-484A-841A-3F64A5DAF6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595B08-85A9-4631-8E91-02CD75E55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E43A2E-6B60-4682-A212-F963D44B74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353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F64F1DA-8C12-420E-B0F3-599A3270A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15AD4E-5535-4C72-B02F-ABC9505EF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5BEF29-D897-4783-91B0-21FD424627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8246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AA9AE1-9343-4C84-864B-DBF45B492D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115" y="1524000"/>
            <a:ext cx="6775769" cy="4572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1488A61-1DDF-4A8F-856D-73A255F3D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86C008-2156-4B0C-88AA-7A82FE89B2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5902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20D1D0E-A81A-4488-B944-B2657EABCF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3D8FE95-E9FD-4851-A493-485AF1FEE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B2627B-0A45-4A14-9C44-B951AD4FD9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9156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F1CCD03-E1CD-4EA2-8433-F3974F6F6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63C5513-D5DD-4B7A-B856-B49097499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5EB2F1-56F8-4D1F-919F-272634C80E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969"/>
            <a:ext cx="9144000" cy="62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055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6E8EE7-CA43-4DC7-816B-1022DE58E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7ECFC6-4F61-40D9-95F9-2E2B3402E1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547"/>
            <a:ext cx="9144000" cy="6378201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0456B1F-5E93-4A86-979B-49028C8DA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31010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995C265-AAD8-46D9-8707-EE75CA1C0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E09901-BE84-4B35-ACA1-1A70B892C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9796E4B-0A8D-401E-8BEA-2F797B3122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77" y="1524000"/>
            <a:ext cx="6934446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012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68EC4301-4232-4943-B637-AFB60D1B00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druhé nebo další ohledání objektu v téže věci</a:t>
            </a:r>
          </a:p>
          <a:p>
            <a:r>
              <a:rPr lang="cs-CZ" dirty="0"/>
              <a:t>následně bylo zjištěno, že prvotní ohledání bylo provedeno nekvalitně         důsledek negativní - snížení důkazní hodnoty ohledání</a:t>
            </a:r>
          </a:p>
          <a:p>
            <a:r>
              <a:rPr lang="cs-CZ" dirty="0"/>
              <a:t>v průběhu vyšetřování zjištěno, že by měly být, mimo již nalezených stop, stopy další, které nebyly při prvotním ohledání nalezeny</a:t>
            </a:r>
          </a:p>
          <a:p>
            <a:r>
              <a:rPr lang="cs-CZ" dirty="0"/>
              <a:t>při prvotním ohledání nastaly takové podmínky, kdy ohledání nemohlo být úspěšně dokončeno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14D49D00-E80D-41B9-9F29-D747AD151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Opakované ohledání</a:t>
            </a:r>
          </a:p>
        </p:txBody>
      </p:sp>
      <p:sp>
        <p:nvSpPr>
          <p:cNvPr id="4" name="Šipka: doprava 3">
            <a:extLst>
              <a:ext uri="{FF2B5EF4-FFF2-40B4-BE49-F238E27FC236}">
                <a16:creationId xmlns:a16="http://schemas.microsoft.com/office/drawing/2014/main" id="{89DAD563-CEC5-42A5-9F7F-7E92773A91D7}"/>
              </a:ext>
            </a:extLst>
          </p:cNvPr>
          <p:cNvSpPr/>
          <p:nvPr/>
        </p:nvSpPr>
        <p:spPr>
          <a:xfrm>
            <a:off x="3995936" y="2454763"/>
            <a:ext cx="576064" cy="43204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3113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48EEEA41-4CE7-428B-B3F0-3B4BFF1A45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48680"/>
            <a:ext cx="8147248" cy="5760640"/>
          </a:xfr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81B4FDED-6966-47FB-8A64-45DE6EBA3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14732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79967638-C566-44BD-9571-CD3AD8D3E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51176"/>
          </a:xfrm>
        </p:spPr>
        <p:txBody>
          <a:bodyPr/>
          <a:lstStyle/>
          <a:p>
            <a:r>
              <a:rPr lang="cs-CZ" dirty="0"/>
              <a:t>de facto jde o ohledání prvotní </a:t>
            </a:r>
          </a:p>
          <a:p>
            <a:r>
              <a:rPr lang="cs-CZ" dirty="0"/>
              <a:t>nejčastěji se jedná o oddělené části objektů, které již byly ohledány a teprve později byly nalezeny, nebo se až později zjistilo, že tyto části patří k již ohledanému objekt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ABC8649-468F-4F43-9D05-7C6F078AB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Doplňující ohledání</a:t>
            </a:r>
          </a:p>
        </p:txBody>
      </p:sp>
    </p:spTree>
    <p:extLst>
      <p:ext uri="{BB962C8B-B14F-4D97-AF65-F5344CB8AC3E}">
        <p14:creationId xmlns:p14="http://schemas.microsoft.com/office/powerpoint/2010/main" val="27233396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FAA49A-3702-42A8-8B5D-C395A7814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108965-E100-4B61-854F-35671DBDA8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556" y="-124048"/>
            <a:ext cx="4978887" cy="6858000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3682C3B-CEEC-4C37-B18E-D6C6F697AE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19913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47C6C3-2601-4757-949A-ECFB2602F7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A8BBB8-A862-43A1-87AC-81B558DBA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95B456-9BF3-4CB6-A780-9DAF786FA3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556" y="-152400"/>
            <a:ext cx="4978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8827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DF36B0F-8344-4C26-BDFD-656A43404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5124BD-8092-4370-A310-4B26E95CC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3F993B-501F-404B-B0FB-2C29D4404E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556" y="-152400"/>
            <a:ext cx="4978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2951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89D1D5A-B989-4309-B7BE-5B345387A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734C789-B8E7-43D5-B69E-F9B89971BD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-223156"/>
            <a:ext cx="5023393" cy="6919752"/>
          </a:xfrm>
        </p:spPr>
      </p:pic>
    </p:spTree>
    <p:extLst>
      <p:ext uri="{BB962C8B-B14F-4D97-AF65-F5344CB8AC3E}">
        <p14:creationId xmlns:p14="http://schemas.microsoft.com/office/powerpoint/2010/main" val="28722232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D8DF9743-629A-49AA-BD2B-D35AFC6F29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Obhlídka</a:t>
            </a:r>
          </a:p>
          <a:p>
            <a:pPr marL="0" indent="0">
              <a:buNone/>
            </a:pPr>
            <a:r>
              <a:rPr lang="cs-CZ" dirty="0"/>
              <a:t>1. stopy markantní, viditelné okem i při zběžném pohledu</a:t>
            </a:r>
          </a:p>
          <a:p>
            <a:pPr marL="0" indent="0">
              <a:buNone/>
            </a:pPr>
            <a:r>
              <a:rPr lang="cs-CZ" dirty="0"/>
              <a:t>2. stopy viditelné okem při podrobném ohledání</a:t>
            </a:r>
          </a:p>
          <a:p>
            <a:pPr marL="0" indent="0">
              <a:buNone/>
            </a:pPr>
            <a:r>
              <a:rPr lang="cs-CZ" dirty="0"/>
              <a:t>3. stopy okem neviditelné, avšak detekovatelné zvláštními testy</a:t>
            </a:r>
          </a:p>
          <a:p>
            <a:pPr marL="0" indent="0">
              <a:buNone/>
            </a:pPr>
            <a:r>
              <a:rPr lang="cs-CZ" dirty="0"/>
              <a:t>4. stopy zcela latentní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Fotodokumentace, náčrtek (</a:t>
            </a:r>
            <a:r>
              <a:rPr lang="cs-CZ" dirty="0" err="1"/>
              <a:t>Spheron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dirty="0"/>
              <a:t> - s čísly – označení stop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Odběr stop dle odvětví:</a:t>
            </a:r>
          </a:p>
          <a:p>
            <a:pPr>
              <a:buFontTx/>
              <a:buChar char="-"/>
            </a:pPr>
            <a:r>
              <a:rPr lang="cs-CZ" dirty="0"/>
              <a:t>1) pachové stopy</a:t>
            </a:r>
          </a:p>
          <a:p>
            <a:pPr>
              <a:buFontTx/>
              <a:buChar char="-"/>
            </a:pPr>
            <a:r>
              <a:rPr lang="cs-CZ" dirty="0"/>
              <a:t>2) </a:t>
            </a:r>
            <a:r>
              <a:rPr lang="cs-CZ" dirty="0" err="1"/>
              <a:t>mikrostopoy</a:t>
            </a:r>
            <a:endParaRPr lang="cs-CZ" dirty="0"/>
          </a:p>
          <a:p>
            <a:pPr>
              <a:buFontTx/>
              <a:buChar char="-"/>
            </a:pPr>
            <a:r>
              <a:rPr lang="cs-CZ" dirty="0"/>
              <a:t>3) biologické vzorky, daktyloskopická fólie – </a:t>
            </a:r>
            <a:r>
              <a:rPr lang="cs-CZ" dirty="0" err="1"/>
              <a:t>dak</a:t>
            </a:r>
            <a:r>
              <a:rPr lang="cs-CZ" dirty="0"/>
              <a:t> otisky, trasologie, ….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5EC7417-6B5D-449B-AD77-5D68CF540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Na místě činu</a:t>
            </a:r>
          </a:p>
        </p:txBody>
      </p:sp>
      <p:pic>
        <p:nvPicPr>
          <p:cNvPr id="4" name="Online médium 3">
            <a:hlinkClick r:id="" action="ppaction://media"/>
            <a:extLst>
              <a:ext uri="{FF2B5EF4-FFF2-40B4-BE49-F238E27FC236}">
                <a16:creationId xmlns:a16="http://schemas.microsoft.com/office/drawing/2014/main" id="{E4F6243F-2DC9-4F9D-9A21-FB593EE22F9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508104" y="3068960"/>
            <a:ext cx="2855979" cy="214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95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C6F5D8DC-93AD-41E4-A42E-F156307BC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dirty="0"/>
              <a:t>Orientační a specifické zkoušky se liší svou vypovídací hodnotou, cenou a rychlostí provedení. 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u="sng" dirty="0"/>
              <a:t>A) orientační</a:t>
            </a:r>
          </a:p>
          <a:p>
            <a:r>
              <a:rPr lang="cs-CZ" i="1" dirty="0" err="1"/>
              <a:t>Hemophan</a:t>
            </a:r>
            <a:endParaRPr lang="cs-CZ" i="1" dirty="0"/>
          </a:p>
          <a:p>
            <a:pPr marL="0" indent="0">
              <a:buNone/>
            </a:pPr>
            <a:r>
              <a:rPr lang="cs-CZ" i="1" dirty="0"/>
              <a:t>  - </a:t>
            </a:r>
            <a:r>
              <a:rPr lang="cs-CZ" dirty="0"/>
              <a:t>jsou diagnostické proužky určené pro </a:t>
            </a:r>
            <a:r>
              <a:rPr lang="cs-CZ" dirty="0" err="1"/>
              <a:t>semikvantitativní</a:t>
            </a:r>
            <a:r>
              <a:rPr lang="cs-CZ" dirty="0"/>
              <a:t> analýzu krve </a:t>
            </a:r>
          </a:p>
          <a:p>
            <a:pPr marL="0" indent="0">
              <a:buNone/>
            </a:pPr>
            <a:r>
              <a:rPr lang="cs-CZ" dirty="0"/>
              <a:t>    v moči</a:t>
            </a:r>
          </a:p>
          <a:p>
            <a:pPr marL="0" indent="0">
              <a:buNone/>
            </a:pPr>
            <a:r>
              <a:rPr lang="cs-CZ" dirty="0"/>
              <a:t>  - pozitivní reakce – zelená detekční ploška</a:t>
            </a:r>
          </a:p>
          <a:p>
            <a:pPr marL="0" indent="0">
              <a:buNone/>
            </a:pPr>
            <a:r>
              <a:rPr lang="cs-CZ" dirty="0"/>
              <a:t>  - falešně pozitivní – ovocné šťávy, denim, rez… </a:t>
            </a:r>
          </a:p>
          <a:p>
            <a:endParaRPr lang="cs-CZ" dirty="0"/>
          </a:p>
          <a:p>
            <a:r>
              <a:rPr lang="cs-CZ" i="1" dirty="0"/>
              <a:t>BLUESTAR FORESICS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u="sng" dirty="0"/>
              <a:t>B) specifické</a:t>
            </a:r>
          </a:p>
          <a:p>
            <a:r>
              <a:rPr lang="cs-CZ" dirty="0"/>
              <a:t>Kazetové </a:t>
            </a:r>
            <a:r>
              <a:rPr lang="cs-CZ" dirty="0" err="1"/>
              <a:t>kity</a:t>
            </a:r>
            <a:r>
              <a:rPr lang="cs-CZ" dirty="0"/>
              <a:t> – </a:t>
            </a:r>
            <a:r>
              <a:rPr lang="cs-CZ" i="1" dirty="0"/>
              <a:t>Hexagon, RSID </a:t>
            </a:r>
            <a:r>
              <a:rPr lang="cs-CZ" i="1" dirty="0" err="1"/>
              <a:t>Blood</a:t>
            </a:r>
            <a:r>
              <a:rPr lang="cs-CZ" dirty="0"/>
              <a:t>… 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DFB1430A-E7C3-4772-8460-CF57AF319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b="1" u="sng" dirty="0"/>
              <a:t>Stopy na místě činu – krevní stopy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11AC09C-0150-43AE-A2C0-04C60F8B59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573016"/>
            <a:ext cx="123825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060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80253C36-7DFC-47E9-A86C-340E7A9E9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33954"/>
            <a:ext cx="8229600" cy="5771646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b="1" dirty="0"/>
              <a:t>The extreme sensitivity</a:t>
            </a:r>
            <a:r>
              <a:rPr lang="en-US" dirty="0"/>
              <a:t> of BLUESTAR® FORENSIC allows the naked eye to detect bloodstains down to 1:10,000 dilutions, like minute traces or droplets that have been washed off, with or without detergent.</a:t>
            </a:r>
            <a:endParaRPr lang="cs-CZ" dirty="0"/>
          </a:p>
          <a:p>
            <a:pPr algn="just"/>
            <a:r>
              <a:rPr lang="en-US" dirty="0"/>
              <a:t>BLUESTAR® FORENSIC has a </a:t>
            </a:r>
            <a:r>
              <a:rPr lang="en-US" b="1" dirty="0"/>
              <a:t>stronger and longer-lasting luminescence that does not require total darkness to be visible. </a:t>
            </a:r>
            <a:r>
              <a:rPr lang="en-US" dirty="0"/>
              <a:t> Good quality pictures can be obtained with an ordinary camera and film.</a:t>
            </a:r>
            <a:endParaRPr lang="cs-CZ" dirty="0"/>
          </a:p>
          <a:p>
            <a:pPr algn="just"/>
            <a:r>
              <a:rPr lang="en-US" dirty="0"/>
              <a:t>BLUESTAR® FORENSIC </a:t>
            </a:r>
            <a:r>
              <a:rPr lang="en-US" b="1" dirty="0"/>
              <a:t>works as well on fresh blood as on very old or altered bloodstains, pure or diluted.</a:t>
            </a:r>
            <a:endParaRPr lang="cs-CZ" dirty="0"/>
          </a:p>
          <a:p>
            <a:pPr algn="just"/>
            <a:r>
              <a:rPr lang="en-US" dirty="0"/>
              <a:t>With a little practice, BLUESTAR® FORENSIC makes it </a:t>
            </a:r>
            <a:r>
              <a:rPr lang="en-US" b="1" dirty="0"/>
              <a:t>impossible to get confused between blood and false positives</a:t>
            </a:r>
            <a:r>
              <a:rPr lang="en-US" dirty="0"/>
              <a:t> since the luminescence differs in color, intensity and duration.</a:t>
            </a:r>
            <a:endParaRPr lang="cs-CZ" dirty="0"/>
          </a:p>
          <a:p>
            <a:pPr algn="just"/>
            <a:r>
              <a:rPr lang="en-US" dirty="0"/>
              <a:t>BLUESTAR® FORENSIC does not alter DNA and </a:t>
            </a:r>
            <a:r>
              <a:rPr lang="en-US" b="1" dirty="0"/>
              <a:t>allows for both subsequent DNA typing and ABO typing</a:t>
            </a:r>
            <a:r>
              <a:rPr lang="en-US" dirty="0"/>
              <a:t>.</a:t>
            </a:r>
            <a:r>
              <a:rPr lang="cs-CZ" dirty="0"/>
              <a:t> 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E4B9B8B-BE41-4080-922E-CB04DEC5F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70930"/>
          </a:xfrm>
        </p:spPr>
        <p:txBody>
          <a:bodyPr/>
          <a:lstStyle/>
          <a:p>
            <a:pPr algn="ctr"/>
            <a:r>
              <a:rPr lang="cs-CZ" b="1" u="sng" dirty="0"/>
              <a:t>BLUESTAR FORENSIC</a:t>
            </a:r>
          </a:p>
        </p:txBody>
      </p:sp>
    </p:spTree>
    <p:extLst>
      <p:ext uri="{BB962C8B-B14F-4D97-AF65-F5344CB8AC3E}">
        <p14:creationId xmlns:p14="http://schemas.microsoft.com/office/powerpoint/2010/main" val="7209121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19168155-A78A-426F-A96F-B58CD1F78E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71600"/>
            <a:ext cx="4095750" cy="2847975"/>
          </a:xfr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0C3704DE-A79F-47AC-8B44-9296DAA91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Bluestar</a:t>
            </a:r>
            <a:r>
              <a:rPr lang="cs-CZ" dirty="0"/>
              <a:t> </a:t>
            </a:r>
            <a:r>
              <a:rPr lang="cs-CZ" dirty="0" err="1"/>
              <a:t>Forensic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0EBF8F8-EB7F-4D92-A269-C408BE9719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49238"/>
            <a:ext cx="1257300" cy="100584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AE4E227-5380-4490-A7B0-A4B3FF171B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029" y="1522726"/>
            <a:ext cx="2508553" cy="200684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A0F52F4-4F17-4261-B4FE-7EC7DE0F30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15" y="4581128"/>
            <a:ext cx="1905000" cy="143827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8941570-58FD-407B-B40F-48E189996B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135" y="4136830"/>
            <a:ext cx="2857500" cy="215265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7BCB1AB4-793A-45D9-878C-D0793456F9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348" y="3656630"/>
            <a:ext cx="2339851" cy="2059069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6956FE20-A4AA-4ABC-8A3E-A10A5CE67E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3984430"/>
            <a:ext cx="2857500" cy="2457450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BDC71EE0-71BC-4C06-830E-36ADBB9EA6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23728"/>
            <a:ext cx="1257300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92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FB8F1461-484C-49F5-AAF8-9E9732418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MEGA MAXX 300 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1D250038-290A-4029-BAC1-0876B3063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Alternativní světelné zdroje</a:t>
            </a:r>
            <a:endParaRPr lang="cs-CZ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07501"/>
            <a:ext cx="4896544" cy="2264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924944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8414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3E19D273-7C05-4EBC-846C-0FCE8731F5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92696"/>
            <a:ext cx="8229600" cy="5760640"/>
          </a:xfr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01308D2F-3992-44D0-A02C-92BEFE2D2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91372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3816891B-2CDD-46B2-9BA0-C39FCC408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- na sterilní vlhčený (ddH2O) nosič (pomocí pinzety)</a:t>
            </a:r>
          </a:p>
          <a:p>
            <a:pPr marL="0" indent="0">
              <a:buNone/>
            </a:pPr>
            <a:r>
              <a:rPr lang="cs-CZ" dirty="0"/>
              <a:t> </a:t>
            </a:r>
          </a:p>
          <a:p>
            <a:r>
              <a:rPr lang="cs-CZ" dirty="0"/>
              <a:t>Gázové vlákno</a:t>
            </a:r>
          </a:p>
          <a:p>
            <a:pPr marL="0" indent="0">
              <a:buNone/>
            </a:pPr>
            <a:r>
              <a:rPr lang="cs-CZ" dirty="0"/>
              <a:t> - obvazový materiál tkaný - vlákna osnovy v podélném směru velmi pevná a vlákna v útku se pravoúhle provazují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Tampony</a:t>
            </a:r>
          </a:p>
          <a:p>
            <a:pPr marL="0" indent="0">
              <a:buNone/>
            </a:pPr>
            <a:r>
              <a:rPr lang="cs-CZ" dirty="0"/>
              <a:t>- </a:t>
            </a:r>
            <a:r>
              <a:rPr lang="cs-CZ" dirty="0" err="1"/>
              <a:t>DispoLab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 - COPAN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CD27EE8F-8BC3-43BE-9F1E-DB5298199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Na co odebírat?</a:t>
            </a:r>
          </a:p>
        </p:txBody>
      </p:sp>
      <p:sp>
        <p:nvSpPr>
          <p:cNvPr id="5" name="AutoShape 2" descr="Výsledek obrázku pro obvaz struktura">
            <a:extLst>
              <a:ext uri="{FF2B5EF4-FFF2-40B4-BE49-F238E27FC236}">
                <a16:creationId xmlns:a16="http://schemas.microsoft.com/office/drawing/2014/main" id="{95D0461E-0E7F-49AC-B83D-EF2BB9A4F88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66ECB3F-B0F2-4BB4-BD47-FA9CD23AB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3675" y="342900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9407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9D51F217-04F8-4D23-8CFA-FBF9759FA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0D5EBBF8-F8B1-4E78-970B-78C094C1E1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1960" y="4077072"/>
            <a:ext cx="4595351" cy="306057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B187FFA-7355-4518-B2B3-F19C64434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"/>
            <a:ext cx="6193764" cy="41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8483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38B5E6C6-8DC0-435B-BE7B-E82AD6A440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88" y="269371"/>
            <a:ext cx="3960440" cy="3960440"/>
          </a:xfr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62FF98EC-30D3-4453-AA6F-982514198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091C39A-801A-4D3C-852F-877519ED5E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325" y="288032"/>
            <a:ext cx="3140968" cy="3140968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003589A7-D075-4FDD-AE60-ACBB2441D7B3}"/>
              </a:ext>
            </a:extLst>
          </p:cNvPr>
          <p:cNvSpPr/>
          <p:nvPr/>
        </p:nvSpPr>
        <p:spPr>
          <a:xfrm>
            <a:off x="323528" y="4329336"/>
            <a:ext cx="78592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- </a:t>
            </a:r>
            <a:r>
              <a:rPr lang="en-US" dirty="0"/>
              <a:t>sweat, semen, blood stains, skin and any environmental trace</a:t>
            </a:r>
            <a:endParaRPr lang="cs-CZ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BCDE23A8-4E11-4EBD-8FC4-CFD4982271BD}"/>
              </a:ext>
            </a:extLst>
          </p:cNvPr>
          <p:cNvSpPr/>
          <p:nvPr/>
        </p:nvSpPr>
        <p:spPr>
          <a:xfrm>
            <a:off x="323528" y="4662340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- t</a:t>
            </a:r>
            <a:r>
              <a:rPr lang="en-US" dirty="0"/>
              <a:t>he advanced antimicrobial system neutralizes environmental microbes and preserves sample integrity up to 6 months at room temperature without air drying the swab</a:t>
            </a:r>
            <a:r>
              <a:rPr lang="cs-CZ" dirty="0"/>
              <a:t>; s</a:t>
            </a:r>
            <a:r>
              <a:rPr lang="en-US" dirty="0" err="1"/>
              <a:t>uperior</a:t>
            </a:r>
            <a:r>
              <a:rPr lang="en-US" dirty="0"/>
              <a:t> uptake and release, and antimicrobial action makes this line suitable for crime scene investigations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911687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E7801FCD-2001-44CC-A39E-1FBD7BEF24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270" y="133739"/>
            <a:ext cx="4638190" cy="4572000"/>
          </a:xfrm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EBE6CFAA-ED5C-4300-8ED1-CBAAB44CB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138" y="849741"/>
            <a:ext cx="2242592" cy="324272"/>
          </a:xfrm>
        </p:spPr>
        <p:txBody>
          <a:bodyPr>
            <a:noAutofit/>
          </a:bodyPr>
          <a:lstStyle/>
          <a:p>
            <a:r>
              <a:rPr lang="cs-CZ" sz="2000" b="1" dirty="0"/>
              <a:t>Cells are easily collected</a:t>
            </a:r>
            <a:br>
              <a:rPr lang="cs-CZ" sz="2000" b="1" dirty="0"/>
            </a:br>
            <a:r>
              <a:rPr lang="cs-CZ" sz="2000" b="1" dirty="0"/>
              <a:t>between the fibers</a:t>
            </a:r>
            <a:endParaRPr lang="cs-CZ" sz="2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DE15044-9E17-46E8-AAF5-AF123B553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899" y="185263"/>
            <a:ext cx="1245239" cy="15363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31CF328-C7F3-4081-851E-A434495485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1838491"/>
            <a:ext cx="462915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0761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2C0A044-79D5-46B0-A4E2-8890D67602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687" y="3417065"/>
            <a:ext cx="2714625" cy="1685925"/>
          </a:xfr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7425D92B-7E7B-402D-847B-B1341658D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Přechovávání vzorků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D6B2FBD-74E7-438D-B80B-2C26EBCEBFED}"/>
              </a:ext>
            </a:extLst>
          </p:cNvPr>
          <p:cNvSpPr txBox="1"/>
          <p:nvPr/>
        </p:nvSpPr>
        <p:spPr>
          <a:xfrm>
            <a:off x="899592" y="2235130"/>
            <a:ext cx="741682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2800" dirty="0"/>
              <a:t>zkumavka – nutno nechat přístup vzduchu</a:t>
            </a:r>
          </a:p>
          <a:p>
            <a:pPr marL="285750" indent="-285750">
              <a:buFontTx/>
              <a:buChar char="-"/>
            </a:pPr>
            <a:endParaRPr lang="cs-CZ" sz="2800" dirty="0"/>
          </a:p>
          <a:p>
            <a:pPr marL="285750" indent="-285750">
              <a:buFontTx/>
              <a:buChar char="-"/>
            </a:pPr>
            <a:endParaRPr lang="cs-CZ" sz="2800" dirty="0"/>
          </a:p>
          <a:p>
            <a:pPr marL="285750" indent="-285750">
              <a:buFontTx/>
              <a:buChar char="-"/>
            </a:pPr>
            <a:r>
              <a:rPr lang="cs-CZ" sz="2800" dirty="0" err="1"/>
              <a:t>Steriklin</a:t>
            </a:r>
            <a:endParaRPr lang="cs-CZ" sz="2800" dirty="0"/>
          </a:p>
          <a:p>
            <a:pPr marL="285750" indent="-285750">
              <a:buFontTx/>
              <a:buChar char="-"/>
            </a:pPr>
            <a:endParaRPr lang="cs-CZ" sz="2800" dirty="0"/>
          </a:p>
          <a:p>
            <a:pPr marL="285750" indent="-285750">
              <a:buFontTx/>
              <a:buChar char="-"/>
            </a:pPr>
            <a:endParaRPr lang="cs-CZ" sz="2800" dirty="0"/>
          </a:p>
          <a:p>
            <a:pPr marL="285750" indent="-285750">
              <a:buFontTx/>
              <a:buChar char="-"/>
            </a:pPr>
            <a:endParaRPr lang="cs-CZ" sz="2800" dirty="0"/>
          </a:p>
          <a:p>
            <a:pPr marL="285750" indent="-285750">
              <a:buFontTx/>
              <a:buChar char="-"/>
            </a:pPr>
            <a:r>
              <a:rPr lang="cs-CZ" sz="2800" dirty="0"/>
              <a:t>papírová obálka </a:t>
            </a:r>
          </a:p>
        </p:txBody>
      </p:sp>
    </p:spTree>
    <p:extLst>
      <p:ext uri="{BB962C8B-B14F-4D97-AF65-F5344CB8AC3E}">
        <p14:creationId xmlns:p14="http://schemas.microsoft.com/office/powerpoint/2010/main" val="2033013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227694D3-ECBB-46DF-B474-AC948E23CA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47328"/>
            <a:ext cx="8229600" cy="5763344"/>
          </a:xfr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40AFFB71-75A1-4D8F-A2F2-9B9228178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1728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6BEB1C52-530D-4DFA-A95C-F8E856192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48680"/>
            <a:ext cx="8229600" cy="5976664"/>
          </a:xfr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6BD86C64-2752-49A3-AA26-95C504141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6485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D482ED70-4791-401C-904E-0A5C5AF94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cs-CZ" dirty="0"/>
              <a:t>včasným zjištěním a zajištěním místa činu, následným vyhledáním a zajištěním stop a dalších důkazních materiálů je možné zjistit nejdůležitější okolnosti potřené k objasnění skutkové podstaty trestného činu a zajistit důkazy, které by vedly k zjištění a vypátrání pachatele a jeho následnému usvědčení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naopak veškeré chyby a nedostatky učiněné na místě činu jsou nezřídka základem neúspěchu při vyšetřování trestného činu a usvědčení pachatele          a mnohdy se již nedají dodatečně napravit</a:t>
            </a:r>
          </a:p>
          <a:p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E24C3D8-8F1A-44B8-9F53-0150169B4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Místo činu</a:t>
            </a:r>
          </a:p>
        </p:txBody>
      </p:sp>
    </p:spTree>
    <p:extLst>
      <p:ext uri="{BB962C8B-B14F-4D97-AF65-F5344CB8AC3E}">
        <p14:creationId xmlns:p14="http://schemas.microsoft.com/office/powerpoint/2010/main" val="309023044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í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tint val="100000"/>
                <a:shade val="42000"/>
                <a:hueMod val="100000"/>
                <a:satMod val="100000"/>
              </a:schemeClr>
              <a:schemeClr val="phClr">
                <a:tint val="4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43FF3371-6D42-438B-8BF3-449CBD60F1F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Prezentace Den Země</Template>
  <TotalTime>0</TotalTime>
  <Words>1698</Words>
  <Application>Microsoft Office PowerPoint</Application>
  <PresentationFormat>Předvádění na obrazovce (4:3)</PresentationFormat>
  <Paragraphs>231</Paragraphs>
  <Slides>64</Slides>
  <Notes>7</Notes>
  <HiddenSlides>0</HiddenSlides>
  <MMClips>1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64</vt:i4>
      </vt:variant>
    </vt:vector>
  </HeadingPairs>
  <TitlesOfParts>
    <vt:vector size="71" baseType="lpstr">
      <vt:lpstr>Arial</vt:lpstr>
      <vt:lpstr>Calibri</vt:lpstr>
      <vt:lpstr>Constantia</vt:lpstr>
      <vt:lpstr>Nimbus Roman No9 L</vt:lpstr>
      <vt:lpstr>URW Chancery L</vt:lpstr>
      <vt:lpstr>Wingdings 2</vt:lpstr>
      <vt:lpstr>Papír</vt:lpstr>
      <vt:lpstr>Ohledání místa činu</vt:lpstr>
      <vt:lpstr>Místo činu</vt:lpstr>
      <vt:lpstr>Místo činu</vt:lpstr>
      <vt:lpstr>Co vše může být místo činu (MČ)?</vt:lpstr>
      <vt:lpstr>Prezentace aplikace PowerPoint</vt:lpstr>
      <vt:lpstr>Prezentace aplikace PowerPoint</vt:lpstr>
      <vt:lpstr>Prezentace aplikace PowerPoint</vt:lpstr>
      <vt:lpstr>Prezentace aplikace PowerPoint</vt:lpstr>
      <vt:lpstr>Místo činu</vt:lpstr>
      <vt:lpstr>Prezentace aplikace PowerPoint</vt:lpstr>
      <vt:lpstr>Rozdělení dle charakteru</vt:lpstr>
      <vt:lpstr>Ohledání mrtvoly - cíl</vt:lpstr>
      <vt:lpstr>Ohledání mrtvoly – co hledat</vt:lpstr>
      <vt:lpstr>Ohledání mrtvoly – co hledat</vt:lpstr>
      <vt:lpstr>Posmrtné změny – fyzikální pochody</vt:lpstr>
      <vt:lpstr>Fermentativní změny</vt:lpstr>
      <vt:lpstr>Vitální reakce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Ohledání předmětů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Ohledání předmětů</vt:lpstr>
      <vt:lpstr>Ohledání dokumentů</vt:lpstr>
      <vt:lpstr>Ohledání zvířat</vt:lpstr>
      <vt:lpstr>Ohledání těla živé osoby</vt:lpstr>
      <vt:lpstr>Prezentace aplikace PowerPoint</vt:lpstr>
      <vt:lpstr>Podle posloupnosti ohledávání</vt:lpstr>
      <vt:lpstr>Prvotní ohledání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Opakované ohledání</vt:lpstr>
      <vt:lpstr>Doplňující ohledání</vt:lpstr>
      <vt:lpstr>Prezentace aplikace PowerPoint</vt:lpstr>
      <vt:lpstr>Prezentace aplikace PowerPoint</vt:lpstr>
      <vt:lpstr>Prezentace aplikace PowerPoint</vt:lpstr>
      <vt:lpstr>Prezentace aplikace PowerPoint</vt:lpstr>
      <vt:lpstr>Na místě činu</vt:lpstr>
      <vt:lpstr>Stopy na místě činu – krevní stopy</vt:lpstr>
      <vt:lpstr>BLUESTAR FORENSIC</vt:lpstr>
      <vt:lpstr>Bluestar Forensic</vt:lpstr>
      <vt:lpstr>Alternativní světelné zdroje</vt:lpstr>
      <vt:lpstr>Na co odebírat?</vt:lpstr>
      <vt:lpstr>Prezentace aplikace PowerPoint</vt:lpstr>
      <vt:lpstr>Prezentace aplikace PowerPoint</vt:lpstr>
      <vt:lpstr>Cells are easily collected between the fibers</vt:lpstr>
      <vt:lpstr>Přechovávání vzorků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2018-02-23T08:57:24Z</dcterms:created>
  <dcterms:modified xsi:type="dcterms:W3CDTF">2023-03-14T10:03:59Z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TC102513359990</vt:lpwstr>
  </property>
</Properties>
</file>