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54"/>
  </p:notesMasterIdLst>
  <p:sldIdLst>
    <p:sldId id="256" r:id="rId3"/>
    <p:sldId id="257" r:id="rId4"/>
    <p:sldId id="276" r:id="rId5"/>
    <p:sldId id="273" r:id="rId6"/>
    <p:sldId id="258" r:id="rId7"/>
    <p:sldId id="274" r:id="rId8"/>
    <p:sldId id="261" r:id="rId9"/>
    <p:sldId id="262" r:id="rId10"/>
    <p:sldId id="266" r:id="rId11"/>
    <p:sldId id="267" r:id="rId12"/>
    <p:sldId id="271" r:id="rId13"/>
    <p:sldId id="272" r:id="rId14"/>
    <p:sldId id="279" r:id="rId15"/>
    <p:sldId id="269" r:id="rId16"/>
    <p:sldId id="270" r:id="rId17"/>
    <p:sldId id="280" r:id="rId18"/>
    <p:sldId id="281" r:id="rId19"/>
    <p:sldId id="283" r:id="rId20"/>
    <p:sldId id="304" r:id="rId21"/>
    <p:sldId id="282" r:id="rId22"/>
    <p:sldId id="308" r:id="rId23"/>
    <p:sldId id="284" r:id="rId24"/>
    <p:sldId id="321" r:id="rId25"/>
    <p:sldId id="287" r:id="rId26"/>
    <p:sldId id="289" r:id="rId27"/>
    <p:sldId id="307" r:id="rId28"/>
    <p:sldId id="293" r:id="rId29"/>
    <p:sldId id="292" r:id="rId30"/>
    <p:sldId id="291" r:id="rId31"/>
    <p:sldId id="317" r:id="rId32"/>
    <p:sldId id="290" r:id="rId33"/>
    <p:sldId id="294" r:id="rId34"/>
    <p:sldId id="296" r:id="rId35"/>
    <p:sldId id="297" r:id="rId36"/>
    <p:sldId id="299" r:id="rId37"/>
    <p:sldId id="300" r:id="rId38"/>
    <p:sldId id="303" r:id="rId39"/>
    <p:sldId id="310" r:id="rId40"/>
    <p:sldId id="295" r:id="rId41"/>
    <p:sldId id="311" r:id="rId42"/>
    <p:sldId id="313" r:id="rId43"/>
    <p:sldId id="318" r:id="rId44"/>
    <p:sldId id="312" r:id="rId45"/>
    <p:sldId id="314" r:id="rId46"/>
    <p:sldId id="309" r:id="rId47"/>
    <p:sldId id="316" r:id="rId48"/>
    <p:sldId id="315" r:id="rId49"/>
    <p:sldId id="320" r:id="rId50"/>
    <p:sldId id="302" r:id="rId51"/>
    <p:sldId id="305" r:id="rId52"/>
    <p:sldId id="30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73" autoAdjust="0"/>
  </p:normalViewPr>
  <p:slideViewPr>
    <p:cSldViewPr>
      <p:cViewPr>
        <p:scale>
          <a:sx n="86" d="100"/>
          <a:sy n="86" d="100"/>
        </p:scale>
        <p:origin x="137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8287AA-0D99-42CE-A71B-10FA9908BBF8}" type="datetimeFigureOut">
              <a:rPr lang="en-US" smtClean="0"/>
              <a:pPr/>
              <a:t>2/27/2023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167DB-EFF0-400D-96A1-6799F871DE5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D7C167DB-EFF0-400D-96A1-6799F871DE5B}"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a:t>Kliknutím můžete upravit styl předlohy.</a:t>
            </a:r>
            <a:endParaRPr lang="en-US" dirty="0"/>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cs-CZ"/>
              <a:t>Kliknutím lze upravit styl.</a:t>
            </a:r>
            <a:endParaRPr lang="en-US" dirty="0"/>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p>
        </p:txBody>
      </p:sp>
      <p:sp>
        <p:nvSpPr>
          <p:cNvPr id="15" name="Date Placeholder 14"/>
          <p:cNvSpPr>
            <a:spLocks noGrp="1"/>
          </p:cNvSpPr>
          <p:nvPr>
            <p:ph type="dt" sz="half" idx="10"/>
          </p:nvPr>
        </p:nvSpPr>
        <p:spPr/>
        <p:txBody>
          <a:bodyPr/>
          <a:lstStyle/>
          <a:p>
            <a:fld id="{DCFA480D-CB17-4C49-BB2A-C7514E1C7CEA}" type="datetimeFigureOut">
              <a:rPr lang="en-US" smtClean="0"/>
              <a:pPr/>
              <a:t>2/27/2023</a:t>
            </a:fld>
            <a:endParaRPr lang="en-US"/>
          </a:p>
        </p:txBody>
      </p:sp>
      <p:sp>
        <p:nvSpPr>
          <p:cNvPr id="16" name="Slide Number Placeholder 15"/>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CFA480D-CB17-4C49-BB2A-C7514E1C7CEA}"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CFA480D-CB17-4C49-BB2A-C7514E1C7CEA}" type="datetimeFigureOut">
              <a:rPr lang="en-US" smtClean="0"/>
              <a:pPr/>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4" name="Date Placeholder 13"/>
          <p:cNvSpPr>
            <a:spLocks noGrp="1"/>
          </p:cNvSpPr>
          <p:nvPr>
            <p:ph type="dt" sz="half" idx="14"/>
          </p:nvPr>
        </p:nvSpPr>
        <p:spPr/>
        <p:txBody>
          <a:bodyPr/>
          <a:lstStyle/>
          <a:p>
            <a:fld id="{DCFA480D-CB17-4C49-BB2A-C7514E1C7CEA}" type="datetimeFigureOut">
              <a:rPr lang="en-US" smtClean="0"/>
              <a:pPr/>
              <a:t>2/27/2023</a:t>
            </a:fld>
            <a:endParaRPr lang="en-US"/>
          </a:p>
        </p:txBody>
      </p:sp>
      <p:sp>
        <p:nvSpPr>
          <p:cNvPr id="15" name="Slide Number Placeholder 14"/>
          <p:cNvSpPr>
            <a:spLocks noGrp="1"/>
          </p:cNvSpPr>
          <p:nvPr>
            <p:ph type="sldNum" sz="quarter" idx="15"/>
          </p:nvPr>
        </p:nvSpPr>
        <p:spPr/>
        <p:txBody>
          <a:bodyPr/>
          <a:lstStyle>
            <a:lvl1pPr algn="ctr">
              <a:defRPr/>
            </a:lvl1pPr>
          </a:lstStyle>
          <a:p>
            <a:pPr algn="ctr"/>
            <a:fld id="{CEAB1635-7AB6-4A02-8F63-2344453D2D84}" type="slidenum">
              <a:rPr lang="en-US" smtClean="0"/>
              <a:pPr algn="ctr"/>
              <a:t>‹#›</a:t>
            </a:fld>
            <a:endParaRPr lang="en-US" dirty="0"/>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lang="cs-CZ"/>
              <a:t>Kliknutím lze upravit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FA480D-CB17-4C49-BB2A-C7514E1C7CEA}"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latinLnBrk="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cs-CZ"/>
              <a:t>Kliknutím lze upravit styl.</a:t>
            </a:r>
            <a:endParaRPr lang="en-US" dirty="0"/>
          </a:p>
        </p:txBody>
      </p:sp>
      <p:sp>
        <p:nvSpPr>
          <p:cNvPr id="3" name="Text Placeholder 2"/>
          <p:cNvSpPr>
            <a:spLocks noGrp="1"/>
          </p:cNvSpPr>
          <p:nvPr>
            <p:ph type="body" idx="1"/>
          </p:nvPr>
        </p:nvSpPr>
        <p:spPr>
          <a:xfrm>
            <a:off x="685800" y="4958864"/>
            <a:ext cx="7924800" cy="984736"/>
          </a:xfrm>
        </p:spPr>
        <p:txBody>
          <a:bodyPr anchor="t"/>
          <a:lstStyle>
            <a:lvl1pPr>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a:t>Upravte styly předlohy textu.</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FA480D-CB17-4C49-BB2A-C7514E1C7CEA}"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
        <p:nvSpPr>
          <p:cNvPr id="11" name="Content Placeholder 10"/>
          <p:cNvSpPr>
            <a:spLocks noGrp="1"/>
          </p:cNvSpPr>
          <p:nvPr>
            <p:ph sz="half" idx="1"/>
          </p:nvPr>
        </p:nvSpPr>
        <p:spPr>
          <a:xfrm>
            <a:off x="457200" y="1524000"/>
            <a:ext cx="4059936" cy="4572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12"/>
          <p:cNvSpPr>
            <a:spLocks noGrp="1"/>
          </p:cNvSpPr>
          <p:nvPr>
            <p:ph sz="half" idx="2"/>
          </p:nvPr>
        </p:nvSpPr>
        <p:spPr>
          <a:xfrm>
            <a:off x="4648200" y="1524000"/>
            <a:ext cx="4059936" cy="4572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EAB1635-7AB6-4A02-8F63-2344453D2D84}"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DCFA480D-CB17-4C49-BB2A-C7514E1C7CEA}" type="datetimeFigureOut">
              <a:rPr lang="en-US" smtClean="0"/>
              <a:pPr/>
              <a:t>2/27/2023</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cs-CZ"/>
              <a:t>Upravte styly předlohy textu.</a:t>
            </a:r>
          </a:p>
        </p:txBody>
      </p:sp>
      <p:sp>
        <p:nvSpPr>
          <p:cNvPr id="32" name="Content Placeholder 31"/>
          <p:cNvSpPr>
            <a:spLocks noGrp="1"/>
          </p:cNvSpPr>
          <p:nvPr>
            <p:ph sz="half" idx="2"/>
          </p:nvPr>
        </p:nvSpPr>
        <p:spPr>
          <a:xfrm>
            <a:off x="457200" y="2201896"/>
            <a:ext cx="4038600" cy="391363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34" name="Content Placeholder 33"/>
          <p:cNvSpPr>
            <a:spLocks noGrp="1"/>
          </p:cNvSpPr>
          <p:nvPr>
            <p:ph sz="quarter" idx="4"/>
          </p:nvPr>
        </p:nvSpPr>
        <p:spPr>
          <a:xfrm>
            <a:off x="4649788" y="2201896"/>
            <a:ext cx="4038600" cy="391363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lang="cs-CZ"/>
              <a:t>Kliknutím lze upravit styl.</a:t>
            </a:r>
            <a:endParaRPr lang="en-US" dirty="0"/>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cs-CZ"/>
              <a:t>Upravte styly předlohy textu.</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FA480D-CB17-4C49-BB2A-C7514E1C7CEA}" type="datetimeFigureOut">
              <a:rPr lang="en-US" smtClean="0"/>
              <a:pPr/>
              <a:t>2/27/2023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A480D-CB17-4C49-BB2A-C7514E1C7CEA}" type="datetimeFigureOut">
              <a:rPr lang="en-US" smtClean="0"/>
              <a:pPr/>
              <a:t>2/27/2023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B1635-7AB6-4A02-8F63-2344453D2D8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ts val="24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cs-CZ"/>
              <a:t>Upravte styly předlohy textu.</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cs-CZ"/>
              <a:t>Kliknutím lze upravit styl.</a:t>
            </a:r>
            <a:endParaRPr lang="en-US" dirty="0"/>
          </a:p>
        </p:txBody>
      </p:sp>
      <p:sp>
        <p:nvSpPr>
          <p:cNvPr id="8" name="Date Placeholder 7"/>
          <p:cNvSpPr>
            <a:spLocks noGrp="1"/>
          </p:cNvSpPr>
          <p:nvPr>
            <p:ph type="dt" sz="half" idx="14"/>
          </p:nvPr>
        </p:nvSpPr>
        <p:spPr/>
        <p:txBody>
          <a:bodyPr/>
          <a:lstStyle/>
          <a:p>
            <a:fld id="{DCFA480D-CB17-4C49-BB2A-C7514E1C7CEA}" type="datetimeFigureOut">
              <a:rPr lang="en-US" smtClean="0"/>
              <a:pPr/>
              <a:t>2/27/2023</a:t>
            </a:fld>
            <a:endParaRPr lang="en-US"/>
          </a:p>
        </p:txBody>
      </p:sp>
      <p:sp>
        <p:nvSpPr>
          <p:cNvPr id="9" name="Slide Number Placeholder 8"/>
          <p:cNvSpPr>
            <a:spLocks noGrp="1"/>
          </p:cNvSpPr>
          <p:nvPr>
            <p:ph type="sldNum" sz="quarter" idx="15"/>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cs-CZ"/>
              <a:t>Kliknutím lze upravit styl.</a:t>
            </a:r>
            <a:endParaRPr lang="en-US" dirty="0"/>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lang="cs-CZ"/>
              <a:t>Kliknutím na ikonu přidáte obrázek.</a:t>
            </a:r>
            <a:endParaRPr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ts val="24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cs-CZ"/>
              <a:t>Upravte styly předlohy textu.</a:t>
            </a:r>
          </a:p>
        </p:txBody>
      </p:sp>
      <p:sp>
        <p:nvSpPr>
          <p:cNvPr id="8" name="Date Placeholder 7"/>
          <p:cNvSpPr>
            <a:spLocks noGrp="1"/>
          </p:cNvSpPr>
          <p:nvPr>
            <p:ph type="dt" sz="half" idx="10"/>
          </p:nvPr>
        </p:nvSpPr>
        <p:spPr/>
        <p:txBody>
          <a:bodyPr/>
          <a:lstStyle/>
          <a:p>
            <a:fld id="{DCFA480D-CB17-4C49-BB2A-C7514E1C7CEA}" type="datetimeFigureOut">
              <a:rPr lang="en-US" smtClean="0"/>
              <a:pPr/>
              <a:t>2/27/2023</a:t>
            </a:fld>
            <a:endParaRPr lang="en-US"/>
          </a:p>
        </p:txBody>
      </p:sp>
      <p:sp>
        <p:nvSpPr>
          <p:cNvPr id="9" name="Slide Number Placeholder 8"/>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a:defRPr sz="1200">
                <a:solidFill>
                  <a:schemeClr val="tx2"/>
                </a:solidFill>
              </a:defRPr>
            </a:lvl1pPr>
          </a:lstStyle>
          <a:p>
            <a:fld id="{DCFA480D-CB17-4C49-BB2A-C7514E1C7CEA}" type="datetimeFigureOut">
              <a:rPr lang="en-US" smtClean="0"/>
              <a:pPr/>
              <a:t>2/27/2023</a:t>
            </a:fld>
            <a:endParaRPr lang="en-US" sz="1200" dirty="0">
              <a:solidFill>
                <a:schemeClr val="tx2"/>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a:defRPr sz="1200">
                <a:solidFill>
                  <a:schemeClr val="tx2"/>
                </a:solidFill>
              </a:defRPr>
            </a:lvl1pPr>
          </a:lstStyle>
          <a:p>
            <a:pPr algn="r"/>
            <a:endParaRPr lang="en-US" sz="1200" dirty="0">
              <a:solidFill>
                <a:schemeClr val="tx2"/>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a:defRPr sz="1600" baseline="0">
                <a:solidFill>
                  <a:schemeClr val="tx2"/>
                </a:solidFill>
              </a:defRPr>
            </a:lvl1pPr>
          </a:lstStyle>
          <a:p>
            <a:pPr algn="ctr"/>
            <a:fld id="{CEAB1635-7AB6-4A02-8F63-2344453D2D84}" type="slidenum">
              <a:rPr lang="en-US" smtClean="0"/>
              <a:pPr algn="ctr"/>
              <a:t>‹#›</a:t>
            </a:fld>
            <a:endParaRPr lang="en-US" sz="1600" baseline="0" dirty="0">
              <a:solidFill>
                <a:schemeClr val="tx2"/>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cs-CZ"/>
              <a:t>Kliknutím lze upravit styl.</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lang="en-US" sz="4200" b="0" kern="1200" spc="-100" baseline="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Iuk3eayaPEI" TargetMode="External"/><Relationship Id="rId2" Type="http://schemas.openxmlformats.org/officeDocument/2006/relationships/hyperlink" Target="https://youtu.be/JBTOeRjK0TU"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gif"/></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a:t>Zajištění stop v laboratoři</a:t>
            </a:r>
          </a:p>
        </p:txBody>
      </p:sp>
      <p:sp>
        <p:nvSpPr>
          <p:cNvPr id="3" name="Subtitle 2"/>
          <p:cNvSpPr>
            <a:spLocks noGrp="1"/>
          </p:cNvSpPr>
          <p:nvPr>
            <p:ph type="subTitle" idx="1"/>
          </p:nvPr>
        </p:nvSpPr>
        <p:spPr/>
        <p:txBody>
          <a:bodyPr/>
          <a:lstStyle/>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37AD869F-8948-4984-9D6E-771F739D45DA}"/>
              </a:ext>
            </a:extLst>
          </p:cNvPr>
          <p:cNvSpPr>
            <a:spLocks noGrp="1"/>
          </p:cNvSpPr>
          <p:nvPr>
            <p:ph idx="1"/>
          </p:nvPr>
        </p:nvSpPr>
        <p:spPr/>
        <p:txBody>
          <a:bodyPr/>
          <a:lstStyle/>
          <a:p>
            <a:r>
              <a:rPr lang="pl-PL" u="sng" dirty="0"/>
              <a:t>Krevní stopy vzniklé jako stopy po odstranění krve </a:t>
            </a:r>
            <a:endParaRPr lang="cs-CZ" u="sng" dirty="0"/>
          </a:p>
          <a:p>
            <a:pPr marL="0" indent="0" algn="just">
              <a:buNone/>
            </a:pPr>
            <a:r>
              <a:rPr lang="cs-CZ" dirty="0"/>
              <a:t>Tento typ stopy je nalézán na objektech, které byly nositeli krevních stop, ovšem došlo k jejich vyčištění, vyprání či umytí. Na takto upravených objektech jsou nalézány pouze zbytky krevního materiálu, které jsou ještě poznamenány užitím čistících nebo pracích prostředků a je nutno k nim tak přistupovat. Typickými příklady míst se zbytky krevního materiálu jsou švy           a záhyby textilního materiálu, škvíry jak v podlahových krytinách, tak nábytku, zbraní apod.. </a:t>
            </a:r>
          </a:p>
        </p:txBody>
      </p:sp>
      <p:sp>
        <p:nvSpPr>
          <p:cNvPr id="3" name="Nadpis 2">
            <a:extLst>
              <a:ext uri="{FF2B5EF4-FFF2-40B4-BE49-F238E27FC236}">
                <a16:creationId xmlns:a16="http://schemas.microsoft.com/office/drawing/2014/main" id="{1AEDBB7F-D7AB-4049-B322-F41FDB3F3907}"/>
              </a:ext>
            </a:extLst>
          </p:cNvPr>
          <p:cNvSpPr>
            <a:spLocks noGrp="1"/>
          </p:cNvSpPr>
          <p:nvPr>
            <p:ph type="title"/>
          </p:nvPr>
        </p:nvSpPr>
        <p:spPr/>
        <p:txBody>
          <a:bodyPr>
            <a:normAutofit/>
          </a:bodyPr>
          <a:lstStyle/>
          <a:p>
            <a:pPr algn="ctr"/>
            <a:r>
              <a:rPr lang="cs-CZ" b="1" u="sng" dirty="0"/>
              <a:t>Krev</a:t>
            </a:r>
          </a:p>
        </p:txBody>
      </p:sp>
    </p:spTree>
    <p:extLst>
      <p:ext uri="{BB962C8B-B14F-4D97-AF65-F5344CB8AC3E}">
        <p14:creationId xmlns:p14="http://schemas.microsoft.com/office/powerpoint/2010/main" val="166528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C7DEC8A-1966-4B19-816B-F9D3ED28B89A}"/>
              </a:ext>
            </a:extLst>
          </p:cNvPr>
          <p:cNvSpPr>
            <a:spLocks noGrp="1"/>
          </p:cNvSpPr>
          <p:nvPr>
            <p:ph idx="1"/>
          </p:nvPr>
        </p:nvSpPr>
        <p:spPr>
          <a:xfrm>
            <a:off x="457200" y="980729"/>
            <a:ext cx="8229600" cy="5703214"/>
          </a:xfrm>
        </p:spPr>
        <p:txBody>
          <a:bodyPr>
            <a:normAutofit fontScale="40000" lnSpcReduction="20000"/>
          </a:bodyPr>
          <a:lstStyle/>
          <a:p>
            <a:pPr marL="431800" indent="-323850">
              <a:lnSpc>
                <a:spcPct val="13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b="1" u="sng" dirty="0" err="1"/>
              <a:t>Luminol</a:t>
            </a:r>
            <a:r>
              <a:rPr lang="cs-CZ" altLang="cs-CZ" sz="4400" dirty="0"/>
              <a:t> – orientační test</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000" dirty="0"/>
              <a:t>C8H7N3O2 (IUPAC: 5-Amino-2,3-dihydro-1,4-phthalazinedione; o-</a:t>
            </a:r>
            <a:r>
              <a:rPr lang="cs-CZ" altLang="cs-CZ" sz="3000" dirty="0" err="1"/>
              <a:t>Aminophthaloyl</a:t>
            </a:r>
            <a:r>
              <a:rPr lang="cs-CZ" altLang="cs-CZ" sz="3000" dirty="0"/>
              <a:t> </a:t>
            </a:r>
            <a:r>
              <a:rPr lang="cs-CZ" altLang="cs-CZ" sz="3000" dirty="0" err="1"/>
              <a:t>hydrazide</a:t>
            </a:r>
            <a:r>
              <a:rPr lang="cs-CZ" altLang="cs-CZ" sz="3000" dirty="0"/>
              <a:t>, o-</a:t>
            </a:r>
            <a:r>
              <a:rPr lang="cs-CZ" altLang="cs-CZ" sz="3000" dirty="0" err="1"/>
              <a:t>Aminophthalyl</a:t>
            </a:r>
            <a:r>
              <a:rPr lang="cs-CZ" altLang="cs-CZ" sz="3000" dirty="0"/>
              <a:t> </a:t>
            </a:r>
            <a:r>
              <a:rPr lang="cs-CZ" altLang="cs-CZ" sz="3000" dirty="0" err="1"/>
              <a:t>hydrazide</a:t>
            </a:r>
            <a:r>
              <a:rPr lang="cs-CZ" altLang="cs-CZ" sz="3000" dirty="0"/>
              <a:t>, 3-Aminophthalhydrazide 3-Aminophthalic </a:t>
            </a:r>
            <a:r>
              <a:rPr lang="cs-CZ" altLang="cs-CZ" sz="3000" dirty="0" err="1"/>
              <a:t>hydrazide</a:t>
            </a:r>
            <a:r>
              <a:rPr lang="cs-CZ" altLang="cs-CZ" sz="3000" dirty="0"/>
              <a:t>)</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t>všestranná chemikálie známá svojí </a:t>
            </a:r>
            <a:r>
              <a:rPr lang="cs-CZ" altLang="cs-CZ" sz="4400" dirty="0" err="1"/>
              <a:t>chemoluminiscencí</a:t>
            </a:r>
            <a:r>
              <a:rPr lang="cs-CZ" altLang="cs-CZ" sz="4400" dirty="0"/>
              <a:t> při smíchání s vhodným oxidačním činidlem v podobě modrého záření v tmavé místnosti</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t>bílá až světle žlutá krystalická látka rozpustná ve většině organických rozpouštědlech, ale nerozpustná ve vodě</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t>složení reakční směsi: 3-amino-ftalhydrazid (</a:t>
            </a:r>
            <a:r>
              <a:rPr lang="cs-CZ" altLang="cs-CZ" sz="4400" dirty="0" err="1"/>
              <a:t>luminol</a:t>
            </a:r>
            <a:r>
              <a:rPr lang="cs-CZ" altLang="cs-CZ" sz="4400" dirty="0"/>
              <a:t>), Na2CO3, </a:t>
            </a:r>
            <a:r>
              <a:rPr lang="cs-CZ" altLang="cs-CZ" sz="4400" dirty="0" err="1"/>
              <a:t>destil</a:t>
            </a:r>
            <a:r>
              <a:rPr lang="cs-CZ" altLang="cs-CZ" sz="4400" dirty="0"/>
              <a:t>. H2O, </a:t>
            </a:r>
            <a:r>
              <a:rPr lang="cs-CZ" altLang="cs-CZ" sz="4400" dirty="0" err="1"/>
              <a:t>perborát</a:t>
            </a:r>
            <a:r>
              <a:rPr lang="cs-CZ" altLang="cs-CZ" sz="4400" dirty="0"/>
              <a:t> sodný (podle </a:t>
            </a:r>
            <a:r>
              <a:rPr lang="cs-CZ" altLang="cs-CZ" sz="4400" dirty="0" err="1"/>
              <a:t>Grodského</a:t>
            </a:r>
            <a:r>
              <a:rPr lang="cs-CZ" altLang="cs-CZ" sz="4400" dirty="0"/>
              <a:t> z roku 1951) nebo 3-amino-ftalhydrazid (</a:t>
            </a:r>
            <a:r>
              <a:rPr lang="cs-CZ" altLang="cs-CZ" sz="4400" dirty="0" err="1"/>
              <a:t>luminol</a:t>
            </a:r>
            <a:r>
              <a:rPr lang="cs-CZ" altLang="cs-CZ" sz="4400" dirty="0"/>
              <a:t>), </a:t>
            </a:r>
            <a:r>
              <a:rPr lang="cs-CZ" altLang="cs-CZ" sz="4400" dirty="0" err="1"/>
              <a:t>NaOH</a:t>
            </a:r>
            <a:r>
              <a:rPr lang="cs-CZ" altLang="cs-CZ" sz="4400" dirty="0"/>
              <a:t> (nebo KOH), H2O2 (podle Webera z roku 1966)</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t>v buněčné biologii využíván pro detekci mědi, železa a kyanidů </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t>pomocí reakce </a:t>
            </a:r>
            <a:r>
              <a:rPr lang="cs-CZ" altLang="cs-CZ" sz="4400" dirty="0" err="1"/>
              <a:t>luminolu</a:t>
            </a:r>
            <a:r>
              <a:rPr lang="cs-CZ" altLang="cs-CZ" sz="4400" dirty="0"/>
              <a:t> s  hemoglobinovým železem je možné detekovat        i stopové množství krve (ředění až 107) </a:t>
            </a:r>
            <a:r>
              <a:rPr lang="cs-CZ" altLang="cs-CZ" sz="4400" dirty="0">
                <a:sym typeface="Symbol" panose="05050102010706020507" pitchFamily="18" charset="2"/>
              </a:rPr>
              <a:t> modré záření trvající cca 30 s</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4400" dirty="0">
                <a:sym typeface="Symbol" panose="05050102010706020507" pitchFamily="18" charset="2"/>
              </a:rPr>
              <a:t>může ovlivnit množství a kvalitu DNA ve stopě</a:t>
            </a:r>
          </a:p>
          <a:p>
            <a:endParaRPr lang="cs-CZ" dirty="0"/>
          </a:p>
        </p:txBody>
      </p:sp>
      <p:sp>
        <p:nvSpPr>
          <p:cNvPr id="3" name="Nadpis 2">
            <a:extLst>
              <a:ext uri="{FF2B5EF4-FFF2-40B4-BE49-F238E27FC236}">
                <a16:creationId xmlns:a16="http://schemas.microsoft.com/office/drawing/2014/main" id="{79503D5A-978E-42D2-81A6-E2ABABF8441B}"/>
              </a:ext>
            </a:extLst>
          </p:cNvPr>
          <p:cNvSpPr>
            <a:spLocks noGrp="1"/>
          </p:cNvSpPr>
          <p:nvPr>
            <p:ph type="title"/>
          </p:nvPr>
        </p:nvSpPr>
        <p:spPr>
          <a:xfrm>
            <a:off x="457200" y="152400"/>
            <a:ext cx="8229600" cy="828328"/>
          </a:xfrm>
        </p:spPr>
        <p:txBody>
          <a:bodyPr/>
          <a:lstStyle/>
          <a:p>
            <a:pPr algn="ctr"/>
            <a:r>
              <a:rPr lang="cs-CZ" b="1" u="sng" dirty="0"/>
              <a:t>Orientační průkaz krve</a:t>
            </a:r>
            <a:endParaRPr lang="cs-CZ" dirty="0"/>
          </a:p>
        </p:txBody>
      </p:sp>
      <p:pic>
        <p:nvPicPr>
          <p:cNvPr id="5" name="Picture 14">
            <a:extLst>
              <a:ext uri="{FF2B5EF4-FFF2-40B4-BE49-F238E27FC236}">
                <a16:creationId xmlns:a16="http://schemas.microsoft.com/office/drawing/2014/main" id="{743E3216-C4E1-4F4E-9E9B-EC5E2A221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9580" y="5500310"/>
            <a:ext cx="13303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4CA18295-F41E-46F4-94C1-8940DD9D1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95" y="1412776"/>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81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8C870B8-E69D-4582-8075-4760DA464359}"/>
              </a:ext>
            </a:extLst>
          </p:cNvPr>
          <p:cNvSpPr>
            <a:spLocks noGrp="1"/>
          </p:cNvSpPr>
          <p:nvPr>
            <p:ph idx="1"/>
          </p:nvPr>
        </p:nvSpPr>
        <p:spPr>
          <a:xfrm>
            <a:off x="457200" y="895548"/>
            <a:ext cx="8229600" cy="5200451"/>
          </a:xfrm>
        </p:spPr>
        <p:txBody>
          <a:bodyPr>
            <a:normAutofit fontScale="92500" lnSpcReduction="10000"/>
          </a:bodyPr>
          <a:lstStyle/>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u="sng" dirty="0" err="1"/>
              <a:t>BlueStar</a:t>
            </a:r>
            <a:r>
              <a:rPr lang="en-US" altLang="cs-CZ" sz="2300" u="sng" dirty="0"/>
              <a:t>®</a:t>
            </a:r>
            <a:r>
              <a:rPr lang="cs-CZ" altLang="cs-CZ" sz="2300" u="sng" dirty="0"/>
              <a:t> </a:t>
            </a:r>
            <a:r>
              <a:rPr lang="cs-CZ" altLang="cs-CZ" sz="2300" u="sng" dirty="0" err="1"/>
              <a:t>Forensic</a:t>
            </a:r>
            <a:r>
              <a:rPr lang="cs-CZ" altLang="cs-CZ" sz="2300" u="sng" dirty="0"/>
              <a:t> (</a:t>
            </a:r>
            <a:r>
              <a:rPr lang="cs-CZ" altLang="cs-CZ" sz="2300" u="sng" dirty="0" err="1"/>
              <a:t>BlueStar</a:t>
            </a:r>
            <a:r>
              <a:rPr lang="cs-CZ" altLang="cs-CZ" sz="2300" u="sng" dirty="0"/>
              <a:t>) </a:t>
            </a:r>
            <a:r>
              <a:rPr lang="cs-CZ" altLang="cs-CZ" sz="2300" dirty="0"/>
              <a:t>– orientační test</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test na bázi </a:t>
            </a:r>
            <a:r>
              <a:rPr lang="cs-CZ" altLang="cs-CZ" sz="2300" dirty="0" err="1"/>
              <a:t>luminolu</a:t>
            </a:r>
            <a:endParaRPr lang="cs-CZ" altLang="cs-CZ" sz="2300" dirty="0"/>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detekce krevních stop pouhým okem neviditelné                                  (vyprané, vyčištěné skvrny apod.)</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schopnost detekce při ředění až 1:10000</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intenzivnější a delší luminiscence</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pro detekci není třeba úplná tma</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možná opakovaná aplikace</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300" dirty="0"/>
              <a:t>falešně pozitivní reakce: brambory, rajčata, červená cibule, fazole, křen, kyselina askorbová, 5% bělidlo, CuSO4, Fe2(SO4)3, sloučeniny chlóru a niklu</a:t>
            </a:r>
            <a:endParaRPr lang="cs-CZ" altLang="cs-CZ" sz="2300" dirty="0">
              <a:sym typeface="Symbol" panose="05050102010706020507" pitchFamily="18" charset="2"/>
            </a:endParaRPr>
          </a:p>
          <a:p>
            <a:endParaRPr lang="cs-CZ" dirty="0"/>
          </a:p>
        </p:txBody>
      </p:sp>
      <p:sp>
        <p:nvSpPr>
          <p:cNvPr id="3" name="Nadpis 2">
            <a:extLst>
              <a:ext uri="{FF2B5EF4-FFF2-40B4-BE49-F238E27FC236}">
                <a16:creationId xmlns:a16="http://schemas.microsoft.com/office/drawing/2014/main" id="{9049004E-0180-4D1A-B8D1-559A54959615}"/>
              </a:ext>
            </a:extLst>
          </p:cNvPr>
          <p:cNvSpPr>
            <a:spLocks noGrp="1"/>
          </p:cNvSpPr>
          <p:nvPr>
            <p:ph type="title"/>
          </p:nvPr>
        </p:nvSpPr>
        <p:spPr>
          <a:xfrm>
            <a:off x="457200" y="152400"/>
            <a:ext cx="8229600" cy="756320"/>
          </a:xfrm>
        </p:spPr>
        <p:txBody>
          <a:bodyPr/>
          <a:lstStyle/>
          <a:p>
            <a:pPr algn="ctr"/>
            <a:r>
              <a:rPr lang="cs-CZ" b="1" u="sng" dirty="0"/>
              <a:t>Orientační průkaz krve</a:t>
            </a:r>
            <a:endParaRPr lang="cs-CZ" dirty="0"/>
          </a:p>
        </p:txBody>
      </p:sp>
      <p:pic>
        <p:nvPicPr>
          <p:cNvPr id="4" name="Picture 11">
            <a:extLst>
              <a:ext uri="{FF2B5EF4-FFF2-40B4-BE49-F238E27FC236}">
                <a16:creationId xmlns:a16="http://schemas.microsoft.com/office/drawing/2014/main" id="{C749B966-59DA-4EE2-A145-3BC7A5DD36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8699" y="2705100"/>
            <a:ext cx="1809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9C255652-0526-4C57-8278-543E76BB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481234"/>
            <a:ext cx="3810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E3283576-6F7F-433D-AD96-327DCB279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95549"/>
            <a:ext cx="18002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655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1C7B428-968F-4662-ADE5-5CB4F8C14BC3}"/>
              </a:ext>
            </a:extLst>
          </p:cNvPr>
          <p:cNvSpPr>
            <a:spLocks noGrp="1"/>
          </p:cNvSpPr>
          <p:nvPr>
            <p:ph idx="1"/>
          </p:nvPr>
        </p:nvSpPr>
        <p:spPr/>
        <p:txBody>
          <a:bodyPr>
            <a:normAutofit fontScale="70000" lnSpcReduction="20000"/>
          </a:bodyPr>
          <a:lstStyle/>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u="sng" dirty="0" err="1"/>
              <a:t>Hemascein</a:t>
            </a:r>
            <a:r>
              <a:rPr lang="en-US" altLang="cs-CZ" sz="2700" u="sng" dirty="0"/>
              <a:t>®</a:t>
            </a:r>
            <a:r>
              <a:rPr lang="cs-CZ" altLang="cs-CZ" sz="2700" u="sng" dirty="0"/>
              <a:t> (</a:t>
            </a:r>
            <a:r>
              <a:rPr lang="cs-CZ" altLang="cs-CZ" sz="2700" u="sng" dirty="0" err="1"/>
              <a:t>Abacus</a:t>
            </a:r>
            <a:r>
              <a:rPr lang="cs-CZ" altLang="cs-CZ" sz="2700" u="sng" dirty="0"/>
              <a:t> </a:t>
            </a:r>
            <a:r>
              <a:rPr lang="cs-CZ" altLang="cs-CZ" sz="2700" u="sng" dirty="0" err="1"/>
              <a:t>Diagnostics</a:t>
            </a:r>
            <a:r>
              <a:rPr lang="cs-CZ" altLang="cs-CZ" sz="2700" u="sng" dirty="0"/>
              <a:t>) </a:t>
            </a:r>
            <a:r>
              <a:rPr lang="cs-CZ" altLang="cs-CZ" sz="2700" dirty="0"/>
              <a:t>– orientační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slouží k odhalení latentních krevních stop na bázi redoxní reakce</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neobsahuje </a:t>
            </a:r>
            <a:r>
              <a:rPr lang="cs-CZ" altLang="cs-CZ" sz="2700" dirty="0" err="1"/>
              <a:t>luminol</a:t>
            </a:r>
            <a:endParaRPr lang="cs-CZ" altLang="cs-CZ" sz="2700" dirty="0"/>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zkouška na bázi fluoresceinu</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nevyžaduje úplnou tmu</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fluorescence až 10 minut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bez interakce s DNA</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zdraví nezávadný</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falešně pozitivní reakce: brambory, krev jiného živočišného druhu, některé oleje</a:t>
            </a:r>
          </a:p>
          <a:p>
            <a:endParaRPr lang="cs-CZ" dirty="0"/>
          </a:p>
        </p:txBody>
      </p:sp>
      <p:sp>
        <p:nvSpPr>
          <p:cNvPr id="3" name="Nadpis 2">
            <a:extLst>
              <a:ext uri="{FF2B5EF4-FFF2-40B4-BE49-F238E27FC236}">
                <a16:creationId xmlns:a16="http://schemas.microsoft.com/office/drawing/2014/main" id="{278C8B30-3E2A-4D95-8BC6-BE4F436B4FA4}"/>
              </a:ext>
            </a:extLst>
          </p:cNvPr>
          <p:cNvSpPr>
            <a:spLocks noGrp="1"/>
          </p:cNvSpPr>
          <p:nvPr>
            <p:ph type="title"/>
          </p:nvPr>
        </p:nvSpPr>
        <p:spPr>
          <a:xfrm>
            <a:off x="457200" y="152400"/>
            <a:ext cx="8229600" cy="900336"/>
          </a:xfrm>
        </p:spPr>
        <p:txBody>
          <a:bodyPr/>
          <a:lstStyle/>
          <a:p>
            <a:pPr algn="ctr"/>
            <a:r>
              <a:rPr lang="cs-CZ" b="1" u="sng" dirty="0"/>
              <a:t>Orientační průkaz krve</a:t>
            </a:r>
            <a:endParaRPr lang="cs-CZ" dirty="0"/>
          </a:p>
        </p:txBody>
      </p:sp>
      <p:pic>
        <p:nvPicPr>
          <p:cNvPr id="4" name="Picture 11">
            <a:extLst>
              <a:ext uri="{FF2B5EF4-FFF2-40B4-BE49-F238E27FC236}">
                <a16:creationId xmlns:a16="http://schemas.microsoft.com/office/drawing/2014/main" id="{38446F59-9B8F-4E20-BE1D-99AB29D06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996952"/>
            <a:ext cx="2537354" cy="15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70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F197FCF-1DD4-4A1E-81C9-AAFC16CEC501}"/>
              </a:ext>
            </a:extLst>
          </p:cNvPr>
          <p:cNvSpPr>
            <a:spLocks noGrp="1"/>
          </p:cNvSpPr>
          <p:nvPr>
            <p:ph idx="1"/>
          </p:nvPr>
        </p:nvSpPr>
        <p:spPr>
          <a:xfrm>
            <a:off x="457200" y="1052736"/>
            <a:ext cx="8229600" cy="5043264"/>
          </a:xfrm>
        </p:spPr>
        <p:txBody>
          <a:bodyPr>
            <a:normAutofit fontScale="85000" lnSpcReduction="10000"/>
          </a:bodyPr>
          <a:lstStyle/>
          <a:p>
            <a:pPr marL="431800" indent="-323850">
              <a:lnSpc>
                <a:spcPct val="11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většina orientačních zkoušek se zaměřuje na detekci přítomnosti hemoglobinu</a:t>
            </a:r>
          </a:p>
          <a:p>
            <a:pPr marL="431800" indent="-323850">
              <a:lnSpc>
                <a:spcPct val="11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u="sng" dirty="0"/>
              <a:t>Kastle – </a:t>
            </a:r>
            <a:r>
              <a:rPr lang="cs-CZ" altLang="cs-CZ" u="sng" dirty="0" err="1"/>
              <a:t>Meyerův</a:t>
            </a:r>
            <a:r>
              <a:rPr lang="cs-CZ" altLang="cs-CZ" u="sng" dirty="0"/>
              <a:t> t</a:t>
            </a:r>
            <a:r>
              <a:rPr lang="cs-CZ" altLang="cs-CZ" dirty="0"/>
              <a:t>est – orientační test</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poprvé popsán roku 1930</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detekce hemoglobinu fenolftaleinem</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zkouška založená na </a:t>
            </a:r>
            <a:r>
              <a:rPr lang="cs-CZ" altLang="cs-CZ" dirty="0" err="1"/>
              <a:t>peroxidázové</a:t>
            </a:r>
            <a:r>
              <a:rPr lang="cs-CZ" altLang="cs-CZ" dirty="0"/>
              <a:t> aktivitě hemoglobinu katalyzovat oxidaci fenolftaleinu </a:t>
            </a:r>
            <a:r>
              <a:rPr lang="cs-CZ" altLang="cs-CZ" dirty="0">
                <a:sym typeface="Symbol" panose="05050102010706020507" pitchFamily="18" charset="2"/>
              </a:rPr>
              <a:t> světle růžové zabarvení</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sym typeface="Symbol" panose="05050102010706020507" pitchFamily="18" charset="2"/>
              </a:rPr>
              <a:t>reakce hemoglobinu a peroxidu vodíku, při kterém se spotřebovávají elektrony; fenolftalein se v této reakci chová jako dárce elektronů, dochází k redukci, mění tak svoji klasickou formu na </a:t>
            </a:r>
            <a:r>
              <a:rPr lang="cs-CZ" altLang="cs-CZ" dirty="0" err="1">
                <a:sym typeface="Symbol" panose="05050102010706020507" pitchFamily="18" charset="2"/>
              </a:rPr>
              <a:t>fenolftalin</a:t>
            </a:r>
            <a:r>
              <a:rPr lang="cs-CZ" altLang="cs-CZ" dirty="0">
                <a:sym typeface="Symbol" panose="05050102010706020507" pitchFamily="18" charset="2"/>
              </a:rPr>
              <a:t> a mění své                                       prostředí na alkalické </a:t>
            </a:r>
          </a:p>
        </p:txBody>
      </p:sp>
      <p:sp>
        <p:nvSpPr>
          <p:cNvPr id="3" name="Nadpis 2">
            <a:extLst>
              <a:ext uri="{FF2B5EF4-FFF2-40B4-BE49-F238E27FC236}">
                <a16:creationId xmlns:a16="http://schemas.microsoft.com/office/drawing/2014/main" id="{7B1EC29D-5497-42D5-BB35-F8CF60A29A56}"/>
              </a:ext>
            </a:extLst>
          </p:cNvPr>
          <p:cNvSpPr>
            <a:spLocks noGrp="1"/>
          </p:cNvSpPr>
          <p:nvPr>
            <p:ph type="title"/>
          </p:nvPr>
        </p:nvSpPr>
        <p:spPr>
          <a:xfrm>
            <a:off x="457200" y="152400"/>
            <a:ext cx="8229600" cy="900336"/>
          </a:xfrm>
        </p:spPr>
        <p:txBody>
          <a:bodyPr/>
          <a:lstStyle/>
          <a:p>
            <a:pPr algn="ctr"/>
            <a:r>
              <a:rPr lang="cs-CZ" b="1" u="sng" dirty="0"/>
              <a:t>Orientační průkaz krve</a:t>
            </a:r>
          </a:p>
        </p:txBody>
      </p:sp>
      <p:pic>
        <p:nvPicPr>
          <p:cNvPr id="4" name="Picture 10">
            <a:extLst>
              <a:ext uri="{FF2B5EF4-FFF2-40B4-BE49-F238E27FC236}">
                <a16:creationId xmlns:a16="http://schemas.microsoft.com/office/drawing/2014/main" id="{044852DE-B9E5-4664-9DDC-23A185D98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057551"/>
            <a:ext cx="19939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74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8E91460-ED58-4008-8277-47F1312D7096}"/>
              </a:ext>
            </a:extLst>
          </p:cNvPr>
          <p:cNvSpPr>
            <a:spLocks noGrp="1"/>
          </p:cNvSpPr>
          <p:nvPr>
            <p:ph idx="1"/>
          </p:nvPr>
        </p:nvSpPr>
        <p:spPr>
          <a:xfrm>
            <a:off x="457200" y="1196752"/>
            <a:ext cx="8229600" cy="4464496"/>
          </a:xfrm>
        </p:spPr>
        <p:txBody>
          <a:bodyPr>
            <a:normAutofit fontScale="92500"/>
          </a:bodyPr>
          <a:lstStyle/>
          <a:p>
            <a:pPr marL="431800" indent="-323850">
              <a:lnSpc>
                <a:spcPct val="11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u="sng" dirty="0"/>
              <a:t>Zkouška peroxidem vodíků (H2O2) </a:t>
            </a:r>
            <a:r>
              <a:rPr lang="cs-CZ" altLang="cs-CZ" dirty="0"/>
              <a:t>– orientační test</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explozivní reakce - krev slouží jako katalyzátor při štěpení H2O2 na vodu a kyslík </a:t>
            </a:r>
            <a:r>
              <a:rPr lang="cs-CZ" altLang="cs-CZ" dirty="0">
                <a:sym typeface="Symbol" panose="05050102010706020507" pitchFamily="18" charset="2"/>
              </a:rPr>
              <a:t></a:t>
            </a:r>
            <a:r>
              <a:rPr lang="cs-CZ" altLang="cs-CZ" dirty="0"/>
              <a:t> typické „zašumění“ vzorku </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ničí DNA !!!</a:t>
            </a:r>
          </a:p>
          <a:p>
            <a:pPr marL="431800" indent="-323850">
              <a:lnSpc>
                <a:spcPct val="11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u="sng" dirty="0"/>
              <a:t>Adlerův test</a:t>
            </a:r>
            <a:r>
              <a:rPr lang="cs-CZ" altLang="cs-CZ" dirty="0"/>
              <a:t> - orientační test</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krevní test založený na reakci benzidinu, Na2O2 a ledové kyseliny octové </a:t>
            </a:r>
            <a:r>
              <a:rPr lang="cs-CZ" altLang="cs-CZ" dirty="0">
                <a:sym typeface="Symbol" panose="05050102010706020507" pitchFamily="18" charset="2"/>
              </a:rPr>
              <a:t> modro zelené zbarvení</a:t>
            </a:r>
          </a:p>
          <a:p>
            <a:pPr marL="431800" indent="-323850">
              <a:lnSpc>
                <a:spcPct val="11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sym typeface="Symbol" panose="05050102010706020507" pitchFamily="18" charset="2"/>
              </a:rPr>
              <a:t>vysoká citlivost (možná detekce vzorku při ředění 1:500000)</a:t>
            </a:r>
          </a:p>
          <a:p>
            <a:endParaRPr lang="cs-CZ" dirty="0"/>
          </a:p>
        </p:txBody>
      </p:sp>
      <p:sp>
        <p:nvSpPr>
          <p:cNvPr id="3" name="Nadpis 2">
            <a:extLst>
              <a:ext uri="{FF2B5EF4-FFF2-40B4-BE49-F238E27FC236}">
                <a16:creationId xmlns:a16="http://schemas.microsoft.com/office/drawing/2014/main" id="{8F1B44FF-09B2-473B-AE40-71DD25D097D4}"/>
              </a:ext>
            </a:extLst>
          </p:cNvPr>
          <p:cNvSpPr>
            <a:spLocks noGrp="1"/>
          </p:cNvSpPr>
          <p:nvPr>
            <p:ph type="title"/>
          </p:nvPr>
        </p:nvSpPr>
        <p:spPr>
          <a:xfrm>
            <a:off x="457200" y="152400"/>
            <a:ext cx="8229600" cy="785024"/>
          </a:xfrm>
        </p:spPr>
        <p:txBody>
          <a:bodyPr/>
          <a:lstStyle/>
          <a:p>
            <a:pPr algn="ctr"/>
            <a:r>
              <a:rPr lang="cs-CZ" b="1" u="sng" dirty="0"/>
              <a:t>Orientační průkaz krve</a:t>
            </a:r>
            <a:endParaRPr lang="cs-CZ" dirty="0"/>
          </a:p>
        </p:txBody>
      </p:sp>
      <p:pic>
        <p:nvPicPr>
          <p:cNvPr id="4" name="Picture 9">
            <a:extLst>
              <a:ext uri="{FF2B5EF4-FFF2-40B4-BE49-F238E27FC236}">
                <a16:creationId xmlns:a16="http://schemas.microsoft.com/office/drawing/2014/main" id="{DEB5C125-4715-4213-94DB-B278C908D7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330026"/>
            <a:ext cx="1933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26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AA55C6DE-7B7C-47A6-A8A9-613858A61F6A}"/>
              </a:ext>
            </a:extLst>
          </p:cNvPr>
          <p:cNvSpPr>
            <a:spLocks noGrp="1"/>
          </p:cNvSpPr>
          <p:nvPr>
            <p:ph idx="1"/>
          </p:nvPr>
        </p:nvSpPr>
        <p:spPr/>
        <p:txBody>
          <a:bodyPr>
            <a:normAutofit fontScale="62500" lnSpcReduction="20000"/>
          </a:bodyPr>
          <a:lstStyle/>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200" u="sng" dirty="0" err="1"/>
              <a:t>Bertrandova</a:t>
            </a:r>
            <a:r>
              <a:rPr lang="cs-CZ" altLang="cs-CZ" sz="3200" u="sng" dirty="0"/>
              <a:t> zkouška – specifický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err="1"/>
              <a:t>Hb</a:t>
            </a:r>
            <a:r>
              <a:rPr lang="cs-CZ" altLang="cs-CZ" sz="2700" dirty="0"/>
              <a:t> za přítomnosti MgCl2 tvoří s </a:t>
            </a:r>
            <a:r>
              <a:rPr lang="cs-CZ" altLang="cs-CZ" sz="2700" dirty="0" err="1"/>
              <a:t>kys</a:t>
            </a:r>
            <a:r>
              <a:rPr lang="cs-CZ" altLang="cs-CZ" sz="2700" dirty="0"/>
              <a:t>. octovou při </a:t>
            </a:r>
            <a:r>
              <a:rPr lang="cs-CZ" altLang="cs-CZ" sz="2700" dirty="0" err="1"/>
              <a:t>tepolotě</a:t>
            </a:r>
            <a:r>
              <a:rPr lang="cs-CZ" altLang="cs-CZ" sz="2700" dirty="0"/>
              <a:t> 120 </a:t>
            </a:r>
            <a:r>
              <a:rPr lang="cs-CZ" altLang="cs-CZ" sz="2700" dirty="0">
                <a:sym typeface="Symbol" panose="05050102010706020507" pitchFamily="18" charset="2"/>
              </a:rPr>
              <a:t>ºC červenohnědě krystaly </a:t>
            </a:r>
            <a:r>
              <a:rPr lang="cs-CZ" altLang="cs-CZ" sz="2700" dirty="0" err="1">
                <a:sym typeface="Symbol" panose="05050102010706020507" pitchFamily="18" charset="2"/>
              </a:rPr>
              <a:t>acetchlorheminu</a:t>
            </a:r>
            <a:r>
              <a:rPr lang="cs-CZ" altLang="cs-CZ" sz="2700" dirty="0">
                <a:sym typeface="Symbol" panose="05050102010706020507" pitchFamily="18" charset="2"/>
              </a:rPr>
              <a:t> kosodélníkového či kosočtverečného tvaru</a:t>
            </a:r>
            <a:r>
              <a:rPr lang="cs-CZ" altLang="cs-CZ" sz="2700" dirty="0"/>
              <a:t>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cs-CZ" altLang="cs-CZ" sz="2700" dirty="0"/>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200" u="sng" dirty="0"/>
              <a:t>Teichmannova zkouška – specifický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důkaz krve pomocí </a:t>
            </a:r>
            <a:r>
              <a:rPr lang="cs-CZ" altLang="cs-CZ" sz="2700" dirty="0" err="1"/>
              <a:t>heminových</a:t>
            </a:r>
            <a:r>
              <a:rPr lang="cs-CZ" altLang="cs-CZ" sz="2700" dirty="0"/>
              <a:t> krystalů</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objev roku 1853 – L. Teichmann</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t>zahřátí směsi vzorku krve, chloridu sodného a kyseliny octové </a:t>
            </a:r>
            <a:r>
              <a:rPr lang="cs-CZ" altLang="cs-CZ" sz="2700" dirty="0">
                <a:sym typeface="Symbol" panose="05050102010706020507" pitchFamily="18" charset="2"/>
              </a:rPr>
              <a:t> </a:t>
            </a:r>
            <a:r>
              <a:rPr lang="cs-CZ" altLang="cs-CZ" sz="2700" i="1" dirty="0">
                <a:sym typeface="Symbol" panose="05050102010706020507" pitchFamily="18" charset="2"/>
              </a:rPr>
              <a:t>hnědé kosodélníkové krystalky</a:t>
            </a:r>
            <a:r>
              <a:rPr lang="cs-CZ" altLang="cs-CZ" sz="2700" dirty="0">
                <a:sym typeface="Symbol" panose="05050102010706020507" pitchFamily="18" charset="2"/>
              </a:rPr>
              <a:t>, někdy ve formaci křížů nebo hvězdic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700" dirty="0">
                <a:sym typeface="Symbol" panose="05050102010706020507" pitchFamily="18" charset="2"/>
              </a:rPr>
              <a:t>nemusí se podařit nalézt krystalky u vzorku vystaveného teplotě kolem 140 ºC </a:t>
            </a:r>
          </a:p>
          <a:p>
            <a:endParaRPr lang="cs-CZ" dirty="0"/>
          </a:p>
        </p:txBody>
      </p:sp>
      <p:sp>
        <p:nvSpPr>
          <p:cNvPr id="3" name="Nadpis 2">
            <a:extLst>
              <a:ext uri="{FF2B5EF4-FFF2-40B4-BE49-F238E27FC236}">
                <a16:creationId xmlns:a16="http://schemas.microsoft.com/office/drawing/2014/main" id="{C5B88F90-845F-429D-AF05-018A89183F74}"/>
              </a:ext>
            </a:extLst>
          </p:cNvPr>
          <p:cNvSpPr>
            <a:spLocks noGrp="1"/>
          </p:cNvSpPr>
          <p:nvPr>
            <p:ph type="title"/>
          </p:nvPr>
        </p:nvSpPr>
        <p:spPr>
          <a:xfrm>
            <a:off x="457200" y="152400"/>
            <a:ext cx="8229600" cy="1044352"/>
          </a:xfrm>
        </p:spPr>
        <p:txBody>
          <a:bodyPr/>
          <a:lstStyle/>
          <a:p>
            <a:pPr algn="ctr"/>
            <a:r>
              <a:rPr lang="cs-CZ" b="1" u="sng" dirty="0"/>
              <a:t>Specifický průkaz krve</a:t>
            </a:r>
          </a:p>
        </p:txBody>
      </p:sp>
    </p:spTree>
    <p:extLst>
      <p:ext uri="{BB962C8B-B14F-4D97-AF65-F5344CB8AC3E}">
        <p14:creationId xmlns:p14="http://schemas.microsoft.com/office/powerpoint/2010/main" val="38700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EBDAA8C6-9BBC-4017-8508-4E8D55CFD4F3}"/>
              </a:ext>
            </a:extLst>
          </p:cNvPr>
          <p:cNvSpPr>
            <a:spLocks noGrp="1"/>
          </p:cNvSpPr>
          <p:nvPr>
            <p:ph idx="1"/>
          </p:nvPr>
        </p:nvSpPr>
        <p:spPr/>
        <p:txBody>
          <a:bodyPr>
            <a:normAutofit fontScale="70000" lnSpcReduction="20000"/>
          </a:bodyPr>
          <a:lstStyle/>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900" u="sng" dirty="0" err="1"/>
              <a:t>Takayamova</a:t>
            </a:r>
            <a:r>
              <a:rPr lang="cs-CZ" altLang="cs-CZ" sz="2900" u="sng" dirty="0"/>
              <a:t> zkouška</a:t>
            </a:r>
            <a:r>
              <a:rPr lang="cs-CZ" altLang="cs-CZ" sz="2900" dirty="0"/>
              <a:t> </a:t>
            </a:r>
            <a:r>
              <a:rPr lang="cs-CZ" altLang="cs-CZ" sz="2400" dirty="0"/>
              <a:t>– specifický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specifická </a:t>
            </a:r>
            <a:r>
              <a:rPr lang="cs-CZ" altLang="cs-CZ" sz="2400" dirty="0" err="1"/>
              <a:t>hemochromogenová</a:t>
            </a:r>
            <a:r>
              <a:rPr lang="cs-CZ" altLang="cs-CZ" sz="2400" dirty="0"/>
              <a:t> zkouška pro určení krve ve skvrně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err="1"/>
              <a:t>hemochgromogen</a:t>
            </a:r>
            <a:r>
              <a:rPr lang="cs-CZ" altLang="cs-CZ" sz="2400" dirty="0"/>
              <a:t> = rozpadový derivát </a:t>
            </a:r>
            <a:r>
              <a:rPr lang="cs-CZ" altLang="cs-CZ" sz="2400" dirty="0" err="1"/>
              <a:t>Hb</a:t>
            </a:r>
            <a:r>
              <a:rPr lang="cs-CZ" altLang="cs-CZ" sz="2400" dirty="0"/>
              <a:t> s denaturovanou globinovou částí a dvojmocným železem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vhodná k průkazu krevních skvrn starých, poškozených hnilobou, teplem, kyselinami nebo alkáliemi</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objev roku 1912 – </a:t>
            </a:r>
            <a:r>
              <a:rPr lang="cs-CZ" altLang="cs-CZ" sz="2400" dirty="0" err="1"/>
              <a:t>Masao</a:t>
            </a:r>
            <a:r>
              <a:rPr lang="cs-CZ" altLang="cs-CZ" sz="2400" dirty="0"/>
              <a:t> </a:t>
            </a:r>
            <a:r>
              <a:rPr lang="cs-CZ" altLang="cs-CZ" sz="2400" dirty="0" err="1"/>
              <a:t>Takayama</a:t>
            </a:r>
            <a:endParaRPr lang="cs-CZ" altLang="cs-CZ" sz="2400" dirty="0"/>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krevní skvrna na podložním sklíčku + reagens (glukóza, </a:t>
            </a:r>
            <a:r>
              <a:rPr lang="cs-CZ" altLang="cs-CZ" sz="2400" dirty="0" err="1"/>
              <a:t>NaOH</a:t>
            </a:r>
            <a:r>
              <a:rPr lang="cs-CZ" altLang="cs-CZ" sz="2400" dirty="0"/>
              <a:t>, pyridin, </a:t>
            </a:r>
            <a:r>
              <a:rPr lang="cs-CZ" altLang="cs-CZ" sz="2400" dirty="0" err="1"/>
              <a:t>dest</a:t>
            </a:r>
            <a:r>
              <a:rPr lang="cs-CZ" altLang="cs-CZ" sz="2400" dirty="0"/>
              <a:t>. H2O) + krycí sklíčko + zahřátí nad plamenem</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err="1"/>
              <a:t>Fe</a:t>
            </a:r>
            <a:r>
              <a:rPr lang="cs-CZ" altLang="cs-CZ" sz="2400" dirty="0"/>
              <a:t> z hemoglobinu reaguje s pyridinem za vzniku </a:t>
            </a:r>
            <a:r>
              <a:rPr lang="cs-CZ" altLang="cs-CZ" sz="2400" i="1" dirty="0"/>
              <a:t>oranžovo – červených krystalků</a:t>
            </a:r>
            <a:endParaRPr lang="cs-CZ" altLang="cs-CZ" sz="2400" dirty="0"/>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vyžaduje velké množství materiálu</a:t>
            </a:r>
          </a:p>
          <a:p>
            <a:endParaRPr lang="cs-CZ" dirty="0"/>
          </a:p>
        </p:txBody>
      </p:sp>
      <p:sp>
        <p:nvSpPr>
          <p:cNvPr id="3" name="Nadpis 2">
            <a:extLst>
              <a:ext uri="{FF2B5EF4-FFF2-40B4-BE49-F238E27FC236}">
                <a16:creationId xmlns:a16="http://schemas.microsoft.com/office/drawing/2014/main" id="{6FA94896-10F1-4531-8527-981F4E611749}"/>
              </a:ext>
            </a:extLst>
          </p:cNvPr>
          <p:cNvSpPr>
            <a:spLocks noGrp="1"/>
          </p:cNvSpPr>
          <p:nvPr>
            <p:ph type="title"/>
          </p:nvPr>
        </p:nvSpPr>
        <p:spPr>
          <a:xfrm>
            <a:off x="457200" y="152400"/>
            <a:ext cx="8229600" cy="972344"/>
          </a:xfrm>
        </p:spPr>
        <p:txBody>
          <a:bodyPr/>
          <a:lstStyle/>
          <a:p>
            <a:pPr algn="ctr"/>
            <a:r>
              <a:rPr lang="cs-CZ" b="1" u="sng" dirty="0"/>
              <a:t>Specifický průkaz krve</a:t>
            </a:r>
            <a:endParaRPr lang="cs-CZ" dirty="0"/>
          </a:p>
        </p:txBody>
      </p:sp>
      <p:pic>
        <p:nvPicPr>
          <p:cNvPr id="4" name="Picture 7">
            <a:extLst>
              <a:ext uri="{FF2B5EF4-FFF2-40B4-BE49-F238E27FC236}">
                <a16:creationId xmlns:a16="http://schemas.microsoft.com/office/drawing/2014/main" id="{61BF7286-6123-4C87-9F4E-71F33DBF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5348051"/>
            <a:ext cx="15319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08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A4A1DFA-146A-4FB1-9AA2-DF921B5896AE}"/>
              </a:ext>
            </a:extLst>
          </p:cNvPr>
          <p:cNvSpPr>
            <a:spLocks noGrp="1"/>
          </p:cNvSpPr>
          <p:nvPr>
            <p:ph idx="1"/>
          </p:nvPr>
        </p:nvSpPr>
        <p:spPr>
          <a:xfrm>
            <a:off x="457200" y="1268760"/>
            <a:ext cx="8229600" cy="4827240"/>
          </a:xfrm>
        </p:spPr>
        <p:txBody>
          <a:bodyPr>
            <a:normAutofit/>
          </a:bodyPr>
          <a:lstStyle/>
          <a:p>
            <a:pPr marL="431800" indent="-323850">
              <a:lnSpc>
                <a:spcPct val="12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u="sng" dirty="0"/>
              <a:t>SERATEC® </a:t>
            </a:r>
            <a:r>
              <a:rPr lang="cs-CZ" altLang="cs-CZ" sz="2200" u="sng" dirty="0" err="1"/>
              <a:t>HemDirect</a:t>
            </a:r>
            <a:r>
              <a:rPr lang="cs-CZ" altLang="cs-CZ" sz="2200" u="sng" dirty="0"/>
              <a:t> test (SERATEC)</a:t>
            </a:r>
            <a:r>
              <a:rPr lang="cs-CZ" altLang="cs-CZ" sz="2200" dirty="0"/>
              <a:t> – specifický test</a:t>
            </a:r>
          </a:p>
          <a:p>
            <a:pPr marL="431800" indent="-323850">
              <a:lnSpc>
                <a:spcPct val="12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test založený na </a:t>
            </a:r>
            <a:r>
              <a:rPr lang="cs-CZ" altLang="cs-CZ" sz="2200" dirty="0" err="1"/>
              <a:t>imunochromatografii</a:t>
            </a:r>
            <a:endParaRPr lang="cs-CZ" altLang="cs-CZ" sz="2200" dirty="0"/>
          </a:p>
          <a:p>
            <a:pPr marL="431800" indent="-323850">
              <a:lnSpc>
                <a:spcPct val="12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detekce lidského hemoglobinu na základě specifické reakce antigen – protilátka</a:t>
            </a:r>
          </a:p>
          <a:p>
            <a:pPr marL="431800" indent="-323850">
              <a:lnSpc>
                <a:spcPct val="12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test původně vyvinutý pro účely detekce krve ve stolici </a:t>
            </a:r>
            <a:r>
              <a:rPr lang="cs-CZ" altLang="cs-CZ" sz="2200" dirty="0">
                <a:sym typeface="Symbol" panose="05050102010706020507" pitchFamily="18" charset="2"/>
              </a:rPr>
              <a:t> časná detekce rakoviny tlustého střeva</a:t>
            </a:r>
          </a:p>
          <a:p>
            <a:pPr marL="431800" indent="-323850">
              <a:lnSpc>
                <a:spcPct val="12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falešně pozitivní reakce: krev primátů a fretky</a:t>
            </a:r>
          </a:p>
          <a:p>
            <a:endParaRPr lang="cs-CZ" dirty="0"/>
          </a:p>
        </p:txBody>
      </p:sp>
      <p:sp>
        <p:nvSpPr>
          <p:cNvPr id="3" name="Nadpis 2">
            <a:extLst>
              <a:ext uri="{FF2B5EF4-FFF2-40B4-BE49-F238E27FC236}">
                <a16:creationId xmlns:a16="http://schemas.microsoft.com/office/drawing/2014/main" id="{E3444518-87B1-4061-89DC-037B16CA5C92}"/>
              </a:ext>
            </a:extLst>
          </p:cNvPr>
          <p:cNvSpPr>
            <a:spLocks noGrp="1"/>
          </p:cNvSpPr>
          <p:nvPr>
            <p:ph type="title"/>
          </p:nvPr>
        </p:nvSpPr>
        <p:spPr>
          <a:xfrm>
            <a:off x="457200" y="152400"/>
            <a:ext cx="8229600" cy="972344"/>
          </a:xfrm>
        </p:spPr>
        <p:txBody>
          <a:bodyPr/>
          <a:lstStyle/>
          <a:p>
            <a:pPr algn="ctr"/>
            <a:r>
              <a:rPr lang="cs-CZ" b="1" u="sng" dirty="0"/>
              <a:t>Specifický průkaz krve</a:t>
            </a:r>
            <a:endParaRPr lang="cs-CZ" dirty="0"/>
          </a:p>
        </p:txBody>
      </p:sp>
      <p:pic>
        <p:nvPicPr>
          <p:cNvPr id="4" name="Picture 7">
            <a:extLst>
              <a:ext uri="{FF2B5EF4-FFF2-40B4-BE49-F238E27FC236}">
                <a16:creationId xmlns:a16="http://schemas.microsoft.com/office/drawing/2014/main" id="{2B8AB46E-8CD2-47CB-82DD-820A33F56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934818"/>
            <a:ext cx="3048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35EB1B9B-CC9A-4330-A492-317D6A549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579" y="4934818"/>
            <a:ext cx="16192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3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AF8D8D0-9588-412D-962D-568DEC39F2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4770" y="1136179"/>
            <a:ext cx="638175" cy="1924050"/>
          </a:xfrm>
        </p:spPr>
      </p:pic>
      <p:sp>
        <p:nvSpPr>
          <p:cNvPr id="3" name="Nadpis 2">
            <a:extLst>
              <a:ext uri="{FF2B5EF4-FFF2-40B4-BE49-F238E27FC236}">
                <a16:creationId xmlns:a16="http://schemas.microsoft.com/office/drawing/2014/main" id="{FADDA191-D99A-4A31-80A6-44DA745DC231}"/>
              </a:ext>
            </a:extLst>
          </p:cNvPr>
          <p:cNvSpPr>
            <a:spLocks noGrp="1"/>
          </p:cNvSpPr>
          <p:nvPr>
            <p:ph type="title"/>
          </p:nvPr>
        </p:nvSpPr>
        <p:spPr>
          <a:xfrm>
            <a:off x="423008" y="-227503"/>
            <a:ext cx="8229600" cy="1219200"/>
          </a:xfrm>
        </p:spPr>
        <p:txBody>
          <a:bodyPr>
            <a:normAutofit/>
          </a:bodyPr>
          <a:lstStyle/>
          <a:p>
            <a:pPr algn="ctr"/>
            <a:r>
              <a:rPr lang="cs-CZ" b="1" u="sng" dirty="0"/>
              <a:t>Specifický průkaz krve</a:t>
            </a:r>
            <a:endParaRPr lang="cs-CZ" u="sng" dirty="0"/>
          </a:p>
        </p:txBody>
      </p:sp>
      <p:pic>
        <p:nvPicPr>
          <p:cNvPr id="7" name="Obrázek 6" descr="Obsah obrázku elektronika&#10;&#10;Popis byl vytvořen automaticky">
            <a:extLst>
              <a:ext uri="{FF2B5EF4-FFF2-40B4-BE49-F238E27FC236}">
                <a16:creationId xmlns:a16="http://schemas.microsoft.com/office/drawing/2014/main" id="{AA946236-758B-40E4-90D8-7B71D1FAA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108" y="3407063"/>
            <a:ext cx="2857500" cy="2771775"/>
          </a:xfrm>
          <a:prstGeom prst="rect">
            <a:avLst/>
          </a:prstGeom>
        </p:spPr>
      </p:pic>
      <p:sp>
        <p:nvSpPr>
          <p:cNvPr id="8" name="TextovéPole 7">
            <a:extLst>
              <a:ext uri="{FF2B5EF4-FFF2-40B4-BE49-F238E27FC236}">
                <a16:creationId xmlns:a16="http://schemas.microsoft.com/office/drawing/2014/main" id="{6F1146BA-21E4-4FE2-BAF3-A99E2802D92A}"/>
              </a:ext>
            </a:extLst>
          </p:cNvPr>
          <p:cNvSpPr txBox="1"/>
          <p:nvPr/>
        </p:nvSpPr>
        <p:spPr>
          <a:xfrm>
            <a:off x="179512" y="1196752"/>
            <a:ext cx="5328592" cy="5878532"/>
          </a:xfrm>
          <a:prstGeom prst="rect">
            <a:avLst/>
          </a:prstGeom>
          <a:noFill/>
        </p:spPr>
        <p:txBody>
          <a:bodyPr wrap="square" rtlCol="0">
            <a:spAutoFit/>
          </a:bodyPr>
          <a:lstStyle/>
          <a:p>
            <a:r>
              <a:rPr lang="cs-CZ" sz="2000" dirty="0"/>
              <a:t>      </a:t>
            </a:r>
            <a:r>
              <a:rPr lang="cs-CZ" sz="2000" u="sng" dirty="0"/>
              <a:t>Hexagon OBTI </a:t>
            </a:r>
          </a:p>
          <a:p>
            <a:pPr marL="285750" indent="-285750">
              <a:buFontTx/>
              <a:buChar char="-"/>
            </a:pPr>
            <a:endParaRPr lang="cs-CZ" sz="2000" dirty="0"/>
          </a:p>
          <a:p>
            <a:pPr marL="285750" indent="-285750">
              <a:buFontTx/>
              <a:buChar char="-"/>
            </a:pPr>
            <a:r>
              <a:rPr lang="cs-CZ" sz="2000" dirty="0"/>
              <a:t>využíván k detekci lidské krve</a:t>
            </a:r>
          </a:p>
          <a:p>
            <a:pPr marL="285750" indent="-285750">
              <a:buFontTx/>
              <a:buChar char="-"/>
            </a:pPr>
            <a:endParaRPr lang="cs-CZ" sz="2000" dirty="0"/>
          </a:p>
          <a:p>
            <a:pPr marL="285750" indent="-285750">
              <a:buFontTx/>
              <a:buChar char="-"/>
            </a:pPr>
            <a:r>
              <a:rPr lang="cs-CZ" sz="2000" dirty="0"/>
              <a:t>detekce lidského </a:t>
            </a:r>
            <a:r>
              <a:rPr lang="cs-CZ" sz="2000" dirty="0" err="1"/>
              <a:t>hemoglonbinu</a:t>
            </a:r>
            <a:r>
              <a:rPr lang="cs-CZ" sz="2000" dirty="0"/>
              <a:t> (</a:t>
            </a:r>
            <a:r>
              <a:rPr lang="cs-CZ" sz="2000" dirty="0" err="1"/>
              <a:t>hHb</a:t>
            </a:r>
            <a:r>
              <a:rPr lang="cs-CZ" sz="2000" dirty="0"/>
              <a:t>) – monoklonální protilátka anti-</a:t>
            </a:r>
            <a:r>
              <a:rPr lang="cs-CZ" sz="2000" dirty="0" err="1"/>
              <a:t>human</a:t>
            </a:r>
            <a:r>
              <a:rPr lang="cs-CZ" sz="2000" dirty="0"/>
              <a:t> </a:t>
            </a:r>
            <a:r>
              <a:rPr lang="cs-CZ" sz="2000" dirty="0" err="1"/>
              <a:t>Hb</a:t>
            </a:r>
            <a:endParaRPr lang="cs-CZ" sz="2000" dirty="0"/>
          </a:p>
          <a:p>
            <a:pPr marL="285750" indent="-285750">
              <a:buFontTx/>
              <a:buChar char="-"/>
            </a:pPr>
            <a:endParaRPr lang="cs-CZ" sz="2000" dirty="0"/>
          </a:p>
          <a:p>
            <a:pPr marL="285750" indent="-285750">
              <a:buFontTx/>
              <a:buChar char="-"/>
            </a:pPr>
            <a:r>
              <a:rPr lang="cs-CZ" sz="2000" dirty="0"/>
              <a:t>reaguje při naředění</a:t>
            </a:r>
            <a:r>
              <a:rPr lang="en-US" sz="2000" dirty="0"/>
              <a:t> 1 : 2,000,000</a:t>
            </a:r>
            <a:r>
              <a:rPr lang="cs-CZ" sz="2000" dirty="0"/>
              <a:t> (cca </a:t>
            </a:r>
            <a:r>
              <a:rPr lang="en-US" sz="2000" dirty="0"/>
              <a:t>250 </a:t>
            </a:r>
            <a:r>
              <a:rPr lang="cs-CZ" sz="2000" dirty="0"/>
              <a:t>červených krvinek - </a:t>
            </a:r>
            <a:r>
              <a:rPr lang="en-US" sz="2000" dirty="0"/>
              <a:t>0.05 µg/ml hemoglobin</a:t>
            </a:r>
            <a:r>
              <a:rPr lang="cs-CZ" sz="2000" dirty="0"/>
              <a:t>u)</a:t>
            </a:r>
          </a:p>
          <a:p>
            <a:pPr marL="285750" indent="-285750">
              <a:buFontTx/>
              <a:buChar char="-"/>
            </a:pPr>
            <a:endParaRPr lang="en-US" sz="2000" dirty="0"/>
          </a:p>
          <a:p>
            <a:pPr marL="285750" indent="-285750">
              <a:buFontTx/>
              <a:buChar char="-"/>
            </a:pPr>
            <a:r>
              <a:rPr lang="cs-CZ" sz="2000" dirty="0"/>
              <a:t>falešně pozitivní reakce: </a:t>
            </a:r>
            <a:r>
              <a:rPr lang="en-US" sz="2000" dirty="0"/>
              <a:t>prim</a:t>
            </a:r>
            <a:r>
              <a:rPr lang="cs-CZ" sz="2000" dirty="0" err="1"/>
              <a:t>áti</a:t>
            </a:r>
            <a:r>
              <a:rPr lang="en-US" sz="2000" dirty="0"/>
              <a:t> (gorilla</a:t>
            </a:r>
            <a:r>
              <a:rPr lang="cs-CZ" sz="2000" dirty="0"/>
              <a:t>)</a:t>
            </a:r>
            <a:r>
              <a:rPr lang="en-US" sz="2000" dirty="0"/>
              <a:t> </a:t>
            </a:r>
            <a:r>
              <a:rPr lang="cs-CZ" sz="2000" dirty="0"/>
              <a:t>a</a:t>
            </a:r>
            <a:r>
              <a:rPr lang="en-US" sz="2000" dirty="0"/>
              <a:t> </a:t>
            </a:r>
            <a:r>
              <a:rPr lang="cs-CZ" sz="2000" dirty="0" err="1"/>
              <a:t>fretkovití</a:t>
            </a:r>
            <a:r>
              <a:rPr lang="en-US" sz="2000" dirty="0"/>
              <a:t> (</a:t>
            </a:r>
            <a:r>
              <a:rPr lang="cs-CZ" sz="2000" dirty="0"/>
              <a:t>lasička, jezevec</a:t>
            </a:r>
            <a:r>
              <a:rPr lang="en-US" sz="2000" dirty="0"/>
              <a:t>)</a:t>
            </a:r>
            <a:endParaRPr lang="cs-CZ" sz="2000" dirty="0"/>
          </a:p>
          <a:p>
            <a:pPr marL="285750" indent="-285750">
              <a:buFontTx/>
              <a:buChar char="-"/>
            </a:pPr>
            <a:endParaRPr lang="en-US" sz="2000" dirty="0"/>
          </a:p>
          <a:p>
            <a:pPr marL="285750" indent="-285750">
              <a:buFontTx/>
              <a:buChar char="-"/>
            </a:pPr>
            <a:r>
              <a:rPr lang="cs-CZ" sz="2000" dirty="0"/>
              <a:t>nereaguje s</a:t>
            </a:r>
            <a:r>
              <a:rPr lang="en-US" sz="2000" dirty="0"/>
              <a:t> </a:t>
            </a:r>
            <a:r>
              <a:rPr lang="cs-CZ" sz="2000" dirty="0"/>
              <a:t>kráva</a:t>
            </a:r>
            <a:r>
              <a:rPr lang="en-US" sz="2000" dirty="0"/>
              <a:t>, </a:t>
            </a:r>
            <a:r>
              <a:rPr lang="cs-CZ" sz="2000" dirty="0"/>
              <a:t>prase, ovce, koza, kůň, králík, kuře, kachna, husa, morče, jelen, kočka, pes</a:t>
            </a:r>
          </a:p>
          <a:p>
            <a:pPr marL="285750" indent="-285750">
              <a:buFontTx/>
              <a:buChar char="-"/>
            </a:pPr>
            <a:endParaRPr lang="cs-CZ" dirty="0"/>
          </a:p>
          <a:p>
            <a:pPr marL="285750" indent="-285750">
              <a:buFontTx/>
              <a:buChar char="-"/>
            </a:pPr>
            <a:endParaRPr lang="cs-CZ" dirty="0"/>
          </a:p>
        </p:txBody>
      </p:sp>
    </p:spTree>
    <p:extLst>
      <p:ext uri="{BB962C8B-B14F-4D97-AF65-F5344CB8AC3E}">
        <p14:creationId xmlns:p14="http://schemas.microsoft.com/office/powerpoint/2010/main" val="334896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a:t>Stopy x srovnávací vzorek</a:t>
            </a:r>
          </a:p>
        </p:txBody>
      </p:sp>
      <p:sp>
        <p:nvSpPr>
          <p:cNvPr id="3" name="Content Placeholder 2"/>
          <p:cNvSpPr>
            <a:spLocks noGrp="1"/>
          </p:cNvSpPr>
          <p:nvPr>
            <p:ph idx="1"/>
          </p:nvPr>
        </p:nvSpPr>
        <p:spPr>
          <a:xfrm>
            <a:off x="457200" y="1484784"/>
            <a:ext cx="8229600" cy="4572000"/>
          </a:xfrm>
        </p:spPr>
        <p:txBody>
          <a:bodyPr>
            <a:normAutofit fontScale="85000" lnSpcReduction="20000"/>
          </a:bodyPr>
          <a:lstStyle/>
          <a:p>
            <a:pPr marL="0" indent="0">
              <a:buNone/>
            </a:pPr>
            <a:r>
              <a:rPr lang="cs-CZ" u="sng" dirty="0"/>
              <a:t>Stopa</a:t>
            </a:r>
          </a:p>
          <a:p>
            <a:pPr>
              <a:buFontTx/>
              <a:buChar char="-"/>
            </a:pPr>
            <a:r>
              <a:rPr lang="cs-CZ" dirty="0"/>
              <a:t>biologický materiál (co vyprodukovala příroda) na místě činu, který má souvislost s TČ – stane se součástí zkoumání</a:t>
            </a:r>
          </a:p>
          <a:p>
            <a:pPr>
              <a:buFontTx/>
              <a:buChar char="-"/>
            </a:pPr>
            <a:r>
              <a:rPr lang="cs-CZ" dirty="0"/>
              <a:t>v podstatě cokoliv (KSSMTK x směs)</a:t>
            </a:r>
          </a:p>
          <a:p>
            <a:pPr>
              <a:buFontTx/>
              <a:buChar char="-"/>
            </a:pPr>
            <a:r>
              <a:rPr lang="cs-CZ" dirty="0"/>
              <a:t>pro genetiku – nutnost obsahu DNA</a:t>
            </a:r>
          </a:p>
          <a:p>
            <a:pPr marL="0" indent="0">
              <a:buNone/>
            </a:pPr>
            <a:endParaRPr lang="cs-CZ" dirty="0"/>
          </a:p>
          <a:p>
            <a:pPr marL="0" indent="0">
              <a:buNone/>
            </a:pPr>
            <a:r>
              <a:rPr lang="cs-CZ" u="sng" dirty="0"/>
              <a:t>Srovnávací vzorek</a:t>
            </a:r>
          </a:p>
          <a:p>
            <a:pPr>
              <a:buFontTx/>
              <a:buChar char="-"/>
            </a:pPr>
            <a:r>
              <a:rPr lang="cs-CZ" dirty="0"/>
              <a:t>biologický materiál odebraný osobě známé totožnosti x mrtvola neznáme totožnosti je stopa</a:t>
            </a:r>
          </a:p>
          <a:p>
            <a:pPr>
              <a:buFontTx/>
              <a:buChar char="-"/>
            </a:pPr>
            <a:r>
              <a:rPr lang="cs-CZ" dirty="0"/>
              <a:t>poškozený</a:t>
            </a:r>
          </a:p>
          <a:p>
            <a:pPr>
              <a:buFontTx/>
              <a:buChar char="-"/>
            </a:pPr>
            <a:r>
              <a:rPr lang="cs-CZ" dirty="0"/>
              <a:t>podezřelý</a:t>
            </a:r>
          </a:p>
          <a:p>
            <a:pPr>
              <a:buFontTx/>
              <a:buChar char="-"/>
            </a:pPr>
            <a:r>
              <a:rPr lang="cs-CZ" dirty="0"/>
              <a:t>domácí osoba</a:t>
            </a:r>
          </a:p>
          <a:p>
            <a:pPr>
              <a:buFontTx/>
              <a:buChar char="-"/>
            </a:pPr>
            <a:r>
              <a:rPr lang="cs-CZ" dirty="0"/>
              <a:t>eliminační vzorek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F77DA86C-E214-4257-AD24-58AF3F5904CD}"/>
              </a:ext>
            </a:extLst>
          </p:cNvPr>
          <p:cNvSpPr>
            <a:spLocks noGrp="1"/>
          </p:cNvSpPr>
          <p:nvPr>
            <p:ph idx="1"/>
          </p:nvPr>
        </p:nvSpPr>
        <p:spPr>
          <a:xfrm>
            <a:off x="457200" y="1124744"/>
            <a:ext cx="8229600" cy="4971256"/>
          </a:xfrm>
        </p:spPr>
        <p:txBody>
          <a:bodyPr>
            <a:normAutofit fontScale="92500" lnSpcReduction="20000"/>
          </a:bodyPr>
          <a:lstStyle/>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u="sng" dirty="0" err="1"/>
              <a:t>HemaTrace</a:t>
            </a:r>
            <a:r>
              <a:rPr lang="en-US" altLang="cs-CZ" sz="2200" u="sng" dirty="0"/>
              <a:t>®</a:t>
            </a:r>
            <a:r>
              <a:rPr lang="cs-CZ" altLang="cs-CZ" sz="2200" u="sng" dirty="0"/>
              <a:t> (</a:t>
            </a:r>
            <a:r>
              <a:rPr lang="cs-CZ" altLang="cs-CZ" sz="2200" u="sng" dirty="0" err="1"/>
              <a:t>Abacus</a:t>
            </a:r>
            <a:r>
              <a:rPr lang="cs-CZ" altLang="cs-CZ" sz="2200" u="sng" dirty="0"/>
              <a:t> </a:t>
            </a:r>
            <a:r>
              <a:rPr lang="cs-CZ" altLang="cs-CZ" sz="2200" u="sng" dirty="0" err="1"/>
              <a:t>Diagnostics</a:t>
            </a:r>
            <a:r>
              <a:rPr lang="cs-CZ" altLang="cs-CZ" sz="2200" u="sng" dirty="0"/>
              <a:t>)</a:t>
            </a:r>
            <a:r>
              <a:rPr lang="cs-CZ" altLang="cs-CZ" sz="2200" dirty="0"/>
              <a:t> – specifický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detekční limit pro hemoglobin: 0,07 </a:t>
            </a:r>
            <a:r>
              <a:rPr lang="el-GR" altLang="cs-CZ" sz="2200" dirty="0"/>
              <a:t>μ</a:t>
            </a:r>
            <a:r>
              <a:rPr lang="cs-CZ" altLang="cs-CZ" sz="2200" dirty="0"/>
              <a:t>g/ml</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specifita pro lidskou krev, krev vyšších primátů a krev fretky</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cs-CZ" altLang="cs-CZ" sz="2200" dirty="0"/>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u="sng" dirty="0"/>
              <a:t>RSID™ - </a:t>
            </a:r>
            <a:r>
              <a:rPr lang="cs-CZ" altLang="cs-CZ" sz="2200" u="sng" dirty="0" err="1"/>
              <a:t>Blood</a:t>
            </a:r>
            <a:r>
              <a:rPr lang="cs-CZ" altLang="cs-CZ" sz="2200" u="sng" dirty="0"/>
              <a:t> (Rapid </a:t>
            </a:r>
            <a:r>
              <a:rPr lang="cs-CZ" altLang="cs-CZ" sz="2200" u="sng" dirty="0" err="1"/>
              <a:t>Stain</a:t>
            </a:r>
            <a:r>
              <a:rPr lang="cs-CZ" altLang="cs-CZ" sz="2200" u="sng" dirty="0"/>
              <a:t> </a:t>
            </a:r>
            <a:r>
              <a:rPr lang="cs-CZ" altLang="cs-CZ" sz="2200" u="sng" dirty="0" err="1"/>
              <a:t>Identification</a:t>
            </a:r>
            <a:r>
              <a:rPr lang="cs-CZ" altLang="cs-CZ" sz="2200" u="sng" dirty="0"/>
              <a:t>) (Independent </a:t>
            </a:r>
            <a:r>
              <a:rPr lang="cs-CZ" altLang="cs-CZ" sz="2200" u="sng" dirty="0" err="1"/>
              <a:t>Forensics</a:t>
            </a:r>
            <a:r>
              <a:rPr lang="cs-CZ" altLang="cs-CZ" sz="2200" u="sng" dirty="0"/>
              <a:t>) </a:t>
            </a:r>
            <a:r>
              <a:rPr lang="cs-CZ" altLang="cs-CZ" sz="2200" dirty="0"/>
              <a:t>– specifický test</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využití dvou monoklonálních protilátek proti specifickému proteinu – </a:t>
            </a:r>
            <a:r>
              <a:rPr lang="cs-CZ" altLang="cs-CZ" sz="2200" dirty="0" err="1"/>
              <a:t>glykoforin</a:t>
            </a:r>
            <a:r>
              <a:rPr lang="cs-CZ" altLang="cs-CZ" sz="2200" dirty="0"/>
              <a:t> A – specifický membránový protein erytrocytů (místo protilátek proti hemoglobinu) </a:t>
            </a:r>
            <a:r>
              <a:rPr lang="cs-CZ" altLang="cs-CZ" sz="2200" dirty="0">
                <a:sym typeface="Symbol" panose="05050102010706020507" pitchFamily="18" charset="2"/>
              </a:rPr>
              <a:t> vyhnutí se křížové reakci s krví fretky, skunka, vyšších primátů apod.</a:t>
            </a:r>
            <a:r>
              <a:rPr lang="cs-CZ" altLang="cs-CZ" sz="2200" dirty="0"/>
              <a:t>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schopnost detekce </a:t>
            </a:r>
            <a:r>
              <a:rPr lang="en-US" altLang="cs-CZ" sz="2200" dirty="0"/>
              <a:t>&lt;</a:t>
            </a:r>
            <a:r>
              <a:rPr lang="cs-CZ" altLang="cs-CZ" sz="2200" dirty="0"/>
              <a:t> 1 </a:t>
            </a:r>
            <a:r>
              <a:rPr lang="el-GR" altLang="cs-CZ" sz="2200" dirty="0"/>
              <a:t>μ</a:t>
            </a:r>
            <a:r>
              <a:rPr lang="cs-CZ" altLang="cs-CZ" sz="2200" dirty="0"/>
              <a:t>l krve</a:t>
            </a:r>
          </a:p>
          <a:p>
            <a:endParaRPr lang="cs-CZ" dirty="0"/>
          </a:p>
        </p:txBody>
      </p:sp>
      <p:sp>
        <p:nvSpPr>
          <p:cNvPr id="3" name="Nadpis 2">
            <a:extLst>
              <a:ext uri="{FF2B5EF4-FFF2-40B4-BE49-F238E27FC236}">
                <a16:creationId xmlns:a16="http://schemas.microsoft.com/office/drawing/2014/main" id="{EC8AA4B8-E9A2-4FD2-9EB7-E9AB8F28E441}"/>
              </a:ext>
            </a:extLst>
          </p:cNvPr>
          <p:cNvSpPr>
            <a:spLocks noGrp="1"/>
          </p:cNvSpPr>
          <p:nvPr>
            <p:ph type="title"/>
          </p:nvPr>
        </p:nvSpPr>
        <p:spPr>
          <a:xfrm>
            <a:off x="457200" y="152400"/>
            <a:ext cx="8229600" cy="828328"/>
          </a:xfrm>
        </p:spPr>
        <p:txBody>
          <a:bodyPr/>
          <a:lstStyle/>
          <a:p>
            <a:pPr algn="ctr"/>
            <a:r>
              <a:rPr lang="cs-CZ" b="1" u="sng" dirty="0"/>
              <a:t>Specifický průkaz krve</a:t>
            </a:r>
            <a:endParaRPr lang="cs-CZ" dirty="0"/>
          </a:p>
        </p:txBody>
      </p:sp>
      <p:pic>
        <p:nvPicPr>
          <p:cNvPr id="4" name="Picture 10">
            <a:extLst>
              <a:ext uri="{FF2B5EF4-FFF2-40B4-BE49-F238E27FC236}">
                <a16:creationId xmlns:a16="http://schemas.microsoft.com/office/drawing/2014/main" id="{76DE609C-1597-4752-81D1-1E232D28B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761" y="1124744"/>
            <a:ext cx="14224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a:extLst>
              <a:ext uri="{FF2B5EF4-FFF2-40B4-BE49-F238E27FC236}">
                <a16:creationId xmlns:a16="http://schemas.microsoft.com/office/drawing/2014/main" id="{409A6C7E-8A0B-4132-AE9A-BA38448A4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023" y="5473149"/>
            <a:ext cx="36909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a:extLst>
              <a:ext uri="{FF2B5EF4-FFF2-40B4-BE49-F238E27FC236}">
                <a16:creationId xmlns:a16="http://schemas.microsoft.com/office/drawing/2014/main" id="{18EA9EED-E566-4597-A41D-A6F30D2A4B29}"/>
              </a:ext>
            </a:extLst>
          </p:cNvPr>
          <p:cNvSpPr>
            <a:spLocks noChangeArrowheads="1"/>
          </p:cNvSpPr>
          <p:nvPr/>
        </p:nvSpPr>
        <p:spPr bwMode="auto">
          <a:xfrm>
            <a:off x="3275856" y="6186879"/>
            <a:ext cx="4901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1200" b="1" dirty="0" err="1"/>
              <a:t>Extract</a:t>
            </a:r>
            <a:r>
              <a:rPr lang="cs-CZ" altLang="cs-CZ" sz="1200" b="1" dirty="0"/>
              <a:t> (</a:t>
            </a:r>
            <a:r>
              <a:rPr lang="cs-CZ" altLang="cs-CZ" sz="1200" b="1" dirty="0" err="1"/>
              <a:t>μl</a:t>
            </a:r>
            <a:r>
              <a:rPr lang="cs-CZ" altLang="cs-CZ" sz="1200" b="1" dirty="0"/>
              <a:t>):      0            0.2              1                5               20           100</a:t>
            </a:r>
          </a:p>
          <a:p>
            <a:r>
              <a:rPr lang="cs-CZ" altLang="cs-CZ" sz="1200" b="1" dirty="0" err="1"/>
              <a:t>Blood</a:t>
            </a:r>
            <a:r>
              <a:rPr lang="cs-CZ" altLang="cs-CZ" sz="1200" b="1" dirty="0"/>
              <a:t> (</a:t>
            </a:r>
            <a:r>
              <a:rPr lang="cs-CZ" altLang="cs-CZ" sz="1200" b="1" dirty="0" err="1"/>
              <a:t>μl</a:t>
            </a:r>
            <a:r>
              <a:rPr lang="cs-CZ" altLang="cs-CZ" sz="1200" b="1" dirty="0"/>
              <a:t>):        0           0.01          0.05          0.25            1.0           500</a:t>
            </a:r>
          </a:p>
        </p:txBody>
      </p:sp>
      <p:pic>
        <p:nvPicPr>
          <p:cNvPr id="7" name="Picture 15">
            <a:extLst>
              <a:ext uri="{FF2B5EF4-FFF2-40B4-BE49-F238E27FC236}">
                <a16:creationId xmlns:a16="http://schemas.microsoft.com/office/drawing/2014/main" id="{A6C199F2-0A51-4053-A42D-FACDD4E3D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291" y="5050874"/>
            <a:ext cx="86518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03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DCD45C81-6B87-48D2-A37F-E907CE645503}"/>
              </a:ext>
            </a:extLst>
          </p:cNvPr>
          <p:cNvSpPr>
            <a:spLocks noGrp="1"/>
          </p:cNvSpPr>
          <p:nvPr>
            <p:ph idx="1"/>
          </p:nvPr>
        </p:nvSpPr>
        <p:spPr/>
        <p:txBody>
          <a:bodyPr>
            <a:normAutofit fontScale="77500" lnSpcReduction="20000"/>
          </a:bodyPr>
          <a:lstStyle/>
          <a:p>
            <a:pPr marL="0" indent="0">
              <a:buNone/>
            </a:pPr>
            <a:r>
              <a:rPr lang="cs-CZ" u="sng" dirty="0"/>
              <a:t>PMB test (SERATEC)</a:t>
            </a:r>
          </a:p>
          <a:p>
            <a:r>
              <a:rPr lang="cs-CZ" dirty="0"/>
              <a:t>kombinace detekce lidského hemoglobinu a D-dimeru</a:t>
            </a:r>
          </a:p>
          <a:p>
            <a:r>
              <a:rPr lang="en-US" dirty="0"/>
              <a:t>D-dimer </a:t>
            </a:r>
            <a:r>
              <a:rPr lang="cs-CZ" dirty="0"/>
              <a:t>je </a:t>
            </a:r>
            <a:r>
              <a:rPr lang="en-US" dirty="0"/>
              <a:t>fibrin </a:t>
            </a:r>
            <a:r>
              <a:rPr lang="en-US" dirty="0" err="1"/>
              <a:t>degrad</a:t>
            </a:r>
            <a:r>
              <a:rPr lang="cs-CZ" dirty="0" err="1"/>
              <a:t>ující</a:t>
            </a:r>
            <a:r>
              <a:rPr lang="en-US" dirty="0"/>
              <a:t> </a:t>
            </a:r>
            <a:r>
              <a:rPr lang="en-US" dirty="0" err="1"/>
              <a:t>produ</a:t>
            </a:r>
            <a:r>
              <a:rPr lang="cs-CZ" dirty="0"/>
              <a:t>k</a:t>
            </a:r>
            <a:r>
              <a:rPr lang="en-US" dirty="0"/>
              <a:t>t </a:t>
            </a:r>
            <a:r>
              <a:rPr lang="cs-CZ" dirty="0"/>
              <a:t>přítomný v krvi, resp. krevní sraženině, a je degradován </a:t>
            </a:r>
            <a:r>
              <a:rPr lang="cs-CZ" dirty="0" err="1"/>
              <a:t>fibrinolýzou</a:t>
            </a:r>
            <a:endParaRPr lang="cs-CZ" dirty="0"/>
          </a:p>
          <a:p>
            <a:r>
              <a:rPr lang="cs-CZ" dirty="0"/>
              <a:t>obsahuje dva zesítěné D fragmenty fibrinového proteinu, ze kterého je odvozen název D-dimer (menstruace je spojena s aktivací koagulačních a fibrinolytických drah)</a:t>
            </a:r>
          </a:p>
          <a:p>
            <a:r>
              <a:rPr lang="cs-CZ" dirty="0"/>
              <a:t>rozvoj akutního a/nebo chronického nadměrného srážení krve (trombotickou příhodou) jako hluboká žilní trombóza (HŽT), plicní embolie (PE), nebo diseminovaná intravaskulární koagulace (DIC)</a:t>
            </a:r>
          </a:p>
          <a:p>
            <a:r>
              <a:rPr lang="cs-CZ" dirty="0"/>
              <a:t>citlivost: hemoglobin: 20 </a:t>
            </a:r>
            <a:r>
              <a:rPr lang="cs-CZ" dirty="0" err="1"/>
              <a:t>ng</a:t>
            </a:r>
            <a:r>
              <a:rPr lang="cs-CZ" dirty="0"/>
              <a:t>/</a:t>
            </a:r>
            <a:r>
              <a:rPr lang="cs-CZ" dirty="0" err="1"/>
              <a:t>mL</a:t>
            </a:r>
            <a:r>
              <a:rPr lang="cs-CZ" dirty="0"/>
              <a:t>; D-dimer: 400 </a:t>
            </a:r>
            <a:r>
              <a:rPr lang="cs-CZ" dirty="0" err="1"/>
              <a:t>ng</a:t>
            </a:r>
            <a:r>
              <a:rPr lang="cs-CZ" dirty="0"/>
              <a:t>/</a:t>
            </a:r>
            <a:r>
              <a:rPr lang="cs-CZ" dirty="0" err="1"/>
              <a:t>mL</a:t>
            </a:r>
            <a:r>
              <a:rPr lang="cs-CZ" dirty="0"/>
              <a:t> – tři proužky</a:t>
            </a:r>
          </a:p>
          <a:p>
            <a:r>
              <a:rPr lang="cs-CZ" dirty="0"/>
              <a:t>falešně pozitivní: primáti a fretky </a:t>
            </a:r>
          </a:p>
          <a:p>
            <a:r>
              <a:rPr lang="cs-CZ" dirty="0"/>
              <a:t>falešně negativní v pozdější fázi menstruace</a:t>
            </a:r>
          </a:p>
        </p:txBody>
      </p:sp>
      <p:sp>
        <p:nvSpPr>
          <p:cNvPr id="3" name="Nadpis 2">
            <a:extLst>
              <a:ext uri="{FF2B5EF4-FFF2-40B4-BE49-F238E27FC236}">
                <a16:creationId xmlns:a16="http://schemas.microsoft.com/office/drawing/2014/main" id="{E12DB3FD-FA25-4ED6-AA9D-81222EFB0250}"/>
              </a:ext>
            </a:extLst>
          </p:cNvPr>
          <p:cNvSpPr>
            <a:spLocks noGrp="1"/>
          </p:cNvSpPr>
          <p:nvPr>
            <p:ph type="title"/>
          </p:nvPr>
        </p:nvSpPr>
        <p:spPr/>
        <p:txBody>
          <a:bodyPr/>
          <a:lstStyle/>
          <a:p>
            <a:pPr algn="ctr"/>
            <a:r>
              <a:rPr lang="cs-CZ" u="sng" dirty="0"/>
              <a:t>Menstruační krev</a:t>
            </a:r>
          </a:p>
        </p:txBody>
      </p:sp>
    </p:spTree>
    <p:extLst>
      <p:ext uri="{BB962C8B-B14F-4D97-AF65-F5344CB8AC3E}">
        <p14:creationId xmlns:p14="http://schemas.microsoft.com/office/powerpoint/2010/main" val="4140776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387637D4-1A40-44D7-A05D-41E406208666}"/>
              </a:ext>
            </a:extLst>
          </p:cNvPr>
          <p:cNvSpPr>
            <a:spLocks noGrp="1"/>
          </p:cNvSpPr>
          <p:nvPr>
            <p:ph idx="1"/>
          </p:nvPr>
        </p:nvSpPr>
        <p:spPr>
          <a:xfrm>
            <a:off x="475817" y="1107282"/>
            <a:ext cx="8229600" cy="4536504"/>
          </a:xfrm>
        </p:spPr>
        <p:txBody>
          <a:bodyPr>
            <a:normAutofit fontScale="62500" lnSpcReduction="20000"/>
          </a:bodyPr>
          <a:lstStyle/>
          <a:p>
            <a:pPr marL="1252538" indent="-1144588">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u="sng" dirty="0"/>
              <a:t>Amyláza</a:t>
            </a:r>
            <a:r>
              <a:rPr lang="cs-CZ" altLang="cs-CZ" sz="3100" dirty="0"/>
              <a:t> – enzym štěpící škrob na jednodušší cukry</a:t>
            </a:r>
          </a:p>
          <a:p>
            <a:pPr marL="1252538" indent="-1144588">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dirty="0"/>
              <a:t>- první enzym, který byl nalezen a izolován (1833)</a:t>
            </a:r>
          </a:p>
          <a:p>
            <a:pPr marL="565150" indent="-457200">
              <a:lnSpc>
                <a:spcPct val="117000"/>
              </a:lnSpc>
              <a:buSzPct val="45000"/>
              <a:buFontTx/>
              <a:buChar char="-"/>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dirty="0"/>
              <a:t>α-amyláza produkovaná slinnými žlázami = ptyalin – štěpí </a:t>
            </a:r>
            <a:r>
              <a:rPr lang="el-GR" altLang="cs-CZ" sz="3100" dirty="0"/>
              <a:t>α</a:t>
            </a:r>
            <a:r>
              <a:rPr lang="cs-CZ" altLang="cs-CZ" sz="3100" dirty="0"/>
              <a:t>-glykosidickou vazbu obsaženou v polysacharidech za vzniku menších jednotek – dextrinů</a:t>
            </a:r>
          </a:p>
          <a:p>
            <a:pPr marL="1252538" indent="-1144588">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u="sng" dirty="0" err="1"/>
              <a:t>Lugolův</a:t>
            </a:r>
            <a:r>
              <a:rPr lang="cs-CZ" altLang="cs-CZ" sz="3100" u="sng" dirty="0"/>
              <a:t> roztok (</a:t>
            </a:r>
            <a:r>
              <a:rPr lang="cs-CZ" altLang="cs-CZ" sz="3100" u="sng" dirty="0" err="1"/>
              <a:t>Lugolovo</a:t>
            </a:r>
            <a:r>
              <a:rPr lang="cs-CZ" altLang="cs-CZ" sz="3100" u="sng" dirty="0"/>
              <a:t> činidlo</a:t>
            </a:r>
            <a:r>
              <a:rPr lang="cs-CZ" altLang="cs-CZ" sz="3100" dirty="0"/>
              <a:t>) - roztok elementárního jodu a jodidu</a:t>
            </a:r>
          </a:p>
          <a:p>
            <a:pPr marL="1252538" indent="-1144588">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dirty="0"/>
              <a:t>draselného ve vodě</a:t>
            </a:r>
          </a:p>
          <a:p>
            <a:pPr marL="1252538" indent="-1144588">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100" dirty="0"/>
              <a:t> </a:t>
            </a:r>
            <a:r>
              <a:rPr lang="cs-CZ" altLang="cs-CZ" sz="3000" dirty="0"/>
              <a:t>- používaný pro důkaz škrobu (jod se váže do molekuly škrobu) </a:t>
            </a:r>
            <a:r>
              <a:rPr lang="cs-CZ" altLang="cs-CZ" sz="3000" dirty="0">
                <a:sym typeface="Symbol" panose="05050102010706020507" pitchFamily="18" charset="2"/>
              </a:rPr>
              <a:t> tmavě modré zbarvení</a:t>
            </a:r>
          </a:p>
          <a:p>
            <a:pPr marL="107950" indent="0">
              <a:lnSpc>
                <a:spcPct val="117000"/>
              </a:lnSpc>
              <a:buSzPct val="45000"/>
              <a:buNone/>
              <a:tabLst>
                <a:tab pos="625475"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3000" dirty="0">
                <a:sym typeface="Symbol" panose="05050102010706020507" pitchFamily="18" charset="2"/>
              </a:rPr>
              <a:t> - v přítomnosti slin (obsahují α-amylázy), dojde ke štěpení α-glykosidické vazby, a tím k degradaci škrobu na menší jednotky  jod se nemá kam vázat  žluto – hnědé zbarvení</a:t>
            </a:r>
          </a:p>
          <a:p>
            <a:endParaRPr lang="cs-CZ" dirty="0"/>
          </a:p>
        </p:txBody>
      </p:sp>
      <p:sp>
        <p:nvSpPr>
          <p:cNvPr id="3" name="Nadpis 2">
            <a:extLst>
              <a:ext uri="{FF2B5EF4-FFF2-40B4-BE49-F238E27FC236}">
                <a16:creationId xmlns:a16="http://schemas.microsoft.com/office/drawing/2014/main" id="{004F7D0A-81A2-4A15-BDDA-0C385C16FEAF}"/>
              </a:ext>
            </a:extLst>
          </p:cNvPr>
          <p:cNvSpPr>
            <a:spLocks noGrp="1"/>
          </p:cNvSpPr>
          <p:nvPr>
            <p:ph type="title"/>
          </p:nvPr>
        </p:nvSpPr>
        <p:spPr>
          <a:xfrm>
            <a:off x="457200" y="152400"/>
            <a:ext cx="8229600" cy="756320"/>
          </a:xfrm>
        </p:spPr>
        <p:txBody>
          <a:bodyPr/>
          <a:lstStyle/>
          <a:p>
            <a:pPr algn="ctr"/>
            <a:r>
              <a:rPr lang="cs-CZ" b="1" u="sng" dirty="0"/>
              <a:t>Detekce slin</a:t>
            </a:r>
          </a:p>
        </p:txBody>
      </p:sp>
      <p:pic>
        <p:nvPicPr>
          <p:cNvPr id="4" name="Picture 12">
            <a:extLst>
              <a:ext uri="{FF2B5EF4-FFF2-40B4-BE49-F238E27FC236}">
                <a16:creationId xmlns:a16="http://schemas.microsoft.com/office/drawing/2014/main" id="{25CD8F83-0C3C-4D06-AD87-F6CFB4823D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823365"/>
            <a:ext cx="26130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a:extLst>
              <a:ext uri="{FF2B5EF4-FFF2-40B4-BE49-F238E27FC236}">
                <a16:creationId xmlns:a16="http://schemas.microsoft.com/office/drawing/2014/main" id="{D0AB3E17-8F73-4626-AB4E-7A6E704E7D5B}"/>
              </a:ext>
            </a:extLst>
          </p:cNvPr>
          <p:cNvSpPr txBox="1">
            <a:spLocks noChangeArrowheads="1"/>
          </p:cNvSpPr>
          <p:nvPr/>
        </p:nvSpPr>
        <p:spPr bwMode="auto">
          <a:xfrm>
            <a:off x="1835696" y="5120566"/>
            <a:ext cx="2592388" cy="5232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400" b="1" dirty="0">
                <a:solidFill>
                  <a:schemeClr val="bg2"/>
                </a:solidFill>
                <a:latin typeface="Comic Sans MS" panose="030F0702030302020204" pitchFamily="66" charset="0"/>
              </a:rPr>
              <a:t>Roztok škrobu s </a:t>
            </a:r>
            <a:r>
              <a:rPr lang="cs-CZ" altLang="cs-CZ" sz="1400" b="1" dirty="0" err="1">
                <a:solidFill>
                  <a:schemeClr val="bg2"/>
                </a:solidFill>
                <a:latin typeface="Comic Sans MS" panose="030F0702030302020204" pitchFamily="66" charset="0"/>
              </a:rPr>
              <a:t>Lugolovým</a:t>
            </a:r>
            <a:r>
              <a:rPr lang="cs-CZ" altLang="cs-CZ" sz="1400" b="1" dirty="0">
                <a:solidFill>
                  <a:schemeClr val="bg2"/>
                </a:solidFill>
                <a:latin typeface="Comic Sans MS" panose="030F0702030302020204" pitchFamily="66" charset="0"/>
              </a:rPr>
              <a:t> činidlem bez slin</a:t>
            </a:r>
          </a:p>
        </p:txBody>
      </p:sp>
      <p:sp>
        <p:nvSpPr>
          <p:cNvPr id="6" name="Text Box 15">
            <a:extLst>
              <a:ext uri="{FF2B5EF4-FFF2-40B4-BE49-F238E27FC236}">
                <a16:creationId xmlns:a16="http://schemas.microsoft.com/office/drawing/2014/main" id="{332F7627-1702-4458-8EFB-D9937BEE66CB}"/>
              </a:ext>
            </a:extLst>
          </p:cNvPr>
          <p:cNvSpPr txBox="1">
            <a:spLocks noChangeArrowheads="1"/>
          </p:cNvSpPr>
          <p:nvPr/>
        </p:nvSpPr>
        <p:spPr bwMode="auto">
          <a:xfrm>
            <a:off x="6113291" y="6030155"/>
            <a:ext cx="2592388" cy="5232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400" b="1" dirty="0">
                <a:solidFill>
                  <a:schemeClr val="bg2"/>
                </a:solidFill>
                <a:latin typeface="Comic Sans MS" panose="030F0702030302020204" pitchFamily="66" charset="0"/>
              </a:rPr>
              <a:t>Roztok škrobu s </a:t>
            </a:r>
            <a:r>
              <a:rPr lang="cs-CZ" altLang="cs-CZ" sz="1400" b="1" dirty="0" err="1">
                <a:solidFill>
                  <a:schemeClr val="bg2"/>
                </a:solidFill>
                <a:latin typeface="Comic Sans MS" panose="030F0702030302020204" pitchFamily="66" charset="0"/>
              </a:rPr>
              <a:t>Lugolovým</a:t>
            </a:r>
            <a:r>
              <a:rPr lang="cs-CZ" altLang="cs-CZ" sz="1400" b="1" dirty="0">
                <a:solidFill>
                  <a:schemeClr val="bg2"/>
                </a:solidFill>
                <a:latin typeface="Comic Sans MS" panose="030F0702030302020204" pitchFamily="66" charset="0"/>
              </a:rPr>
              <a:t> činidlem se slinami</a:t>
            </a:r>
          </a:p>
        </p:txBody>
      </p:sp>
    </p:spTree>
    <p:extLst>
      <p:ext uri="{BB962C8B-B14F-4D97-AF65-F5344CB8AC3E}">
        <p14:creationId xmlns:p14="http://schemas.microsoft.com/office/powerpoint/2010/main" val="1355608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553BC39-D919-4A8A-9436-56CA42879BB7}"/>
              </a:ext>
            </a:extLst>
          </p:cNvPr>
          <p:cNvSpPr>
            <a:spLocks noGrp="1"/>
          </p:cNvSpPr>
          <p:nvPr>
            <p:ph idx="1"/>
          </p:nvPr>
        </p:nvSpPr>
        <p:spPr/>
        <p:txBody>
          <a:bodyPr>
            <a:normAutofit fontScale="85000" lnSpcReduction="20000"/>
          </a:bodyPr>
          <a:lstStyle/>
          <a:p>
            <a:r>
              <a:rPr lang="cs-CZ" dirty="0" err="1"/>
              <a:t>AmylasePaper</a:t>
            </a:r>
            <a:r>
              <a:rPr lang="cs-CZ" dirty="0"/>
              <a:t> (SERATEC)</a:t>
            </a:r>
          </a:p>
          <a:p>
            <a:pPr marL="0" indent="0">
              <a:buNone/>
            </a:pPr>
            <a:r>
              <a:rPr lang="cs-CZ" dirty="0"/>
              <a:t>-  k detekci skvrn slin, do 10 min.</a:t>
            </a:r>
          </a:p>
          <a:p>
            <a:pPr marL="0" indent="0">
              <a:buNone/>
            </a:pPr>
            <a:r>
              <a:rPr lang="cs-CZ" dirty="0"/>
              <a:t>- citlivost: pod</a:t>
            </a:r>
            <a:r>
              <a:rPr lang="en-US" dirty="0"/>
              <a:t> 125 </a:t>
            </a:r>
            <a:r>
              <a:rPr lang="en-US" dirty="0" err="1"/>
              <a:t>mIU</a:t>
            </a:r>
            <a:r>
              <a:rPr lang="en-US" dirty="0"/>
              <a:t>/mL </a:t>
            </a:r>
            <a:endParaRPr lang="cs-CZ" dirty="0"/>
          </a:p>
          <a:p>
            <a:pPr marL="0" indent="0">
              <a:buNone/>
            </a:pPr>
            <a:r>
              <a:rPr lang="cs-CZ" dirty="0"/>
              <a:t>https://www.youtube.com/watch?v=JBTOeRjK0TU </a:t>
            </a:r>
          </a:p>
          <a:p>
            <a:pPr marL="0" indent="0">
              <a:buNone/>
            </a:pPr>
            <a:r>
              <a:rPr lang="cs-CZ" dirty="0">
                <a:hlinkClick r:id="rId2"/>
              </a:rPr>
              <a:t>https://youtu.be/JBTOeRjK0TU</a:t>
            </a:r>
            <a:endParaRPr lang="cs-CZ" dirty="0"/>
          </a:p>
          <a:p>
            <a:pPr marL="0" indent="0">
              <a:buNone/>
            </a:pPr>
            <a:endParaRPr lang="cs-CZ" dirty="0"/>
          </a:p>
          <a:p>
            <a:r>
              <a:rPr lang="cs-CZ" dirty="0"/>
              <a:t>SERATEC® </a:t>
            </a:r>
            <a:r>
              <a:rPr lang="cs-CZ" dirty="0" err="1"/>
              <a:t>AmylaseTest</a:t>
            </a:r>
            <a:endParaRPr lang="cs-CZ" dirty="0"/>
          </a:p>
          <a:p>
            <a:pPr>
              <a:buFontTx/>
              <a:buChar char="-"/>
            </a:pPr>
            <a:r>
              <a:rPr lang="cs-CZ" dirty="0"/>
              <a:t>k detekci </a:t>
            </a:r>
            <a:r>
              <a:rPr lang="el-GR" dirty="0"/>
              <a:t>α</a:t>
            </a:r>
            <a:r>
              <a:rPr lang="cs-CZ" dirty="0"/>
              <a:t>-amylázy </a:t>
            </a:r>
          </a:p>
          <a:p>
            <a:pPr>
              <a:buFontTx/>
              <a:buChar char="-"/>
            </a:pPr>
            <a:r>
              <a:rPr lang="cs-CZ" dirty="0"/>
              <a:t>citlivost: ředění 1:1000</a:t>
            </a:r>
          </a:p>
          <a:p>
            <a:pPr>
              <a:buFontTx/>
              <a:buChar char="-"/>
            </a:pPr>
            <a:r>
              <a:rPr lang="cs-CZ" dirty="0"/>
              <a:t>do 10 min.</a:t>
            </a:r>
          </a:p>
          <a:p>
            <a:pPr>
              <a:buFontTx/>
              <a:buChar char="-"/>
            </a:pPr>
            <a:r>
              <a:rPr lang="cs-CZ" dirty="0"/>
              <a:t>není falešně pozitivní s tělními tekutinami a se slinami domácích a užitkových zvířat</a:t>
            </a:r>
          </a:p>
          <a:p>
            <a:pPr marL="0" indent="0">
              <a:buNone/>
            </a:pPr>
            <a:r>
              <a:rPr lang="cs-CZ" dirty="0">
                <a:hlinkClick r:id="rId3"/>
              </a:rPr>
              <a:t>https://youtu.be/Iuk3eayaPEI</a:t>
            </a:r>
            <a:endParaRPr lang="cs-CZ" dirty="0"/>
          </a:p>
          <a:p>
            <a:pPr>
              <a:buFontTx/>
              <a:buChar char="-"/>
            </a:pPr>
            <a:endParaRPr lang="cs-CZ" dirty="0"/>
          </a:p>
        </p:txBody>
      </p:sp>
      <p:sp>
        <p:nvSpPr>
          <p:cNvPr id="3" name="Nadpis 2">
            <a:extLst>
              <a:ext uri="{FF2B5EF4-FFF2-40B4-BE49-F238E27FC236}">
                <a16:creationId xmlns:a16="http://schemas.microsoft.com/office/drawing/2014/main" id="{C393AA19-F3D8-4CAC-AC66-4812E9BDE879}"/>
              </a:ext>
            </a:extLst>
          </p:cNvPr>
          <p:cNvSpPr>
            <a:spLocks noGrp="1"/>
          </p:cNvSpPr>
          <p:nvPr>
            <p:ph type="title"/>
          </p:nvPr>
        </p:nvSpPr>
        <p:spPr/>
        <p:txBody>
          <a:bodyPr/>
          <a:lstStyle/>
          <a:p>
            <a:pPr algn="ctr"/>
            <a:r>
              <a:rPr lang="cs-CZ" b="1" u="sng" dirty="0"/>
              <a:t>Detekce slin</a:t>
            </a:r>
            <a:endParaRPr lang="cs-CZ" dirty="0"/>
          </a:p>
        </p:txBody>
      </p:sp>
      <p:pic>
        <p:nvPicPr>
          <p:cNvPr id="5" name="Obrázek 4">
            <a:extLst>
              <a:ext uri="{FF2B5EF4-FFF2-40B4-BE49-F238E27FC236}">
                <a16:creationId xmlns:a16="http://schemas.microsoft.com/office/drawing/2014/main" id="{16FE1D9D-AD52-4586-BCD3-6BA7879CA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371600"/>
            <a:ext cx="2555776" cy="1207913"/>
          </a:xfrm>
          <a:prstGeom prst="rect">
            <a:avLst/>
          </a:prstGeom>
        </p:spPr>
      </p:pic>
    </p:spTree>
    <p:extLst>
      <p:ext uri="{BB962C8B-B14F-4D97-AF65-F5344CB8AC3E}">
        <p14:creationId xmlns:p14="http://schemas.microsoft.com/office/powerpoint/2010/main" val="154181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D26C42B-F5F2-4A09-AC38-B3879E626F2B}"/>
              </a:ext>
            </a:extLst>
          </p:cNvPr>
          <p:cNvSpPr>
            <a:spLocks noGrp="1"/>
          </p:cNvSpPr>
          <p:nvPr>
            <p:ph idx="1"/>
          </p:nvPr>
        </p:nvSpPr>
        <p:spPr/>
        <p:txBody>
          <a:bodyPr>
            <a:normAutofit/>
          </a:bodyPr>
          <a:lstStyle/>
          <a:p>
            <a:pPr marL="431800" indent="-323850">
              <a:lnSpc>
                <a:spcPct val="13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u="sng" dirty="0"/>
              <a:t>RSID™ - </a:t>
            </a:r>
            <a:r>
              <a:rPr lang="cs-CZ" altLang="cs-CZ" sz="2000" u="sng" dirty="0" err="1"/>
              <a:t>Saliva</a:t>
            </a:r>
            <a:r>
              <a:rPr lang="cs-CZ" altLang="cs-CZ" sz="2000" u="sng" dirty="0"/>
              <a:t> (Rapid </a:t>
            </a:r>
            <a:r>
              <a:rPr lang="cs-CZ" altLang="cs-CZ" sz="2000" u="sng" dirty="0" err="1"/>
              <a:t>Stain</a:t>
            </a:r>
            <a:r>
              <a:rPr lang="cs-CZ" altLang="cs-CZ" sz="2000" u="sng" dirty="0"/>
              <a:t> </a:t>
            </a:r>
            <a:r>
              <a:rPr lang="cs-CZ" altLang="cs-CZ" sz="2000" u="sng" dirty="0" err="1"/>
              <a:t>Identification</a:t>
            </a:r>
            <a:r>
              <a:rPr lang="cs-CZ" altLang="cs-CZ" sz="2000" u="sng" dirty="0"/>
              <a:t>)</a:t>
            </a:r>
            <a:r>
              <a:rPr lang="cs-CZ" altLang="cs-CZ" sz="2000" dirty="0"/>
              <a:t> (Independent </a:t>
            </a:r>
            <a:r>
              <a:rPr lang="cs-CZ" altLang="cs-CZ" sz="2000" dirty="0" err="1"/>
              <a:t>Forensics</a:t>
            </a:r>
            <a:r>
              <a:rPr lang="cs-CZ" altLang="cs-CZ" sz="2000" dirty="0"/>
              <a:t>) – specifický test </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specifický test pro detekci lidské slinné </a:t>
            </a:r>
            <a:r>
              <a:rPr lang="el-GR" altLang="cs-CZ" sz="2000" dirty="0"/>
              <a:t>α</a:t>
            </a:r>
            <a:r>
              <a:rPr lang="cs-CZ" altLang="cs-CZ" sz="2000" dirty="0"/>
              <a:t>-amylázy</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metoda založená na </a:t>
            </a:r>
            <a:r>
              <a:rPr lang="cs-CZ" altLang="cs-CZ" sz="2000" dirty="0" err="1"/>
              <a:t>imunochromatografii</a:t>
            </a:r>
            <a:r>
              <a:rPr lang="cs-CZ" altLang="cs-CZ" sz="2000" dirty="0"/>
              <a:t> se dvěma monoklonálními protilátkami</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test specifický pro lidský slinný (</a:t>
            </a:r>
            <a:r>
              <a:rPr lang="cs-CZ" altLang="cs-CZ" sz="2000" dirty="0" err="1"/>
              <a:t>AmyA</a:t>
            </a:r>
            <a:r>
              <a:rPr lang="cs-CZ" altLang="cs-CZ" sz="2000" dirty="0"/>
              <a:t>) antigen </a:t>
            </a:r>
            <a:r>
              <a:rPr lang="cs-CZ" altLang="cs-CZ" sz="2000" dirty="0">
                <a:sym typeface="Symbol" panose="05050102010706020507" pitchFamily="18" charset="2"/>
              </a:rPr>
              <a:t> bez zkřížené reakce s krví, spermatem, močí, vaginálním sekretem, menstruační krví a zvířecími slinami</a:t>
            </a:r>
          </a:p>
          <a:p>
            <a:pPr marL="431800" indent="-323850">
              <a:lnSpc>
                <a:spcPct val="13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detekční limit: </a:t>
            </a:r>
            <a:r>
              <a:rPr lang="en-US" altLang="cs-CZ" sz="2000" dirty="0"/>
              <a:t>&lt;</a:t>
            </a:r>
            <a:r>
              <a:rPr lang="cs-CZ" altLang="cs-CZ" sz="2000" dirty="0"/>
              <a:t> 1 </a:t>
            </a:r>
            <a:r>
              <a:rPr lang="el-GR" altLang="cs-CZ" sz="2000" dirty="0"/>
              <a:t>μ</a:t>
            </a:r>
            <a:r>
              <a:rPr lang="cs-CZ" altLang="cs-CZ" sz="2000" dirty="0"/>
              <a:t>l</a:t>
            </a:r>
            <a:endParaRPr lang="el-GR" altLang="cs-CZ" sz="2000" dirty="0">
              <a:sym typeface="Symbol" panose="05050102010706020507" pitchFamily="18" charset="2"/>
            </a:endParaRPr>
          </a:p>
          <a:p>
            <a:endParaRPr lang="cs-CZ" dirty="0"/>
          </a:p>
        </p:txBody>
      </p:sp>
      <p:sp>
        <p:nvSpPr>
          <p:cNvPr id="3" name="Nadpis 2">
            <a:extLst>
              <a:ext uri="{FF2B5EF4-FFF2-40B4-BE49-F238E27FC236}">
                <a16:creationId xmlns:a16="http://schemas.microsoft.com/office/drawing/2014/main" id="{E9557FAD-8094-4098-A3BD-8697AEDE7831}"/>
              </a:ext>
            </a:extLst>
          </p:cNvPr>
          <p:cNvSpPr>
            <a:spLocks noGrp="1"/>
          </p:cNvSpPr>
          <p:nvPr>
            <p:ph type="title"/>
          </p:nvPr>
        </p:nvSpPr>
        <p:spPr/>
        <p:txBody>
          <a:bodyPr/>
          <a:lstStyle/>
          <a:p>
            <a:pPr algn="ctr"/>
            <a:r>
              <a:rPr lang="cs-CZ" b="1" u="sng" dirty="0"/>
              <a:t>Detekce slin</a:t>
            </a:r>
          </a:p>
        </p:txBody>
      </p:sp>
      <p:pic>
        <p:nvPicPr>
          <p:cNvPr id="4" name="Picture 17">
            <a:extLst>
              <a:ext uri="{FF2B5EF4-FFF2-40B4-BE49-F238E27FC236}">
                <a16:creationId xmlns:a16="http://schemas.microsoft.com/office/drawing/2014/main" id="{FCAAB12A-BDCE-4C92-AE6F-A6EE975D4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696" y="5164137"/>
            <a:ext cx="348138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a:extLst>
              <a:ext uri="{FF2B5EF4-FFF2-40B4-BE49-F238E27FC236}">
                <a16:creationId xmlns:a16="http://schemas.microsoft.com/office/drawing/2014/main" id="{C510E295-F2F1-4F8C-B429-9AECEF15F6E2}"/>
              </a:ext>
            </a:extLst>
          </p:cNvPr>
          <p:cNvSpPr>
            <a:spLocks noChangeArrowheads="1"/>
          </p:cNvSpPr>
          <p:nvPr/>
        </p:nvSpPr>
        <p:spPr bwMode="auto">
          <a:xfrm>
            <a:off x="2705965" y="6219986"/>
            <a:ext cx="5038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1200" b="1" dirty="0" err="1"/>
              <a:t>Extract</a:t>
            </a:r>
            <a:r>
              <a:rPr lang="cs-CZ" altLang="cs-CZ" sz="1200" b="1" dirty="0"/>
              <a:t> (</a:t>
            </a:r>
            <a:r>
              <a:rPr lang="cs-CZ" altLang="cs-CZ" sz="1200" b="1" dirty="0" err="1"/>
              <a:t>μl</a:t>
            </a:r>
            <a:r>
              <a:rPr lang="cs-CZ" altLang="cs-CZ" sz="1200" b="1" dirty="0"/>
              <a:t>):         0                1                 5                10               20</a:t>
            </a:r>
          </a:p>
          <a:p>
            <a:r>
              <a:rPr lang="cs-CZ" altLang="cs-CZ" sz="1200" b="1" dirty="0" err="1"/>
              <a:t>Saliva</a:t>
            </a:r>
            <a:r>
              <a:rPr lang="cs-CZ" altLang="cs-CZ" sz="1200" b="1" dirty="0"/>
              <a:t> (</a:t>
            </a:r>
            <a:r>
              <a:rPr lang="cs-CZ" altLang="cs-CZ" sz="1200" b="1" dirty="0" err="1"/>
              <a:t>μl</a:t>
            </a:r>
            <a:r>
              <a:rPr lang="cs-CZ" altLang="cs-CZ" sz="1200" b="1" dirty="0"/>
              <a:t>):           0             0.05          0.25               0.5             1.0</a:t>
            </a:r>
          </a:p>
        </p:txBody>
      </p:sp>
    </p:spTree>
    <p:extLst>
      <p:ext uri="{BB962C8B-B14F-4D97-AF65-F5344CB8AC3E}">
        <p14:creationId xmlns:p14="http://schemas.microsoft.com/office/powerpoint/2010/main" val="306702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502F0B8E-65C1-4E29-9247-B3783E008AF1}"/>
              </a:ext>
            </a:extLst>
          </p:cNvPr>
          <p:cNvSpPr>
            <a:spLocks noGrp="1"/>
          </p:cNvSpPr>
          <p:nvPr>
            <p:ph idx="1"/>
          </p:nvPr>
        </p:nvSpPr>
        <p:spPr/>
        <p:txBody>
          <a:bodyPr>
            <a:normAutofit fontScale="62500" lnSpcReduction="20000"/>
          </a:bodyPr>
          <a:lstStyle/>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Fast Blue B – sůl C14H12N4O2Cl2 · ZnCl2  - orientační test</a:t>
            </a:r>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(p</a:t>
            </a:r>
            <a:r>
              <a:rPr lang="cs-CZ" sz="2400" dirty="0"/>
              <a:t>růkaz kyselých fosfatáz (roztok připraven dle protokolu v laboratoři))</a:t>
            </a:r>
            <a:endParaRPr lang="cs-CZ" altLang="cs-CZ" sz="2400" dirty="0"/>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t>detekce kyselé fosfatázy – glykoprotein produkovaný mužskou prostatou </a:t>
            </a:r>
            <a:r>
              <a:rPr lang="cs-CZ" altLang="cs-CZ" sz="2400" dirty="0">
                <a:sym typeface="Symbol" panose="05050102010706020507" pitchFamily="18" charset="2"/>
              </a:rPr>
              <a:t> transport do seminální tekutiny – koncentrace až 400x vyšší než v jiných tělních tekutinách</a:t>
            </a:r>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400" dirty="0">
                <a:sym typeface="Symbol" panose="05050102010706020507" pitchFamily="18" charset="2"/>
              </a:rPr>
              <a:t>PAP (</a:t>
            </a:r>
            <a:r>
              <a:rPr lang="cs-CZ" altLang="cs-CZ" sz="2400" dirty="0" err="1">
                <a:sym typeface="Symbol" panose="05050102010706020507" pitchFamily="18" charset="2"/>
              </a:rPr>
              <a:t>prostatic</a:t>
            </a:r>
            <a:r>
              <a:rPr lang="cs-CZ" altLang="cs-CZ" sz="2400" dirty="0">
                <a:sym typeface="Symbol" panose="05050102010706020507" pitchFamily="18" charset="2"/>
              </a:rPr>
              <a:t> acid </a:t>
            </a:r>
            <a:r>
              <a:rPr lang="cs-CZ" altLang="cs-CZ" sz="2400" dirty="0" err="1">
                <a:sym typeface="Symbol" panose="05050102010706020507" pitchFamily="18" charset="2"/>
              </a:rPr>
              <a:t>phosphatase</a:t>
            </a:r>
            <a:r>
              <a:rPr lang="cs-CZ" altLang="cs-CZ" sz="2400" dirty="0">
                <a:sym typeface="Symbol" panose="05050102010706020507" pitchFamily="18" charset="2"/>
              </a:rPr>
              <a:t>) – 1. celosvětově využívaný tumorový marker</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pomocí filtračního papíru přenesení zvlhčené skvrny - zkoumané místo nejprve vizuálně prohlédněte - textilie vykazují na podezřelých místech tužší </a:t>
            </a:r>
            <a:r>
              <a:rPr lang="cs-CZ" sz="2400" dirty="0" err="1"/>
              <a:t>krepovitou</a:t>
            </a:r>
            <a:r>
              <a:rPr lang="cs-CZ" sz="2400" dirty="0"/>
              <a:t> strukturu, pod UV světlem mají stopy modravou, bílou nebo žlutavou fluorescenci</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k místu se přidá detekční činidlo </a:t>
            </a:r>
            <a:r>
              <a:rPr lang="cs-CZ" altLang="cs-CZ" sz="2400" dirty="0">
                <a:sym typeface="Symbol" panose="05050102010706020507" pitchFamily="18" charset="2"/>
              </a:rPr>
              <a:t>přidání několik kapek monohydrátu </a:t>
            </a:r>
            <a:r>
              <a:rPr lang="el-GR" altLang="cs-CZ" sz="2400" dirty="0">
                <a:sym typeface="Symbol" panose="05050102010706020507" pitchFamily="18" charset="2"/>
              </a:rPr>
              <a:t>α</a:t>
            </a:r>
            <a:r>
              <a:rPr lang="cs-CZ" altLang="cs-CZ" sz="2400" dirty="0">
                <a:sym typeface="Symbol" panose="05050102010706020507" pitchFamily="18" charset="2"/>
              </a:rPr>
              <a:t>-</a:t>
            </a:r>
            <a:r>
              <a:rPr lang="cs-CZ" altLang="cs-CZ" sz="2400" dirty="0" err="1">
                <a:sym typeface="Symbol" panose="05050102010706020507" pitchFamily="18" charset="2"/>
              </a:rPr>
              <a:t>naftylfosfátu</a:t>
            </a:r>
            <a:r>
              <a:rPr lang="cs-CZ" altLang="cs-CZ" sz="2400" dirty="0">
                <a:sym typeface="Symbol" panose="05050102010706020507" pitchFamily="18" charset="2"/>
              </a:rPr>
              <a:t> sodného a roztoku Fast Blue B ke vzorku  purpurové zabarvení indikující přítomnost PAP, </a:t>
            </a:r>
            <a:r>
              <a:rPr lang="cs-CZ" sz="2400" dirty="0"/>
              <a:t>nutno provést zkoušku na ověřeném materiálu, moč, sekret, sliny reakci neovlivňují</a:t>
            </a:r>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cs-CZ" altLang="cs-CZ" sz="2400" dirty="0">
              <a:sym typeface="Symbol" panose="05050102010706020507" pitchFamily="18" charset="2"/>
            </a:endParaRPr>
          </a:p>
          <a:p>
            <a:endParaRPr lang="cs-CZ" dirty="0"/>
          </a:p>
        </p:txBody>
      </p:sp>
      <p:sp>
        <p:nvSpPr>
          <p:cNvPr id="3" name="Nadpis 2">
            <a:extLst>
              <a:ext uri="{FF2B5EF4-FFF2-40B4-BE49-F238E27FC236}">
                <a16:creationId xmlns:a16="http://schemas.microsoft.com/office/drawing/2014/main" id="{096A9A36-96D4-4FD5-A997-9F97733C0E87}"/>
              </a:ext>
            </a:extLst>
          </p:cNvPr>
          <p:cNvSpPr>
            <a:spLocks noGrp="1"/>
          </p:cNvSpPr>
          <p:nvPr>
            <p:ph type="title"/>
          </p:nvPr>
        </p:nvSpPr>
        <p:spPr/>
        <p:txBody>
          <a:bodyPr/>
          <a:lstStyle/>
          <a:p>
            <a:pPr algn="ctr"/>
            <a:r>
              <a:rPr lang="cs-CZ" b="1" u="sng" dirty="0"/>
              <a:t>Detekce spermatu</a:t>
            </a:r>
          </a:p>
        </p:txBody>
      </p:sp>
    </p:spTree>
    <p:extLst>
      <p:ext uri="{BB962C8B-B14F-4D97-AF65-F5344CB8AC3E}">
        <p14:creationId xmlns:p14="http://schemas.microsoft.com/office/powerpoint/2010/main" val="118711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09AB9DA-EC91-41A0-9B1E-E4AB479F1DF5}"/>
              </a:ext>
            </a:extLst>
          </p:cNvPr>
          <p:cNvSpPr>
            <a:spLocks noGrp="1"/>
          </p:cNvSpPr>
          <p:nvPr>
            <p:ph idx="1"/>
          </p:nvPr>
        </p:nvSpPr>
        <p:spPr>
          <a:xfrm>
            <a:off x="457200" y="1524000"/>
            <a:ext cx="4402832" cy="5001344"/>
          </a:xfrm>
        </p:spPr>
        <p:txBody>
          <a:bodyPr>
            <a:normAutofit fontScale="62500" lnSpcReduction="20000"/>
          </a:bodyPr>
          <a:lstStyle/>
          <a:p>
            <a:r>
              <a:rPr lang="cs-CZ" b="1" u="sng" dirty="0" err="1"/>
              <a:t>Phosphatesmo</a:t>
            </a:r>
            <a:r>
              <a:rPr lang="cs-CZ" b="1" u="sng" dirty="0"/>
              <a:t> KM</a:t>
            </a:r>
            <a:r>
              <a:rPr lang="cs-CZ" u="sng" dirty="0"/>
              <a:t> </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dirty="0"/>
              <a:t>reaguje s kyselou fosfatázou, </a:t>
            </a:r>
            <a:r>
              <a:rPr lang="cs-CZ" sz="2400" dirty="0"/>
              <a:t>kterou obsahuje sperma</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zkoumané místo nejprve vizuálně prohlédněte - textilie vykazují na podezřelých místech tužší </a:t>
            </a:r>
            <a:r>
              <a:rPr lang="cs-CZ" sz="2400" dirty="0" err="1"/>
              <a:t>krepovitou</a:t>
            </a:r>
            <a:r>
              <a:rPr lang="cs-CZ" sz="2400" dirty="0"/>
              <a:t> strukturu, pod UV světlem mají stopy modravou, bílou nebo žlutavou fluorescenci</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místo navlhčit, přiložit testovací plochou po dobu cca 15 s a je-li přítomno sperma, po několika sekundách se objeví výrazné fialové skvrny</a:t>
            </a:r>
          </a:p>
          <a:p>
            <a:pPr marL="431800" indent="-323850">
              <a:lnSpc>
                <a:spcPct val="16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cs-CZ" b="1" u="sng" dirty="0"/>
          </a:p>
        </p:txBody>
      </p:sp>
      <p:sp>
        <p:nvSpPr>
          <p:cNvPr id="3" name="Nadpis 2">
            <a:extLst>
              <a:ext uri="{FF2B5EF4-FFF2-40B4-BE49-F238E27FC236}">
                <a16:creationId xmlns:a16="http://schemas.microsoft.com/office/drawing/2014/main" id="{69C773F3-7044-4CB7-BBF5-8C15982C58FC}"/>
              </a:ext>
            </a:extLst>
          </p:cNvPr>
          <p:cNvSpPr>
            <a:spLocks noGrp="1"/>
          </p:cNvSpPr>
          <p:nvPr>
            <p:ph type="title"/>
          </p:nvPr>
        </p:nvSpPr>
        <p:spPr/>
        <p:txBody>
          <a:bodyPr/>
          <a:lstStyle/>
          <a:p>
            <a:pPr algn="ctr"/>
            <a:r>
              <a:rPr lang="cs-CZ" b="1" u="sng" dirty="0"/>
              <a:t>Detekce spermatu</a:t>
            </a:r>
            <a:endParaRPr lang="cs-CZ" dirty="0"/>
          </a:p>
        </p:txBody>
      </p:sp>
      <p:pic>
        <p:nvPicPr>
          <p:cNvPr id="5" name="Obrázek 4">
            <a:extLst>
              <a:ext uri="{FF2B5EF4-FFF2-40B4-BE49-F238E27FC236}">
                <a16:creationId xmlns:a16="http://schemas.microsoft.com/office/drawing/2014/main" id="{956FDA00-32DF-435C-8D3D-5F12A0740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412776"/>
            <a:ext cx="3388038" cy="3127420"/>
          </a:xfrm>
          <a:prstGeom prst="rect">
            <a:avLst/>
          </a:prstGeom>
        </p:spPr>
      </p:pic>
    </p:spTree>
    <p:extLst>
      <p:ext uri="{BB962C8B-B14F-4D97-AF65-F5344CB8AC3E}">
        <p14:creationId xmlns:p14="http://schemas.microsoft.com/office/powerpoint/2010/main" val="394265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21433045-5E7D-4CFD-871A-12CB5884C88D}"/>
              </a:ext>
            </a:extLst>
          </p:cNvPr>
          <p:cNvSpPr>
            <a:spLocks noGrp="1"/>
          </p:cNvSpPr>
          <p:nvPr>
            <p:ph idx="1"/>
          </p:nvPr>
        </p:nvSpPr>
        <p:spPr>
          <a:xfrm>
            <a:off x="457200" y="1196752"/>
            <a:ext cx="8229600" cy="3345160"/>
          </a:xfrm>
        </p:spPr>
        <p:txBody>
          <a:bodyPr>
            <a:normAutofit fontScale="92500" lnSpcReduction="20000"/>
          </a:bodyPr>
          <a:lstStyle/>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u="sng" dirty="0"/>
              <a:t>SERATEC</a:t>
            </a:r>
            <a:r>
              <a:rPr lang="en-US" altLang="cs-CZ" sz="2000" u="sng" dirty="0"/>
              <a:t>®</a:t>
            </a:r>
            <a:r>
              <a:rPr lang="cs-CZ" altLang="cs-CZ" sz="2000" u="sng" dirty="0"/>
              <a:t> PSA </a:t>
            </a:r>
            <a:r>
              <a:rPr lang="cs-CZ" altLang="cs-CZ" sz="2000" u="sng" dirty="0" err="1"/>
              <a:t>Semiquant</a:t>
            </a:r>
            <a:r>
              <a:rPr lang="cs-CZ" altLang="cs-CZ" sz="2000" u="sng" dirty="0"/>
              <a:t> test (SERATEC) </a:t>
            </a:r>
            <a:r>
              <a:rPr lang="cs-CZ" altLang="cs-CZ" sz="2000" dirty="0"/>
              <a:t>– specifický test </a:t>
            </a: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využití monoklonální protilátky proti specifickému proteinu – PSA (prostatický specifický antigen) = p30 = </a:t>
            </a:r>
            <a:r>
              <a:rPr lang="el-GR" altLang="cs-CZ" sz="2000" dirty="0"/>
              <a:t>γ</a:t>
            </a:r>
            <a:r>
              <a:rPr lang="cs-CZ" altLang="cs-CZ" sz="2000" dirty="0"/>
              <a:t>-</a:t>
            </a:r>
            <a:r>
              <a:rPr lang="cs-CZ" altLang="cs-CZ" sz="2000" dirty="0" err="1"/>
              <a:t>seminoprotein</a:t>
            </a:r>
            <a:r>
              <a:rPr lang="cs-CZ" altLang="cs-CZ" sz="2000" dirty="0"/>
              <a:t> – glykoprotein produkovaný prostatou a </a:t>
            </a:r>
            <a:r>
              <a:rPr lang="cs-CZ" altLang="cs-CZ" sz="2000" dirty="0" err="1"/>
              <a:t>sekretovaný</a:t>
            </a:r>
            <a:r>
              <a:rPr lang="cs-CZ" altLang="cs-CZ" sz="2000" dirty="0"/>
              <a:t> do ejakulátu</a:t>
            </a:r>
            <a:endParaRPr lang="cs-CZ" altLang="cs-CZ" sz="2000" dirty="0">
              <a:sym typeface="Symbol" panose="05050102010706020507" pitchFamily="18" charset="2"/>
            </a:endParaRP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umožnění detekce spermatu i u jedinců s azoospermií nebo po vazektomii</a:t>
            </a: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metoda založená na </a:t>
            </a:r>
            <a:r>
              <a:rPr lang="cs-CZ" altLang="cs-CZ" sz="2000" dirty="0" err="1"/>
              <a:t>imunochromatografii</a:t>
            </a:r>
            <a:endParaRPr lang="cs-CZ" altLang="cs-CZ" sz="2000" dirty="0"/>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000" dirty="0"/>
              <a:t>původně vytvořený pro detekci rakoviny prostaty</a:t>
            </a:r>
          </a:p>
          <a:p>
            <a:endParaRPr lang="cs-CZ" dirty="0"/>
          </a:p>
        </p:txBody>
      </p:sp>
      <p:sp>
        <p:nvSpPr>
          <p:cNvPr id="3" name="Nadpis 2">
            <a:extLst>
              <a:ext uri="{FF2B5EF4-FFF2-40B4-BE49-F238E27FC236}">
                <a16:creationId xmlns:a16="http://schemas.microsoft.com/office/drawing/2014/main" id="{7E70B3CD-6DC2-4AF1-851B-3656C71237D6}"/>
              </a:ext>
            </a:extLst>
          </p:cNvPr>
          <p:cNvSpPr>
            <a:spLocks noGrp="1"/>
          </p:cNvSpPr>
          <p:nvPr>
            <p:ph type="title"/>
          </p:nvPr>
        </p:nvSpPr>
        <p:spPr>
          <a:xfrm>
            <a:off x="457200" y="152400"/>
            <a:ext cx="8229600" cy="900336"/>
          </a:xfrm>
        </p:spPr>
        <p:txBody>
          <a:bodyPr/>
          <a:lstStyle/>
          <a:p>
            <a:pPr algn="ctr"/>
            <a:r>
              <a:rPr lang="cs-CZ" b="1" u="sng" dirty="0"/>
              <a:t>Detekce spermatu</a:t>
            </a:r>
            <a:endParaRPr lang="cs-CZ" dirty="0"/>
          </a:p>
        </p:txBody>
      </p:sp>
      <p:pic>
        <p:nvPicPr>
          <p:cNvPr id="4" name="Picture 35">
            <a:extLst>
              <a:ext uri="{FF2B5EF4-FFF2-40B4-BE49-F238E27FC236}">
                <a16:creationId xmlns:a16="http://schemas.microsoft.com/office/drawing/2014/main" id="{B39C29F0-5A2F-4665-B6AD-C14B791A5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685928"/>
            <a:ext cx="22669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6FFF75D0-42D3-E2F1-38EB-A374FD850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627989"/>
            <a:ext cx="244827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447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E477B9EB-4987-4C21-9617-9B2689EBE043}"/>
              </a:ext>
            </a:extLst>
          </p:cNvPr>
          <p:cNvSpPr>
            <a:spLocks noGrp="1"/>
          </p:cNvSpPr>
          <p:nvPr>
            <p:ph idx="1"/>
          </p:nvPr>
        </p:nvSpPr>
        <p:spPr>
          <a:xfrm>
            <a:off x="457200" y="1524000"/>
            <a:ext cx="8229600" cy="2841104"/>
          </a:xfrm>
        </p:spPr>
        <p:txBody>
          <a:bodyPr>
            <a:normAutofit fontScale="77500" lnSpcReduction="20000"/>
          </a:bodyPr>
          <a:lstStyle/>
          <a:p>
            <a:pPr marL="431800" indent="-323850">
              <a:lnSpc>
                <a:spcPct val="15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u="sng" dirty="0" err="1"/>
              <a:t>ABAcard</a:t>
            </a:r>
            <a:r>
              <a:rPr lang="cs-CZ" altLang="cs-CZ" sz="2200" u="sng" dirty="0"/>
              <a:t>® p30 test (</a:t>
            </a:r>
            <a:r>
              <a:rPr lang="cs-CZ" altLang="cs-CZ" sz="2200" u="sng" dirty="0" err="1"/>
              <a:t>Abacus</a:t>
            </a:r>
            <a:r>
              <a:rPr lang="cs-CZ" altLang="cs-CZ" sz="2200" u="sng" dirty="0"/>
              <a:t> </a:t>
            </a:r>
            <a:r>
              <a:rPr lang="cs-CZ" altLang="cs-CZ" sz="2200" u="sng" dirty="0" err="1"/>
              <a:t>Diagnostics</a:t>
            </a:r>
            <a:r>
              <a:rPr lang="cs-CZ" altLang="cs-CZ" sz="2200" u="sng" dirty="0"/>
              <a:t>) </a:t>
            </a:r>
            <a:r>
              <a:rPr lang="cs-CZ" altLang="cs-CZ" sz="2200" dirty="0"/>
              <a:t>– specifický test </a:t>
            </a:r>
          </a:p>
          <a:p>
            <a:pPr marL="431800" indent="-323850">
              <a:lnSpc>
                <a:spcPct val="15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využití monoklonální protilátky proti specifickému proteinu – PSA (prostatický specifický antigen) = p30 = </a:t>
            </a:r>
            <a:r>
              <a:rPr lang="el-GR" altLang="cs-CZ" sz="2200" dirty="0"/>
              <a:t>γ</a:t>
            </a:r>
            <a:r>
              <a:rPr lang="cs-CZ" altLang="cs-CZ" sz="2200" dirty="0"/>
              <a:t>-</a:t>
            </a:r>
            <a:r>
              <a:rPr lang="cs-CZ" altLang="cs-CZ" sz="2200" dirty="0" err="1"/>
              <a:t>seminoprotein</a:t>
            </a:r>
            <a:r>
              <a:rPr lang="cs-CZ" altLang="cs-CZ" sz="2200" dirty="0"/>
              <a:t> – glykoprotein produkovaný prostatou a </a:t>
            </a:r>
            <a:r>
              <a:rPr lang="cs-CZ" altLang="cs-CZ" sz="2200" dirty="0" err="1"/>
              <a:t>sekretovaný</a:t>
            </a:r>
            <a:r>
              <a:rPr lang="cs-CZ" altLang="cs-CZ" sz="2200" dirty="0"/>
              <a:t> do ejakulátu</a:t>
            </a:r>
            <a:endParaRPr lang="cs-CZ" altLang="cs-CZ" sz="2200" dirty="0">
              <a:sym typeface="Symbol" panose="05050102010706020507" pitchFamily="18" charset="2"/>
            </a:endParaRPr>
          </a:p>
          <a:p>
            <a:pPr marL="431800" indent="-323850">
              <a:lnSpc>
                <a:spcPct val="15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umožnění detekce spermatu i u jedinců s azoospermií nebo po vazektomii</a:t>
            </a:r>
          </a:p>
          <a:p>
            <a:pPr marL="431800" indent="-323850">
              <a:lnSpc>
                <a:spcPct val="15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metoda založená na </a:t>
            </a:r>
            <a:r>
              <a:rPr lang="cs-CZ" altLang="cs-CZ" sz="2200" dirty="0" err="1"/>
              <a:t>imunochromatografii</a:t>
            </a:r>
            <a:endParaRPr lang="cs-CZ" altLang="cs-CZ" sz="2200" dirty="0"/>
          </a:p>
          <a:p>
            <a:endParaRPr lang="cs-CZ" dirty="0"/>
          </a:p>
        </p:txBody>
      </p:sp>
      <p:sp>
        <p:nvSpPr>
          <p:cNvPr id="3" name="Nadpis 2">
            <a:extLst>
              <a:ext uri="{FF2B5EF4-FFF2-40B4-BE49-F238E27FC236}">
                <a16:creationId xmlns:a16="http://schemas.microsoft.com/office/drawing/2014/main" id="{1B7B9C6F-C7F2-4595-B1E3-A128D44DB089}"/>
              </a:ext>
            </a:extLst>
          </p:cNvPr>
          <p:cNvSpPr>
            <a:spLocks noGrp="1"/>
          </p:cNvSpPr>
          <p:nvPr>
            <p:ph type="title"/>
          </p:nvPr>
        </p:nvSpPr>
        <p:spPr>
          <a:xfrm>
            <a:off x="457200" y="152400"/>
            <a:ext cx="8229600" cy="972344"/>
          </a:xfrm>
        </p:spPr>
        <p:txBody>
          <a:bodyPr/>
          <a:lstStyle/>
          <a:p>
            <a:pPr algn="ctr"/>
            <a:r>
              <a:rPr lang="cs-CZ" b="1" u="sng" dirty="0"/>
              <a:t>Detekce spermatu</a:t>
            </a:r>
            <a:endParaRPr lang="cs-CZ" dirty="0"/>
          </a:p>
        </p:txBody>
      </p:sp>
      <p:pic>
        <p:nvPicPr>
          <p:cNvPr id="4" name="Obrázek 3">
            <a:extLst>
              <a:ext uri="{FF2B5EF4-FFF2-40B4-BE49-F238E27FC236}">
                <a16:creationId xmlns:a16="http://schemas.microsoft.com/office/drawing/2014/main" id="{4766C139-DBEB-471C-B0E6-2B4588876976}"/>
              </a:ext>
            </a:extLst>
          </p:cNvPr>
          <p:cNvPicPr>
            <a:picLocks noChangeAspect="1"/>
          </p:cNvPicPr>
          <p:nvPr/>
        </p:nvPicPr>
        <p:blipFill>
          <a:blip r:embed="rId2"/>
          <a:stretch>
            <a:fillRect/>
          </a:stretch>
        </p:blipFill>
        <p:spPr>
          <a:xfrm>
            <a:off x="5004048" y="3761939"/>
            <a:ext cx="3889585" cy="2969009"/>
          </a:xfrm>
          <a:prstGeom prst="rect">
            <a:avLst/>
          </a:prstGeom>
        </p:spPr>
      </p:pic>
      <p:pic>
        <p:nvPicPr>
          <p:cNvPr id="5" name="Picture 11">
            <a:extLst>
              <a:ext uri="{FF2B5EF4-FFF2-40B4-BE49-F238E27FC236}">
                <a16:creationId xmlns:a16="http://schemas.microsoft.com/office/drawing/2014/main" id="{DC26B572-0D56-4FE9-9DFA-0E0632033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221088"/>
            <a:ext cx="2945782"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41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94C3B6D7-6381-4BE8-AB54-679FCAB9B83C}"/>
              </a:ext>
            </a:extLst>
          </p:cNvPr>
          <p:cNvSpPr>
            <a:spLocks noGrp="1"/>
          </p:cNvSpPr>
          <p:nvPr>
            <p:ph idx="1"/>
          </p:nvPr>
        </p:nvSpPr>
        <p:spPr>
          <a:xfrm>
            <a:off x="457200" y="1180356"/>
            <a:ext cx="8229600" cy="4497288"/>
          </a:xfrm>
        </p:spPr>
        <p:txBody>
          <a:bodyPr>
            <a:normAutofit fontScale="77500" lnSpcReduction="20000"/>
          </a:bodyPr>
          <a:lstStyle/>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u="sng" dirty="0"/>
              <a:t>RSID™ - Semen (Rapid </a:t>
            </a:r>
            <a:r>
              <a:rPr lang="cs-CZ" altLang="cs-CZ" u="sng" dirty="0" err="1"/>
              <a:t>Stain</a:t>
            </a:r>
            <a:r>
              <a:rPr lang="cs-CZ" altLang="cs-CZ" u="sng" dirty="0"/>
              <a:t> </a:t>
            </a:r>
            <a:r>
              <a:rPr lang="cs-CZ" altLang="cs-CZ" u="sng" dirty="0" err="1"/>
              <a:t>Identification</a:t>
            </a:r>
            <a:r>
              <a:rPr lang="cs-CZ" altLang="cs-CZ" u="sng" dirty="0"/>
              <a:t>) </a:t>
            </a:r>
            <a:r>
              <a:rPr lang="cs-CZ" altLang="cs-CZ" dirty="0"/>
              <a:t>(Independent </a:t>
            </a:r>
            <a:r>
              <a:rPr lang="cs-CZ" altLang="cs-CZ" dirty="0" err="1"/>
              <a:t>Forensics</a:t>
            </a:r>
            <a:r>
              <a:rPr lang="cs-CZ" altLang="cs-CZ" dirty="0"/>
              <a:t>) – specifický test </a:t>
            </a:r>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využití dvou monoklonálních protilátek proti specifickému proteinu – </a:t>
            </a:r>
            <a:r>
              <a:rPr lang="cs-CZ" altLang="cs-CZ" dirty="0" err="1"/>
              <a:t>semenogelin</a:t>
            </a:r>
            <a:r>
              <a:rPr lang="cs-CZ" altLang="cs-CZ" dirty="0"/>
              <a:t> – hlavní složka lidské seminální tekutiny </a:t>
            </a:r>
            <a:r>
              <a:rPr lang="cs-CZ" altLang="cs-CZ" dirty="0">
                <a:sym typeface="Symbol" panose="05050102010706020507" pitchFamily="18" charset="2"/>
              </a:rPr>
              <a:t> vyhnutí se křížové reakci se spermatem kozla, berana, prasete, býka, psa, koně, myši, kocoura</a:t>
            </a:r>
            <a:endParaRPr lang="cs-CZ" altLang="cs-CZ" dirty="0"/>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metoda založená na </a:t>
            </a:r>
            <a:r>
              <a:rPr lang="cs-CZ" altLang="cs-CZ" dirty="0" err="1"/>
              <a:t>imunochromatografii</a:t>
            </a:r>
            <a:endParaRPr lang="cs-CZ" altLang="cs-CZ" dirty="0"/>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sym typeface="Symbol" panose="05050102010706020507" pitchFamily="18" charset="2"/>
              </a:rPr>
              <a:t> bez zkřížené reakce s lidskou krví, slinami, močí</a:t>
            </a:r>
          </a:p>
          <a:p>
            <a:pPr marL="431800" indent="-323850">
              <a:lnSpc>
                <a:spcPct val="15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dirty="0"/>
              <a:t>detekční limit: </a:t>
            </a:r>
            <a:r>
              <a:rPr lang="en-US" altLang="cs-CZ" dirty="0"/>
              <a:t>&lt;</a:t>
            </a:r>
            <a:r>
              <a:rPr lang="cs-CZ" altLang="cs-CZ" dirty="0"/>
              <a:t> 1 </a:t>
            </a:r>
            <a:r>
              <a:rPr lang="el-GR" altLang="cs-CZ" dirty="0"/>
              <a:t>μ</a:t>
            </a:r>
            <a:r>
              <a:rPr lang="cs-CZ" altLang="cs-CZ" dirty="0"/>
              <a:t>l lidského spermatu</a:t>
            </a:r>
            <a:endParaRPr lang="el-GR" altLang="cs-CZ" dirty="0"/>
          </a:p>
          <a:p>
            <a:endParaRPr lang="cs-CZ" b="1" dirty="0"/>
          </a:p>
        </p:txBody>
      </p:sp>
      <p:sp>
        <p:nvSpPr>
          <p:cNvPr id="3" name="Nadpis 2">
            <a:extLst>
              <a:ext uri="{FF2B5EF4-FFF2-40B4-BE49-F238E27FC236}">
                <a16:creationId xmlns:a16="http://schemas.microsoft.com/office/drawing/2014/main" id="{12B0603F-B3F3-46A3-A200-54952AF1F3C0}"/>
              </a:ext>
            </a:extLst>
          </p:cNvPr>
          <p:cNvSpPr>
            <a:spLocks noGrp="1"/>
          </p:cNvSpPr>
          <p:nvPr>
            <p:ph type="title"/>
          </p:nvPr>
        </p:nvSpPr>
        <p:spPr>
          <a:xfrm>
            <a:off x="457200" y="152400"/>
            <a:ext cx="8229600" cy="900336"/>
          </a:xfrm>
        </p:spPr>
        <p:txBody>
          <a:bodyPr/>
          <a:lstStyle/>
          <a:p>
            <a:pPr algn="ctr"/>
            <a:r>
              <a:rPr lang="cs-CZ" b="1" u="sng" dirty="0"/>
              <a:t>Detekce spermatu</a:t>
            </a:r>
            <a:endParaRPr lang="cs-CZ" dirty="0"/>
          </a:p>
        </p:txBody>
      </p:sp>
      <p:pic>
        <p:nvPicPr>
          <p:cNvPr id="4" name="Picture 14">
            <a:extLst>
              <a:ext uri="{FF2B5EF4-FFF2-40B4-BE49-F238E27FC236}">
                <a16:creationId xmlns:a16="http://schemas.microsoft.com/office/drawing/2014/main" id="{A8669B4E-C5D0-4A15-9D0C-6ADAA686E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5" y="5355207"/>
            <a:ext cx="34861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a:extLst>
              <a:ext uri="{FF2B5EF4-FFF2-40B4-BE49-F238E27FC236}">
                <a16:creationId xmlns:a16="http://schemas.microsoft.com/office/drawing/2014/main" id="{8056E3EF-0BE2-4393-A84F-5F93068C9D54}"/>
              </a:ext>
            </a:extLst>
          </p:cNvPr>
          <p:cNvSpPr>
            <a:spLocks noChangeArrowheads="1"/>
          </p:cNvSpPr>
          <p:nvPr/>
        </p:nvSpPr>
        <p:spPr bwMode="auto">
          <a:xfrm>
            <a:off x="1259632" y="6255320"/>
            <a:ext cx="5038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1600" b="1" dirty="0" err="1"/>
              <a:t>Extract</a:t>
            </a:r>
            <a:r>
              <a:rPr lang="cs-CZ" altLang="cs-CZ" sz="1600" b="1" dirty="0"/>
              <a:t> (</a:t>
            </a:r>
            <a:r>
              <a:rPr lang="cs-CZ" altLang="cs-CZ" sz="1600" b="1" dirty="0" err="1"/>
              <a:t>μl</a:t>
            </a:r>
            <a:r>
              <a:rPr lang="cs-CZ" altLang="cs-CZ" sz="1600" b="1" dirty="0"/>
              <a:t>):   0            1            5           25         100</a:t>
            </a:r>
          </a:p>
          <a:p>
            <a:r>
              <a:rPr lang="cs-CZ" altLang="cs-CZ" sz="1600" b="1" dirty="0"/>
              <a:t>Semen (</a:t>
            </a:r>
            <a:r>
              <a:rPr lang="cs-CZ" altLang="cs-CZ" sz="1600" b="1" dirty="0" err="1"/>
              <a:t>μl</a:t>
            </a:r>
            <a:r>
              <a:rPr lang="cs-CZ" altLang="cs-CZ" sz="1600" b="1" dirty="0"/>
              <a:t>):    0         0.05      0.25      1.25        5.0</a:t>
            </a:r>
          </a:p>
        </p:txBody>
      </p:sp>
      <p:pic>
        <p:nvPicPr>
          <p:cNvPr id="7" name="Picture 16">
            <a:extLst>
              <a:ext uri="{FF2B5EF4-FFF2-40B4-BE49-F238E27FC236}">
                <a16:creationId xmlns:a16="http://schemas.microsoft.com/office/drawing/2014/main" id="{7A2FDDA8-CAAC-FD31-7378-1B07C0605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833" y="5313775"/>
            <a:ext cx="1253767" cy="94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843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8AE9CE2-CBAE-4FDB-B37D-6474DA58CFE4}"/>
              </a:ext>
            </a:extLst>
          </p:cNvPr>
          <p:cNvSpPr>
            <a:spLocks noGrp="1"/>
          </p:cNvSpPr>
          <p:nvPr>
            <p:ph idx="1"/>
          </p:nvPr>
        </p:nvSpPr>
        <p:spPr/>
        <p:txBody>
          <a:bodyPr/>
          <a:lstStyle/>
          <a:p>
            <a:endParaRPr lang="cs-CZ" dirty="0"/>
          </a:p>
        </p:txBody>
      </p:sp>
      <p:sp>
        <p:nvSpPr>
          <p:cNvPr id="3" name="Nadpis 2">
            <a:extLst>
              <a:ext uri="{FF2B5EF4-FFF2-40B4-BE49-F238E27FC236}">
                <a16:creationId xmlns:a16="http://schemas.microsoft.com/office/drawing/2014/main" id="{6D9E90C0-1E2D-4146-A6FA-5E4EBB8DA8E2}"/>
              </a:ext>
            </a:extLst>
          </p:cNvPr>
          <p:cNvSpPr>
            <a:spLocks noGrp="1"/>
          </p:cNvSpPr>
          <p:nvPr>
            <p:ph type="title"/>
          </p:nvPr>
        </p:nvSpPr>
        <p:spPr/>
        <p:txBody>
          <a:bodyPr/>
          <a:lstStyle/>
          <a:p>
            <a:endParaRPr lang="cs-CZ" dirty="0"/>
          </a:p>
        </p:txBody>
      </p:sp>
      <p:grpSp>
        <p:nvGrpSpPr>
          <p:cNvPr id="126" name="Skupina 125">
            <a:extLst>
              <a:ext uri="{FF2B5EF4-FFF2-40B4-BE49-F238E27FC236}">
                <a16:creationId xmlns:a16="http://schemas.microsoft.com/office/drawing/2014/main" id="{92D6CD19-9196-4331-B0E7-4B78087B905A}"/>
              </a:ext>
            </a:extLst>
          </p:cNvPr>
          <p:cNvGrpSpPr/>
          <p:nvPr/>
        </p:nvGrpSpPr>
        <p:grpSpPr>
          <a:xfrm>
            <a:off x="450994" y="538162"/>
            <a:ext cx="8016875" cy="5781675"/>
            <a:chOff x="1865313" y="768350"/>
            <a:chExt cx="8016875" cy="5781675"/>
          </a:xfrm>
        </p:grpSpPr>
        <p:sp>
          <p:nvSpPr>
            <p:cNvPr id="4" name="TextovéPole 22">
              <a:extLst>
                <a:ext uri="{FF2B5EF4-FFF2-40B4-BE49-F238E27FC236}">
                  <a16:creationId xmlns:a16="http://schemas.microsoft.com/office/drawing/2014/main" id="{2C9C6B03-23E6-4723-ACC5-0667A60F12BF}"/>
                </a:ext>
              </a:extLst>
            </p:cNvPr>
            <p:cNvSpPr txBox="1">
              <a:spLocks noChangeArrowheads="1"/>
            </p:cNvSpPr>
            <p:nvPr/>
          </p:nvSpPr>
          <p:spPr bwMode="auto">
            <a:xfrm>
              <a:off x="1865313" y="768350"/>
              <a:ext cx="2857500" cy="4079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BIOLOGICKÝ MATERIÁL</a:t>
              </a:r>
            </a:p>
          </p:txBody>
        </p:sp>
        <p:cxnSp>
          <p:nvCxnSpPr>
            <p:cNvPr id="5" name="Přímá spojnice se šipkou 4">
              <a:extLst>
                <a:ext uri="{FF2B5EF4-FFF2-40B4-BE49-F238E27FC236}">
                  <a16:creationId xmlns:a16="http://schemas.microsoft.com/office/drawing/2014/main" id="{208FA228-6963-4CDE-8610-9207012F6728}"/>
                </a:ext>
              </a:extLst>
            </p:cNvPr>
            <p:cNvCxnSpPr/>
            <p:nvPr/>
          </p:nvCxnSpPr>
          <p:spPr>
            <a:xfrm>
              <a:off x="4801719" y="992188"/>
              <a:ext cx="1008062" cy="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 name="Obdélník 14">
              <a:extLst>
                <a:ext uri="{FF2B5EF4-FFF2-40B4-BE49-F238E27FC236}">
                  <a16:creationId xmlns:a16="http://schemas.microsoft.com/office/drawing/2014/main" id="{967C6006-04C3-4140-A6B8-C24656430E72}"/>
                </a:ext>
              </a:extLst>
            </p:cNvPr>
            <p:cNvSpPr>
              <a:spLocks noChangeArrowheads="1"/>
            </p:cNvSpPr>
            <p:nvPr/>
          </p:nvSpPr>
          <p:spPr bwMode="auto">
            <a:xfrm>
              <a:off x="5864225" y="768350"/>
              <a:ext cx="40179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eaLnBrk="1" hangingPunct="1">
                <a:lnSpc>
                  <a:spcPct val="100000"/>
                </a:lnSpc>
                <a:buClrTx/>
                <a:buSzTx/>
                <a:buFontTx/>
                <a:buNone/>
              </a:pPr>
              <a:r>
                <a:rPr lang="cs-CZ" altLang="cs-CZ" sz="2000" dirty="0">
                  <a:latin typeface="Calibri" panose="020F0502020204030204" pitchFamily="34" charset="0"/>
                </a:rPr>
                <a:t>vše, co bylo či je součástí nebo produktem živého organismu</a:t>
              </a:r>
            </a:p>
          </p:txBody>
        </p:sp>
        <p:grpSp>
          <p:nvGrpSpPr>
            <p:cNvPr id="7" name="Skupina 78">
              <a:extLst>
                <a:ext uri="{FF2B5EF4-FFF2-40B4-BE49-F238E27FC236}">
                  <a16:creationId xmlns:a16="http://schemas.microsoft.com/office/drawing/2014/main" id="{1FCF7891-2A7E-4594-8253-3846E0469E5C}"/>
                </a:ext>
              </a:extLst>
            </p:cNvPr>
            <p:cNvGrpSpPr>
              <a:grpSpLocks/>
            </p:cNvGrpSpPr>
            <p:nvPr/>
          </p:nvGrpSpPr>
          <p:grpSpPr bwMode="auto">
            <a:xfrm>
              <a:off x="3622675" y="1712913"/>
              <a:ext cx="1417638" cy="1087437"/>
              <a:chOff x="3940493" y="1716109"/>
              <a:chExt cx="1487707" cy="986465"/>
            </a:xfrm>
          </p:grpSpPr>
          <p:grpSp>
            <p:nvGrpSpPr>
              <p:cNvPr id="8" name="Skupina 16">
                <a:extLst>
                  <a:ext uri="{FF2B5EF4-FFF2-40B4-BE49-F238E27FC236}">
                    <a16:creationId xmlns:a16="http://schemas.microsoft.com/office/drawing/2014/main" id="{76A3A03D-94CE-438B-AE5D-0AE4D5A21E2E}"/>
                  </a:ext>
                </a:extLst>
              </p:cNvPr>
              <p:cNvGrpSpPr>
                <a:grpSpLocks/>
              </p:cNvGrpSpPr>
              <p:nvPr/>
            </p:nvGrpSpPr>
            <p:grpSpPr bwMode="auto">
              <a:xfrm rot="-4900249">
                <a:off x="4028971" y="1639431"/>
                <a:ext cx="974665" cy="1151621"/>
                <a:chOff x="2548556" y="4770723"/>
                <a:chExt cx="974665" cy="1151621"/>
              </a:xfrm>
            </p:grpSpPr>
            <p:grpSp>
              <p:nvGrpSpPr>
                <p:cNvPr id="42" name="Volný tvar 35">
                  <a:extLst>
                    <a:ext uri="{FF2B5EF4-FFF2-40B4-BE49-F238E27FC236}">
                      <a16:creationId xmlns:a16="http://schemas.microsoft.com/office/drawing/2014/main" id="{3856D37A-9DB8-4152-B23D-30199D211A83}"/>
                    </a:ext>
                  </a:extLst>
                </p:cNvPr>
                <p:cNvGrpSpPr>
                  <a:grpSpLocks/>
                </p:cNvGrpSpPr>
                <p:nvPr/>
              </p:nvGrpSpPr>
              <p:grpSpPr bwMode="auto">
                <a:xfrm rot="4900249">
                  <a:off x="3197116" y="5353286"/>
                  <a:ext cx="247100" cy="371856"/>
                  <a:chOff x="3883152" y="1609344"/>
                  <a:chExt cx="213360" cy="371856"/>
                </a:xfrm>
              </p:grpSpPr>
              <p:pic>
                <p:nvPicPr>
                  <p:cNvPr id="72" name="Volný tvar 35">
                    <a:extLst>
                      <a:ext uri="{FF2B5EF4-FFF2-40B4-BE49-F238E27FC236}">
                        <a16:creationId xmlns:a16="http://schemas.microsoft.com/office/drawing/2014/main" id="{539932B2-093B-4BCC-BE3B-E7CFA29CA3E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152" y="1609344"/>
                    <a:ext cx="213360" cy="37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34">
                    <a:extLst>
                      <a:ext uri="{FF2B5EF4-FFF2-40B4-BE49-F238E27FC236}">
                        <a16:creationId xmlns:a16="http://schemas.microsoft.com/office/drawing/2014/main" id="{4691ECCD-DE9D-4D37-86F7-0CC9FDF45C12}"/>
                      </a:ext>
                    </a:extLst>
                  </p:cNvPr>
                  <p:cNvSpPr txBox="1">
                    <a:spLocks noChangeArrowheads="1"/>
                  </p:cNvSpPr>
                  <p:nvPr/>
                </p:nvSpPr>
                <p:spPr bwMode="auto">
                  <a:xfrm rot="-3080449">
                    <a:off x="3911803" y="1723554"/>
                    <a:ext cx="150219" cy="14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43" name="Ovál 42">
                  <a:extLst>
                    <a:ext uri="{FF2B5EF4-FFF2-40B4-BE49-F238E27FC236}">
                      <a16:creationId xmlns:a16="http://schemas.microsoft.com/office/drawing/2014/main" id="{75FEA8E7-7484-44CE-AE9E-0A215CDFBBC0}"/>
                    </a:ext>
                  </a:extLst>
                </p:cNvPr>
                <p:cNvSpPr/>
                <p:nvPr/>
              </p:nvSpPr>
              <p:spPr>
                <a:xfrm rot="20890250">
                  <a:off x="3044337" y="5553171"/>
                  <a:ext cx="149479" cy="75323"/>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44" name="Volný tvar 37">
                  <a:extLst>
                    <a:ext uri="{FF2B5EF4-FFF2-40B4-BE49-F238E27FC236}">
                      <a16:creationId xmlns:a16="http://schemas.microsoft.com/office/drawing/2014/main" id="{4133D163-9E69-490E-ACDB-3CE4E66B7F79}"/>
                    </a:ext>
                  </a:extLst>
                </p:cNvPr>
                <p:cNvGrpSpPr>
                  <a:grpSpLocks/>
                </p:cNvGrpSpPr>
                <p:nvPr/>
              </p:nvGrpSpPr>
              <p:grpSpPr bwMode="auto">
                <a:xfrm rot="4900249">
                  <a:off x="2857407" y="4727755"/>
                  <a:ext cx="409480" cy="262128"/>
                  <a:chOff x="3194304" y="1834896"/>
                  <a:chExt cx="353568" cy="262128"/>
                </a:xfrm>
              </p:grpSpPr>
              <p:pic>
                <p:nvPicPr>
                  <p:cNvPr id="70" name="Volný tvar 37">
                    <a:extLst>
                      <a:ext uri="{FF2B5EF4-FFF2-40B4-BE49-F238E27FC236}">
                        <a16:creationId xmlns:a16="http://schemas.microsoft.com/office/drawing/2014/main" id="{5B87057D-24D8-4C8E-A8A0-C60D68BB6ED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304" y="1834896"/>
                    <a:ext cx="353568" cy="26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38">
                    <a:extLst>
                      <a:ext uri="{FF2B5EF4-FFF2-40B4-BE49-F238E27FC236}">
                        <a16:creationId xmlns:a16="http://schemas.microsoft.com/office/drawing/2014/main" id="{2DB77710-DDF1-40C7-802E-19AE2281805D}"/>
                      </a:ext>
                    </a:extLst>
                  </p:cNvPr>
                  <p:cNvSpPr txBox="1">
                    <a:spLocks noChangeArrowheads="1"/>
                  </p:cNvSpPr>
                  <p:nvPr/>
                </p:nvSpPr>
                <p:spPr bwMode="auto">
                  <a:xfrm rot="-6475157">
                    <a:off x="3295407" y="1891987"/>
                    <a:ext cx="146957" cy="14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45" name="Ovál 44">
                  <a:extLst>
                    <a:ext uri="{FF2B5EF4-FFF2-40B4-BE49-F238E27FC236}">
                      <a16:creationId xmlns:a16="http://schemas.microsoft.com/office/drawing/2014/main" id="{B5820159-0D52-4FA1-9C6D-C765E915B345}"/>
                    </a:ext>
                  </a:extLst>
                </p:cNvPr>
                <p:cNvSpPr/>
                <p:nvPr/>
              </p:nvSpPr>
              <p:spPr>
                <a:xfrm rot="17495542">
                  <a:off x="2952062" y="4972844"/>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46" name="Volný tvar 39">
                  <a:extLst>
                    <a:ext uri="{FF2B5EF4-FFF2-40B4-BE49-F238E27FC236}">
                      <a16:creationId xmlns:a16="http://schemas.microsoft.com/office/drawing/2014/main" id="{5F8737A6-77D9-49FE-9C77-0BC165CD39AE}"/>
                    </a:ext>
                  </a:extLst>
                </p:cNvPr>
                <p:cNvGrpSpPr>
                  <a:grpSpLocks/>
                </p:cNvGrpSpPr>
                <p:nvPr/>
              </p:nvGrpSpPr>
              <p:grpSpPr bwMode="auto">
                <a:xfrm rot="4900249">
                  <a:off x="2475801" y="5022588"/>
                  <a:ext cx="360060" cy="359664"/>
                  <a:chOff x="3450336" y="2231136"/>
                  <a:chExt cx="310896" cy="359664"/>
                </a:xfrm>
              </p:grpSpPr>
              <p:pic>
                <p:nvPicPr>
                  <p:cNvPr id="68" name="Volný tvar 39">
                    <a:extLst>
                      <a:ext uri="{FF2B5EF4-FFF2-40B4-BE49-F238E27FC236}">
                        <a16:creationId xmlns:a16="http://schemas.microsoft.com/office/drawing/2014/main" id="{69CE38A6-7FDA-4B72-8078-8F8779064BD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336" y="2231136"/>
                    <a:ext cx="310896" cy="35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42">
                    <a:extLst>
                      <a:ext uri="{FF2B5EF4-FFF2-40B4-BE49-F238E27FC236}">
                        <a16:creationId xmlns:a16="http://schemas.microsoft.com/office/drawing/2014/main" id="{614F517C-2263-4F75-B912-63981055D7CA}"/>
                      </a:ext>
                    </a:extLst>
                  </p:cNvPr>
                  <p:cNvSpPr txBox="1">
                    <a:spLocks noChangeArrowheads="1"/>
                  </p:cNvSpPr>
                  <p:nvPr/>
                </p:nvSpPr>
                <p:spPr bwMode="auto">
                  <a:xfrm rot="-10159302">
                    <a:off x="3552848" y="2307411"/>
                    <a:ext cx="103075" cy="21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47" name="Ovál 46">
                  <a:extLst>
                    <a:ext uri="{FF2B5EF4-FFF2-40B4-BE49-F238E27FC236}">
                      <a16:creationId xmlns:a16="http://schemas.microsoft.com/office/drawing/2014/main" id="{9BF6E82F-DECB-4A27-9D6C-81223F8ECDD4}"/>
                    </a:ext>
                  </a:extLst>
                </p:cNvPr>
                <p:cNvSpPr/>
                <p:nvPr/>
              </p:nvSpPr>
              <p:spPr>
                <a:xfrm rot="13811396">
                  <a:off x="2747545" y="5268196"/>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48" name="Volný tvar 41">
                  <a:extLst>
                    <a:ext uri="{FF2B5EF4-FFF2-40B4-BE49-F238E27FC236}">
                      <a16:creationId xmlns:a16="http://schemas.microsoft.com/office/drawing/2014/main" id="{D613CA5D-05E1-4D5F-BC72-EA46DAC730FE}"/>
                    </a:ext>
                  </a:extLst>
                </p:cNvPr>
                <p:cNvGrpSpPr>
                  <a:grpSpLocks/>
                </p:cNvGrpSpPr>
                <p:nvPr/>
              </p:nvGrpSpPr>
              <p:grpSpPr bwMode="auto">
                <a:xfrm rot="4900249">
                  <a:off x="3175996" y="4877156"/>
                  <a:ext cx="437720" cy="207264"/>
                  <a:chOff x="3334512" y="1548384"/>
                  <a:chExt cx="377952" cy="207264"/>
                </a:xfrm>
              </p:grpSpPr>
              <p:pic>
                <p:nvPicPr>
                  <p:cNvPr id="66" name="Volný tvar 41">
                    <a:extLst>
                      <a:ext uri="{FF2B5EF4-FFF2-40B4-BE49-F238E27FC236}">
                        <a16:creationId xmlns:a16="http://schemas.microsoft.com/office/drawing/2014/main" id="{BEB7BEB7-EB50-488D-BE66-5A55B617E9C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512" y="1548384"/>
                    <a:ext cx="377952"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46">
                    <a:extLst>
                      <a:ext uri="{FF2B5EF4-FFF2-40B4-BE49-F238E27FC236}">
                        <a16:creationId xmlns:a16="http://schemas.microsoft.com/office/drawing/2014/main" id="{48DB23C2-2A75-4096-898A-EEAF6A12247C}"/>
                      </a:ext>
                    </a:extLst>
                  </p:cNvPr>
                  <p:cNvSpPr txBox="1">
                    <a:spLocks noChangeArrowheads="1"/>
                  </p:cNvSpPr>
                  <p:nvPr/>
                </p:nvSpPr>
                <p:spPr bwMode="auto">
                  <a:xfrm rot="-7442459">
                    <a:off x="3453205" y="1570377"/>
                    <a:ext cx="141256" cy="15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49" name="Ovál 48">
                  <a:extLst>
                    <a:ext uri="{FF2B5EF4-FFF2-40B4-BE49-F238E27FC236}">
                      <a16:creationId xmlns:a16="http://schemas.microsoft.com/office/drawing/2014/main" id="{ED21C528-A96F-4E97-BF8B-76038B0074DE}"/>
                    </a:ext>
                  </a:extLst>
                </p:cNvPr>
                <p:cNvSpPr/>
                <p:nvPr/>
              </p:nvSpPr>
              <p:spPr>
                <a:xfrm rot="16528239">
                  <a:off x="3328974" y="5137797"/>
                  <a:ext cx="140559" cy="80102"/>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50" name="Volný tvar 43">
                  <a:extLst>
                    <a:ext uri="{FF2B5EF4-FFF2-40B4-BE49-F238E27FC236}">
                      <a16:creationId xmlns:a16="http://schemas.microsoft.com/office/drawing/2014/main" id="{E7B75377-6C90-4080-9F8E-00AB5CFBDDE6}"/>
                    </a:ext>
                  </a:extLst>
                </p:cNvPr>
                <p:cNvGrpSpPr>
                  <a:grpSpLocks/>
                </p:cNvGrpSpPr>
                <p:nvPr/>
              </p:nvGrpSpPr>
              <p:grpSpPr bwMode="auto">
                <a:xfrm rot="4900249">
                  <a:off x="2718992" y="5288792"/>
                  <a:ext cx="310640" cy="359664"/>
                  <a:chOff x="3730752" y="2048256"/>
                  <a:chExt cx="268224" cy="359664"/>
                </a:xfrm>
              </p:grpSpPr>
              <p:pic>
                <p:nvPicPr>
                  <p:cNvPr id="64" name="Volný tvar 43">
                    <a:extLst>
                      <a:ext uri="{FF2B5EF4-FFF2-40B4-BE49-F238E27FC236}">
                        <a16:creationId xmlns:a16="http://schemas.microsoft.com/office/drawing/2014/main" id="{5F1B36D2-3E3D-4405-9A94-81B32C854D0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752" y="2048256"/>
                    <a:ext cx="268224" cy="35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50">
                    <a:extLst>
                      <a:ext uri="{FF2B5EF4-FFF2-40B4-BE49-F238E27FC236}">
                        <a16:creationId xmlns:a16="http://schemas.microsoft.com/office/drawing/2014/main" id="{4C2BA0CC-3A52-43E3-9D9B-ADC16031A72F}"/>
                      </a:ext>
                    </a:extLst>
                  </p:cNvPr>
                  <p:cNvSpPr txBox="1">
                    <a:spLocks noChangeArrowheads="1"/>
                  </p:cNvSpPr>
                  <p:nvPr/>
                </p:nvSpPr>
                <p:spPr bwMode="auto">
                  <a:xfrm rot="7078686">
                    <a:off x="3804369" y="2143857"/>
                    <a:ext cx="126950" cy="1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51" name="Ovál 50">
                  <a:extLst>
                    <a:ext uri="{FF2B5EF4-FFF2-40B4-BE49-F238E27FC236}">
                      <a16:creationId xmlns:a16="http://schemas.microsoft.com/office/drawing/2014/main" id="{F18781B5-490D-49DD-AEDA-836DAD01FE1A}"/>
                    </a:ext>
                  </a:extLst>
                </p:cNvPr>
                <p:cNvSpPr/>
                <p:nvPr/>
              </p:nvSpPr>
              <p:spPr>
                <a:xfrm rot="9449385">
                  <a:off x="2969341" y="5326476"/>
                  <a:ext cx="126324" cy="89129"/>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52" name="Volný tvar 45">
                  <a:extLst>
                    <a:ext uri="{FF2B5EF4-FFF2-40B4-BE49-F238E27FC236}">
                      <a16:creationId xmlns:a16="http://schemas.microsoft.com/office/drawing/2014/main" id="{CCB3AC53-CA7A-4A89-8DDE-0019A8306201}"/>
                    </a:ext>
                  </a:extLst>
                </p:cNvPr>
                <p:cNvGrpSpPr>
                  <a:grpSpLocks/>
                </p:cNvGrpSpPr>
                <p:nvPr/>
              </p:nvGrpSpPr>
              <p:grpSpPr bwMode="auto">
                <a:xfrm rot="4900249">
                  <a:off x="3028867" y="4928048"/>
                  <a:ext cx="261220" cy="377952"/>
                  <a:chOff x="3493008" y="1712976"/>
                  <a:chExt cx="225552" cy="377952"/>
                </a:xfrm>
              </p:grpSpPr>
              <p:pic>
                <p:nvPicPr>
                  <p:cNvPr id="62" name="Volný tvar 45">
                    <a:extLst>
                      <a:ext uri="{FF2B5EF4-FFF2-40B4-BE49-F238E27FC236}">
                        <a16:creationId xmlns:a16="http://schemas.microsoft.com/office/drawing/2014/main" id="{F5233440-FFBB-46A5-9E9B-D8377A915B4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3008" y="1712976"/>
                    <a:ext cx="225552" cy="37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54">
                    <a:extLst>
                      <a:ext uri="{FF2B5EF4-FFF2-40B4-BE49-F238E27FC236}">
                        <a16:creationId xmlns:a16="http://schemas.microsoft.com/office/drawing/2014/main" id="{1F7E8852-6445-4821-AF42-FFFB63DFF17A}"/>
                      </a:ext>
                    </a:extLst>
                  </p:cNvPr>
                  <p:cNvSpPr txBox="1">
                    <a:spLocks noChangeArrowheads="1"/>
                  </p:cNvSpPr>
                  <p:nvPr/>
                </p:nvSpPr>
                <p:spPr bwMode="auto">
                  <a:xfrm rot="1416727">
                    <a:off x="3536488" y="1818577"/>
                    <a:ext cx="129708" cy="1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53" name="Ovál 52">
                  <a:extLst>
                    <a:ext uri="{FF2B5EF4-FFF2-40B4-BE49-F238E27FC236}">
                      <a16:creationId xmlns:a16="http://schemas.microsoft.com/office/drawing/2014/main" id="{42D18970-7659-42D7-8A94-AA71339C6AEB}"/>
                    </a:ext>
                  </a:extLst>
                </p:cNvPr>
                <p:cNvSpPr/>
                <p:nvPr/>
              </p:nvSpPr>
              <p:spPr>
                <a:xfrm rot="8846528" flipH="1">
                  <a:off x="2902024" y="5175447"/>
                  <a:ext cx="149479" cy="75323"/>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54" name="Volný tvar 47">
                  <a:extLst>
                    <a:ext uri="{FF2B5EF4-FFF2-40B4-BE49-F238E27FC236}">
                      <a16:creationId xmlns:a16="http://schemas.microsoft.com/office/drawing/2014/main" id="{22E453B8-E859-4DD6-9F5C-3240C7794B6F}"/>
                    </a:ext>
                  </a:extLst>
                </p:cNvPr>
                <p:cNvGrpSpPr>
                  <a:grpSpLocks/>
                </p:cNvGrpSpPr>
                <p:nvPr/>
              </p:nvGrpSpPr>
              <p:grpSpPr bwMode="auto">
                <a:xfrm rot="4900249">
                  <a:off x="3279965" y="5610183"/>
                  <a:ext cx="338880" cy="335280"/>
                  <a:chOff x="4066032" y="1530096"/>
                  <a:chExt cx="292608" cy="335280"/>
                </a:xfrm>
              </p:grpSpPr>
              <p:pic>
                <p:nvPicPr>
                  <p:cNvPr id="60" name="Volný tvar 47">
                    <a:extLst>
                      <a:ext uri="{FF2B5EF4-FFF2-40B4-BE49-F238E27FC236}">
                        <a16:creationId xmlns:a16="http://schemas.microsoft.com/office/drawing/2014/main" id="{89A9B6A1-26D6-48DF-AC7E-28279B7711A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6032" y="1530096"/>
                    <a:ext cx="292608" cy="33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58">
                    <a:extLst>
                      <a:ext uri="{FF2B5EF4-FFF2-40B4-BE49-F238E27FC236}">
                        <a16:creationId xmlns:a16="http://schemas.microsoft.com/office/drawing/2014/main" id="{5FBBC686-1747-45AF-BB2A-05FD401C8DEA}"/>
                      </a:ext>
                    </a:extLst>
                  </p:cNvPr>
                  <p:cNvSpPr txBox="1">
                    <a:spLocks noChangeArrowheads="1"/>
                  </p:cNvSpPr>
                  <p:nvPr/>
                </p:nvSpPr>
                <p:spPr bwMode="auto">
                  <a:xfrm rot="4811436">
                    <a:off x="4139076" y="1623553"/>
                    <a:ext cx="146957" cy="14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55" name="Ovál 54">
                  <a:extLst>
                    <a:ext uri="{FF2B5EF4-FFF2-40B4-BE49-F238E27FC236}">
                      <a16:creationId xmlns:a16="http://schemas.microsoft.com/office/drawing/2014/main" id="{FF3457D2-D164-4C91-A38D-28D05F3FFECF}"/>
                    </a:ext>
                  </a:extLst>
                </p:cNvPr>
                <p:cNvSpPr/>
                <p:nvPr/>
              </p:nvSpPr>
              <p:spPr>
                <a:xfrm rot="12241236" flipH="1">
                  <a:off x="3239593" y="5648763"/>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56" name="Volný tvar 49">
                  <a:extLst>
                    <a:ext uri="{FF2B5EF4-FFF2-40B4-BE49-F238E27FC236}">
                      <a16:creationId xmlns:a16="http://schemas.microsoft.com/office/drawing/2014/main" id="{F6CAA0E3-92A6-4712-9916-94954F56A636}"/>
                    </a:ext>
                  </a:extLst>
                </p:cNvPr>
                <p:cNvGrpSpPr>
                  <a:grpSpLocks/>
                </p:cNvGrpSpPr>
                <p:nvPr/>
              </p:nvGrpSpPr>
              <p:grpSpPr bwMode="auto">
                <a:xfrm rot="4900249">
                  <a:off x="2699605" y="5692932"/>
                  <a:ext cx="437720" cy="249936"/>
                  <a:chOff x="3980688" y="2103120"/>
                  <a:chExt cx="377952" cy="249936"/>
                </a:xfrm>
              </p:grpSpPr>
              <p:pic>
                <p:nvPicPr>
                  <p:cNvPr id="58" name="Volný tvar 49">
                    <a:extLst>
                      <a:ext uri="{FF2B5EF4-FFF2-40B4-BE49-F238E27FC236}">
                        <a16:creationId xmlns:a16="http://schemas.microsoft.com/office/drawing/2014/main" id="{6C1F7F7E-8580-4FCF-9D34-E82C5095DEE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0688" y="2103120"/>
                    <a:ext cx="377952" cy="2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62">
                    <a:extLst>
                      <a:ext uri="{FF2B5EF4-FFF2-40B4-BE49-F238E27FC236}">
                        <a16:creationId xmlns:a16="http://schemas.microsoft.com/office/drawing/2014/main" id="{78DC0AB5-D008-4D98-A208-58612E05D3C1}"/>
                      </a:ext>
                    </a:extLst>
                  </p:cNvPr>
                  <p:cNvSpPr txBox="1">
                    <a:spLocks noChangeArrowheads="1"/>
                  </p:cNvSpPr>
                  <p:nvPr/>
                </p:nvSpPr>
                <p:spPr bwMode="auto">
                  <a:xfrm rot="8495582">
                    <a:off x="4109002" y="2138557"/>
                    <a:ext cx="119375" cy="18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57" name="Ovál 56">
                  <a:extLst>
                    <a:ext uri="{FF2B5EF4-FFF2-40B4-BE49-F238E27FC236}">
                      <a16:creationId xmlns:a16="http://schemas.microsoft.com/office/drawing/2014/main" id="{58B5EFD6-9F36-48D3-8759-378687BA141A}"/>
                    </a:ext>
                  </a:extLst>
                </p:cNvPr>
                <p:cNvSpPr/>
                <p:nvPr/>
              </p:nvSpPr>
              <p:spPr>
                <a:xfrm rot="15925382" flipH="1">
                  <a:off x="2886840" y="5580756"/>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9" name="Skupina 51">
                <a:extLst>
                  <a:ext uri="{FF2B5EF4-FFF2-40B4-BE49-F238E27FC236}">
                    <a16:creationId xmlns:a16="http://schemas.microsoft.com/office/drawing/2014/main" id="{4C92BCFB-9E27-46ED-949A-BD667CA0C2F2}"/>
                  </a:ext>
                </a:extLst>
              </p:cNvPr>
              <p:cNvGrpSpPr>
                <a:grpSpLocks/>
              </p:cNvGrpSpPr>
              <p:nvPr/>
            </p:nvGrpSpPr>
            <p:grpSpPr bwMode="auto">
              <a:xfrm rot="4697108">
                <a:off x="4365057" y="1627631"/>
                <a:ext cx="974665" cy="1151621"/>
                <a:chOff x="2548556" y="4770723"/>
                <a:chExt cx="974665" cy="1151621"/>
              </a:xfrm>
            </p:grpSpPr>
            <p:grpSp>
              <p:nvGrpSpPr>
                <p:cNvPr id="10" name="Volný tvar 52">
                  <a:extLst>
                    <a:ext uri="{FF2B5EF4-FFF2-40B4-BE49-F238E27FC236}">
                      <a16:creationId xmlns:a16="http://schemas.microsoft.com/office/drawing/2014/main" id="{71E83054-7152-4061-8699-12C0AB51E0F0}"/>
                    </a:ext>
                  </a:extLst>
                </p:cNvPr>
                <p:cNvGrpSpPr>
                  <a:grpSpLocks/>
                </p:cNvGrpSpPr>
                <p:nvPr/>
              </p:nvGrpSpPr>
              <p:grpSpPr bwMode="auto">
                <a:xfrm rot="-4697108">
                  <a:off x="3168678" y="5359461"/>
                  <a:ext cx="303580" cy="353568"/>
                  <a:chOff x="3840480" y="2176272"/>
                  <a:chExt cx="262128" cy="353568"/>
                </a:xfrm>
              </p:grpSpPr>
              <p:pic>
                <p:nvPicPr>
                  <p:cNvPr id="40" name="Volný tvar 52">
                    <a:extLst>
                      <a:ext uri="{FF2B5EF4-FFF2-40B4-BE49-F238E27FC236}">
                        <a16:creationId xmlns:a16="http://schemas.microsoft.com/office/drawing/2014/main" id="{5FEF66C0-D21A-4947-A0F4-49B95C2BE1F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480" y="2176272"/>
                    <a:ext cx="262128" cy="3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67">
                    <a:extLst>
                      <a:ext uri="{FF2B5EF4-FFF2-40B4-BE49-F238E27FC236}">
                        <a16:creationId xmlns:a16="http://schemas.microsoft.com/office/drawing/2014/main" id="{48CC6D63-5C12-4235-9005-5B741A54350D}"/>
                      </a:ext>
                    </a:extLst>
                  </p:cNvPr>
                  <p:cNvSpPr txBox="1">
                    <a:spLocks noChangeArrowheads="1"/>
                  </p:cNvSpPr>
                  <p:nvPr/>
                </p:nvSpPr>
                <p:spPr bwMode="auto">
                  <a:xfrm rot="6516909">
                    <a:off x="3896518" y="2279981"/>
                    <a:ext cx="150219" cy="14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11" name="Ovál 10">
                  <a:extLst>
                    <a:ext uri="{FF2B5EF4-FFF2-40B4-BE49-F238E27FC236}">
                      <a16:creationId xmlns:a16="http://schemas.microsoft.com/office/drawing/2014/main" id="{7D643867-7A90-4C69-B7B1-BF723D5CDC1F}"/>
                    </a:ext>
                  </a:extLst>
                </p:cNvPr>
                <p:cNvSpPr/>
                <p:nvPr/>
              </p:nvSpPr>
              <p:spPr>
                <a:xfrm rot="20890250">
                  <a:off x="3044337" y="5553171"/>
                  <a:ext cx="149479" cy="75323"/>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2" name="Volný tvar 54">
                  <a:extLst>
                    <a:ext uri="{FF2B5EF4-FFF2-40B4-BE49-F238E27FC236}">
                      <a16:creationId xmlns:a16="http://schemas.microsoft.com/office/drawing/2014/main" id="{32559939-6385-452C-BD48-62EDEE35ADF6}"/>
                    </a:ext>
                  </a:extLst>
                </p:cNvPr>
                <p:cNvGrpSpPr>
                  <a:grpSpLocks/>
                </p:cNvGrpSpPr>
                <p:nvPr/>
              </p:nvGrpSpPr>
              <p:grpSpPr bwMode="auto">
                <a:xfrm rot="-4697108">
                  <a:off x="2837356" y="4752682"/>
                  <a:ext cx="437720" cy="207264"/>
                  <a:chOff x="4303776" y="1871472"/>
                  <a:chExt cx="377952" cy="207264"/>
                </a:xfrm>
              </p:grpSpPr>
              <p:pic>
                <p:nvPicPr>
                  <p:cNvPr id="38" name="Volný tvar 54">
                    <a:extLst>
                      <a:ext uri="{FF2B5EF4-FFF2-40B4-BE49-F238E27FC236}">
                        <a16:creationId xmlns:a16="http://schemas.microsoft.com/office/drawing/2014/main" id="{AFC58F68-AAC6-42C1-8B77-4717FF0A1DB5}"/>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3776" y="1871472"/>
                    <a:ext cx="377952"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1">
                    <a:extLst>
                      <a:ext uri="{FF2B5EF4-FFF2-40B4-BE49-F238E27FC236}">
                        <a16:creationId xmlns:a16="http://schemas.microsoft.com/office/drawing/2014/main" id="{8CD5117C-E6E4-4456-9C15-E3367853521F}"/>
                      </a:ext>
                    </a:extLst>
                  </p:cNvPr>
                  <p:cNvSpPr txBox="1">
                    <a:spLocks noChangeArrowheads="1"/>
                  </p:cNvSpPr>
                  <p:nvPr/>
                </p:nvSpPr>
                <p:spPr bwMode="auto">
                  <a:xfrm rot="3122201">
                    <a:off x="4420463" y="1906815"/>
                    <a:ext cx="146957" cy="14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13" name="Ovál 12">
                  <a:extLst>
                    <a:ext uri="{FF2B5EF4-FFF2-40B4-BE49-F238E27FC236}">
                      <a16:creationId xmlns:a16="http://schemas.microsoft.com/office/drawing/2014/main" id="{48581C4C-8460-455C-843C-65ED9BBE9447}"/>
                    </a:ext>
                  </a:extLst>
                </p:cNvPr>
                <p:cNvSpPr/>
                <p:nvPr/>
              </p:nvSpPr>
              <p:spPr>
                <a:xfrm rot="17495542">
                  <a:off x="2952062" y="4972844"/>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4" name="Volný tvar 56">
                  <a:extLst>
                    <a:ext uri="{FF2B5EF4-FFF2-40B4-BE49-F238E27FC236}">
                      <a16:creationId xmlns:a16="http://schemas.microsoft.com/office/drawing/2014/main" id="{E13F6B6C-13D9-4D21-BBE8-D6DB4F560668}"/>
                    </a:ext>
                  </a:extLst>
                </p:cNvPr>
                <p:cNvGrpSpPr>
                  <a:grpSpLocks/>
                </p:cNvGrpSpPr>
                <p:nvPr/>
              </p:nvGrpSpPr>
              <p:grpSpPr bwMode="auto">
                <a:xfrm rot="-4697108">
                  <a:off x="2514128" y="5007547"/>
                  <a:ext cx="275340" cy="390144"/>
                  <a:chOff x="3998976" y="1444752"/>
                  <a:chExt cx="237744" cy="390144"/>
                </a:xfrm>
              </p:grpSpPr>
              <p:pic>
                <p:nvPicPr>
                  <p:cNvPr id="36" name="Volný tvar 56">
                    <a:extLst>
                      <a:ext uri="{FF2B5EF4-FFF2-40B4-BE49-F238E27FC236}">
                        <a16:creationId xmlns:a16="http://schemas.microsoft.com/office/drawing/2014/main" id="{A7EF2C9A-1233-409B-A043-05A6150C8E8A}"/>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8976" y="1444752"/>
                    <a:ext cx="237744" cy="3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75">
                    <a:extLst>
                      <a:ext uri="{FF2B5EF4-FFF2-40B4-BE49-F238E27FC236}">
                        <a16:creationId xmlns:a16="http://schemas.microsoft.com/office/drawing/2014/main" id="{4C69280D-251D-4028-8CB5-104D2E326467}"/>
                      </a:ext>
                    </a:extLst>
                  </p:cNvPr>
                  <p:cNvSpPr txBox="1">
                    <a:spLocks noChangeArrowheads="1"/>
                  </p:cNvSpPr>
                  <p:nvPr/>
                </p:nvSpPr>
                <p:spPr bwMode="auto">
                  <a:xfrm rot="-561945">
                    <a:off x="4068005" y="1536274"/>
                    <a:ext cx="103075" cy="21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15" name="Ovál 14">
                  <a:extLst>
                    <a:ext uri="{FF2B5EF4-FFF2-40B4-BE49-F238E27FC236}">
                      <a16:creationId xmlns:a16="http://schemas.microsoft.com/office/drawing/2014/main" id="{ED23D210-11B4-457D-9F29-9A41797403EE}"/>
                    </a:ext>
                  </a:extLst>
                </p:cNvPr>
                <p:cNvSpPr/>
                <p:nvPr/>
              </p:nvSpPr>
              <p:spPr>
                <a:xfrm rot="13811396">
                  <a:off x="2747545" y="5268196"/>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6" name="Volný tvar 58">
                  <a:extLst>
                    <a:ext uri="{FF2B5EF4-FFF2-40B4-BE49-F238E27FC236}">
                      <a16:creationId xmlns:a16="http://schemas.microsoft.com/office/drawing/2014/main" id="{A6BED20C-F6BF-46BB-A933-246DA928CDA8}"/>
                    </a:ext>
                  </a:extLst>
                </p:cNvPr>
                <p:cNvGrpSpPr>
                  <a:grpSpLocks/>
                </p:cNvGrpSpPr>
                <p:nvPr/>
              </p:nvGrpSpPr>
              <p:grpSpPr bwMode="auto">
                <a:xfrm rot="-4697108">
                  <a:off x="3189235" y="4866851"/>
                  <a:ext cx="430660" cy="225552"/>
                  <a:chOff x="4273296" y="2225040"/>
                  <a:chExt cx="371856" cy="225552"/>
                </a:xfrm>
              </p:grpSpPr>
              <p:pic>
                <p:nvPicPr>
                  <p:cNvPr id="34" name="Volný tvar 58">
                    <a:extLst>
                      <a:ext uri="{FF2B5EF4-FFF2-40B4-BE49-F238E27FC236}">
                        <a16:creationId xmlns:a16="http://schemas.microsoft.com/office/drawing/2014/main" id="{80BA703A-344C-448E-BD8C-D29123D3F5F4}"/>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3296" y="2225040"/>
                    <a:ext cx="371856" cy="22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9">
                    <a:extLst>
                      <a:ext uri="{FF2B5EF4-FFF2-40B4-BE49-F238E27FC236}">
                        <a16:creationId xmlns:a16="http://schemas.microsoft.com/office/drawing/2014/main" id="{947EE286-DEBF-4272-A12A-1AE6B9B4C9F0}"/>
                      </a:ext>
                    </a:extLst>
                  </p:cNvPr>
                  <p:cNvSpPr txBox="1">
                    <a:spLocks noChangeArrowheads="1"/>
                  </p:cNvSpPr>
                  <p:nvPr/>
                </p:nvSpPr>
                <p:spPr bwMode="auto">
                  <a:xfrm rot="2154898">
                    <a:off x="4386958" y="2256270"/>
                    <a:ext cx="141256" cy="15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17" name="Ovál 16">
                  <a:extLst>
                    <a:ext uri="{FF2B5EF4-FFF2-40B4-BE49-F238E27FC236}">
                      <a16:creationId xmlns:a16="http://schemas.microsoft.com/office/drawing/2014/main" id="{F3C419A0-F4B0-457D-871E-07A932C040B1}"/>
                    </a:ext>
                  </a:extLst>
                </p:cNvPr>
                <p:cNvSpPr/>
                <p:nvPr/>
              </p:nvSpPr>
              <p:spPr>
                <a:xfrm rot="16528239">
                  <a:off x="3328974" y="5137797"/>
                  <a:ext cx="140559" cy="80102"/>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8" name="Volný tvar 60">
                  <a:extLst>
                    <a:ext uri="{FF2B5EF4-FFF2-40B4-BE49-F238E27FC236}">
                      <a16:creationId xmlns:a16="http://schemas.microsoft.com/office/drawing/2014/main" id="{C1D00CB5-35DC-4875-B01C-78A68F9E2B6C}"/>
                    </a:ext>
                  </a:extLst>
                </p:cNvPr>
                <p:cNvGrpSpPr>
                  <a:grpSpLocks/>
                </p:cNvGrpSpPr>
                <p:nvPr/>
              </p:nvGrpSpPr>
              <p:grpSpPr bwMode="auto">
                <a:xfrm rot="-4697108">
                  <a:off x="2684244" y="5313150"/>
                  <a:ext cx="374180" cy="316992"/>
                  <a:chOff x="3773424" y="1743456"/>
                  <a:chExt cx="323088" cy="316992"/>
                </a:xfrm>
              </p:grpSpPr>
              <p:pic>
                <p:nvPicPr>
                  <p:cNvPr id="32" name="Volný tvar 60">
                    <a:extLst>
                      <a:ext uri="{FF2B5EF4-FFF2-40B4-BE49-F238E27FC236}">
                        <a16:creationId xmlns:a16="http://schemas.microsoft.com/office/drawing/2014/main" id="{2500FD36-FFF0-442A-A3BC-E2F3F68C559A}"/>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3424" y="1743456"/>
                    <a:ext cx="323088" cy="31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83">
                    <a:extLst>
                      <a:ext uri="{FF2B5EF4-FFF2-40B4-BE49-F238E27FC236}">
                        <a16:creationId xmlns:a16="http://schemas.microsoft.com/office/drawing/2014/main" id="{0588CEFA-7FBC-4E62-917F-DAB618378C86}"/>
                      </a:ext>
                    </a:extLst>
                  </p:cNvPr>
                  <p:cNvSpPr txBox="1">
                    <a:spLocks noChangeArrowheads="1"/>
                  </p:cNvSpPr>
                  <p:nvPr/>
                </p:nvSpPr>
                <p:spPr bwMode="auto">
                  <a:xfrm rot="-4923957">
                    <a:off x="3871414" y="1818636"/>
                    <a:ext cx="126950" cy="1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19" name="Ovál 18">
                  <a:extLst>
                    <a:ext uri="{FF2B5EF4-FFF2-40B4-BE49-F238E27FC236}">
                      <a16:creationId xmlns:a16="http://schemas.microsoft.com/office/drawing/2014/main" id="{B41CF3B9-363B-4A19-A382-05185BB3BDB8}"/>
                    </a:ext>
                  </a:extLst>
                </p:cNvPr>
                <p:cNvSpPr/>
                <p:nvPr/>
              </p:nvSpPr>
              <p:spPr>
                <a:xfrm rot="9449385">
                  <a:off x="2969341" y="5326476"/>
                  <a:ext cx="126324" cy="89129"/>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20" name="Volný tvar 62">
                  <a:extLst>
                    <a:ext uri="{FF2B5EF4-FFF2-40B4-BE49-F238E27FC236}">
                      <a16:creationId xmlns:a16="http://schemas.microsoft.com/office/drawing/2014/main" id="{4D3CFCDD-5AF9-4FFC-AC11-626B46475B01}"/>
                    </a:ext>
                  </a:extLst>
                </p:cNvPr>
                <p:cNvGrpSpPr>
                  <a:grpSpLocks/>
                </p:cNvGrpSpPr>
                <p:nvPr/>
              </p:nvGrpSpPr>
              <p:grpSpPr bwMode="auto">
                <a:xfrm rot="-4697108">
                  <a:off x="2993336" y="4944700"/>
                  <a:ext cx="331820" cy="341376"/>
                  <a:chOff x="4151376" y="1950720"/>
                  <a:chExt cx="286512" cy="341376"/>
                </a:xfrm>
              </p:grpSpPr>
              <p:pic>
                <p:nvPicPr>
                  <p:cNvPr id="30" name="Volný tvar 62">
                    <a:extLst>
                      <a:ext uri="{FF2B5EF4-FFF2-40B4-BE49-F238E27FC236}">
                        <a16:creationId xmlns:a16="http://schemas.microsoft.com/office/drawing/2014/main" id="{B7523552-54DF-4FC8-BA11-85D066F500C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1376" y="1950720"/>
                    <a:ext cx="286512" cy="34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87">
                    <a:extLst>
                      <a:ext uri="{FF2B5EF4-FFF2-40B4-BE49-F238E27FC236}">
                        <a16:creationId xmlns:a16="http://schemas.microsoft.com/office/drawing/2014/main" id="{F493B727-8D96-40E6-ACCC-8232A494CA71}"/>
                      </a:ext>
                    </a:extLst>
                  </p:cNvPr>
                  <p:cNvSpPr txBox="1">
                    <a:spLocks noChangeArrowheads="1"/>
                  </p:cNvSpPr>
                  <p:nvPr/>
                </p:nvSpPr>
                <p:spPr bwMode="auto">
                  <a:xfrm rot="-10585916">
                    <a:off x="4232505" y="2036398"/>
                    <a:ext cx="129708" cy="1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21" name="Ovál 20">
                  <a:extLst>
                    <a:ext uri="{FF2B5EF4-FFF2-40B4-BE49-F238E27FC236}">
                      <a16:creationId xmlns:a16="http://schemas.microsoft.com/office/drawing/2014/main" id="{D230940D-C60F-4151-8D47-33E9AEC87D62}"/>
                    </a:ext>
                  </a:extLst>
                </p:cNvPr>
                <p:cNvSpPr/>
                <p:nvPr/>
              </p:nvSpPr>
              <p:spPr>
                <a:xfrm rot="8846528" flipH="1">
                  <a:off x="2902024" y="5175447"/>
                  <a:ext cx="149479" cy="75323"/>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22" name="Volný tvar 64">
                  <a:extLst>
                    <a:ext uri="{FF2B5EF4-FFF2-40B4-BE49-F238E27FC236}">
                      <a16:creationId xmlns:a16="http://schemas.microsoft.com/office/drawing/2014/main" id="{A77FA00D-2EF4-4CE1-AD4E-3D3B61AF100C}"/>
                    </a:ext>
                  </a:extLst>
                </p:cNvPr>
                <p:cNvGrpSpPr>
                  <a:grpSpLocks/>
                </p:cNvGrpSpPr>
                <p:nvPr/>
              </p:nvGrpSpPr>
              <p:grpSpPr bwMode="auto">
                <a:xfrm rot="-4697108">
                  <a:off x="3311052" y="5590213"/>
                  <a:ext cx="275340" cy="371856"/>
                  <a:chOff x="3675888" y="2334768"/>
                  <a:chExt cx="237744" cy="371856"/>
                </a:xfrm>
              </p:grpSpPr>
              <p:pic>
                <p:nvPicPr>
                  <p:cNvPr id="28" name="Volný tvar 64">
                    <a:extLst>
                      <a:ext uri="{FF2B5EF4-FFF2-40B4-BE49-F238E27FC236}">
                        <a16:creationId xmlns:a16="http://schemas.microsoft.com/office/drawing/2014/main" id="{6CDFA719-76E6-4417-B441-31AF26CF350C}"/>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5888" y="2334768"/>
                    <a:ext cx="237744" cy="37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91">
                    <a:extLst>
                      <a:ext uri="{FF2B5EF4-FFF2-40B4-BE49-F238E27FC236}">
                        <a16:creationId xmlns:a16="http://schemas.microsoft.com/office/drawing/2014/main" id="{C7F05657-A505-47C7-9DED-13917BDDB98B}"/>
                      </a:ext>
                    </a:extLst>
                  </p:cNvPr>
                  <p:cNvSpPr txBox="1">
                    <a:spLocks noChangeArrowheads="1"/>
                  </p:cNvSpPr>
                  <p:nvPr/>
                </p:nvSpPr>
                <p:spPr bwMode="auto">
                  <a:xfrm rot="-7191207">
                    <a:off x="3719899" y="2448151"/>
                    <a:ext cx="146957" cy="14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23" name="Ovál 22">
                  <a:extLst>
                    <a:ext uri="{FF2B5EF4-FFF2-40B4-BE49-F238E27FC236}">
                      <a16:creationId xmlns:a16="http://schemas.microsoft.com/office/drawing/2014/main" id="{1C06065E-76C1-4486-B387-48B43F8F2A4B}"/>
                    </a:ext>
                  </a:extLst>
                </p:cNvPr>
                <p:cNvSpPr/>
                <p:nvPr/>
              </p:nvSpPr>
              <p:spPr>
                <a:xfrm rot="12241236" flipH="1">
                  <a:off x="3239593" y="5648763"/>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24" name="Volný tvar 66">
                  <a:extLst>
                    <a:ext uri="{FF2B5EF4-FFF2-40B4-BE49-F238E27FC236}">
                      <a16:creationId xmlns:a16="http://schemas.microsoft.com/office/drawing/2014/main" id="{559C6895-685A-4746-BF1A-0D0E1E5A8AB0}"/>
                    </a:ext>
                  </a:extLst>
                </p:cNvPr>
                <p:cNvGrpSpPr>
                  <a:grpSpLocks/>
                </p:cNvGrpSpPr>
                <p:nvPr/>
              </p:nvGrpSpPr>
              <p:grpSpPr bwMode="auto">
                <a:xfrm rot="-4697108">
                  <a:off x="2690497" y="5712709"/>
                  <a:ext cx="444780" cy="201168"/>
                  <a:chOff x="3462528" y="1901952"/>
                  <a:chExt cx="384048" cy="201168"/>
                </a:xfrm>
              </p:grpSpPr>
              <p:pic>
                <p:nvPicPr>
                  <p:cNvPr id="26" name="Volný tvar 66">
                    <a:extLst>
                      <a:ext uri="{FF2B5EF4-FFF2-40B4-BE49-F238E27FC236}">
                        <a16:creationId xmlns:a16="http://schemas.microsoft.com/office/drawing/2014/main" id="{A3EDFEFB-4356-4075-964F-C9B9FA9AC670}"/>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62528" y="1901952"/>
                    <a:ext cx="384048" cy="20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95">
                    <a:extLst>
                      <a:ext uri="{FF2B5EF4-FFF2-40B4-BE49-F238E27FC236}">
                        <a16:creationId xmlns:a16="http://schemas.microsoft.com/office/drawing/2014/main" id="{10736CDA-EA1F-4CC6-AB77-B74B94C893F6}"/>
                      </a:ext>
                    </a:extLst>
                  </p:cNvPr>
                  <p:cNvSpPr txBox="1">
                    <a:spLocks noChangeArrowheads="1"/>
                  </p:cNvSpPr>
                  <p:nvPr/>
                </p:nvSpPr>
                <p:spPr bwMode="auto">
                  <a:xfrm rot="-3507061">
                    <a:off x="3592534" y="1916203"/>
                    <a:ext cx="119375" cy="18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25" name="Ovál 24">
                  <a:extLst>
                    <a:ext uri="{FF2B5EF4-FFF2-40B4-BE49-F238E27FC236}">
                      <a16:creationId xmlns:a16="http://schemas.microsoft.com/office/drawing/2014/main" id="{B44C6B8D-1BB5-450E-B29A-6AA6D96BE182}"/>
                    </a:ext>
                  </a:extLst>
                </p:cNvPr>
                <p:cNvSpPr/>
                <p:nvPr/>
              </p:nvSpPr>
              <p:spPr>
                <a:xfrm rot="15925382" flipH="1">
                  <a:off x="2886840" y="5580756"/>
                  <a:ext cx="118787" cy="94785"/>
                </a:xfrm>
                <a:prstGeom prst="ellipse">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grpSp>
          <p:nvGrpSpPr>
            <p:cNvPr id="74" name="Skupina 73">
              <a:extLst>
                <a:ext uri="{FF2B5EF4-FFF2-40B4-BE49-F238E27FC236}">
                  <a16:creationId xmlns:a16="http://schemas.microsoft.com/office/drawing/2014/main" id="{3D62ABEB-A1AD-40D1-B9C1-91BD540D5C23}"/>
                </a:ext>
              </a:extLst>
            </p:cNvPr>
            <p:cNvGrpSpPr>
              <a:grpSpLocks/>
            </p:cNvGrpSpPr>
            <p:nvPr/>
          </p:nvGrpSpPr>
          <p:grpSpPr bwMode="auto">
            <a:xfrm>
              <a:off x="5319713" y="1725613"/>
              <a:ext cx="1135062" cy="1052512"/>
              <a:chOff x="5305589" y="1523318"/>
              <a:chExt cx="1616632" cy="1542638"/>
            </a:xfrm>
          </p:grpSpPr>
          <p:sp>
            <p:nvSpPr>
              <p:cNvPr id="75" name="Volný tvar 69">
                <a:extLst>
                  <a:ext uri="{FF2B5EF4-FFF2-40B4-BE49-F238E27FC236}">
                    <a16:creationId xmlns:a16="http://schemas.microsoft.com/office/drawing/2014/main" id="{3438DDB5-3B7E-4A4A-8D65-596A25B691AF}"/>
                  </a:ext>
                </a:extLst>
              </p:cNvPr>
              <p:cNvSpPr/>
              <p:nvPr/>
            </p:nvSpPr>
            <p:spPr>
              <a:xfrm>
                <a:off x="5576051" y="1601470"/>
                <a:ext cx="886703" cy="904050"/>
              </a:xfrm>
              <a:custGeom>
                <a:avLst/>
                <a:gdLst>
                  <a:gd name="connsiteX0" fmla="*/ 5599 w 886703"/>
                  <a:gd name="connsiteY0" fmla="*/ 903605 h 904050"/>
                  <a:gd name="connsiteX1" fmla="*/ 157999 w 886703"/>
                  <a:gd name="connsiteY1" fmla="*/ 474980 h 904050"/>
                  <a:gd name="connsiteX2" fmla="*/ 377074 w 886703"/>
                  <a:gd name="connsiteY2" fmla="*/ 208280 h 904050"/>
                  <a:gd name="connsiteX3" fmla="*/ 815224 w 886703"/>
                  <a:gd name="connsiteY3" fmla="*/ 84455 h 904050"/>
                  <a:gd name="connsiteX4" fmla="*/ 872374 w 886703"/>
                  <a:gd name="connsiteY4" fmla="*/ 8255 h 904050"/>
                  <a:gd name="connsiteX5" fmla="*/ 834274 w 886703"/>
                  <a:gd name="connsiteY5" fmla="*/ 284480 h 904050"/>
                  <a:gd name="connsiteX6" fmla="*/ 358024 w 886703"/>
                  <a:gd name="connsiteY6" fmla="*/ 551180 h 904050"/>
                  <a:gd name="connsiteX7" fmla="*/ 5599 w 886703"/>
                  <a:gd name="connsiteY7" fmla="*/ 903605 h 90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703" h="904050">
                    <a:moveTo>
                      <a:pt x="5599" y="903605"/>
                    </a:moveTo>
                    <a:cubicBezTo>
                      <a:pt x="-27739" y="890905"/>
                      <a:pt x="96087" y="590867"/>
                      <a:pt x="157999" y="474980"/>
                    </a:cubicBezTo>
                    <a:cubicBezTo>
                      <a:pt x="219911" y="359093"/>
                      <a:pt x="267537" y="273367"/>
                      <a:pt x="377074" y="208280"/>
                    </a:cubicBezTo>
                    <a:cubicBezTo>
                      <a:pt x="486611" y="143193"/>
                      <a:pt x="732674" y="117792"/>
                      <a:pt x="815224" y="84455"/>
                    </a:cubicBezTo>
                    <a:cubicBezTo>
                      <a:pt x="897774" y="51118"/>
                      <a:pt x="869199" y="-25082"/>
                      <a:pt x="872374" y="8255"/>
                    </a:cubicBezTo>
                    <a:cubicBezTo>
                      <a:pt x="875549" y="41592"/>
                      <a:pt x="919999" y="193992"/>
                      <a:pt x="834274" y="284480"/>
                    </a:cubicBezTo>
                    <a:cubicBezTo>
                      <a:pt x="748549" y="374967"/>
                      <a:pt x="496137" y="447992"/>
                      <a:pt x="358024" y="551180"/>
                    </a:cubicBezTo>
                    <a:cubicBezTo>
                      <a:pt x="219912" y="654367"/>
                      <a:pt x="38937" y="916305"/>
                      <a:pt x="5599" y="903605"/>
                    </a:cubicBezTo>
                    <a:close/>
                  </a:path>
                </a:pathLst>
              </a:cu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76" name="Volný tvar 70">
                <a:extLst>
                  <a:ext uri="{FF2B5EF4-FFF2-40B4-BE49-F238E27FC236}">
                    <a16:creationId xmlns:a16="http://schemas.microsoft.com/office/drawing/2014/main" id="{BD261A28-E9C6-4B6E-97A7-A5577CDF0827}"/>
                  </a:ext>
                </a:extLst>
              </p:cNvPr>
              <p:cNvSpPr/>
              <p:nvPr/>
            </p:nvSpPr>
            <p:spPr>
              <a:xfrm>
                <a:off x="5377720" y="1977366"/>
                <a:ext cx="956527" cy="815564"/>
              </a:xfrm>
              <a:custGeom>
                <a:avLst/>
                <a:gdLst>
                  <a:gd name="connsiteX0" fmla="*/ 823055 w 956527"/>
                  <a:gd name="connsiteY0" fmla="*/ 80034 h 815564"/>
                  <a:gd name="connsiteX1" fmla="*/ 489680 w 956527"/>
                  <a:gd name="connsiteY1" fmla="*/ 280059 h 815564"/>
                  <a:gd name="connsiteX2" fmla="*/ 222980 w 956527"/>
                  <a:gd name="connsiteY2" fmla="*/ 603909 h 815564"/>
                  <a:gd name="connsiteX3" fmla="*/ 3905 w 956527"/>
                  <a:gd name="connsiteY3" fmla="*/ 813459 h 815564"/>
                  <a:gd name="connsiteX4" fmla="*/ 413480 w 956527"/>
                  <a:gd name="connsiteY4" fmla="*/ 689634 h 815564"/>
                  <a:gd name="connsiteX5" fmla="*/ 794480 w 956527"/>
                  <a:gd name="connsiteY5" fmla="*/ 346734 h 815564"/>
                  <a:gd name="connsiteX6" fmla="*/ 956405 w 956527"/>
                  <a:gd name="connsiteY6" fmla="*/ 13359 h 815564"/>
                  <a:gd name="connsiteX7" fmla="*/ 823055 w 956527"/>
                  <a:gd name="connsiteY7" fmla="*/ 80034 h 81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527" h="815564">
                    <a:moveTo>
                      <a:pt x="823055" y="80034"/>
                    </a:moveTo>
                    <a:cubicBezTo>
                      <a:pt x="745267" y="124484"/>
                      <a:pt x="589692" y="192747"/>
                      <a:pt x="489680" y="280059"/>
                    </a:cubicBezTo>
                    <a:cubicBezTo>
                      <a:pt x="389667" y="367372"/>
                      <a:pt x="303942" y="515009"/>
                      <a:pt x="222980" y="603909"/>
                    </a:cubicBezTo>
                    <a:cubicBezTo>
                      <a:pt x="142018" y="692809"/>
                      <a:pt x="-27845" y="799172"/>
                      <a:pt x="3905" y="813459"/>
                    </a:cubicBezTo>
                    <a:cubicBezTo>
                      <a:pt x="35655" y="827747"/>
                      <a:pt x="281718" y="767421"/>
                      <a:pt x="413480" y="689634"/>
                    </a:cubicBezTo>
                    <a:cubicBezTo>
                      <a:pt x="545242" y="611847"/>
                      <a:pt x="703992" y="459447"/>
                      <a:pt x="794480" y="346734"/>
                    </a:cubicBezTo>
                    <a:cubicBezTo>
                      <a:pt x="884968" y="234022"/>
                      <a:pt x="953230" y="54634"/>
                      <a:pt x="956405" y="13359"/>
                    </a:cubicBezTo>
                    <a:cubicBezTo>
                      <a:pt x="959580" y="-27916"/>
                      <a:pt x="900843" y="35584"/>
                      <a:pt x="823055" y="80034"/>
                    </a:cubicBezTo>
                    <a:close/>
                  </a:path>
                </a:pathLst>
              </a:cu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77" name="Volný tvar 71">
                <a:extLst>
                  <a:ext uri="{FF2B5EF4-FFF2-40B4-BE49-F238E27FC236}">
                    <a16:creationId xmlns:a16="http://schemas.microsoft.com/office/drawing/2014/main" id="{0E1C1A16-37E7-498A-A047-B9A61C3A73B6}"/>
                  </a:ext>
                </a:extLst>
              </p:cNvPr>
              <p:cNvSpPr/>
              <p:nvPr/>
            </p:nvSpPr>
            <p:spPr>
              <a:xfrm>
                <a:off x="5981605" y="1523318"/>
                <a:ext cx="940616" cy="1062001"/>
              </a:xfrm>
              <a:custGeom>
                <a:avLst/>
                <a:gdLst>
                  <a:gd name="connsiteX0" fmla="*/ 924020 w 940616"/>
                  <a:gd name="connsiteY0" fmla="*/ 682 h 1062001"/>
                  <a:gd name="connsiteX1" fmla="*/ 581120 w 940616"/>
                  <a:gd name="connsiteY1" fmla="*/ 267382 h 1062001"/>
                  <a:gd name="connsiteX2" fmla="*/ 428720 w 940616"/>
                  <a:gd name="connsiteY2" fmla="*/ 438832 h 1062001"/>
                  <a:gd name="connsiteX3" fmla="*/ 333470 w 940616"/>
                  <a:gd name="connsiteY3" fmla="*/ 676957 h 1062001"/>
                  <a:gd name="connsiteX4" fmla="*/ 123920 w 940616"/>
                  <a:gd name="connsiteY4" fmla="*/ 991282 h 1062001"/>
                  <a:gd name="connsiteX5" fmla="*/ 9620 w 940616"/>
                  <a:gd name="connsiteY5" fmla="*/ 1057957 h 1062001"/>
                  <a:gd name="connsiteX6" fmla="*/ 371570 w 940616"/>
                  <a:gd name="connsiteY6" fmla="*/ 915082 h 1062001"/>
                  <a:gd name="connsiteX7" fmla="*/ 600170 w 940616"/>
                  <a:gd name="connsiteY7" fmla="*/ 515032 h 1062001"/>
                  <a:gd name="connsiteX8" fmla="*/ 857345 w 940616"/>
                  <a:gd name="connsiteY8" fmla="*/ 200707 h 1062001"/>
                  <a:gd name="connsiteX9" fmla="*/ 924020 w 940616"/>
                  <a:gd name="connsiteY9" fmla="*/ 682 h 10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616" h="1062001">
                    <a:moveTo>
                      <a:pt x="924020" y="682"/>
                    </a:moveTo>
                    <a:cubicBezTo>
                      <a:pt x="877983" y="11794"/>
                      <a:pt x="663670" y="194357"/>
                      <a:pt x="581120" y="267382"/>
                    </a:cubicBezTo>
                    <a:cubicBezTo>
                      <a:pt x="498570" y="340407"/>
                      <a:pt x="469995" y="370570"/>
                      <a:pt x="428720" y="438832"/>
                    </a:cubicBezTo>
                    <a:cubicBezTo>
                      <a:pt x="387445" y="507095"/>
                      <a:pt x="384270" y="584882"/>
                      <a:pt x="333470" y="676957"/>
                    </a:cubicBezTo>
                    <a:cubicBezTo>
                      <a:pt x="282670" y="769032"/>
                      <a:pt x="177895" y="927782"/>
                      <a:pt x="123920" y="991282"/>
                    </a:cubicBezTo>
                    <a:cubicBezTo>
                      <a:pt x="69945" y="1054782"/>
                      <a:pt x="-31655" y="1070657"/>
                      <a:pt x="9620" y="1057957"/>
                    </a:cubicBezTo>
                    <a:cubicBezTo>
                      <a:pt x="50895" y="1045257"/>
                      <a:pt x="273145" y="1005570"/>
                      <a:pt x="371570" y="915082"/>
                    </a:cubicBezTo>
                    <a:cubicBezTo>
                      <a:pt x="469995" y="824594"/>
                      <a:pt x="519208" y="634094"/>
                      <a:pt x="600170" y="515032"/>
                    </a:cubicBezTo>
                    <a:cubicBezTo>
                      <a:pt x="681132" y="395970"/>
                      <a:pt x="803370" y="284845"/>
                      <a:pt x="857345" y="200707"/>
                    </a:cubicBezTo>
                    <a:cubicBezTo>
                      <a:pt x="911320" y="116569"/>
                      <a:pt x="970057" y="-10430"/>
                      <a:pt x="924020" y="682"/>
                    </a:cubicBezTo>
                    <a:close/>
                  </a:path>
                </a:pathLst>
              </a:cu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78" name="Volný tvar 72">
                <a:extLst>
                  <a:ext uri="{FF2B5EF4-FFF2-40B4-BE49-F238E27FC236}">
                    <a16:creationId xmlns:a16="http://schemas.microsoft.com/office/drawing/2014/main" id="{6CC5E81E-FE64-4778-9B84-9006830CFCD3}"/>
                  </a:ext>
                </a:extLst>
              </p:cNvPr>
              <p:cNvSpPr/>
              <p:nvPr/>
            </p:nvSpPr>
            <p:spPr>
              <a:xfrm>
                <a:off x="5305589" y="2338400"/>
                <a:ext cx="1219219" cy="727556"/>
              </a:xfrm>
              <a:custGeom>
                <a:avLst/>
                <a:gdLst>
                  <a:gd name="connsiteX0" fmla="*/ 1219036 w 1219219"/>
                  <a:gd name="connsiteY0" fmla="*/ 4750 h 727556"/>
                  <a:gd name="connsiteX1" fmla="*/ 971386 w 1219219"/>
                  <a:gd name="connsiteY1" fmla="*/ 233350 h 727556"/>
                  <a:gd name="connsiteX2" fmla="*/ 657061 w 1219219"/>
                  <a:gd name="connsiteY2" fmla="*/ 290500 h 727556"/>
                  <a:gd name="connsiteX3" fmla="*/ 447511 w 1219219"/>
                  <a:gd name="connsiteY3" fmla="*/ 423850 h 727556"/>
                  <a:gd name="connsiteX4" fmla="*/ 171286 w 1219219"/>
                  <a:gd name="connsiteY4" fmla="*/ 500050 h 727556"/>
                  <a:gd name="connsiteX5" fmla="*/ 9361 w 1219219"/>
                  <a:gd name="connsiteY5" fmla="*/ 719125 h 727556"/>
                  <a:gd name="connsiteX6" fmla="*/ 447511 w 1219219"/>
                  <a:gd name="connsiteY6" fmla="*/ 661975 h 727556"/>
                  <a:gd name="connsiteX7" fmla="*/ 933286 w 1219219"/>
                  <a:gd name="connsiteY7" fmla="*/ 471475 h 727556"/>
                  <a:gd name="connsiteX8" fmla="*/ 1219036 w 1219219"/>
                  <a:gd name="connsiteY8" fmla="*/ 4750 h 7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19" h="727556">
                    <a:moveTo>
                      <a:pt x="1219036" y="4750"/>
                    </a:moveTo>
                    <a:cubicBezTo>
                      <a:pt x="1225386" y="-34937"/>
                      <a:pt x="1065048" y="185725"/>
                      <a:pt x="971386" y="233350"/>
                    </a:cubicBezTo>
                    <a:cubicBezTo>
                      <a:pt x="877723" y="280975"/>
                      <a:pt x="744373" y="258750"/>
                      <a:pt x="657061" y="290500"/>
                    </a:cubicBezTo>
                    <a:cubicBezTo>
                      <a:pt x="569749" y="322250"/>
                      <a:pt x="528473" y="388925"/>
                      <a:pt x="447511" y="423850"/>
                    </a:cubicBezTo>
                    <a:cubicBezTo>
                      <a:pt x="366548" y="458775"/>
                      <a:pt x="244311" y="450838"/>
                      <a:pt x="171286" y="500050"/>
                    </a:cubicBezTo>
                    <a:cubicBezTo>
                      <a:pt x="98261" y="549262"/>
                      <a:pt x="-36677" y="692137"/>
                      <a:pt x="9361" y="719125"/>
                    </a:cubicBezTo>
                    <a:cubicBezTo>
                      <a:pt x="55399" y="746113"/>
                      <a:pt x="293524" y="703250"/>
                      <a:pt x="447511" y="661975"/>
                    </a:cubicBezTo>
                    <a:cubicBezTo>
                      <a:pt x="601498" y="620700"/>
                      <a:pt x="803111" y="584187"/>
                      <a:pt x="933286" y="471475"/>
                    </a:cubicBezTo>
                    <a:cubicBezTo>
                      <a:pt x="1063461" y="358763"/>
                      <a:pt x="1212686" y="44437"/>
                      <a:pt x="1219036" y="4750"/>
                    </a:cubicBezTo>
                    <a:close/>
                  </a:path>
                </a:pathLst>
              </a:cu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79" name="Skupina 76">
              <a:extLst>
                <a:ext uri="{FF2B5EF4-FFF2-40B4-BE49-F238E27FC236}">
                  <a16:creationId xmlns:a16="http://schemas.microsoft.com/office/drawing/2014/main" id="{2DBCCE1C-F5BC-464E-8908-DA92AE5B68E0}"/>
                </a:ext>
              </a:extLst>
            </p:cNvPr>
            <p:cNvGrpSpPr>
              <a:grpSpLocks/>
            </p:cNvGrpSpPr>
            <p:nvPr/>
          </p:nvGrpSpPr>
          <p:grpSpPr bwMode="auto">
            <a:xfrm rot="901173">
              <a:off x="8404225" y="1506538"/>
              <a:ext cx="1030288" cy="1592262"/>
              <a:chOff x="7096125" y="1413371"/>
              <a:chExt cx="935422" cy="1444129"/>
            </a:xfrm>
          </p:grpSpPr>
          <p:grpSp>
            <p:nvGrpSpPr>
              <p:cNvPr id="80" name="Volný tvar 74">
                <a:extLst>
                  <a:ext uri="{FF2B5EF4-FFF2-40B4-BE49-F238E27FC236}">
                    <a16:creationId xmlns:a16="http://schemas.microsoft.com/office/drawing/2014/main" id="{B171DA49-2AF4-4AA6-8D79-CDD4D8D36B32}"/>
                  </a:ext>
                </a:extLst>
              </p:cNvPr>
              <p:cNvGrpSpPr>
                <a:grpSpLocks/>
              </p:cNvGrpSpPr>
              <p:nvPr/>
            </p:nvGrpSpPr>
            <p:grpSpPr bwMode="auto">
              <a:xfrm rot="-901173">
                <a:off x="7117355" y="1484276"/>
                <a:ext cx="1005840" cy="1054608"/>
                <a:chOff x="7674864" y="1456944"/>
                <a:chExt cx="1005840" cy="1054608"/>
              </a:xfrm>
            </p:grpSpPr>
            <p:pic>
              <p:nvPicPr>
                <p:cNvPr id="82" name="Volný tvar 74">
                  <a:extLst>
                    <a:ext uri="{FF2B5EF4-FFF2-40B4-BE49-F238E27FC236}">
                      <a16:creationId xmlns:a16="http://schemas.microsoft.com/office/drawing/2014/main" id="{94C0B520-AADF-4178-A7D8-DCB1E7CC80B6}"/>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74864" y="1456944"/>
                  <a:ext cx="1005840" cy="105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105">
                  <a:extLst>
                    <a:ext uri="{FF2B5EF4-FFF2-40B4-BE49-F238E27FC236}">
                      <a16:creationId xmlns:a16="http://schemas.microsoft.com/office/drawing/2014/main" id="{98C41E91-9874-4A99-B442-CA1C773AA0AB}"/>
                    </a:ext>
                  </a:extLst>
                </p:cNvPr>
                <p:cNvSpPr txBox="1">
                  <a:spLocks noChangeArrowheads="1"/>
                </p:cNvSpPr>
                <p:nvPr/>
              </p:nvSpPr>
              <p:spPr bwMode="auto">
                <a:xfrm rot="901173">
                  <a:off x="7794202" y="1389690"/>
                  <a:ext cx="795251" cy="11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sp>
            <p:nvSpPr>
              <p:cNvPr id="81" name="Volný tvar 75">
                <a:extLst>
                  <a:ext uri="{FF2B5EF4-FFF2-40B4-BE49-F238E27FC236}">
                    <a16:creationId xmlns:a16="http://schemas.microsoft.com/office/drawing/2014/main" id="{15BFBA65-9133-4264-B3C9-59888507C47C}"/>
                  </a:ext>
                </a:extLst>
              </p:cNvPr>
              <p:cNvSpPr/>
              <p:nvPr/>
            </p:nvSpPr>
            <p:spPr>
              <a:xfrm>
                <a:off x="7095652" y="1876656"/>
                <a:ext cx="599592" cy="980510"/>
              </a:xfrm>
              <a:custGeom>
                <a:avLst/>
                <a:gdLst>
                  <a:gd name="connsiteX0" fmla="*/ 600075 w 600075"/>
                  <a:gd name="connsiteY0" fmla="*/ 0 h 981075"/>
                  <a:gd name="connsiteX1" fmla="*/ 457200 w 600075"/>
                  <a:gd name="connsiteY1" fmla="*/ 323850 h 981075"/>
                  <a:gd name="connsiteX2" fmla="*/ 219075 w 600075"/>
                  <a:gd name="connsiteY2" fmla="*/ 704850 h 981075"/>
                  <a:gd name="connsiteX3" fmla="*/ 0 w 600075"/>
                  <a:gd name="connsiteY3" fmla="*/ 981075 h 981075"/>
                </a:gdLst>
                <a:ahLst/>
                <a:cxnLst>
                  <a:cxn ang="0">
                    <a:pos x="connsiteX0" y="connsiteY0"/>
                  </a:cxn>
                  <a:cxn ang="0">
                    <a:pos x="connsiteX1" y="connsiteY1"/>
                  </a:cxn>
                  <a:cxn ang="0">
                    <a:pos x="connsiteX2" y="connsiteY2"/>
                  </a:cxn>
                  <a:cxn ang="0">
                    <a:pos x="connsiteX3" y="connsiteY3"/>
                  </a:cxn>
                </a:cxnLst>
                <a:rect l="l" t="t" r="r" b="b"/>
                <a:pathLst>
                  <a:path w="600075" h="981075">
                    <a:moveTo>
                      <a:pt x="600075" y="0"/>
                    </a:moveTo>
                    <a:cubicBezTo>
                      <a:pt x="560387" y="103187"/>
                      <a:pt x="520700" y="206375"/>
                      <a:pt x="457200" y="323850"/>
                    </a:cubicBezTo>
                    <a:cubicBezTo>
                      <a:pt x="393700" y="441325"/>
                      <a:pt x="295275" y="595312"/>
                      <a:pt x="219075" y="704850"/>
                    </a:cubicBezTo>
                    <a:cubicBezTo>
                      <a:pt x="142875" y="814388"/>
                      <a:pt x="71437" y="897731"/>
                      <a:pt x="0" y="9810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84" name="Skupina 85">
              <a:extLst>
                <a:ext uri="{FF2B5EF4-FFF2-40B4-BE49-F238E27FC236}">
                  <a16:creationId xmlns:a16="http://schemas.microsoft.com/office/drawing/2014/main" id="{FA6EBAE6-F0D8-401A-80D5-598A800B0CBC}"/>
                </a:ext>
              </a:extLst>
            </p:cNvPr>
            <p:cNvGrpSpPr>
              <a:grpSpLocks/>
            </p:cNvGrpSpPr>
            <p:nvPr/>
          </p:nvGrpSpPr>
          <p:grpSpPr bwMode="auto">
            <a:xfrm>
              <a:off x="6664325" y="1689100"/>
              <a:ext cx="1168400" cy="1135063"/>
              <a:chOff x="6029325" y="1381125"/>
              <a:chExt cx="1538861" cy="1371737"/>
            </a:xfrm>
          </p:grpSpPr>
          <p:sp>
            <p:nvSpPr>
              <p:cNvPr id="85" name="Volný tvar 79">
                <a:extLst>
                  <a:ext uri="{FF2B5EF4-FFF2-40B4-BE49-F238E27FC236}">
                    <a16:creationId xmlns:a16="http://schemas.microsoft.com/office/drawing/2014/main" id="{77A5D54B-49BB-4725-9F93-78F820028C85}"/>
                  </a:ext>
                </a:extLst>
              </p:cNvPr>
              <p:cNvSpPr/>
              <p:nvPr/>
            </p:nvSpPr>
            <p:spPr>
              <a:xfrm>
                <a:off x="6248864" y="1726457"/>
                <a:ext cx="1106056" cy="826879"/>
              </a:xfrm>
              <a:custGeom>
                <a:avLst/>
                <a:gdLst>
                  <a:gd name="connsiteX0" fmla="*/ 390917 w 1106275"/>
                  <a:gd name="connsiteY0" fmla="*/ 826595 h 826595"/>
                  <a:gd name="connsiteX1" fmla="*/ 667142 w 1106275"/>
                  <a:gd name="connsiteY1" fmla="*/ 636095 h 826595"/>
                  <a:gd name="connsiteX2" fmla="*/ 581417 w 1106275"/>
                  <a:gd name="connsiteY2" fmla="*/ 464645 h 826595"/>
                  <a:gd name="connsiteX3" fmla="*/ 162317 w 1106275"/>
                  <a:gd name="connsiteY3" fmla="*/ 407495 h 826595"/>
                  <a:gd name="connsiteX4" fmla="*/ 392 w 1106275"/>
                  <a:gd name="connsiteY4" fmla="*/ 55070 h 826595"/>
                  <a:gd name="connsiteX5" fmla="*/ 200417 w 1106275"/>
                  <a:gd name="connsiteY5" fmla="*/ 45545 h 826595"/>
                  <a:gd name="connsiteX6" fmla="*/ 448067 w 1106275"/>
                  <a:gd name="connsiteY6" fmla="*/ 102695 h 826595"/>
                  <a:gd name="connsiteX7" fmla="*/ 467117 w 1106275"/>
                  <a:gd name="connsiteY7" fmla="*/ 293195 h 826595"/>
                  <a:gd name="connsiteX8" fmla="*/ 1067192 w 1106275"/>
                  <a:gd name="connsiteY8" fmla="*/ 397970 h 826595"/>
                  <a:gd name="connsiteX9" fmla="*/ 1029092 w 1106275"/>
                  <a:gd name="connsiteY9" fmla="*/ 255095 h 826595"/>
                  <a:gd name="connsiteX10" fmla="*/ 876692 w 1106275"/>
                  <a:gd name="connsiteY10" fmla="*/ 36020 h 826595"/>
                  <a:gd name="connsiteX11" fmla="*/ 829067 w 1106275"/>
                  <a:gd name="connsiteY11" fmla="*/ 7445 h 826595"/>
                  <a:gd name="connsiteX12" fmla="*/ 648092 w 1106275"/>
                  <a:gd name="connsiteY12" fmla="*/ 112220 h 826595"/>
                  <a:gd name="connsiteX13" fmla="*/ 648092 w 1106275"/>
                  <a:gd name="connsiteY13" fmla="*/ 112220 h 82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6275" h="826595">
                    <a:moveTo>
                      <a:pt x="390917" y="826595"/>
                    </a:moveTo>
                    <a:cubicBezTo>
                      <a:pt x="513154" y="761507"/>
                      <a:pt x="635392" y="696420"/>
                      <a:pt x="667142" y="636095"/>
                    </a:cubicBezTo>
                    <a:cubicBezTo>
                      <a:pt x="698892" y="575770"/>
                      <a:pt x="665555" y="502745"/>
                      <a:pt x="581417" y="464645"/>
                    </a:cubicBezTo>
                    <a:cubicBezTo>
                      <a:pt x="497280" y="426545"/>
                      <a:pt x="259155" y="475758"/>
                      <a:pt x="162317" y="407495"/>
                    </a:cubicBezTo>
                    <a:cubicBezTo>
                      <a:pt x="65479" y="339232"/>
                      <a:pt x="-5958" y="115395"/>
                      <a:pt x="392" y="55070"/>
                    </a:cubicBezTo>
                    <a:cubicBezTo>
                      <a:pt x="6742" y="-5255"/>
                      <a:pt x="125805" y="37608"/>
                      <a:pt x="200417" y="45545"/>
                    </a:cubicBezTo>
                    <a:cubicBezTo>
                      <a:pt x="275029" y="53482"/>
                      <a:pt x="403617" y="61420"/>
                      <a:pt x="448067" y="102695"/>
                    </a:cubicBezTo>
                    <a:cubicBezTo>
                      <a:pt x="492517" y="143970"/>
                      <a:pt x="363929" y="243982"/>
                      <a:pt x="467117" y="293195"/>
                    </a:cubicBezTo>
                    <a:cubicBezTo>
                      <a:pt x="570305" y="342407"/>
                      <a:pt x="973530" y="404320"/>
                      <a:pt x="1067192" y="397970"/>
                    </a:cubicBezTo>
                    <a:cubicBezTo>
                      <a:pt x="1160854" y="391620"/>
                      <a:pt x="1060842" y="315420"/>
                      <a:pt x="1029092" y="255095"/>
                    </a:cubicBezTo>
                    <a:cubicBezTo>
                      <a:pt x="997342" y="194770"/>
                      <a:pt x="910029" y="77295"/>
                      <a:pt x="876692" y="36020"/>
                    </a:cubicBezTo>
                    <a:cubicBezTo>
                      <a:pt x="843355" y="-5255"/>
                      <a:pt x="867167" y="-5255"/>
                      <a:pt x="829067" y="7445"/>
                    </a:cubicBezTo>
                    <a:cubicBezTo>
                      <a:pt x="790967" y="20145"/>
                      <a:pt x="648092" y="112220"/>
                      <a:pt x="648092" y="112220"/>
                    </a:cubicBezTo>
                    <a:lnTo>
                      <a:pt x="648092" y="112220"/>
                    </a:ln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86" name="Volný tvar 80">
                <a:extLst>
                  <a:ext uri="{FF2B5EF4-FFF2-40B4-BE49-F238E27FC236}">
                    <a16:creationId xmlns:a16="http://schemas.microsoft.com/office/drawing/2014/main" id="{2537EFC3-9B9F-4FB9-B0FB-DBEEBBC7F13B}"/>
                  </a:ext>
                </a:extLst>
              </p:cNvPr>
              <p:cNvSpPr/>
              <p:nvPr/>
            </p:nvSpPr>
            <p:spPr>
              <a:xfrm>
                <a:off x="6485129" y="1544199"/>
                <a:ext cx="554074" cy="807693"/>
              </a:xfrm>
              <a:custGeom>
                <a:avLst/>
                <a:gdLst>
                  <a:gd name="connsiteX0" fmla="*/ 391449 w 553374"/>
                  <a:gd name="connsiteY0" fmla="*/ 9274 h 809374"/>
                  <a:gd name="connsiteX1" fmla="*/ 924 w 553374"/>
                  <a:gd name="connsiteY1" fmla="*/ 66424 h 809374"/>
                  <a:gd name="connsiteX2" fmla="*/ 286674 w 553374"/>
                  <a:gd name="connsiteY2" fmla="*/ 504574 h 809374"/>
                  <a:gd name="connsiteX3" fmla="*/ 410499 w 553374"/>
                  <a:gd name="connsiteY3" fmla="*/ 390274 h 809374"/>
                  <a:gd name="connsiteX4" fmla="*/ 553374 w 553374"/>
                  <a:gd name="connsiteY4" fmla="*/ 809374 h 80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74" h="809374">
                    <a:moveTo>
                      <a:pt x="391449" y="9274"/>
                    </a:moveTo>
                    <a:cubicBezTo>
                      <a:pt x="204917" y="-3426"/>
                      <a:pt x="18386" y="-16126"/>
                      <a:pt x="924" y="66424"/>
                    </a:cubicBezTo>
                    <a:cubicBezTo>
                      <a:pt x="-16538" y="148974"/>
                      <a:pt x="218412" y="450599"/>
                      <a:pt x="286674" y="504574"/>
                    </a:cubicBezTo>
                    <a:cubicBezTo>
                      <a:pt x="354936" y="558549"/>
                      <a:pt x="366049" y="339474"/>
                      <a:pt x="410499" y="390274"/>
                    </a:cubicBezTo>
                    <a:cubicBezTo>
                      <a:pt x="454949" y="441074"/>
                      <a:pt x="553374" y="809374"/>
                      <a:pt x="553374" y="809374"/>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87" name="Volný tvar 81">
                <a:extLst>
                  <a:ext uri="{FF2B5EF4-FFF2-40B4-BE49-F238E27FC236}">
                    <a16:creationId xmlns:a16="http://schemas.microsoft.com/office/drawing/2014/main" id="{CD05D56E-91CC-47AB-857B-723CCEE302AB}"/>
                  </a:ext>
                </a:extLst>
              </p:cNvPr>
              <p:cNvSpPr/>
              <p:nvPr/>
            </p:nvSpPr>
            <p:spPr>
              <a:xfrm>
                <a:off x="6133867" y="1402229"/>
                <a:ext cx="1434319" cy="1245114"/>
              </a:xfrm>
              <a:custGeom>
                <a:avLst/>
                <a:gdLst>
                  <a:gd name="connsiteX0" fmla="*/ 0 w 1434086"/>
                  <a:gd name="connsiteY0" fmla="*/ 892688 h 1244081"/>
                  <a:gd name="connsiteX1" fmla="*/ 304800 w 1434086"/>
                  <a:gd name="connsiteY1" fmla="*/ 683138 h 1244081"/>
                  <a:gd name="connsiteX2" fmla="*/ 457200 w 1434086"/>
                  <a:gd name="connsiteY2" fmla="*/ 711713 h 1244081"/>
                  <a:gd name="connsiteX3" fmla="*/ 514350 w 1434086"/>
                  <a:gd name="connsiteY3" fmla="*/ 930788 h 1244081"/>
                  <a:gd name="connsiteX4" fmla="*/ 495300 w 1434086"/>
                  <a:gd name="connsiteY4" fmla="*/ 1035563 h 1244081"/>
                  <a:gd name="connsiteX5" fmla="*/ 876300 w 1434086"/>
                  <a:gd name="connsiteY5" fmla="*/ 1083188 h 1244081"/>
                  <a:gd name="connsiteX6" fmla="*/ 1209675 w 1434086"/>
                  <a:gd name="connsiteY6" fmla="*/ 1235588 h 1244081"/>
                  <a:gd name="connsiteX7" fmla="*/ 1247775 w 1434086"/>
                  <a:gd name="connsiteY7" fmla="*/ 797438 h 1244081"/>
                  <a:gd name="connsiteX8" fmla="*/ 990600 w 1434086"/>
                  <a:gd name="connsiteY8" fmla="*/ 597413 h 1244081"/>
                  <a:gd name="connsiteX9" fmla="*/ 904875 w 1434086"/>
                  <a:gd name="connsiteY9" fmla="*/ 730763 h 1244081"/>
                  <a:gd name="connsiteX10" fmla="*/ 1009650 w 1434086"/>
                  <a:gd name="connsiteY10" fmla="*/ 892688 h 1244081"/>
                  <a:gd name="connsiteX11" fmla="*/ 1257300 w 1434086"/>
                  <a:gd name="connsiteY11" fmla="*/ 835538 h 1244081"/>
                  <a:gd name="connsiteX12" fmla="*/ 1371600 w 1434086"/>
                  <a:gd name="connsiteY12" fmla="*/ 559313 h 1244081"/>
                  <a:gd name="connsiteX13" fmla="*/ 1047750 w 1434086"/>
                  <a:gd name="connsiteY13" fmla="*/ 149738 h 1244081"/>
                  <a:gd name="connsiteX14" fmla="*/ 1400175 w 1434086"/>
                  <a:gd name="connsiteY14" fmla="*/ 16388 h 1244081"/>
                  <a:gd name="connsiteX15" fmla="*/ 1400175 w 1434086"/>
                  <a:gd name="connsiteY15" fmla="*/ 6863 h 12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4086" h="1244081">
                    <a:moveTo>
                      <a:pt x="0" y="892688"/>
                    </a:moveTo>
                    <a:cubicBezTo>
                      <a:pt x="114300" y="802994"/>
                      <a:pt x="228600" y="713301"/>
                      <a:pt x="304800" y="683138"/>
                    </a:cubicBezTo>
                    <a:cubicBezTo>
                      <a:pt x="381000" y="652975"/>
                      <a:pt x="422275" y="670438"/>
                      <a:pt x="457200" y="711713"/>
                    </a:cubicBezTo>
                    <a:cubicBezTo>
                      <a:pt x="492125" y="752988"/>
                      <a:pt x="508000" y="876813"/>
                      <a:pt x="514350" y="930788"/>
                    </a:cubicBezTo>
                    <a:cubicBezTo>
                      <a:pt x="520700" y="984763"/>
                      <a:pt x="434975" y="1010163"/>
                      <a:pt x="495300" y="1035563"/>
                    </a:cubicBezTo>
                    <a:cubicBezTo>
                      <a:pt x="555625" y="1060963"/>
                      <a:pt x="757238" y="1049851"/>
                      <a:pt x="876300" y="1083188"/>
                    </a:cubicBezTo>
                    <a:cubicBezTo>
                      <a:pt x="995362" y="1116525"/>
                      <a:pt x="1147762" y="1283213"/>
                      <a:pt x="1209675" y="1235588"/>
                    </a:cubicBezTo>
                    <a:cubicBezTo>
                      <a:pt x="1271588" y="1187963"/>
                      <a:pt x="1284288" y="903801"/>
                      <a:pt x="1247775" y="797438"/>
                    </a:cubicBezTo>
                    <a:cubicBezTo>
                      <a:pt x="1211263" y="691075"/>
                      <a:pt x="1047750" y="608525"/>
                      <a:pt x="990600" y="597413"/>
                    </a:cubicBezTo>
                    <a:cubicBezTo>
                      <a:pt x="933450" y="586300"/>
                      <a:pt x="901700" y="681551"/>
                      <a:pt x="904875" y="730763"/>
                    </a:cubicBezTo>
                    <a:cubicBezTo>
                      <a:pt x="908050" y="779975"/>
                      <a:pt x="950913" y="875226"/>
                      <a:pt x="1009650" y="892688"/>
                    </a:cubicBezTo>
                    <a:cubicBezTo>
                      <a:pt x="1068387" y="910150"/>
                      <a:pt x="1196975" y="891101"/>
                      <a:pt x="1257300" y="835538"/>
                    </a:cubicBezTo>
                    <a:cubicBezTo>
                      <a:pt x="1317625" y="779975"/>
                      <a:pt x="1406525" y="673613"/>
                      <a:pt x="1371600" y="559313"/>
                    </a:cubicBezTo>
                    <a:cubicBezTo>
                      <a:pt x="1336675" y="445013"/>
                      <a:pt x="1042988" y="240225"/>
                      <a:pt x="1047750" y="149738"/>
                    </a:cubicBezTo>
                    <a:cubicBezTo>
                      <a:pt x="1052512" y="59251"/>
                      <a:pt x="1341438" y="40200"/>
                      <a:pt x="1400175" y="16388"/>
                    </a:cubicBezTo>
                    <a:cubicBezTo>
                      <a:pt x="1458912" y="-7424"/>
                      <a:pt x="1429543" y="-281"/>
                      <a:pt x="1400175" y="6863"/>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88" name="Volný tvar 82">
                <a:extLst>
                  <a:ext uri="{FF2B5EF4-FFF2-40B4-BE49-F238E27FC236}">
                    <a16:creationId xmlns:a16="http://schemas.microsoft.com/office/drawing/2014/main" id="{9B719C6C-BB53-4642-854B-FAC8D11A75F0}"/>
                  </a:ext>
                </a:extLst>
              </p:cNvPr>
              <p:cNvSpPr/>
              <p:nvPr/>
            </p:nvSpPr>
            <p:spPr>
              <a:xfrm>
                <a:off x="6238409" y="1448274"/>
                <a:ext cx="850974" cy="1304588"/>
              </a:xfrm>
              <a:custGeom>
                <a:avLst/>
                <a:gdLst>
                  <a:gd name="connsiteX0" fmla="*/ 790575 w 851539"/>
                  <a:gd name="connsiteY0" fmla="*/ 0 h 1305062"/>
                  <a:gd name="connsiteX1" fmla="*/ 847725 w 851539"/>
                  <a:gd name="connsiteY1" fmla="*/ 323850 h 1305062"/>
                  <a:gd name="connsiteX2" fmla="*/ 695325 w 851539"/>
                  <a:gd name="connsiteY2" fmla="*/ 628650 h 1305062"/>
                  <a:gd name="connsiteX3" fmla="*/ 361950 w 851539"/>
                  <a:gd name="connsiteY3" fmla="*/ 704850 h 1305062"/>
                  <a:gd name="connsiteX4" fmla="*/ 85725 w 851539"/>
                  <a:gd name="connsiteY4" fmla="*/ 952500 h 1305062"/>
                  <a:gd name="connsiteX5" fmla="*/ 95250 w 851539"/>
                  <a:gd name="connsiteY5" fmla="*/ 1085850 h 1305062"/>
                  <a:gd name="connsiteX6" fmla="*/ 228600 w 851539"/>
                  <a:gd name="connsiteY6" fmla="*/ 1219200 h 1305062"/>
                  <a:gd name="connsiteX7" fmla="*/ 352425 w 851539"/>
                  <a:gd name="connsiteY7" fmla="*/ 1304925 h 1305062"/>
                  <a:gd name="connsiteX8" fmla="*/ 704850 w 851539"/>
                  <a:gd name="connsiteY8" fmla="*/ 1200150 h 1305062"/>
                  <a:gd name="connsiteX9" fmla="*/ 323850 w 851539"/>
                  <a:gd name="connsiteY9" fmla="*/ 1019175 h 1305062"/>
                  <a:gd name="connsiteX10" fmla="*/ 0 w 851539"/>
                  <a:gd name="connsiteY10" fmla="*/ 1152525 h 130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539" h="1305062">
                    <a:moveTo>
                      <a:pt x="790575" y="0"/>
                    </a:moveTo>
                    <a:cubicBezTo>
                      <a:pt x="827087" y="109537"/>
                      <a:pt x="863600" y="219075"/>
                      <a:pt x="847725" y="323850"/>
                    </a:cubicBezTo>
                    <a:cubicBezTo>
                      <a:pt x="831850" y="428625"/>
                      <a:pt x="776287" y="565150"/>
                      <a:pt x="695325" y="628650"/>
                    </a:cubicBezTo>
                    <a:cubicBezTo>
                      <a:pt x="614363" y="692150"/>
                      <a:pt x="463550" y="650875"/>
                      <a:pt x="361950" y="704850"/>
                    </a:cubicBezTo>
                    <a:cubicBezTo>
                      <a:pt x="260350" y="758825"/>
                      <a:pt x="130175" y="889000"/>
                      <a:pt x="85725" y="952500"/>
                    </a:cubicBezTo>
                    <a:cubicBezTo>
                      <a:pt x="41275" y="1016000"/>
                      <a:pt x="71438" y="1041400"/>
                      <a:pt x="95250" y="1085850"/>
                    </a:cubicBezTo>
                    <a:cubicBezTo>
                      <a:pt x="119062" y="1130300"/>
                      <a:pt x="185737" y="1182688"/>
                      <a:pt x="228600" y="1219200"/>
                    </a:cubicBezTo>
                    <a:cubicBezTo>
                      <a:pt x="271462" y="1255713"/>
                      <a:pt x="273050" y="1308100"/>
                      <a:pt x="352425" y="1304925"/>
                    </a:cubicBezTo>
                    <a:cubicBezTo>
                      <a:pt x="431800" y="1301750"/>
                      <a:pt x="709612" y="1247775"/>
                      <a:pt x="704850" y="1200150"/>
                    </a:cubicBezTo>
                    <a:cubicBezTo>
                      <a:pt x="700088" y="1152525"/>
                      <a:pt x="441325" y="1027112"/>
                      <a:pt x="323850" y="1019175"/>
                    </a:cubicBezTo>
                    <a:cubicBezTo>
                      <a:pt x="206375" y="1011238"/>
                      <a:pt x="103187" y="1081881"/>
                      <a:pt x="0" y="1152525"/>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89" name="Volný tvar 83">
                <a:extLst>
                  <a:ext uri="{FF2B5EF4-FFF2-40B4-BE49-F238E27FC236}">
                    <a16:creationId xmlns:a16="http://schemas.microsoft.com/office/drawing/2014/main" id="{FB92AAEC-F17D-4888-8803-4CB58F04D3A3}"/>
                  </a:ext>
                </a:extLst>
              </p:cNvPr>
              <p:cNvSpPr/>
              <p:nvPr/>
            </p:nvSpPr>
            <p:spPr>
              <a:xfrm>
                <a:off x="6029325" y="1381125"/>
                <a:ext cx="781976" cy="583228"/>
              </a:xfrm>
              <a:custGeom>
                <a:avLst/>
                <a:gdLst>
                  <a:gd name="connsiteX0" fmla="*/ 0 w 781362"/>
                  <a:gd name="connsiteY0" fmla="*/ 409575 h 582943"/>
                  <a:gd name="connsiteX1" fmla="*/ 466725 w 781362"/>
                  <a:gd name="connsiteY1" fmla="*/ 542925 h 582943"/>
                  <a:gd name="connsiteX2" fmla="*/ 628650 w 781362"/>
                  <a:gd name="connsiteY2" fmla="*/ 581025 h 582943"/>
                  <a:gd name="connsiteX3" fmla="*/ 781050 w 781362"/>
                  <a:gd name="connsiteY3" fmla="*/ 495300 h 582943"/>
                  <a:gd name="connsiteX4" fmla="*/ 666750 w 781362"/>
                  <a:gd name="connsiteY4" fmla="*/ 257175 h 582943"/>
                  <a:gd name="connsiteX5" fmla="*/ 609600 w 781362"/>
                  <a:gd name="connsiteY5" fmla="*/ 76200 h 582943"/>
                  <a:gd name="connsiteX6" fmla="*/ 752475 w 781362"/>
                  <a:gd name="connsiteY6" fmla="*/ 0 h 5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362" h="582943">
                    <a:moveTo>
                      <a:pt x="0" y="409575"/>
                    </a:moveTo>
                    <a:lnTo>
                      <a:pt x="466725" y="542925"/>
                    </a:lnTo>
                    <a:cubicBezTo>
                      <a:pt x="571500" y="571500"/>
                      <a:pt x="576263" y="588962"/>
                      <a:pt x="628650" y="581025"/>
                    </a:cubicBezTo>
                    <a:cubicBezTo>
                      <a:pt x="681037" y="573088"/>
                      <a:pt x="774700" y="549275"/>
                      <a:pt x="781050" y="495300"/>
                    </a:cubicBezTo>
                    <a:cubicBezTo>
                      <a:pt x="787400" y="441325"/>
                      <a:pt x="695325" y="327025"/>
                      <a:pt x="666750" y="257175"/>
                    </a:cubicBezTo>
                    <a:cubicBezTo>
                      <a:pt x="638175" y="187325"/>
                      <a:pt x="595313" y="119062"/>
                      <a:pt x="609600" y="76200"/>
                    </a:cubicBezTo>
                    <a:cubicBezTo>
                      <a:pt x="623887" y="33338"/>
                      <a:pt x="688181" y="16669"/>
                      <a:pt x="752475" y="0"/>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0" name="Volný tvar 84">
                <a:extLst>
                  <a:ext uri="{FF2B5EF4-FFF2-40B4-BE49-F238E27FC236}">
                    <a16:creationId xmlns:a16="http://schemas.microsoft.com/office/drawing/2014/main" id="{07727892-2AD0-49C5-AE53-5DBD4D7F8995}"/>
                  </a:ext>
                </a:extLst>
              </p:cNvPr>
              <p:cNvSpPr/>
              <p:nvPr/>
            </p:nvSpPr>
            <p:spPr>
              <a:xfrm>
                <a:off x="6351315" y="1638206"/>
                <a:ext cx="1202236" cy="1106982"/>
              </a:xfrm>
              <a:custGeom>
                <a:avLst/>
                <a:gdLst>
                  <a:gd name="connsiteX0" fmla="*/ 1202375 w 1202375"/>
                  <a:gd name="connsiteY0" fmla="*/ 0 h 1106373"/>
                  <a:gd name="connsiteX1" fmla="*/ 849950 w 1202375"/>
                  <a:gd name="connsiteY1" fmla="*/ 200025 h 1106373"/>
                  <a:gd name="connsiteX2" fmla="*/ 849950 w 1202375"/>
                  <a:gd name="connsiteY2" fmla="*/ 600075 h 1106373"/>
                  <a:gd name="connsiteX3" fmla="*/ 811850 w 1202375"/>
                  <a:gd name="connsiteY3" fmla="*/ 790575 h 1106373"/>
                  <a:gd name="connsiteX4" fmla="*/ 783275 w 1202375"/>
                  <a:gd name="connsiteY4" fmla="*/ 866775 h 1106373"/>
                  <a:gd name="connsiteX5" fmla="*/ 707075 w 1202375"/>
                  <a:gd name="connsiteY5" fmla="*/ 1085850 h 1106373"/>
                  <a:gd name="connsiteX6" fmla="*/ 316550 w 1202375"/>
                  <a:gd name="connsiteY6" fmla="*/ 981075 h 1106373"/>
                  <a:gd name="connsiteX7" fmla="*/ 30800 w 1202375"/>
                  <a:gd name="connsiteY7" fmla="*/ 1095375 h 1106373"/>
                  <a:gd name="connsiteX8" fmla="*/ 21275 w 1202375"/>
                  <a:gd name="connsiteY8" fmla="*/ 1095375 h 110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375" h="1106373">
                    <a:moveTo>
                      <a:pt x="1202375" y="0"/>
                    </a:moveTo>
                    <a:cubicBezTo>
                      <a:pt x="1055531" y="50006"/>
                      <a:pt x="908687" y="100013"/>
                      <a:pt x="849950" y="200025"/>
                    </a:cubicBezTo>
                    <a:cubicBezTo>
                      <a:pt x="791212" y="300038"/>
                      <a:pt x="856300" y="501650"/>
                      <a:pt x="849950" y="600075"/>
                    </a:cubicBezTo>
                    <a:cubicBezTo>
                      <a:pt x="843600" y="698500"/>
                      <a:pt x="822963" y="746125"/>
                      <a:pt x="811850" y="790575"/>
                    </a:cubicBezTo>
                    <a:cubicBezTo>
                      <a:pt x="800737" y="835025"/>
                      <a:pt x="800737" y="817563"/>
                      <a:pt x="783275" y="866775"/>
                    </a:cubicBezTo>
                    <a:cubicBezTo>
                      <a:pt x="765813" y="915987"/>
                      <a:pt x="784862" y="1066800"/>
                      <a:pt x="707075" y="1085850"/>
                    </a:cubicBezTo>
                    <a:cubicBezTo>
                      <a:pt x="629288" y="1104900"/>
                      <a:pt x="429262" y="979488"/>
                      <a:pt x="316550" y="981075"/>
                    </a:cubicBezTo>
                    <a:cubicBezTo>
                      <a:pt x="203838" y="982662"/>
                      <a:pt x="80012" y="1076325"/>
                      <a:pt x="30800" y="1095375"/>
                    </a:cubicBezTo>
                    <a:cubicBezTo>
                      <a:pt x="-18413" y="1114425"/>
                      <a:pt x="1431" y="1104900"/>
                      <a:pt x="21275" y="1095375"/>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91" name="Skupina 86">
              <a:extLst>
                <a:ext uri="{FF2B5EF4-FFF2-40B4-BE49-F238E27FC236}">
                  <a16:creationId xmlns:a16="http://schemas.microsoft.com/office/drawing/2014/main" id="{EBEE627E-2E89-4DB0-92CC-C094A569AC0C}"/>
                </a:ext>
              </a:extLst>
            </p:cNvPr>
            <p:cNvGrpSpPr>
              <a:grpSpLocks/>
            </p:cNvGrpSpPr>
            <p:nvPr/>
          </p:nvGrpSpPr>
          <p:grpSpPr bwMode="auto">
            <a:xfrm rot="4073336">
              <a:off x="6703219" y="1653382"/>
              <a:ext cx="1169987" cy="1136650"/>
              <a:chOff x="6029325" y="1381125"/>
              <a:chExt cx="1538861" cy="1371737"/>
            </a:xfrm>
          </p:grpSpPr>
          <p:sp>
            <p:nvSpPr>
              <p:cNvPr id="92" name="Volný tvar 87">
                <a:extLst>
                  <a:ext uri="{FF2B5EF4-FFF2-40B4-BE49-F238E27FC236}">
                    <a16:creationId xmlns:a16="http://schemas.microsoft.com/office/drawing/2014/main" id="{35B457FD-F318-4AA3-96C7-65D8D91F0721}"/>
                  </a:ext>
                </a:extLst>
              </p:cNvPr>
              <p:cNvSpPr/>
              <p:nvPr/>
            </p:nvSpPr>
            <p:spPr>
              <a:xfrm>
                <a:off x="6247909" y="1726474"/>
                <a:ext cx="1106644" cy="827640"/>
              </a:xfrm>
              <a:custGeom>
                <a:avLst/>
                <a:gdLst>
                  <a:gd name="connsiteX0" fmla="*/ 390917 w 1106275"/>
                  <a:gd name="connsiteY0" fmla="*/ 826595 h 826595"/>
                  <a:gd name="connsiteX1" fmla="*/ 667142 w 1106275"/>
                  <a:gd name="connsiteY1" fmla="*/ 636095 h 826595"/>
                  <a:gd name="connsiteX2" fmla="*/ 581417 w 1106275"/>
                  <a:gd name="connsiteY2" fmla="*/ 464645 h 826595"/>
                  <a:gd name="connsiteX3" fmla="*/ 162317 w 1106275"/>
                  <a:gd name="connsiteY3" fmla="*/ 407495 h 826595"/>
                  <a:gd name="connsiteX4" fmla="*/ 392 w 1106275"/>
                  <a:gd name="connsiteY4" fmla="*/ 55070 h 826595"/>
                  <a:gd name="connsiteX5" fmla="*/ 200417 w 1106275"/>
                  <a:gd name="connsiteY5" fmla="*/ 45545 h 826595"/>
                  <a:gd name="connsiteX6" fmla="*/ 448067 w 1106275"/>
                  <a:gd name="connsiteY6" fmla="*/ 102695 h 826595"/>
                  <a:gd name="connsiteX7" fmla="*/ 467117 w 1106275"/>
                  <a:gd name="connsiteY7" fmla="*/ 293195 h 826595"/>
                  <a:gd name="connsiteX8" fmla="*/ 1067192 w 1106275"/>
                  <a:gd name="connsiteY8" fmla="*/ 397970 h 826595"/>
                  <a:gd name="connsiteX9" fmla="*/ 1029092 w 1106275"/>
                  <a:gd name="connsiteY9" fmla="*/ 255095 h 826595"/>
                  <a:gd name="connsiteX10" fmla="*/ 876692 w 1106275"/>
                  <a:gd name="connsiteY10" fmla="*/ 36020 h 826595"/>
                  <a:gd name="connsiteX11" fmla="*/ 829067 w 1106275"/>
                  <a:gd name="connsiteY11" fmla="*/ 7445 h 826595"/>
                  <a:gd name="connsiteX12" fmla="*/ 648092 w 1106275"/>
                  <a:gd name="connsiteY12" fmla="*/ 112220 h 826595"/>
                  <a:gd name="connsiteX13" fmla="*/ 648092 w 1106275"/>
                  <a:gd name="connsiteY13" fmla="*/ 112220 h 82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6275" h="826595">
                    <a:moveTo>
                      <a:pt x="390917" y="826595"/>
                    </a:moveTo>
                    <a:cubicBezTo>
                      <a:pt x="513154" y="761507"/>
                      <a:pt x="635392" y="696420"/>
                      <a:pt x="667142" y="636095"/>
                    </a:cubicBezTo>
                    <a:cubicBezTo>
                      <a:pt x="698892" y="575770"/>
                      <a:pt x="665555" y="502745"/>
                      <a:pt x="581417" y="464645"/>
                    </a:cubicBezTo>
                    <a:cubicBezTo>
                      <a:pt x="497280" y="426545"/>
                      <a:pt x="259155" y="475758"/>
                      <a:pt x="162317" y="407495"/>
                    </a:cubicBezTo>
                    <a:cubicBezTo>
                      <a:pt x="65479" y="339232"/>
                      <a:pt x="-5958" y="115395"/>
                      <a:pt x="392" y="55070"/>
                    </a:cubicBezTo>
                    <a:cubicBezTo>
                      <a:pt x="6742" y="-5255"/>
                      <a:pt x="125805" y="37608"/>
                      <a:pt x="200417" y="45545"/>
                    </a:cubicBezTo>
                    <a:cubicBezTo>
                      <a:pt x="275029" y="53482"/>
                      <a:pt x="403617" y="61420"/>
                      <a:pt x="448067" y="102695"/>
                    </a:cubicBezTo>
                    <a:cubicBezTo>
                      <a:pt x="492517" y="143970"/>
                      <a:pt x="363929" y="243982"/>
                      <a:pt x="467117" y="293195"/>
                    </a:cubicBezTo>
                    <a:cubicBezTo>
                      <a:pt x="570305" y="342407"/>
                      <a:pt x="973530" y="404320"/>
                      <a:pt x="1067192" y="397970"/>
                    </a:cubicBezTo>
                    <a:cubicBezTo>
                      <a:pt x="1160854" y="391620"/>
                      <a:pt x="1060842" y="315420"/>
                      <a:pt x="1029092" y="255095"/>
                    </a:cubicBezTo>
                    <a:cubicBezTo>
                      <a:pt x="997342" y="194770"/>
                      <a:pt x="910029" y="77295"/>
                      <a:pt x="876692" y="36020"/>
                    </a:cubicBezTo>
                    <a:cubicBezTo>
                      <a:pt x="843355" y="-5255"/>
                      <a:pt x="867167" y="-5255"/>
                      <a:pt x="829067" y="7445"/>
                    </a:cubicBezTo>
                    <a:cubicBezTo>
                      <a:pt x="790967" y="20145"/>
                      <a:pt x="648092" y="112220"/>
                      <a:pt x="648092" y="112220"/>
                    </a:cubicBezTo>
                    <a:lnTo>
                      <a:pt x="648092" y="112220"/>
                    </a:ln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3" name="Volný tvar 88">
                <a:extLst>
                  <a:ext uri="{FF2B5EF4-FFF2-40B4-BE49-F238E27FC236}">
                    <a16:creationId xmlns:a16="http://schemas.microsoft.com/office/drawing/2014/main" id="{9C6F18C8-FEFE-4B49-904D-E5B7E36167A9}"/>
                  </a:ext>
                </a:extLst>
              </p:cNvPr>
              <p:cNvSpPr/>
              <p:nvPr/>
            </p:nvSpPr>
            <p:spPr>
              <a:xfrm>
                <a:off x="6482077" y="1544439"/>
                <a:ext cx="553323" cy="808482"/>
              </a:xfrm>
              <a:custGeom>
                <a:avLst/>
                <a:gdLst>
                  <a:gd name="connsiteX0" fmla="*/ 391449 w 553374"/>
                  <a:gd name="connsiteY0" fmla="*/ 9274 h 809374"/>
                  <a:gd name="connsiteX1" fmla="*/ 924 w 553374"/>
                  <a:gd name="connsiteY1" fmla="*/ 66424 h 809374"/>
                  <a:gd name="connsiteX2" fmla="*/ 286674 w 553374"/>
                  <a:gd name="connsiteY2" fmla="*/ 504574 h 809374"/>
                  <a:gd name="connsiteX3" fmla="*/ 410499 w 553374"/>
                  <a:gd name="connsiteY3" fmla="*/ 390274 h 809374"/>
                  <a:gd name="connsiteX4" fmla="*/ 553374 w 553374"/>
                  <a:gd name="connsiteY4" fmla="*/ 809374 h 80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74" h="809374">
                    <a:moveTo>
                      <a:pt x="391449" y="9274"/>
                    </a:moveTo>
                    <a:cubicBezTo>
                      <a:pt x="204917" y="-3426"/>
                      <a:pt x="18386" y="-16126"/>
                      <a:pt x="924" y="66424"/>
                    </a:cubicBezTo>
                    <a:cubicBezTo>
                      <a:pt x="-16538" y="148974"/>
                      <a:pt x="218412" y="450599"/>
                      <a:pt x="286674" y="504574"/>
                    </a:cubicBezTo>
                    <a:cubicBezTo>
                      <a:pt x="354936" y="558549"/>
                      <a:pt x="366049" y="339474"/>
                      <a:pt x="410499" y="390274"/>
                    </a:cubicBezTo>
                    <a:cubicBezTo>
                      <a:pt x="454949" y="441074"/>
                      <a:pt x="553374" y="809374"/>
                      <a:pt x="553374" y="809374"/>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4" name="Volný tvar 89">
                <a:extLst>
                  <a:ext uri="{FF2B5EF4-FFF2-40B4-BE49-F238E27FC236}">
                    <a16:creationId xmlns:a16="http://schemas.microsoft.com/office/drawing/2014/main" id="{DFA624B9-7E39-4D97-8995-D10D48039819}"/>
                  </a:ext>
                </a:extLst>
              </p:cNvPr>
              <p:cNvSpPr/>
              <p:nvPr/>
            </p:nvSpPr>
            <p:spPr>
              <a:xfrm>
                <a:off x="6129464" y="1402247"/>
                <a:ext cx="1434461" cy="1245292"/>
              </a:xfrm>
              <a:custGeom>
                <a:avLst/>
                <a:gdLst>
                  <a:gd name="connsiteX0" fmla="*/ 0 w 1434086"/>
                  <a:gd name="connsiteY0" fmla="*/ 892688 h 1244081"/>
                  <a:gd name="connsiteX1" fmla="*/ 304800 w 1434086"/>
                  <a:gd name="connsiteY1" fmla="*/ 683138 h 1244081"/>
                  <a:gd name="connsiteX2" fmla="*/ 457200 w 1434086"/>
                  <a:gd name="connsiteY2" fmla="*/ 711713 h 1244081"/>
                  <a:gd name="connsiteX3" fmla="*/ 514350 w 1434086"/>
                  <a:gd name="connsiteY3" fmla="*/ 930788 h 1244081"/>
                  <a:gd name="connsiteX4" fmla="*/ 495300 w 1434086"/>
                  <a:gd name="connsiteY4" fmla="*/ 1035563 h 1244081"/>
                  <a:gd name="connsiteX5" fmla="*/ 876300 w 1434086"/>
                  <a:gd name="connsiteY5" fmla="*/ 1083188 h 1244081"/>
                  <a:gd name="connsiteX6" fmla="*/ 1209675 w 1434086"/>
                  <a:gd name="connsiteY6" fmla="*/ 1235588 h 1244081"/>
                  <a:gd name="connsiteX7" fmla="*/ 1247775 w 1434086"/>
                  <a:gd name="connsiteY7" fmla="*/ 797438 h 1244081"/>
                  <a:gd name="connsiteX8" fmla="*/ 990600 w 1434086"/>
                  <a:gd name="connsiteY8" fmla="*/ 597413 h 1244081"/>
                  <a:gd name="connsiteX9" fmla="*/ 904875 w 1434086"/>
                  <a:gd name="connsiteY9" fmla="*/ 730763 h 1244081"/>
                  <a:gd name="connsiteX10" fmla="*/ 1009650 w 1434086"/>
                  <a:gd name="connsiteY10" fmla="*/ 892688 h 1244081"/>
                  <a:gd name="connsiteX11" fmla="*/ 1257300 w 1434086"/>
                  <a:gd name="connsiteY11" fmla="*/ 835538 h 1244081"/>
                  <a:gd name="connsiteX12" fmla="*/ 1371600 w 1434086"/>
                  <a:gd name="connsiteY12" fmla="*/ 559313 h 1244081"/>
                  <a:gd name="connsiteX13" fmla="*/ 1047750 w 1434086"/>
                  <a:gd name="connsiteY13" fmla="*/ 149738 h 1244081"/>
                  <a:gd name="connsiteX14" fmla="*/ 1400175 w 1434086"/>
                  <a:gd name="connsiteY14" fmla="*/ 16388 h 1244081"/>
                  <a:gd name="connsiteX15" fmla="*/ 1400175 w 1434086"/>
                  <a:gd name="connsiteY15" fmla="*/ 6863 h 12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4086" h="1244081">
                    <a:moveTo>
                      <a:pt x="0" y="892688"/>
                    </a:moveTo>
                    <a:cubicBezTo>
                      <a:pt x="114300" y="802994"/>
                      <a:pt x="228600" y="713301"/>
                      <a:pt x="304800" y="683138"/>
                    </a:cubicBezTo>
                    <a:cubicBezTo>
                      <a:pt x="381000" y="652975"/>
                      <a:pt x="422275" y="670438"/>
                      <a:pt x="457200" y="711713"/>
                    </a:cubicBezTo>
                    <a:cubicBezTo>
                      <a:pt x="492125" y="752988"/>
                      <a:pt x="508000" y="876813"/>
                      <a:pt x="514350" y="930788"/>
                    </a:cubicBezTo>
                    <a:cubicBezTo>
                      <a:pt x="520700" y="984763"/>
                      <a:pt x="434975" y="1010163"/>
                      <a:pt x="495300" y="1035563"/>
                    </a:cubicBezTo>
                    <a:cubicBezTo>
                      <a:pt x="555625" y="1060963"/>
                      <a:pt x="757238" y="1049851"/>
                      <a:pt x="876300" y="1083188"/>
                    </a:cubicBezTo>
                    <a:cubicBezTo>
                      <a:pt x="995362" y="1116525"/>
                      <a:pt x="1147762" y="1283213"/>
                      <a:pt x="1209675" y="1235588"/>
                    </a:cubicBezTo>
                    <a:cubicBezTo>
                      <a:pt x="1271588" y="1187963"/>
                      <a:pt x="1284288" y="903801"/>
                      <a:pt x="1247775" y="797438"/>
                    </a:cubicBezTo>
                    <a:cubicBezTo>
                      <a:pt x="1211263" y="691075"/>
                      <a:pt x="1047750" y="608525"/>
                      <a:pt x="990600" y="597413"/>
                    </a:cubicBezTo>
                    <a:cubicBezTo>
                      <a:pt x="933450" y="586300"/>
                      <a:pt x="901700" y="681551"/>
                      <a:pt x="904875" y="730763"/>
                    </a:cubicBezTo>
                    <a:cubicBezTo>
                      <a:pt x="908050" y="779975"/>
                      <a:pt x="950913" y="875226"/>
                      <a:pt x="1009650" y="892688"/>
                    </a:cubicBezTo>
                    <a:cubicBezTo>
                      <a:pt x="1068387" y="910150"/>
                      <a:pt x="1196975" y="891101"/>
                      <a:pt x="1257300" y="835538"/>
                    </a:cubicBezTo>
                    <a:cubicBezTo>
                      <a:pt x="1317625" y="779975"/>
                      <a:pt x="1406525" y="673613"/>
                      <a:pt x="1371600" y="559313"/>
                    </a:cubicBezTo>
                    <a:cubicBezTo>
                      <a:pt x="1336675" y="445013"/>
                      <a:pt x="1042988" y="240225"/>
                      <a:pt x="1047750" y="149738"/>
                    </a:cubicBezTo>
                    <a:cubicBezTo>
                      <a:pt x="1052512" y="59251"/>
                      <a:pt x="1341438" y="40200"/>
                      <a:pt x="1400175" y="16388"/>
                    </a:cubicBezTo>
                    <a:cubicBezTo>
                      <a:pt x="1458912" y="-7424"/>
                      <a:pt x="1429543" y="-281"/>
                      <a:pt x="1400175" y="6863"/>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5" name="Volný tvar 90">
                <a:extLst>
                  <a:ext uri="{FF2B5EF4-FFF2-40B4-BE49-F238E27FC236}">
                    <a16:creationId xmlns:a16="http://schemas.microsoft.com/office/drawing/2014/main" id="{947B2B32-18AD-408F-95D0-3D24507DBC3F}"/>
                  </a:ext>
                </a:extLst>
              </p:cNvPr>
              <p:cNvSpPr/>
              <p:nvPr/>
            </p:nvSpPr>
            <p:spPr>
              <a:xfrm>
                <a:off x="6230042" y="1459659"/>
                <a:ext cx="851907" cy="1304682"/>
              </a:xfrm>
              <a:custGeom>
                <a:avLst/>
                <a:gdLst>
                  <a:gd name="connsiteX0" fmla="*/ 790575 w 851539"/>
                  <a:gd name="connsiteY0" fmla="*/ 0 h 1305062"/>
                  <a:gd name="connsiteX1" fmla="*/ 847725 w 851539"/>
                  <a:gd name="connsiteY1" fmla="*/ 323850 h 1305062"/>
                  <a:gd name="connsiteX2" fmla="*/ 695325 w 851539"/>
                  <a:gd name="connsiteY2" fmla="*/ 628650 h 1305062"/>
                  <a:gd name="connsiteX3" fmla="*/ 361950 w 851539"/>
                  <a:gd name="connsiteY3" fmla="*/ 704850 h 1305062"/>
                  <a:gd name="connsiteX4" fmla="*/ 85725 w 851539"/>
                  <a:gd name="connsiteY4" fmla="*/ 952500 h 1305062"/>
                  <a:gd name="connsiteX5" fmla="*/ 95250 w 851539"/>
                  <a:gd name="connsiteY5" fmla="*/ 1085850 h 1305062"/>
                  <a:gd name="connsiteX6" fmla="*/ 228600 w 851539"/>
                  <a:gd name="connsiteY6" fmla="*/ 1219200 h 1305062"/>
                  <a:gd name="connsiteX7" fmla="*/ 352425 w 851539"/>
                  <a:gd name="connsiteY7" fmla="*/ 1304925 h 1305062"/>
                  <a:gd name="connsiteX8" fmla="*/ 704850 w 851539"/>
                  <a:gd name="connsiteY8" fmla="*/ 1200150 h 1305062"/>
                  <a:gd name="connsiteX9" fmla="*/ 323850 w 851539"/>
                  <a:gd name="connsiteY9" fmla="*/ 1019175 h 1305062"/>
                  <a:gd name="connsiteX10" fmla="*/ 0 w 851539"/>
                  <a:gd name="connsiteY10" fmla="*/ 1152525 h 130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539" h="1305062">
                    <a:moveTo>
                      <a:pt x="790575" y="0"/>
                    </a:moveTo>
                    <a:cubicBezTo>
                      <a:pt x="827087" y="109537"/>
                      <a:pt x="863600" y="219075"/>
                      <a:pt x="847725" y="323850"/>
                    </a:cubicBezTo>
                    <a:cubicBezTo>
                      <a:pt x="831850" y="428625"/>
                      <a:pt x="776287" y="565150"/>
                      <a:pt x="695325" y="628650"/>
                    </a:cubicBezTo>
                    <a:cubicBezTo>
                      <a:pt x="614363" y="692150"/>
                      <a:pt x="463550" y="650875"/>
                      <a:pt x="361950" y="704850"/>
                    </a:cubicBezTo>
                    <a:cubicBezTo>
                      <a:pt x="260350" y="758825"/>
                      <a:pt x="130175" y="889000"/>
                      <a:pt x="85725" y="952500"/>
                    </a:cubicBezTo>
                    <a:cubicBezTo>
                      <a:pt x="41275" y="1016000"/>
                      <a:pt x="71438" y="1041400"/>
                      <a:pt x="95250" y="1085850"/>
                    </a:cubicBezTo>
                    <a:cubicBezTo>
                      <a:pt x="119062" y="1130300"/>
                      <a:pt x="185737" y="1182688"/>
                      <a:pt x="228600" y="1219200"/>
                    </a:cubicBezTo>
                    <a:cubicBezTo>
                      <a:pt x="271462" y="1255713"/>
                      <a:pt x="273050" y="1308100"/>
                      <a:pt x="352425" y="1304925"/>
                    </a:cubicBezTo>
                    <a:cubicBezTo>
                      <a:pt x="431800" y="1301750"/>
                      <a:pt x="709612" y="1247775"/>
                      <a:pt x="704850" y="1200150"/>
                    </a:cubicBezTo>
                    <a:cubicBezTo>
                      <a:pt x="700088" y="1152525"/>
                      <a:pt x="441325" y="1027112"/>
                      <a:pt x="323850" y="1019175"/>
                    </a:cubicBezTo>
                    <a:cubicBezTo>
                      <a:pt x="206375" y="1011238"/>
                      <a:pt x="103187" y="1081881"/>
                      <a:pt x="0" y="1152525"/>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6" name="Volný tvar 91">
                <a:extLst>
                  <a:ext uri="{FF2B5EF4-FFF2-40B4-BE49-F238E27FC236}">
                    <a16:creationId xmlns:a16="http://schemas.microsoft.com/office/drawing/2014/main" id="{004CDBD1-CFA7-4B83-B2E3-5B056D0EF1C6}"/>
                  </a:ext>
                </a:extLst>
              </p:cNvPr>
              <p:cNvSpPr/>
              <p:nvPr/>
            </p:nvSpPr>
            <p:spPr>
              <a:xfrm>
                <a:off x="6021113" y="1385370"/>
                <a:ext cx="780915" cy="582413"/>
              </a:xfrm>
              <a:custGeom>
                <a:avLst/>
                <a:gdLst>
                  <a:gd name="connsiteX0" fmla="*/ 0 w 781362"/>
                  <a:gd name="connsiteY0" fmla="*/ 409575 h 582943"/>
                  <a:gd name="connsiteX1" fmla="*/ 466725 w 781362"/>
                  <a:gd name="connsiteY1" fmla="*/ 542925 h 582943"/>
                  <a:gd name="connsiteX2" fmla="*/ 628650 w 781362"/>
                  <a:gd name="connsiteY2" fmla="*/ 581025 h 582943"/>
                  <a:gd name="connsiteX3" fmla="*/ 781050 w 781362"/>
                  <a:gd name="connsiteY3" fmla="*/ 495300 h 582943"/>
                  <a:gd name="connsiteX4" fmla="*/ 666750 w 781362"/>
                  <a:gd name="connsiteY4" fmla="*/ 257175 h 582943"/>
                  <a:gd name="connsiteX5" fmla="*/ 609600 w 781362"/>
                  <a:gd name="connsiteY5" fmla="*/ 76200 h 582943"/>
                  <a:gd name="connsiteX6" fmla="*/ 752475 w 781362"/>
                  <a:gd name="connsiteY6" fmla="*/ 0 h 5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362" h="582943">
                    <a:moveTo>
                      <a:pt x="0" y="409575"/>
                    </a:moveTo>
                    <a:lnTo>
                      <a:pt x="466725" y="542925"/>
                    </a:lnTo>
                    <a:cubicBezTo>
                      <a:pt x="571500" y="571500"/>
                      <a:pt x="576263" y="588962"/>
                      <a:pt x="628650" y="581025"/>
                    </a:cubicBezTo>
                    <a:cubicBezTo>
                      <a:pt x="681037" y="573088"/>
                      <a:pt x="774700" y="549275"/>
                      <a:pt x="781050" y="495300"/>
                    </a:cubicBezTo>
                    <a:cubicBezTo>
                      <a:pt x="787400" y="441325"/>
                      <a:pt x="695325" y="327025"/>
                      <a:pt x="666750" y="257175"/>
                    </a:cubicBezTo>
                    <a:cubicBezTo>
                      <a:pt x="638175" y="187325"/>
                      <a:pt x="595313" y="119062"/>
                      <a:pt x="609600" y="76200"/>
                    </a:cubicBezTo>
                    <a:cubicBezTo>
                      <a:pt x="623887" y="33338"/>
                      <a:pt x="688181" y="16669"/>
                      <a:pt x="752475" y="0"/>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97" name="Volný tvar 92">
                <a:extLst>
                  <a:ext uri="{FF2B5EF4-FFF2-40B4-BE49-F238E27FC236}">
                    <a16:creationId xmlns:a16="http://schemas.microsoft.com/office/drawing/2014/main" id="{8B9EC8C0-3F73-47E0-A0A0-E21A59DBAAD1}"/>
                  </a:ext>
                </a:extLst>
              </p:cNvPr>
              <p:cNvSpPr/>
              <p:nvPr/>
            </p:nvSpPr>
            <p:spPr>
              <a:xfrm>
                <a:off x="6350409" y="1638593"/>
                <a:ext cx="1202692" cy="1107352"/>
              </a:xfrm>
              <a:custGeom>
                <a:avLst/>
                <a:gdLst>
                  <a:gd name="connsiteX0" fmla="*/ 1202375 w 1202375"/>
                  <a:gd name="connsiteY0" fmla="*/ 0 h 1106373"/>
                  <a:gd name="connsiteX1" fmla="*/ 849950 w 1202375"/>
                  <a:gd name="connsiteY1" fmla="*/ 200025 h 1106373"/>
                  <a:gd name="connsiteX2" fmla="*/ 849950 w 1202375"/>
                  <a:gd name="connsiteY2" fmla="*/ 600075 h 1106373"/>
                  <a:gd name="connsiteX3" fmla="*/ 811850 w 1202375"/>
                  <a:gd name="connsiteY3" fmla="*/ 790575 h 1106373"/>
                  <a:gd name="connsiteX4" fmla="*/ 783275 w 1202375"/>
                  <a:gd name="connsiteY4" fmla="*/ 866775 h 1106373"/>
                  <a:gd name="connsiteX5" fmla="*/ 707075 w 1202375"/>
                  <a:gd name="connsiteY5" fmla="*/ 1085850 h 1106373"/>
                  <a:gd name="connsiteX6" fmla="*/ 316550 w 1202375"/>
                  <a:gd name="connsiteY6" fmla="*/ 981075 h 1106373"/>
                  <a:gd name="connsiteX7" fmla="*/ 30800 w 1202375"/>
                  <a:gd name="connsiteY7" fmla="*/ 1095375 h 1106373"/>
                  <a:gd name="connsiteX8" fmla="*/ 21275 w 1202375"/>
                  <a:gd name="connsiteY8" fmla="*/ 1095375 h 110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375" h="1106373">
                    <a:moveTo>
                      <a:pt x="1202375" y="0"/>
                    </a:moveTo>
                    <a:cubicBezTo>
                      <a:pt x="1055531" y="50006"/>
                      <a:pt x="908687" y="100013"/>
                      <a:pt x="849950" y="200025"/>
                    </a:cubicBezTo>
                    <a:cubicBezTo>
                      <a:pt x="791212" y="300038"/>
                      <a:pt x="856300" y="501650"/>
                      <a:pt x="849950" y="600075"/>
                    </a:cubicBezTo>
                    <a:cubicBezTo>
                      <a:pt x="843600" y="698500"/>
                      <a:pt x="822963" y="746125"/>
                      <a:pt x="811850" y="790575"/>
                    </a:cubicBezTo>
                    <a:cubicBezTo>
                      <a:pt x="800737" y="835025"/>
                      <a:pt x="800737" y="817563"/>
                      <a:pt x="783275" y="866775"/>
                    </a:cubicBezTo>
                    <a:cubicBezTo>
                      <a:pt x="765813" y="915987"/>
                      <a:pt x="784862" y="1066800"/>
                      <a:pt x="707075" y="1085850"/>
                    </a:cubicBezTo>
                    <a:cubicBezTo>
                      <a:pt x="629288" y="1104900"/>
                      <a:pt x="429262" y="979488"/>
                      <a:pt x="316550" y="981075"/>
                    </a:cubicBezTo>
                    <a:cubicBezTo>
                      <a:pt x="203838" y="982662"/>
                      <a:pt x="80012" y="1076325"/>
                      <a:pt x="30800" y="1095375"/>
                    </a:cubicBezTo>
                    <a:cubicBezTo>
                      <a:pt x="-18413" y="1114425"/>
                      <a:pt x="1431" y="1104900"/>
                      <a:pt x="21275" y="1095375"/>
                    </a:cubicBezTo>
                  </a:path>
                </a:pathLst>
              </a:cu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
          <p:nvSpPr>
            <p:cNvPr id="98" name="Obdélník 93">
              <a:extLst>
                <a:ext uri="{FF2B5EF4-FFF2-40B4-BE49-F238E27FC236}">
                  <a16:creationId xmlns:a16="http://schemas.microsoft.com/office/drawing/2014/main" id="{695C9029-FF03-42BB-A145-40FA0E0F9AF5}"/>
                </a:ext>
              </a:extLst>
            </p:cNvPr>
            <p:cNvSpPr>
              <a:spLocks noChangeArrowheads="1"/>
            </p:cNvSpPr>
            <p:nvPr/>
          </p:nvSpPr>
          <p:spPr bwMode="auto">
            <a:xfrm>
              <a:off x="2320925" y="2976563"/>
              <a:ext cx="630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krev</a:t>
              </a:r>
            </a:p>
          </p:txBody>
        </p:sp>
        <p:sp>
          <p:nvSpPr>
            <p:cNvPr id="99" name="Obdélník 94">
              <a:extLst>
                <a:ext uri="{FF2B5EF4-FFF2-40B4-BE49-F238E27FC236}">
                  <a16:creationId xmlns:a16="http://schemas.microsoft.com/office/drawing/2014/main" id="{3337E9E0-2B56-4176-9A85-B947CD4C9CD7}"/>
                </a:ext>
              </a:extLst>
            </p:cNvPr>
            <p:cNvSpPr>
              <a:spLocks noChangeArrowheads="1"/>
            </p:cNvSpPr>
            <p:nvPr/>
          </p:nvSpPr>
          <p:spPr bwMode="auto">
            <a:xfrm>
              <a:off x="3884613" y="2976563"/>
              <a:ext cx="969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sperma</a:t>
              </a:r>
            </a:p>
          </p:txBody>
        </p:sp>
        <p:sp>
          <p:nvSpPr>
            <p:cNvPr id="100" name="Obdélník 95">
              <a:extLst>
                <a:ext uri="{FF2B5EF4-FFF2-40B4-BE49-F238E27FC236}">
                  <a16:creationId xmlns:a16="http://schemas.microsoft.com/office/drawing/2014/main" id="{B5480681-020F-4620-AC59-4AA2A4925BEC}"/>
                </a:ext>
              </a:extLst>
            </p:cNvPr>
            <p:cNvSpPr>
              <a:spLocks noChangeArrowheads="1"/>
            </p:cNvSpPr>
            <p:nvPr/>
          </p:nvSpPr>
          <p:spPr bwMode="auto">
            <a:xfrm>
              <a:off x="5335588" y="2976563"/>
              <a:ext cx="969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sliznice</a:t>
              </a:r>
            </a:p>
          </p:txBody>
        </p:sp>
        <p:sp>
          <p:nvSpPr>
            <p:cNvPr id="101" name="Obdélník 96">
              <a:extLst>
                <a:ext uri="{FF2B5EF4-FFF2-40B4-BE49-F238E27FC236}">
                  <a16:creationId xmlns:a16="http://schemas.microsoft.com/office/drawing/2014/main" id="{73FB3F9D-F3F3-431C-99C9-D4B9CF2B2744}"/>
                </a:ext>
              </a:extLst>
            </p:cNvPr>
            <p:cNvSpPr>
              <a:spLocks noChangeArrowheads="1"/>
            </p:cNvSpPr>
            <p:nvPr/>
          </p:nvSpPr>
          <p:spPr bwMode="auto">
            <a:xfrm>
              <a:off x="6461125" y="2976563"/>
              <a:ext cx="1674813" cy="56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dirty="0">
                  <a:latin typeface="Calibri" panose="020F0502020204030204" pitchFamily="34" charset="0"/>
                </a:rPr>
                <a:t>Lidské / zvířecí chlupy</a:t>
              </a:r>
            </a:p>
          </p:txBody>
        </p:sp>
        <p:sp>
          <p:nvSpPr>
            <p:cNvPr id="102" name="Obdélník 97">
              <a:extLst>
                <a:ext uri="{FF2B5EF4-FFF2-40B4-BE49-F238E27FC236}">
                  <a16:creationId xmlns:a16="http://schemas.microsoft.com/office/drawing/2014/main" id="{167E055B-BFF5-4116-9E29-A9586BC8FCBF}"/>
                </a:ext>
              </a:extLst>
            </p:cNvPr>
            <p:cNvSpPr>
              <a:spLocks noChangeArrowheads="1"/>
            </p:cNvSpPr>
            <p:nvPr/>
          </p:nvSpPr>
          <p:spPr bwMode="auto">
            <a:xfrm>
              <a:off x="8016875" y="2976563"/>
              <a:ext cx="1674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části rostlin</a:t>
              </a:r>
            </a:p>
          </p:txBody>
        </p:sp>
        <p:sp>
          <p:nvSpPr>
            <p:cNvPr id="103" name="TextovéPole 98">
              <a:extLst>
                <a:ext uri="{FF2B5EF4-FFF2-40B4-BE49-F238E27FC236}">
                  <a16:creationId xmlns:a16="http://schemas.microsoft.com/office/drawing/2014/main" id="{CD0E9B7B-5D5D-49DF-A835-D2C484043293}"/>
                </a:ext>
              </a:extLst>
            </p:cNvPr>
            <p:cNvSpPr txBox="1">
              <a:spLocks noChangeArrowheads="1"/>
            </p:cNvSpPr>
            <p:nvPr/>
          </p:nvSpPr>
          <p:spPr bwMode="auto">
            <a:xfrm>
              <a:off x="1865313" y="3621088"/>
              <a:ext cx="2857500" cy="4079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BIOLOGICKÁ STOPA</a:t>
              </a:r>
            </a:p>
          </p:txBody>
        </p:sp>
        <p:cxnSp>
          <p:nvCxnSpPr>
            <p:cNvPr id="104" name="Přímá spojnice se šipkou 103">
              <a:extLst>
                <a:ext uri="{FF2B5EF4-FFF2-40B4-BE49-F238E27FC236}">
                  <a16:creationId xmlns:a16="http://schemas.microsoft.com/office/drawing/2014/main" id="{3C374ECF-7D3C-4795-ADE4-785E28F8946E}"/>
                </a:ext>
              </a:extLst>
            </p:cNvPr>
            <p:cNvCxnSpPr/>
            <p:nvPr/>
          </p:nvCxnSpPr>
          <p:spPr>
            <a:xfrm>
              <a:off x="4769081" y="3810524"/>
              <a:ext cx="1008062" cy="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5" name="Obdélník 100">
              <a:extLst>
                <a:ext uri="{FF2B5EF4-FFF2-40B4-BE49-F238E27FC236}">
                  <a16:creationId xmlns:a16="http://schemas.microsoft.com/office/drawing/2014/main" id="{AAC57A55-2619-4056-A1EE-370FB8AAF805}"/>
                </a:ext>
              </a:extLst>
            </p:cNvPr>
            <p:cNvSpPr>
              <a:spLocks noChangeArrowheads="1"/>
            </p:cNvSpPr>
            <p:nvPr/>
          </p:nvSpPr>
          <p:spPr bwMode="auto">
            <a:xfrm>
              <a:off x="5864225" y="3621088"/>
              <a:ext cx="40179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eaLnBrk="1" hangingPunct="1">
                <a:lnSpc>
                  <a:spcPct val="100000"/>
                </a:lnSpc>
                <a:buClrTx/>
                <a:buSzTx/>
                <a:buFontTx/>
                <a:buNone/>
              </a:pPr>
              <a:r>
                <a:rPr lang="cs-CZ" altLang="cs-CZ" sz="2000" dirty="0">
                  <a:latin typeface="Calibri" panose="020F0502020204030204" pitchFamily="34" charset="0"/>
                </a:rPr>
                <a:t>biologický materiál zajištěný v souvislosti s kriminalisticky relevantní událostí – například na místě činu</a:t>
              </a:r>
            </a:p>
          </p:txBody>
        </p:sp>
        <p:grpSp>
          <p:nvGrpSpPr>
            <p:cNvPr id="106" name="Skupina 101">
              <a:extLst>
                <a:ext uri="{FF2B5EF4-FFF2-40B4-BE49-F238E27FC236}">
                  <a16:creationId xmlns:a16="http://schemas.microsoft.com/office/drawing/2014/main" id="{C000B924-F759-4261-A9F2-21A635918724}"/>
                </a:ext>
              </a:extLst>
            </p:cNvPr>
            <p:cNvGrpSpPr>
              <a:grpSpLocks/>
            </p:cNvGrpSpPr>
            <p:nvPr/>
          </p:nvGrpSpPr>
          <p:grpSpPr bwMode="auto">
            <a:xfrm>
              <a:off x="1865313" y="4651375"/>
              <a:ext cx="1665287" cy="1484313"/>
              <a:chOff x="-1037496" y="864612"/>
              <a:chExt cx="1509623" cy="1345721"/>
            </a:xfrm>
          </p:grpSpPr>
          <p:sp>
            <p:nvSpPr>
              <p:cNvPr id="107" name="Volný tvar 102">
                <a:extLst>
                  <a:ext uri="{FF2B5EF4-FFF2-40B4-BE49-F238E27FC236}">
                    <a16:creationId xmlns:a16="http://schemas.microsoft.com/office/drawing/2014/main" id="{F71ACB2E-FCE2-4CF4-BB68-5F6BFA2867A8}"/>
                  </a:ext>
                </a:extLst>
              </p:cNvPr>
              <p:cNvSpPr/>
              <p:nvPr/>
            </p:nvSpPr>
            <p:spPr>
              <a:xfrm>
                <a:off x="-1037496" y="864612"/>
                <a:ext cx="1509623" cy="1345721"/>
              </a:xfrm>
              <a:custGeom>
                <a:avLst/>
                <a:gdLst>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621102 w 1509623"/>
                  <a:gd name="connsiteY13" fmla="*/ 439948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897147 w 1509623"/>
                  <a:gd name="connsiteY13" fmla="*/ 379563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9623" h="1345721">
                    <a:moveTo>
                      <a:pt x="1380227" y="897148"/>
                    </a:moveTo>
                    <a:lnTo>
                      <a:pt x="897147" y="940280"/>
                    </a:lnTo>
                    <a:lnTo>
                      <a:pt x="888521" y="1337095"/>
                    </a:lnTo>
                    <a:lnTo>
                      <a:pt x="767751" y="1285336"/>
                    </a:lnTo>
                    <a:lnTo>
                      <a:pt x="646981" y="1345721"/>
                    </a:lnTo>
                    <a:lnTo>
                      <a:pt x="439947" y="1190446"/>
                    </a:lnTo>
                    <a:lnTo>
                      <a:pt x="0" y="1112808"/>
                    </a:lnTo>
                    <a:lnTo>
                      <a:pt x="17253" y="577970"/>
                    </a:lnTo>
                    <a:lnTo>
                      <a:pt x="293298" y="241540"/>
                    </a:lnTo>
                    <a:lnTo>
                      <a:pt x="483080" y="267419"/>
                    </a:lnTo>
                    <a:lnTo>
                      <a:pt x="422695" y="34506"/>
                    </a:lnTo>
                    <a:lnTo>
                      <a:pt x="1000664" y="0"/>
                    </a:lnTo>
                    <a:lnTo>
                      <a:pt x="1216325" y="250167"/>
                    </a:lnTo>
                    <a:lnTo>
                      <a:pt x="897147" y="379563"/>
                    </a:lnTo>
                    <a:lnTo>
                      <a:pt x="1328468" y="319178"/>
                    </a:lnTo>
                    <a:lnTo>
                      <a:pt x="1509623" y="543465"/>
                    </a:lnTo>
                    <a:lnTo>
                      <a:pt x="1397480" y="698740"/>
                    </a:lnTo>
                    <a:lnTo>
                      <a:pt x="1475117" y="828136"/>
                    </a:lnTo>
                    <a:lnTo>
                      <a:pt x="1380227" y="897148"/>
                    </a:lnTo>
                    <a:close/>
                  </a:path>
                </a:pathLst>
              </a:custGeom>
              <a:solidFill>
                <a:srgbClr val="85DFFF"/>
              </a:solidFill>
              <a:ln>
                <a:noFill/>
              </a:ln>
              <a:effectLst>
                <a:outerShdw blurRad="127000" dist="38100" dir="2700000" algn="ctr">
                  <a:srgbClr val="000000">
                    <a:alpha val="45000"/>
                  </a:srgbClr>
                </a:outerShdw>
              </a:effectLst>
              <a:scene3d>
                <a:camera prst="perspectiveFront" fov="2700000">
                  <a:rot lat="19132117" lon="973955" rev="20775301"/>
                </a:camera>
                <a:lightRig rig="glow" dir="t"/>
              </a:scene3d>
              <a:sp3d prstMaterial="clear">
                <a:bevelT w="4445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08" name="Volný tvar 103">
                <a:extLst>
                  <a:ext uri="{FF2B5EF4-FFF2-40B4-BE49-F238E27FC236}">
                    <a16:creationId xmlns:a16="http://schemas.microsoft.com/office/drawing/2014/main" id="{E0426F3D-18B8-4326-A4FA-0CF5BD83294A}"/>
                  </a:ext>
                </a:extLst>
              </p:cNvPr>
              <p:cNvGrpSpPr>
                <a:grpSpLocks/>
              </p:cNvGrpSpPr>
              <p:nvPr/>
            </p:nvGrpSpPr>
            <p:grpSpPr bwMode="auto">
              <a:xfrm>
                <a:off x="-534616" y="1441947"/>
                <a:ext cx="701040" cy="426720"/>
                <a:chOff x="2194560" y="4797552"/>
                <a:chExt cx="701040" cy="426720"/>
              </a:xfrm>
            </p:grpSpPr>
            <p:pic>
              <p:nvPicPr>
                <p:cNvPr id="109" name="Volný tvar 103">
                  <a:extLst>
                    <a:ext uri="{FF2B5EF4-FFF2-40B4-BE49-F238E27FC236}">
                      <a16:creationId xmlns:a16="http://schemas.microsoft.com/office/drawing/2014/main" id="{5D936948-F451-46D0-8107-CA09E47D941E}"/>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4560" y="4797552"/>
                  <a:ext cx="70104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133">
                  <a:extLst>
                    <a:ext uri="{FF2B5EF4-FFF2-40B4-BE49-F238E27FC236}">
                      <a16:creationId xmlns:a16="http://schemas.microsoft.com/office/drawing/2014/main" id="{FBFEEC3C-12FA-496C-902C-1569E9B2EA3B}"/>
                    </a:ext>
                  </a:extLst>
                </p:cNvPr>
                <p:cNvSpPr txBox="1">
                  <a:spLocks noChangeArrowheads="1"/>
                </p:cNvSpPr>
                <p:nvPr/>
              </p:nvSpPr>
              <p:spPr bwMode="auto">
                <a:xfrm>
                  <a:off x="2555728" y="4813269"/>
                  <a:ext cx="328722" cy="9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grpSp>
          <p:nvGrpSpPr>
            <p:cNvPr id="111" name="Skupina 127">
              <a:extLst>
                <a:ext uri="{FF2B5EF4-FFF2-40B4-BE49-F238E27FC236}">
                  <a16:creationId xmlns:a16="http://schemas.microsoft.com/office/drawing/2014/main" id="{FBFC1633-9F0C-43F1-AD70-1A1EE001AF69}"/>
                </a:ext>
              </a:extLst>
            </p:cNvPr>
            <p:cNvGrpSpPr>
              <a:grpSpLocks/>
            </p:cNvGrpSpPr>
            <p:nvPr/>
          </p:nvGrpSpPr>
          <p:grpSpPr bwMode="auto">
            <a:xfrm>
              <a:off x="4164013" y="4811713"/>
              <a:ext cx="2693987" cy="1385887"/>
              <a:chOff x="3168234" y="4146747"/>
              <a:chExt cx="2444527" cy="1257625"/>
            </a:xfrm>
          </p:grpSpPr>
          <p:grpSp>
            <p:nvGrpSpPr>
              <p:cNvPr id="112" name="Volný tvar 115">
                <a:extLst>
                  <a:ext uri="{FF2B5EF4-FFF2-40B4-BE49-F238E27FC236}">
                    <a16:creationId xmlns:a16="http://schemas.microsoft.com/office/drawing/2014/main" id="{0909B249-EB04-46CA-83C7-A50B4D23DCF2}"/>
                  </a:ext>
                </a:extLst>
              </p:cNvPr>
              <p:cNvGrpSpPr>
                <a:grpSpLocks/>
              </p:cNvGrpSpPr>
              <p:nvPr/>
            </p:nvGrpSpPr>
            <p:grpSpPr bwMode="auto">
              <a:xfrm>
                <a:off x="3159361" y="4743787"/>
                <a:ext cx="2456688" cy="664464"/>
                <a:chOff x="3767328" y="4962144"/>
                <a:chExt cx="2456688" cy="664464"/>
              </a:xfrm>
            </p:grpSpPr>
            <p:pic>
              <p:nvPicPr>
                <p:cNvPr id="118" name="Volný tvar 115">
                  <a:extLst>
                    <a:ext uri="{FF2B5EF4-FFF2-40B4-BE49-F238E27FC236}">
                      <a16:creationId xmlns:a16="http://schemas.microsoft.com/office/drawing/2014/main" id="{B4936D20-5868-4F6E-8019-C464056DF4E3}"/>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67328" y="4962144"/>
                  <a:ext cx="2456688" cy="66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Text Box 137">
                  <a:extLst>
                    <a:ext uri="{FF2B5EF4-FFF2-40B4-BE49-F238E27FC236}">
                      <a16:creationId xmlns:a16="http://schemas.microsoft.com/office/drawing/2014/main" id="{298AFFDE-6AF5-4602-8349-6C36317317F5}"/>
                    </a:ext>
                  </a:extLst>
                </p:cNvPr>
                <p:cNvSpPr txBox="1">
                  <a:spLocks noChangeArrowheads="1"/>
                </p:cNvSpPr>
                <p:nvPr/>
              </p:nvSpPr>
              <p:spPr bwMode="auto">
                <a:xfrm>
                  <a:off x="3776201" y="4970076"/>
                  <a:ext cx="2444527" cy="65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113" name="Skupina 116">
                <a:extLst>
                  <a:ext uri="{FF2B5EF4-FFF2-40B4-BE49-F238E27FC236}">
                    <a16:creationId xmlns:a16="http://schemas.microsoft.com/office/drawing/2014/main" id="{D5D71895-BF21-4CE0-B83A-8CE0DC92B6DD}"/>
                  </a:ext>
                </a:extLst>
              </p:cNvPr>
              <p:cNvGrpSpPr>
                <a:grpSpLocks/>
              </p:cNvGrpSpPr>
              <p:nvPr/>
            </p:nvGrpSpPr>
            <p:grpSpPr bwMode="auto">
              <a:xfrm>
                <a:off x="3823517" y="4146747"/>
                <a:ext cx="592049" cy="941358"/>
                <a:chOff x="3841131" y="4336799"/>
                <a:chExt cx="592049" cy="941358"/>
              </a:xfrm>
            </p:grpSpPr>
            <p:cxnSp>
              <p:nvCxnSpPr>
                <p:cNvPr id="114" name="Přímá spojnice 113">
                  <a:extLst>
                    <a:ext uri="{FF2B5EF4-FFF2-40B4-BE49-F238E27FC236}">
                      <a16:creationId xmlns:a16="http://schemas.microsoft.com/office/drawing/2014/main" id="{89A96C01-46E8-47E4-86A6-9DA73C102B16}"/>
                    </a:ext>
                  </a:extLst>
                </p:cNvPr>
                <p:cNvCxnSpPr/>
                <p:nvPr/>
              </p:nvCxnSpPr>
              <p:spPr>
                <a:xfrm>
                  <a:off x="3841131" y="4336799"/>
                  <a:ext cx="465576" cy="673251"/>
                </a:xfrm>
                <a:prstGeom prst="line">
                  <a:avLst/>
                </a:prstGeom>
                <a:ln w="127000" cap="rnd">
                  <a:solidFill>
                    <a:srgbClr val="57D3FF"/>
                  </a:solidFill>
                </a:ln>
                <a:scene3d>
                  <a:camera prst="orthographicFront"/>
                  <a:lightRig rig="threePt" dir="t"/>
                </a:scene3d>
                <a:sp3d>
                  <a:bevelT w="63500"/>
                </a:sp3d>
              </p:spPr>
              <p:style>
                <a:lnRef idx="1">
                  <a:schemeClr val="accent1"/>
                </a:lnRef>
                <a:fillRef idx="0">
                  <a:schemeClr val="accent1"/>
                </a:fillRef>
                <a:effectRef idx="0">
                  <a:schemeClr val="accent1"/>
                </a:effectRef>
                <a:fontRef idx="minor">
                  <a:schemeClr val="tx1"/>
                </a:fontRef>
              </p:style>
            </p:cxnSp>
            <p:grpSp>
              <p:nvGrpSpPr>
                <p:cNvPr id="115" name="Volný tvar 114">
                  <a:extLst>
                    <a:ext uri="{FF2B5EF4-FFF2-40B4-BE49-F238E27FC236}">
                      <a16:creationId xmlns:a16="http://schemas.microsoft.com/office/drawing/2014/main" id="{94A0806C-6AE3-47C9-9BC8-ABDF1FBCB132}"/>
                    </a:ext>
                  </a:extLst>
                </p:cNvPr>
                <p:cNvGrpSpPr>
                  <a:grpSpLocks/>
                </p:cNvGrpSpPr>
                <p:nvPr/>
              </p:nvGrpSpPr>
              <p:grpSpPr bwMode="auto">
                <a:xfrm>
                  <a:off x="4012127" y="4592463"/>
                  <a:ext cx="512064" cy="774192"/>
                  <a:chOff x="4602480" y="4620768"/>
                  <a:chExt cx="512064" cy="774192"/>
                </a:xfrm>
              </p:grpSpPr>
              <p:pic>
                <p:nvPicPr>
                  <p:cNvPr id="116" name="Volný tvar 114">
                    <a:extLst>
                      <a:ext uri="{FF2B5EF4-FFF2-40B4-BE49-F238E27FC236}">
                        <a16:creationId xmlns:a16="http://schemas.microsoft.com/office/drawing/2014/main" id="{F20388DB-FAC9-4C90-8D62-01558EC623E9}"/>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02480" y="4620768"/>
                    <a:ext cx="512064" cy="77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 Box 142">
                    <a:extLst>
                      <a:ext uri="{FF2B5EF4-FFF2-40B4-BE49-F238E27FC236}">
                        <a16:creationId xmlns:a16="http://schemas.microsoft.com/office/drawing/2014/main" id="{E6DD4E3F-EB53-49E1-8F66-DF358A66F2CB}"/>
                      </a:ext>
                    </a:extLst>
                  </p:cNvPr>
                  <p:cNvSpPr txBox="1">
                    <a:spLocks noChangeArrowheads="1"/>
                  </p:cNvSpPr>
                  <p:nvPr/>
                </p:nvSpPr>
                <p:spPr bwMode="auto">
                  <a:xfrm>
                    <a:off x="4643104" y="4666056"/>
                    <a:ext cx="380429" cy="64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grpSp>
        <p:grpSp>
          <p:nvGrpSpPr>
            <p:cNvPr id="120" name="Skupina 126">
              <a:extLst>
                <a:ext uri="{FF2B5EF4-FFF2-40B4-BE49-F238E27FC236}">
                  <a16:creationId xmlns:a16="http://schemas.microsoft.com/office/drawing/2014/main" id="{BFBC552B-7957-4A5B-A6B9-51EEA1C5D39E}"/>
                </a:ext>
              </a:extLst>
            </p:cNvPr>
            <p:cNvGrpSpPr>
              <a:grpSpLocks/>
            </p:cNvGrpSpPr>
            <p:nvPr/>
          </p:nvGrpSpPr>
          <p:grpSpPr bwMode="auto">
            <a:xfrm>
              <a:off x="7256463" y="5048250"/>
              <a:ext cx="1003300" cy="911225"/>
              <a:chOff x="5733554" y="4600575"/>
              <a:chExt cx="911640" cy="826773"/>
            </a:xfrm>
          </p:grpSpPr>
          <p:sp>
            <p:nvSpPr>
              <p:cNvPr id="121" name="Volný tvar 122">
                <a:extLst>
                  <a:ext uri="{FF2B5EF4-FFF2-40B4-BE49-F238E27FC236}">
                    <a16:creationId xmlns:a16="http://schemas.microsoft.com/office/drawing/2014/main" id="{5D94FAFC-5E63-4FB4-83A5-4E195BEBB9FF}"/>
                  </a:ext>
                </a:extLst>
              </p:cNvPr>
              <p:cNvSpPr/>
              <p:nvPr/>
            </p:nvSpPr>
            <p:spPr>
              <a:xfrm>
                <a:off x="5733554" y="4600575"/>
                <a:ext cx="514961" cy="524295"/>
              </a:xfrm>
              <a:custGeom>
                <a:avLst/>
                <a:gdLst>
                  <a:gd name="connsiteX0" fmla="*/ 514846 w 514846"/>
                  <a:gd name="connsiteY0" fmla="*/ 342900 h 524016"/>
                  <a:gd name="connsiteX1" fmla="*/ 410071 w 514846"/>
                  <a:gd name="connsiteY1" fmla="*/ 180975 h 524016"/>
                  <a:gd name="connsiteX2" fmla="*/ 229096 w 514846"/>
                  <a:gd name="connsiteY2" fmla="*/ 0 h 524016"/>
                  <a:gd name="connsiteX3" fmla="*/ 496 w 514846"/>
                  <a:gd name="connsiteY3" fmla="*/ 180975 h 524016"/>
                  <a:gd name="connsiteX4" fmla="*/ 171946 w 514846"/>
                  <a:gd name="connsiteY4" fmla="*/ 419100 h 524016"/>
                  <a:gd name="connsiteX5" fmla="*/ 305296 w 514846"/>
                  <a:gd name="connsiteY5" fmla="*/ 523875 h 524016"/>
                  <a:gd name="connsiteX6" fmla="*/ 410071 w 514846"/>
                  <a:gd name="connsiteY6" fmla="*/ 400050 h 524016"/>
                  <a:gd name="connsiteX7" fmla="*/ 514846 w 514846"/>
                  <a:gd name="connsiteY7" fmla="*/ 342900 h 5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846" h="524016">
                    <a:moveTo>
                      <a:pt x="514846" y="342900"/>
                    </a:moveTo>
                    <a:cubicBezTo>
                      <a:pt x="514846" y="306388"/>
                      <a:pt x="457696" y="238125"/>
                      <a:pt x="410071" y="180975"/>
                    </a:cubicBezTo>
                    <a:cubicBezTo>
                      <a:pt x="362446" y="123825"/>
                      <a:pt x="297358" y="0"/>
                      <a:pt x="229096" y="0"/>
                    </a:cubicBezTo>
                    <a:cubicBezTo>
                      <a:pt x="160834" y="0"/>
                      <a:pt x="10021" y="111125"/>
                      <a:pt x="496" y="180975"/>
                    </a:cubicBezTo>
                    <a:cubicBezTo>
                      <a:pt x="-9029" y="250825"/>
                      <a:pt x="121146" y="361950"/>
                      <a:pt x="171946" y="419100"/>
                    </a:cubicBezTo>
                    <a:cubicBezTo>
                      <a:pt x="222746" y="476250"/>
                      <a:pt x="265609" y="527050"/>
                      <a:pt x="305296" y="523875"/>
                    </a:cubicBezTo>
                    <a:cubicBezTo>
                      <a:pt x="344983" y="520700"/>
                      <a:pt x="375146" y="428625"/>
                      <a:pt x="410071" y="400050"/>
                    </a:cubicBezTo>
                    <a:cubicBezTo>
                      <a:pt x="444996" y="371475"/>
                      <a:pt x="514846" y="379412"/>
                      <a:pt x="514846" y="342900"/>
                    </a:cubicBezTo>
                    <a:close/>
                  </a:path>
                </a:pathLst>
              </a:custGeom>
              <a:solidFill>
                <a:srgbClr val="FFC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22" name="Volný tvar 123">
                <a:extLst>
                  <a:ext uri="{FF2B5EF4-FFF2-40B4-BE49-F238E27FC236}">
                    <a16:creationId xmlns:a16="http://schemas.microsoft.com/office/drawing/2014/main" id="{78E3CF35-6457-4CDB-9822-B815C3BF27EA}"/>
                  </a:ext>
                </a:extLst>
              </p:cNvPr>
              <p:cNvSpPr/>
              <p:nvPr/>
            </p:nvSpPr>
            <p:spPr>
              <a:xfrm>
                <a:off x="6006180" y="4903053"/>
                <a:ext cx="639014" cy="524295"/>
              </a:xfrm>
              <a:custGeom>
                <a:avLst/>
                <a:gdLst>
                  <a:gd name="connsiteX0" fmla="*/ 251705 w 638974"/>
                  <a:gd name="connsiteY0" fmla="*/ 3070 h 477418"/>
                  <a:gd name="connsiteX1" fmla="*/ 89780 w 638974"/>
                  <a:gd name="connsiteY1" fmla="*/ 69745 h 477418"/>
                  <a:gd name="connsiteX2" fmla="*/ 13580 w 638974"/>
                  <a:gd name="connsiteY2" fmla="*/ 203095 h 477418"/>
                  <a:gd name="connsiteX3" fmla="*/ 366005 w 638974"/>
                  <a:gd name="connsiteY3" fmla="*/ 374545 h 477418"/>
                  <a:gd name="connsiteX4" fmla="*/ 499355 w 638974"/>
                  <a:gd name="connsiteY4" fmla="*/ 469795 h 477418"/>
                  <a:gd name="connsiteX5" fmla="*/ 556505 w 638974"/>
                  <a:gd name="connsiteY5" fmla="*/ 174520 h 477418"/>
                  <a:gd name="connsiteX6" fmla="*/ 623180 w 638974"/>
                  <a:gd name="connsiteY6" fmla="*/ 164995 h 477418"/>
                  <a:gd name="connsiteX7" fmla="*/ 251705 w 638974"/>
                  <a:gd name="connsiteY7" fmla="*/ 3070 h 47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974" h="477418">
                    <a:moveTo>
                      <a:pt x="251705" y="3070"/>
                    </a:moveTo>
                    <a:cubicBezTo>
                      <a:pt x="162805" y="-12805"/>
                      <a:pt x="129467" y="36408"/>
                      <a:pt x="89780" y="69745"/>
                    </a:cubicBezTo>
                    <a:cubicBezTo>
                      <a:pt x="50093" y="103082"/>
                      <a:pt x="-32458" y="152295"/>
                      <a:pt x="13580" y="203095"/>
                    </a:cubicBezTo>
                    <a:cubicBezTo>
                      <a:pt x="59617" y="253895"/>
                      <a:pt x="285043" y="330095"/>
                      <a:pt x="366005" y="374545"/>
                    </a:cubicBezTo>
                    <a:cubicBezTo>
                      <a:pt x="446968" y="418995"/>
                      <a:pt x="467605" y="503132"/>
                      <a:pt x="499355" y="469795"/>
                    </a:cubicBezTo>
                    <a:cubicBezTo>
                      <a:pt x="531105" y="436458"/>
                      <a:pt x="535868" y="225320"/>
                      <a:pt x="556505" y="174520"/>
                    </a:cubicBezTo>
                    <a:cubicBezTo>
                      <a:pt x="577142" y="123720"/>
                      <a:pt x="677155" y="191982"/>
                      <a:pt x="623180" y="164995"/>
                    </a:cubicBezTo>
                    <a:cubicBezTo>
                      <a:pt x="569205" y="138008"/>
                      <a:pt x="340605" y="18945"/>
                      <a:pt x="251705" y="3070"/>
                    </a:cubicBezTo>
                    <a:close/>
                  </a:path>
                </a:pathLst>
              </a:custGeom>
              <a:solidFill>
                <a:schemeClr val="bg1">
                  <a:lumMod val="95000"/>
                </a:schemeClr>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23" name="Volný tvar 125">
                <a:extLst>
                  <a:ext uri="{FF2B5EF4-FFF2-40B4-BE49-F238E27FC236}">
                    <a16:creationId xmlns:a16="http://schemas.microsoft.com/office/drawing/2014/main" id="{03F92A36-8DC7-4B9F-8DE9-B182FC41F452}"/>
                  </a:ext>
                </a:extLst>
              </p:cNvPr>
              <p:cNvSpPr/>
              <p:nvPr/>
            </p:nvSpPr>
            <p:spPr>
              <a:xfrm>
                <a:off x="6462000" y="5071577"/>
                <a:ext cx="150017" cy="332725"/>
              </a:xfrm>
              <a:custGeom>
                <a:avLst/>
                <a:gdLst>
                  <a:gd name="connsiteX0" fmla="*/ 72928 w 192823"/>
                  <a:gd name="connsiteY0" fmla="*/ 196343 h 364638"/>
                  <a:gd name="connsiteX1" fmla="*/ 67318 w 192823"/>
                  <a:gd name="connsiteY1" fmla="*/ 252441 h 364638"/>
                  <a:gd name="connsiteX2" fmla="*/ 33659 w 192823"/>
                  <a:gd name="connsiteY2" fmla="*/ 263661 h 364638"/>
                  <a:gd name="connsiteX3" fmla="*/ 33659 w 192823"/>
                  <a:gd name="connsiteY3" fmla="*/ 353418 h 364638"/>
                  <a:gd name="connsiteX4" fmla="*/ 50488 w 192823"/>
                  <a:gd name="connsiteY4" fmla="*/ 347808 h 364638"/>
                  <a:gd name="connsiteX5" fmla="*/ 67318 w 192823"/>
                  <a:gd name="connsiteY5" fmla="*/ 336589 h 364638"/>
                  <a:gd name="connsiteX6" fmla="*/ 100977 w 192823"/>
                  <a:gd name="connsiteY6" fmla="*/ 308539 h 364638"/>
                  <a:gd name="connsiteX7" fmla="*/ 106586 w 192823"/>
                  <a:gd name="connsiteY7" fmla="*/ 280490 h 364638"/>
                  <a:gd name="connsiteX8" fmla="*/ 112196 w 192823"/>
                  <a:gd name="connsiteY8" fmla="*/ 263661 h 364638"/>
                  <a:gd name="connsiteX9" fmla="*/ 78537 w 192823"/>
                  <a:gd name="connsiteY9" fmla="*/ 218782 h 364638"/>
                  <a:gd name="connsiteX10" fmla="*/ 44879 w 192823"/>
                  <a:gd name="connsiteY10" fmla="*/ 190733 h 364638"/>
                  <a:gd name="connsiteX11" fmla="*/ 61708 w 192823"/>
                  <a:gd name="connsiteY11" fmla="*/ 196343 h 364638"/>
                  <a:gd name="connsiteX12" fmla="*/ 112196 w 192823"/>
                  <a:gd name="connsiteY12" fmla="*/ 185124 h 364638"/>
                  <a:gd name="connsiteX13" fmla="*/ 129026 w 192823"/>
                  <a:gd name="connsiteY13" fmla="*/ 173904 h 364638"/>
                  <a:gd name="connsiteX14" fmla="*/ 157075 w 192823"/>
                  <a:gd name="connsiteY14" fmla="*/ 185124 h 364638"/>
                  <a:gd name="connsiteX15" fmla="*/ 168294 w 192823"/>
                  <a:gd name="connsiteY15" fmla="*/ 151465 h 364638"/>
                  <a:gd name="connsiteX16" fmla="*/ 179514 w 192823"/>
                  <a:gd name="connsiteY16" fmla="*/ 134635 h 364638"/>
                  <a:gd name="connsiteX17" fmla="*/ 173904 w 192823"/>
                  <a:gd name="connsiteY17" fmla="*/ 106586 h 364638"/>
                  <a:gd name="connsiteX18" fmla="*/ 185124 w 192823"/>
                  <a:gd name="connsiteY18" fmla="*/ 89757 h 364638"/>
                  <a:gd name="connsiteX19" fmla="*/ 185124 w 192823"/>
                  <a:gd name="connsiteY19" fmla="*/ 5609 h 364638"/>
                  <a:gd name="connsiteX20" fmla="*/ 168294 w 192823"/>
                  <a:gd name="connsiteY20" fmla="*/ 16829 h 364638"/>
                  <a:gd name="connsiteX21" fmla="*/ 134636 w 192823"/>
                  <a:gd name="connsiteY21" fmla="*/ 0 h 364638"/>
                  <a:gd name="connsiteX22" fmla="*/ 117806 w 192823"/>
                  <a:gd name="connsiteY22" fmla="*/ 11219 h 364638"/>
                  <a:gd name="connsiteX23" fmla="*/ 100977 w 192823"/>
                  <a:gd name="connsiteY23" fmla="*/ 16829 h 364638"/>
                  <a:gd name="connsiteX24" fmla="*/ 89757 w 192823"/>
                  <a:gd name="connsiteY24" fmla="*/ 33659 h 364638"/>
                  <a:gd name="connsiteX25" fmla="*/ 95367 w 192823"/>
                  <a:gd name="connsiteY25" fmla="*/ 84147 h 364638"/>
                  <a:gd name="connsiteX26" fmla="*/ 78537 w 192823"/>
                  <a:gd name="connsiteY26" fmla="*/ 72927 h 364638"/>
                  <a:gd name="connsiteX27" fmla="*/ 61708 w 192823"/>
                  <a:gd name="connsiteY27" fmla="*/ 89757 h 364638"/>
                  <a:gd name="connsiteX28" fmla="*/ 61708 w 192823"/>
                  <a:gd name="connsiteY28" fmla="*/ 179514 h 364638"/>
                  <a:gd name="connsiteX29" fmla="*/ 28049 w 192823"/>
                  <a:gd name="connsiteY29" fmla="*/ 185124 h 364638"/>
                  <a:gd name="connsiteX30" fmla="*/ 16829 w 192823"/>
                  <a:gd name="connsiteY30" fmla="*/ 201953 h 364638"/>
                  <a:gd name="connsiteX31" fmla="*/ 5610 w 192823"/>
                  <a:gd name="connsiteY31" fmla="*/ 258051 h 364638"/>
                  <a:gd name="connsiteX32" fmla="*/ 0 w 192823"/>
                  <a:gd name="connsiteY32" fmla="*/ 274881 h 364638"/>
                  <a:gd name="connsiteX33" fmla="*/ 16829 w 192823"/>
                  <a:gd name="connsiteY33" fmla="*/ 347808 h 364638"/>
                  <a:gd name="connsiteX34" fmla="*/ 50488 w 192823"/>
                  <a:gd name="connsiteY34" fmla="*/ 364638 h 364638"/>
                  <a:gd name="connsiteX35" fmla="*/ 89757 w 192823"/>
                  <a:gd name="connsiteY35" fmla="*/ 347808 h 364638"/>
                  <a:gd name="connsiteX36" fmla="*/ 95367 w 192823"/>
                  <a:gd name="connsiteY36" fmla="*/ 330979 h 364638"/>
                  <a:gd name="connsiteX37" fmla="*/ 129026 w 192823"/>
                  <a:gd name="connsiteY37" fmla="*/ 314149 h 364638"/>
                  <a:gd name="connsiteX38" fmla="*/ 140245 w 192823"/>
                  <a:gd name="connsiteY38" fmla="*/ 280490 h 364638"/>
                  <a:gd name="connsiteX39" fmla="*/ 145855 w 192823"/>
                  <a:gd name="connsiteY39" fmla="*/ 263661 h 364638"/>
                  <a:gd name="connsiteX40" fmla="*/ 157075 w 192823"/>
                  <a:gd name="connsiteY40" fmla="*/ 246832 h 364638"/>
                  <a:gd name="connsiteX41" fmla="*/ 168294 w 192823"/>
                  <a:gd name="connsiteY41" fmla="*/ 213173 h 364638"/>
                  <a:gd name="connsiteX42" fmla="*/ 173904 w 192823"/>
                  <a:gd name="connsiteY42" fmla="*/ 196343 h 364638"/>
                  <a:gd name="connsiteX43" fmla="*/ 190734 w 192823"/>
                  <a:gd name="connsiteY43" fmla="*/ 185124 h 364638"/>
                  <a:gd name="connsiteX44" fmla="*/ 190734 w 192823"/>
                  <a:gd name="connsiteY44" fmla="*/ 117806 h 36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823" h="364638">
                    <a:moveTo>
                      <a:pt x="72928" y="196343"/>
                    </a:moveTo>
                    <a:cubicBezTo>
                      <a:pt x="71058" y="215042"/>
                      <a:pt x="76787" y="236208"/>
                      <a:pt x="67318" y="252441"/>
                    </a:cubicBezTo>
                    <a:cubicBezTo>
                      <a:pt x="61359" y="262657"/>
                      <a:pt x="33659" y="263661"/>
                      <a:pt x="33659" y="263661"/>
                    </a:cubicBezTo>
                    <a:cubicBezTo>
                      <a:pt x="29948" y="289636"/>
                      <a:pt x="21090" y="328280"/>
                      <a:pt x="33659" y="353418"/>
                    </a:cubicBezTo>
                    <a:cubicBezTo>
                      <a:pt x="36303" y="358707"/>
                      <a:pt x="45199" y="350452"/>
                      <a:pt x="50488" y="347808"/>
                    </a:cubicBezTo>
                    <a:cubicBezTo>
                      <a:pt x="56518" y="344793"/>
                      <a:pt x="61708" y="340329"/>
                      <a:pt x="67318" y="336589"/>
                    </a:cubicBezTo>
                    <a:cubicBezTo>
                      <a:pt x="82920" y="274183"/>
                      <a:pt x="55871" y="353646"/>
                      <a:pt x="100977" y="308539"/>
                    </a:cubicBezTo>
                    <a:cubicBezTo>
                      <a:pt x="107719" y="301797"/>
                      <a:pt x="104274" y="289740"/>
                      <a:pt x="106586" y="280490"/>
                    </a:cubicBezTo>
                    <a:cubicBezTo>
                      <a:pt x="108020" y="274753"/>
                      <a:pt x="110326" y="269271"/>
                      <a:pt x="112196" y="263661"/>
                    </a:cubicBezTo>
                    <a:cubicBezTo>
                      <a:pt x="104019" y="230956"/>
                      <a:pt x="112082" y="243941"/>
                      <a:pt x="78537" y="218782"/>
                    </a:cubicBezTo>
                    <a:cubicBezTo>
                      <a:pt x="73459" y="214974"/>
                      <a:pt x="44879" y="198432"/>
                      <a:pt x="44879" y="190733"/>
                    </a:cubicBezTo>
                    <a:cubicBezTo>
                      <a:pt x="44879" y="184820"/>
                      <a:pt x="56098" y="194473"/>
                      <a:pt x="61708" y="196343"/>
                    </a:cubicBezTo>
                    <a:cubicBezTo>
                      <a:pt x="74629" y="194189"/>
                      <a:pt x="98389" y="192027"/>
                      <a:pt x="112196" y="185124"/>
                    </a:cubicBezTo>
                    <a:cubicBezTo>
                      <a:pt x="118227" y="182109"/>
                      <a:pt x="123416" y="177644"/>
                      <a:pt x="129026" y="173904"/>
                    </a:cubicBezTo>
                    <a:cubicBezTo>
                      <a:pt x="132320" y="183784"/>
                      <a:pt x="135099" y="210763"/>
                      <a:pt x="157075" y="185124"/>
                    </a:cubicBezTo>
                    <a:cubicBezTo>
                      <a:pt x="164772" y="176145"/>
                      <a:pt x="161734" y="161305"/>
                      <a:pt x="168294" y="151465"/>
                    </a:cubicBezTo>
                    <a:lnTo>
                      <a:pt x="179514" y="134635"/>
                    </a:lnTo>
                    <a:lnTo>
                      <a:pt x="173904" y="106586"/>
                    </a:lnTo>
                    <a:cubicBezTo>
                      <a:pt x="177644" y="100976"/>
                      <a:pt x="182109" y="95787"/>
                      <a:pt x="185124" y="89757"/>
                    </a:cubicBezTo>
                    <a:cubicBezTo>
                      <a:pt x="198764" y="62478"/>
                      <a:pt x="187762" y="37268"/>
                      <a:pt x="185124" y="5609"/>
                    </a:cubicBezTo>
                    <a:cubicBezTo>
                      <a:pt x="179514" y="9349"/>
                      <a:pt x="174945" y="15721"/>
                      <a:pt x="168294" y="16829"/>
                    </a:cubicBezTo>
                    <a:cubicBezTo>
                      <a:pt x="159005" y="18377"/>
                      <a:pt x="140496" y="3907"/>
                      <a:pt x="134636" y="0"/>
                    </a:cubicBezTo>
                    <a:cubicBezTo>
                      <a:pt x="129026" y="3740"/>
                      <a:pt x="123836" y="8204"/>
                      <a:pt x="117806" y="11219"/>
                    </a:cubicBezTo>
                    <a:cubicBezTo>
                      <a:pt x="112517" y="13863"/>
                      <a:pt x="105594" y="13135"/>
                      <a:pt x="100977" y="16829"/>
                    </a:cubicBezTo>
                    <a:cubicBezTo>
                      <a:pt x="95712" y="21041"/>
                      <a:pt x="93497" y="28049"/>
                      <a:pt x="89757" y="33659"/>
                    </a:cubicBezTo>
                    <a:cubicBezTo>
                      <a:pt x="91627" y="50488"/>
                      <a:pt x="100019" y="67866"/>
                      <a:pt x="95367" y="84147"/>
                    </a:cubicBezTo>
                    <a:cubicBezTo>
                      <a:pt x="93515" y="90630"/>
                      <a:pt x="85188" y="71819"/>
                      <a:pt x="78537" y="72927"/>
                    </a:cubicBezTo>
                    <a:cubicBezTo>
                      <a:pt x="70711" y="74231"/>
                      <a:pt x="67318" y="84147"/>
                      <a:pt x="61708" y="89757"/>
                    </a:cubicBezTo>
                    <a:cubicBezTo>
                      <a:pt x="61917" y="91843"/>
                      <a:pt x="74362" y="166860"/>
                      <a:pt x="61708" y="179514"/>
                    </a:cubicBezTo>
                    <a:cubicBezTo>
                      <a:pt x="53665" y="187557"/>
                      <a:pt x="39269" y="183254"/>
                      <a:pt x="28049" y="185124"/>
                    </a:cubicBezTo>
                    <a:cubicBezTo>
                      <a:pt x="24309" y="190734"/>
                      <a:pt x="19844" y="195923"/>
                      <a:pt x="16829" y="201953"/>
                    </a:cubicBezTo>
                    <a:cubicBezTo>
                      <a:pt x="8382" y="218847"/>
                      <a:pt x="9054" y="240833"/>
                      <a:pt x="5610" y="258051"/>
                    </a:cubicBezTo>
                    <a:cubicBezTo>
                      <a:pt x="4450" y="263850"/>
                      <a:pt x="1870" y="269271"/>
                      <a:pt x="0" y="274881"/>
                    </a:cubicBezTo>
                    <a:cubicBezTo>
                      <a:pt x="32160" y="323118"/>
                      <a:pt x="-18760" y="241041"/>
                      <a:pt x="16829" y="347808"/>
                    </a:cubicBezTo>
                    <a:cubicBezTo>
                      <a:pt x="19548" y="355964"/>
                      <a:pt x="43953" y="362460"/>
                      <a:pt x="50488" y="364638"/>
                    </a:cubicBezTo>
                    <a:cubicBezTo>
                      <a:pt x="63964" y="361269"/>
                      <a:pt x="80071" y="359915"/>
                      <a:pt x="89757" y="347808"/>
                    </a:cubicBezTo>
                    <a:cubicBezTo>
                      <a:pt x="93451" y="343191"/>
                      <a:pt x="91673" y="335596"/>
                      <a:pt x="95367" y="330979"/>
                    </a:cubicBezTo>
                    <a:cubicBezTo>
                      <a:pt x="103277" y="321092"/>
                      <a:pt x="117938" y="317845"/>
                      <a:pt x="129026" y="314149"/>
                    </a:cubicBezTo>
                    <a:lnTo>
                      <a:pt x="140245" y="280490"/>
                    </a:lnTo>
                    <a:cubicBezTo>
                      <a:pt x="142115" y="274880"/>
                      <a:pt x="142575" y="268581"/>
                      <a:pt x="145855" y="263661"/>
                    </a:cubicBezTo>
                    <a:lnTo>
                      <a:pt x="157075" y="246832"/>
                    </a:lnTo>
                    <a:lnTo>
                      <a:pt x="168294" y="213173"/>
                    </a:lnTo>
                    <a:cubicBezTo>
                      <a:pt x="170164" y="207563"/>
                      <a:pt x="168984" y="199623"/>
                      <a:pt x="173904" y="196343"/>
                    </a:cubicBezTo>
                    <a:cubicBezTo>
                      <a:pt x="179514" y="192603"/>
                      <a:pt x="189321" y="191717"/>
                      <a:pt x="190734" y="185124"/>
                    </a:cubicBezTo>
                    <a:cubicBezTo>
                      <a:pt x="195436" y="163183"/>
                      <a:pt x="190734" y="140245"/>
                      <a:pt x="190734" y="117806"/>
                    </a:cubicBezTo>
                  </a:path>
                </a:pathLst>
              </a:custGeom>
              <a:solidFill>
                <a:srgbClr val="663300"/>
              </a:solidFill>
              <a:ln w="12700">
                <a:noFill/>
                <a:prstDash val="sysDash"/>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
          <p:nvSpPr>
            <p:cNvPr id="124" name="Obdélník 129">
              <a:extLst>
                <a:ext uri="{FF2B5EF4-FFF2-40B4-BE49-F238E27FC236}">
                  <a16:creationId xmlns:a16="http://schemas.microsoft.com/office/drawing/2014/main" id="{FF370612-C626-4675-9F9B-5EBCEB37DA61}"/>
                </a:ext>
              </a:extLst>
            </p:cNvPr>
            <p:cNvSpPr>
              <a:spLocks noChangeArrowheads="1"/>
            </p:cNvSpPr>
            <p:nvPr/>
          </p:nvSpPr>
          <p:spPr bwMode="auto">
            <a:xfrm>
              <a:off x="4264025" y="6200775"/>
              <a:ext cx="2328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stěr moči</a:t>
              </a:r>
            </a:p>
          </p:txBody>
        </p:sp>
        <p:sp>
          <p:nvSpPr>
            <p:cNvPr id="125" name="Obdélník 130">
              <a:extLst>
                <a:ext uri="{FF2B5EF4-FFF2-40B4-BE49-F238E27FC236}">
                  <a16:creationId xmlns:a16="http://schemas.microsoft.com/office/drawing/2014/main" id="{CA759CF8-2647-4081-9DB7-5CC938D3C25B}"/>
                </a:ext>
              </a:extLst>
            </p:cNvPr>
            <p:cNvSpPr>
              <a:spLocks noChangeArrowheads="1"/>
            </p:cNvSpPr>
            <p:nvPr/>
          </p:nvSpPr>
          <p:spPr bwMode="auto">
            <a:xfrm>
              <a:off x="6619875" y="6210300"/>
              <a:ext cx="3071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1500">
                  <a:latin typeface="Calibri" panose="020F0502020204030204" pitchFamily="34" charset="0"/>
                </a:rPr>
                <a:t>sliny na nedopalku</a:t>
              </a:r>
            </a:p>
          </p:txBody>
        </p:sp>
      </p:grpSp>
      <p:grpSp>
        <p:nvGrpSpPr>
          <p:cNvPr id="127" name="Skupina 77">
            <a:extLst>
              <a:ext uri="{FF2B5EF4-FFF2-40B4-BE49-F238E27FC236}">
                <a16:creationId xmlns:a16="http://schemas.microsoft.com/office/drawing/2014/main" id="{B095A5B6-3903-47F1-8E6F-1E63EBB4448E}"/>
              </a:ext>
            </a:extLst>
          </p:cNvPr>
          <p:cNvGrpSpPr>
            <a:grpSpLocks/>
          </p:cNvGrpSpPr>
          <p:nvPr/>
        </p:nvGrpSpPr>
        <p:grpSpPr bwMode="auto">
          <a:xfrm>
            <a:off x="264012" y="1847431"/>
            <a:ext cx="1825625" cy="715962"/>
            <a:chOff x="1835695" y="1844824"/>
            <a:chExt cx="1944215" cy="648072"/>
          </a:xfrm>
        </p:grpSpPr>
        <p:grpSp>
          <p:nvGrpSpPr>
            <p:cNvPr id="128" name="Volný tvar 26">
              <a:extLst>
                <a:ext uri="{FF2B5EF4-FFF2-40B4-BE49-F238E27FC236}">
                  <a16:creationId xmlns:a16="http://schemas.microsoft.com/office/drawing/2014/main" id="{F21BC9D5-71D2-4C94-9540-55478EF44BC4}"/>
                </a:ext>
              </a:extLst>
            </p:cNvPr>
            <p:cNvGrpSpPr>
              <a:grpSpLocks/>
            </p:cNvGrpSpPr>
            <p:nvPr/>
          </p:nvGrpSpPr>
          <p:grpSpPr bwMode="auto">
            <a:xfrm>
              <a:off x="1414325" y="1828000"/>
              <a:ext cx="2383005" cy="981456"/>
              <a:chOff x="1188720" y="1719072"/>
              <a:chExt cx="2029968" cy="981456"/>
            </a:xfrm>
          </p:grpSpPr>
          <p:pic>
            <p:nvPicPr>
              <p:cNvPr id="136" name="Volný tvar 26">
                <a:extLst>
                  <a:ext uri="{FF2B5EF4-FFF2-40B4-BE49-F238E27FC236}">
                    <a16:creationId xmlns:a16="http://schemas.microsoft.com/office/drawing/2014/main" id="{7131C3F0-1624-4990-AABB-E371FDEEFB02}"/>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88720" y="1719072"/>
                <a:ext cx="2029968" cy="98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Text Box 22">
                <a:extLst>
                  <a:ext uri="{FF2B5EF4-FFF2-40B4-BE49-F238E27FC236}">
                    <a16:creationId xmlns:a16="http://schemas.microsoft.com/office/drawing/2014/main" id="{A28267C4-0E5D-4D4A-A686-95665F201A3D}"/>
                  </a:ext>
                </a:extLst>
              </p:cNvPr>
              <p:cNvSpPr txBox="1">
                <a:spLocks noChangeArrowheads="1"/>
              </p:cNvSpPr>
              <p:nvPr/>
            </p:nvSpPr>
            <p:spPr bwMode="auto">
              <a:xfrm>
                <a:off x="1547665" y="1735896"/>
                <a:ext cx="165618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129" name="Skupina 15">
              <a:extLst>
                <a:ext uri="{FF2B5EF4-FFF2-40B4-BE49-F238E27FC236}">
                  <a16:creationId xmlns:a16="http://schemas.microsoft.com/office/drawing/2014/main" id="{1E438A9A-25E6-4D03-9A36-CF82E9363F64}"/>
                </a:ext>
              </a:extLst>
            </p:cNvPr>
            <p:cNvGrpSpPr>
              <a:grpSpLocks/>
            </p:cNvGrpSpPr>
            <p:nvPr/>
          </p:nvGrpSpPr>
          <p:grpSpPr bwMode="auto">
            <a:xfrm>
              <a:off x="2527826" y="1844824"/>
              <a:ext cx="757393" cy="586634"/>
              <a:chOff x="2546596" y="3273711"/>
              <a:chExt cx="980134" cy="949808"/>
            </a:xfrm>
          </p:grpSpPr>
          <p:sp>
            <p:nvSpPr>
              <p:cNvPr id="130" name="Ovál 129">
                <a:extLst>
                  <a:ext uri="{FF2B5EF4-FFF2-40B4-BE49-F238E27FC236}">
                    <a16:creationId xmlns:a16="http://schemas.microsoft.com/office/drawing/2014/main" id="{8C7CA34E-A85C-48DD-B87A-2F66C09DB14B}"/>
                  </a:ext>
                </a:extLst>
              </p:cNvPr>
              <p:cNvSpPr/>
              <p:nvPr/>
            </p:nvSpPr>
            <p:spPr>
              <a:xfrm>
                <a:off x="2546596" y="3347168"/>
                <a:ext cx="475238" cy="478351"/>
              </a:xfrm>
              <a:prstGeom prst="ellipse">
                <a:avLst/>
              </a:prstGeom>
              <a:solidFill>
                <a:srgbClr val="FF0000"/>
              </a:solidFill>
              <a:ln>
                <a:noFill/>
              </a:ln>
              <a:effectLst>
                <a:outerShdw blurRad="44450" dist="27940" dir="5400000" algn="ctr">
                  <a:srgbClr val="000000">
                    <a:alpha val="32000"/>
                  </a:srgbClr>
                </a:outerShdw>
                <a:softEdge rad="0"/>
              </a:effectLst>
              <a:scene3d>
                <a:camera prst="isometricOffAxis1Right"/>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31" name="Ovál 130">
                <a:extLst>
                  <a:ext uri="{FF2B5EF4-FFF2-40B4-BE49-F238E27FC236}">
                    <a16:creationId xmlns:a16="http://schemas.microsoft.com/office/drawing/2014/main" id="{B589B839-5421-4301-A440-EA04CF747B0A}"/>
                  </a:ext>
                </a:extLst>
              </p:cNvPr>
              <p:cNvSpPr/>
              <p:nvPr/>
            </p:nvSpPr>
            <p:spPr>
              <a:xfrm>
                <a:off x="2590989" y="3745168"/>
                <a:ext cx="475238" cy="478351"/>
              </a:xfrm>
              <a:prstGeom prst="ellipse">
                <a:avLst/>
              </a:prstGeom>
              <a:solidFill>
                <a:srgbClr val="FF0000"/>
              </a:solidFill>
              <a:ln>
                <a:noFill/>
              </a:ln>
              <a:effectLst>
                <a:outerShdw blurRad="44450" dist="27940" dir="5400000" algn="ctr">
                  <a:srgbClr val="000000">
                    <a:alpha val="32000"/>
                  </a:srgbClr>
                </a:outerShdw>
                <a:softEdge rad="0"/>
              </a:effectLst>
              <a:scene3d>
                <a:camera prst="perspectiveRelaxedModerately"/>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32" name="Čtyřiadvaceticípá hvězda 31">
                <a:extLst>
                  <a:ext uri="{FF2B5EF4-FFF2-40B4-BE49-F238E27FC236}">
                    <a16:creationId xmlns:a16="http://schemas.microsoft.com/office/drawing/2014/main" id="{FB9B15A5-A791-494F-BB66-ADEE3CFCAD99}"/>
                  </a:ext>
                </a:extLst>
              </p:cNvPr>
              <p:cNvSpPr/>
              <p:nvPr/>
            </p:nvSpPr>
            <p:spPr>
              <a:xfrm>
                <a:off x="3223938" y="3860345"/>
                <a:ext cx="302792" cy="312632"/>
              </a:xfrm>
              <a:prstGeom prst="star24">
                <a:avLst>
                  <a:gd name="adj" fmla="val 42829"/>
                </a:avLst>
              </a:prstGeom>
              <a:solidFill>
                <a:srgbClr val="CCEC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33" name="Čtyřiadvaceticípá hvězda 32">
                <a:extLst>
                  <a:ext uri="{FF2B5EF4-FFF2-40B4-BE49-F238E27FC236}">
                    <a16:creationId xmlns:a16="http://schemas.microsoft.com/office/drawing/2014/main" id="{C20567E2-D73F-457F-95E7-16B4546985D4}"/>
                  </a:ext>
                </a:extLst>
              </p:cNvPr>
              <p:cNvSpPr/>
              <p:nvPr/>
            </p:nvSpPr>
            <p:spPr>
              <a:xfrm>
                <a:off x="2962031" y="3273711"/>
                <a:ext cx="302792" cy="312632"/>
              </a:xfrm>
              <a:prstGeom prst="star24">
                <a:avLst>
                  <a:gd name="adj" fmla="val 42829"/>
                </a:avLst>
              </a:prstGeom>
              <a:solidFill>
                <a:srgbClr val="CCEC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34" name="Ovál 133">
                <a:extLst>
                  <a:ext uri="{FF2B5EF4-FFF2-40B4-BE49-F238E27FC236}">
                    <a16:creationId xmlns:a16="http://schemas.microsoft.com/office/drawing/2014/main" id="{22BCAA3C-2D09-4551-9962-25A20E68AFCE}"/>
                  </a:ext>
                </a:extLst>
              </p:cNvPr>
              <p:cNvSpPr/>
              <p:nvPr/>
            </p:nvSpPr>
            <p:spPr>
              <a:xfrm rot="7120704">
                <a:off x="3041338" y="3455072"/>
                <a:ext cx="525302" cy="432761"/>
              </a:xfrm>
              <a:prstGeom prst="ellipse">
                <a:avLst/>
              </a:prstGeom>
              <a:solidFill>
                <a:srgbClr val="FF0000"/>
              </a:solidFill>
              <a:ln>
                <a:noFill/>
              </a:ln>
              <a:effectLst>
                <a:outerShdw blurRad="44450" dist="27940" dir="5400000" algn="ctr">
                  <a:srgbClr val="000000">
                    <a:alpha val="32000"/>
                  </a:srgbClr>
                </a:outerShdw>
                <a:softEdge rad="0"/>
              </a:effectLst>
              <a:scene3d>
                <a:camera prst="perspectiveContrastingLeftFacing"/>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35" name="Ovál 134">
                <a:extLst>
                  <a:ext uri="{FF2B5EF4-FFF2-40B4-BE49-F238E27FC236}">
                    <a16:creationId xmlns:a16="http://schemas.microsoft.com/office/drawing/2014/main" id="{38CE7A77-B93E-4A04-B394-7B60B0CADE75}"/>
                  </a:ext>
                </a:extLst>
              </p:cNvPr>
              <p:cNvSpPr/>
              <p:nvPr/>
            </p:nvSpPr>
            <p:spPr>
              <a:xfrm>
                <a:off x="2828608" y="3538311"/>
                <a:ext cx="475238" cy="478351"/>
              </a:xfrm>
              <a:prstGeom prst="ellipse">
                <a:avLst/>
              </a:prstGeom>
              <a:solidFill>
                <a:srgbClr val="FF0000"/>
              </a:solidFill>
              <a:ln>
                <a:noFill/>
              </a:ln>
              <a:effectLst>
                <a:outerShdw blurRad="44450" dist="27940" dir="5400000" algn="ctr">
                  <a:srgbClr val="000000">
                    <a:alpha val="32000"/>
                  </a:srgbClr>
                </a:outerShdw>
                <a:softEdge rad="0"/>
              </a:effectLst>
              <a:scene3d>
                <a:camera prst="isometricLeftDown"/>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spTree>
    <p:extLst>
      <p:ext uri="{BB962C8B-B14F-4D97-AF65-F5344CB8AC3E}">
        <p14:creationId xmlns:p14="http://schemas.microsoft.com/office/powerpoint/2010/main" val="849229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specifický důkaz přítomnosti spermatu, jeden z nejcitlivějších způsobů, mikroskopicky histologické barvení</a:t>
            </a:r>
          </a:p>
          <a:p>
            <a:r>
              <a:rPr lang="cs-CZ" dirty="0"/>
              <a:t>barvící roztok: </a:t>
            </a:r>
            <a:r>
              <a:rPr lang="cs-CZ" dirty="0" err="1"/>
              <a:t>krystalvioleť</a:t>
            </a:r>
            <a:r>
              <a:rPr lang="cs-CZ" dirty="0"/>
              <a:t>, erytrosin se čpavkem, </a:t>
            </a:r>
            <a:r>
              <a:rPr lang="cs-CZ" dirty="0" err="1"/>
              <a:t>eosin</a:t>
            </a:r>
            <a:r>
              <a:rPr lang="cs-CZ" dirty="0"/>
              <a:t> s roztokem azuru</a:t>
            </a:r>
          </a:p>
          <a:p>
            <a:r>
              <a:rPr lang="cs-CZ" dirty="0" err="1"/>
              <a:t>skarifikát</a:t>
            </a:r>
            <a:r>
              <a:rPr lang="cs-CZ" dirty="0"/>
              <a:t> podloží kalhotek, či jiného místa s výskytem</a:t>
            </a:r>
          </a:p>
          <a:p>
            <a:r>
              <a:rPr lang="cs-CZ" dirty="0"/>
              <a:t>pozitivní nález jedné celé spermie</a:t>
            </a:r>
          </a:p>
          <a:p>
            <a:endParaRPr lang="cs-CZ" dirty="0"/>
          </a:p>
        </p:txBody>
      </p:sp>
      <p:sp>
        <p:nvSpPr>
          <p:cNvPr id="3" name="Nadpis 2"/>
          <p:cNvSpPr>
            <a:spLocks noGrp="1"/>
          </p:cNvSpPr>
          <p:nvPr>
            <p:ph type="title"/>
          </p:nvPr>
        </p:nvSpPr>
        <p:spPr/>
        <p:txBody>
          <a:bodyPr/>
          <a:lstStyle/>
          <a:p>
            <a:r>
              <a:rPr lang="cs-CZ" b="1" u="sng" dirty="0"/>
              <a:t>Mikroskopické vyšetření spermií</a:t>
            </a:r>
          </a:p>
        </p:txBody>
      </p:sp>
    </p:spTree>
    <p:extLst>
      <p:ext uri="{BB962C8B-B14F-4D97-AF65-F5344CB8AC3E}">
        <p14:creationId xmlns:p14="http://schemas.microsoft.com/office/powerpoint/2010/main" val="2381640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10A042F-4974-48F9-8B3C-57B79F39CA2A}"/>
              </a:ext>
            </a:extLst>
          </p:cNvPr>
          <p:cNvSpPr>
            <a:spLocks noGrp="1"/>
          </p:cNvSpPr>
          <p:nvPr>
            <p:ph idx="1"/>
          </p:nvPr>
        </p:nvSpPr>
        <p:spPr>
          <a:xfrm>
            <a:off x="457200" y="1143000"/>
            <a:ext cx="8229600" cy="4572000"/>
          </a:xfrm>
        </p:spPr>
        <p:txBody>
          <a:bodyPr>
            <a:normAutofit/>
          </a:bodyPr>
          <a:lstStyle/>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u="sng" dirty="0"/>
              <a:t>SPERM HY-LITER™ </a:t>
            </a:r>
            <a:r>
              <a:rPr lang="cs-CZ" altLang="cs-CZ" sz="2200" dirty="0"/>
              <a:t>(Independent </a:t>
            </a:r>
            <a:r>
              <a:rPr lang="cs-CZ" altLang="cs-CZ" sz="2200" dirty="0" err="1"/>
              <a:t>Forensics</a:t>
            </a:r>
            <a:r>
              <a:rPr lang="cs-CZ" altLang="cs-CZ" sz="2200" dirty="0"/>
              <a:t>) – specifický test </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využití derivované monoklonální myší protilátky proti spermatickým hlavičkám</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detekce lidských spermií z míst sexuálních útoků s využitím fluorescenčního mikroskopu</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t>možné detekovat jedinou spermii</a:t>
            </a:r>
          </a:p>
          <a:p>
            <a:pPr marL="431800" indent="-323850">
              <a:lnSpc>
                <a:spcPct val="147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200" dirty="0">
                <a:sym typeface="Symbol" panose="05050102010706020507" pitchFamily="18" charset="2"/>
              </a:rPr>
              <a:t> bez zkřížené reakce s epiteliálními buňkami, krvinkami a spermatem zvířat</a:t>
            </a:r>
          </a:p>
          <a:p>
            <a:endParaRPr lang="cs-CZ" dirty="0"/>
          </a:p>
        </p:txBody>
      </p:sp>
      <p:sp>
        <p:nvSpPr>
          <p:cNvPr id="3" name="Nadpis 2">
            <a:extLst>
              <a:ext uri="{FF2B5EF4-FFF2-40B4-BE49-F238E27FC236}">
                <a16:creationId xmlns:a16="http://schemas.microsoft.com/office/drawing/2014/main" id="{946DF868-5EEB-4843-BE85-E32330D6993F}"/>
              </a:ext>
            </a:extLst>
          </p:cNvPr>
          <p:cNvSpPr>
            <a:spLocks noGrp="1"/>
          </p:cNvSpPr>
          <p:nvPr>
            <p:ph type="title"/>
          </p:nvPr>
        </p:nvSpPr>
        <p:spPr>
          <a:xfrm>
            <a:off x="457200" y="152400"/>
            <a:ext cx="8229600" cy="972344"/>
          </a:xfrm>
        </p:spPr>
        <p:txBody>
          <a:bodyPr/>
          <a:lstStyle/>
          <a:p>
            <a:pPr algn="ctr"/>
            <a:r>
              <a:rPr lang="cs-CZ" b="1" u="sng" dirty="0"/>
              <a:t>Detekce spermatu</a:t>
            </a:r>
          </a:p>
        </p:txBody>
      </p:sp>
      <p:pic>
        <p:nvPicPr>
          <p:cNvPr id="5" name="Picture 12">
            <a:extLst>
              <a:ext uri="{FF2B5EF4-FFF2-40B4-BE49-F238E27FC236}">
                <a16:creationId xmlns:a16="http://schemas.microsoft.com/office/drawing/2014/main" id="{E440B20B-F4C0-4C7E-A2C9-1952392ED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525" y="4914899"/>
            <a:ext cx="1569161" cy="17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464A554C-C8B9-9213-2C23-01F18FF83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971839"/>
            <a:ext cx="2414653" cy="148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78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29C4D84-B2AA-4366-98AB-347C6F556BD4}"/>
              </a:ext>
            </a:extLst>
          </p:cNvPr>
          <p:cNvSpPr>
            <a:spLocks noGrp="1"/>
          </p:cNvSpPr>
          <p:nvPr>
            <p:ph idx="1"/>
          </p:nvPr>
        </p:nvSpPr>
        <p:spPr>
          <a:xfrm>
            <a:off x="251520" y="980728"/>
            <a:ext cx="8229600" cy="4572000"/>
          </a:xfrm>
        </p:spPr>
        <p:txBody>
          <a:bodyPr>
            <a:normAutofit fontScale="85000" lnSpcReduction="20000"/>
          </a:bodyPr>
          <a:lstStyle/>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500" u="sng" dirty="0"/>
              <a:t>RSID™ - Urine (Rapid </a:t>
            </a:r>
            <a:r>
              <a:rPr lang="cs-CZ" altLang="cs-CZ" sz="2500" u="sng" dirty="0" err="1"/>
              <a:t>Stain</a:t>
            </a:r>
            <a:r>
              <a:rPr lang="cs-CZ" altLang="cs-CZ" sz="2500" u="sng" dirty="0"/>
              <a:t> </a:t>
            </a:r>
            <a:r>
              <a:rPr lang="cs-CZ" altLang="cs-CZ" sz="2500" u="sng" dirty="0" err="1"/>
              <a:t>Identification</a:t>
            </a:r>
            <a:r>
              <a:rPr lang="cs-CZ" altLang="cs-CZ" sz="2500" u="sng" dirty="0"/>
              <a:t>) </a:t>
            </a:r>
            <a:r>
              <a:rPr lang="cs-CZ" altLang="cs-CZ" sz="2500" dirty="0"/>
              <a:t>(Independent </a:t>
            </a:r>
            <a:r>
              <a:rPr lang="cs-CZ" altLang="cs-CZ" sz="2500" dirty="0" err="1"/>
              <a:t>Forensics</a:t>
            </a:r>
            <a:r>
              <a:rPr lang="cs-CZ" altLang="cs-CZ" sz="2500" dirty="0"/>
              <a:t>) – specifický test </a:t>
            </a: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500" dirty="0"/>
              <a:t>využití dvou </a:t>
            </a:r>
            <a:r>
              <a:rPr lang="cs-CZ" altLang="cs-CZ" sz="2500" dirty="0" err="1"/>
              <a:t>polyklonálních</a:t>
            </a:r>
            <a:r>
              <a:rPr lang="cs-CZ" altLang="cs-CZ" sz="2500" dirty="0"/>
              <a:t> králičích specifických protilátek proti THP proteinu (</a:t>
            </a:r>
            <a:r>
              <a:rPr lang="cs-CZ" altLang="cs-CZ" sz="2500" dirty="0" err="1"/>
              <a:t>Tamm</a:t>
            </a:r>
            <a:r>
              <a:rPr lang="cs-CZ" altLang="cs-CZ" sz="2500" dirty="0"/>
              <a:t> - </a:t>
            </a:r>
            <a:r>
              <a:rPr lang="cs-CZ" altLang="cs-CZ" sz="2500" dirty="0" err="1"/>
              <a:t>Horsfall</a:t>
            </a:r>
            <a:r>
              <a:rPr lang="cs-CZ" altLang="cs-CZ" sz="2500" dirty="0"/>
              <a:t> protein) – nejhojnější protein v lidské moči </a:t>
            </a:r>
            <a:r>
              <a:rPr lang="cs-CZ" altLang="cs-CZ" sz="2500" dirty="0">
                <a:sym typeface="Symbol" panose="05050102010706020507" pitchFamily="18" charset="2"/>
              </a:rPr>
              <a:t> vyhnutí se křížové reakci s lidskými slinami, spermatem, krví, vaginální tekutinou nebo menstruační krví; močí želvy, gorily, koně, kočky</a:t>
            </a: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500" dirty="0"/>
              <a:t>reakce s močí psa !!!</a:t>
            </a: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500" dirty="0"/>
              <a:t>metoda založená na </a:t>
            </a:r>
            <a:r>
              <a:rPr lang="cs-CZ" altLang="cs-CZ" sz="2500" dirty="0" err="1"/>
              <a:t>imunochromatografii</a:t>
            </a:r>
            <a:endParaRPr lang="cs-CZ" altLang="cs-CZ" sz="2500" dirty="0">
              <a:sym typeface="Symbol" panose="05050102010706020507" pitchFamily="18" charset="2"/>
            </a:endParaRPr>
          </a:p>
          <a:p>
            <a:pPr marL="431800" indent="-323850">
              <a:lnSpc>
                <a:spcPct val="147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2500" dirty="0"/>
              <a:t>detekční limit: </a:t>
            </a:r>
            <a:r>
              <a:rPr lang="en-US" altLang="cs-CZ" sz="2500" dirty="0"/>
              <a:t>&lt;</a:t>
            </a:r>
            <a:r>
              <a:rPr lang="cs-CZ" altLang="cs-CZ" sz="2500" dirty="0"/>
              <a:t> 10 </a:t>
            </a:r>
            <a:r>
              <a:rPr lang="el-GR" altLang="cs-CZ" sz="2500" dirty="0"/>
              <a:t>μ</a:t>
            </a:r>
            <a:r>
              <a:rPr lang="cs-CZ" altLang="cs-CZ" sz="2500" dirty="0"/>
              <a:t>l lidské moči</a:t>
            </a:r>
            <a:endParaRPr lang="el-GR" altLang="cs-CZ" sz="2500" dirty="0"/>
          </a:p>
          <a:p>
            <a:endParaRPr lang="cs-CZ" dirty="0"/>
          </a:p>
        </p:txBody>
      </p:sp>
      <p:sp>
        <p:nvSpPr>
          <p:cNvPr id="3" name="Nadpis 2">
            <a:extLst>
              <a:ext uri="{FF2B5EF4-FFF2-40B4-BE49-F238E27FC236}">
                <a16:creationId xmlns:a16="http://schemas.microsoft.com/office/drawing/2014/main" id="{8C5A110A-005B-42F1-889C-75081F08837F}"/>
              </a:ext>
            </a:extLst>
          </p:cNvPr>
          <p:cNvSpPr>
            <a:spLocks noGrp="1"/>
          </p:cNvSpPr>
          <p:nvPr>
            <p:ph type="title"/>
          </p:nvPr>
        </p:nvSpPr>
        <p:spPr>
          <a:xfrm>
            <a:off x="457200" y="152400"/>
            <a:ext cx="8229600" cy="828328"/>
          </a:xfrm>
        </p:spPr>
        <p:txBody>
          <a:bodyPr/>
          <a:lstStyle/>
          <a:p>
            <a:pPr algn="ctr"/>
            <a:r>
              <a:rPr lang="cs-CZ" b="1" u="sng" dirty="0"/>
              <a:t>Detekce moči</a:t>
            </a:r>
          </a:p>
        </p:txBody>
      </p:sp>
      <p:pic>
        <p:nvPicPr>
          <p:cNvPr id="6" name="Picture 11">
            <a:extLst>
              <a:ext uri="{FF2B5EF4-FFF2-40B4-BE49-F238E27FC236}">
                <a16:creationId xmlns:a16="http://schemas.microsoft.com/office/drawing/2014/main" id="{C3AF2D40-77D9-4202-B7E6-C825776D7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962864"/>
            <a:ext cx="2418073" cy="274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EBF5127-01A8-5C92-9B46-5EA4D0A3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235" y="4395213"/>
            <a:ext cx="979623" cy="21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32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4002AABF-E1A3-40B6-BA57-C3EC54D326E6}"/>
              </a:ext>
            </a:extLst>
          </p:cNvPr>
          <p:cNvSpPr>
            <a:spLocks noGrp="1"/>
          </p:cNvSpPr>
          <p:nvPr>
            <p:ph type="title"/>
          </p:nvPr>
        </p:nvSpPr>
        <p:spPr>
          <a:xfrm>
            <a:off x="457200" y="152400"/>
            <a:ext cx="8229600" cy="1219200"/>
          </a:xfrm>
        </p:spPr>
        <p:txBody>
          <a:bodyPr anchor="b">
            <a:normAutofit/>
          </a:bodyPr>
          <a:lstStyle/>
          <a:p>
            <a:r>
              <a:rPr lang="cs-CZ" u="sng" dirty="0" err="1"/>
              <a:t>Imunoprecipitace</a:t>
            </a:r>
            <a:endParaRPr lang="cs-CZ" u="sng"/>
          </a:p>
        </p:txBody>
      </p:sp>
      <p:pic>
        <p:nvPicPr>
          <p:cNvPr id="5" name="Picture 11">
            <a:extLst>
              <a:ext uri="{FF2B5EF4-FFF2-40B4-BE49-F238E27FC236}">
                <a16:creationId xmlns:a16="http://schemas.microsoft.com/office/drawing/2014/main" id="{A51981AD-6C2A-003B-3F95-FF63EB9E8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87" r="-1" b="33037"/>
          <a:stretch/>
        </p:blipFill>
        <p:spPr bwMode="auto">
          <a:xfrm>
            <a:off x="457200" y="1524000"/>
            <a:ext cx="4059936" cy="4572000"/>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obsah 1">
            <a:extLst>
              <a:ext uri="{FF2B5EF4-FFF2-40B4-BE49-F238E27FC236}">
                <a16:creationId xmlns:a16="http://schemas.microsoft.com/office/drawing/2014/main" id="{38BF3494-5475-489A-9BB4-F7FF4D6021F5}"/>
              </a:ext>
            </a:extLst>
          </p:cNvPr>
          <p:cNvSpPr>
            <a:spLocks noGrp="1"/>
          </p:cNvSpPr>
          <p:nvPr>
            <p:ph sz="half" idx="2"/>
          </p:nvPr>
        </p:nvSpPr>
        <p:spPr>
          <a:xfrm>
            <a:off x="4648200" y="1524000"/>
            <a:ext cx="4059936" cy="4572000"/>
          </a:xfrm>
        </p:spPr>
        <p:txBody>
          <a:bodyPr>
            <a:normAutofit/>
          </a:bodyPr>
          <a:lstStyle/>
          <a:p>
            <a:pPr marL="431800" indent="-323850">
              <a:lnSpc>
                <a:spcPct val="90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800" u="sng"/>
              <a:t>Paul </a:t>
            </a:r>
            <a:r>
              <a:rPr lang="cs-CZ" altLang="cs-CZ" sz="1800" u="sng" err="1"/>
              <a:t>Uhlenhuth</a:t>
            </a:r>
            <a:r>
              <a:rPr lang="cs-CZ" altLang="cs-CZ" sz="1800" u="sng"/>
              <a:t> </a:t>
            </a:r>
            <a:r>
              <a:rPr lang="cs-CZ" altLang="cs-CZ" sz="1800"/>
              <a:t>(1870-1957)</a:t>
            </a:r>
          </a:p>
          <a:p>
            <a:pPr marL="431800" indent="-323850">
              <a:lnSpc>
                <a:spcPct val="90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800"/>
              <a:t>průkaz lidské krve na základě precipitační zkoušky umožňující odlišit lidskou krev od krve jiného živočišného druhu – kontaktní metoda (výstup do 10 min)</a:t>
            </a:r>
          </a:p>
          <a:p>
            <a:pPr marL="431800" indent="-323850">
              <a:lnSpc>
                <a:spcPct val="90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800"/>
              <a:t>předpoklad: krev různých živočišných druhů obsahuje unikátní proteiny; s použitím příslušných protilátek je možné krev jednotlivých druhů odlišit</a:t>
            </a:r>
          </a:p>
          <a:p>
            <a:pPr marL="431800" indent="-323850">
              <a:lnSpc>
                <a:spcPct val="90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cs-CZ" altLang="cs-CZ" sz="1800" u="sng"/>
          </a:p>
          <a:p>
            <a:pPr marL="431800" indent="-323850">
              <a:lnSpc>
                <a:spcPct val="90000"/>
              </a:lnSpc>
              <a:spcAft>
                <a:spcPct val="0"/>
              </a:spcAft>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800" u="sng" err="1"/>
              <a:t>Imunoprecipitace</a:t>
            </a:r>
            <a:r>
              <a:rPr lang="cs-CZ" altLang="cs-CZ" sz="1800" u="sng"/>
              <a:t> (</a:t>
            </a:r>
            <a:r>
              <a:rPr lang="cs-CZ" altLang="cs-CZ" sz="1800" u="sng" err="1"/>
              <a:t>Ouchterlony</a:t>
            </a:r>
            <a:r>
              <a:rPr lang="cs-CZ" altLang="cs-CZ" sz="1800" u="sng"/>
              <a:t>)</a:t>
            </a:r>
            <a:r>
              <a:rPr lang="cs-CZ" altLang="cs-CZ" sz="1800"/>
              <a:t> - specifický průkaz lidské krve volnou difuzí na gelu</a:t>
            </a:r>
          </a:p>
          <a:p>
            <a:pPr>
              <a:lnSpc>
                <a:spcPct val="90000"/>
              </a:lnSpc>
            </a:pPr>
            <a:endParaRPr lang="cs-CZ" sz="1800"/>
          </a:p>
        </p:txBody>
      </p:sp>
    </p:spTree>
    <p:extLst>
      <p:ext uri="{BB962C8B-B14F-4D97-AF65-F5344CB8AC3E}">
        <p14:creationId xmlns:p14="http://schemas.microsoft.com/office/powerpoint/2010/main" val="80418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FE54B565-BCF4-4309-B884-1493D1366CB7}"/>
              </a:ext>
            </a:extLst>
          </p:cNvPr>
          <p:cNvSpPr>
            <a:spLocks noGrp="1"/>
          </p:cNvSpPr>
          <p:nvPr>
            <p:ph idx="1"/>
          </p:nvPr>
        </p:nvSpPr>
        <p:spPr>
          <a:xfrm>
            <a:off x="457200" y="629072"/>
            <a:ext cx="8229600" cy="6228928"/>
          </a:xfrm>
        </p:spPr>
        <p:txBody>
          <a:bodyPr>
            <a:normAutofit/>
          </a:bodyPr>
          <a:lstStyle/>
          <a:p>
            <a:pPr>
              <a:spcBef>
                <a:spcPct val="50000"/>
              </a:spcBef>
            </a:pPr>
            <a:r>
              <a:rPr lang="cs-CZ" altLang="cs-CZ" sz="2200" dirty="0"/>
              <a:t>Průkaz lidského původu lze provést samostatně imunologickými metodami (reakcí lidské bílkoviny se specifickou protilátkou), častěji ale průkaz lidského původu vyplyne „samovolně, jako vedlejší produkt“ z výsledku genetického zkoumání.</a:t>
            </a:r>
          </a:p>
          <a:p>
            <a:pPr>
              <a:spcBef>
                <a:spcPct val="50000"/>
              </a:spcBef>
            </a:pPr>
            <a:r>
              <a:rPr lang="cs-CZ" altLang="cs-CZ" sz="2200" dirty="0"/>
              <a:t>Většina forenzně genetických testů užívaných k analýzám lidského biologického materiálu totiž poskytuje standardní pozitivní výsledek právě jen a pouze u lidského materiálu – říkáme, že tyto testy jsou druhově specifické.</a:t>
            </a:r>
          </a:p>
          <a:p>
            <a:pPr>
              <a:spcBef>
                <a:spcPct val="50000"/>
              </a:spcBef>
            </a:pPr>
            <a:r>
              <a:rPr lang="cs-CZ" altLang="cs-CZ" sz="2200" dirty="0"/>
              <a:t>Poskytne-li analýza stopy pozitivní výsledek, lze zpětně konstatovat, že stopa obsahovala s jistotou lidský biologický materiál. Z tohoto důvodu se od imunologického průkazu lidské bílkoviny většinou upouští, a to zejména u stop s předpokládaným malým či velmi malým množstvím využitelného biologického materiálu. </a:t>
            </a:r>
          </a:p>
          <a:p>
            <a:endParaRPr lang="cs-CZ" dirty="0"/>
          </a:p>
        </p:txBody>
      </p:sp>
    </p:spTree>
    <p:extLst>
      <p:ext uri="{BB962C8B-B14F-4D97-AF65-F5344CB8AC3E}">
        <p14:creationId xmlns:p14="http://schemas.microsoft.com/office/powerpoint/2010/main" val="387096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BB48DBA3-D3F8-4BE8-AA7C-A082F04DDDDB}"/>
              </a:ext>
            </a:extLst>
          </p:cNvPr>
          <p:cNvSpPr>
            <a:spLocks noGrp="1"/>
          </p:cNvSpPr>
          <p:nvPr>
            <p:ph idx="1"/>
          </p:nvPr>
        </p:nvSpPr>
        <p:spPr/>
        <p:txBody>
          <a:bodyPr/>
          <a:lstStyle/>
          <a:p>
            <a:endParaRPr lang="cs-CZ" dirty="0"/>
          </a:p>
        </p:txBody>
      </p:sp>
      <p:sp>
        <p:nvSpPr>
          <p:cNvPr id="3" name="Nadpis 2">
            <a:extLst>
              <a:ext uri="{FF2B5EF4-FFF2-40B4-BE49-F238E27FC236}">
                <a16:creationId xmlns:a16="http://schemas.microsoft.com/office/drawing/2014/main" id="{57239501-FF58-4CA6-9648-7DA33CDA0771}"/>
              </a:ext>
            </a:extLst>
          </p:cNvPr>
          <p:cNvSpPr>
            <a:spLocks noGrp="1"/>
          </p:cNvSpPr>
          <p:nvPr>
            <p:ph type="title"/>
          </p:nvPr>
        </p:nvSpPr>
        <p:spPr/>
        <p:txBody>
          <a:bodyPr/>
          <a:lstStyle/>
          <a:p>
            <a:endParaRPr lang="cs-CZ"/>
          </a:p>
        </p:txBody>
      </p:sp>
      <p:grpSp>
        <p:nvGrpSpPr>
          <p:cNvPr id="4" name="Skupina 3">
            <a:extLst>
              <a:ext uri="{FF2B5EF4-FFF2-40B4-BE49-F238E27FC236}">
                <a16:creationId xmlns:a16="http://schemas.microsoft.com/office/drawing/2014/main" id="{F5839A6F-C840-4661-8A5B-8D5B8CCBB6AB}"/>
              </a:ext>
            </a:extLst>
          </p:cNvPr>
          <p:cNvGrpSpPr/>
          <p:nvPr/>
        </p:nvGrpSpPr>
        <p:grpSpPr>
          <a:xfrm>
            <a:off x="611146" y="537360"/>
            <a:ext cx="6911975" cy="5608637"/>
            <a:chOff x="1620838" y="712788"/>
            <a:chExt cx="6911975" cy="5608637"/>
          </a:xfrm>
        </p:grpSpPr>
        <p:sp>
          <p:nvSpPr>
            <p:cNvPr id="5" name="TextovéPole 32">
              <a:extLst>
                <a:ext uri="{FF2B5EF4-FFF2-40B4-BE49-F238E27FC236}">
                  <a16:creationId xmlns:a16="http://schemas.microsoft.com/office/drawing/2014/main" id="{E0A6CB17-D16C-4414-9BFB-A3EE7C4FB5A1}"/>
                </a:ext>
              </a:extLst>
            </p:cNvPr>
            <p:cNvSpPr txBox="1">
              <a:spLocks noChangeArrowheads="1"/>
            </p:cNvSpPr>
            <p:nvPr/>
          </p:nvSpPr>
          <p:spPr bwMode="auto">
            <a:xfrm>
              <a:off x="2254250" y="2905125"/>
              <a:ext cx="2540000" cy="4064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BUKÁLNÍ STĚR</a:t>
              </a:r>
            </a:p>
          </p:txBody>
        </p:sp>
        <p:sp>
          <p:nvSpPr>
            <p:cNvPr id="6" name="TextovéPole 33">
              <a:extLst>
                <a:ext uri="{FF2B5EF4-FFF2-40B4-BE49-F238E27FC236}">
                  <a16:creationId xmlns:a16="http://schemas.microsoft.com/office/drawing/2014/main" id="{DDA35D66-9E7C-4A57-B356-866229C52A90}"/>
                </a:ext>
              </a:extLst>
            </p:cNvPr>
            <p:cNvSpPr txBox="1">
              <a:spLocks noChangeArrowheads="1"/>
            </p:cNvSpPr>
            <p:nvPr/>
          </p:nvSpPr>
          <p:spPr bwMode="auto">
            <a:xfrm>
              <a:off x="2254250" y="3884613"/>
              <a:ext cx="2540000" cy="4079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PERIFERNÍ KREV</a:t>
              </a:r>
            </a:p>
          </p:txBody>
        </p:sp>
        <p:sp>
          <p:nvSpPr>
            <p:cNvPr id="7" name="Obdélník 117">
              <a:extLst>
                <a:ext uri="{FF2B5EF4-FFF2-40B4-BE49-F238E27FC236}">
                  <a16:creationId xmlns:a16="http://schemas.microsoft.com/office/drawing/2014/main" id="{80536A57-8817-455E-9244-43653FF78868}"/>
                </a:ext>
              </a:extLst>
            </p:cNvPr>
            <p:cNvSpPr>
              <a:spLocks noChangeArrowheads="1"/>
            </p:cNvSpPr>
            <p:nvPr/>
          </p:nvSpPr>
          <p:spPr bwMode="auto">
            <a:xfrm>
              <a:off x="1938338" y="2022475"/>
              <a:ext cx="28559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r" eaLnBrk="1" hangingPunct="1">
                <a:lnSpc>
                  <a:spcPct val="100000"/>
                </a:lnSpc>
                <a:buClrTx/>
                <a:buSzTx/>
                <a:buFontTx/>
                <a:buNone/>
              </a:pPr>
              <a:r>
                <a:rPr lang="cs-CZ" altLang="cs-CZ" sz="2000">
                  <a:latin typeface="Calibri" panose="020F0502020204030204" pitchFamily="34" charset="0"/>
                </a:rPr>
                <a:t>dle stavu těla, tj. pokročilosti degradace:</a:t>
              </a:r>
            </a:p>
          </p:txBody>
        </p:sp>
        <p:grpSp>
          <p:nvGrpSpPr>
            <p:cNvPr id="8" name="Skupina 11">
              <a:extLst>
                <a:ext uri="{FF2B5EF4-FFF2-40B4-BE49-F238E27FC236}">
                  <a16:creationId xmlns:a16="http://schemas.microsoft.com/office/drawing/2014/main" id="{7CF25A71-B06C-47DF-B2FF-45C22F3ADE5A}"/>
                </a:ext>
              </a:extLst>
            </p:cNvPr>
            <p:cNvGrpSpPr/>
            <p:nvPr/>
          </p:nvGrpSpPr>
          <p:grpSpPr>
            <a:xfrm>
              <a:off x="1836236" y="1213630"/>
              <a:ext cx="3104787" cy="678523"/>
              <a:chOff x="1234482" y="4929580"/>
              <a:chExt cx="2443095" cy="529699"/>
            </a:xfrm>
            <a:effectLst>
              <a:outerShdw blurRad="50800" dist="38100" dir="5400000" algn="t" rotWithShape="0">
                <a:prstClr val="black">
                  <a:alpha val="40000"/>
                </a:prstClr>
              </a:outerShdw>
            </a:effectLst>
          </p:grpSpPr>
          <p:grpSp>
            <p:nvGrpSpPr>
              <p:cNvPr id="17" name="Skupina 97">
                <a:extLst>
                  <a:ext uri="{FF2B5EF4-FFF2-40B4-BE49-F238E27FC236}">
                    <a16:creationId xmlns:a16="http://schemas.microsoft.com/office/drawing/2014/main" id="{E36DB97E-9855-4F72-A5C6-A3BBE288041F}"/>
                  </a:ext>
                </a:extLst>
              </p:cNvPr>
              <p:cNvGrpSpPr/>
              <p:nvPr/>
            </p:nvGrpSpPr>
            <p:grpSpPr>
              <a:xfrm rot="16200000">
                <a:off x="2191180" y="3972882"/>
                <a:ext cx="529699" cy="2443095"/>
                <a:chOff x="2123728" y="817051"/>
                <a:chExt cx="246983" cy="1098519"/>
              </a:xfrm>
            </p:grpSpPr>
            <p:sp>
              <p:nvSpPr>
                <p:cNvPr id="19" name="Ovál 18">
                  <a:extLst>
                    <a:ext uri="{FF2B5EF4-FFF2-40B4-BE49-F238E27FC236}">
                      <a16:creationId xmlns:a16="http://schemas.microsoft.com/office/drawing/2014/main" id="{B1C11E5F-9371-4530-B1A2-4C4B94DF7D75}"/>
                    </a:ext>
                  </a:extLst>
                </p:cNvPr>
                <p:cNvSpPr/>
                <p:nvPr/>
              </p:nvSpPr>
              <p:spPr>
                <a:xfrm>
                  <a:off x="2123728" y="817051"/>
                  <a:ext cx="246983" cy="258475"/>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0" name="Obdélník 19">
                  <a:extLst>
                    <a:ext uri="{FF2B5EF4-FFF2-40B4-BE49-F238E27FC236}">
                      <a16:creationId xmlns:a16="http://schemas.microsoft.com/office/drawing/2014/main" id="{35138AB0-D89E-4317-8E85-665921CDF973}"/>
                    </a:ext>
                  </a:extLst>
                </p:cNvPr>
                <p:cNvSpPr/>
                <p:nvPr/>
              </p:nvSpPr>
              <p:spPr>
                <a:xfrm>
                  <a:off x="2159011" y="1482669"/>
                  <a:ext cx="111958" cy="432901"/>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1" name="Zaoblený obdélník 101">
                  <a:extLst>
                    <a:ext uri="{FF2B5EF4-FFF2-40B4-BE49-F238E27FC236}">
                      <a16:creationId xmlns:a16="http://schemas.microsoft.com/office/drawing/2014/main" id="{B5C8A940-F288-49B0-9D7C-BC3B5E3FC46F}"/>
                    </a:ext>
                  </a:extLst>
                </p:cNvPr>
                <p:cNvSpPr/>
                <p:nvPr/>
              </p:nvSpPr>
              <p:spPr>
                <a:xfrm>
                  <a:off x="2123728" y="1075526"/>
                  <a:ext cx="208003" cy="452332"/>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
            <p:nvSpPr>
              <p:cNvPr id="18" name="Obdélník 17">
                <a:extLst>
                  <a:ext uri="{FF2B5EF4-FFF2-40B4-BE49-F238E27FC236}">
                    <a16:creationId xmlns:a16="http://schemas.microsoft.com/office/drawing/2014/main" id="{0AAB5A2E-C3CA-4B98-95AB-2544785CE2DA}"/>
                  </a:ext>
                </a:extLst>
              </p:cNvPr>
              <p:cNvSpPr/>
              <p:nvPr/>
            </p:nvSpPr>
            <p:spPr>
              <a:xfrm rot="11229902" flipH="1">
                <a:off x="1854876" y="5223951"/>
                <a:ext cx="933500" cy="211774"/>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
          <p:nvSpPr>
            <p:cNvPr id="9" name="TextovéPole 99">
              <a:extLst>
                <a:ext uri="{FF2B5EF4-FFF2-40B4-BE49-F238E27FC236}">
                  <a16:creationId xmlns:a16="http://schemas.microsoft.com/office/drawing/2014/main" id="{ED3614B9-0371-4D25-9285-A9A2A7B1DC7F}"/>
                </a:ext>
              </a:extLst>
            </p:cNvPr>
            <p:cNvSpPr txBox="1">
              <a:spLocks noChangeArrowheads="1"/>
            </p:cNvSpPr>
            <p:nvPr/>
          </p:nvSpPr>
          <p:spPr bwMode="auto">
            <a:xfrm>
              <a:off x="2254250" y="4891088"/>
              <a:ext cx="2540000" cy="407987"/>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SVALOVÁ TKÁŇ</a:t>
              </a:r>
            </a:p>
          </p:txBody>
        </p:sp>
        <p:sp>
          <p:nvSpPr>
            <p:cNvPr id="10" name="TextovéPole 107">
              <a:extLst>
                <a:ext uri="{FF2B5EF4-FFF2-40B4-BE49-F238E27FC236}">
                  <a16:creationId xmlns:a16="http://schemas.microsoft.com/office/drawing/2014/main" id="{42B2F6AB-CE2F-42EA-B3F4-2E3580362EC3}"/>
                </a:ext>
              </a:extLst>
            </p:cNvPr>
            <p:cNvSpPr txBox="1">
              <a:spLocks noChangeArrowheads="1"/>
            </p:cNvSpPr>
            <p:nvPr/>
          </p:nvSpPr>
          <p:spPr bwMode="auto">
            <a:xfrm>
              <a:off x="2239963" y="5913438"/>
              <a:ext cx="2541587" cy="407987"/>
            </a:xfrm>
            <a:prstGeom prst="rect">
              <a:avLst/>
            </a:prstGeom>
            <a:solidFill>
              <a:srgbClr val="948A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KOST, ZUB</a:t>
              </a:r>
            </a:p>
          </p:txBody>
        </p:sp>
        <p:sp>
          <p:nvSpPr>
            <p:cNvPr id="11" name="Zaoblený obdélník 130">
              <a:extLst>
                <a:ext uri="{FF2B5EF4-FFF2-40B4-BE49-F238E27FC236}">
                  <a16:creationId xmlns:a16="http://schemas.microsoft.com/office/drawing/2014/main" id="{72D14734-62D7-4ADF-85FC-981266DE0148}"/>
                </a:ext>
              </a:extLst>
            </p:cNvPr>
            <p:cNvSpPr>
              <a:spLocks noChangeArrowheads="1"/>
            </p:cNvSpPr>
            <p:nvPr/>
          </p:nvSpPr>
          <p:spPr bwMode="auto">
            <a:xfrm>
              <a:off x="2654300" y="719138"/>
              <a:ext cx="2306638" cy="441325"/>
            </a:xfrm>
            <a:prstGeom prst="roundRect">
              <a:avLst>
                <a:gd name="adj" fmla="val 16667"/>
              </a:avLst>
            </a:prstGeom>
            <a:gradFill rotWithShape="1">
              <a:gsLst>
                <a:gs pos="0">
                  <a:srgbClr val="9EEAFF"/>
                </a:gs>
                <a:gs pos="35001">
                  <a:srgbClr val="BBEFFF"/>
                </a:gs>
                <a:gs pos="100000">
                  <a:srgbClr val="E4F9FF"/>
                </a:gs>
              </a:gsLst>
              <a:lin ang="16200000" scaled="1"/>
            </a:gradFill>
            <a:ln w="9525" algn="ctr">
              <a:solidFill>
                <a:srgbClr val="46AAC5"/>
              </a:solidFill>
              <a:round/>
              <a:headEnd/>
              <a:tailEnd/>
            </a:ln>
            <a:effectLst>
              <a:outerShdw dist="20000" dir="5400000" rotWithShape="0">
                <a:srgbClr val="000000">
                  <a:alpha val="37999"/>
                </a:srgbClr>
              </a:outerShdw>
            </a:effectLst>
          </p:spPr>
          <p:txBody>
            <a:bodyPr lIns="100794" tIns="50397" rIns="100794" bIns="50397" anchor="ctr"/>
            <a:lstStyle/>
            <a:p>
              <a:pPr algn="ctr" defTabSz="1008063" hangingPunct="1">
                <a:lnSpc>
                  <a:spcPct val="100000"/>
                </a:lnSpc>
                <a:buClrTx/>
                <a:buSzTx/>
                <a:buFontTx/>
                <a:buNone/>
                <a:defRPr/>
              </a:pPr>
              <a:r>
                <a:rPr lang="cs-CZ" sz="2600" b="1" dirty="0">
                  <a:latin typeface="Calibri" pitchFamily="34" charset="0"/>
                </a:rPr>
                <a:t>MRTVOLY</a:t>
              </a:r>
            </a:p>
          </p:txBody>
        </p:sp>
        <p:sp>
          <p:nvSpPr>
            <p:cNvPr id="12" name="Zaoblený obdélník 131">
              <a:extLst>
                <a:ext uri="{FF2B5EF4-FFF2-40B4-BE49-F238E27FC236}">
                  <a16:creationId xmlns:a16="http://schemas.microsoft.com/office/drawing/2014/main" id="{727EB3FB-BBFB-45D8-8A59-16A681C835F7}"/>
                </a:ext>
              </a:extLst>
            </p:cNvPr>
            <p:cNvSpPr>
              <a:spLocks noChangeArrowheads="1"/>
            </p:cNvSpPr>
            <p:nvPr/>
          </p:nvSpPr>
          <p:spPr bwMode="auto">
            <a:xfrm>
              <a:off x="5670550" y="712788"/>
              <a:ext cx="2862263" cy="442912"/>
            </a:xfrm>
            <a:prstGeom prst="roundRect">
              <a:avLst>
                <a:gd name="adj" fmla="val 16667"/>
              </a:avLst>
            </a:prstGeom>
            <a:gradFill rotWithShape="1">
              <a:gsLst>
                <a:gs pos="0">
                  <a:srgbClr val="9EEAFF"/>
                </a:gs>
                <a:gs pos="35001">
                  <a:srgbClr val="BBEFFF"/>
                </a:gs>
                <a:gs pos="100000">
                  <a:srgbClr val="E4F9FF"/>
                </a:gs>
              </a:gsLst>
              <a:lin ang="16200000" scaled="1"/>
            </a:gradFill>
            <a:ln w="9525" algn="ctr">
              <a:solidFill>
                <a:srgbClr val="46AAC5"/>
              </a:solidFill>
              <a:round/>
              <a:headEnd/>
              <a:tailEnd/>
            </a:ln>
            <a:effectLst>
              <a:outerShdw dist="20000" dir="5400000" rotWithShape="0">
                <a:srgbClr val="000000">
                  <a:alpha val="37999"/>
                </a:srgbClr>
              </a:outerShdw>
            </a:effectLst>
          </p:spPr>
          <p:txBody>
            <a:bodyPr lIns="100794" tIns="50397" rIns="100794" bIns="50397" anchor="ctr"/>
            <a:lstStyle/>
            <a:p>
              <a:pPr algn="ctr" defTabSz="1008063" hangingPunct="1">
                <a:lnSpc>
                  <a:spcPct val="100000"/>
                </a:lnSpc>
                <a:buClrTx/>
                <a:buSzTx/>
                <a:buFontTx/>
                <a:buNone/>
                <a:defRPr/>
              </a:pPr>
              <a:r>
                <a:rPr lang="cs-CZ" sz="2600" b="1">
                  <a:latin typeface="Calibri" pitchFamily="34" charset="0"/>
                </a:rPr>
                <a:t>EMBRYA, PLODY</a:t>
              </a:r>
            </a:p>
          </p:txBody>
        </p:sp>
        <p:sp>
          <p:nvSpPr>
            <p:cNvPr id="13" name="Volný tvar 43">
              <a:extLst>
                <a:ext uri="{FF2B5EF4-FFF2-40B4-BE49-F238E27FC236}">
                  <a16:creationId xmlns:a16="http://schemas.microsoft.com/office/drawing/2014/main" id="{D579EFE2-255F-4E75-A451-7DBD7757BCAE}"/>
                </a:ext>
              </a:extLst>
            </p:cNvPr>
            <p:cNvSpPr/>
            <p:nvPr/>
          </p:nvSpPr>
          <p:spPr>
            <a:xfrm>
              <a:off x="1909763" y="1490663"/>
              <a:ext cx="515937" cy="1617662"/>
            </a:xfrm>
            <a:custGeom>
              <a:avLst/>
              <a:gdLst>
                <a:gd name="connsiteX0" fmla="*/ 468163 w 468163"/>
                <a:gd name="connsiteY0" fmla="*/ 0 h 1466850"/>
                <a:gd name="connsiteX1" fmla="*/ 182413 w 468163"/>
                <a:gd name="connsiteY1" fmla="*/ 485775 h 1466850"/>
                <a:gd name="connsiteX2" fmla="*/ 1438 w 468163"/>
                <a:gd name="connsiteY2" fmla="*/ 1143000 h 1466850"/>
                <a:gd name="connsiteX3" fmla="*/ 277663 w 468163"/>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468163" h="1466850">
                  <a:moveTo>
                    <a:pt x="468163" y="0"/>
                  </a:moveTo>
                  <a:cubicBezTo>
                    <a:pt x="364181" y="147637"/>
                    <a:pt x="260200" y="295275"/>
                    <a:pt x="182413" y="485775"/>
                  </a:cubicBezTo>
                  <a:cubicBezTo>
                    <a:pt x="104625" y="676275"/>
                    <a:pt x="-14437" y="979487"/>
                    <a:pt x="1438" y="1143000"/>
                  </a:cubicBezTo>
                  <a:cubicBezTo>
                    <a:pt x="17313" y="1306513"/>
                    <a:pt x="147488" y="1386681"/>
                    <a:pt x="277663" y="1466850"/>
                  </a:cubicBezTo>
                </a:path>
              </a:pathLst>
            </a:custGeom>
            <a:noFill/>
            <a:ln w="38100">
              <a:solidFill>
                <a:srgbClr val="92D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4" name="Volný tvar 44">
              <a:extLst>
                <a:ext uri="{FF2B5EF4-FFF2-40B4-BE49-F238E27FC236}">
                  <a16:creationId xmlns:a16="http://schemas.microsoft.com/office/drawing/2014/main" id="{E2F00A5E-9995-48C9-BE5B-16D5015A717B}"/>
                </a:ext>
              </a:extLst>
            </p:cNvPr>
            <p:cNvSpPr/>
            <p:nvPr/>
          </p:nvSpPr>
          <p:spPr>
            <a:xfrm>
              <a:off x="1620838" y="1711325"/>
              <a:ext cx="1612900" cy="2352675"/>
            </a:xfrm>
            <a:custGeom>
              <a:avLst/>
              <a:gdLst>
                <a:gd name="connsiteX0" fmla="*/ 1479186 w 1479186"/>
                <a:gd name="connsiteY0" fmla="*/ 0 h 2133600"/>
                <a:gd name="connsiteX1" fmla="*/ 679086 w 1479186"/>
                <a:gd name="connsiteY1" fmla="*/ 438150 h 2133600"/>
                <a:gd name="connsiteX2" fmla="*/ 21861 w 1479186"/>
                <a:gd name="connsiteY2" fmla="*/ 1285875 h 2133600"/>
                <a:gd name="connsiteX3" fmla="*/ 193311 w 1479186"/>
                <a:gd name="connsiteY3" fmla="*/ 1895475 h 2133600"/>
                <a:gd name="connsiteX4" fmla="*/ 555261 w 1479186"/>
                <a:gd name="connsiteY4" fmla="*/ 2133600 h 2133600"/>
                <a:gd name="connsiteX0" fmla="*/ 1479186 w 1479186"/>
                <a:gd name="connsiteY0" fmla="*/ 0 h 2133600"/>
                <a:gd name="connsiteX1" fmla="*/ 679086 w 1479186"/>
                <a:gd name="connsiteY1" fmla="*/ 438150 h 2133600"/>
                <a:gd name="connsiteX2" fmla="*/ 21861 w 1479186"/>
                <a:gd name="connsiteY2" fmla="*/ 1285875 h 2133600"/>
                <a:gd name="connsiteX3" fmla="*/ 193311 w 1479186"/>
                <a:gd name="connsiteY3" fmla="*/ 1895475 h 2133600"/>
                <a:gd name="connsiteX4" fmla="*/ 555261 w 1479186"/>
                <a:gd name="connsiteY4" fmla="*/ 2133600 h 2133600"/>
                <a:gd name="connsiteX0" fmla="*/ 1460715 w 1460715"/>
                <a:gd name="connsiteY0" fmla="*/ 0 h 2133600"/>
                <a:gd name="connsiteX1" fmla="*/ 660615 w 1460715"/>
                <a:gd name="connsiteY1" fmla="*/ 438150 h 2133600"/>
                <a:gd name="connsiteX2" fmla="*/ 3390 w 1460715"/>
                <a:gd name="connsiteY2" fmla="*/ 1285875 h 2133600"/>
                <a:gd name="connsiteX3" fmla="*/ 174840 w 1460715"/>
                <a:gd name="connsiteY3" fmla="*/ 1895475 h 2133600"/>
                <a:gd name="connsiteX4" fmla="*/ 536790 w 1460715"/>
                <a:gd name="connsiteY4" fmla="*/ 2133600 h 2133600"/>
                <a:gd name="connsiteX0" fmla="*/ 1475684 w 1475684"/>
                <a:gd name="connsiteY0" fmla="*/ 0 h 2133600"/>
                <a:gd name="connsiteX1" fmla="*/ 675584 w 1475684"/>
                <a:gd name="connsiteY1" fmla="*/ 438150 h 2133600"/>
                <a:gd name="connsiteX2" fmla="*/ 18359 w 1475684"/>
                <a:gd name="connsiteY2" fmla="*/ 1285875 h 2133600"/>
                <a:gd name="connsiteX3" fmla="*/ 189809 w 1475684"/>
                <a:gd name="connsiteY3" fmla="*/ 1895475 h 2133600"/>
                <a:gd name="connsiteX4" fmla="*/ 551759 w 1475684"/>
                <a:gd name="connsiteY4" fmla="*/ 2133600 h 2133600"/>
                <a:gd name="connsiteX0" fmla="*/ 1463185 w 1463185"/>
                <a:gd name="connsiteY0" fmla="*/ 0 h 2133600"/>
                <a:gd name="connsiteX1" fmla="*/ 663085 w 1463185"/>
                <a:gd name="connsiteY1" fmla="*/ 438150 h 2133600"/>
                <a:gd name="connsiteX2" fmla="*/ 5860 w 1463185"/>
                <a:gd name="connsiteY2" fmla="*/ 1285875 h 2133600"/>
                <a:gd name="connsiteX3" fmla="*/ 177310 w 1463185"/>
                <a:gd name="connsiteY3" fmla="*/ 1895475 h 2133600"/>
                <a:gd name="connsiteX4" fmla="*/ 539260 w 1463185"/>
                <a:gd name="connsiteY4" fmla="*/ 2133600 h 2133600"/>
                <a:gd name="connsiteX0" fmla="*/ 1463185 w 1463185"/>
                <a:gd name="connsiteY0" fmla="*/ 0 h 2133600"/>
                <a:gd name="connsiteX1" fmla="*/ 663085 w 1463185"/>
                <a:gd name="connsiteY1" fmla="*/ 438150 h 2133600"/>
                <a:gd name="connsiteX2" fmla="*/ 5860 w 1463185"/>
                <a:gd name="connsiteY2" fmla="*/ 1285875 h 2133600"/>
                <a:gd name="connsiteX3" fmla="*/ 177310 w 1463185"/>
                <a:gd name="connsiteY3" fmla="*/ 1895475 h 2133600"/>
                <a:gd name="connsiteX4" fmla="*/ 539260 w 1463185"/>
                <a:gd name="connsiteY4" fmla="*/ 2133600 h 2133600"/>
                <a:gd name="connsiteX0" fmla="*/ 1463185 w 1463185"/>
                <a:gd name="connsiteY0" fmla="*/ 0 h 2133600"/>
                <a:gd name="connsiteX1" fmla="*/ 663085 w 1463185"/>
                <a:gd name="connsiteY1" fmla="*/ 438150 h 2133600"/>
                <a:gd name="connsiteX2" fmla="*/ 5860 w 1463185"/>
                <a:gd name="connsiteY2" fmla="*/ 1285875 h 2133600"/>
                <a:gd name="connsiteX3" fmla="*/ 177310 w 1463185"/>
                <a:gd name="connsiteY3" fmla="*/ 1895475 h 2133600"/>
                <a:gd name="connsiteX4" fmla="*/ 539260 w 1463185"/>
                <a:gd name="connsiteY4" fmla="*/ 213360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185" h="2133600">
                  <a:moveTo>
                    <a:pt x="1463185" y="0"/>
                  </a:moveTo>
                  <a:cubicBezTo>
                    <a:pt x="1184578" y="111919"/>
                    <a:pt x="934547" y="233363"/>
                    <a:pt x="663085" y="438150"/>
                  </a:cubicBezTo>
                  <a:cubicBezTo>
                    <a:pt x="391623" y="642937"/>
                    <a:pt x="39198" y="881062"/>
                    <a:pt x="5860" y="1285875"/>
                  </a:cubicBezTo>
                  <a:cubicBezTo>
                    <a:pt x="-27478" y="1690688"/>
                    <a:pt x="88410" y="1754188"/>
                    <a:pt x="177310" y="1895475"/>
                  </a:cubicBezTo>
                  <a:cubicBezTo>
                    <a:pt x="266210" y="2036762"/>
                    <a:pt x="402735" y="2085181"/>
                    <a:pt x="539260" y="2133600"/>
                  </a:cubicBezTo>
                </a:path>
              </a:pathLst>
            </a:custGeom>
            <a:noFill/>
            <a:ln w="3810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5" name="Volný tvar 45">
              <a:extLst>
                <a:ext uri="{FF2B5EF4-FFF2-40B4-BE49-F238E27FC236}">
                  <a16:creationId xmlns:a16="http://schemas.microsoft.com/office/drawing/2014/main" id="{352476D8-A11D-478B-BB5C-FB554F33A9B9}"/>
                </a:ext>
              </a:extLst>
            </p:cNvPr>
            <p:cNvSpPr/>
            <p:nvPr/>
          </p:nvSpPr>
          <p:spPr>
            <a:xfrm>
              <a:off x="4157663" y="1522413"/>
              <a:ext cx="995362" cy="3328987"/>
            </a:xfrm>
            <a:custGeom>
              <a:avLst/>
              <a:gdLst>
                <a:gd name="connsiteX0" fmla="*/ 0 w 901173"/>
                <a:gd name="connsiteY0" fmla="*/ 0 h 3019425"/>
                <a:gd name="connsiteX1" fmla="*/ 676275 w 901173"/>
                <a:gd name="connsiteY1" fmla="*/ 542925 h 3019425"/>
                <a:gd name="connsiteX2" fmla="*/ 895350 w 901173"/>
                <a:gd name="connsiteY2" fmla="*/ 1895475 h 3019425"/>
                <a:gd name="connsiteX3" fmla="*/ 485775 w 901173"/>
                <a:gd name="connsiteY3" fmla="*/ 3019425 h 3019425"/>
              </a:gdLst>
              <a:ahLst/>
              <a:cxnLst>
                <a:cxn ang="0">
                  <a:pos x="connsiteX0" y="connsiteY0"/>
                </a:cxn>
                <a:cxn ang="0">
                  <a:pos x="connsiteX1" y="connsiteY1"/>
                </a:cxn>
                <a:cxn ang="0">
                  <a:pos x="connsiteX2" y="connsiteY2"/>
                </a:cxn>
                <a:cxn ang="0">
                  <a:pos x="connsiteX3" y="connsiteY3"/>
                </a:cxn>
              </a:cxnLst>
              <a:rect l="l" t="t" r="r" b="b"/>
              <a:pathLst>
                <a:path w="901173" h="3019425">
                  <a:moveTo>
                    <a:pt x="0" y="0"/>
                  </a:moveTo>
                  <a:cubicBezTo>
                    <a:pt x="263525" y="113506"/>
                    <a:pt x="527050" y="227012"/>
                    <a:pt x="676275" y="542925"/>
                  </a:cubicBezTo>
                  <a:cubicBezTo>
                    <a:pt x="825500" y="858838"/>
                    <a:pt x="927100" y="1482725"/>
                    <a:pt x="895350" y="1895475"/>
                  </a:cubicBezTo>
                  <a:cubicBezTo>
                    <a:pt x="863600" y="2308225"/>
                    <a:pt x="674687" y="2663825"/>
                    <a:pt x="485775" y="3019425"/>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6" name="Volný tvar 46">
              <a:extLst>
                <a:ext uri="{FF2B5EF4-FFF2-40B4-BE49-F238E27FC236}">
                  <a16:creationId xmlns:a16="http://schemas.microsoft.com/office/drawing/2014/main" id="{FD2C9DD1-A1AB-4AA1-AF8F-435C2FE8D116}"/>
                </a:ext>
              </a:extLst>
            </p:cNvPr>
            <p:cNvSpPr/>
            <p:nvPr/>
          </p:nvSpPr>
          <p:spPr>
            <a:xfrm>
              <a:off x="4567238" y="1647825"/>
              <a:ext cx="796925" cy="4221163"/>
            </a:xfrm>
            <a:custGeom>
              <a:avLst/>
              <a:gdLst>
                <a:gd name="connsiteX0" fmla="*/ 114300 w 785797"/>
                <a:gd name="connsiteY0" fmla="*/ 0 h 3893426"/>
                <a:gd name="connsiteX1" fmla="*/ 523875 w 785797"/>
                <a:gd name="connsiteY1" fmla="*/ 600075 h 3893426"/>
                <a:gd name="connsiteX2" fmla="*/ 781050 w 785797"/>
                <a:gd name="connsiteY2" fmla="*/ 1647825 h 3893426"/>
                <a:gd name="connsiteX3" fmla="*/ 304800 w 785797"/>
                <a:gd name="connsiteY3" fmla="*/ 3619500 h 3893426"/>
                <a:gd name="connsiteX4" fmla="*/ 0 w 785797"/>
                <a:gd name="connsiteY4" fmla="*/ 3829050 h 3893426"/>
                <a:gd name="connsiteX0" fmla="*/ 114300 w 800193"/>
                <a:gd name="connsiteY0" fmla="*/ 0 h 3829050"/>
                <a:gd name="connsiteX1" fmla="*/ 523875 w 800193"/>
                <a:gd name="connsiteY1" fmla="*/ 600075 h 3829050"/>
                <a:gd name="connsiteX2" fmla="*/ 781050 w 800193"/>
                <a:gd name="connsiteY2" fmla="*/ 1647825 h 3829050"/>
                <a:gd name="connsiteX3" fmla="*/ 0 w 800193"/>
                <a:gd name="connsiteY3" fmla="*/ 3829050 h 3829050"/>
                <a:gd name="connsiteX0" fmla="*/ 114300 w 711664"/>
                <a:gd name="connsiteY0" fmla="*/ 0 h 3829050"/>
                <a:gd name="connsiteX1" fmla="*/ 523875 w 711664"/>
                <a:gd name="connsiteY1" fmla="*/ 600075 h 3829050"/>
                <a:gd name="connsiteX2" fmla="*/ 685800 w 711664"/>
                <a:gd name="connsiteY2" fmla="*/ 2171700 h 3829050"/>
                <a:gd name="connsiteX3" fmla="*/ 0 w 711664"/>
                <a:gd name="connsiteY3" fmla="*/ 3829050 h 3829050"/>
                <a:gd name="connsiteX0" fmla="*/ 114300 w 711664"/>
                <a:gd name="connsiteY0" fmla="*/ 0 h 3829050"/>
                <a:gd name="connsiteX1" fmla="*/ 523875 w 711664"/>
                <a:gd name="connsiteY1" fmla="*/ 600075 h 3829050"/>
                <a:gd name="connsiteX2" fmla="*/ 685800 w 711664"/>
                <a:gd name="connsiteY2" fmla="*/ 2171700 h 3829050"/>
                <a:gd name="connsiteX3" fmla="*/ 0 w 711664"/>
                <a:gd name="connsiteY3" fmla="*/ 3829050 h 3829050"/>
                <a:gd name="connsiteX0" fmla="*/ 114300 w 736248"/>
                <a:gd name="connsiteY0" fmla="*/ 0 h 3829050"/>
                <a:gd name="connsiteX1" fmla="*/ 523875 w 736248"/>
                <a:gd name="connsiteY1" fmla="*/ 600075 h 3829050"/>
                <a:gd name="connsiteX2" fmla="*/ 666750 w 736248"/>
                <a:gd name="connsiteY2" fmla="*/ 1000125 h 3829050"/>
                <a:gd name="connsiteX3" fmla="*/ 685800 w 736248"/>
                <a:gd name="connsiteY3" fmla="*/ 2171700 h 3829050"/>
                <a:gd name="connsiteX4" fmla="*/ 0 w 736248"/>
                <a:gd name="connsiteY4" fmla="*/ 3829050 h 3829050"/>
                <a:gd name="connsiteX0" fmla="*/ 114300 w 711664"/>
                <a:gd name="connsiteY0" fmla="*/ 0 h 3829050"/>
                <a:gd name="connsiteX1" fmla="*/ 523875 w 711664"/>
                <a:gd name="connsiteY1" fmla="*/ 600075 h 3829050"/>
                <a:gd name="connsiteX2" fmla="*/ 685800 w 711664"/>
                <a:gd name="connsiteY2" fmla="*/ 2171700 h 3829050"/>
                <a:gd name="connsiteX3" fmla="*/ 0 w 711664"/>
                <a:gd name="connsiteY3" fmla="*/ 3829050 h 3829050"/>
                <a:gd name="connsiteX0" fmla="*/ 114300 w 711664"/>
                <a:gd name="connsiteY0" fmla="*/ 0 h 3829050"/>
                <a:gd name="connsiteX1" fmla="*/ 523875 w 711664"/>
                <a:gd name="connsiteY1" fmla="*/ 600075 h 3829050"/>
                <a:gd name="connsiteX2" fmla="*/ 685800 w 711664"/>
                <a:gd name="connsiteY2" fmla="*/ 2171700 h 3829050"/>
                <a:gd name="connsiteX3" fmla="*/ 0 w 711664"/>
                <a:gd name="connsiteY3" fmla="*/ 3829050 h 3829050"/>
                <a:gd name="connsiteX0" fmla="*/ 114300 w 721880"/>
                <a:gd name="connsiteY0" fmla="*/ 0 h 3829050"/>
                <a:gd name="connsiteX1" fmla="*/ 523875 w 721880"/>
                <a:gd name="connsiteY1" fmla="*/ 600075 h 3829050"/>
                <a:gd name="connsiteX2" fmla="*/ 685800 w 721880"/>
                <a:gd name="connsiteY2" fmla="*/ 2171700 h 3829050"/>
                <a:gd name="connsiteX3" fmla="*/ 0 w 721880"/>
                <a:gd name="connsiteY3" fmla="*/ 3829050 h 3829050"/>
              </a:gdLst>
              <a:ahLst/>
              <a:cxnLst>
                <a:cxn ang="0">
                  <a:pos x="connsiteX0" y="connsiteY0"/>
                </a:cxn>
                <a:cxn ang="0">
                  <a:pos x="connsiteX1" y="connsiteY1"/>
                </a:cxn>
                <a:cxn ang="0">
                  <a:pos x="connsiteX2" y="connsiteY2"/>
                </a:cxn>
                <a:cxn ang="0">
                  <a:pos x="connsiteX3" y="connsiteY3"/>
                </a:cxn>
              </a:cxnLst>
              <a:rect l="l" t="t" r="r" b="b"/>
              <a:pathLst>
                <a:path w="721880" h="3829050">
                  <a:moveTo>
                    <a:pt x="114300" y="0"/>
                  </a:moveTo>
                  <a:cubicBezTo>
                    <a:pt x="263525" y="162718"/>
                    <a:pt x="352425" y="238125"/>
                    <a:pt x="523875" y="600075"/>
                  </a:cubicBezTo>
                  <a:cubicBezTo>
                    <a:pt x="695325" y="962025"/>
                    <a:pt x="773112" y="1633538"/>
                    <a:pt x="685800" y="2171700"/>
                  </a:cubicBezTo>
                  <a:cubicBezTo>
                    <a:pt x="574675" y="2643188"/>
                    <a:pt x="162719" y="3374628"/>
                    <a:pt x="0" y="3829050"/>
                  </a:cubicBezTo>
                </a:path>
              </a:pathLst>
            </a:custGeom>
            <a:noFill/>
            <a:ln w="38100">
              <a:solidFill>
                <a:schemeClr val="bg2">
                  <a:lumMod val="5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52" name="Skupina 51">
            <a:extLst>
              <a:ext uri="{FF2B5EF4-FFF2-40B4-BE49-F238E27FC236}">
                <a16:creationId xmlns:a16="http://schemas.microsoft.com/office/drawing/2014/main" id="{DDFB2E23-7058-43F4-8699-C2C50EC28E45}"/>
              </a:ext>
            </a:extLst>
          </p:cNvPr>
          <p:cNvGrpSpPr/>
          <p:nvPr/>
        </p:nvGrpSpPr>
        <p:grpSpPr>
          <a:xfrm>
            <a:off x="4738805" y="854481"/>
            <a:ext cx="3969848" cy="5538373"/>
            <a:chOff x="5754688" y="773527"/>
            <a:chExt cx="3969848" cy="5538373"/>
          </a:xfrm>
        </p:grpSpPr>
        <p:grpSp>
          <p:nvGrpSpPr>
            <p:cNvPr id="22" name="Skupina 41">
              <a:extLst>
                <a:ext uri="{FF2B5EF4-FFF2-40B4-BE49-F238E27FC236}">
                  <a16:creationId xmlns:a16="http://schemas.microsoft.com/office/drawing/2014/main" id="{ED3207B9-51E5-40A3-9F3B-4FEC24DFF833}"/>
                </a:ext>
              </a:extLst>
            </p:cNvPr>
            <p:cNvGrpSpPr/>
            <p:nvPr/>
          </p:nvGrpSpPr>
          <p:grpSpPr>
            <a:xfrm>
              <a:off x="8381713" y="773527"/>
              <a:ext cx="1342823" cy="2692390"/>
              <a:chOff x="7185283" y="701140"/>
              <a:chExt cx="1218110" cy="2443095"/>
            </a:xfrm>
            <a:effectLst>
              <a:outerShdw blurRad="50800" dist="38100" dir="5400000" algn="t" rotWithShape="0">
                <a:prstClr val="black">
                  <a:alpha val="40000"/>
                </a:prstClr>
              </a:outerShdw>
            </a:effectLst>
          </p:grpSpPr>
          <p:grpSp>
            <p:nvGrpSpPr>
              <p:cNvPr id="23" name="Skupina 108">
                <a:extLst>
                  <a:ext uri="{FF2B5EF4-FFF2-40B4-BE49-F238E27FC236}">
                    <a16:creationId xmlns:a16="http://schemas.microsoft.com/office/drawing/2014/main" id="{2DB87318-C4B5-4002-A19F-D0D75BE1219A}"/>
                  </a:ext>
                </a:extLst>
              </p:cNvPr>
              <p:cNvGrpSpPr/>
              <p:nvPr/>
            </p:nvGrpSpPr>
            <p:grpSpPr>
              <a:xfrm>
                <a:off x="7185283" y="701140"/>
                <a:ext cx="1218110" cy="2443095"/>
                <a:chOff x="1647687" y="1000138"/>
                <a:chExt cx="1218110" cy="2443095"/>
              </a:xfrm>
            </p:grpSpPr>
            <p:sp>
              <p:nvSpPr>
                <p:cNvPr id="36" name="Obdélník 35">
                  <a:extLst>
                    <a:ext uri="{FF2B5EF4-FFF2-40B4-BE49-F238E27FC236}">
                      <a16:creationId xmlns:a16="http://schemas.microsoft.com/office/drawing/2014/main" id="{084482A5-DF1D-4FAD-9769-A938997CB55D}"/>
                    </a:ext>
                  </a:extLst>
                </p:cNvPr>
                <p:cNvSpPr/>
                <p:nvPr/>
              </p:nvSpPr>
              <p:spPr>
                <a:xfrm rot="19720889">
                  <a:off x="2662549" y="1606439"/>
                  <a:ext cx="203248" cy="924022"/>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7" name="Obdélník 36">
                  <a:extLst>
                    <a:ext uri="{FF2B5EF4-FFF2-40B4-BE49-F238E27FC236}">
                      <a16:creationId xmlns:a16="http://schemas.microsoft.com/office/drawing/2014/main" id="{ACC0EF77-A9E0-4EF1-8C8F-EB55157AAC8D}"/>
                    </a:ext>
                  </a:extLst>
                </p:cNvPr>
                <p:cNvSpPr/>
                <p:nvPr/>
              </p:nvSpPr>
              <p:spPr>
                <a:xfrm rot="18101352" flipH="1">
                  <a:off x="1286824" y="1948729"/>
                  <a:ext cx="933500" cy="211774"/>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38" name="Skupina 119">
                  <a:extLst>
                    <a:ext uri="{FF2B5EF4-FFF2-40B4-BE49-F238E27FC236}">
                      <a16:creationId xmlns:a16="http://schemas.microsoft.com/office/drawing/2014/main" id="{6DCF1A1E-4A56-4C70-AD39-17A6D30F248D}"/>
                    </a:ext>
                  </a:extLst>
                </p:cNvPr>
                <p:cNvGrpSpPr/>
                <p:nvPr/>
              </p:nvGrpSpPr>
              <p:grpSpPr>
                <a:xfrm>
                  <a:off x="1750072" y="1000138"/>
                  <a:ext cx="987197" cy="2443095"/>
                  <a:chOff x="2085548" y="817051"/>
                  <a:chExt cx="395769" cy="1098519"/>
                </a:xfrm>
              </p:grpSpPr>
              <p:sp>
                <p:nvSpPr>
                  <p:cNvPr id="39" name="Ovál 38">
                    <a:extLst>
                      <a:ext uri="{FF2B5EF4-FFF2-40B4-BE49-F238E27FC236}">
                        <a16:creationId xmlns:a16="http://schemas.microsoft.com/office/drawing/2014/main" id="{4E1D573C-78CC-4822-800D-C715D419EBED}"/>
                      </a:ext>
                    </a:extLst>
                  </p:cNvPr>
                  <p:cNvSpPr/>
                  <p:nvPr/>
                </p:nvSpPr>
                <p:spPr>
                  <a:xfrm>
                    <a:off x="2150190" y="817051"/>
                    <a:ext cx="246983" cy="258475"/>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40" name="Obdélník 39">
                    <a:extLst>
                      <a:ext uri="{FF2B5EF4-FFF2-40B4-BE49-F238E27FC236}">
                        <a16:creationId xmlns:a16="http://schemas.microsoft.com/office/drawing/2014/main" id="{B9B282C0-7C72-44EF-B730-57D67D172428}"/>
                      </a:ext>
                    </a:extLst>
                  </p:cNvPr>
                  <p:cNvSpPr/>
                  <p:nvPr/>
                </p:nvSpPr>
                <p:spPr>
                  <a:xfrm>
                    <a:off x="2282502" y="1482669"/>
                    <a:ext cx="114256" cy="432901"/>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41" name="Obdélník 40">
                    <a:extLst>
                      <a:ext uri="{FF2B5EF4-FFF2-40B4-BE49-F238E27FC236}">
                        <a16:creationId xmlns:a16="http://schemas.microsoft.com/office/drawing/2014/main" id="{DC5AF6F0-CC57-48D2-97AA-4390AF522698}"/>
                      </a:ext>
                    </a:extLst>
                  </p:cNvPr>
                  <p:cNvSpPr/>
                  <p:nvPr/>
                </p:nvSpPr>
                <p:spPr>
                  <a:xfrm>
                    <a:off x="2159011" y="1482669"/>
                    <a:ext cx="111958" cy="432901"/>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42" name="Zaoblený obdélník 124">
                    <a:extLst>
                      <a:ext uri="{FF2B5EF4-FFF2-40B4-BE49-F238E27FC236}">
                        <a16:creationId xmlns:a16="http://schemas.microsoft.com/office/drawing/2014/main" id="{9A854024-D9B0-4098-A6FA-88BFBC4B2547}"/>
                      </a:ext>
                    </a:extLst>
                  </p:cNvPr>
                  <p:cNvSpPr/>
                  <p:nvPr/>
                </p:nvSpPr>
                <p:spPr>
                  <a:xfrm>
                    <a:off x="2085548" y="1075526"/>
                    <a:ext cx="395769" cy="586674"/>
                  </a:xfrm>
                  <a:custGeom>
                    <a:avLst/>
                    <a:gdLst>
                      <a:gd name="connsiteX0" fmla="*/ 0 w 792088"/>
                      <a:gd name="connsiteY0" fmla="*/ 132017 h 1005982"/>
                      <a:gd name="connsiteX1" fmla="*/ 132017 w 792088"/>
                      <a:gd name="connsiteY1" fmla="*/ 0 h 1005982"/>
                      <a:gd name="connsiteX2" fmla="*/ 660071 w 792088"/>
                      <a:gd name="connsiteY2" fmla="*/ 0 h 1005982"/>
                      <a:gd name="connsiteX3" fmla="*/ 792088 w 792088"/>
                      <a:gd name="connsiteY3" fmla="*/ 132017 h 1005982"/>
                      <a:gd name="connsiteX4" fmla="*/ 792088 w 792088"/>
                      <a:gd name="connsiteY4" fmla="*/ 873965 h 1005982"/>
                      <a:gd name="connsiteX5" fmla="*/ 660071 w 792088"/>
                      <a:gd name="connsiteY5" fmla="*/ 1005982 h 1005982"/>
                      <a:gd name="connsiteX6" fmla="*/ 132017 w 792088"/>
                      <a:gd name="connsiteY6" fmla="*/ 1005982 h 1005982"/>
                      <a:gd name="connsiteX7" fmla="*/ 0 w 792088"/>
                      <a:gd name="connsiteY7" fmla="*/ 873965 h 1005982"/>
                      <a:gd name="connsiteX8" fmla="*/ 0 w 792088"/>
                      <a:gd name="connsiteY8" fmla="*/ 132017 h 1005982"/>
                      <a:gd name="connsiteX0" fmla="*/ 0 w 792088"/>
                      <a:gd name="connsiteY0" fmla="*/ 132017 h 1080410"/>
                      <a:gd name="connsiteX1" fmla="*/ 132017 w 792088"/>
                      <a:gd name="connsiteY1" fmla="*/ 0 h 1080410"/>
                      <a:gd name="connsiteX2" fmla="*/ 660071 w 792088"/>
                      <a:gd name="connsiteY2" fmla="*/ 0 h 1080410"/>
                      <a:gd name="connsiteX3" fmla="*/ 792088 w 792088"/>
                      <a:gd name="connsiteY3" fmla="*/ 132017 h 1080410"/>
                      <a:gd name="connsiteX4" fmla="*/ 792088 w 792088"/>
                      <a:gd name="connsiteY4" fmla="*/ 873965 h 1080410"/>
                      <a:gd name="connsiteX5" fmla="*/ 660071 w 792088"/>
                      <a:gd name="connsiteY5" fmla="*/ 1005982 h 1080410"/>
                      <a:gd name="connsiteX6" fmla="*/ 110752 w 792088"/>
                      <a:gd name="connsiteY6" fmla="*/ 1080410 h 1080410"/>
                      <a:gd name="connsiteX7" fmla="*/ 0 w 792088"/>
                      <a:gd name="connsiteY7" fmla="*/ 873965 h 1080410"/>
                      <a:gd name="connsiteX8" fmla="*/ 0 w 792088"/>
                      <a:gd name="connsiteY8" fmla="*/ 132017 h 1080410"/>
                      <a:gd name="connsiteX0" fmla="*/ 0 w 792088"/>
                      <a:gd name="connsiteY0" fmla="*/ 132017 h 1101675"/>
                      <a:gd name="connsiteX1" fmla="*/ 132017 w 792088"/>
                      <a:gd name="connsiteY1" fmla="*/ 0 h 1101675"/>
                      <a:gd name="connsiteX2" fmla="*/ 660071 w 792088"/>
                      <a:gd name="connsiteY2" fmla="*/ 0 h 1101675"/>
                      <a:gd name="connsiteX3" fmla="*/ 792088 w 792088"/>
                      <a:gd name="connsiteY3" fmla="*/ 132017 h 1101675"/>
                      <a:gd name="connsiteX4" fmla="*/ 792088 w 792088"/>
                      <a:gd name="connsiteY4" fmla="*/ 873965 h 1101675"/>
                      <a:gd name="connsiteX5" fmla="*/ 585643 w 792088"/>
                      <a:gd name="connsiteY5" fmla="*/ 1101675 h 1101675"/>
                      <a:gd name="connsiteX6" fmla="*/ 110752 w 792088"/>
                      <a:gd name="connsiteY6" fmla="*/ 1080410 h 1101675"/>
                      <a:gd name="connsiteX7" fmla="*/ 0 w 792088"/>
                      <a:gd name="connsiteY7" fmla="*/ 873965 h 1101675"/>
                      <a:gd name="connsiteX8" fmla="*/ 0 w 792088"/>
                      <a:gd name="connsiteY8" fmla="*/ 132017 h 1101675"/>
                      <a:gd name="connsiteX0" fmla="*/ 0 w 877149"/>
                      <a:gd name="connsiteY0" fmla="*/ 132017 h 1101675"/>
                      <a:gd name="connsiteX1" fmla="*/ 132017 w 877149"/>
                      <a:gd name="connsiteY1" fmla="*/ 0 h 1101675"/>
                      <a:gd name="connsiteX2" fmla="*/ 660071 w 877149"/>
                      <a:gd name="connsiteY2" fmla="*/ 0 h 1101675"/>
                      <a:gd name="connsiteX3" fmla="*/ 792088 w 877149"/>
                      <a:gd name="connsiteY3" fmla="*/ 132017 h 1101675"/>
                      <a:gd name="connsiteX4" fmla="*/ 877149 w 877149"/>
                      <a:gd name="connsiteY4" fmla="*/ 895229 h 1101675"/>
                      <a:gd name="connsiteX5" fmla="*/ 585643 w 877149"/>
                      <a:gd name="connsiteY5" fmla="*/ 1101675 h 1101675"/>
                      <a:gd name="connsiteX6" fmla="*/ 110752 w 877149"/>
                      <a:gd name="connsiteY6" fmla="*/ 1080410 h 1101675"/>
                      <a:gd name="connsiteX7" fmla="*/ 0 w 877149"/>
                      <a:gd name="connsiteY7" fmla="*/ 873965 h 1101675"/>
                      <a:gd name="connsiteX8" fmla="*/ 0 w 877149"/>
                      <a:gd name="connsiteY8" fmla="*/ 132017 h 1101675"/>
                      <a:gd name="connsiteX0" fmla="*/ 74428 w 951577"/>
                      <a:gd name="connsiteY0" fmla="*/ 132017 h 1101675"/>
                      <a:gd name="connsiteX1" fmla="*/ 206445 w 951577"/>
                      <a:gd name="connsiteY1" fmla="*/ 0 h 1101675"/>
                      <a:gd name="connsiteX2" fmla="*/ 734499 w 951577"/>
                      <a:gd name="connsiteY2" fmla="*/ 0 h 1101675"/>
                      <a:gd name="connsiteX3" fmla="*/ 866516 w 951577"/>
                      <a:gd name="connsiteY3" fmla="*/ 132017 h 1101675"/>
                      <a:gd name="connsiteX4" fmla="*/ 951577 w 951577"/>
                      <a:gd name="connsiteY4" fmla="*/ 895229 h 1101675"/>
                      <a:gd name="connsiteX5" fmla="*/ 660071 w 951577"/>
                      <a:gd name="connsiteY5" fmla="*/ 1101675 h 1101675"/>
                      <a:gd name="connsiteX6" fmla="*/ 185180 w 951577"/>
                      <a:gd name="connsiteY6" fmla="*/ 1080410 h 1101675"/>
                      <a:gd name="connsiteX7" fmla="*/ 0 w 951577"/>
                      <a:gd name="connsiteY7" fmla="*/ 873964 h 1101675"/>
                      <a:gd name="connsiteX8" fmla="*/ 74428 w 951577"/>
                      <a:gd name="connsiteY8" fmla="*/ 132017 h 1101675"/>
                      <a:gd name="connsiteX0" fmla="*/ 74428 w 963649"/>
                      <a:gd name="connsiteY0" fmla="*/ 132017 h 1101675"/>
                      <a:gd name="connsiteX1" fmla="*/ 206445 w 963649"/>
                      <a:gd name="connsiteY1" fmla="*/ 0 h 1101675"/>
                      <a:gd name="connsiteX2" fmla="*/ 734499 w 963649"/>
                      <a:gd name="connsiteY2" fmla="*/ 0 h 1101675"/>
                      <a:gd name="connsiteX3" fmla="*/ 866516 w 963649"/>
                      <a:gd name="connsiteY3" fmla="*/ 132017 h 1101675"/>
                      <a:gd name="connsiteX4" fmla="*/ 963649 w 963649"/>
                      <a:gd name="connsiteY4" fmla="*/ 552813 h 1101675"/>
                      <a:gd name="connsiteX5" fmla="*/ 951577 w 963649"/>
                      <a:gd name="connsiteY5" fmla="*/ 895229 h 1101675"/>
                      <a:gd name="connsiteX6" fmla="*/ 660071 w 963649"/>
                      <a:gd name="connsiteY6" fmla="*/ 1101675 h 1101675"/>
                      <a:gd name="connsiteX7" fmla="*/ 185180 w 963649"/>
                      <a:gd name="connsiteY7" fmla="*/ 1080410 h 1101675"/>
                      <a:gd name="connsiteX8" fmla="*/ 0 w 963649"/>
                      <a:gd name="connsiteY8" fmla="*/ 873964 h 1101675"/>
                      <a:gd name="connsiteX9" fmla="*/ 74428 w 963649"/>
                      <a:gd name="connsiteY9" fmla="*/ 132017 h 1101675"/>
                      <a:gd name="connsiteX0" fmla="*/ 90646 w 979867"/>
                      <a:gd name="connsiteY0" fmla="*/ 132017 h 1101675"/>
                      <a:gd name="connsiteX1" fmla="*/ 222663 w 979867"/>
                      <a:gd name="connsiteY1" fmla="*/ 0 h 1101675"/>
                      <a:gd name="connsiteX2" fmla="*/ 750717 w 979867"/>
                      <a:gd name="connsiteY2" fmla="*/ 0 h 1101675"/>
                      <a:gd name="connsiteX3" fmla="*/ 882734 w 979867"/>
                      <a:gd name="connsiteY3" fmla="*/ 132017 h 1101675"/>
                      <a:gd name="connsiteX4" fmla="*/ 979867 w 979867"/>
                      <a:gd name="connsiteY4" fmla="*/ 552813 h 1101675"/>
                      <a:gd name="connsiteX5" fmla="*/ 967795 w 979867"/>
                      <a:gd name="connsiteY5" fmla="*/ 895229 h 1101675"/>
                      <a:gd name="connsiteX6" fmla="*/ 676289 w 979867"/>
                      <a:gd name="connsiteY6" fmla="*/ 1101675 h 1101675"/>
                      <a:gd name="connsiteX7" fmla="*/ 201398 w 979867"/>
                      <a:gd name="connsiteY7" fmla="*/ 1080410 h 1101675"/>
                      <a:gd name="connsiteX8" fmla="*/ 16218 w 979867"/>
                      <a:gd name="connsiteY8" fmla="*/ 873964 h 1101675"/>
                      <a:gd name="connsiteX9" fmla="*/ 1670 w 979867"/>
                      <a:gd name="connsiteY9" fmla="*/ 574078 h 1101675"/>
                      <a:gd name="connsiteX10" fmla="*/ 90646 w 979867"/>
                      <a:gd name="connsiteY10" fmla="*/ 132017 h 1101675"/>
                      <a:gd name="connsiteX0" fmla="*/ 165074 w 979867"/>
                      <a:gd name="connsiteY0" fmla="*/ 323403 h 1101675"/>
                      <a:gd name="connsiteX1" fmla="*/ 222663 w 979867"/>
                      <a:gd name="connsiteY1" fmla="*/ 0 h 1101675"/>
                      <a:gd name="connsiteX2" fmla="*/ 750717 w 979867"/>
                      <a:gd name="connsiteY2" fmla="*/ 0 h 1101675"/>
                      <a:gd name="connsiteX3" fmla="*/ 882734 w 979867"/>
                      <a:gd name="connsiteY3" fmla="*/ 132017 h 1101675"/>
                      <a:gd name="connsiteX4" fmla="*/ 979867 w 979867"/>
                      <a:gd name="connsiteY4" fmla="*/ 552813 h 1101675"/>
                      <a:gd name="connsiteX5" fmla="*/ 967795 w 979867"/>
                      <a:gd name="connsiteY5" fmla="*/ 895229 h 1101675"/>
                      <a:gd name="connsiteX6" fmla="*/ 676289 w 979867"/>
                      <a:gd name="connsiteY6" fmla="*/ 1101675 h 1101675"/>
                      <a:gd name="connsiteX7" fmla="*/ 201398 w 979867"/>
                      <a:gd name="connsiteY7" fmla="*/ 1080410 h 1101675"/>
                      <a:gd name="connsiteX8" fmla="*/ 16218 w 979867"/>
                      <a:gd name="connsiteY8" fmla="*/ 873964 h 1101675"/>
                      <a:gd name="connsiteX9" fmla="*/ 1670 w 979867"/>
                      <a:gd name="connsiteY9" fmla="*/ 574078 h 1101675"/>
                      <a:gd name="connsiteX10" fmla="*/ 165074 w 979867"/>
                      <a:gd name="connsiteY10" fmla="*/ 323403 h 1101675"/>
                      <a:gd name="connsiteX0" fmla="*/ 165074 w 979867"/>
                      <a:gd name="connsiteY0" fmla="*/ 323403 h 1101675"/>
                      <a:gd name="connsiteX1" fmla="*/ 222663 w 979867"/>
                      <a:gd name="connsiteY1" fmla="*/ 0 h 1101675"/>
                      <a:gd name="connsiteX2" fmla="*/ 750717 w 979867"/>
                      <a:gd name="connsiteY2" fmla="*/ 0 h 1101675"/>
                      <a:gd name="connsiteX3" fmla="*/ 829571 w 979867"/>
                      <a:gd name="connsiteY3" fmla="*/ 355301 h 1101675"/>
                      <a:gd name="connsiteX4" fmla="*/ 979867 w 979867"/>
                      <a:gd name="connsiteY4" fmla="*/ 552813 h 1101675"/>
                      <a:gd name="connsiteX5" fmla="*/ 967795 w 979867"/>
                      <a:gd name="connsiteY5" fmla="*/ 895229 h 1101675"/>
                      <a:gd name="connsiteX6" fmla="*/ 676289 w 979867"/>
                      <a:gd name="connsiteY6" fmla="*/ 1101675 h 1101675"/>
                      <a:gd name="connsiteX7" fmla="*/ 201398 w 979867"/>
                      <a:gd name="connsiteY7" fmla="*/ 1080410 h 1101675"/>
                      <a:gd name="connsiteX8" fmla="*/ 16218 w 979867"/>
                      <a:gd name="connsiteY8" fmla="*/ 873964 h 1101675"/>
                      <a:gd name="connsiteX9" fmla="*/ 1670 w 979867"/>
                      <a:gd name="connsiteY9" fmla="*/ 574078 h 1101675"/>
                      <a:gd name="connsiteX10" fmla="*/ 165074 w 979867"/>
                      <a:gd name="connsiteY10" fmla="*/ 323403 h 1101675"/>
                      <a:gd name="connsiteX0" fmla="*/ 165074 w 979867"/>
                      <a:gd name="connsiteY0" fmla="*/ 323403 h 1101675"/>
                      <a:gd name="connsiteX1" fmla="*/ 222663 w 979867"/>
                      <a:gd name="connsiteY1" fmla="*/ 0 h 1101675"/>
                      <a:gd name="connsiteX2" fmla="*/ 750717 w 979867"/>
                      <a:gd name="connsiteY2" fmla="*/ 0 h 1101675"/>
                      <a:gd name="connsiteX3" fmla="*/ 873543 w 979867"/>
                      <a:gd name="connsiteY3" fmla="*/ 127512 h 1101675"/>
                      <a:gd name="connsiteX4" fmla="*/ 829571 w 979867"/>
                      <a:gd name="connsiteY4" fmla="*/ 355301 h 1101675"/>
                      <a:gd name="connsiteX5" fmla="*/ 979867 w 979867"/>
                      <a:gd name="connsiteY5" fmla="*/ 552813 h 1101675"/>
                      <a:gd name="connsiteX6" fmla="*/ 967795 w 979867"/>
                      <a:gd name="connsiteY6" fmla="*/ 895229 h 1101675"/>
                      <a:gd name="connsiteX7" fmla="*/ 676289 w 979867"/>
                      <a:gd name="connsiteY7" fmla="*/ 1101675 h 1101675"/>
                      <a:gd name="connsiteX8" fmla="*/ 201398 w 979867"/>
                      <a:gd name="connsiteY8" fmla="*/ 1080410 h 1101675"/>
                      <a:gd name="connsiteX9" fmla="*/ 16218 w 979867"/>
                      <a:gd name="connsiteY9" fmla="*/ 873964 h 1101675"/>
                      <a:gd name="connsiteX10" fmla="*/ 1670 w 979867"/>
                      <a:gd name="connsiteY10" fmla="*/ 574078 h 1101675"/>
                      <a:gd name="connsiteX11" fmla="*/ 165074 w 979867"/>
                      <a:gd name="connsiteY11" fmla="*/ 323403 h 1101675"/>
                      <a:gd name="connsiteX0" fmla="*/ 165074 w 979867"/>
                      <a:gd name="connsiteY0" fmla="*/ 323403 h 1101675"/>
                      <a:gd name="connsiteX1" fmla="*/ 118631 w 979867"/>
                      <a:gd name="connsiteY1" fmla="*/ 127512 h 1101675"/>
                      <a:gd name="connsiteX2" fmla="*/ 222663 w 979867"/>
                      <a:gd name="connsiteY2" fmla="*/ 0 h 1101675"/>
                      <a:gd name="connsiteX3" fmla="*/ 750717 w 979867"/>
                      <a:gd name="connsiteY3" fmla="*/ 0 h 1101675"/>
                      <a:gd name="connsiteX4" fmla="*/ 873543 w 979867"/>
                      <a:gd name="connsiteY4" fmla="*/ 127512 h 1101675"/>
                      <a:gd name="connsiteX5" fmla="*/ 829571 w 979867"/>
                      <a:gd name="connsiteY5" fmla="*/ 355301 h 1101675"/>
                      <a:gd name="connsiteX6" fmla="*/ 979867 w 979867"/>
                      <a:gd name="connsiteY6" fmla="*/ 552813 h 1101675"/>
                      <a:gd name="connsiteX7" fmla="*/ 967795 w 979867"/>
                      <a:gd name="connsiteY7" fmla="*/ 895229 h 1101675"/>
                      <a:gd name="connsiteX8" fmla="*/ 676289 w 979867"/>
                      <a:gd name="connsiteY8" fmla="*/ 1101675 h 1101675"/>
                      <a:gd name="connsiteX9" fmla="*/ 201398 w 979867"/>
                      <a:gd name="connsiteY9" fmla="*/ 1080410 h 1101675"/>
                      <a:gd name="connsiteX10" fmla="*/ 16218 w 979867"/>
                      <a:gd name="connsiteY10" fmla="*/ 873964 h 1101675"/>
                      <a:gd name="connsiteX11" fmla="*/ 1670 w 979867"/>
                      <a:gd name="connsiteY11" fmla="*/ 574078 h 1101675"/>
                      <a:gd name="connsiteX12" fmla="*/ 165074 w 979867"/>
                      <a:gd name="connsiteY12" fmla="*/ 323403 h 1101675"/>
                      <a:gd name="connsiteX0" fmla="*/ 165074 w 979867"/>
                      <a:gd name="connsiteY0" fmla="*/ 323403 h 1169731"/>
                      <a:gd name="connsiteX1" fmla="*/ 118631 w 979867"/>
                      <a:gd name="connsiteY1" fmla="*/ 127512 h 1169731"/>
                      <a:gd name="connsiteX2" fmla="*/ 222663 w 979867"/>
                      <a:gd name="connsiteY2" fmla="*/ 0 h 1169731"/>
                      <a:gd name="connsiteX3" fmla="*/ 750717 w 979867"/>
                      <a:gd name="connsiteY3" fmla="*/ 0 h 1169731"/>
                      <a:gd name="connsiteX4" fmla="*/ 873543 w 979867"/>
                      <a:gd name="connsiteY4" fmla="*/ 127512 h 1169731"/>
                      <a:gd name="connsiteX5" fmla="*/ 829571 w 979867"/>
                      <a:gd name="connsiteY5" fmla="*/ 355301 h 1169731"/>
                      <a:gd name="connsiteX6" fmla="*/ 979867 w 979867"/>
                      <a:gd name="connsiteY6" fmla="*/ 552813 h 1169731"/>
                      <a:gd name="connsiteX7" fmla="*/ 967795 w 979867"/>
                      <a:gd name="connsiteY7" fmla="*/ 895229 h 1169731"/>
                      <a:gd name="connsiteX8" fmla="*/ 676289 w 979867"/>
                      <a:gd name="connsiteY8" fmla="*/ 1101675 h 1169731"/>
                      <a:gd name="connsiteX9" fmla="*/ 480138 w 979867"/>
                      <a:gd name="connsiteY9" fmla="*/ 1169501 h 1169731"/>
                      <a:gd name="connsiteX10" fmla="*/ 201398 w 979867"/>
                      <a:gd name="connsiteY10" fmla="*/ 1080410 h 1169731"/>
                      <a:gd name="connsiteX11" fmla="*/ 16218 w 979867"/>
                      <a:gd name="connsiteY11" fmla="*/ 873964 h 1169731"/>
                      <a:gd name="connsiteX12" fmla="*/ 1670 w 979867"/>
                      <a:gd name="connsiteY12" fmla="*/ 574078 h 1169731"/>
                      <a:gd name="connsiteX13" fmla="*/ 165074 w 979867"/>
                      <a:gd name="connsiteY13" fmla="*/ 323403 h 1169731"/>
                      <a:gd name="connsiteX0" fmla="*/ 165074 w 967795"/>
                      <a:gd name="connsiteY0" fmla="*/ 323403 h 1169731"/>
                      <a:gd name="connsiteX1" fmla="*/ 118631 w 967795"/>
                      <a:gd name="connsiteY1" fmla="*/ 127512 h 1169731"/>
                      <a:gd name="connsiteX2" fmla="*/ 222663 w 967795"/>
                      <a:gd name="connsiteY2" fmla="*/ 0 h 1169731"/>
                      <a:gd name="connsiteX3" fmla="*/ 750717 w 967795"/>
                      <a:gd name="connsiteY3" fmla="*/ 0 h 1169731"/>
                      <a:gd name="connsiteX4" fmla="*/ 873543 w 967795"/>
                      <a:gd name="connsiteY4" fmla="*/ 127512 h 1169731"/>
                      <a:gd name="connsiteX5" fmla="*/ 829571 w 967795"/>
                      <a:gd name="connsiteY5" fmla="*/ 355301 h 1169731"/>
                      <a:gd name="connsiteX6" fmla="*/ 937337 w 967795"/>
                      <a:gd name="connsiteY6" fmla="*/ 600474 h 1169731"/>
                      <a:gd name="connsiteX7" fmla="*/ 967795 w 967795"/>
                      <a:gd name="connsiteY7" fmla="*/ 895229 h 1169731"/>
                      <a:gd name="connsiteX8" fmla="*/ 676289 w 967795"/>
                      <a:gd name="connsiteY8" fmla="*/ 1101675 h 1169731"/>
                      <a:gd name="connsiteX9" fmla="*/ 480138 w 967795"/>
                      <a:gd name="connsiteY9" fmla="*/ 1169501 h 1169731"/>
                      <a:gd name="connsiteX10" fmla="*/ 201398 w 967795"/>
                      <a:gd name="connsiteY10" fmla="*/ 1080410 h 1169731"/>
                      <a:gd name="connsiteX11" fmla="*/ 16218 w 967795"/>
                      <a:gd name="connsiteY11" fmla="*/ 873964 h 1169731"/>
                      <a:gd name="connsiteX12" fmla="*/ 1670 w 967795"/>
                      <a:gd name="connsiteY12" fmla="*/ 574078 h 1169731"/>
                      <a:gd name="connsiteX13" fmla="*/ 165074 w 967795"/>
                      <a:gd name="connsiteY13" fmla="*/ 323403 h 1169731"/>
                      <a:gd name="connsiteX0" fmla="*/ 165074 w 968134"/>
                      <a:gd name="connsiteY0" fmla="*/ 323403 h 1169731"/>
                      <a:gd name="connsiteX1" fmla="*/ 118631 w 968134"/>
                      <a:gd name="connsiteY1" fmla="*/ 127512 h 1169731"/>
                      <a:gd name="connsiteX2" fmla="*/ 222663 w 968134"/>
                      <a:gd name="connsiteY2" fmla="*/ 0 h 1169731"/>
                      <a:gd name="connsiteX3" fmla="*/ 750717 w 968134"/>
                      <a:gd name="connsiteY3" fmla="*/ 0 h 1169731"/>
                      <a:gd name="connsiteX4" fmla="*/ 873543 w 968134"/>
                      <a:gd name="connsiteY4" fmla="*/ 127512 h 1169731"/>
                      <a:gd name="connsiteX5" fmla="*/ 829571 w 968134"/>
                      <a:gd name="connsiteY5" fmla="*/ 355301 h 1169731"/>
                      <a:gd name="connsiteX6" fmla="*/ 937337 w 968134"/>
                      <a:gd name="connsiteY6" fmla="*/ 600474 h 1169731"/>
                      <a:gd name="connsiteX7" fmla="*/ 967795 w 968134"/>
                      <a:gd name="connsiteY7" fmla="*/ 895229 h 1169731"/>
                      <a:gd name="connsiteX8" fmla="*/ 676289 w 968134"/>
                      <a:gd name="connsiteY8" fmla="*/ 1101675 h 1169731"/>
                      <a:gd name="connsiteX9" fmla="*/ 480138 w 968134"/>
                      <a:gd name="connsiteY9" fmla="*/ 1169501 h 1169731"/>
                      <a:gd name="connsiteX10" fmla="*/ 201398 w 968134"/>
                      <a:gd name="connsiteY10" fmla="*/ 1080410 h 1169731"/>
                      <a:gd name="connsiteX11" fmla="*/ 16218 w 968134"/>
                      <a:gd name="connsiteY11" fmla="*/ 873964 h 1169731"/>
                      <a:gd name="connsiteX12" fmla="*/ 1670 w 968134"/>
                      <a:gd name="connsiteY12" fmla="*/ 574078 h 1169731"/>
                      <a:gd name="connsiteX13" fmla="*/ 165074 w 968134"/>
                      <a:gd name="connsiteY13" fmla="*/ 323403 h 1169731"/>
                      <a:gd name="connsiteX0" fmla="*/ 165074 w 982608"/>
                      <a:gd name="connsiteY0" fmla="*/ 323403 h 1169731"/>
                      <a:gd name="connsiteX1" fmla="*/ 118631 w 982608"/>
                      <a:gd name="connsiteY1" fmla="*/ 127512 h 1169731"/>
                      <a:gd name="connsiteX2" fmla="*/ 222663 w 982608"/>
                      <a:gd name="connsiteY2" fmla="*/ 0 h 1169731"/>
                      <a:gd name="connsiteX3" fmla="*/ 750717 w 982608"/>
                      <a:gd name="connsiteY3" fmla="*/ 0 h 1169731"/>
                      <a:gd name="connsiteX4" fmla="*/ 873543 w 982608"/>
                      <a:gd name="connsiteY4" fmla="*/ 127512 h 1169731"/>
                      <a:gd name="connsiteX5" fmla="*/ 829571 w 982608"/>
                      <a:gd name="connsiteY5" fmla="*/ 355301 h 1169731"/>
                      <a:gd name="connsiteX6" fmla="*/ 937337 w 982608"/>
                      <a:gd name="connsiteY6" fmla="*/ 600474 h 1169731"/>
                      <a:gd name="connsiteX7" fmla="*/ 967795 w 982608"/>
                      <a:gd name="connsiteY7" fmla="*/ 895229 h 1169731"/>
                      <a:gd name="connsiteX8" fmla="*/ 676289 w 982608"/>
                      <a:gd name="connsiteY8" fmla="*/ 1101675 h 1169731"/>
                      <a:gd name="connsiteX9" fmla="*/ 480138 w 982608"/>
                      <a:gd name="connsiteY9" fmla="*/ 1169501 h 1169731"/>
                      <a:gd name="connsiteX10" fmla="*/ 201398 w 982608"/>
                      <a:gd name="connsiteY10" fmla="*/ 1080410 h 1169731"/>
                      <a:gd name="connsiteX11" fmla="*/ 16218 w 982608"/>
                      <a:gd name="connsiteY11" fmla="*/ 873964 h 1169731"/>
                      <a:gd name="connsiteX12" fmla="*/ 1670 w 982608"/>
                      <a:gd name="connsiteY12" fmla="*/ 574078 h 1169731"/>
                      <a:gd name="connsiteX13" fmla="*/ 165074 w 982608"/>
                      <a:gd name="connsiteY13" fmla="*/ 323403 h 1169731"/>
                      <a:gd name="connsiteX0" fmla="*/ 182831 w 1000365"/>
                      <a:gd name="connsiteY0" fmla="*/ 323403 h 1169731"/>
                      <a:gd name="connsiteX1" fmla="*/ 136388 w 1000365"/>
                      <a:gd name="connsiteY1" fmla="*/ 127512 h 1169731"/>
                      <a:gd name="connsiteX2" fmla="*/ 240420 w 1000365"/>
                      <a:gd name="connsiteY2" fmla="*/ 0 h 1169731"/>
                      <a:gd name="connsiteX3" fmla="*/ 768474 w 1000365"/>
                      <a:gd name="connsiteY3" fmla="*/ 0 h 1169731"/>
                      <a:gd name="connsiteX4" fmla="*/ 891300 w 1000365"/>
                      <a:gd name="connsiteY4" fmla="*/ 127512 h 1169731"/>
                      <a:gd name="connsiteX5" fmla="*/ 847328 w 1000365"/>
                      <a:gd name="connsiteY5" fmla="*/ 355301 h 1169731"/>
                      <a:gd name="connsiteX6" fmla="*/ 955094 w 1000365"/>
                      <a:gd name="connsiteY6" fmla="*/ 600474 h 1169731"/>
                      <a:gd name="connsiteX7" fmla="*/ 985552 w 1000365"/>
                      <a:gd name="connsiteY7" fmla="*/ 895229 h 1169731"/>
                      <a:gd name="connsiteX8" fmla="*/ 694046 w 1000365"/>
                      <a:gd name="connsiteY8" fmla="*/ 1101675 h 1169731"/>
                      <a:gd name="connsiteX9" fmla="*/ 497895 w 1000365"/>
                      <a:gd name="connsiteY9" fmla="*/ 1169501 h 1169731"/>
                      <a:gd name="connsiteX10" fmla="*/ 219155 w 1000365"/>
                      <a:gd name="connsiteY10" fmla="*/ 1080410 h 1169731"/>
                      <a:gd name="connsiteX11" fmla="*/ 33975 w 1000365"/>
                      <a:gd name="connsiteY11" fmla="*/ 873964 h 1169731"/>
                      <a:gd name="connsiteX12" fmla="*/ 19427 w 1000365"/>
                      <a:gd name="connsiteY12" fmla="*/ 574078 h 1169731"/>
                      <a:gd name="connsiteX13" fmla="*/ 182831 w 1000365"/>
                      <a:gd name="connsiteY13" fmla="*/ 323403 h 1169731"/>
                      <a:gd name="connsiteX0" fmla="*/ 169663 w 987197"/>
                      <a:gd name="connsiteY0" fmla="*/ 323403 h 1169731"/>
                      <a:gd name="connsiteX1" fmla="*/ 123220 w 987197"/>
                      <a:gd name="connsiteY1" fmla="*/ 127512 h 1169731"/>
                      <a:gd name="connsiteX2" fmla="*/ 227252 w 987197"/>
                      <a:gd name="connsiteY2" fmla="*/ 0 h 1169731"/>
                      <a:gd name="connsiteX3" fmla="*/ 755306 w 987197"/>
                      <a:gd name="connsiteY3" fmla="*/ 0 h 1169731"/>
                      <a:gd name="connsiteX4" fmla="*/ 878132 w 987197"/>
                      <a:gd name="connsiteY4" fmla="*/ 127512 h 1169731"/>
                      <a:gd name="connsiteX5" fmla="*/ 834160 w 987197"/>
                      <a:gd name="connsiteY5" fmla="*/ 355301 h 1169731"/>
                      <a:gd name="connsiteX6" fmla="*/ 941926 w 987197"/>
                      <a:gd name="connsiteY6" fmla="*/ 600474 h 1169731"/>
                      <a:gd name="connsiteX7" fmla="*/ 972384 w 987197"/>
                      <a:gd name="connsiteY7" fmla="*/ 895229 h 1169731"/>
                      <a:gd name="connsiteX8" fmla="*/ 680878 w 987197"/>
                      <a:gd name="connsiteY8" fmla="*/ 1101675 h 1169731"/>
                      <a:gd name="connsiteX9" fmla="*/ 484727 w 987197"/>
                      <a:gd name="connsiteY9" fmla="*/ 1169501 h 1169731"/>
                      <a:gd name="connsiteX10" fmla="*/ 205987 w 987197"/>
                      <a:gd name="connsiteY10" fmla="*/ 1080410 h 1169731"/>
                      <a:gd name="connsiteX11" fmla="*/ 20807 w 987197"/>
                      <a:gd name="connsiteY11" fmla="*/ 873964 h 1169731"/>
                      <a:gd name="connsiteX12" fmla="*/ 6259 w 987197"/>
                      <a:gd name="connsiteY12" fmla="*/ 574078 h 1169731"/>
                      <a:gd name="connsiteX13" fmla="*/ 169663 w 987197"/>
                      <a:gd name="connsiteY13" fmla="*/ 323403 h 116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7197" h="1169731">
                        <a:moveTo>
                          <a:pt x="169663" y="323403"/>
                        </a:moveTo>
                        <a:cubicBezTo>
                          <a:pt x="199789" y="248975"/>
                          <a:pt x="113622" y="181412"/>
                          <a:pt x="123220" y="127512"/>
                        </a:cubicBezTo>
                        <a:cubicBezTo>
                          <a:pt x="132818" y="73612"/>
                          <a:pt x="132537" y="21252"/>
                          <a:pt x="227252" y="0"/>
                        </a:cubicBezTo>
                        <a:lnTo>
                          <a:pt x="755306" y="0"/>
                        </a:lnTo>
                        <a:cubicBezTo>
                          <a:pt x="854925" y="28340"/>
                          <a:pt x="864990" y="68295"/>
                          <a:pt x="878132" y="127512"/>
                        </a:cubicBezTo>
                        <a:cubicBezTo>
                          <a:pt x="891274" y="186729"/>
                          <a:pt x="807579" y="291506"/>
                          <a:pt x="834160" y="355301"/>
                        </a:cubicBezTo>
                        <a:cubicBezTo>
                          <a:pt x="848817" y="502655"/>
                          <a:pt x="927269" y="453120"/>
                          <a:pt x="941926" y="600474"/>
                        </a:cubicBezTo>
                        <a:cubicBezTo>
                          <a:pt x="952079" y="698726"/>
                          <a:pt x="1015394" y="758849"/>
                          <a:pt x="972384" y="895229"/>
                        </a:cubicBezTo>
                        <a:cubicBezTo>
                          <a:pt x="929374" y="1031609"/>
                          <a:pt x="762154" y="1055963"/>
                          <a:pt x="680878" y="1101675"/>
                        </a:cubicBezTo>
                        <a:cubicBezTo>
                          <a:pt x="597830" y="1134982"/>
                          <a:pt x="563875" y="1173045"/>
                          <a:pt x="484727" y="1169501"/>
                        </a:cubicBezTo>
                        <a:cubicBezTo>
                          <a:pt x="405579" y="1165957"/>
                          <a:pt x="281535" y="1117262"/>
                          <a:pt x="205987" y="1080410"/>
                        </a:cubicBezTo>
                        <a:cubicBezTo>
                          <a:pt x="133076" y="1080410"/>
                          <a:pt x="20807" y="946875"/>
                          <a:pt x="20807" y="873964"/>
                        </a:cubicBezTo>
                        <a:cubicBezTo>
                          <a:pt x="30134" y="774002"/>
                          <a:pt x="-16311" y="724362"/>
                          <a:pt x="6259" y="574078"/>
                        </a:cubicBezTo>
                        <a:cubicBezTo>
                          <a:pt x="28829" y="423794"/>
                          <a:pt x="115195" y="406961"/>
                          <a:pt x="169663" y="323403"/>
                        </a:cubicBezTo>
                        <a:close/>
                      </a:path>
                    </a:pathLst>
                  </a:cu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sp>
            <p:nvSpPr>
              <p:cNvPr id="24" name="Ovál 23">
                <a:extLst>
                  <a:ext uri="{FF2B5EF4-FFF2-40B4-BE49-F238E27FC236}">
                    <a16:creationId xmlns:a16="http://schemas.microsoft.com/office/drawing/2014/main" id="{982E000D-0F44-4DCF-B04A-CA67509F6899}"/>
                  </a:ext>
                </a:extLst>
              </p:cNvPr>
              <p:cNvSpPr/>
              <p:nvPr/>
            </p:nvSpPr>
            <p:spPr>
              <a:xfrm>
                <a:off x="7778950" y="1460557"/>
                <a:ext cx="354861" cy="360803"/>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5" name="Ovál 24">
                <a:extLst>
                  <a:ext uri="{FF2B5EF4-FFF2-40B4-BE49-F238E27FC236}">
                    <a16:creationId xmlns:a16="http://schemas.microsoft.com/office/drawing/2014/main" id="{00C0BA2E-3086-461A-847D-AF669F5317A8}"/>
                  </a:ext>
                </a:extLst>
              </p:cNvPr>
              <p:cNvSpPr/>
              <p:nvPr/>
            </p:nvSpPr>
            <p:spPr>
              <a:xfrm>
                <a:off x="7427334" y="1465763"/>
                <a:ext cx="354861" cy="360803"/>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6" name="Ovál 25">
                <a:extLst>
                  <a:ext uri="{FF2B5EF4-FFF2-40B4-BE49-F238E27FC236}">
                    <a16:creationId xmlns:a16="http://schemas.microsoft.com/office/drawing/2014/main" id="{DCC600EF-DDD6-4603-A3F0-7FF1F8EDD264}"/>
                  </a:ext>
                </a:extLst>
              </p:cNvPr>
              <p:cNvSpPr/>
              <p:nvPr/>
            </p:nvSpPr>
            <p:spPr>
              <a:xfrm rot="15812418">
                <a:off x="7452092" y="1797552"/>
                <a:ext cx="664917" cy="710530"/>
              </a:xfrm>
              <a:prstGeom prst="ellipse">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27" name="Skupina 40">
                <a:extLst>
                  <a:ext uri="{FF2B5EF4-FFF2-40B4-BE49-F238E27FC236}">
                    <a16:creationId xmlns:a16="http://schemas.microsoft.com/office/drawing/2014/main" id="{6ED30B1F-108C-4B4A-9A57-7609E5C09B4B}"/>
                  </a:ext>
                </a:extLst>
              </p:cNvPr>
              <p:cNvGrpSpPr/>
              <p:nvPr/>
            </p:nvGrpSpPr>
            <p:grpSpPr>
              <a:xfrm>
                <a:off x="7445218" y="1858023"/>
                <a:ext cx="619761" cy="630931"/>
                <a:chOff x="7445218" y="1858023"/>
                <a:chExt cx="619761" cy="630931"/>
              </a:xfrm>
            </p:grpSpPr>
            <p:grpSp>
              <p:nvGrpSpPr>
                <p:cNvPr id="28" name="Skupina 37">
                  <a:extLst>
                    <a:ext uri="{FF2B5EF4-FFF2-40B4-BE49-F238E27FC236}">
                      <a16:creationId xmlns:a16="http://schemas.microsoft.com/office/drawing/2014/main" id="{11481325-16C0-4769-BB48-5989031D64C1}"/>
                    </a:ext>
                  </a:extLst>
                </p:cNvPr>
                <p:cNvGrpSpPr/>
                <p:nvPr/>
              </p:nvGrpSpPr>
              <p:grpSpPr>
                <a:xfrm>
                  <a:off x="7508688" y="1883773"/>
                  <a:ext cx="556291" cy="605181"/>
                  <a:chOff x="5377218" y="1250900"/>
                  <a:chExt cx="1059667" cy="1322577"/>
                </a:xfrm>
              </p:grpSpPr>
              <p:sp>
                <p:nvSpPr>
                  <p:cNvPr id="30" name="Obdélník 29">
                    <a:extLst>
                      <a:ext uri="{FF2B5EF4-FFF2-40B4-BE49-F238E27FC236}">
                        <a16:creationId xmlns:a16="http://schemas.microsoft.com/office/drawing/2014/main" id="{292E1EAA-A526-4697-994A-4B2EF2C15BBD}"/>
                      </a:ext>
                    </a:extLst>
                  </p:cNvPr>
                  <p:cNvSpPr/>
                  <p:nvPr/>
                </p:nvSpPr>
                <p:spPr>
                  <a:xfrm rot="3520598" flipH="1">
                    <a:off x="5584683" y="2156416"/>
                    <a:ext cx="358994" cy="108857"/>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1" name="Obdélník 30">
                    <a:extLst>
                      <a:ext uri="{FF2B5EF4-FFF2-40B4-BE49-F238E27FC236}">
                        <a16:creationId xmlns:a16="http://schemas.microsoft.com/office/drawing/2014/main" id="{FFE7DF12-5087-4236-8D80-9EE24567A66A}"/>
                      </a:ext>
                    </a:extLst>
                  </p:cNvPr>
                  <p:cNvSpPr/>
                  <p:nvPr/>
                </p:nvSpPr>
                <p:spPr>
                  <a:xfrm rot="17880573" flipH="1">
                    <a:off x="5461304" y="2134187"/>
                    <a:ext cx="358993" cy="108856"/>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2" name="Obdélník 31">
                    <a:extLst>
                      <a:ext uri="{FF2B5EF4-FFF2-40B4-BE49-F238E27FC236}">
                        <a16:creationId xmlns:a16="http://schemas.microsoft.com/office/drawing/2014/main" id="{8DE32C5D-27D3-4263-9AFE-A7BBA7595C01}"/>
                      </a:ext>
                    </a:extLst>
                  </p:cNvPr>
                  <p:cNvSpPr/>
                  <p:nvPr/>
                </p:nvSpPr>
                <p:spPr>
                  <a:xfrm rot="2316201" flipH="1">
                    <a:off x="5818754" y="1930299"/>
                    <a:ext cx="358994" cy="108857"/>
                  </a:xfrm>
                  <a:prstGeom prst="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3" name="Vývojový diagram: uložená data 35">
                    <a:extLst>
                      <a:ext uri="{FF2B5EF4-FFF2-40B4-BE49-F238E27FC236}">
                        <a16:creationId xmlns:a16="http://schemas.microsoft.com/office/drawing/2014/main" id="{F896F71A-1A60-44BA-88EB-37B2927750CF}"/>
                      </a:ext>
                    </a:extLst>
                  </p:cNvPr>
                  <p:cNvSpPr/>
                  <p:nvPr/>
                </p:nvSpPr>
                <p:spPr>
                  <a:xfrm rot="13041026">
                    <a:off x="5850028" y="1757925"/>
                    <a:ext cx="441122" cy="81555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715 w 10048"/>
                      <a:gd name="connsiteY0" fmla="*/ 0 h 10000"/>
                      <a:gd name="connsiteX1" fmla="*/ 10048 w 10048"/>
                      <a:gd name="connsiteY1" fmla="*/ 0 h 10000"/>
                      <a:gd name="connsiteX2" fmla="*/ 8381 w 10048"/>
                      <a:gd name="connsiteY2" fmla="*/ 5000 h 10000"/>
                      <a:gd name="connsiteX3" fmla="*/ 10048 w 10048"/>
                      <a:gd name="connsiteY3" fmla="*/ 10000 h 10000"/>
                      <a:gd name="connsiteX4" fmla="*/ 3436 w 10048"/>
                      <a:gd name="connsiteY4" fmla="*/ 8832 h 10000"/>
                      <a:gd name="connsiteX5" fmla="*/ 48 w 10048"/>
                      <a:gd name="connsiteY5" fmla="*/ 5000 h 10000"/>
                      <a:gd name="connsiteX6" fmla="*/ 1715 w 10048"/>
                      <a:gd name="connsiteY6" fmla="*/ 0 h 10000"/>
                      <a:gd name="connsiteX0" fmla="*/ 2006 w 10339"/>
                      <a:gd name="connsiteY0" fmla="*/ 0 h 10000"/>
                      <a:gd name="connsiteX1" fmla="*/ 10339 w 10339"/>
                      <a:gd name="connsiteY1" fmla="*/ 0 h 10000"/>
                      <a:gd name="connsiteX2" fmla="*/ 8672 w 10339"/>
                      <a:gd name="connsiteY2" fmla="*/ 5000 h 10000"/>
                      <a:gd name="connsiteX3" fmla="*/ 10339 w 10339"/>
                      <a:gd name="connsiteY3" fmla="*/ 10000 h 10000"/>
                      <a:gd name="connsiteX4" fmla="*/ 3727 w 10339"/>
                      <a:gd name="connsiteY4" fmla="*/ 8832 h 10000"/>
                      <a:gd name="connsiteX5" fmla="*/ 339 w 10339"/>
                      <a:gd name="connsiteY5" fmla="*/ 5000 h 10000"/>
                      <a:gd name="connsiteX6" fmla="*/ 2006 w 10339"/>
                      <a:gd name="connsiteY6" fmla="*/ 0 h 10000"/>
                      <a:gd name="connsiteX0" fmla="*/ 1877 w 10210"/>
                      <a:gd name="connsiteY0" fmla="*/ 874 h 10874"/>
                      <a:gd name="connsiteX1" fmla="*/ 10210 w 10210"/>
                      <a:gd name="connsiteY1" fmla="*/ 874 h 10874"/>
                      <a:gd name="connsiteX2" fmla="*/ 8543 w 10210"/>
                      <a:gd name="connsiteY2" fmla="*/ 5874 h 10874"/>
                      <a:gd name="connsiteX3" fmla="*/ 10210 w 10210"/>
                      <a:gd name="connsiteY3" fmla="*/ 10874 h 10874"/>
                      <a:gd name="connsiteX4" fmla="*/ 3598 w 10210"/>
                      <a:gd name="connsiteY4" fmla="*/ 9706 h 10874"/>
                      <a:gd name="connsiteX5" fmla="*/ 210 w 10210"/>
                      <a:gd name="connsiteY5" fmla="*/ 5874 h 10874"/>
                      <a:gd name="connsiteX6" fmla="*/ 1877 w 10210"/>
                      <a:gd name="connsiteY6" fmla="*/ 874 h 1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 h="10874">
                        <a:moveTo>
                          <a:pt x="1877" y="874"/>
                        </a:moveTo>
                        <a:cubicBezTo>
                          <a:pt x="4186" y="-1094"/>
                          <a:pt x="7432" y="874"/>
                          <a:pt x="10210" y="874"/>
                        </a:cubicBezTo>
                        <a:cubicBezTo>
                          <a:pt x="9289" y="874"/>
                          <a:pt x="8543" y="3113"/>
                          <a:pt x="8543" y="5874"/>
                        </a:cubicBezTo>
                        <a:cubicBezTo>
                          <a:pt x="8543" y="8635"/>
                          <a:pt x="9289" y="10874"/>
                          <a:pt x="10210" y="10874"/>
                        </a:cubicBezTo>
                        <a:lnTo>
                          <a:pt x="3598" y="9706"/>
                        </a:lnTo>
                        <a:cubicBezTo>
                          <a:pt x="2677" y="9706"/>
                          <a:pt x="497" y="7346"/>
                          <a:pt x="210" y="5874"/>
                        </a:cubicBezTo>
                        <a:cubicBezTo>
                          <a:pt x="-77" y="4402"/>
                          <a:pt x="-432" y="2842"/>
                          <a:pt x="1877" y="874"/>
                        </a:cubicBezTo>
                        <a:close/>
                      </a:path>
                    </a:pathLst>
                  </a:cu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4" name="Ovál 33">
                    <a:extLst>
                      <a:ext uri="{FF2B5EF4-FFF2-40B4-BE49-F238E27FC236}">
                        <a16:creationId xmlns:a16="http://schemas.microsoft.com/office/drawing/2014/main" id="{5BF0BD56-7130-41E6-AE4B-D8EDB37DDE43}"/>
                      </a:ext>
                    </a:extLst>
                  </p:cNvPr>
                  <p:cNvSpPr/>
                  <p:nvPr/>
                </p:nvSpPr>
                <p:spPr>
                  <a:xfrm>
                    <a:off x="5908086" y="1250900"/>
                    <a:ext cx="528799" cy="694334"/>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35" name="Volný tvar 36">
                    <a:extLst>
                      <a:ext uri="{FF2B5EF4-FFF2-40B4-BE49-F238E27FC236}">
                        <a16:creationId xmlns:a16="http://schemas.microsoft.com/office/drawing/2014/main" id="{580227AC-E3B9-431F-8589-921B44576F94}"/>
                      </a:ext>
                    </a:extLst>
                  </p:cNvPr>
                  <p:cNvSpPr/>
                  <p:nvPr/>
                </p:nvSpPr>
                <p:spPr>
                  <a:xfrm>
                    <a:off x="5377218" y="1644556"/>
                    <a:ext cx="586853" cy="498143"/>
                  </a:xfrm>
                  <a:custGeom>
                    <a:avLst/>
                    <a:gdLst>
                      <a:gd name="connsiteX0" fmla="*/ 586854 w 586854"/>
                      <a:gd name="connsiteY0" fmla="*/ 498144 h 498144"/>
                      <a:gd name="connsiteX1" fmla="*/ 470848 w 586854"/>
                      <a:gd name="connsiteY1" fmla="*/ 402609 h 498144"/>
                      <a:gd name="connsiteX2" fmla="*/ 388961 w 586854"/>
                      <a:gd name="connsiteY2" fmla="*/ 245660 h 498144"/>
                      <a:gd name="connsiteX3" fmla="*/ 259307 w 586854"/>
                      <a:gd name="connsiteY3" fmla="*/ 279779 h 498144"/>
                      <a:gd name="connsiteX4" fmla="*/ 266131 w 586854"/>
                      <a:gd name="connsiteY4" fmla="*/ 109182 h 498144"/>
                      <a:gd name="connsiteX5" fmla="*/ 238836 w 586854"/>
                      <a:gd name="connsiteY5" fmla="*/ 0 h 498144"/>
                      <a:gd name="connsiteX6" fmla="*/ 88710 w 586854"/>
                      <a:gd name="connsiteY6" fmla="*/ 109182 h 498144"/>
                      <a:gd name="connsiteX7" fmla="*/ 0 w 586854"/>
                      <a:gd name="connsiteY7" fmla="*/ 6824 h 49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854" h="498144">
                        <a:moveTo>
                          <a:pt x="586854" y="498144"/>
                        </a:moveTo>
                        <a:cubicBezTo>
                          <a:pt x="545342" y="471417"/>
                          <a:pt x="503830" y="444690"/>
                          <a:pt x="470848" y="402609"/>
                        </a:cubicBezTo>
                        <a:cubicBezTo>
                          <a:pt x="437866" y="360528"/>
                          <a:pt x="424218" y="266132"/>
                          <a:pt x="388961" y="245660"/>
                        </a:cubicBezTo>
                        <a:cubicBezTo>
                          <a:pt x="353704" y="225188"/>
                          <a:pt x="279779" y="302525"/>
                          <a:pt x="259307" y="279779"/>
                        </a:cubicBezTo>
                        <a:cubicBezTo>
                          <a:pt x="238835" y="257033"/>
                          <a:pt x="269543" y="155812"/>
                          <a:pt x="266131" y="109182"/>
                        </a:cubicBezTo>
                        <a:cubicBezTo>
                          <a:pt x="262719" y="62552"/>
                          <a:pt x="268406" y="0"/>
                          <a:pt x="238836" y="0"/>
                        </a:cubicBezTo>
                        <a:cubicBezTo>
                          <a:pt x="209266" y="0"/>
                          <a:pt x="128516" y="108045"/>
                          <a:pt x="88710" y="109182"/>
                        </a:cubicBezTo>
                        <a:cubicBezTo>
                          <a:pt x="48904" y="110319"/>
                          <a:pt x="24452" y="58571"/>
                          <a:pt x="0" y="6824"/>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
              <p:nvSpPr>
                <p:cNvPr id="29" name="Volný tvar 39">
                  <a:extLst>
                    <a:ext uri="{FF2B5EF4-FFF2-40B4-BE49-F238E27FC236}">
                      <a16:creationId xmlns:a16="http://schemas.microsoft.com/office/drawing/2014/main" id="{8E8FD8DB-851A-42F6-B5AA-09F544240B29}"/>
                    </a:ext>
                  </a:extLst>
                </p:cNvPr>
                <p:cNvSpPr/>
                <p:nvPr/>
              </p:nvSpPr>
              <p:spPr>
                <a:xfrm>
                  <a:off x="7445218" y="1858023"/>
                  <a:ext cx="218558" cy="353696"/>
                </a:xfrm>
                <a:custGeom>
                  <a:avLst/>
                  <a:gdLst>
                    <a:gd name="connsiteX0" fmla="*/ 170233 w 218558"/>
                    <a:gd name="connsiteY0" fmla="*/ 25368 h 353696"/>
                    <a:gd name="connsiteX1" fmla="*/ 47403 w 218558"/>
                    <a:gd name="connsiteY1" fmla="*/ 141374 h 353696"/>
                    <a:gd name="connsiteX2" fmla="*/ 6460 w 218558"/>
                    <a:gd name="connsiteY2" fmla="*/ 271028 h 353696"/>
                    <a:gd name="connsiteX3" fmla="*/ 6460 w 218558"/>
                    <a:gd name="connsiteY3" fmla="*/ 352914 h 353696"/>
                    <a:gd name="connsiteX4" fmla="*/ 67875 w 218558"/>
                    <a:gd name="connsiteY4" fmla="*/ 223261 h 353696"/>
                    <a:gd name="connsiteX5" fmla="*/ 136113 w 218558"/>
                    <a:gd name="connsiteY5" fmla="*/ 100431 h 353696"/>
                    <a:gd name="connsiteX6" fmla="*/ 218000 w 218558"/>
                    <a:gd name="connsiteY6" fmla="*/ 4896 h 353696"/>
                    <a:gd name="connsiteX7" fmla="*/ 170233 w 218558"/>
                    <a:gd name="connsiteY7" fmla="*/ 25368 h 3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58" h="353696">
                      <a:moveTo>
                        <a:pt x="170233" y="25368"/>
                      </a:moveTo>
                      <a:cubicBezTo>
                        <a:pt x="141800" y="48114"/>
                        <a:pt x="74698" y="100431"/>
                        <a:pt x="47403" y="141374"/>
                      </a:cubicBezTo>
                      <a:cubicBezTo>
                        <a:pt x="20108" y="182317"/>
                        <a:pt x="13284" y="235771"/>
                        <a:pt x="6460" y="271028"/>
                      </a:cubicBezTo>
                      <a:cubicBezTo>
                        <a:pt x="-364" y="306285"/>
                        <a:pt x="-3776" y="360875"/>
                        <a:pt x="6460" y="352914"/>
                      </a:cubicBezTo>
                      <a:cubicBezTo>
                        <a:pt x="16696" y="344953"/>
                        <a:pt x="46266" y="265341"/>
                        <a:pt x="67875" y="223261"/>
                      </a:cubicBezTo>
                      <a:cubicBezTo>
                        <a:pt x="89484" y="181181"/>
                        <a:pt x="111092" y="136825"/>
                        <a:pt x="136113" y="100431"/>
                      </a:cubicBezTo>
                      <a:cubicBezTo>
                        <a:pt x="161134" y="64037"/>
                        <a:pt x="213451" y="16269"/>
                        <a:pt x="218000" y="4896"/>
                      </a:cubicBezTo>
                      <a:cubicBezTo>
                        <a:pt x="222549" y="-6477"/>
                        <a:pt x="198666" y="2622"/>
                        <a:pt x="170233" y="25368"/>
                      </a:cubicBezTo>
                      <a:close/>
                    </a:path>
                  </a:pathLst>
                </a:cu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sp>
          <p:nvSpPr>
            <p:cNvPr id="43" name="Obdélník 132">
              <a:extLst>
                <a:ext uri="{FF2B5EF4-FFF2-40B4-BE49-F238E27FC236}">
                  <a16:creationId xmlns:a16="http://schemas.microsoft.com/office/drawing/2014/main" id="{E1D3AF25-7E1E-48EE-BDAB-A987FFC1D8E6}"/>
                </a:ext>
              </a:extLst>
            </p:cNvPr>
            <p:cNvSpPr>
              <a:spLocks noChangeArrowheads="1"/>
            </p:cNvSpPr>
            <p:nvPr/>
          </p:nvSpPr>
          <p:spPr bwMode="auto">
            <a:xfrm>
              <a:off x="5754688" y="2039938"/>
              <a:ext cx="33337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eaLnBrk="1" hangingPunct="1">
                <a:lnSpc>
                  <a:spcPct val="100000"/>
                </a:lnSpc>
                <a:buClrTx/>
                <a:buSzTx/>
                <a:buFontTx/>
                <a:buNone/>
              </a:pPr>
              <a:r>
                <a:rPr lang="cs-CZ" altLang="cs-CZ" sz="2000">
                  <a:latin typeface="Calibri" panose="020F0502020204030204" pitchFamily="34" charset="0"/>
                </a:rPr>
                <a:t>dle situace:</a:t>
              </a:r>
            </a:p>
          </p:txBody>
        </p:sp>
        <p:sp>
          <p:nvSpPr>
            <p:cNvPr id="44" name="TextovéPole 133">
              <a:extLst>
                <a:ext uri="{FF2B5EF4-FFF2-40B4-BE49-F238E27FC236}">
                  <a16:creationId xmlns:a16="http://schemas.microsoft.com/office/drawing/2014/main" id="{D7BBA76B-CE5F-429A-91ED-81FB04963C84}"/>
                </a:ext>
              </a:extLst>
            </p:cNvPr>
            <p:cNvSpPr txBox="1">
              <a:spLocks noChangeArrowheads="1"/>
            </p:cNvSpPr>
            <p:nvPr/>
          </p:nvSpPr>
          <p:spPr bwMode="auto">
            <a:xfrm>
              <a:off x="5754688" y="2905125"/>
              <a:ext cx="2541587" cy="711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POTRATOVÝ MATERIÁL</a:t>
              </a:r>
            </a:p>
          </p:txBody>
        </p:sp>
        <p:sp>
          <p:nvSpPr>
            <p:cNvPr id="45" name="TextovéPole 134">
              <a:extLst>
                <a:ext uri="{FF2B5EF4-FFF2-40B4-BE49-F238E27FC236}">
                  <a16:creationId xmlns:a16="http://schemas.microsoft.com/office/drawing/2014/main" id="{BA38E88F-1360-44F2-99E7-93F49BEAA4BD}"/>
                </a:ext>
              </a:extLst>
            </p:cNvPr>
            <p:cNvSpPr txBox="1">
              <a:spLocks noChangeArrowheads="1"/>
            </p:cNvSpPr>
            <p:nvPr/>
          </p:nvSpPr>
          <p:spPr bwMode="auto">
            <a:xfrm>
              <a:off x="5754688" y="3943350"/>
              <a:ext cx="2541587" cy="406400"/>
            </a:xfrm>
            <a:prstGeom prst="rect">
              <a:avLst/>
            </a:prstGeom>
            <a:solidFill>
              <a:srgbClr val="D9969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CHORIOVÉ KLKY</a:t>
              </a:r>
            </a:p>
          </p:txBody>
        </p:sp>
        <p:sp>
          <p:nvSpPr>
            <p:cNvPr id="46" name="TextovéPole 135">
              <a:extLst>
                <a:ext uri="{FF2B5EF4-FFF2-40B4-BE49-F238E27FC236}">
                  <a16:creationId xmlns:a16="http://schemas.microsoft.com/office/drawing/2014/main" id="{A2E58AEB-14C4-405A-BAC8-B5D32D42D195}"/>
                </a:ext>
              </a:extLst>
            </p:cNvPr>
            <p:cNvSpPr txBox="1">
              <a:spLocks noChangeArrowheads="1"/>
            </p:cNvSpPr>
            <p:nvPr/>
          </p:nvSpPr>
          <p:spPr bwMode="auto">
            <a:xfrm>
              <a:off x="5754688" y="4891088"/>
              <a:ext cx="2541587" cy="407987"/>
            </a:xfrm>
            <a:prstGeom prst="rect">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PLODOVÁ VODA</a:t>
              </a:r>
            </a:p>
          </p:txBody>
        </p:sp>
        <p:sp>
          <p:nvSpPr>
            <p:cNvPr id="47" name="TextovéPole 136">
              <a:extLst>
                <a:ext uri="{FF2B5EF4-FFF2-40B4-BE49-F238E27FC236}">
                  <a16:creationId xmlns:a16="http://schemas.microsoft.com/office/drawing/2014/main" id="{63D4A38A-EA5C-4FA3-8F42-87E96ED9301F}"/>
                </a:ext>
              </a:extLst>
            </p:cNvPr>
            <p:cNvSpPr txBox="1">
              <a:spLocks noChangeArrowheads="1"/>
            </p:cNvSpPr>
            <p:nvPr/>
          </p:nvSpPr>
          <p:spPr bwMode="auto">
            <a:xfrm>
              <a:off x="5754688" y="5905500"/>
              <a:ext cx="2541587" cy="4064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a:solidFill>
                    <a:schemeClr val="bg1"/>
                  </a:solidFill>
                  <a:latin typeface="Calibri" panose="020F0502020204030204" pitchFamily="34" charset="0"/>
                </a:rPr>
                <a:t>PUPEČNÍKOVÁ KREV</a:t>
              </a:r>
            </a:p>
          </p:txBody>
        </p:sp>
        <p:sp>
          <p:nvSpPr>
            <p:cNvPr id="48" name="Volný tvar 48">
              <a:extLst>
                <a:ext uri="{FF2B5EF4-FFF2-40B4-BE49-F238E27FC236}">
                  <a16:creationId xmlns:a16="http://schemas.microsoft.com/office/drawing/2014/main" id="{168131E8-AF5B-4091-832F-7C771FC843FA}"/>
                </a:ext>
              </a:extLst>
            </p:cNvPr>
            <p:cNvSpPr/>
            <p:nvPr/>
          </p:nvSpPr>
          <p:spPr>
            <a:xfrm>
              <a:off x="8064500" y="2425700"/>
              <a:ext cx="587375" cy="419100"/>
            </a:xfrm>
            <a:custGeom>
              <a:avLst/>
              <a:gdLst>
                <a:gd name="connsiteX0" fmla="*/ 533400 w 533400"/>
                <a:gd name="connsiteY0" fmla="*/ 0 h 381000"/>
                <a:gd name="connsiteX1" fmla="*/ 257175 w 533400"/>
                <a:gd name="connsiteY1" fmla="*/ 133350 h 381000"/>
                <a:gd name="connsiteX2" fmla="*/ 0 w 533400"/>
                <a:gd name="connsiteY2" fmla="*/ 381000 h 381000"/>
              </a:gdLst>
              <a:ahLst/>
              <a:cxnLst>
                <a:cxn ang="0">
                  <a:pos x="connsiteX0" y="connsiteY0"/>
                </a:cxn>
                <a:cxn ang="0">
                  <a:pos x="connsiteX1" y="connsiteY1"/>
                </a:cxn>
                <a:cxn ang="0">
                  <a:pos x="connsiteX2" y="connsiteY2"/>
                </a:cxn>
              </a:cxnLst>
              <a:rect l="l" t="t" r="r" b="b"/>
              <a:pathLst>
                <a:path w="533400" h="381000">
                  <a:moveTo>
                    <a:pt x="533400" y="0"/>
                  </a:moveTo>
                  <a:cubicBezTo>
                    <a:pt x="439737" y="34925"/>
                    <a:pt x="346075" y="69850"/>
                    <a:pt x="257175" y="133350"/>
                  </a:cubicBezTo>
                  <a:cubicBezTo>
                    <a:pt x="168275" y="196850"/>
                    <a:pt x="84137" y="288925"/>
                    <a:pt x="0" y="381000"/>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49" name="Volný tvar 49">
              <a:extLst>
                <a:ext uri="{FF2B5EF4-FFF2-40B4-BE49-F238E27FC236}">
                  <a16:creationId xmlns:a16="http://schemas.microsoft.com/office/drawing/2014/main" id="{BFE4D6A6-514A-4933-B1B4-DFEA5DE77A79}"/>
                </a:ext>
              </a:extLst>
            </p:cNvPr>
            <p:cNvSpPr/>
            <p:nvPr/>
          </p:nvSpPr>
          <p:spPr>
            <a:xfrm>
              <a:off x="8348663" y="2457450"/>
              <a:ext cx="1008062" cy="2644775"/>
            </a:xfrm>
            <a:custGeom>
              <a:avLst/>
              <a:gdLst>
                <a:gd name="connsiteX0" fmla="*/ 914400 w 914400"/>
                <a:gd name="connsiteY0" fmla="*/ 0 h 2400300"/>
                <a:gd name="connsiteX1" fmla="*/ 809625 w 914400"/>
                <a:gd name="connsiteY1" fmla="*/ 695325 h 2400300"/>
                <a:gd name="connsiteX2" fmla="*/ 514350 w 914400"/>
                <a:gd name="connsiteY2" fmla="*/ 1905000 h 2400300"/>
                <a:gd name="connsiteX3" fmla="*/ 0 w 9144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914400" h="2400300">
                  <a:moveTo>
                    <a:pt x="914400" y="0"/>
                  </a:moveTo>
                  <a:cubicBezTo>
                    <a:pt x="895350" y="188912"/>
                    <a:pt x="876300" y="377825"/>
                    <a:pt x="809625" y="695325"/>
                  </a:cubicBezTo>
                  <a:cubicBezTo>
                    <a:pt x="742950" y="1012825"/>
                    <a:pt x="649287" y="1620838"/>
                    <a:pt x="514350" y="1905000"/>
                  </a:cubicBezTo>
                  <a:cubicBezTo>
                    <a:pt x="379412" y="2189163"/>
                    <a:pt x="189706" y="2294731"/>
                    <a:pt x="0" y="2400300"/>
                  </a:cubicBezTo>
                </a:path>
              </a:pathLst>
            </a:custGeom>
            <a:noFill/>
            <a:ln w="38100">
              <a:solidFill>
                <a:srgbClr val="CC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50" name="Volný tvar 50">
              <a:extLst>
                <a:ext uri="{FF2B5EF4-FFF2-40B4-BE49-F238E27FC236}">
                  <a16:creationId xmlns:a16="http://schemas.microsoft.com/office/drawing/2014/main" id="{BC567483-46A9-4927-9DE1-0A3283D24229}"/>
                </a:ext>
              </a:extLst>
            </p:cNvPr>
            <p:cNvSpPr/>
            <p:nvPr/>
          </p:nvSpPr>
          <p:spPr>
            <a:xfrm>
              <a:off x="8169275" y="2289175"/>
              <a:ext cx="566738" cy="1638300"/>
            </a:xfrm>
            <a:custGeom>
              <a:avLst/>
              <a:gdLst>
                <a:gd name="connsiteX0" fmla="*/ 514350 w 514350"/>
                <a:gd name="connsiteY0" fmla="*/ 0 h 1485900"/>
                <a:gd name="connsiteX1" fmla="*/ 323850 w 514350"/>
                <a:gd name="connsiteY1" fmla="*/ 714375 h 1485900"/>
                <a:gd name="connsiteX2" fmla="*/ 0 w 514350"/>
                <a:gd name="connsiteY2" fmla="*/ 1485900 h 1485900"/>
              </a:gdLst>
              <a:ahLst/>
              <a:cxnLst>
                <a:cxn ang="0">
                  <a:pos x="connsiteX0" y="connsiteY0"/>
                </a:cxn>
                <a:cxn ang="0">
                  <a:pos x="connsiteX1" y="connsiteY1"/>
                </a:cxn>
                <a:cxn ang="0">
                  <a:pos x="connsiteX2" y="connsiteY2"/>
                </a:cxn>
              </a:cxnLst>
              <a:rect l="l" t="t" r="r" b="b"/>
              <a:pathLst>
                <a:path w="514350" h="1485900">
                  <a:moveTo>
                    <a:pt x="514350" y="0"/>
                  </a:moveTo>
                  <a:cubicBezTo>
                    <a:pt x="461962" y="233362"/>
                    <a:pt x="409575" y="466725"/>
                    <a:pt x="323850" y="714375"/>
                  </a:cubicBezTo>
                  <a:cubicBezTo>
                    <a:pt x="238125" y="962025"/>
                    <a:pt x="119062" y="1223962"/>
                    <a:pt x="0" y="1485900"/>
                  </a:cubicBezTo>
                </a:path>
              </a:pathLst>
            </a:custGeom>
            <a:noFill/>
            <a:ln w="38100">
              <a:solidFill>
                <a:schemeClr val="accent2">
                  <a:lumMod val="60000"/>
                  <a:lumOff val="4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51" name="Volný tvar 51">
              <a:extLst>
                <a:ext uri="{FF2B5EF4-FFF2-40B4-BE49-F238E27FC236}">
                  <a16:creationId xmlns:a16="http://schemas.microsoft.com/office/drawing/2014/main" id="{5B9E022A-4660-414F-980B-DD968E16AD4B}"/>
                </a:ext>
              </a:extLst>
            </p:cNvPr>
            <p:cNvSpPr/>
            <p:nvPr/>
          </p:nvSpPr>
          <p:spPr>
            <a:xfrm>
              <a:off x="8326438" y="2352675"/>
              <a:ext cx="557212" cy="3725863"/>
            </a:xfrm>
            <a:custGeom>
              <a:avLst/>
              <a:gdLst>
                <a:gd name="connsiteX0" fmla="*/ 504825 w 504825"/>
                <a:gd name="connsiteY0" fmla="*/ 0 h 3381375"/>
                <a:gd name="connsiteX1" fmla="*/ 352425 w 504825"/>
                <a:gd name="connsiteY1" fmla="*/ 342900 h 3381375"/>
                <a:gd name="connsiteX2" fmla="*/ 161925 w 504825"/>
                <a:gd name="connsiteY2" fmla="*/ 1219200 h 3381375"/>
                <a:gd name="connsiteX3" fmla="*/ 361950 w 504825"/>
                <a:gd name="connsiteY3" fmla="*/ 2790825 h 3381375"/>
                <a:gd name="connsiteX4" fmla="*/ 0 w 504825"/>
                <a:gd name="connsiteY4" fmla="*/ 338137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3381375">
                  <a:moveTo>
                    <a:pt x="504825" y="0"/>
                  </a:moveTo>
                  <a:cubicBezTo>
                    <a:pt x="457200" y="69850"/>
                    <a:pt x="409575" y="139700"/>
                    <a:pt x="352425" y="342900"/>
                  </a:cubicBezTo>
                  <a:cubicBezTo>
                    <a:pt x="295275" y="546100"/>
                    <a:pt x="160338" y="811213"/>
                    <a:pt x="161925" y="1219200"/>
                  </a:cubicBezTo>
                  <a:cubicBezTo>
                    <a:pt x="163512" y="1627187"/>
                    <a:pt x="388937" y="2430463"/>
                    <a:pt x="361950" y="2790825"/>
                  </a:cubicBezTo>
                  <a:cubicBezTo>
                    <a:pt x="334963" y="3151187"/>
                    <a:pt x="167481" y="3266281"/>
                    <a:pt x="0" y="3381375"/>
                  </a:cubicBezTo>
                </a:path>
              </a:pathLst>
            </a:custGeom>
            <a:noFill/>
            <a:ln w="3810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spTree>
    <p:extLst>
      <p:ext uri="{BB962C8B-B14F-4D97-AF65-F5344CB8AC3E}">
        <p14:creationId xmlns:p14="http://schemas.microsoft.com/office/powerpoint/2010/main" val="2895576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CFAD59E-FDA6-435A-AF63-5650F57C8A8A}"/>
              </a:ext>
            </a:extLst>
          </p:cNvPr>
          <p:cNvSpPr>
            <a:spLocks noGrp="1"/>
          </p:cNvSpPr>
          <p:nvPr>
            <p:ph idx="1"/>
          </p:nvPr>
        </p:nvSpPr>
        <p:spPr/>
        <p:txBody>
          <a:bodyPr>
            <a:normAutofit fontScale="55000" lnSpcReduction="20000"/>
          </a:bodyPr>
          <a:lstStyle/>
          <a:p>
            <a:pPr>
              <a:spcBef>
                <a:spcPct val="50000"/>
              </a:spcBef>
            </a:pPr>
            <a:r>
              <a:rPr lang="cs-CZ" altLang="cs-CZ" sz="3100" dirty="0">
                <a:sym typeface="Symbol" panose="05050102010706020507" pitchFamily="18" charset="2"/>
              </a:rPr>
              <a:t>Podle vztahu jejich zůstavitele k objasňované události </a:t>
            </a:r>
          </a:p>
          <a:p>
            <a:pPr>
              <a:spcBef>
                <a:spcPct val="50000"/>
              </a:spcBef>
              <a:buFont typeface="Courier New" panose="02070309020205020404" pitchFamily="49" charset="0"/>
              <a:buChar char="o"/>
            </a:pPr>
            <a:r>
              <a:rPr lang="cs-CZ" altLang="cs-CZ" sz="3100" dirty="0">
                <a:sym typeface="Symbol" panose="05050102010706020507" pitchFamily="18" charset="2"/>
              </a:rPr>
              <a:t>stopy pocházející z organizmu pachatele</a:t>
            </a:r>
          </a:p>
          <a:p>
            <a:pPr>
              <a:spcBef>
                <a:spcPct val="50000"/>
              </a:spcBef>
              <a:buFont typeface="Courier New" panose="02070309020205020404" pitchFamily="49" charset="0"/>
              <a:buChar char="o"/>
            </a:pPr>
            <a:r>
              <a:rPr lang="cs-CZ" altLang="cs-CZ" sz="3100" dirty="0">
                <a:sym typeface="Symbol" panose="05050102010706020507" pitchFamily="18" charset="2"/>
              </a:rPr>
              <a:t> stopy pocházející z organizmu oběti</a:t>
            </a:r>
          </a:p>
          <a:p>
            <a:pPr>
              <a:spcBef>
                <a:spcPct val="50000"/>
              </a:spcBef>
              <a:buFont typeface="Courier New" panose="02070309020205020404" pitchFamily="49" charset="0"/>
              <a:buChar char="o"/>
            </a:pPr>
            <a:r>
              <a:rPr lang="cs-CZ" altLang="cs-CZ" sz="3100" dirty="0">
                <a:sym typeface="Symbol" panose="05050102010706020507" pitchFamily="18" charset="2"/>
              </a:rPr>
              <a:t> stopy pocházející z organizmu jiné (nezúčastněné) osoby</a:t>
            </a:r>
          </a:p>
          <a:p>
            <a:pPr>
              <a:spcBef>
                <a:spcPct val="50000"/>
              </a:spcBef>
              <a:buFont typeface="Courier New" panose="02070309020205020404" pitchFamily="49" charset="0"/>
              <a:buChar char="o"/>
            </a:pPr>
            <a:r>
              <a:rPr lang="cs-CZ" altLang="cs-CZ" sz="3100" dirty="0">
                <a:sym typeface="Symbol" panose="05050102010706020507" pitchFamily="18" charset="2"/>
              </a:rPr>
              <a:t> směsné stopy – pocházející z organizmů nejméně dvou osob</a:t>
            </a:r>
          </a:p>
          <a:p>
            <a:pPr marL="0" indent="0">
              <a:spcBef>
                <a:spcPct val="50000"/>
              </a:spcBef>
              <a:buNone/>
            </a:pPr>
            <a:endParaRPr lang="cs-CZ" altLang="cs-CZ" sz="3100" dirty="0">
              <a:sym typeface="Symbol" panose="05050102010706020507" pitchFamily="18" charset="2"/>
            </a:endParaRPr>
          </a:p>
          <a:p>
            <a:pPr>
              <a:spcBef>
                <a:spcPct val="50000"/>
              </a:spcBef>
            </a:pPr>
            <a:r>
              <a:rPr lang="cs-CZ" altLang="cs-CZ" sz="3100" dirty="0">
                <a:sym typeface="Symbol" panose="05050102010706020507" pitchFamily="18" charset="2"/>
              </a:rPr>
              <a:t>Podle místa nálezu </a:t>
            </a:r>
          </a:p>
          <a:p>
            <a:pPr marL="0" indent="0">
              <a:spcBef>
                <a:spcPct val="50000"/>
              </a:spcBef>
              <a:buNone/>
            </a:pPr>
            <a:r>
              <a:rPr lang="cs-CZ" altLang="cs-CZ" sz="3100" dirty="0">
                <a:sym typeface="Symbol" panose="05050102010706020507" pitchFamily="18" charset="2"/>
              </a:rPr>
              <a:t>- na místě činu</a:t>
            </a:r>
          </a:p>
          <a:p>
            <a:pPr marL="0" indent="0">
              <a:spcBef>
                <a:spcPct val="50000"/>
              </a:spcBef>
              <a:buNone/>
            </a:pPr>
            <a:r>
              <a:rPr lang="cs-CZ" altLang="cs-CZ" sz="3100" dirty="0">
                <a:sym typeface="Symbol" panose="05050102010706020507" pitchFamily="18" charset="2"/>
              </a:rPr>
              <a:t>- na předmětech a nástrojích, kterými mohl být spáchán trestný čin</a:t>
            </a:r>
          </a:p>
          <a:p>
            <a:pPr marL="0" indent="0">
              <a:spcBef>
                <a:spcPct val="50000"/>
              </a:spcBef>
              <a:buNone/>
            </a:pPr>
            <a:r>
              <a:rPr lang="cs-CZ" altLang="cs-CZ" sz="3100" dirty="0">
                <a:sym typeface="Symbol" panose="05050102010706020507" pitchFamily="18" charset="2"/>
              </a:rPr>
              <a:t>- na oděvních součástkách a těle pachatele</a:t>
            </a:r>
          </a:p>
          <a:p>
            <a:pPr marL="0" indent="0">
              <a:spcBef>
                <a:spcPct val="50000"/>
              </a:spcBef>
              <a:buNone/>
            </a:pPr>
            <a:r>
              <a:rPr lang="cs-CZ" altLang="cs-CZ" sz="3100" dirty="0">
                <a:sym typeface="Symbol" panose="05050102010706020507" pitchFamily="18" charset="2"/>
              </a:rPr>
              <a:t>- na oděvních součástkách a těle oběti</a:t>
            </a:r>
          </a:p>
          <a:p>
            <a:pPr marL="0" indent="0">
              <a:spcBef>
                <a:spcPct val="50000"/>
              </a:spcBef>
              <a:buNone/>
            </a:pPr>
            <a:r>
              <a:rPr lang="cs-CZ" altLang="cs-CZ" sz="3100" dirty="0">
                <a:sym typeface="Symbol" panose="05050102010706020507" pitchFamily="18" charset="2"/>
              </a:rPr>
              <a:t>- na vozidlech</a:t>
            </a:r>
          </a:p>
          <a:p>
            <a:pPr marL="0" indent="0">
              <a:spcBef>
                <a:spcPct val="50000"/>
              </a:spcBef>
              <a:buNone/>
            </a:pPr>
            <a:r>
              <a:rPr lang="cs-CZ" altLang="cs-CZ" sz="3100" dirty="0">
                <a:sym typeface="Symbol" panose="05050102010706020507" pitchFamily="18" charset="2"/>
              </a:rPr>
              <a:t>- na dalších předmětech a místech (se spácháním trestného činu nemusí souviset )</a:t>
            </a:r>
          </a:p>
          <a:p>
            <a:endParaRPr lang="cs-CZ" dirty="0"/>
          </a:p>
        </p:txBody>
      </p:sp>
      <p:sp>
        <p:nvSpPr>
          <p:cNvPr id="3" name="Nadpis 2">
            <a:extLst>
              <a:ext uri="{FF2B5EF4-FFF2-40B4-BE49-F238E27FC236}">
                <a16:creationId xmlns:a16="http://schemas.microsoft.com/office/drawing/2014/main" id="{88EEFF2F-0645-457B-858E-7E5A70A5AB69}"/>
              </a:ext>
            </a:extLst>
          </p:cNvPr>
          <p:cNvSpPr>
            <a:spLocks noGrp="1"/>
          </p:cNvSpPr>
          <p:nvPr>
            <p:ph type="title"/>
          </p:nvPr>
        </p:nvSpPr>
        <p:spPr/>
        <p:txBody>
          <a:bodyPr>
            <a:normAutofit fontScale="90000"/>
          </a:bodyPr>
          <a:lstStyle/>
          <a:p>
            <a:pPr algn="ctr"/>
            <a:r>
              <a:rPr lang="cs-CZ" altLang="cs-CZ" sz="3800" b="1" u="sng" dirty="0"/>
              <a:t>Dělení dle druhu biologických stop a jejich výskytu</a:t>
            </a:r>
            <a:endParaRPr lang="cs-CZ" sz="3800" b="1" u="sng" dirty="0"/>
          </a:p>
        </p:txBody>
      </p:sp>
    </p:spTree>
    <p:extLst>
      <p:ext uri="{BB962C8B-B14F-4D97-AF65-F5344CB8AC3E}">
        <p14:creationId xmlns:p14="http://schemas.microsoft.com/office/powerpoint/2010/main" val="3463414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2B66C5D5-7DE4-406F-B0C3-B29CAA53CB48}"/>
              </a:ext>
            </a:extLst>
          </p:cNvPr>
          <p:cNvSpPr>
            <a:spLocks noGrp="1"/>
          </p:cNvSpPr>
          <p:nvPr>
            <p:ph idx="1"/>
          </p:nvPr>
        </p:nvSpPr>
        <p:spPr>
          <a:xfrm>
            <a:off x="474253" y="620688"/>
            <a:ext cx="8229600" cy="5976664"/>
          </a:xfrm>
        </p:spPr>
        <p:txBody>
          <a:bodyPr>
            <a:normAutofit fontScale="62500" lnSpcReduction="20000"/>
          </a:bodyPr>
          <a:lstStyle/>
          <a:p>
            <a:pPr marL="0" indent="0">
              <a:buNone/>
            </a:pPr>
            <a:r>
              <a:rPr lang="cs-CZ" altLang="cs-CZ" sz="3400" u="sng" dirty="0"/>
              <a:t>Stopy viditelné okem </a:t>
            </a:r>
            <a:r>
              <a:rPr lang="cs-CZ" altLang="cs-CZ" sz="3400" dirty="0"/>
              <a:t>– drobné biologické stopy</a:t>
            </a:r>
          </a:p>
          <a:p>
            <a:pPr marL="0" indent="0">
              <a:buNone/>
            </a:pPr>
            <a:r>
              <a:rPr lang="cs-CZ" altLang="cs-CZ" sz="3400" dirty="0"/>
              <a:t>		           - krevní kapky, otěry</a:t>
            </a:r>
          </a:p>
          <a:p>
            <a:pPr marL="0" indent="0">
              <a:buNone/>
            </a:pPr>
            <a:r>
              <a:rPr lang="cs-CZ" altLang="cs-CZ" sz="3400" dirty="0"/>
              <a:t>  	                         - zaschlý nosní sekret</a:t>
            </a:r>
          </a:p>
          <a:p>
            <a:pPr marL="0" indent="0">
              <a:buNone/>
            </a:pPr>
            <a:r>
              <a:rPr lang="cs-CZ" altLang="cs-CZ" sz="3400" dirty="0"/>
              <a:t>		           - vlasy, stopy slin na 						skleničkách atd.</a:t>
            </a:r>
          </a:p>
          <a:p>
            <a:pPr marL="0" indent="0">
              <a:buNone/>
            </a:pPr>
            <a:endParaRPr lang="cs-CZ" altLang="cs-CZ" sz="3400" dirty="0"/>
          </a:p>
          <a:p>
            <a:pPr marL="0" indent="0">
              <a:buNone/>
            </a:pPr>
            <a:r>
              <a:rPr lang="cs-CZ" altLang="cs-CZ" sz="3400" u="sng" dirty="0"/>
              <a:t>Stopy okem neviditelné </a:t>
            </a:r>
            <a:r>
              <a:rPr lang="cs-CZ" altLang="cs-CZ" sz="3400" dirty="0"/>
              <a:t>– odhalitelné s použitím speciálních pomůcek či postupů  (orientační či specifické zkoušky, monochromatické forenzní světelné zdroje – forenzní „baterky“)</a:t>
            </a:r>
          </a:p>
          <a:p>
            <a:pPr marL="0" indent="0">
              <a:buNone/>
            </a:pPr>
            <a:endParaRPr lang="cs-CZ" altLang="cs-CZ" sz="3400" dirty="0"/>
          </a:p>
          <a:p>
            <a:pPr marL="0" indent="0">
              <a:buNone/>
            </a:pPr>
            <a:r>
              <a:rPr lang="cs-CZ" altLang="cs-CZ" sz="3400" u="sng" dirty="0"/>
              <a:t>Stopy latentní </a:t>
            </a:r>
            <a:r>
              <a:rPr lang="cs-CZ" altLang="cs-CZ" sz="3400" dirty="0"/>
              <a:t>– nemožnost detekce ani okem, ani screeningovými 		     testy (</a:t>
            </a:r>
            <a:r>
              <a:rPr lang="cs-CZ" sz="3400" dirty="0" err="1"/>
              <a:t>Diamond™Nucleic</a:t>
            </a:r>
            <a:r>
              <a:rPr lang="cs-CZ" sz="3400" dirty="0"/>
              <a:t> Acid</a:t>
            </a:r>
            <a:r>
              <a:rPr lang="cs-CZ" altLang="cs-CZ" sz="3400" dirty="0"/>
              <a:t>)</a:t>
            </a:r>
          </a:p>
          <a:p>
            <a:pPr marL="0" indent="0">
              <a:buNone/>
            </a:pPr>
            <a:r>
              <a:rPr lang="cs-CZ" altLang="cs-CZ" sz="3400" dirty="0"/>
              <a:t>		   - zajišťují se „naslepo“</a:t>
            </a:r>
          </a:p>
          <a:p>
            <a:pPr marL="0" indent="0">
              <a:buNone/>
            </a:pPr>
            <a:r>
              <a:rPr lang="cs-CZ" altLang="cs-CZ" sz="3400" dirty="0"/>
              <a:t> 	                 -  odebírány v místech, kde výskyt   </a:t>
            </a:r>
          </a:p>
          <a:p>
            <a:pPr marL="0" indent="0">
              <a:buNone/>
            </a:pPr>
            <a:r>
              <a:rPr lang="cs-CZ" altLang="cs-CZ" sz="3400" dirty="0"/>
              <a:t>                                 biologického  materiálu předpokládáme</a:t>
            </a:r>
          </a:p>
          <a:p>
            <a:pPr marL="0" indent="0">
              <a:buNone/>
            </a:pPr>
            <a:r>
              <a:rPr lang="cs-CZ" altLang="cs-CZ" sz="3400" dirty="0"/>
              <a:t>                               - nástroje, oblečení, předměty</a:t>
            </a:r>
          </a:p>
          <a:p>
            <a:endParaRPr lang="cs-CZ" dirty="0"/>
          </a:p>
        </p:txBody>
      </p:sp>
    </p:spTree>
    <p:extLst>
      <p:ext uri="{BB962C8B-B14F-4D97-AF65-F5344CB8AC3E}">
        <p14:creationId xmlns:p14="http://schemas.microsoft.com/office/powerpoint/2010/main" val="91181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spcBef>
                <a:spcPct val="50000"/>
              </a:spcBef>
            </a:pPr>
            <a:r>
              <a:rPr lang="cs-CZ" altLang="cs-CZ" dirty="0"/>
              <a:t>zdroj DNA- celý povrch těla – epiteliální buňky, fragmenty buněk, volná DNA </a:t>
            </a:r>
          </a:p>
          <a:p>
            <a:pPr>
              <a:spcBef>
                <a:spcPct val="50000"/>
              </a:spcBef>
            </a:pPr>
            <a:r>
              <a:rPr lang="cs-CZ" altLang="cs-CZ" dirty="0"/>
              <a:t>přenos/transfer primární, sekundární a terciární</a:t>
            </a:r>
          </a:p>
          <a:p>
            <a:r>
              <a:rPr lang="cs-CZ" dirty="0"/>
              <a:t>množství DNA: vnější a vnitřní faktory</a:t>
            </a:r>
          </a:p>
          <a:p>
            <a:pPr marL="0" indent="0">
              <a:buNone/>
            </a:pPr>
            <a:r>
              <a:rPr lang="cs-CZ" dirty="0"/>
              <a:t>  - vnitřní: věk a pohlaví jedince, onemocnění pokožky,  </a:t>
            </a:r>
          </a:p>
          <a:p>
            <a:pPr marL="0" indent="0">
              <a:buNone/>
            </a:pPr>
            <a:r>
              <a:rPr lang="cs-CZ" dirty="0"/>
              <a:t>    hygienické návyky, „</a:t>
            </a:r>
            <a:r>
              <a:rPr lang="cs-CZ" dirty="0" err="1"/>
              <a:t>trusič</a:t>
            </a:r>
            <a:r>
              <a:rPr lang="cs-CZ" dirty="0"/>
              <a:t>“ x „</a:t>
            </a:r>
            <a:r>
              <a:rPr lang="cs-CZ" dirty="0" err="1"/>
              <a:t>netrusič</a:t>
            </a:r>
            <a:r>
              <a:rPr lang="cs-CZ" dirty="0"/>
              <a:t>“</a:t>
            </a:r>
          </a:p>
          <a:p>
            <a:pPr marL="0" indent="0">
              <a:buNone/>
            </a:pPr>
            <a:r>
              <a:rPr lang="cs-CZ" dirty="0"/>
              <a:t>  - vnější: vlhkost, UV záření, povrch (poréznost, </a:t>
            </a:r>
          </a:p>
          <a:p>
            <a:pPr marL="0" indent="0">
              <a:buNone/>
            </a:pPr>
            <a:r>
              <a:rPr lang="cs-CZ" dirty="0"/>
              <a:t>     mikroorganismy)</a:t>
            </a:r>
          </a:p>
          <a:p>
            <a:pPr marL="0" indent="0">
              <a:buNone/>
            </a:pPr>
            <a:r>
              <a:rPr lang="cs-CZ" dirty="0"/>
              <a:t>- intenzita otlaku, způsob zajištění</a:t>
            </a:r>
          </a:p>
        </p:txBody>
      </p:sp>
      <p:sp>
        <p:nvSpPr>
          <p:cNvPr id="3" name="Nadpis 2"/>
          <p:cNvSpPr>
            <a:spLocks noGrp="1"/>
          </p:cNvSpPr>
          <p:nvPr>
            <p:ph type="title"/>
          </p:nvPr>
        </p:nvSpPr>
        <p:spPr/>
        <p:txBody>
          <a:bodyPr>
            <a:normAutofit/>
          </a:bodyPr>
          <a:lstStyle/>
          <a:p>
            <a:pPr algn="ctr"/>
            <a:r>
              <a:rPr lang="cs-CZ" altLang="cs-CZ" sz="3400" b="1" u="sng" dirty="0" err="1"/>
              <a:t>tDNA</a:t>
            </a:r>
            <a:endParaRPr lang="cs-CZ" sz="3400" b="1" u="sng" dirty="0"/>
          </a:p>
        </p:txBody>
      </p:sp>
    </p:spTree>
    <p:extLst>
      <p:ext uri="{BB962C8B-B14F-4D97-AF65-F5344CB8AC3E}">
        <p14:creationId xmlns:p14="http://schemas.microsoft.com/office/powerpoint/2010/main" val="1900260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9088B9E-E0FD-4A17-9493-A2A7AB5D6FA5}"/>
              </a:ext>
            </a:extLst>
          </p:cNvPr>
          <p:cNvSpPr>
            <a:spLocks noGrp="1"/>
          </p:cNvSpPr>
          <p:nvPr>
            <p:ph type="title"/>
          </p:nvPr>
        </p:nvSpPr>
        <p:spPr/>
        <p:txBody>
          <a:bodyPr>
            <a:normAutofit fontScale="90000"/>
          </a:bodyPr>
          <a:lstStyle/>
          <a:p>
            <a:pPr algn="ctr"/>
            <a:r>
              <a:rPr lang="cs-CZ" altLang="cs-CZ" b="1" u="sng" dirty="0"/>
              <a:t>Detekce </a:t>
            </a:r>
            <a:r>
              <a:rPr lang="cs-CZ" altLang="cs-CZ" b="1" u="sng" dirty="0" err="1"/>
              <a:t>trichologického</a:t>
            </a:r>
            <a:r>
              <a:rPr lang="cs-CZ" altLang="cs-CZ" b="1" u="sng" dirty="0"/>
              <a:t> materiálu</a:t>
            </a:r>
            <a:endParaRPr lang="cs-CZ" b="1" u="sng" dirty="0"/>
          </a:p>
        </p:txBody>
      </p:sp>
      <p:sp>
        <p:nvSpPr>
          <p:cNvPr id="4" name="Rectangle 4">
            <a:extLst>
              <a:ext uri="{FF2B5EF4-FFF2-40B4-BE49-F238E27FC236}">
                <a16:creationId xmlns:a16="http://schemas.microsoft.com/office/drawing/2014/main" id="{B9148999-A5F2-4E97-8FB1-8F216DC8C35D}"/>
              </a:ext>
            </a:extLst>
          </p:cNvPr>
          <p:cNvSpPr>
            <a:spLocks noGrp="1" noChangeArrowheads="1"/>
          </p:cNvSpPr>
          <p:nvPr>
            <p:ph idx="1"/>
          </p:nvPr>
        </p:nvSpPr>
        <p:spPr/>
        <p:txBody>
          <a:bodyPr tIns="0">
            <a:normAutofit/>
          </a:bodyPr>
          <a:lstStyle/>
          <a:p>
            <a:pPr marL="431800" indent="-323850" eaLnBrk="1">
              <a:lnSpc>
                <a:spcPct val="117000"/>
              </a:lnSpc>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900" dirty="0"/>
              <a:t>detekce založena především na morfologickém porovnání na dvou úrovních:</a:t>
            </a:r>
          </a:p>
          <a:p>
            <a:pPr marL="431800" indent="-323850" eaLnBrk="1">
              <a:lnSpc>
                <a:spcPct val="117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900" dirty="0"/>
              <a:t>1) odlišení lidského </a:t>
            </a:r>
            <a:r>
              <a:rPr lang="cs-CZ" altLang="cs-CZ" sz="1900" dirty="0" err="1"/>
              <a:t>trichologického</a:t>
            </a:r>
            <a:r>
              <a:rPr lang="cs-CZ" altLang="cs-CZ" sz="1900" dirty="0"/>
              <a:t> materiálu od materiálu jiného živočišného druhu</a:t>
            </a:r>
          </a:p>
          <a:p>
            <a:pPr marL="431800" indent="-323850" eaLnBrk="1">
              <a:lnSpc>
                <a:spcPct val="117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altLang="cs-CZ" sz="1900" dirty="0"/>
              <a:t>2) odlišení: vlasy – kožní ochlupení – pubické ochlupení – axilární ochlupení</a:t>
            </a:r>
            <a:endParaRPr lang="el-GR" altLang="cs-CZ" sz="1900" dirty="0"/>
          </a:p>
        </p:txBody>
      </p:sp>
      <p:sp>
        <p:nvSpPr>
          <p:cNvPr id="2" name="TextovéPole 1"/>
          <p:cNvSpPr txBox="1"/>
          <p:nvPr/>
        </p:nvSpPr>
        <p:spPr>
          <a:xfrm>
            <a:off x="301391" y="5733183"/>
            <a:ext cx="3303277" cy="646331"/>
          </a:xfrm>
          <a:prstGeom prst="rect">
            <a:avLst/>
          </a:prstGeom>
          <a:noFill/>
        </p:spPr>
        <p:txBody>
          <a:bodyPr wrap="none" rtlCol="0">
            <a:spAutoFit/>
          </a:bodyPr>
          <a:lstStyle/>
          <a:p>
            <a:pPr marL="285750" indent="-285750">
              <a:buFontTx/>
              <a:buChar char="-"/>
            </a:pPr>
            <a:r>
              <a:rPr lang="cs-CZ" dirty="0"/>
              <a:t>manipulace s TM - speciální </a:t>
            </a:r>
          </a:p>
          <a:p>
            <a:r>
              <a:rPr lang="cs-CZ" dirty="0"/>
              <a:t>     </a:t>
            </a:r>
            <a:r>
              <a:rPr lang="cs-CZ" dirty="0" err="1"/>
              <a:t>entomologiká</a:t>
            </a:r>
            <a:r>
              <a:rPr lang="cs-CZ" dirty="0"/>
              <a:t> pinzeta</a:t>
            </a:r>
          </a:p>
        </p:txBody>
      </p:sp>
      <p:grpSp>
        <p:nvGrpSpPr>
          <p:cNvPr id="18" name="Skupina 17">
            <a:extLst>
              <a:ext uri="{FF2B5EF4-FFF2-40B4-BE49-F238E27FC236}">
                <a16:creationId xmlns:a16="http://schemas.microsoft.com/office/drawing/2014/main" id="{D1578C85-AFD5-203F-88A9-30B2F2BA34B4}"/>
              </a:ext>
            </a:extLst>
          </p:cNvPr>
          <p:cNvGrpSpPr/>
          <p:nvPr/>
        </p:nvGrpSpPr>
        <p:grpSpPr>
          <a:xfrm>
            <a:off x="3779516" y="3598887"/>
            <a:ext cx="5329238" cy="2862967"/>
            <a:chOff x="4248150" y="4427538"/>
            <a:chExt cx="5329238" cy="2862967"/>
          </a:xfrm>
        </p:grpSpPr>
        <p:pic>
          <p:nvPicPr>
            <p:cNvPr id="19" name="Picture 19">
              <a:extLst>
                <a:ext uri="{FF2B5EF4-FFF2-40B4-BE49-F238E27FC236}">
                  <a16:creationId xmlns:a16="http://schemas.microsoft.com/office/drawing/2014/main" id="{CFFD3E08-8391-1E89-C209-DB518B891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50" y="4427538"/>
              <a:ext cx="9620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EA6B6ED8-26DC-C10A-C5DF-AB1AA1B1A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4427538"/>
              <a:ext cx="990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a:extLst>
                <a:ext uri="{FF2B5EF4-FFF2-40B4-BE49-F238E27FC236}">
                  <a16:creationId xmlns:a16="http://schemas.microsoft.com/office/drawing/2014/main" id="{C46C551F-4CAF-9760-B490-1063050A8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038" y="4427538"/>
              <a:ext cx="981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a:extLst>
                <a:ext uri="{FF2B5EF4-FFF2-40B4-BE49-F238E27FC236}">
                  <a16:creationId xmlns:a16="http://schemas.microsoft.com/office/drawing/2014/main" id="{1DD5FCA7-D841-8344-A3E5-E9630A0D65AD}"/>
                </a:ext>
              </a:extLst>
            </p:cNvPr>
            <p:cNvSpPr txBox="1">
              <a:spLocks noChangeArrowheads="1"/>
            </p:cNvSpPr>
            <p:nvPr/>
          </p:nvSpPr>
          <p:spPr bwMode="auto">
            <a:xfrm>
              <a:off x="4248150" y="6659563"/>
              <a:ext cx="5329238" cy="6309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400" dirty="0">
                  <a:solidFill>
                    <a:schemeClr val="bg2"/>
                  </a:solidFill>
                  <a:latin typeface="Comic Sans MS" panose="030F0702030302020204" pitchFamily="66" charset="0"/>
                </a:rPr>
                <a:t>       </a:t>
              </a:r>
              <a:r>
                <a:rPr lang="cs-CZ" altLang="cs-CZ" sz="1400" dirty="0" err="1">
                  <a:solidFill>
                    <a:schemeClr val="bg2"/>
                  </a:solidFill>
                  <a:latin typeface="Comic Sans MS" panose="030F0702030302020204" pitchFamily="66" charset="0"/>
                </a:rPr>
                <a:t>anagenní</a:t>
              </a:r>
              <a:r>
                <a:rPr lang="cs-CZ" altLang="cs-CZ" sz="1400" dirty="0">
                  <a:solidFill>
                    <a:schemeClr val="bg2"/>
                  </a:solidFill>
                  <a:latin typeface="Comic Sans MS" panose="030F0702030302020204" pitchFamily="66" charset="0"/>
                </a:rPr>
                <a:t>	     </a:t>
              </a:r>
              <a:r>
                <a:rPr lang="cs-CZ" altLang="cs-CZ" sz="1400" dirty="0" err="1">
                  <a:solidFill>
                    <a:schemeClr val="bg2"/>
                  </a:solidFill>
                  <a:latin typeface="Comic Sans MS" panose="030F0702030302020204" pitchFamily="66" charset="0"/>
                </a:rPr>
                <a:t>kat</a:t>
              </a:r>
              <a:r>
                <a:rPr lang="cs-CZ" altLang="cs-CZ" sz="1400" dirty="0" err="1">
                  <a:solidFill>
                    <a:schemeClr val="bg2"/>
                  </a:solidFill>
                </a:rPr>
                <a:t>a</a:t>
              </a:r>
              <a:r>
                <a:rPr lang="cs-CZ" altLang="cs-CZ" sz="1400" dirty="0" err="1">
                  <a:solidFill>
                    <a:schemeClr val="bg2"/>
                  </a:solidFill>
                  <a:latin typeface="Comic Sans MS" panose="030F0702030302020204" pitchFamily="66" charset="0"/>
                </a:rPr>
                <a:t>genní</a:t>
              </a:r>
              <a:r>
                <a:rPr lang="cs-CZ" altLang="cs-CZ" sz="1400" dirty="0">
                  <a:solidFill>
                    <a:schemeClr val="bg2"/>
                  </a:solidFill>
                  <a:latin typeface="Comic Sans MS" panose="030F0702030302020204" pitchFamily="66" charset="0"/>
                </a:rPr>
                <a:t>                 </a:t>
              </a:r>
              <a:r>
                <a:rPr lang="cs-CZ" altLang="cs-CZ" sz="1400" dirty="0" err="1">
                  <a:solidFill>
                    <a:schemeClr val="bg2"/>
                  </a:solidFill>
                  <a:latin typeface="Comic Sans MS" panose="030F0702030302020204" pitchFamily="66" charset="0"/>
                </a:rPr>
                <a:t>telogenní</a:t>
              </a:r>
              <a:endParaRPr lang="cs-CZ" altLang="cs-CZ" sz="1400" dirty="0">
                <a:solidFill>
                  <a:schemeClr val="bg2"/>
                </a:solidFill>
                <a:latin typeface="Comic Sans MS" panose="030F0702030302020204" pitchFamily="66" charset="0"/>
              </a:endParaRPr>
            </a:p>
            <a:p>
              <a:pPr>
                <a:spcBef>
                  <a:spcPct val="50000"/>
                </a:spcBef>
              </a:pPr>
              <a:r>
                <a:rPr lang="cs-CZ" altLang="cs-CZ" sz="1400" dirty="0">
                  <a:solidFill>
                    <a:schemeClr val="bg2"/>
                  </a:solidFill>
                  <a:latin typeface="Comic Sans MS" panose="030F0702030302020204" pitchFamily="66" charset="0"/>
                </a:rPr>
                <a:t>     (růstová) fáze       (přechodná) fáze        (klidová) fáze </a:t>
              </a:r>
            </a:p>
          </p:txBody>
        </p:sp>
      </p:grpSp>
      <p:grpSp>
        <p:nvGrpSpPr>
          <p:cNvPr id="23" name="Skupina 22">
            <a:extLst>
              <a:ext uri="{FF2B5EF4-FFF2-40B4-BE49-F238E27FC236}">
                <a16:creationId xmlns:a16="http://schemas.microsoft.com/office/drawing/2014/main" id="{95C24A28-ED81-D792-4185-CE196E57A1B5}"/>
              </a:ext>
            </a:extLst>
          </p:cNvPr>
          <p:cNvGrpSpPr/>
          <p:nvPr/>
        </p:nvGrpSpPr>
        <p:grpSpPr>
          <a:xfrm>
            <a:off x="291520" y="3598887"/>
            <a:ext cx="4032250" cy="1870075"/>
            <a:chOff x="431800" y="4211638"/>
            <a:chExt cx="4032250" cy="1870075"/>
          </a:xfrm>
        </p:grpSpPr>
        <p:pic>
          <p:nvPicPr>
            <p:cNvPr id="24" name="Picture 11">
              <a:extLst>
                <a:ext uri="{FF2B5EF4-FFF2-40B4-BE49-F238E27FC236}">
                  <a16:creationId xmlns:a16="http://schemas.microsoft.com/office/drawing/2014/main" id="{D1D95CE6-58CB-CB6E-FCFB-20E185D64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5" y="4500563"/>
              <a:ext cx="23812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a:extLst>
                <a:ext uri="{FF2B5EF4-FFF2-40B4-BE49-F238E27FC236}">
                  <a16:creationId xmlns:a16="http://schemas.microsoft.com/office/drawing/2014/main" id="{13A22ACD-CC86-8238-B974-B942177E8393}"/>
                </a:ext>
              </a:extLst>
            </p:cNvPr>
            <p:cNvSpPr txBox="1">
              <a:spLocks noChangeArrowheads="1"/>
            </p:cNvSpPr>
            <p:nvPr/>
          </p:nvSpPr>
          <p:spPr bwMode="auto">
            <a:xfrm>
              <a:off x="899319" y="4211638"/>
              <a:ext cx="936625" cy="33855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600" dirty="0">
                  <a:solidFill>
                    <a:schemeClr val="bg2"/>
                  </a:solidFill>
                  <a:latin typeface="Comic Sans MS" panose="030F0702030302020204" pitchFamily="66" charset="0"/>
                </a:rPr>
                <a:t>kutikula</a:t>
              </a:r>
            </a:p>
          </p:txBody>
        </p:sp>
        <p:sp>
          <p:nvSpPr>
            <p:cNvPr id="26" name="Text Box 13">
              <a:extLst>
                <a:ext uri="{FF2B5EF4-FFF2-40B4-BE49-F238E27FC236}">
                  <a16:creationId xmlns:a16="http://schemas.microsoft.com/office/drawing/2014/main" id="{93ADC1ED-D4E3-B28F-6E5E-F3E03AFFCE47}"/>
                </a:ext>
              </a:extLst>
            </p:cNvPr>
            <p:cNvSpPr txBox="1">
              <a:spLocks noChangeArrowheads="1"/>
            </p:cNvSpPr>
            <p:nvPr/>
          </p:nvSpPr>
          <p:spPr bwMode="auto">
            <a:xfrm>
              <a:off x="431800" y="4932363"/>
              <a:ext cx="647700" cy="33855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600" dirty="0">
                  <a:solidFill>
                    <a:schemeClr val="bg2"/>
                  </a:solidFill>
                  <a:latin typeface="Comic Sans MS" panose="030F0702030302020204" pitchFamily="66" charset="0"/>
                </a:rPr>
                <a:t>kůra</a:t>
              </a:r>
            </a:p>
          </p:txBody>
        </p:sp>
        <p:sp>
          <p:nvSpPr>
            <p:cNvPr id="27" name="Text Box 14">
              <a:extLst>
                <a:ext uri="{FF2B5EF4-FFF2-40B4-BE49-F238E27FC236}">
                  <a16:creationId xmlns:a16="http://schemas.microsoft.com/office/drawing/2014/main" id="{1A92ACA0-2CFB-5BAB-683E-3ADD85281481}"/>
                </a:ext>
              </a:extLst>
            </p:cNvPr>
            <p:cNvSpPr txBox="1">
              <a:spLocks noChangeArrowheads="1"/>
            </p:cNvSpPr>
            <p:nvPr/>
          </p:nvSpPr>
          <p:spPr bwMode="auto">
            <a:xfrm>
              <a:off x="3671888" y="4211638"/>
              <a:ext cx="792162" cy="33855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1600" dirty="0">
                  <a:solidFill>
                    <a:schemeClr val="bg2"/>
                  </a:solidFill>
                  <a:latin typeface="Comic Sans MS" panose="030F0702030302020204" pitchFamily="66" charset="0"/>
                </a:rPr>
                <a:t>dřeň</a:t>
              </a:r>
            </a:p>
          </p:txBody>
        </p:sp>
        <p:sp>
          <p:nvSpPr>
            <p:cNvPr id="28" name="Line 15">
              <a:extLst>
                <a:ext uri="{FF2B5EF4-FFF2-40B4-BE49-F238E27FC236}">
                  <a16:creationId xmlns:a16="http://schemas.microsoft.com/office/drawing/2014/main" id="{6B90B5D5-8ADA-0731-9C6D-97EA7C69C817}"/>
                </a:ext>
              </a:extLst>
            </p:cNvPr>
            <p:cNvSpPr>
              <a:spLocks noChangeShapeType="1"/>
            </p:cNvSpPr>
            <p:nvPr/>
          </p:nvSpPr>
          <p:spPr bwMode="auto">
            <a:xfrm>
              <a:off x="1511300" y="4572000"/>
              <a:ext cx="215900" cy="2159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 name="Line 16">
              <a:extLst>
                <a:ext uri="{FF2B5EF4-FFF2-40B4-BE49-F238E27FC236}">
                  <a16:creationId xmlns:a16="http://schemas.microsoft.com/office/drawing/2014/main" id="{895E5C7F-1AC2-D67F-9AC2-9CA62BE6D123}"/>
                </a:ext>
              </a:extLst>
            </p:cNvPr>
            <p:cNvSpPr>
              <a:spLocks noChangeShapeType="1"/>
            </p:cNvSpPr>
            <p:nvPr/>
          </p:nvSpPr>
          <p:spPr bwMode="auto">
            <a:xfrm>
              <a:off x="1152525" y="5148263"/>
              <a:ext cx="358775" cy="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 name="Line 17">
              <a:extLst>
                <a:ext uri="{FF2B5EF4-FFF2-40B4-BE49-F238E27FC236}">
                  <a16:creationId xmlns:a16="http://schemas.microsoft.com/office/drawing/2014/main" id="{EA4C8792-141B-33E3-C5B6-6FE2798BC78C}"/>
                </a:ext>
              </a:extLst>
            </p:cNvPr>
            <p:cNvSpPr>
              <a:spLocks noChangeShapeType="1"/>
            </p:cNvSpPr>
            <p:nvPr/>
          </p:nvSpPr>
          <p:spPr bwMode="auto">
            <a:xfrm flipH="1">
              <a:off x="3455988" y="4356100"/>
              <a:ext cx="215900" cy="360363"/>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Tree>
    <p:extLst>
      <p:ext uri="{BB962C8B-B14F-4D97-AF65-F5344CB8AC3E}">
        <p14:creationId xmlns:p14="http://schemas.microsoft.com/office/powerpoint/2010/main" val="328650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1DE69AFA-90C1-4049-8324-2CE0BDA8A253}"/>
              </a:ext>
            </a:extLst>
          </p:cNvPr>
          <p:cNvPicPr>
            <a:picLocks noChangeAspect="1"/>
          </p:cNvPicPr>
          <p:nvPr/>
        </p:nvPicPr>
        <p:blipFill>
          <a:blip r:embed="rId2"/>
          <a:stretch>
            <a:fillRect/>
          </a:stretch>
        </p:blipFill>
        <p:spPr>
          <a:xfrm>
            <a:off x="880552" y="188640"/>
            <a:ext cx="7382896" cy="6186826"/>
          </a:xfrm>
          <a:prstGeom prst="rect">
            <a:avLst/>
          </a:prstGeom>
        </p:spPr>
      </p:pic>
    </p:spTree>
    <p:extLst>
      <p:ext uri="{BB962C8B-B14F-4D97-AF65-F5344CB8AC3E}">
        <p14:creationId xmlns:p14="http://schemas.microsoft.com/office/powerpoint/2010/main" val="2400037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u="sng" dirty="0" err="1"/>
              <a:t>Trichologický</a:t>
            </a:r>
            <a:r>
              <a:rPr lang="cs-CZ" u="sng" dirty="0"/>
              <a:t> materiál</a:t>
            </a:r>
          </a:p>
        </p:txBody>
      </p:sp>
      <p:sp>
        <p:nvSpPr>
          <p:cNvPr id="4" name="Zástupný symbol pro obsah 3"/>
          <p:cNvSpPr>
            <a:spLocks noGrp="1"/>
          </p:cNvSpPr>
          <p:nvPr>
            <p:ph idx="1"/>
          </p:nvPr>
        </p:nvSpPr>
        <p:spPr/>
        <p:txBody>
          <a:bodyPr/>
          <a:lstStyle/>
          <a:p>
            <a:r>
              <a:rPr lang="cs-CZ" dirty="0"/>
              <a:t>detekujeme: délku, šířku, tvar (rovné, mírně zvlněné, zvlněné, vlnité, kudrnaté, </a:t>
            </a:r>
            <a:r>
              <a:rPr lang="cs-CZ" dirty="0" err="1"/>
              <a:t>fil</a:t>
            </a:r>
            <a:r>
              <a:rPr lang="cs-CZ" dirty="0"/>
              <a:t> </a:t>
            </a:r>
            <a:r>
              <a:rPr lang="cs-CZ" dirty="0" err="1"/>
              <a:t>fil</a:t>
            </a:r>
            <a:r>
              <a:rPr lang="cs-CZ" dirty="0"/>
              <a:t>), barva (artificiální, </a:t>
            </a:r>
            <a:r>
              <a:rPr lang="cs-CZ" dirty="0" err="1"/>
              <a:t>depigmentovaná</a:t>
            </a:r>
            <a:r>
              <a:rPr lang="cs-CZ" dirty="0"/>
              <a:t>, světle – tmavě plavá, světle – středně –tmavě hnědá, černohnědá), pigment (difuzní, malé – střední – velké shluky), dřeň (chybí, souvislá, přerušovaná, </a:t>
            </a:r>
            <a:r>
              <a:rPr lang="cs-CZ" dirty="0" err="1"/>
              <a:t>ostůvkovitá</a:t>
            </a:r>
            <a:r>
              <a:rPr lang="cs-CZ" dirty="0"/>
              <a:t>)</a:t>
            </a:r>
          </a:p>
          <a:p>
            <a:r>
              <a:rPr lang="cs-CZ" dirty="0"/>
              <a:t>poškození: fyzikálně-chemické (dle destrukce stvolu), biologické faktory, genetické (alopecie a </a:t>
            </a:r>
            <a:r>
              <a:rPr lang="cs-CZ" dirty="0" err="1"/>
              <a:t>hypertrichózy</a:t>
            </a:r>
            <a:r>
              <a:rPr lang="cs-CZ" dirty="0"/>
              <a:t>, syndromy)</a:t>
            </a:r>
          </a:p>
          <a:p>
            <a:endParaRPr lang="cs-CZ" dirty="0"/>
          </a:p>
          <a:p>
            <a:endParaRPr lang="cs-CZ" dirty="0"/>
          </a:p>
        </p:txBody>
      </p:sp>
    </p:spTree>
    <p:extLst>
      <p:ext uri="{BB962C8B-B14F-4D97-AF65-F5344CB8AC3E}">
        <p14:creationId xmlns:p14="http://schemas.microsoft.com/office/powerpoint/2010/main" val="680678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pic>
        <p:nvPicPr>
          <p:cNvPr id="4" name="Picture 2" descr="C:\Users\hs312876\Desktop\Bio + tricho\Trichos\Trichos II\right\defect\trichorrhexis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3346998"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852034" y="5044262"/>
            <a:ext cx="2289986" cy="369332"/>
          </a:xfrm>
          <a:prstGeom prst="rect">
            <a:avLst/>
          </a:prstGeom>
        </p:spPr>
        <p:txBody>
          <a:bodyPr wrap="none">
            <a:spAutoFit/>
          </a:bodyPr>
          <a:lstStyle/>
          <a:p>
            <a:r>
              <a:rPr lang="cs-CZ" dirty="0" err="1"/>
              <a:t>Trichorrhexis</a:t>
            </a:r>
            <a:r>
              <a:rPr lang="cs-CZ" dirty="0"/>
              <a:t> </a:t>
            </a:r>
            <a:r>
              <a:rPr lang="cs-CZ" dirty="0" err="1"/>
              <a:t>nodosa</a:t>
            </a:r>
            <a:endParaRPr lang="cs-CZ" dirty="0"/>
          </a:p>
        </p:txBody>
      </p:sp>
      <p:sp>
        <p:nvSpPr>
          <p:cNvPr id="6" name="Obdélník 5"/>
          <p:cNvSpPr/>
          <p:nvPr/>
        </p:nvSpPr>
        <p:spPr>
          <a:xfrm>
            <a:off x="7272356" y="4732273"/>
            <a:ext cx="1548116" cy="369332"/>
          </a:xfrm>
          <a:prstGeom prst="rect">
            <a:avLst/>
          </a:prstGeom>
        </p:spPr>
        <p:txBody>
          <a:bodyPr wrap="none">
            <a:spAutoFit/>
          </a:bodyPr>
          <a:lstStyle/>
          <a:p>
            <a:r>
              <a:rPr lang="cs-CZ" dirty="0" err="1"/>
              <a:t>Trichoptilosis</a:t>
            </a:r>
            <a:endParaRPr lang="cs-CZ" dirty="0"/>
          </a:p>
        </p:txBody>
      </p:sp>
      <p:pic>
        <p:nvPicPr>
          <p:cNvPr id="7" name="Obrázek 6"/>
          <p:cNvPicPr>
            <a:picLocks noChangeAspect="1"/>
          </p:cNvPicPr>
          <p:nvPr/>
        </p:nvPicPr>
        <p:blipFill>
          <a:blip r:embed="rId3"/>
          <a:stretch>
            <a:fillRect/>
          </a:stretch>
        </p:blipFill>
        <p:spPr>
          <a:xfrm>
            <a:off x="7150790" y="476672"/>
            <a:ext cx="1512168" cy="4115995"/>
          </a:xfrm>
          <a:prstGeom prst="rect">
            <a:avLst/>
          </a:prstGeom>
        </p:spPr>
      </p:pic>
      <p:pic>
        <p:nvPicPr>
          <p:cNvPr id="2" name="Zástupný symbol pro obsah 3">
            <a:extLst>
              <a:ext uri="{FF2B5EF4-FFF2-40B4-BE49-F238E27FC236}">
                <a16:creationId xmlns:a16="http://schemas.microsoft.com/office/drawing/2014/main" id="{A90C161D-D21D-1BD9-5B28-5BEECC44D1F7}"/>
              </a:ext>
            </a:extLst>
          </p:cNvPr>
          <p:cNvPicPr>
            <a:picLocks noChangeAspect="1"/>
          </p:cNvPicPr>
          <p:nvPr/>
        </p:nvPicPr>
        <p:blipFill>
          <a:blip r:embed="rId4"/>
          <a:stretch>
            <a:fillRect/>
          </a:stretch>
        </p:blipFill>
        <p:spPr>
          <a:xfrm>
            <a:off x="3748939" y="1278410"/>
            <a:ext cx="3323437" cy="2512518"/>
          </a:xfrm>
          <a:prstGeom prst="rect">
            <a:avLst/>
          </a:prstGeom>
        </p:spPr>
      </p:pic>
      <p:sp>
        <p:nvSpPr>
          <p:cNvPr id="11" name="Obdélník 10">
            <a:extLst>
              <a:ext uri="{FF2B5EF4-FFF2-40B4-BE49-F238E27FC236}">
                <a16:creationId xmlns:a16="http://schemas.microsoft.com/office/drawing/2014/main" id="{B26F4468-A4C9-8E7E-033B-1EED86757274}"/>
              </a:ext>
            </a:extLst>
          </p:cNvPr>
          <p:cNvSpPr/>
          <p:nvPr/>
        </p:nvSpPr>
        <p:spPr>
          <a:xfrm>
            <a:off x="4769685" y="4223335"/>
            <a:ext cx="1597810" cy="369332"/>
          </a:xfrm>
          <a:prstGeom prst="rect">
            <a:avLst/>
          </a:prstGeom>
        </p:spPr>
        <p:txBody>
          <a:bodyPr wrap="none">
            <a:spAutoFit/>
          </a:bodyPr>
          <a:lstStyle/>
          <a:p>
            <a:r>
              <a:rPr lang="cs-CZ" dirty="0" err="1"/>
              <a:t>Trichonodosis</a:t>
            </a:r>
            <a:endParaRPr lang="cs-CZ" dirty="0"/>
          </a:p>
        </p:txBody>
      </p:sp>
    </p:spTree>
    <p:extLst>
      <p:ext uri="{BB962C8B-B14F-4D97-AF65-F5344CB8AC3E}">
        <p14:creationId xmlns:p14="http://schemas.microsoft.com/office/powerpoint/2010/main" val="2076226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sp>
        <p:nvSpPr>
          <p:cNvPr id="5" name="Obdélník 4"/>
          <p:cNvSpPr/>
          <p:nvPr/>
        </p:nvSpPr>
        <p:spPr>
          <a:xfrm>
            <a:off x="675218" y="2478320"/>
            <a:ext cx="1921167" cy="369332"/>
          </a:xfrm>
          <a:prstGeom prst="rect">
            <a:avLst/>
          </a:prstGeom>
        </p:spPr>
        <p:txBody>
          <a:bodyPr wrap="none">
            <a:spAutoFit/>
          </a:bodyPr>
          <a:lstStyle/>
          <a:p>
            <a:r>
              <a:rPr lang="cs-CZ" dirty="0"/>
              <a:t>střelná poškození</a:t>
            </a:r>
          </a:p>
        </p:txBody>
      </p:sp>
      <p:pic>
        <p:nvPicPr>
          <p:cNvPr id="6" name="Obrázek 5"/>
          <p:cNvPicPr>
            <a:picLocks noChangeAspect="1"/>
          </p:cNvPicPr>
          <p:nvPr/>
        </p:nvPicPr>
        <p:blipFill>
          <a:blip r:embed="rId2"/>
          <a:stretch>
            <a:fillRect/>
          </a:stretch>
        </p:blipFill>
        <p:spPr>
          <a:xfrm>
            <a:off x="467544" y="476672"/>
            <a:ext cx="2381250" cy="1790700"/>
          </a:xfrm>
          <a:prstGeom prst="rect">
            <a:avLst/>
          </a:prstGeom>
        </p:spPr>
      </p:pic>
      <p:sp>
        <p:nvSpPr>
          <p:cNvPr id="7" name="Obdélník 6"/>
          <p:cNvSpPr/>
          <p:nvPr/>
        </p:nvSpPr>
        <p:spPr>
          <a:xfrm>
            <a:off x="3381375" y="2420336"/>
            <a:ext cx="2373407" cy="646331"/>
          </a:xfrm>
          <a:prstGeom prst="rect">
            <a:avLst/>
          </a:prstGeom>
        </p:spPr>
        <p:txBody>
          <a:bodyPr wrap="none">
            <a:spAutoFit/>
          </a:bodyPr>
          <a:lstStyle/>
          <a:p>
            <a:pPr algn="ctr"/>
            <a:r>
              <a:rPr lang="cs-CZ" dirty="0"/>
              <a:t>poškození způsobené </a:t>
            </a:r>
          </a:p>
          <a:p>
            <a:pPr algn="ctr"/>
            <a:r>
              <a:rPr lang="cs-CZ" dirty="0"/>
              <a:t>skleněnými střepy</a:t>
            </a:r>
          </a:p>
        </p:txBody>
      </p:sp>
      <p:pic>
        <p:nvPicPr>
          <p:cNvPr id="6146" name="Picture 2" descr="C:\Users\hs312876\Desktop\Bio + tricho\Trichos\Trichos I\right\defect\tla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864" y="593969"/>
            <a:ext cx="2381250" cy="179070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6137665" y="2478320"/>
            <a:ext cx="2327753" cy="646331"/>
          </a:xfrm>
          <a:prstGeom prst="rect">
            <a:avLst/>
          </a:prstGeom>
        </p:spPr>
        <p:txBody>
          <a:bodyPr wrap="none">
            <a:spAutoFit/>
          </a:bodyPr>
          <a:lstStyle/>
          <a:p>
            <a:pPr algn="ctr"/>
            <a:r>
              <a:rPr lang="cs-CZ" dirty="0"/>
              <a:t>stlačení úderem tupé </a:t>
            </a:r>
          </a:p>
          <a:p>
            <a:pPr algn="ctr"/>
            <a:r>
              <a:rPr lang="cs-CZ" dirty="0"/>
              <a:t>strany sekery</a:t>
            </a:r>
          </a:p>
        </p:txBody>
      </p:sp>
      <p:sp>
        <p:nvSpPr>
          <p:cNvPr id="10" name="Obdélník 9"/>
          <p:cNvSpPr/>
          <p:nvPr/>
        </p:nvSpPr>
        <p:spPr>
          <a:xfrm>
            <a:off x="971600" y="5431847"/>
            <a:ext cx="1980479" cy="369332"/>
          </a:xfrm>
          <a:prstGeom prst="rect">
            <a:avLst/>
          </a:prstGeom>
        </p:spPr>
        <p:txBody>
          <a:bodyPr wrap="none">
            <a:spAutoFit/>
          </a:bodyPr>
          <a:lstStyle/>
          <a:p>
            <a:r>
              <a:rPr lang="cs-CZ" dirty="0"/>
              <a:t>tepelná poškození</a:t>
            </a:r>
          </a:p>
        </p:txBody>
      </p:sp>
      <p:sp>
        <p:nvSpPr>
          <p:cNvPr id="12" name="Obdélník 11"/>
          <p:cNvSpPr/>
          <p:nvPr/>
        </p:nvSpPr>
        <p:spPr>
          <a:xfrm>
            <a:off x="3869458" y="5463634"/>
            <a:ext cx="1885324" cy="369332"/>
          </a:xfrm>
          <a:prstGeom prst="rect">
            <a:avLst/>
          </a:prstGeom>
        </p:spPr>
        <p:txBody>
          <a:bodyPr wrap="none">
            <a:spAutoFit/>
          </a:bodyPr>
          <a:lstStyle/>
          <a:p>
            <a:r>
              <a:rPr lang="cs-CZ" dirty="0"/>
              <a:t>stlačení pinzetou</a:t>
            </a:r>
          </a:p>
        </p:txBody>
      </p:sp>
      <p:pic>
        <p:nvPicPr>
          <p:cNvPr id="14" name="Obráze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558" y="3550029"/>
            <a:ext cx="2335711" cy="1751783"/>
          </a:xfrm>
          <a:prstGeom prst="rect">
            <a:avLst/>
          </a:prstGeom>
        </p:spPr>
      </p:pic>
      <p:sp>
        <p:nvSpPr>
          <p:cNvPr id="15" name="Obdélník 14"/>
          <p:cNvSpPr/>
          <p:nvPr/>
        </p:nvSpPr>
        <p:spPr>
          <a:xfrm>
            <a:off x="6452558" y="5437232"/>
            <a:ext cx="2373407" cy="646331"/>
          </a:xfrm>
          <a:prstGeom prst="rect">
            <a:avLst/>
          </a:prstGeom>
        </p:spPr>
        <p:txBody>
          <a:bodyPr wrap="none">
            <a:spAutoFit/>
          </a:bodyPr>
          <a:lstStyle/>
          <a:p>
            <a:pPr algn="ctr"/>
            <a:r>
              <a:rPr lang="cs-CZ" dirty="0"/>
              <a:t>poškození způsobená </a:t>
            </a:r>
          </a:p>
          <a:p>
            <a:pPr algn="ctr"/>
            <a:r>
              <a:rPr lang="cs-CZ" dirty="0" err="1"/>
              <a:t>konc</a:t>
            </a:r>
            <a:r>
              <a:rPr lang="cs-CZ" dirty="0"/>
              <a:t>. </a:t>
            </a:r>
            <a:r>
              <a:rPr lang="cs-CZ" dirty="0" err="1"/>
              <a:t>NaOH</a:t>
            </a:r>
            <a:endParaRPr lang="cs-CZ" dirty="0"/>
          </a:p>
        </p:txBody>
      </p:sp>
      <p:pic>
        <p:nvPicPr>
          <p:cNvPr id="1026" name="Picture 2">
            <a:extLst>
              <a:ext uri="{FF2B5EF4-FFF2-40B4-BE49-F238E27FC236}">
                <a16:creationId xmlns:a16="http://schemas.microsoft.com/office/drawing/2014/main" id="{EB46D1C2-38CD-63D3-29B7-447320DC5E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6525" y="416269"/>
            <a:ext cx="2523105" cy="2004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567398-EB27-C253-20F5-7D9437FA8920}"/>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281000" y="3058600"/>
            <a:ext cx="1283193" cy="2346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4A8048C-7F88-637D-4243-64A677C2B1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880" y="3046445"/>
            <a:ext cx="1980479" cy="235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93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stretch>
            <a:fillRect/>
          </a:stretch>
        </p:blipFill>
        <p:spPr>
          <a:xfrm>
            <a:off x="611560" y="332656"/>
            <a:ext cx="2966079" cy="4572000"/>
          </a:xfrm>
          <a:prstGeom prst="rect">
            <a:avLst/>
          </a:prstGeom>
        </p:spPr>
      </p:pic>
      <p:sp>
        <p:nvSpPr>
          <p:cNvPr id="3" name="Nadpis 2"/>
          <p:cNvSpPr>
            <a:spLocks noGrp="1"/>
          </p:cNvSpPr>
          <p:nvPr>
            <p:ph type="title"/>
          </p:nvPr>
        </p:nvSpPr>
        <p:spPr/>
        <p:txBody>
          <a:bodyPr/>
          <a:lstStyle/>
          <a:p>
            <a:endParaRPr lang="cs-CZ"/>
          </a:p>
        </p:txBody>
      </p:sp>
      <p:sp>
        <p:nvSpPr>
          <p:cNvPr id="4" name="Zástupný symbol pro obsah 1"/>
          <p:cNvSpPr txBox="1">
            <a:spLocks/>
          </p:cNvSpPr>
          <p:nvPr/>
        </p:nvSpPr>
        <p:spPr>
          <a:xfrm>
            <a:off x="457200" y="1524000"/>
            <a:ext cx="8229600" cy="45720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endParaRPr lang="cs-CZ" dirty="0"/>
          </a:p>
        </p:txBody>
      </p:sp>
      <p:sp>
        <p:nvSpPr>
          <p:cNvPr id="7" name="Obdélník 6"/>
          <p:cNvSpPr/>
          <p:nvPr/>
        </p:nvSpPr>
        <p:spPr>
          <a:xfrm>
            <a:off x="789754" y="4941168"/>
            <a:ext cx="2609689" cy="646331"/>
          </a:xfrm>
          <a:prstGeom prst="rect">
            <a:avLst/>
          </a:prstGeom>
        </p:spPr>
        <p:txBody>
          <a:bodyPr wrap="none">
            <a:spAutoFit/>
          </a:bodyPr>
          <a:lstStyle/>
          <a:p>
            <a:r>
              <a:rPr lang="cs-CZ" dirty="0"/>
              <a:t>poškození </a:t>
            </a:r>
            <a:r>
              <a:rPr lang="cs-CZ" dirty="0" err="1"/>
              <a:t>keratofilními</a:t>
            </a:r>
            <a:r>
              <a:rPr lang="cs-CZ" dirty="0"/>
              <a:t> </a:t>
            </a:r>
          </a:p>
          <a:p>
            <a:pPr algn="ctr"/>
            <a:r>
              <a:rPr lang="cs-CZ" dirty="0" err="1"/>
              <a:t>plíšněmi</a:t>
            </a:r>
            <a:r>
              <a:rPr lang="cs-CZ" dirty="0"/>
              <a:t> a houbami</a:t>
            </a:r>
          </a:p>
        </p:txBody>
      </p:sp>
      <p:pic>
        <p:nvPicPr>
          <p:cNvPr id="8" name="Obrázek 7"/>
          <p:cNvPicPr>
            <a:picLocks noChangeAspect="1"/>
          </p:cNvPicPr>
          <p:nvPr/>
        </p:nvPicPr>
        <p:blipFill>
          <a:blip r:embed="rId2"/>
          <a:stretch>
            <a:fillRect/>
          </a:stretch>
        </p:blipFill>
        <p:spPr>
          <a:xfrm>
            <a:off x="3851920" y="371745"/>
            <a:ext cx="1948106" cy="4514043"/>
          </a:xfrm>
          <a:prstGeom prst="rect">
            <a:avLst/>
          </a:prstGeom>
        </p:spPr>
      </p:pic>
      <p:sp>
        <p:nvSpPr>
          <p:cNvPr id="9" name="Obdélník 8"/>
          <p:cNvSpPr/>
          <p:nvPr/>
        </p:nvSpPr>
        <p:spPr>
          <a:xfrm>
            <a:off x="3577639" y="4944576"/>
            <a:ext cx="2592288" cy="923330"/>
          </a:xfrm>
          <a:prstGeom prst="rect">
            <a:avLst/>
          </a:prstGeom>
        </p:spPr>
        <p:txBody>
          <a:bodyPr wrap="square">
            <a:spAutoFit/>
          </a:bodyPr>
          <a:lstStyle/>
          <a:p>
            <a:pPr algn="ctr"/>
            <a:r>
              <a:rPr lang="cs-CZ" dirty="0"/>
              <a:t>poškození způsobené různými </a:t>
            </a:r>
            <a:r>
              <a:rPr lang="cs-CZ" dirty="0" err="1"/>
              <a:t>keratofilními</a:t>
            </a:r>
            <a:r>
              <a:rPr lang="cs-CZ" dirty="0"/>
              <a:t> živočichy</a:t>
            </a:r>
          </a:p>
        </p:txBody>
      </p:sp>
      <p:pic>
        <p:nvPicPr>
          <p:cNvPr id="10" name="Obrázek 9"/>
          <p:cNvPicPr>
            <a:picLocks noChangeAspect="1"/>
          </p:cNvPicPr>
          <p:nvPr/>
        </p:nvPicPr>
        <p:blipFill>
          <a:blip r:embed="rId3"/>
          <a:stretch>
            <a:fillRect/>
          </a:stretch>
        </p:blipFill>
        <p:spPr>
          <a:xfrm>
            <a:off x="5978470" y="1820844"/>
            <a:ext cx="2767811" cy="1977008"/>
          </a:xfrm>
          <a:prstGeom prst="rect">
            <a:avLst/>
          </a:prstGeom>
        </p:spPr>
      </p:pic>
      <p:sp>
        <p:nvSpPr>
          <p:cNvPr id="11" name="Obdélník 10"/>
          <p:cNvSpPr/>
          <p:nvPr/>
        </p:nvSpPr>
        <p:spPr>
          <a:xfrm>
            <a:off x="6948264" y="4094696"/>
            <a:ext cx="956609" cy="369332"/>
          </a:xfrm>
          <a:prstGeom prst="rect">
            <a:avLst/>
          </a:prstGeom>
        </p:spPr>
        <p:txBody>
          <a:bodyPr wrap="none">
            <a:spAutoFit/>
          </a:bodyPr>
          <a:lstStyle/>
          <a:p>
            <a:r>
              <a:rPr lang="cs-CZ" dirty="0"/>
              <a:t>mykózy</a:t>
            </a:r>
          </a:p>
        </p:txBody>
      </p:sp>
    </p:spTree>
    <p:extLst>
      <p:ext uri="{BB962C8B-B14F-4D97-AF65-F5344CB8AC3E}">
        <p14:creationId xmlns:p14="http://schemas.microsoft.com/office/powerpoint/2010/main" val="323088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pic>
        <p:nvPicPr>
          <p:cNvPr id="3074" name="Picture 2" descr="C:\Users\hs312876\Desktop\Bio + tricho\Trichos\Trichos II\right\defect\bamb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9453"/>
            <a:ext cx="3782409" cy="33369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83568" y="3573016"/>
            <a:ext cx="2607060" cy="369332"/>
          </a:xfrm>
          <a:prstGeom prst="rect">
            <a:avLst/>
          </a:prstGeom>
        </p:spPr>
        <p:txBody>
          <a:bodyPr wrap="none">
            <a:spAutoFit/>
          </a:bodyPr>
          <a:lstStyle/>
          <a:p>
            <a:r>
              <a:rPr lang="cs-CZ" dirty="0" err="1"/>
              <a:t>Trichorrhexis</a:t>
            </a:r>
            <a:r>
              <a:rPr lang="cs-CZ" dirty="0"/>
              <a:t> </a:t>
            </a:r>
            <a:r>
              <a:rPr lang="cs-CZ" dirty="0" err="1"/>
              <a:t>invaginata</a:t>
            </a:r>
            <a:endParaRPr lang="cs-CZ" dirty="0"/>
          </a:p>
        </p:txBody>
      </p:sp>
      <p:pic>
        <p:nvPicPr>
          <p:cNvPr id="3076" name="Picture 4" descr="C:\Users\hs312876\Desktop\Bio + tricho\Trichos\Trichos II\right\defect\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6068" y="548680"/>
            <a:ext cx="4568592" cy="215969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292080" y="2852936"/>
            <a:ext cx="1430841" cy="369332"/>
          </a:xfrm>
          <a:prstGeom prst="rect">
            <a:avLst/>
          </a:prstGeom>
        </p:spPr>
        <p:txBody>
          <a:bodyPr wrap="none">
            <a:spAutoFit/>
          </a:bodyPr>
          <a:lstStyle/>
          <a:p>
            <a:r>
              <a:rPr lang="cs-CZ" dirty="0"/>
              <a:t>Pili </a:t>
            </a:r>
            <a:r>
              <a:rPr lang="cs-CZ" dirty="0" err="1"/>
              <a:t>bifurcati</a:t>
            </a:r>
            <a:endParaRPr lang="cs-CZ" dirty="0"/>
          </a:p>
        </p:txBody>
      </p:sp>
      <p:pic>
        <p:nvPicPr>
          <p:cNvPr id="6" name="Obrázek 5"/>
          <p:cNvPicPr>
            <a:picLocks noChangeAspect="1"/>
          </p:cNvPicPr>
          <p:nvPr/>
        </p:nvPicPr>
        <p:blipFill>
          <a:blip r:embed="rId3"/>
          <a:stretch>
            <a:fillRect/>
          </a:stretch>
        </p:blipFill>
        <p:spPr>
          <a:xfrm>
            <a:off x="787032" y="4221088"/>
            <a:ext cx="2400131" cy="2186258"/>
          </a:xfrm>
          <a:prstGeom prst="rect">
            <a:avLst/>
          </a:prstGeom>
        </p:spPr>
      </p:pic>
      <p:sp>
        <p:nvSpPr>
          <p:cNvPr id="7" name="Obdélník 6"/>
          <p:cNvSpPr/>
          <p:nvPr/>
        </p:nvSpPr>
        <p:spPr>
          <a:xfrm>
            <a:off x="3419872" y="4437054"/>
            <a:ext cx="4572000" cy="1477328"/>
          </a:xfrm>
          <a:prstGeom prst="rect">
            <a:avLst/>
          </a:prstGeom>
        </p:spPr>
        <p:txBody>
          <a:bodyPr>
            <a:spAutoFit/>
          </a:bodyPr>
          <a:lstStyle/>
          <a:p>
            <a:r>
              <a:rPr lang="cs-CZ" dirty="0" err="1"/>
              <a:t>Monilethrix</a:t>
            </a:r>
            <a:r>
              <a:rPr lang="cs-CZ" dirty="0"/>
              <a:t> představuje autosomálně dominantní dědičný defekt vlasového stvolu způsobený mutací genů pro keratin typ II (HB1 a HB6), klinicky se projevující alopeciemi a folikulárními </a:t>
            </a:r>
            <a:r>
              <a:rPr lang="cs-CZ" dirty="0" err="1"/>
              <a:t>papulemi</a:t>
            </a:r>
            <a:r>
              <a:rPr lang="cs-CZ" dirty="0"/>
              <a:t>. </a:t>
            </a:r>
          </a:p>
        </p:txBody>
      </p:sp>
    </p:spTree>
    <p:extLst>
      <p:ext uri="{BB962C8B-B14F-4D97-AF65-F5344CB8AC3E}">
        <p14:creationId xmlns:p14="http://schemas.microsoft.com/office/powerpoint/2010/main" val="1716520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pic>
        <p:nvPicPr>
          <p:cNvPr id="1026" name="Picture 2" descr="C:\Users\hs312876\Desktop\Bio + tricho\Trichos\Trichos II\right\animal\jelen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25669"/>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rot="5400000">
            <a:off x="5955050" y="3502377"/>
            <a:ext cx="4402088" cy="1519030"/>
          </a:xfrm>
          <a:prstGeom prst="rect">
            <a:avLst/>
          </a:prstGeom>
        </p:spPr>
      </p:pic>
      <p:pic>
        <p:nvPicPr>
          <p:cNvPr id="1034" name="Picture 10" descr="C:\Users\hs312876\Desktop\Bio + tricho\Trichos\Trichos II\right\animal\potk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88" y="3501008"/>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5"/>
          <a:stretch>
            <a:fillRect/>
          </a:stretch>
        </p:blipFill>
        <p:spPr>
          <a:xfrm rot="5400000">
            <a:off x="5002251" y="1442005"/>
            <a:ext cx="3600400" cy="1021190"/>
          </a:xfrm>
          <a:prstGeom prst="rect">
            <a:avLst/>
          </a:prstGeom>
        </p:spPr>
      </p:pic>
      <p:pic>
        <p:nvPicPr>
          <p:cNvPr id="2050" name="Picture 2">
            <a:extLst>
              <a:ext uri="{FF2B5EF4-FFF2-40B4-BE49-F238E27FC236}">
                <a16:creationId xmlns:a16="http://schemas.microsoft.com/office/drawing/2014/main" id="{23D09BF8-4A99-F683-FB8C-EC73139EA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30" y="3539298"/>
            <a:ext cx="3266450" cy="244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50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1052736"/>
            <a:ext cx="8229600" cy="4572000"/>
          </a:xfrm>
        </p:spPr>
        <p:txBody>
          <a:bodyPr>
            <a:normAutofit fontScale="70000" lnSpcReduction="20000"/>
          </a:bodyPr>
          <a:lstStyle/>
          <a:p>
            <a:r>
              <a:rPr lang="cs-CZ" dirty="0"/>
              <a:t> určení data/času úmrtí u mrtvoly (post </a:t>
            </a:r>
            <a:r>
              <a:rPr lang="cs-CZ" dirty="0" err="1"/>
              <a:t>mortem</a:t>
            </a:r>
            <a:r>
              <a:rPr lang="cs-CZ" dirty="0"/>
              <a:t> čas)</a:t>
            </a:r>
          </a:p>
          <a:p>
            <a:r>
              <a:rPr lang="cs-CZ" dirty="0"/>
              <a:t>znalost počastí, teploty, pokryv těla mrtvoly, příčina smrti, lokalita, dostupnost, nadmořská výška, </a:t>
            </a:r>
            <a:r>
              <a:rPr lang="cs-CZ" dirty="0" err="1"/>
              <a:t>nekrofágní</a:t>
            </a:r>
            <a:r>
              <a:rPr lang="cs-CZ" dirty="0"/>
              <a:t> fauna</a:t>
            </a:r>
          </a:p>
          <a:p>
            <a:r>
              <a:rPr lang="cs-CZ" dirty="0"/>
              <a:t>dle společenstva hmyzu: </a:t>
            </a:r>
            <a:r>
              <a:rPr lang="cs-CZ" dirty="0" err="1"/>
              <a:t>nekrofágní</a:t>
            </a:r>
            <a:r>
              <a:rPr lang="cs-CZ" dirty="0"/>
              <a:t> (čerstvá mrtvola), saprofágní (biochemicky aktivní), </a:t>
            </a:r>
            <a:r>
              <a:rPr lang="cs-CZ" dirty="0" err="1"/>
              <a:t>dermatofágní</a:t>
            </a:r>
            <a:r>
              <a:rPr lang="cs-CZ" dirty="0"/>
              <a:t> (vysychající), </a:t>
            </a:r>
            <a:r>
              <a:rPr lang="cs-CZ" dirty="0" err="1"/>
              <a:t>keratofágní</a:t>
            </a:r>
            <a:r>
              <a:rPr lang="cs-CZ" dirty="0"/>
              <a:t> (dehydratovaných zbytcích)</a:t>
            </a:r>
          </a:p>
          <a:p>
            <a:r>
              <a:rPr lang="cs-CZ" dirty="0"/>
              <a:t>dle rozkladu mrtvoly: čerstvá, nadmutá, </a:t>
            </a:r>
            <a:r>
              <a:rPr lang="cs-CZ" dirty="0" err="1"/>
              <a:t>bioch</a:t>
            </a:r>
            <a:r>
              <a:rPr lang="cs-CZ" dirty="0"/>
              <a:t>. aktivní, pokročilý rozklad, vysychání a zbytky</a:t>
            </a:r>
          </a:p>
          <a:p>
            <a:r>
              <a:rPr lang="cs-CZ" dirty="0"/>
              <a:t>odběr reprezentativního vzorku živých i mrtvých larev, kukel a dospělců z těla a lože mrtvoly, dochovat larvy a kukly do stádia dospělce a určit o jaký druh šlo, odpočet délky zpětně do období nakladení vajíček</a:t>
            </a:r>
          </a:p>
          <a:p>
            <a:r>
              <a:rPr lang="cs-CZ" dirty="0"/>
              <a:t>časově zákonitý sled </a:t>
            </a:r>
            <a:r>
              <a:rPr lang="cs-CZ" dirty="0" err="1"/>
              <a:t>nekrofágního</a:t>
            </a:r>
            <a:r>
              <a:rPr lang="cs-CZ" dirty="0"/>
              <a:t> hmyzu</a:t>
            </a:r>
          </a:p>
          <a:p>
            <a:r>
              <a:rPr lang="cs-CZ" dirty="0"/>
              <a:t>s délkou doby pobytu mrtvoly v terénu je stejně zákonitě spjato i vývojové stádium každého hmyzu</a:t>
            </a:r>
          </a:p>
          <a:p>
            <a:r>
              <a:rPr lang="cs-CZ" dirty="0"/>
              <a:t>každý </a:t>
            </a:r>
            <a:r>
              <a:rPr lang="cs-CZ" dirty="0" err="1"/>
              <a:t>nekrofágní</a:t>
            </a:r>
            <a:r>
              <a:rPr lang="cs-CZ" dirty="0"/>
              <a:t> hmyz nalezený na mrtvole má svůj identifikační význam</a:t>
            </a:r>
          </a:p>
          <a:p>
            <a:r>
              <a:rPr lang="cs-CZ" dirty="0"/>
              <a:t>genetika: nevhodně odebraný vzorek, nepodařilo se určit druh hmyzu</a:t>
            </a:r>
          </a:p>
        </p:txBody>
      </p:sp>
      <p:sp>
        <p:nvSpPr>
          <p:cNvPr id="3" name="Nadpis 2"/>
          <p:cNvSpPr>
            <a:spLocks noGrp="1"/>
          </p:cNvSpPr>
          <p:nvPr>
            <p:ph type="title"/>
          </p:nvPr>
        </p:nvSpPr>
        <p:spPr>
          <a:xfrm>
            <a:off x="323528" y="-243408"/>
            <a:ext cx="8229600" cy="1219200"/>
          </a:xfrm>
        </p:spPr>
        <p:txBody>
          <a:bodyPr/>
          <a:lstStyle/>
          <a:p>
            <a:pPr algn="ctr"/>
            <a:r>
              <a:rPr lang="cs-CZ" u="sng" dirty="0"/>
              <a:t>Entomologie</a:t>
            </a:r>
          </a:p>
        </p:txBody>
      </p:sp>
    </p:spTree>
    <p:extLst>
      <p:ext uri="{BB962C8B-B14F-4D97-AF65-F5344CB8AC3E}">
        <p14:creationId xmlns:p14="http://schemas.microsoft.com/office/powerpoint/2010/main" val="397050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a:p>
        </p:txBody>
      </p:sp>
      <p:sp>
        <p:nvSpPr>
          <p:cNvPr id="3" name="Nadpis 2"/>
          <p:cNvSpPr>
            <a:spLocks noGrp="1"/>
          </p:cNvSpPr>
          <p:nvPr>
            <p:ph type="title"/>
          </p:nvPr>
        </p:nvSpPr>
        <p:spPr/>
        <p:txBody>
          <a:bodyPr/>
          <a:lstStyle/>
          <a:p>
            <a:endParaRPr lang="cs-CZ"/>
          </a:p>
        </p:txBody>
      </p:sp>
      <p:pic>
        <p:nvPicPr>
          <p:cNvPr id="4" name="Obrázek 3"/>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93875" y="-701675"/>
            <a:ext cx="5556250" cy="8261350"/>
          </a:xfrm>
          <a:prstGeom prst="rect">
            <a:avLst/>
          </a:prstGeom>
          <a:noFill/>
          <a:ln>
            <a:noFill/>
          </a:ln>
        </p:spPr>
      </p:pic>
      <p:sp>
        <p:nvSpPr>
          <p:cNvPr id="5" name="TextovéPole 4"/>
          <p:cNvSpPr txBox="1"/>
          <p:nvPr/>
        </p:nvSpPr>
        <p:spPr>
          <a:xfrm>
            <a:off x="683568" y="6453336"/>
            <a:ext cx="7530459" cy="369332"/>
          </a:xfrm>
          <a:prstGeom prst="rect">
            <a:avLst/>
          </a:prstGeom>
          <a:noFill/>
        </p:spPr>
        <p:txBody>
          <a:bodyPr wrap="none" rtlCol="0">
            <a:spAutoFit/>
          </a:bodyPr>
          <a:lstStyle/>
          <a:p>
            <a:r>
              <a:rPr lang="cs-CZ" dirty="0"/>
              <a:t>JUDr. Ladislav Dušek: Možnosti využití entomologie v kriminalistice, 1990</a:t>
            </a:r>
          </a:p>
        </p:txBody>
      </p:sp>
    </p:spTree>
    <p:extLst>
      <p:ext uri="{BB962C8B-B14F-4D97-AF65-F5344CB8AC3E}">
        <p14:creationId xmlns:p14="http://schemas.microsoft.com/office/powerpoint/2010/main" val="760320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D42EAAE-E9F9-4D8F-80BA-43D511EE15E6}"/>
              </a:ext>
            </a:extLst>
          </p:cNvPr>
          <p:cNvSpPr>
            <a:spLocks noGrp="1"/>
          </p:cNvSpPr>
          <p:nvPr>
            <p:ph idx="1"/>
          </p:nvPr>
        </p:nvSpPr>
        <p:spPr/>
        <p:txBody>
          <a:bodyPr>
            <a:normAutofit fontScale="92500"/>
          </a:bodyPr>
          <a:lstStyle/>
          <a:p>
            <a:r>
              <a:rPr lang="cs-CZ" dirty="0"/>
              <a:t>metody extrakce: DEP-25 DNA </a:t>
            </a:r>
            <a:r>
              <a:rPr lang="cs-CZ" dirty="0" err="1"/>
              <a:t>extraction</a:t>
            </a:r>
            <a:r>
              <a:rPr lang="cs-CZ" dirty="0"/>
              <a:t> </a:t>
            </a:r>
            <a:r>
              <a:rPr lang="cs-CZ" dirty="0" err="1"/>
              <a:t>Kit</a:t>
            </a:r>
            <a:r>
              <a:rPr lang="cs-CZ" dirty="0"/>
              <a:t>, Lego DNA </a:t>
            </a:r>
            <a:r>
              <a:rPr lang="cs-CZ" dirty="0" err="1"/>
              <a:t>kit</a:t>
            </a:r>
            <a:r>
              <a:rPr lang="cs-CZ" dirty="0"/>
              <a:t>, buffer  a </a:t>
            </a:r>
            <a:r>
              <a:rPr lang="cs-CZ" dirty="0" err="1"/>
              <a:t>QIAamp</a:t>
            </a:r>
            <a:r>
              <a:rPr lang="cs-CZ" dirty="0"/>
              <a:t> DNA Mini </a:t>
            </a:r>
            <a:r>
              <a:rPr lang="cs-CZ" dirty="0" err="1"/>
              <a:t>kit</a:t>
            </a:r>
            <a:endParaRPr lang="cs-CZ" dirty="0"/>
          </a:p>
          <a:p>
            <a:r>
              <a:rPr lang="cs-CZ" dirty="0"/>
              <a:t>co detekuji: </a:t>
            </a:r>
            <a:r>
              <a:rPr lang="cs-CZ" dirty="0" err="1"/>
              <a:t>mtDNA</a:t>
            </a:r>
            <a:r>
              <a:rPr lang="cs-CZ" dirty="0"/>
              <a:t> – cytochrom C podjednotky I a II (COI a COII), polymorfní oblasti </a:t>
            </a:r>
            <a:r>
              <a:rPr lang="cs-CZ" dirty="0" err="1"/>
              <a:t>mtDNA</a:t>
            </a:r>
            <a:r>
              <a:rPr lang="cs-CZ" dirty="0"/>
              <a:t> a </a:t>
            </a:r>
            <a:r>
              <a:rPr lang="cs-CZ" dirty="0" err="1"/>
              <a:t>rRNA</a:t>
            </a:r>
            <a:r>
              <a:rPr lang="cs-CZ" dirty="0"/>
              <a:t> (28S a 16S) </a:t>
            </a:r>
          </a:p>
          <a:p>
            <a:r>
              <a:rPr lang="cs-CZ" dirty="0"/>
              <a:t>metodika: PCR-RFLP techniky</a:t>
            </a:r>
          </a:p>
          <a:p>
            <a:pPr marL="0" indent="0">
              <a:buNone/>
            </a:pPr>
            <a:r>
              <a:rPr lang="cs-CZ" dirty="0"/>
              <a:t>   - </a:t>
            </a:r>
            <a:r>
              <a:rPr lang="cs-CZ" dirty="0" err="1"/>
              <a:t>pyrosekvenování</a:t>
            </a:r>
            <a:r>
              <a:rPr lang="cs-CZ" dirty="0"/>
              <a:t>, RT PCR, </a:t>
            </a:r>
            <a:r>
              <a:rPr lang="cs-CZ" dirty="0" err="1"/>
              <a:t>microarray</a:t>
            </a:r>
            <a:r>
              <a:rPr lang="cs-CZ" dirty="0"/>
              <a:t>, analýza    </a:t>
            </a:r>
          </a:p>
          <a:p>
            <a:pPr marL="0" indent="0">
              <a:buNone/>
            </a:pPr>
            <a:r>
              <a:rPr lang="cs-CZ" dirty="0"/>
              <a:t>      </a:t>
            </a:r>
            <a:r>
              <a:rPr lang="cs-CZ" dirty="0" err="1"/>
              <a:t>hetroduplexů</a:t>
            </a:r>
            <a:r>
              <a:rPr lang="cs-CZ" dirty="0"/>
              <a:t> (detekce bodových mutací v dsDNA ) </a:t>
            </a:r>
          </a:p>
          <a:p>
            <a:r>
              <a:rPr lang="cs-CZ" dirty="0"/>
              <a:t>vyhodnocení: daný program s využitím </a:t>
            </a:r>
            <a:r>
              <a:rPr lang="cs-CZ" dirty="0" err="1"/>
              <a:t>BLASTu</a:t>
            </a:r>
            <a:r>
              <a:rPr lang="cs-CZ" dirty="0"/>
              <a:t> a tvorby fylogenetických stromů s využitím statistiky (LR, …), </a:t>
            </a:r>
            <a:r>
              <a:rPr lang="cs-CZ" dirty="0" err="1"/>
              <a:t>GenBank</a:t>
            </a:r>
            <a:r>
              <a:rPr lang="cs-CZ" dirty="0"/>
              <a:t> databáze</a:t>
            </a:r>
          </a:p>
          <a:p>
            <a:r>
              <a:rPr lang="cs-CZ" dirty="0"/>
              <a:t>databáze vzorků pro daný region</a:t>
            </a:r>
          </a:p>
        </p:txBody>
      </p:sp>
      <p:sp>
        <p:nvSpPr>
          <p:cNvPr id="3" name="Nadpis 2">
            <a:extLst>
              <a:ext uri="{FF2B5EF4-FFF2-40B4-BE49-F238E27FC236}">
                <a16:creationId xmlns:a16="http://schemas.microsoft.com/office/drawing/2014/main" id="{0483D5F0-5F94-4903-8AF2-4520ABEEAF2E}"/>
              </a:ext>
            </a:extLst>
          </p:cNvPr>
          <p:cNvSpPr>
            <a:spLocks noGrp="1"/>
          </p:cNvSpPr>
          <p:nvPr>
            <p:ph type="title"/>
          </p:nvPr>
        </p:nvSpPr>
        <p:spPr/>
        <p:txBody>
          <a:bodyPr/>
          <a:lstStyle/>
          <a:p>
            <a:pPr algn="ctr"/>
            <a:r>
              <a:rPr lang="cs-CZ" u="sng" dirty="0"/>
              <a:t>Genetika entomologie</a:t>
            </a:r>
          </a:p>
        </p:txBody>
      </p:sp>
    </p:spTree>
    <p:extLst>
      <p:ext uri="{BB962C8B-B14F-4D97-AF65-F5344CB8AC3E}">
        <p14:creationId xmlns:p14="http://schemas.microsoft.com/office/powerpoint/2010/main" val="3004736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3E2EA03-6D0B-4ED1-8AB1-1AFC98E50DD0}"/>
              </a:ext>
            </a:extLst>
          </p:cNvPr>
          <p:cNvSpPr>
            <a:spLocks noGrp="1"/>
          </p:cNvSpPr>
          <p:nvPr>
            <p:ph idx="1"/>
          </p:nvPr>
        </p:nvSpPr>
        <p:spPr/>
        <p:txBody>
          <a:bodyPr/>
          <a:lstStyle/>
          <a:p>
            <a:r>
              <a:rPr lang="cs-CZ" dirty="0"/>
              <a:t>biologie: původ biologického materiálu</a:t>
            </a:r>
          </a:p>
          <a:p>
            <a:r>
              <a:rPr lang="cs-CZ" dirty="0"/>
              <a:t>pouze a jedině znalec totiž může určit, zda stopa má skutečně povahu biologického materiálu či nikoli</a:t>
            </a:r>
          </a:p>
          <a:p>
            <a:pPr marL="0" indent="0">
              <a:buNone/>
            </a:pPr>
            <a:endParaRPr lang="cs-CZ" dirty="0"/>
          </a:p>
          <a:p>
            <a:r>
              <a:rPr lang="cs-CZ" dirty="0"/>
              <a:t>1) vyhledat</a:t>
            </a:r>
          </a:p>
          <a:p>
            <a:r>
              <a:rPr lang="cs-CZ" dirty="0"/>
              <a:t>2) zajistit</a:t>
            </a:r>
          </a:p>
          <a:p>
            <a:r>
              <a:rPr lang="cs-CZ" dirty="0"/>
              <a:t>3) otestovat</a:t>
            </a:r>
          </a:p>
          <a:p>
            <a:r>
              <a:rPr lang="cs-CZ" dirty="0"/>
              <a:t>4) odebrat na genetiku</a:t>
            </a:r>
          </a:p>
          <a:p>
            <a:endParaRPr lang="cs-CZ" dirty="0"/>
          </a:p>
        </p:txBody>
      </p:sp>
      <p:sp>
        <p:nvSpPr>
          <p:cNvPr id="3" name="Nadpis 2">
            <a:extLst>
              <a:ext uri="{FF2B5EF4-FFF2-40B4-BE49-F238E27FC236}">
                <a16:creationId xmlns:a16="http://schemas.microsoft.com/office/drawing/2014/main" id="{89FC116B-8ABA-4B67-92A6-5993D5344148}"/>
              </a:ext>
            </a:extLst>
          </p:cNvPr>
          <p:cNvSpPr>
            <a:spLocks noGrp="1"/>
          </p:cNvSpPr>
          <p:nvPr>
            <p:ph type="title"/>
          </p:nvPr>
        </p:nvSpPr>
        <p:spPr/>
        <p:txBody>
          <a:bodyPr/>
          <a:lstStyle/>
          <a:p>
            <a:pPr algn="ctr"/>
            <a:r>
              <a:rPr lang="cs-CZ" b="1" u="sng" dirty="0"/>
              <a:t>Biologie x genetika</a:t>
            </a:r>
          </a:p>
        </p:txBody>
      </p:sp>
    </p:spTree>
    <p:extLst>
      <p:ext uri="{BB962C8B-B14F-4D97-AF65-F5344CB8AC3E}">
        <p14:creationId xmlns:p14="http://schemas.microsoft.com/office/powerpoint/2010/main" val="887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28328"/>
          </a:xfrm>
        </p:spPr>
        <p:txBody>
          <a:bodyPr/>
          <a:lstStyle/>
          <a:p>
            <a:pPr algn="ctr"/>
            <a:r>
              <a:rPr lang="cs-CZ" dirty="0"/>
              <a:t>Stopa - neznámý vzorek</a:t>
            </a:r>
          </a:p>
        </p:txBody>
      </p:sp>
      <p:sp>
        <p:nvSpPr>
          <p:cNvPr id="3" name="Content Placeholder 2"/>
          <p:cNvSpPr>
            <a:spLocks noGrp="1"/>
          </p:cNvSpPr>
          <p:nvPr>
            <p:ph idx="1"/>
          </p:nvPr>
        </p:nvSpPr>
        <p:spPr>
          <a:xfrm>
            <a:off x="457200" y="980728"/>
            <a:ext cx="8229600" cy="5115272"/>
          </a:xfrm>
        </p:spPr>
        <p:txBody>
          <a:bodyPr>
            <a:normAutofit fontScale="62500" lnSpcReduction="20000"/>
          </a:bodyPr>
          <a:lstStyle/>
          <a:p>
            <a:r>
              <a:rPr lang="cs-CZ" dirty="0"/>
              <a:t>nutno zjistit původ materiálu</a:t>
            </a:r>
          </a:p>
          <a:p>
            <a:r>
              <a:rPr lang="cs-CZ" dirty="0"/>
              <a:t>orientační testy a specifické testy</a:t>
            </a:r>
          </a:p>
          <a:p>
            <a:pPr marL="0" indent="0">
              <a:buNone/>
            </a:pPr>
            <a:endParaRPr lang="cs-CZ" dirty="0"/>
          </a:p>
          <a:p>
            <a:pPr marL="0" indent="0">
              <a:buNone/>
            </a:pPr>
            <a:r>
              <a:rPr lang="cs-CZ" u="sng" dirty="0"/>
              <a:t>ORIENTAČNÍ:</a:t>
            </a:r>
          </a:p>
          <a:p>
            <a:pPr marL="0" indent="0" algn="just">
              <a:buNone/>
            </a:pPr>
            <a:r>
              <a:rPr lang="cs-CZ" dirty="0"/>
              <a:t>Orientační zkouška, která vyšla pozitivně, udává, že se může jednat o daný materiál, ale taky nemusí. Tyto zkoušky jsou velmi rychlé a levné. Jsou založeny na detekci přítomnosti určitých chemických látek nebo to jsou zkoušky s fyzikální podstatou, jako je užití světla. U orientačních zkoušek se vyskytují falešně negativní výsledky s nízkou frekvencí ovšem s vyšší frekvencí falešně pozitivní výsledky. </a:t>
            </a:r>
          </a:p>
          <a:p>
            <a:pPr marL="0" indent="0">
              <a:buNone/>
            </a:pPr>
            <a:endParaRPr lang="cs-CZ" dirty="0"/>
          </a:p>
          <a:p>
            <a:pPr marL="0" indent="0">
              <a:buNone/>
            </a:pPr>
            <a:r>
              <a:rPr lang="cs-CZ" u="sng" dirty="0"/>
              <a:t>SPECIFICKÉ:</a:t>
            </a:r>
          </a:p>
          <a:p>
            <a:pPr marL="0" indent="0" algn="just">
              <a:buNone/>
            </a:pPr>
            <a:r>
              <a:rPr lang="cs-CZ" dirty="0"/>
              <a:t>Pozitivní výsledek specifické zkoušky indikuje, že se téměř určitě jedná o daný materiál. Specifické zkoušky poskytují vysokou pravděpodobnost, že se jedná o daný materiál. Existují i výjimky, kdy se může jednat o falešně pozitivní výsledek, ovšem tato pravděpodobnost je často zanedbatelná. Tyto zkoušky jsou založeny na detekci přítomnosti specifických bílkovin, hormonů atd. </a:t>
            </a:r>
          </a:p>
          <a:p>
            <a:pPr marL="0" indent="0" algn="just">
              <a:buNone/>
            </a:pPr>
            <a:endParaRPr lang="cs-CZ" dirty="0"/>
          </a:p>
          <a:p>
            <a:pPr marL="0" indent="0" algn="just">
              <a:buNone/>
            </a:pPr>
            <a:r>
              <a:rPr lang="cs-CZ" dirty="0"/>
              <a:t>Určení druhu biologického materiálu se provádí u stop, kdy je tohoto materiálu dostatek a neohrozí se případné stanovení genetického profilu osoby, které by po odebrání určitého množství materiálu už nebylo možné stanovit v potřebné kvalitě. </a:t>
            </a:r>
          </a:p>
          <a:p>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C27C7AA-7966-410B-9B29-8ECE5B9AF5C7}"/>
              </a:ext>
            </a:extLst>
          </p:cNvPr>
          <p:cNvSpPr>
            <a:spLocks noGrp="1"/>
          </p:cNvSpPr>
          <p:nvPr>
            <p:ph idx="1"/>
          </p:nvPr>
        </p:nvSpPr>
        <p:spPr/>
        <p:txBody>
          <a:bodyPr/>
          <a:lstStyle/>
          <a:p>
            <a:r>
              <a:rPr lang="cs-CZ" dirty="0"/>
              <a:t>otestovat předpokládané místo pomocí </a:t>
            </a:r>
            <a:r>
              <a:rPr lang="cs-CZ" dirty="0" err="1"/>
              <a:t>Hemophanu</a:t>
            </a:r>
            <a:endParaRPr lang="cs-CZ" dirty="0"/>
          </a:p>
          <a:p>
            <a:r>
              <a:rPr lang="cs-CZ" dirty="0"/>
              <a:t>zajistit část (střihem, stěrem) červenohnědou skvrnou do zkumavky</a:t>
            </a:r>
          </a:p>
          <a:p>
            <a:r>
              <a:rPr lang="cs-CZ" dirty="0"/>
              <a:t>přidat x ul pufru</a:t>
            </a:r>
          </a:p>
          <a:p>
            <a:r>
              <a:rPr lang="cs-CZ" dirty="0"/>
              <a:t>počkat cca 15 min. a pak nanést tekutinu na kazetový test</a:t>
            </a:r>
          </a:p>
        </p:txBody>
      </p:sp>
      <p:sp>
        <p:nvSpPr>
          <p:cNvPr id="3" name="Nadpis 2">
            <a:extLst>
              <a:ext uri="{FF2B5EF4-FFF2-40B4-BE49-F238E27FC236}">
                <a16:creationId xmlns:a16="http://schemas.microsoft.com/office/drawing/2014/main" id="{BC7F8DE2-D130-49E1-9E58-6F32FC3C5E19}"/>
              </a:ext>
            </a:extLst>
          </p:cNvPr>
          <p:cNvSpPr>
            <a:spLocks noGrp="1"/>
          </p:cNvSpPr>
          <p:nvPr>
            <p:ph type="title"/>
          </p:nvPr>
        </p:nvSpPr>
        <p:spPr/>
        <p:txBody>
          <a:bodyPr/>
          <a:lstStyle/>
          <a:p>
            <a:pPr algn="ctr"/>
            <a:r>
              <a:rPr lang="cs-CZ" u="sng" dirty="0"/>
              <a:t>Krevní stopy</a:t>
            </a:r>
          </a:p>
        </p:txBody>
      </p:sp>
    </p:spTree>
    <p:extLst>
      <p:ext uri="{BB962C8B-B14F-4D97-AF65-F5344CB8AC3E}">
        <p14:creationId xmlns:p14="http://schemas.microsoft.com/office/powerpoint/2010/main" val="3726570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D0DAE2B-96BC-442F-8A44-CD49881EA3CD}"/>
              </a:ext>
            </a:extLst>
          </p:cNvPr>
          <p:cNvSpPr>
            <a:spLocks noGrp="1"/>
          </p:cNvSpPr>
          <p:nvPr>
            <p:ph idx="1"/>
          </p:nvPr>
        </p:nvSpPr>
        <p:spPr/>
        <p:txBody>
          <a:bodyPr/>
          <a:lstStyle/>
          <a:p>
            <a:r>
              <a:rPr lang="cs-CZ" dirty="0"/>
              <a:t>zajistit část (střihem, stěrem) část materiálu s nosičem do zkumavky</a:t>
            </a:r>
          </a:p>
          <a:p>
            <a:r>
              <a:rPr lang="cs-CZ" dirty="0"/>
              <a:t>přidat x ul pufru</a:t>
            </a:r>
          </a:p>
          <a:p>
            <a:r>
              <a:rPr lang="cs-CZ" dirty="0"/>
              <a:t>počkat cca 15 min. a pak nanést tekutinu na kazetový test</a:t>
            </a:r>
          </a:p>
          <a:p>
            <a:endParaRPr lang="cs-CZ" dirty="0"/>
          </a:p>
        </p:txBody>
      </p:sp>
      <p:sp>
        <p:nvSpPr>
          <p:cNvPr id="3" name="Nadpis 2">
            <a:extLst>
              <a:ext uri="{FF2B5EF4-FFF2-40B4-BE49-F238E27FC236}">
                <a16:creationId xmlns:a16="http://schemas.microsoft.com/office/drawing/2014/main" id="{BC4F6FD7-352D-4E7C-9FB6-BF0F366E8D56}"/>
              </a:ext>
            </a:extLst>
          </p:cNvPr>
          <p:cNvSpPr>
            <a:spLocks noGrp="1"/>
          </p:cNvSpPr>
          <p:nvPr>
            <p:ph type="title"/>
          </p:nvPr>
        </p:nvSpPr>
        <p:spPr/>
        <p:txBody>
          <a:bodyPr/>
          <a:lstStyle/>
          <a:p>
            <a:pPr algn="ctr"/>
            <a:r>
              <a:rPr lang="cs-CZ" dirty="0"/>
              <a:t>Sliny, moč a sperma</a:t>
            </a:r>
          </a:p>
        </p:txBody>
      </p:sp>
    </p:spTree>
    <p:extLst>
      <p:ext uri="{BB962C8B-B14F-4D97-AF65-F5344CB8AC3E}">
        <p14:creationId xmlns:p14="http://schemas.microsoft.com/office/powerpoint/2010/main" val="633396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se šipkou 3">
            <a:extLst>
              <a:ext uri="{FF2B5EF4-FFF2-40B4-BE49-F238E27FC236}">
                <a16:creationId xmlns:a16="http://schemas.microsoft.com/office/drawing/2014/main" id="{355E7FC0-D431-48EF-B90F-EFB31E2CEFBC}"/>
              </a:ext>
            </a:extLst>
          </p:cNvPr>
          <p:cNvCxnSpPr/>
          <p:nvPr/>
        </p:nvCxnSpPr>
        <p:spPr>
          <a:xfrm>
            <a:off x="2483768" y="2049111"/>
            <a:ext cx="0" cy="623888"/>
          </a:xfrm>
          <a:prstGeom prst="straightConnector1">
            <a:avLst/>
          </a:prstGeom>
          <a:ln w="38100">
            <a:solidFill>
              <a:srgbClr val="92D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 name="Přímá spojnice se šipkou 4">
            <a:extLst>
              <a:ext uri="{FF2B5EF4-FFF2-40B4-BE49-F238E27FC236}">
                <a16:creationId xmlns:a16="http://schemas.microsoft.com/office/drawing/2014/main" id="{8FF4E7B7-DBB3-46BD-B150-EB791FCB8E9D}"/>
              </a:ext>
            </a:extLst>
          </p:cNvPr>
          <p:cNvCxnSpPr/>
          <p:nvPr/>
        </p:nvCxnSpPr>
        <p:spPr>
          <a:xfrm>
            <a:off x="6866041" y="1737167"/>
            <a:ext cx="0" cy="623888"/>
          </a:xfrm>
          <a:prstGeom prst="straightConnector1">
            <a:avLst/>
          </a:prstGeom>
          <a:ln w="38100">
            <a:solidFill>
              <a:srgbClr val="FF99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6" name="Skupina 16">
            <a:extLst>
              <a:ext uri="{FF2B5EF4-FFF2-40B4-BE49-F238E27FC236}">
                <a16:creationId xmlns:a16="http://schemas.microsoft.com/office/drawing/2014/main" id="{98F13E9C-4844-4CD0-8B4B-9265C992E382}"/>
              </a:ext>
            </a:extLst>
          </p:cNvPr>
          <p:cNvGrpSpPr/>
          <p:nvPr/>
        </p:nvGrpSpPr>
        <p:grpSpPr>
          <a:xfrm>
            <a:off x="3756052" y="2579904"/>
            <a:ext cx="396876" cy="2261345"/>
            <a:chOff x="1835696" y="3429000"/>
            <a:chExt cx="360040" cy="2340660"/>
          </a:xfrm>
          <a:effectLst>
            <a:outerShdw blurRad="50800" dist="38100" dir="2700000" algn="tl" rotWithShape="0">
              <a:prstClr val="black">
                <a:alpha val="40000"/>
              </a:prstClr>
            </a:outerShdw>
          </a:effectLst>
        </p:grpSpPr>
        <p:sp>
          <p:nvSpPr>
            <p:cNvPr id="7" name="Obdélník 6">
              <a:extLst>
                <a:ext uri="{FF2B5EF4-FFF2-40B4-BE49-F238E27FC236}">
                  <a16:creationId xmlns:a16="http://schemas.microsoft.com/office/drawing/2014/main" id="{423CDE5F-056A-4EF6-B791-CE9F367076E9}"/>
                </a:ext>
              </a:extLst>
            </p:cNvPr>
            <p:cNvSpPr/>
            <p:nvPr/>
          </p:nvSpPr>
          <p:spPr>
            <a:xfrm>
              <a:off x="1835696" y="3429000"/>
              <a:ext cx="360040" cy="1944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8" name="Obdélník 7">
              <a:extLst>
                <a:ext uri="{FF2B5EF4-FFF2-40B4-BE49-F238E27FC236}">
                  <a16:creationId xmlns:a16="http://schemas.microsoft.com/office/drawing/2014/main" id="{0199C6B0-B2CA-4383-A584-478909779780}"/>
                </a:ext>
              </a:extLst>
            </p:cNvPr>
            <p:cNvSpPr/>
            <p:nvPr/>
          </p:nvSpPr>
          <p:spPr>
            <a:xfrm>
              <a:off x="1835696" y="5373215"/>
              <a:ext cx="360040" cy="396445"/>
            </a:xfrm>
            <a:prstGeom prst="rect">
              <a:avLst/>
            </a:prstGeom>
            <a:gradFill>
              <a:gsLst>
                <a:gs pos="30000">
                  <a:srgbClr val="00B050"/>
                </a:gs>
                <a:gs pos="87000">
                  <a:srgbClr val="00DA6D"/>
                </a:gs>
                <a:gs pos="10000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9" name="Skupina 33">
            <a:extLst>
              <a:ext uri="{FF2B5EF4-FFF2-40B4-BE49-F238E27FC236}">
                <a16:creationId xmlns:a16="http://schemas.microsoft.com/office/drawing/2014/main" id="{8B42CC5B-750D-43AE-892B-7E428C918F7E}"/>
              </a:ext>
            </a:extLst>
          </p:cNvPr>
          <p:cNvGrpSpPr/>
          <p:nvPr/>
        </p:nvGrpSpPr>
        <p:grpSpPr>
          <a:xfrm>
            <a:off x="813054" y="2591811"/>
            <a:ext cx="396875" cy="2261345"/>
            <a:chOff x="1835696" y="3429000"/>
            <a:chExt cx="360040" cy="2340660"/>
          </a:xfrm>
          <a:effectLst>
            <a:outerShdw blurRad="50800" dist="38100" dir="2700000" algn="tl" rotWithShape="0">
              <a:prstClr val="black">
                <a:alpha val="40000"/>
              </a:prstClr>
            </a:outerShdw>
          </a:effectLst>
        </p:grpSpPr>
        <p:sp>
          <p:nvSpPr>
            <p:cNvPr id="10" name="Obdélník 9">
              <a:extLst>
                <a:ext uri="{FF2B5EF4-FFF2-40B4-BE49-F238E27FC236}">
                  <a16:creationId xmlns:a16="http://schemas.microsoft.com/office/drawing/2014/main" id="{FDF30164-A672-4FD7-9D8E-10CC08C0DF16}"/>
                </a:ext>
              </a:extLst>
            </p:cNvPr>
            <p:cNvSpPr/>
            <p:nvPr/>
          </p:nvSpPr>
          <p:spPr>
            <a:xfrm>
              <a:off x="1835696" y="3429000"/>
              <a:ext cx="360040" cy="1944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11" name="Obdélník 10">
              <a:extLst>
                <a:ext uri="{FF2B5EF4-FFF2-40B4-BE49-F238E27FC236}">
                  <a16:creationId xmlns:a16="http://schemas.microsoft.com/office/drawing/2014/main" id="{8FC1CDC3-3403-4AF4-B9A7-86B773D52D11}"/>
                </a:ext>
              </a:extLst>
            </p:cNvPr>
            <p:cNvSpPr/>
            <p:nvPr/>
          </p:nvSpPr>
          <p:spPr>
            <a:xfrm>
              <a:off x="1835696" y="5373215"/>
              <a:ext cx="360040" cy="396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grpSp>
        <p:nvGrpSpPr>
          <p:cNvPr id="12" name="Skupina 36">
            <a:extLst>
              <a:ext uri="{FF2B5EF4-FFF2-40B4-BE49-F238E27FC236}">
                <a16:creationId xmlns:a16="http://schemas.microsoft.com/office/drawing/2014/main" id="{4C41032A-411F-4244-ACC6-EDD5E9F07098}"/>
              </a:ext>
            </a:extLst>
          </p:cNvPr>
          <p:cNvGrpSpPr>
            <a:grpSpLocks/>
          </p:cNvGrpSpPr>
          <p:nvPr/>
        </p:nvGrpSpPr>
        <p:grpSpPr bwMode="auto">
          <a:xfrm>
            <a:off x="1430254" y="2489592"/>
            <a:ext cx="831850" cy="555625"/>
            <a:chOff x="-1037496" y="864612"/>
            <a:chExt cx="1509623" cy="1345721"/>
          </a:xfrm>
        </p:grpSpPr>
        <p:sp>
          <p:nvSpPr>
            <p:cNvPr id="13" name="Volný tvar 37">
              <a:extLst>
                <a:ext uri="{FF2B5EF4-FFF2-40B4-BE49-F238E27FC236}">
                  <a16:creationId xmlns:a16="http://schemas.microsoft.com/office/drawing/2014/main" id="{A3A26C71-6823-4A80-AA71-F390A7836541}"/>
                </a:ext>
              </a:extLst>
            </p:cNvPr>
            <p:cNvSpPr/>
            <p:nvPr/>
          </p:nvSpPr>
          <p:spPr>
            <a:xfrm>
              <a:off x="-1037496" y="864612"/>
              <a:ext cx="1509623" cy="1345721"/>
            </a:xfrm>
            <a:custGeom>
              <a:avLst/>
              <a:gdLst>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621102 w 1509623"/>
                <a:gd name="connsiteY13" fmla="*/ 439948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897147 w 1509623"/>
                <a:gd name="connsiteY13" fmla="*/ 379563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9623" h="1345721">
                  <a:moveTo>
                    <a:pt x="1380227" y="897148"/>
                  </a:moveTo>
                  <a:lnTo>
                    <a:pt x="897147" y="940280"/>
                  </a:lnTo>
                  <a:lnTo>
                    <a:pt x="888521" y="1337095"/>
                  </a:lnTo>
                  <a:lnTo>
                    <a:pt x="767751" y="1285336"/>
                  </a:lnTo>
                  <a:lnTo>
                    <a:pt x="646981" y="1345721"/>
                  </a:lnTo>
                  <a:lnTo>
                    <a:pt x="439947" y="1190446"/>
                  </a:lnTo>
                  <a:lnTo>
                    <a:pt x="0" y="1112808"/>
                  </a:lnTo>
                  <a:lnTo>
                    <a:pt x="17253" y="577970"/>
                  </a:lnTo>
                  <a:lnTo>
                    <a:pt x="293298" y="241540"/>
                  </a:lnTo>
                  <a:lnTo>
                    <a:pt x="483080" y="267419"/>
                  </a:lnTo>
                  <a:lnTo>
                    <a:pt x="422695" y="34506"/>
                  </a:lnTo>
                  <a:lnTo>
                    <a:pt x="1000664" y="0"/>
                  </a:lnTo>
                  <a:lnTo>
                    <a:pt x="1216325" y="250167"/>
                  </a:lnTo>
                  <a:lnTo>
                    <a:pt x="897147" y="379563"/>
                  </a:lnTo>
                  <a:lnTo>
                    <a:pt x="1328468" y="319178"/>
                  </a:lnTo>
                  <a:lnTo>
                    <a:pt x="1509623" y="543465"/>
                  </a:lnTo>
                  <a:lnTo>
                    <a:pt x="1397480" y="698740"/>
                  </a:lnTo>
                  <a:lnTo>
                    <a:pt x="1475117" y="828136"/>
                  </a:lnTo>
                  <a:lnTo>
                    <a:pt x="1380227" y="897148"/>
                  </a:lnTo>
                  <a:close/>
                </a:path>
              </a:pathLst>
            </a:custGeom>
            <a:solidFill>
              <a:srgbClr val="85DFFF"/>
            </a:solidFill>
            <a:ln>
              <a:noFill/>
            </a:ln>
            <a:effectLst>
              <a:outerShdw blurRad="127000" dist="38100" dir="2700000" algn="ctr">
                <a:srgbClr val="000000">
                  <a:alpha val="45000"/>
                </a:srgbClr>
              </a:outerShdw>
            </a:effectLst>
            <a:scene3d>
              <a:camera prst="perspectiveFront" fov="2700000">
                <a:rot lat="19132117" lon="973955" rev="20775301"/>
              </a:camera>
              <a:lightRig rig="glow" dir="t"/>
            </a:scene3d>
            <a:sp3d prstMaterial="clear">
              <a:bevelT w="4445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4" name="Volný tvar 38">
              <a:extLst>
                <a:ext uri="{FF2B5EF4-FFF2-40B4-BE49-F238E27FC236}">
                  <a16:creationId xmlns:a16="http://schemas.microsoft.com/office/drawing/2014/main" id="{AC86AA05-33E1-467C-8251-5D770A83F499}"/>
                </a:ext>
              </a:extLst>
            </p:cNvPr>
            <p:cNvGrpSpPr>
              <a:grpSpLocks/>
            </p:cNvGrpSpPr>
            <p:nvPr/>
          </p:nvGrpSpPr>
          <p:grpSpPr bwMode="auto">
            <a:xfrm>
              <a:off x="-889138" y="1409886"/>
              <a:ext cx="1243585" cy="1088545"/>
              <a:chOff x="2407920" y="3273552"/>
              <a:chExt cx="621792" cy="408432"/>
            </a:xfrm>
          </p:grpSpPr>
          <p:pic>
            <p:nvPicPr>
              <p:cNvPr id="15" name="Volný tvar 38">
                <a:extLst>
                  <a:ext uri="{FF2B5EF4-FFF2-40B4-BE49-F238E27FC236}">
                    <a16:creationId xmlns:a16="http://schemas.microsoft.com/office/drawing/2014/main" id="{1E543BBC-099D-44D7-93FB-6863FEE9860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920" y="3273552"/>
                <a:ext cx="621792" cy="4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a:extLst>
                  <a:ext uri="{FF2B5EF4-FFF2-40B4-BE49-F238E27FC236}">
                    <a16:creationId xmlns:a16="http://schemas.microsoft.com/office/drawing/2014/main" id="{63D434F7-BDF4-4C8E-87E7-C05AE9535726}"/>
                  </a:ext>
                </a:extLst>
              </p:cNvPr>
              <p:cNvSpPr txBox="1">
                <a:spLocks noChangeArrowheads="1"/>
              </p:cNvSpPr>
              <p:nvPr/>
            </p:nvSpPr>
            <p:spPr bwMode="auto">
              <a:xfrm>
                <a:off x="2765765" y="3291478"/>
                <a:ext cx="252052" cy="7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grpSp>
        <p:nvGrpSpPr>
          <p:cNvPr id="17" name="Skupina 39">
            <a:extLst>
              <a:ext uri="{FF2B5EF4-FFF2-40B4-BE49-F238E27FC236}">
                <a16:creationId xmlns:a16="http://schemas.microsoft.com/office/drawing/2014/main" id="{14B9B60C-43F3-4DB8-BF68-255CFB36CB0E}"/>
              </a:ext>
            </a:extLst>
          </p:cNvPr>
          <p:cNvGrpSpPr>
            <a:grpSpLocks/>
          </p:cNvGrpSpPr>
          <p:nvPr/>
        </p:nvGrpSpPr>
        <p:grpSpPr bwMode="auto">
          <a:xfrm rot="-10643356">
            <a:off x="2753827" y="2461755"/>
            <a:ext cx="911140" cy="682013"/>
            <a:chOff x="-1088997" y="894890"/>
            <a:chExt cx="1509623" cy="1606162"/>
          </a:xfrm>
        </p:grpSpPr>
        <p:sp>
          <p:nvSpPr>
            <p:cNvPr id="18" name="Volný tvar 40">
              <a:extLst>
                <a:ext uri="{FF2B5EF4-FFF2-40B4-BE49-F238E27FC236}">
                  <a16:creationId xmlns:a16="http://schemas.microsoft.com/office/drawing/2014/main" id="{2BE4EE73-F354-43EF-9D7A-D3E7CDC07D2C}"/>
                </a:ext>
              </a:extLst>
            </p:cNvPr>
            <p:cNvSpPr/>
            <p:nvPr/>
          </p:nvSpPr>
          <p:spPr>
            <a:xfrm>
              <a:off x="-1088997" y="894890"/>
              <a:ext cx="1509623" cy="1606162"/>
            </a:xfrm>
            <a:custGeom>
              <a:avLst/>
              <a:gdLst>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621102 w 1509623"/>
                <a:gd name="connsiteY13" fmla="*/ 439948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 name="connsiteX0" fmla="*/ 1380227 w 1509623"/>
                <a:gd name="connsiteY0" fmla="*/ 897148 h 1345721"/>
                <a:gd name="connsiteX1" fmla="*/ 897147 w 1509623"/>
                <a:gd name="connsiteY1" fmla="*/ 940280 h 1345721"/>
                <a:gd name="connsiteX2" fmla="*/ 888521 w 1509623"/>
                <a:gd name="connsiteY2" fmla="*/ 1337095 h 1345721"/>
                <a:gd name="connsiteX3" fmla="*/ 767751 w 1509623"/>
                <a:gd name="connsiteY3" fmla="*/ 1285336 h 1345721"/>
                <a:gd name="connsiteX4" fmla="*/ 646981 w 1509623"/>
                <a:gd name="connsiteY4" fmla="*/ 1345721 h 1345721"/>
                <a:gd name="connsiteX5" fmla="*/ 439947 w 1509623"/>
                <a:gd name="connsiteY5" fmla="*/ 1190446 h 1345721"/>
                <a:gd name="connsiteX6" fmla="*/ 0 w 1509623"/>
                <a:gd name="connsiteY6" fmla="*/ 1112808 h 1345721"/>
                <a:gd name="connsiteX7" fmla="*/ 17253 w 1509623"/>
                <a:gd name="connsiteY7" fmla="*/ 577970 h 1345721"/>
                <a:gd name="connsiteX8" fmla="*/ 293298 w 1509623"/>
                <a:gd name="connsiteY8" fmla="*/ 241540 h 1345721"/>
                <a:gd name="connsiteX9" fmla="*/ 483080 w 1509623"/>
                <a:gd name="connsiteY9" fmla="*/ 267419 h 1345721"/>
                <a:gd name="connsiteX10" fmla="*/ 422695 w 1509623"/>
                <a:gd name="connsiteY10" fmla="*/ 34506 h 1345721"/>
                <a:gd name="connsiteX11" fmla="*/ 1000664 w 1509623"/>
                <a:gd name="connsiteY11" fmla="*/ 0 h 1345721"/>
                <a:gd name="connsiteX12" fmla="*/ 1216325 w 1509623"/>
                <a:gd name="connsiteY12" fmla="*/ 250167 h 1345721"/>
                <a:gd name="connsiteX13" fmla="*/ 897147 w 1509623"/>
                <a:gd name="connsiteY13" fmla="*/ 379563 h 1345721"/>
                <a:gd name="connsiteX14" fmla="*/ 1328468 w 1509623"/>
                <a:gd name="connsiteY14" fmla="*/ 319178 h 1345721"/>
                <a:gd name="connsiteX15" fmla="*/ 1509623 w 1509623"/>
                <a:gd name="connsiteY15" fmla="*/ 543465 h 1345721"/>
                <a:gd name="connsiteX16" fmla="*/ 1397480 w 1509623"/>
                <a:gd name="connsiteY16" fmla="*/ 698740 h 1345721"/>
                <a:gd name="connsiteX17" fmla="*/ 1475117 w 1509623"/>
                <a:gd name="connsiteY17" fmla="*/ 828136 h 1345721"/>
                <a:gd name="connsiteX18" fmla="*/ 1380227 w 1509623"/>
                <a:gd name="connsiteY18" fmla="*/ 897148 h 13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9623" h="1345721">
                  <a:moveTo>
                    <a:pt x="1380227" y="897148"/>
                  </a:moveTo>
                  <a:lnTo>
                    <a:pt x="897147" y="940280"/>
                  </a:lnTo>
                  <a:lnTo>
                    <a:pt x="888521" y="1337095"/>
                  </a:lnTo>
                  <a:lnTo>
                    <a:pt x="767751" y="1285336"/>
                  </a:lnTo>
                  <a:lnTo>
                    <a:pt x="646981" y="1345721"/>
                  </a:lnTo>
                  <a:lnTo>
                    <a:pt x="439947" y="1190446"/>
                  </a:lnTo>
                  <a:lnTo>
                    <a:pt x="0" y="1112808"/>
                  </a:lnTo>
                  <a:lnTo>
                    <a:pt x="17253" y="577970"/>
                  </a:lnTo>
                  <a:lnTo>
                    <a:pt x="293298" y="241540"/>
                  </a:lnTo>
                  <a:lnTo>
                    <a:pt x="483080" y="267419"/>
                  </a:lnTo>
                  <a:lnTo>
                    <a:pt x="422695" y="34506"/>
                  </a:lnTo>
                  <a:lnTo>
                    <a:pt x="1000664" y="0"/>
                  </a:lnTo>
                  <a:lnTo>
                    <a:pt x="1216325" y="250167"/>
                  </a:lnTo>
                  <a:lnTo>
                    <a:pt x="897147" y="379563"/>
                  </a:lnTo>
                  <a:lnTo>
                    <a:pt x="1328468" y="319178"/>
                  </a:lnTo>
                  <a:lnTo>
                    <a:pt x="1509623" y="543465"/>
                  </a:lnTo>
                  <a:lnTo>
                    <a:pt x="1397480" y="698740"/>
                  </a:lnTo>
                  <a:lnTo>
                    <a:pt x="1475117" y="828136"/>
                  </a:lnTo>
                  <a:lnTo>
                    <a:pt x="1380227" y="897148"/>
                  </a:lnTo>
                  <a:close/>
                </a:path>
              </a:pathLst>
            </a:custGeom>
            <a:solidFill>
              <a:srgbClr val="85DFFF"/>
            </a:solidFill>
            <a:ln>
              <a:noFill/>
            </a:ln>
            <a:effectLst>
              <a:outerShdw blurRad="127000" dist="38100" dir="2700000" algn="ctr">
                <a:srgbClr val="000000">
                  <a:alpha val="45000"/>
                </a:srgbClr>
              </a:outerShdw>
            </a:effectLst>
            <a:scene3d>
              <a:camera prst="perspectiveFront" fov="2700000">
                <a:rot lat="19132117" lon="973955" rev="20775301"/>
              </a:camera>
              <a:lightRig rig="glow" dir="t"/>
            </a:scene3d>
            <a:sp3d prstMaterial="clear">
              <a:bevelT w="44450" h="381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19" name="Volný tvar 41">
              <a:extLst>
                <a:ext uri="{FF2B5EF4-FFF2-40B4-BE49-F238E27FC236}">
                  <a16:creationId xmlns:a16="http://schemas.microsoft.com/office/drawing/2014/main" id="{0FBF53D5-A54D-441B-991A-DEECC992437C}"/>
                </a:ext>
              </a:extLst>
            </p:cNvPr>
            <p:cNvGrpSpPr>
              <a:grpSpLocks/>
            </p:cNvGrpSpPr>
            <p:nvPr/>
          </p:nvGrpSpPr>
          <p:grpSpPr bwMode="auto">
            <a:xfrm rot="10643356">
              <a:off x="-922763" y="759589"/>
              <a:ext cx="1621537" cy="1251014"/>
              <a:chOff x="3115056" y="3206496"/>
              <a:chExt cx="810768" cy="469392"/>
            </a:xfrm>
          </p:grpSpPr>
          <p:pic>
            <p:nvPicPr>
              <p:cNvPr id="20" name="Volný tvar 41">
                <a:extLst>
                  <a:ext uri="{FF2B5EF4-FFF2-40B4-BE49-F238E27FC236}">
                    <a16:creationId xmlns:a16="http://schemas.microsoft.com/office/drawing/2014/main" id="{D36A366A-A131-43EA-96B0-3E012EF03BE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056" y="3206496"/>
                <a:ext cx="810768" cy="4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3">
                <a:extLst>
                  <a:ext uri="{FF2B5EF4-FFF2-40B4-BE49-F238E27FC236}">
                    <a16:creationId xmlns:a16="http://schemas.microsoft.com/office/drawing/2014/main" id="{D77CBE41-CA95-4757-9ECD-AA775ACC97CF}"/>
                  </a:ext>
                </a:extLst>
              </p:cNvPr>
              <p:cNvSpPr txBox="1">
                <a:spLocks noChangeArrowheads="1"/>
              </p:cNvSpPr>
              <p:nvPr/>
            </p:nvSpPr>
            <p:spPr bwMode="auto">
              <a:xfrm rot="-10643356">
                <a:off x="3474167" y="3225222"/>
                <a:ext cx="437753" cy="13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sp>
        <p:nvSpPr>
          <p:cNvPr id="22" name="Volný tvar 42">
            <a:extLst>
              <a:ext uri="{FF2B5EF4-FFF2-40B4-BE49-F238E27FC236}">
                <a16:creationId xmlns:a16="http://schemas.microsoft.com/office/drawing/2014/main" id="{A1BA95AC-2BC5-475E-9638-2467A129C0C6}"/>
              </a:ext>
            </a:extLst>
          </p:cNvPr>
          <p:cNvSpPr/>
          <p:nvPr/>
        </p:nvSpPr>
        <p:spPr>
          <a:xfrm>
            <a:off x="1282952" y="3128736"/>
            <a:ext cx="731838" cy="1438275"/>
          </a:xfrm>
          <a:custGeom>
            <a:avLst/>
            <a:gdLst>
              <a:gd name="connsiteX0" fmla="*/ 600075 w 665232"/>
              <a:gd name="connsiteY0" fmla="*/ 0 h 1304925"/>
              <a:gd name="connsiteX1" fmla="*/ 609600 w 665232"/>
              <a:gd name="connsiteY1" fmla="*/ 723900 h 1304925"/>
              <a:gd name="connsiteX2" fmla="*/ 0 w 665232"/>
              <a:gd name="connsiteY2" fmla="*/ 1304925 h 1304925"/>
            </a:gdLst>
            <a:ahLst/>
            <a:cxnLst>
              <a:cxn ang="0">
                <a:pos x="connsiteX0" y="connsiteY0"/>
              </a:cxn>
              <a:cxn ang="0">
                <a:pos x="connsiteX1" y="connsiteY1"/>
              </a:cxn>
              <a:cxn ang="0">
                <a:pos x="connsiteX2" y="connsiteY2"/>
              </a:cxn>
            </a:cxnLst>
            <a:rect l="l" t="t" r="r" b="b"/>
            <a:pathLst>
              <a:path w="665232" h="1304925">
                <a:moveTo>
                  <a:pt x="600075" y="0"/>
                </a:moveTo>
                <a:cubicBezTo>
                  <a:pt x="654843" y="253206"/>
                  <a:pt x="709612" y="506413"/>
                  <a:pt x="609600" y="723900"/>
                </a:cubicBezTo>
                <a:cubicBezTo>
                  <a:pt x="509588" y="941387"/>
                  <a:pt x="254794" y="1123156"/>
                  <a:pt x="0" y="1304925"/>
                </a:cubicBezTo>
              </a:path>
            </a:pathLst>
          </a:custGeom>
          <a:noFill/>
          <a:ln>
            <a:solidFill>
              <a:srgbClr val="92D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3" name="Volný tvar 43">
            <a:extLst>
              <a:ext uri="{FF2B5EF4-FFF2-40B4-BE49-F238E27FC236}">
                <a16:creationId xmlns:a16="http://schemas.microsoft.com/office/drawing/2014/main" id="{DCDFE56D-3866-42D3-9F5F-EF39A4BECAD4}"/>
              </a:ext>
            </a:extLst>
          </p:cNvPr>
          <p:cNvSpPr/>
          <p:nvPr/>
        </p:nvSpPr>
        <p:spPr>
          <a:xfrm flipH="1">
            <a:off x="2806504" y="3128736"/>
            <a:ext cx="733425" cy="1438275"/>
          </a:xfrm>
          <a:custGeom>
            <a:avLst/>
            <a:gdLst>
              <a:gd name="connsiteX0" fmla="*/ 600075 w 665232"/>
              <a:gd name="connsiteY0" fmla="*/ 0 h 1304925"/>
              <a:gd name="connsiteX1" fmla="*/ 609600 w 665232"/>
              <a:gd name="connsiteY1" fmla="*/ 723900 h 1304925"/>
              <a:gd name="connsiteX2" fmla="*/ 0 w 665232"/>
              <a:gd name="connsiteY2" fmla="*/ 1304925 h 1304925"/>
            </a:gdLst>
            <a:ahLst/>
            <a:cxnLst>
              <a:cxn ang="0">
                <a:pos x="connsiteX0" y="connsiteY0"/>
              </a:cxn>
              <a:cxn ang="0">
                <a:pos x="connsiteX1" y="connsiteY1"/>
              </a:cxn>
              <a:cxn ang="0">
                <a:pos x="connsiteX2" y="connsiteY2"/>
              </a:cxn>
            </a:cxnLst>
            <a:rect l="l" t="t" r="r" b="b"/>
            <a:pathLst>
              <a:path w="665232" h="1304925">
                <a:moveTo>
                  <a:pt x="600075" y="0"/>
                </a:moveTo>
                <a:cubicBezTo>
                  <a:pt x="654843" y="253206"/>
                  <a:pt x="709612" y="506413"/>
                  <a:pt x="609600" y="723900"/>
                </a:cubicBezTo>
                <a:cubicBezTo>
                  <a:pt x="509588" y="941387"/>
                  <a:pt x="254794" y="1123156"/>
                  <a:pt x="0" y="1304925"/>
                </a:cubicBezTo>
              </a:path>
            </a:pathLst>
          </a:custGeom>
          <a:noFill/>
          <a:ln>
            <a:solidFill>
              <a:srgbClr val="92D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24" name="Obdélník 45">
            <a:extLst>
              <a:ext uri="{FF2B5EF4-FFF2-40B4-BE49-F238E27FC236}">
                <a16:creationId xmlns:a16="http://schemas.microsoft.com/office/drawing/2014/main" id="{9713E373-9DF3-4ABE-AD20-A01B0EE02C93}"/>
              </a:ext>
            </a:extLst>
          </p:cNvPr>
          <p:cNvSpPr>
            <a:spLocks noChangeArrowheads="1"/>
          </p:cNvSpPr>
          <p:nvPr/>
        </p:nvSpPr>
        <p:spPr bwMode="auto">
          <a:xfrm>
            <a:off x="168845" y="5153853"/>
            <a:ext cx="214471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latin typeface="Calibri" panose="020F0502020204030204" pitchFamily="34" charset="0"/>
              </a:rPr>
              <a:t>- výsledek </a:t>
            </a:r>
            <a:r>
              <a:rPr lang="cs-CZ" altLang="cs-CZ" sz="2000" dirty="0">
                <a:latin typeface="Calibri" panose="020F0502020204030204" pitchFamily="34" charset="0"/>
              </a:rPr>
              <a:t>=</a:t>
            </a:r>
          </a:p>
          <a:p>
            <a:pPr algn="ctr" eaLnBrk="1" hangingPunct="1">
              <a:lnSpc>
                <a:spcPct val="100000"/>
              </a:lnSpc>
              <a:buClrTx/>
              <a:buSzTx/>
              <a:buFontTx/>
              <a:buNone/>
            </a:pPr>
            <a:r>
              <a:rPr lang="cs-CZ" altLang="cs-CZ" sz="2000" dirty="0">
                <a:latin typeface="Calibri" panose="020F0502020204030204" pitchFamily="34" charset="0"/>
              </a:rPr>
              <a:t>„nejspíš se nejedná o krev“</a:t>
            </a:r>
          </a:p>
        </p:txBody>
      </p:sp>
      <p:grpSp>
        <p:nvGrpSpPr>
          <p:cNvPr id="25" name="Skupina 52">
            <a:extLst>
              <a:ext uri="{FF2B5EF4-FFF2-40B4-BE49-F238E27FC236}">
                <a16:creationId xmlns:a16="http://schemas.microsoft.com/office/drawing/2014/main" id="{D672F9A6-7D17-4FBE-9C8D-20235EB637BF}"/>
              </a:ext>
            </a:extLst>
          </p:cNvPr>
          <p:cNvGrpSpPr>
            <a:grpSpLocks/>
          </p:cNvGrpSpPr>
          <p:nvPr/>
        </p:nvGrpSpPr>
        <p:grpSpPr bwMode="auto">
          <a:xfrm>
            <a:off x="4656759" y="2755888"/>
            <a:ext cx="2090738" cy="873125"/>
            <a:chOff x="4897888" y="2996995"/>
            <a:chExt cx="1898017" cy="793020"/>
          </a:xfrm>
        </p:grpSpPr>
        <p:sp>
          <p:nvSpPr>
            <p:cNvPr id="26" name="Volný tvar 46">
              <a:extLst>
                <a:ext uri="{FF2B5EF4-FFF2-40B4-BE49-F238E27FC236}">
                  <a16:creationId xmlns:a16="http://schemas.microsoft.com/office/drawing/2014/main" id="{A495C309-4895-4310-99AA-49C1A4393085}"/>
                </a:ext>
              </a:extLst>
            </p:cNvPr>
            <p:cNvSpPr/>
            <p:nvPr/>
          </p:nvSpPr>
          <p:spPr>
            <a:xfrm rot="20128643">
              <a:off x="4897888" y="2996995"/>
              <a:ext cx="1898017" cy="793020"/>
            </a:xfrm>
            <a:custGeom>
              <a:avLst/>
              <a:gdLst>
                <a:gd name="connsiteX0" fmla="*/ 2553818 w 3106961"/>
                <a:gd name="connsiteY0" fmla="*/ 142257 h 1316432"/>
                <a:gd name="connsiteX1" fmla="*/ 1915643 w 3106961"/>
                <a:gd name="connsiteY1" fmla="*/ 418482 h 1316432"/>
                <a:gd name="connsiteX2" fmla="*/ 1191743 w 3106961"/>
                <a:gd name="connsiteY2" fmla="*/ 389907 h 1316432"/>
                <a:gd name="connsiteX3" fmla="*/ 172568 w 3106961"/>
                <a:gd name="connsiteY3" fmla="*/ 37482 h 1316432"/>
                <a:gd name="connsiteX4" fmla="*/ 20168 w 3106961"/>
                <a:gd name="connsiteY4" fmla="*/ 1085232 h 1316432"/>
                <a:gd name="connsiteX5" fmla="*/ 391643 w 3106961"/>
                <a:gd name="connsiteY5" fmla="*/ 1313832 h 1316432"/>
                <a:gd name="connsiteX6" fmla="*/ 991718 w 3106961"/>
                <a:gd name="connsiteY6" fmla="*/ 1151907 h 1316432"/>
                <a:gd name="connsiteX7" fmla="*/ 1715618 w 3106961"/>
                <a:gd name="connsiteY7" fmla="*/ 1085232 h 1316432"/>
                <a:gd name="connsiteX8" fmla="*/ 2725268 w 3106961"/>
                <a:gd name="connsiteY8" fmla="*/ 1313832 h 1316432"/>
                <a:gd name="connsiteX9" fmla="*/ 3096743 w 3106961"/>
                <a:gd name="connsiteY9" fmla="*/ 1123332 h 1316432"/>
                <a:gd name="connsiteX10" fmla="*/ 2963393 w 3106961"/>
                <a:gd name="connsiteY10" fmla="*/ 66057 h 1316432"/>
                <a:gd name="connsiteX11" fmla="*/ 2553818 w 3106961"/>
                <a:gd name="connsiteY11" fmla="*/ 142257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61" h="1316432">
                  <a:moveTo>
                    <a:pt x="2553818" y="142257"/>
                  </a:moveTo>
                  <a:cubicBezTo>
                    <a:pt x="2379193" y="200994"/>
                    <a:pt x="2142655" y="377207"/>
                    <a:pt x="1915643" y="418482"/>
                  </a:cubicBezTo>
                  <a:cubicBezTo>
                    <a:pt x="1688631" y="459757"/>
                    <a:pt x="1482255" y="453407"/>
                    <a:pt x="1191743" y="389907"/>
                  </a:cubicBezTo>
                  <a:cubicBezTo>
                    <a:pt x="901230" y="326407"/>
                    <a:pt x="367830" y="-78406"/>
                    <a:pt x="172568" y="37482"/>
                  </a:cubicBezTo>
                  <a:cubicBezTo>
                    <a:pt x="-22695" y="153370"/>
                    <a:pt x="-16344" y="872507"/>
                    <a:pt x="20168" y="1085232"/>
                  </a:cubicBezTo>
                  <a:cubicBezTo>
                    <a:pt x="56680" y="1297957"/>
                    <a:pt x="229718" y="1302720"/>
                    <a:pt x="391643" y="1313832"/>
                  </a:cubicBezTo>
                  <a:cubicBezTo>
                    <a:pt x="553568" y="1324944"/>
                    <a:pt x="771056" y="1190007"/>
                    <a:pt x="991718" y="1151907"/>
                  </a:cubicBezTo>
                  <a:cubicBezTo>
                    <a:pt x="1212380" y="1113807"/>
                    <a:pt x="1426693" y="1058245"/>
                    <a:pt x="1715618" y="1085232"/>
                  </a:cubicBezTo>
                  <a:cubicBezTo>
                    <a:pt x="2004543" y="1112219"/>
                    <a:pt x="2495081" y="1307482"/>
                    <a:pt x="2725268" y="1313832"/>
                  </a:cubicBezTo>
                  <a:cubicBezTo>
                    <a:pt x="2955455" y="1320182"/>
                    <a:pt x="3057056" y="1331294"/>
                    <a:pt x="3096743" y="1123332"/>
                  </a:cubicBezTo>
                  <a:cubicBezTo>
                    <a:pt x="3136430" y="915370"/>
                    <a:pt x="3053880" y="227982"/>
                    <a:pt x="2963393" y="66057"/>
                  </a:cubicBezTo>
                  <a:cubicBezTo>
                    <a:pt x="2872906" y="-95868"/>
                    <a:pt x="2728443" y="83520"/>
                    <a:pt x="2553818" y="142257"/>
                  </a:cubicBezTo>
                  <a:close/>
                </a:path>
              </a:pathLst>
            </a:custGeom>
            <a:gradFill flip="none" rotWithShape="1">
              <a:gsLst>
                <a:gs pos="80000">
                  <a:schemeClr val="tx2">
                    <a:lumMod val="60000"/>
                    <a:lumOff val="40000"/>
                  </a:schemeClr>
                </a:gs>
                <a:gs pos="16000">
                  <a:schemeClr val="tx2">
                    <a:lumMod val="40000"/>
                    <a:lumOff val="60000"/>
                  </a:schemeClr>
                </a:gs>
                <a:gs pos="0">
                  <a:schemeClr val="tx2">
                    <a:lumMod val="40000"/>
                    <a:lumOff val="60000"/>
                  </a:schemeClr>
                </a:gs>
                <a:gs pos="50000">
                  <a:schemeClr val="tx2">
                    <a:lumMod val="60000"/>
                    <a:lumOff val="40000"/>
                  </a:schemeClr>
                </a:gs>
                <a:gs pos="100000">
                  <a:schemeClr val="tx2">
                    <a:lumMod val="40000"/>
                    <a:lumOff val="60000"/>
                  </a:schemeClr>
                </a:gs>
              </a:gsLst>
              <a:lin ang="5400000" scaled="1"/>
              <a:tileRect/>
            </a:gradFill>
            <a:ln>
              <a:noFill/>
            </a:ln>
            <a:effectLst>
              <a:outerShdw blurRad="127000" dist="38100" dir="2700000" algn="ctr">
                <a:srgbClr val="000000">
                  <a:alpha val="45000"/>
                </a:srgb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27" name="Volný tvar 47">
              <a:extLst>
                <a:ext uri="{FF2B5EF4-FFF2-40B4-BE49-F238E27FC236}">
                  <a16:creationId xmlns:a16="http://schemas.microsoft.com/office/drawing/2014/main" id="{CA90C359-24E7-478B-86D9-3ACFAE890CD0}"/>
                </a:ext>
              </a:extLst>
            </p:cNvPr>
            <p:cNvGrpSpPr>
              <a:grpSpLocks/>
            </p:cNvGrpSpPr>
            <p:nvPr/>
          </p:nvGrpSpPr>
          <p:grpSpPr bwMode="auto">
            <a:xfrm>
              <a:off x="5676721" y="3107355"/>
              <a:ext cx="408432" cy="512064"/>
              <a:chOff x="5705856" y="3005328"/>
              <a:chExt cx="408432" cy="512064"/>
            </a:xfrm>
          </p:grpSpPr>
          <p:pic>
            <p:nvPicPr>
              <p:cNvPr id="28" name="Volný tvar 47">
                <a:extLst>
                  <a:ext uri="{FF2B5EF4-FFF2-40B4-BE49-F238E27FC236}">
                    <a16:creationId xmlns:a16="http://schemas.microsoft.com/office/drawing/2014/main" id="{9FFE298E-9A7F-47D2-A3F5-24B570109EC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856" y="3005328"/>
                <a:ext cx="408432" cy="51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42">
                <a:extLst>
                  <a:ext uri="{FF2B5EF4-FFF2-40B4-BE49-F238E27FC236}">
                    <a16:creationId xmlns:a16="http://schemas.microsoft.com/office/drawing/2014/main" id="{BDE4DA29-274A-43E2-B368-7A2D471DC440}"/>
                  </a:ext>
                </a:extLst>
              </p:cNvPr>
              <p:cNvSpPr txBox="1">
                <a:spLocks noChangeArrowheads="1"/>
              </p:cNvSpPr>
              <p:nvPr/>
            </p:nvSpPr>
            <p:spPr bwMode="auto">
              <a:xfrm rot="-515109">
                <a:off x="5681255" y="3037754"/>
                <a:ext cx="447825" cy="45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sp>
        <p:nvSpPr>
          <p:cNvPr id="30" name="Volný tvar 48">
            <a:extLst>
              <a:ext uri="{FF2B5EF4-FFF2-40B4-BE49-F238E27FC236}">
                <a16:creationId xmlns:a16="http://schemas.microsoft.com/office/drawing/2014/main" id="{E85F11DD-D388-4C0A-A3D8-4FBB7E518CB3}"/>
              </a:ext>
            </a:extLst>
          </p:cNvPr>
          <p:cNvSpPr/>
          <p:nvPr/>
        </p:nvSpPr>
        <p:spPr>
          <a:xfrm rot="20128643">
            <a:off x="6446543" y="2701416"/>
            <a:ext cx="2092923" cy="874372"/>
          </a:xfrm>
          <a:custGeom>
            <a:avLst/>
            <a:gdLst>
              <a:gd name="connsiteX0" fmla="*/ 2553818 w 3106961"/>
              <a:gd name="connsiteY0" fmla="*/ 142257 h 1316432"/>
              <a:gd name="connsiteX1" fmla="*/ 1915643 w 3106961"/>
              <a:gd name="connsiteY1" fmla="*/ 418482 h 1316432"/>
              <a:gd name="connsiteX2" fmla="*/ 1191743 w 3106961"/>
              <a:gd name="connsiteY2" fmla="*/ 389907 h 1316432"/>
              <a:gd name="connsiteX3" fmla="*/ 172568 w 3106961"/>
              <a:gd name="connsiteY3" fmla="*/ 37482 h 1316432"/>
              <a:gd name="connsiteX4" fmla="*/ 20168 w 3106961"/>
              <a:gd name="connsiteY4" fmla="*/ 1085232 h 1316432"/>
              <a:gd name="connsiteX5" fmla="*/ 391643 w 3106961"/>
              <a:gd name="connsiteY5" fmla="*/ 1313832 h 1316432"/>
              <a:gd name="connsiteX6" fmla="*/ 991718 w 3106961"/>
              <a:gd name="connsiteY6" fmla="*/ 1151907 h 1316432"/>
              <a:gd name="connsiteX7" fmla="*/ 1715618 w 3106961"/>
              <a:gd name="connsiteY7" fmla="*/ 1085232 h 1316432"/>
              <a:gd name="connsiteX8" fmla="*/ 2725268 w 3106961"/>
              <a:gd name="connsiteY8" fmla="*/ 1313832 h 1316432"/>
              <a:gd name="connsiteX9" fmla="*/ 3096743 w 3106961"/>
              <a:gd name="connsiteY9" fmla="*/ 1123332 h 1316432"/>
              <a:gd name="connsiteX10" fmla="*/ 2963393 w 3106961"/>
              <a:gd name="connsiteY10" fmla="*/ 66057 h 1316432"/>
              <a:gd name="connsiteX11" fmla="*/ 2553818 w 3106961"/>
              <a:gd name="connsiteY11" fmla="*/ 142257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6961" h="1316432">
                <a:moveTo>
                  <a:pt x="2553818" y="142257"/>
                </a:moveTo>
                <a:cubicBezTo>
                  <a:pt x="2379193" y="200994"/>
                  <a:pt x="2142655" y="377207"/>
                  <a:pt x="1915643" y="418482"/>
                </a:cubicBezTo>
                <a:cubicBezTo>
                  <a:pt x="1688631" y="459757"/>
                  <a:pt x="1482255" y="453407"/>
                  <a:pt x="1191743" y="389907"/>
                </a:cubicBezTo>
                <a:cubicBezTo>
                  <a:pt x="901230" y="326407"/>
                  <a:pt x="367830" y="-78406"/>
                  <a:pt x="172568" y="37482"/>
                </a:cubicBezTo>
                <a:cubicBezTo>
                  <a:pt x="-22695" y="153370"/>
                  <a:pt x="-16344" y="872507"/>
                  <a:pt x="20168" y="1085232"/>
                </a:cubicBezTo>
                <a:cubicBezTo>
                  <a:pt x="56680" y="1297957"/>
                  <a:pt x="229718" y="1302720"/>
                  <a:pt x="391643" y="1313832"/>
                </a:cubicBezTo>
                <a:cubicBezTo>
                  <a:pt x="553568" y="1324944"/>
                  <a:pt x="771056" y="1190007"/>
                  <a:pt x="991718" y="1151907"/>
                </a:cubicBezTo>
                <a:cubicBezTo>
                  <a:pt x="1212380" y="1113807"/>
                  <a:pt x="1426693" y="1058245"/>
                  <a:pt x="1715618" y="1085232"/>
                </a:cubicBezTo>
                <a:cubicBezTo>
                  <a:pt x="2004543" y="1112219"/>
                  <a:pt x="2495081" y="1307482"/>
                  <a:pt x="2725268" y="1313832"/>
                </a:cubicBezTo>
                <a:cubicBezTo>
                  <a:pt x="2955455" y="1320182"/>
                  <a:pt x="3057056" y="1331294"/>
                  <a:pt x="3096743" y="1123332"/>
                </a:cubicBezTo>
                <a:cubicBezTo>
                  <a:pt x="3136430" y="915370"/>
                  <a:pt x="3053880" y="227982"/>
                  <a:pt x="2963393" y="66057"/>
                </a:cubicBezTo>
                <a:cubicBezTo>
                  <a:pt x="2872906" y="-95868"/>
                  <a:pt x="2728443" y="83520"/>
                  <a:pt x="2553818" y="142257"/>
                </a:cubicBezTo>
                <a:close/>
              </a:path>
            </a:pathLst>
          </a:custGeom>
          <a:gradFill flip="none" rotWithShape="1">
            <a:gsLst>
              <a:gs pos="80000">
                <a:schemeClr val="tx2">
                  <a:lumMod val="60000"/>
                  <a:lumOff val="40000"/>
                </a:schemeClr>
              </a:gs>
              <a:gs pos="16000">
                <a:schemeClr val="tx2">
                  <a:lumMod val="40000"/>
                  <a:lumOff val="60000"/>
                </a:schemeClr>
              </a:gs>
              <a:gs pos="0">
                <a:schemeClr val="tx2">
                  <a:lumMod val="40000"/>
                  <a:lumOff val="60000"/>
                </a:schemeClr>
              </a:gs>
              <a:gs pos="50000">
                <a:schemeClr val="tx2">
                  <a:lumMod val="60000"/>
                  <a:lumOff val="40000"/>
                </a:schemeClr>
              </a:gs>
              <a:gs pos="100000">
                <a:schemeClr val="tx2">
                  <a:lumMod val="40000"/>
                  <a:lumOff val="60000"/>
                </a:schemeClr>
              </a:gs>
            </a:gsLst>
            <a:lin ang="5400000" scaled="1"/>
            <a:tileRect/>
          </a:gradFill>
          <a:ln>
            <a:noFill/>
          </a:ln>
          <a:effectLst>
            <a:outerShdw blurRad="127000" dist="38100" dir="2700000" algn="ctr">
              <a:srgbClr val="000000">
                <a:alpha val="45000"/>
              </a:srgb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grpSp>
        <p:nvGrpSpPr>
          <p:cNvPr id="31" name="Volný tvar 49">
            <a:extLst>
              <a:ext uri="{FF2B5EF4-FFF2-40B4-BE49-F238E27FC236}">
                <a16:creationId xmlns:a16="http://schemas.microsoft.com/office/drawing/2014/main" id="{6793A1CD-0E92-48AD-9AED-6C833BD86E13}"/>
              </a:ext>
            </a:extLst>
          </p:cNvPr>
          <p:cNvGrpSpPr>
            <a:grpSpLocks/>
          </p:cNvGrpSpPr>
          <p:nvPr/>
        </p:nvGrpSpPr>
        <p:grpSpPr bwMode="auto">
          <a:xfrm>
            <a:off x="7412121" y="2966811"/>
            <a:ext cx="301625" cy="323850"/>
            <a:chOff x="4954" y="1981"/>
            <a:chExt cx="172" cy="185"/>
          </a:xfrm>
        </p:grpSpPr>
        <p:pic>
          <p:nvPicPr>
            <p:cNvPr id="32" name="Volný tvar 49">
              <a:extLst>
                <a:ext uri="{FF2B5EF4-FFF2-40B4-BE49-F238E27FC236}">
                  <a16:creationId xmlns:a16="http://schemas.microsoft.com/office/drawing/2014/main" id="{A0D1467D-5D40-48D9-B2E2-C4C41BA6444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 y="1981"/>
              <a:ext cx="172"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6">
              <a:extLst>
                <a:ext uri="{FF2B5EF4-FFF2-40B4-BE49-F238E27FC236}">
                  <a16:creationId xmlns:a16="http://schemas.microsoft.com/office/drawing/2014/main" id="{54C62989-964E-44E2-A9D7-22960E137B73}"/>
                </a:ext>
              </a:extLst>
            </p:cNvPr>
            <p:cNvSpPr txBox="1">
              <a:spLocks noChangeArrowheads="1"/>
            </p:cNvSpPr>
            <p:nvPr/>
          </p:nvSpPr>
          <p:spPr bwMode="auto">
            <a:xfrm rot="-1040991">
              <a:off x="4937" y="2007"/>
              <a:ext cx="20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34" name="Volný tvar 51">
            <a:extLst>
              <a:ext uri="{FF2B5EF4-FFF2-40B4-BE49-F238E27FC236}">
                <a16:creationId xmlns:a16="http://schemas.microsoft.com/office/drawing/2014/main" id="{2E4B47CD-9B98-4AF1-BE43-5D158B25E9B0}"/>
              </a:ext>
            </a:extLst>
          </p:cNvPr>
          <p:cNvGrpSpPr>
            <a:grpSpLocks/>
          </p:cNvGrpSpPr>
          <p:nvPr/>
        </p:nvGrpSpPr>
        <p:grpSpPr bwMode="auto">
          <a:xfrm>
            <a:off x="7251824" y="3376991"/>
            <a:ext cx="125412" cy="153987"/>
            <a:chOff x="4908" y="2189"/>
            <a:chExt cx="72" cy="88"/>
          </a:xfrm>
        </p:grpSpPr>
        <p:pic>
          <p:nvPicPr>
            <p:cNvPr id="35" name="Volný tvar 51">
              <a:extLst>
                <a:ext uri="{FF2B5EF4-FFF2-40B4-BE49-F238E27FC236}">
                  <a16:creationId xmlns:a16="http://schemas.microsoft.com/office/drawing/2014/main" id="{4738132F-93E8-4A75-A16F-A3D1636B161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 y="2189"/>
              <a:ext cx="7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9">
              <a:extLst>
                <a:ext uri="{FF2B5EF4-FFF2-40B4-BE49-F238E27FC236}">
                  <a16:creationId xmlns:a16="http://schemas.microsoft.com/office/drawing/2014/main" id="{6F35CAE9-568E-457F-A179-668339B1E5AF}"/>
                </a:ext>
              </a:extLst>
            </p:cNvPr>
            <p:cNvSpPr txBox="1">
              <a:spLocks noChangeArrowheads="1"/>
            </p:cNvSpPr>
            <p:nvPr/>
          </p:nvSpPr>
          <p:spPr bwMode="auto">
            <a:xfrm>
              <a:off x="4912" y="2191"/>
              <a:ext cx="6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37" name="Skupina 59">
            <a:extLst>
              <a:ext uri="{FF2B5EF4-FFF2-40B4-BE49-F238E27FC236}">
                <a16:creationId xmlns:a16="http://schemas.microsoft.com/office/drawing/2014/main" id="{75138516-6ED5-4E67-A19F-2F2424F65262}"/>
              </a:ext>
            </a:extLst>
          </p:cNvPr>
          <p:cNvGrpSpPr>
            <a:grpSpLocks/>
          </p:cNvGrpSpPr>
          <p:nvPr/>
        </p:nvGrpSpPr>
        <p:grpSpPr bwMode="auto">
          <a:xfrm>
            <a:off x="4893158" y="4511080"/>
            <a:ext cx="1428750" cy="923925"/>
            <a:chOff x="5220072" y="4174747"/>
            <a:chExt cx="1296144" cy="838829"/>
          </a:xfrm>
        </p:grpSpPr>
        <p:grpSp>
          <p:nvGrpSpPr>
            <p:cNvPr id="38" name="Obdélník 53">
              <a:extLst>
                <a:ext uri="{FF2B5EF4-FFF2-40B4-BE49-F238E27FC236}">
                  <a16:creationId xmlns:a16="http://schemas.microsoft.com/office/drawing/2014/main" id="{AA207903-4166-4ACE-BC27-0DFC96B3B1F7}"/>
                </a:ext>
              </a:extLst>
            </p:cNvPr>
            <p:cNvGrpSpPr>
              <a:grpSpLocks/>
            </p:cNvGrpSpPr>
            <p:nvPr/>
          </p:nvGrpSpPr>
          <p:grpSpPr bwMode="auto">
            <a:xfrm>
              <a:off x="5199888" y="4200144"/>
              <a:ext cx="1328928" cy="822960"/>
              <a:chOff x="5199888" y="4200144"/>
              <a:chExt cx="1328928" cy="822960"/>
            </a:xfrm>
          </p:grpSpPr>
          <p:pic>
            <p:nvPicPr>
              <p:cNvPr id="44" name="Obdélník 53">
                <a:extLst>
                  <a:ext uri="{FF2B5EF4-FFF2-40B4-BE49-F238E27FC236}">
                    <a16:creationId xmlns:a16="http://schemas.microsoft.com/office/drawing/2014/main" id="{00B312D9-9E26-4346-BEA5-51E3D6D7779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9888" y="4200144"/>
                <a:ext cx="1328928"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53">
                <a:extLst>
                  <a:ext uri="{FF2B5EF4-FFF2-40B4-BE49-F238E27FC236}">
                    <a16:creationId xmlns:a16="http://schemas.microsoft.com/office/drawing/2014/main" id="{074D98D9-5A10-41F1-8BFE-D79C88D1DD8F}"/>
                  </a:ext>
                </a:extLst>
              </p:cNvPr>
              <p:cNvSpPr txBox="1">
                <a:spLocks noChangeArrowheads="1"/>
              </p:cNvSpPr>
              <p:nvPr/>
            </p:nvSpPr>
            <p:spPr bwMode="auto">
              <a:xfrm>
                <a:off x="5220072" y="4221088"/>
                <a:ext cx="1296144" cy="7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39" name="Zaoblený obdélník 54">
              <a:extLst>
                <a:ext uri="{FF2B5EF4-FFF2-40B4-BE49-F238E27FC236}">
                  <a16:creationId xmlns:a16="http://schemas.microsoft.com/office/drawing/2014/main" id="{5B3B49D2-402E-4A32-BB4B-EA612F75084A}"/>
                </a:ext>
              </a:extLst>
            </p:cNvPr>
            <p:cNvGrpSpPr>
              <a:grpSpLocks/>
            </p:cNvGrpSpPr>
            <p:nvPr/>
          </p:nvGrpSpPr>
          <p:grpSpPr bwMode="auto">
            <a:xfrm>
              <a:off x="5407152" y="4364736"/>
              <a:ext cx="896112" cy="499872"/>
              <a:chOff x="5407152" y="4364736"/>
              <a:chExt cx="896112" cy="499872"/>
            </a:xfrm>
          </p:grpSpPr>
          <p:pic>
            <p:nvPicPr>
              <p:cNvPr id="42" name="Zaoblený obdélník 54">
                <a:extLst>
                  <a:ext uri="{FF2B5EF4-FFF2-40B4-BE49-F238E27FC236}">
                    <a16:creationId xmlns:a16="http://schemas.microsoft.com/office/drawing/2014/main" id="{343F5D3C-FCD0-4AC7-A441-491816DABC9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7152" y="4364736"/>
                <a:ext cx="896112" cy="49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56">
                <a:extLst>
                  <a:ext uri="{FF2B5EF4-FFF2-40B4-BE49-F238E27FC236}">
                    <a16:creationId xmlns:a16="http://schemas.microsoft.com/office/drawing/2014/main" id="{3EEFCC28-542B-4E3A-85F1-63DE5FBF87FF}"/>
                  </a:ext>
                </a:extLst>
              </p:cNvPr>
              <p:cNvSpPr txBox="1">
                <a:spLocks noChangeArrowheads="1"/>
              </p:cNvSpPr>
              <p:nvPr/>
            </p:nvSpPr>
            <p:spPr bwMode="auto">
              <a:xfrm>
                <a:off x="5448847" y="4403181"/>
                <a:ext cx="817756" cy="42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cxnSp>
          <p:nvCxnSpPr>
            <p:cNvPr id="40" name="Přímá spojnice 39">
              <a:extLst>
                <a:ext uri="{FF2B5EF4-FFF2-40B4-BE49-F238E27FC236}">
                  <a16:creationId xmlns:a16="http://schemas.microsoft.com/office/drawing/2014/main" id="{2AFCA480-25F0-4CE6-A0A9-DCC1D111011E}"/>
                </a:ext>
              </a:extLst>
            </p:cNvPr>
            <p:cNvCxnSpPr/>
            <p:nvPr/>
          </p:nvCxnSpPr>
          <p:spPr>
            <a:xfrm>
              <a:off x="5724128" y="4437061"/>
              <a:ext cx="1440" cy="36176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ovéPole 58">
              <a:extLst>
                <a:ext uri="{FF2B5EF4-FFF2-40B4-BE49-F238E27FC236}">
                  <a16:creationId xmlns:a16="http://schemas.microsoft.com/office/drawing/2014/main" id="{D8B3D351-84F5-48E2-8A88-900596F03B09}"/>
                </a:ext>
              </a:extLst>
            </p:cNvPr>
            <p:cNvSpPr txBox="1">
              <a:spLocks noChangeArrowheads="1"/>
            </p:cNvSpPr>
            <p:nvPr/>
          </p:nvSpPr>
          <p:spPr bwMode="auto">
            <a:xfrm>
              <a:off x="5580112" y="4174747"/>
              <a:ext cx="9361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eaLnBrk="1" hangingPunct="1">
                <a:lnSpc>
                  <a:spcPct val="100000"/>
                </a:lnSpc>
                <a:buClrTx/>
                <a:buSzTx/>
                <a:buFontTx/>
                <a:buNone/>
              </a:pPr>
              <a:r>
                <a:rPr lang="cs-CZ" altLang="cs-CZ" sz="1200">
                  <a:latin typeface="Calibri" panose="020F0502020204030204" pitchFamily="34" charset="0"/>
                </a:rPr>
                <a:t>C         T</a:t>
              </a:r>
            </a:p>
          </p:txBody>
        </p:sp>
      </p:grpSp>
      <p:grpSp>
        <p:nvGrpSpPr>
          <p:cNvPr id="46" name="Skupina 61">
            <a:extLst>
              <a:ext uri="{FF2B5EF4-FFF2-40B4-BE49-F238E27FC236}">
                <a16:creationId xmlns:a16="http://schemas.microsoft.com/office/drawing/2014/main" id="{7928D41F-4498-4D66-BDB1-A97680AA1F3D}"/>
              </a:ext>
            </a:extLst>
          </p:cNvPr>
          <p:cNvGrpSpPr>
            <a:grpSpLocks/>
          </p:cNvGrpSpPr>
          <p:nvPr/>
        </p:nvGrpSpPr>
        <p:grpSpPr bwMode="auto">
          <a:xfrm>
            <a:off x="6865148" y="4475325"/>
            <a:ext cx="1428750" cy="923925"/>
            <a:chOff x="5220072" y="4174747"/>
            <a:chExt cx="1296144" cy="838829"/>
          </a:xfrm>
        </p:grpSpPr>
        <p:grpSp>
          <p:nvGrpSpPr>
            <p:cNvPr id="47" name="Obdélník 62">
              <a:extLst>
                <a:ext uri="{FF2B5EF4-FFF2-40B4-BE49-F238E27FC236}">
                  <a16:creationId xmlns:a16="http://schemas.microsoft.com/office/drawing/2014/main" id="{B7FC4665-838F-4513-A0E7-0BE67826D068}"/>
                </a:ext>
              </a:extLst>
            </p:cNvPr>
            <p:cNvGrpSpPr>
              <a:grpSpLocks/>
            </p:cNvGrpSpPr>
            <p:nvPr/>
          </p:nvGrpSpPr>
          <p:grpSpPr bwMode="auto">
            <a:xfrm>
              <a:off x="5200297" y="4200144"/>
              <a:ext cx="1328928" cy="822960"/>
              <a:chOff x="7144512" y="4200144"/>
              <a:chExt cx="1328928" cy="822960"/>
            </a:xfrm>
          </p:grpSpPr>
          <p:pic>
            <p:nvPicPr>
              <p:cNvPr id="53" name="Obdélník 62">
                <a:extLst>
                  <a:ext uri="{FF2B5EF4-FFF2-40B4-BE49-F238E27FC236}">
                    <a16:creationId xmlns:a16="http://schemas.microsoft.com/office/drawing/2014/main" id="{75F918F6-93F3-4454-AD92-9B2FB6EF511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4512" y="4200144"/>
                <a:ext cx="1328928"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62">
                <a:extLst>
                  <a:ext uri="{FF2B5EF4-FFF2-40B4-BE49-F238E27FC236}">
                    <a16:creationId xmlns:a16="http://schemas.microsoft.com/office/drawing/2014/main" id="{01487D63-37F3-4A28-A931-38B16E164742}"/>
                  </a:ext>
                </a:extLst>
              </p:cNvPr>
              <p:cNvSpPr txBox="1">
                <a:spLocks noChangeArrowheads="1"/>
              </p:cNvSpPr>
              <p:nvPr/>
            </p:nvSpPr>
            <p:spPr bwMode="auto">
              <a:xfrm>
                <a:off x="7164287" y="4221088"/>
                <a:ext cx="1296144" cy="7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grpSp>
          <p:nvGrpSpPr>
            <p:cNvPr id="48" name="Zaoblený obdélník 63">
              <a:extLst>
                <a:ext uri="{FF2B5EF4-FFF2-40B4-BE49-F238E27FC236}">
                  <a16:creationId xmlns:a16="http://schemas.microsoft.com/office/drawing/2014/main" id="{9D658186-7339-4D2B-96D0-27DC88A95618}"/>
                </a:ext>
              </a:extLst>
            </p:cNvPr>
            <p:cNvGrpSpPr>
              <a:grpSpLocks/>
            </p:cNvGrpSpPr>
            <p:nvPr/>
          </p:nvGrpSpPr>
          <p:grpSpPr bwMode="auto">
            <a:xfrm>
              <a:off x="5407561" y="4364736"/>
              <a:ext cx="896112" cy="499872"/>
              <a:chOff x="7351776" y="4364736"/>
              <a:chExt cx="896112" cy="499872"/>
            </a:xfrm>
          </p:grpSpPr>
          <p:pic>
            <p:nvPicPr>
              <p:cNvPr id="51" name="Zaoblený obdélník 63">
                <a:extLst>
                  <a:ext uri="{FF2B5EF4-FFF2-40B4-BE49-F238E27FC236}">
                    <a16:creationId xmlns:a16="http://schemas.microsoft.com/office/drawing/2014/main" id="{E4684A2D-CA1C-4245-9D24-383F6BE317C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1776" y="4364736"/>
                <a:ext cx="896112" cy="49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65">
                <a:extLst>
                  <a:ext uri="{FF2B5EF4-FFF2-40B4-BE49-F238E27FC236}">
                    <a16:creationId xmlns:a16="http://schemas.microsoft.com/office/drawing/2014/main" id="{FF3BB965-19F6-4DD3-82F8-B791EF6436FE}"/>
                  </a:ext>
                </a:extLst>
              </p:cNvPr>
              <p:cNvSpPr txBox="1">
                <a:spLocks noChangeArrowheads="1"/>
              </p:cNvSpPr>
              <p:nvPr/>
            </p:nvSpPr>
            <p:spPr bwMode="auto">
              <a:xfrm>
                <a:off x="7393062" y="4403181"/>
                <a:ext cx="817756" cy="42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endParaRPr lang="cs-CZ" altLang="cs-CZ" sz="2000">
                  <a:solidFill>
                    <a:srgbClr val="FFFFFF"/>
                  </a:solidFill>
                  <a:latin typeface="Calibri" panose="020F0502020204030204" pitchFamily="34" charset="0"/>
                </a:endParaRPr>
              </a:p>
            </p:txBody>
          </p:sp>
        </p:grpSp>
        <p:cxnSp>
          <p:nvCxnSpPr>
            <p:cNvPr id="49" name="Přímá spojnice 48">
              <a:extLst>
                <a:ext uri="{FF2B5EF4-FFF2-40B4-BE49-F238E27FC236}">
                  <a16:creationId xmlns:a16="http://schemas.microsoft.com/office/drawing/2014/main" id="{A3556002-23BE-4434-95D6-F0E1E0E19C4D}"/>
                </a:ext>
              </a:extLst>
            </p:cNvPr>
            <p:cNvCxnSpPr/>
            <p:nvPr/>
          </p:nvCxnSpPr>
          <p:spPr>
            <a:xfrm>
              <a:off x="5724128" y="4437061"/>
              <a:ext cx="1440" cy="36176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50" name="TextovéPole 65">
              <a:extLst>
                <a:ext uri="{FF2B5EF4-FFF2-40B4-BE49-F238E27FC236}">
                  <a16:creationId xmlns:a16="http://schemas.microsoft.com/office/drawing/2014/main" id="{36F8CD17-3C99-443D-8D40-A3282C1BB97E}"/>
                </a:ext>
              </a:extLst>
            </p:cNvPr>
            <p:cNvSpPr txBox="1">
              <a:spLocks noChangeArrowheads="1"/>
            </p:cNvSpPr>
            <p:nvPr/>
          </p:nvSpPr>
          <p:spPr bwMode="auto">
            <a:xfrm>
              <a:off x="5580112" y="4174747"/>
              <a:ext cx="9361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eaLnBrk="1" hangingPunct="1">
                <a:lnSpc>
                  <a:spcPct val="100000"/>
                </a:lnSpc>
                <a:buClrTx/>
                <a:buSzTx/>
                <a:buFontTx/>
                <a:buNone/>
              </a:pPr>
              <a:r>
                <a:rPr lang="cs-CZ" altLang="cs-CZ" sz="1200">
                  <a:latin typeface="Calibri" panose="020F0502020204030204" pitchFamily="34" charset="0"/>
                </a:rPr>
                <a:t>C         T</a:t>
              </a:r>
            </a:p>
          </p:txBody>
        </p:sp>
      </p:grpSp>
      <p:cxnSp>
        <p:nvCxnSpPr>
          <p:cNvPr id="55" name="Přímá spojnice 54">
            <a:extLst>
              <a:ext uri="{FF2B5EF4-FFF2-40B4-BE49-F238E27FC236}">
                <a16:creationId xmlns:a16="http://schemas.microsoft.com/office/drawing/2014/main" id="{4BE6FC32-09A4-4337-943D-679A12F89D5D}"/>
              </a:ext>
            </a:extLst>
          </p:cNvPr>
          <p:cNvCxnSpPr/>
          <p:nvPr/>
        </p:nvCxnSpPr>
        <p:spPr>
          <a:xfrm>
            <a:off x="5732247" y="4781748"/>
            <a:ext cx="1588" cy="43497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Volný tvar 67">
            <a:extLst>
              <a:ext uri="{FF2B5EF4-FFF2-40B4-BE49-F238E27FC236}">
                <a16:creationId xmlns:a16="http://schemas.microsoft.com/office/drawing/2014/main" id="{BCB5E557-8CE8-421B-BDD6-399DF170E3BE}"/>
              </a:ext>
            </a:extLst>
          </p:cNvPr>
          <p:cNvSpPr/>
          <p:nvPr/>
        </p:nvSpPr>
        <p:spPr>
          <a:xfrm>
            <a:off x="5706428" y="3604548"/>
            <a:ext cx="244475" cy="830262"/>
          </a:xfrm>
          <a:custGeom>
            <a:avLst/>
            <a:gdLst>
              <a:gd name="connsiteX0" fmla="*/ 600075 w 665232"/>
              <a:gd name="connsiteY0" fmla="*/ 0 h 1304925"/>
              <a:gd name="connsiteX1" fmla="*/ 609600 w 665232"/>
              <a:gd name="connsiteY1" fmla="*/ 723900 h 1304925"/>
              <a:gd name="connsiteX2" fmla="*/ 0 w 665232"/>
              <a:gd name="connsiteY2" fmla="*/ 1304925 h 1304925"/>
            </a:gdLst>
            <a:ahLst/>
            <a:cxnLst>
              <a:cxn ang="0">
                <a:pos x="connsiteX0" y="connsiteY0"/>
              </a:cxn>
              <a:cxn ang="0">
                <a:pos x="connsiteX1" y="connsiteY1"/>
              </a:cxn>
              <a:cxn ang="0">
                <a:pos x="connsiteX2" y="connsiteY2"/>
              </a:cxn>
            </a:cxnLst>
            <a:rect l="l" t="t" r="r" b="b"/>
            <a:pathLst>
              <a:path w="665232" h="1304925">
                <a:moveTo>
                  <a:pt x="600075" y="0"/>
                </a:moveTo>
                <a:cubicBezTo>
                  <a:pt x="654843" y="253206"/>
                  <a:pt x="709612" y="506413"/>
                  <a:pt x="609600" y="723900"/>
                </a:cubicBezTo>
                <a:cubicBezTo>
                  <a:pt x="509588" y="941387"/>
                  <a:pt x="254794" y="1123156"/>
                  <a:pt x="0" y="1304925"/>
                </a:cubicBezTo>
              </a:path>
            </a:pathLst>
          </a:custGeom>
          <a:noFill/>
          <a:ln>
            <a:solidFill>
              <a:srgbClr val="FF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57" name="Volný tvar 68">
            <a:extLst>
              <a:ext uri="{FF2B5EF4-FFF2-40B4-BE49-F238E27FC236}">
                <a16:creationId xmlns:a16="http://schemas.microsoft.com/office/drawing/2014/main" id="{FCB9638A-14CE-4F1E-AB54-93BA3CAE3B66}"/>
              </a:ext>
            </a:extLst>
          </p:cNvPr>
          <p:cNvSpPr/>
          <p:nvPr/>
        </p:nvSpPr>
        <p:spPr>
          <a:xfrm>
            <a:off x="7616573" y="3526536"/>
            <a:ext cx="244475" cy="830262"/>
          </a:xfrm>
          <a:custGeom>
            <a:avLst/>
            <a:gdLst>
              <a:gd name="connsiteX0" fmla="*/ 600075 w 665232"/>
              <a:gd name="connsiteY0" fmla="*/ 0 h 1304925"/>
              <a:gd name="connsiteX1" fmla="*/ 609600 w 665232"/>
              <a:gd name="connsiteY1" fmla="*/ 723900 h 1304925"/>
              <a:gd name="connsiteX2" fmla="*/ 0 w 665232"/>
              <a:gd name="connsiteY2" fmla="*/ 1304925 h 1304925"/>
            </a:gdLst>
            <a:ahLst/>
            <a:cxnLst>
              <a:cxn ang="0">
                <a:pos x="connsiteX0" y="connsiteY0"/>
              </a:cxn>
              <a:cxn ang="0">
                <a:pos x="connsiteX1" y="connsiteY1"/>
              </a:cxn>
              <a:cxn ang="0">
                <a:pos x="connsiteX2" y="connsiteY2"/>
              </a:cxn>
            </a:cxnLst>
            <a:rect l="l" t="t" r="r" b="b"/>
            <a:pathLst>
              <a:path w="665232" h="1304925">
                <a:moveTo>
                  <a:pt x="600075" y="0"/>
                </a:moveTo>
                <a:cubicBezTo>
                  <a:pt x="654843" y="253206"/>
                  <a:pt x="709612" y="506413"/>
                  <a:pt x="609600" y="723900"/>
                </a:cubicBezTo>
                <a:cubicBezTo>
                  <a:pt x="509588" y="941387"/>
                  <a:pt x="254794" y="1123156"/>
                  <a:pt x="0" y="1304925"/>
                </a:cubicBezTo>
              </a:path>
            </a:pathLst>
          </a:custGeom>
          <a:noFill/>
          <a:ln>
            <a:solidFill>
              <a:srgbClr val="FF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defRPr/>
            </a:pPr>
            <a:endParaRPr lang="cs-CZ"/>
          </a:p>
        </p:txBody>
      </p:sp>
      <p:sp>
        <p:nvSpPr>
          <p:cNvPr id="58" name="Obdélník 69">
            <a:extLst>
              <a:ext uri="{FF2B5EF4-FFF2-40B4-BE49-F238E27FC236}">
                <a16:creationId xmlns:a16="http://schemas.microsoft.com/office/drawing/2014/main" id="{D7A38D4B-F96E-4736-8D88-B4CC4E404C5F}"/>
              </a:ext>
            </a:extLst>
          </p:cNvPr>
          <p:cNvSpPr>
            <a:spLocks noChangeArrowheads="1"/>
          </p:cNvSpPr>
          <p:nvPr/>
        </p:nvSpPr>
        <p:spPr bwMode="auto">
          <a:xfrm>
            <a:off x="2580037" y="5115663"/>
            <a:ext cx="2144712" cy="102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latin typeface="Calibri" panose="020F0502020204030204" pitchFamily="34" charset="0"/>
              </a:rPr>
              <a:t>+ výsledek </a:t>
            </a:r>
            <a:r>
              <a:rPr lang="cs-CZ" altLang="cs-CZ" sz="2000" dirty="0">
                <a:latin typeface="Calibri" panose="020F0502020204030204" pitchFamily="34" charset="0"/>
              </a:rPr>
              <a:t>=</a:t>
            </a:r>
          </a:p>
          <a:p>
            <a:pPr algn="ctr" eaLnBrk="1" hangingPunct="1">
              <a:lnSpc>
                <a:spcPct val="100000"/>
              </a:lnSpc>
              <a:buClrTx/>
              <a:buSzTx/>
              <a:buFontTx/>
              <a:buNone/>
            </a:pPr>
            <a:r>
              <a:rPr lang="cs-CZ" altLang="cs-CZ" sz="2000" dirty="0">
                <a:latin typeface="Calibri" panose="020F0502020204030204" pitchFamily="34" charset="0"/>
              </a:rPr>
              <a:t>„pravděpodobně se jedná o krev“</a:t>
            </a:r>
          </a:p>
        </p:txBody>
      </p:sp>
      <p:sp>
        <p:nvSpPr>
          <p:cNvPr id="59" name="Obdélník 70">
            <a:extLst>
              <a:ext uri="{FF2B5EF4-FFF2-40B4-BE49-F238E27FC236}">
                <a16:creationId xmlns:a16="http://schemas.microsoft.com/office/drawing/2014/main" id="{E416E305-B6AA-4B01-A5E2-0F149C8338A8}"/>
              </a:ext>
            </a:extLst>
          </p:cNvPr>
          <p:cNvSpPr>
            <a:spLocks noChangeArrowheads="1"/>
          </p:cNvSpPr>
          <p:nvPr/>
        </p:nvSpPr>
        <p:spPr bwMode="auto">
          <a:xfrm>
            <a:off x="6560817" y="5452089"/>
            <a:ext cx="2197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latin typeface="Calibri" panose="020F0502020204030204" pitchFamily="34" charset="0"/>
              </a:rPr>
              <a:t>- výsledek </a:t>
            </a:r>
            <a:r>
              <a:rPr lang="cs-CZ" altLang="cs-CZ" sz="2000" dirty="0">
                <a:latin typeface="Calibri" panose="020F0502020204030204" pitchFamily="34" charset="0"/>
              </a:rPr>
              <a:t>=</a:t>
            </a:r>
          </a:p>
          <a:p>
            <a:pPr algn="ctr" eaLnBrk="1" hangingPunct="1">
              <a:lnSpc>
                <a:spcPct val="100000"/>
              </a:lnSpc>
              <a:buClrTx/>
              <a:buSzTx/>
              <a:buFontTx/>
              <a:buNone/>
            </a:pPr>
            <a:r>
              <a:rPr lang="cs-CZ" altLang="cs-CZ" sz="2000" dirty="0">
                <a:latin typeface="Calibri" panose="020F0502020204030204" pitchFamily="34" charset="0"/>
              </a:rPr>
              <a:t>„s jistotou se nejedná o sperma“</a:t>
            </a:r>
          </a:p>
        </p:txBody>
      </p:sp>
      <p:sp>
        <p:nvSpPr>
          <p:cNvPr id="60" name="Obdélník 69">
            <a:extLst>
              <a:ext uri="{FF2B5EF4-FFF2-40B4-BE49-F238E27FC236}">
                <a16:creationId xmlns:a16="http://schemas.microsoft.com/office/drawing/2014/main" id="{40D51F38-B8C8-4ECE-92FF-73AE5EAAC41C}"/>
              </a:ext>
            </a:extLst>
          </p:cNvPr>
          <p:cNvSpPr>
            <a:spLocks noChangeArrowheads="1"/>
          </p:cNvSpPr>
          <p:nvPr/>
        </p:nvSpPr>
        <p:spPr bwMode="auto">
          <a:xfrm>
            <a:off x="4596621" y="5452241"/>
            <a:ext cx="214471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latin typeface="Calibri" panose="020F0502020204030204" pitchFamily="34" charset="0"/>
              </a:rPr>
              <a:t>+ výsledek </a:t>
            </a:r>
            <a:r>
              <a:rPr lang="cs-CZ" altLang="cs-CZ" sz="2000" dirty="0">
                <a:latin typeface="Calibri" panose="020F0502020204030204" pitchFamily="34" charset="0"/>
              </a:rPr>
              <a:t>=</a:t>
            </a:r>
          </a:p>
          <a:p>
            <a:pPr algn="ctr" eaLnBrk="1" hangingPunct="1">
              <a:lnSpc>
                <a:spcPct val="100000"/>
              </a:lnSpc>
              <a:buClrTx/>
              <a:buSzTx/>
              <a:buFontTx/>
              <a:buNone/>
            </a:pPr>
            <a:r>
              <a:rPr lang="cs-CZ" altLang="cs-CZ" sz="2000" dirty="0">
                <a:latin typeface="Calibri" panose="020F0502020204030204" pitchFamily="34" charset="0"/>
              </a:rPr>
              <a:t>„s jistotou se jedná o sperma“</a:t>
            </a:r>
          </a:p>
        </p:txBody>
      </p:sp>
      <p:sp>
        <p:nvSpPr>
          <p:cNvPr id="61" name="Obdélník 30">
            <a:extLst>
              <a:ext uri="{FF2B5EF4-FFF2-40B4-BE49-F238E27FC236}">
                <a16:creationId xmlns:a16="http://schemas.microsoft.com/office/drawing/2014/main" id="{E728CE20-0F8D-43CE-BB28-6081ED8E76A4}"/>
              </a:ext>
            </a:extLst>
          </p:cNvPr>
          <p:cNvSpPr>
            <a:spLocks noGrp="1" noChangeArrowheads="1"/>
          </p:cNvSpPr>
          <p:nvPr>
            <p:ph type="title"/>
          </p:nvPr>
        </p:nvSpPr>
        <p:spPr bwMode="auto">
          <a:xfrm>
            <a:off x="5259997" y="771167"/>
            <a:ext cx="2962672" cy="102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solidFill>
                  <a:srgbClr val="FFC000"/>
                </a:solidFill>
                <a:latin typeface="Calibri" panose="020F0502020204030204" pitchFamily="34" charset="0"/>
              </a:rPr>
              <a:t>pozitivní výsledek indikuje, že se prakticky s jistotou jedná o daný biologický materiál</a:t>
            </a:r>
          </a:p>
        </p:txBody>
      </p:sp>
      <p:sp>
        <p:nvSpPr>
          <p:cNvPr id="63" name="TextovéPole 26">
            <a:extLst>
              <a:ext uri="{FF2B5EF4-FFF2-40B4-BE49-F238E27FC236}">
                <a16:creationId xmlns:a16="http://schemas.microsoft.com/office/drawing/2014/main" id="{4A32B533-B3F7-40E4-93AC-502EA1829B8F}"/>
              </a:ext>
            </a:extLst>
          </p:cNvPr>
          <p:cNvSpPr txBox="1">
            <a:spLocks noChangeArrowheads="1"/>
          </p:cNvSpPr>
          <p:nvPr/>
        </p:nvSpPr>
        <p:spPr bwMode="auto">
          <a:xfrm>
            <a:off x="5324125" y="345791"/>
            <a:ext cx="2540000" cy="4064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solidFill>
                  <a:schemeClr val="bg1"/>
                </a:solidFill>
                <a:latin typeface="Calibri" panose="020F0502020204030204" pitchFamily="34" charset="0"/>
              </a:rPr>
              <a:t>SPECIFICKÁ ZKOUŠKA</a:t>
            </a:r>
          </a:p>
        </p:txBody>
      </p:sp>
      <p:sp>
        <p:nvSpPr>
          <p:cNvPr id="64" name="TextovéPole 22">
            <a:extLst>
              <a:ext uri="{FF2B5EF4-FFF2-40B4-BE49-F238E27FC236}">
                <a16:creationId xmlns:a16="http://schemas.microsoft.com/office/drawing/2014/main" id="{2FE444D8-213B-4156-A87E-2FF7F20E64E0}"/>
              </a:ext>
            </a:extLst>
          </p:cNvPr>
          <p:cNvSpPr txBox="1">
            <a:spLocks noChangeArrowheads="1"/>
          </p:cNvSpPr>
          <p:nvPr/>
        </p:nvSpPr>
        <p:spPr bwMode="auto">
          <a:xfrm>
            <a:off x="1105665" y="223774"/>
            <a:ext cx="2553259" cy="71733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b="1" dirty="0">
                <a:solidFill>
                  <a:schemeClr val="bg1"/>
                </a:solidFill>
                <a:latin typeface="Calibri" panose="020F0502020204030204" pitchFamily="34" charset="0"/>
              </a:rPr>
              <a:t>ORIENTAČNÍ ZKOUŠKA</a:t>
            </a:r>
          </a:p>
        </p:txBody>
      </p:sp>
      <p:sp>
        <p:nvSpPr>
          <p:cNvPr id="65" name="Obdélník 24">
            <a:extLst>
              <a:ext uri="{FF2B5EF4-FFF2-40B4-BE49-F238E27FC236}">
                <a16:creationId xmlns:a16="http://schemas.microsoft.com/office/drawing/2014/main" id="{CAC994E6-392B-40B1-BC79-A51595C1CCE1}"/>
              </a:ext>
            </a:extLst>
          </p:cNvPr>
          <p:cNvSpPr>
            <a:spLocks noChangeArrowheads="1"/>
          </p:cNvSpPr>
          <p:nvPr/>
        </p:nvSpPr>
        <p:spPr bwMode="auto">
          <a:xfrm>
            <a:off x="783964" y="987165"/>
            <a:ext cx="3651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a:defRPr>
                <a:solidFill>
                  <a:schemeClr val="tx1"/>
                </a:solidFill>
                <a:latin typeface="Arial" panose="020B0604020202020204" pitchFamily="34" charset="0"/>
                <a:ea typeface="Arial Unicode MS" pitchFamily="34" charset="-128"/>
              </a:defRPr>
            </a:lvl1pPr>
            <a:lvl2pPr defTabSz="1008063" eaLnBrk="0">
              <a:defRPr>
                <a:solidFill>
                  <a:schemeClr val="tx1"/>
                </a:solidFill>
                <a:latin typeface="Arial" panose="020B0604020202020204" pitchFamily="34" charset="0"/>
                <a:ea typeface="Arial Unicode MS" pitchFamily="34" charset="-128"/>
              </a:defRPr>
            </a:lvl2pPr>
            <a:lvl3pPr defTabSz="1008063" eaLnBrk="0">
              <a:defRPr>
                <a:solidFill>
                  <a:schemeClr val="tx1"/>
                </a:solidFill>
                <a:latin typeface="Arial" panose="020B0604020202020204" pitchFamily="34" charset="0"/>
                <a:ea typeface="Arial Unicode MS" pitchFamily="34" charset="-128"/>
              </a:defRPr>
            </a:lvl3pPr>
            <a:lvl4pPr defTabSz="1008063" eaLnBrk="0">
              <a:defRPr>
                <a:solidFill>
                  <a:schemeClr val="tx1"/>
                </a:solidFill>
                <a:latin typeface="Arial" panose="020B0604020202020204" pitchFamily="34" charset="0"/>
                <a:ea typeface="Arial Unicode MS" pitchFamily="34" charset="-128"/>
              </a:defRPr>
            </a:lvl4pPr>
            <a:lvl5pPr defTabSz="1008063" eaLnBrk="0">
              <a:defRPr>
                <a:solidFill>
                  <a:schemeClr val="tx1"/>
                </a:solidFill>
                <a:latin typeface="Arial" panose="020B0604020202020204" pitchFamily="34" charset="0"/>
                <a:ea typeface="Arial Unicode MS" pitchFamily="34" charset="-128"/>
              </a:defRPr>
            </a:lvl5pPr>
            <a:lvl6pPr marL="25146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6pPr>
            <a:lvl7pPr marL="29718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7pPr>
            <a:lvl8pPr marL="34290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8pPr>
            <a:lvl9pPr marL="3886200" indent="-228600" defTabSz="10080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Arial Unicode MS" pitchFamily="34" charset="-128"/>
              </a:defRPr>
            </a:lvl9pPr>
          </a:lstStyle>
          <a:p>
            <a:pPr algn="ctr" eaLnBrk="1" hangingPunct="1">
              <a:lnSpc>
                <a:spcPct val="100000"/>
              </a:lnSpc>
              <a:buClrTx/>
              <a:buSzTx/>
              <a:buFontTx/>
              <a:buNone/>
            </a:pPr>
            <a:r>
              <a:rPr lang="cs-CZ" altLang="cs-CZ" sz="2000" dirty="0">
                <a:solidFill>
                  <a:srgbClr val="92D050"/>
                </a:solidFill>
                <a:latin typeface="Calibri" panose="020F0502020204030204" pitchFamily="34" charset="0"/>
              </a:rPr>
              <a:t>pozitivní výsledek indikuje, že by se mohlo jednat o daný biologický materiál</a:t>
            </a:r>
          </a:p>
        </p:txBody>
      </p:sp>
    </p:spTree>
    <p:extLst>
      <p:ext uri="{BB962C8B-B14F-4D97-AF65-F5344CB8AC3E}">
        <p14:creationId xmlns:p14="http://schemas.microsoft.com/office/powerpoint/2010/main" val="417127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cs-CZ" b="1" u="sng" dirty="0"/>
              <a:t>Krev</a:t>
            </a:r>
          </a:p>
        </p:txBody>
      </p:sp>
      <p:sp>
        <p:nvSpPr>
          <p:cNvPr id="3" name="Content Placeholder 2"/>
          <p:cNvSpPr>
            <a:spLocks noGrp="1"/>
          </p:cNvSpPr>
          <p:nvPr>
            <p:ph idx="1"/>
          </p:nvPr>
        </p:nvSpPr>
        <p:spPr/>
        <p:txBody>
          <a:bodyPr>
            <a:normAutofit/>
          </a:bodyPr>
          <a:lstStyle/>
          <a:p>
            <a:pPr algn="just"/>
            <a:r>
              <a:rPr lang="cs-CZ" dirty="0"/>
              <a:t>neprůhledná tekutina červené až červenohnědé barvy</a:t>
            </a:r>
          </a:p>
          <a:p>
            <a:pPr marL="0" indent="0" algn="just">
              <a:buNone/>
            </a:pPr>
            <a:endParaRPr lang="cs-CZ" dirty="0"/>
          </a:p>
          <a:p>
            <a:r>
              <a:rPr lang="cs-CZ" dirty="0"/>
              <a:t>další typy lidské krve, které lze odlišit: </a:t>
            </a:r>
          </a:p>
          <a:p>
            <a:pPr marL="0" indent="0">
              <a:buNone/>
            </a:pPr>
            <a:r>
              <a:rPr lang="cs-CZ" dirty="0"/>
              <a:t>- pupečníková krev — krev nenarozeného dítěte, která obsahuje velké množství krvetvorných kmenových buněk, obdobně jako kostní dřeň </a:t>
            </a:r>
          </a:p>
          <a:p>
            <a:pPr marL="0" indent="0">
              <a:buNone/>
            </a:pPr>
            <a:r>
              <a:rPr lang="cs-CZ" dirty="0"/>
              <a:t>- menstruační krev — krev obsahující tkáň a výměšky děložní sliznice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b="1" u="sng" dirty="0"/>
              <a:t>Krev</a:t>
            </a:r>
          </a:p>
        </p:txBody>
      </p:sp>
      <p:sp>
        <p:nvSpPr>
          <p:cNvPr id="3" name="Content Placeholder 2"/>
          <p:cNvSpPr>
            <a:spLocks noGrp="1"/>
          </p:cNvSpPr>
          <p:nvPr>
            <p:ph idx="1"/>
          </p:nvPr>
        </p:nvSpPr>
        <p:spPr/>
        <p:txBody>
          <a:bodyPr>
            <a:normAutofit fontScale="77500" lnSpcReduction="20000"/>
          </a:bodyPr>
          <a:lstStyle/>
          <a:p>
            <a:r>
              <a:rPr lang="cs-CZ" u="sng" dirty="0"/>
              <a:t>Krevní kapky</a:t>
            </a:r>
          </a:p>
          <a:p>
            <a:pPr marL="0" indent="0" algn="just">
              <a:buNone/>
            </a:pPr>
            <a:r>
              <a:rPr lang="cs-CZ" dirty="0"/>
              <a:t>Vznikají volným dopadem krve z krvácejícího místa na podložku, přičemž jejich vzhled může být odlišný podle úhlu dopadu kapky. Tato krevní stopa svědčí zpravidla o menším poranění člověka či zvířete. Typicky jsou kapky kruhovitého charakteru, ale může se jednat i o elipsoidní útvary. Podle struktury okraje lze odhadnout výšku, z které kapka dopadla. Jedná-li se o hladký okraj, kapka dopadla z malé výšky. Pokud je okraj vlnitý, výška byla vyšší. </a:t>
            </a:r>
          </a:p>
          <a:p>
            <a:endParaRPr lang="cs-CZ" dirty="0"/>
          </a:p>
          <a:p>
            <a:r>
              <a:rPr lang="cs-CZ" u="sng" dirty="0"/>
              <a:t>Krevní stříkance</a:t>
            </a:r>
          </a:p>
          <a:p>
            <a:pPr marL="0" indent="0" algn="just">
              <a:buNone/>
            </a:pPr>
            <a:r>
              <a:rPr lang="cs-CZ" dirty="0"/>
              <a:t>Mohou vznikat při prudkém vystřikování krve z poraněného místa člověka nebo zvířete, jako je tepenné krvácení či krvácení z velkých žil. Dalším možným vznikem těchto stop mohou být opakované údery do krvácejícího poranění, zpravidla v případě obětí trestných činů nebo výjimečněji dopad různých objektů do kaluže tekuté krve. Zdrojem tohoto druhu stop mohou být i prudké pohyby končetin poraněného organismu v důsledku působení odstředivé síly. </a:t>
            </a:r>
          </a:p>
          <a:p>
            <a:pPr algn="just"/>
            <a:endParaRPr lang="cs-CZ" dirty="0"/>
          </a:p>
          <a:p>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6C4DFC3-4D27-44B8-AADF-60FF56937356}"/>
              </a:ext>
            </a:extLst>
          </p:cNvPr>
          <p:cNvSpPr>
            <a:spLocks noGrp="1"/>
          </p:cNvSpPr>
          <p:nvPr>
            <p:ph idx="1"/>
          </p:nvPr>
        </p:nvSpPr>
        <p:spPr>
          <a:xfrm>
            <a:off x="457200" y="980728"/>
            <a:ext cx="8229600" cy="5400600"/>
          </a:xfrm>
        </p:spPr>
        <p:txBody>
          <a:bodyPr>
            <a:normAutofit fontScale="77500" lnSpcReduction="20000"/>
          </a:bodyPr>
          <a:lstStyle/>
          <a:p>
            <a:r>
              <a:rPr lang="cs-CZ" u="sng" dirty="0"/>
              <a:t>Krevní stružky </a:t>
            </a:r>
          </a:p>
          <a:p>
            <a:pPr marL="0" indent="0" algn="just">
              <a:buNone/>
            </a:pPr>
            <a:r>
              <a:rPr lang="cs-CZ" dirty="0"/>
              <a:t>Vznikají volným vytékáním krve z krvácející rány organismu, který je buď poraněný, nebo v krátkém časovém intervalu po smrti. Směr krevního toku je udáván zpravidla gravitací. </a:t>
            </a:r>
          </a:p>
          <a:p>
            <a:r>
              <a:rPr lang="cs-CZ" u="sng" dirty="0"/>
              <a:t>Krevní kaluže</a:t>
            </a:r>
          </a:p>
          <a:p>
            <a:pPr marL="0" indent="0" algn="just">
              <a:buNone/>
            </a:pPr>
            <a:r>
              <a:rPr lang="cs-CZ" dirty="0"/>
              <a:t>Tyto krevní stopy vznikají především na konci krevních stružek, kde se krev hromadí. Nejen krevní stružky, ale hlavně krevní kaluže svědčí            o vážném poranění, tedy o větší ztrátě krve jedince. Při ohledání bývá krev v krevních kalužích často tekutého charakteru a jen zřídka se               v kriminalistické praxi nalézají krevní kaluže bez poraněného či usmrceného člověka nebo zvířete. </a:t>
            </a:r>
          </a:p>
          <a:p>
            <a:pPr algn="just"/>
            <a:r>
              <a:rPr lang="cs-CZ" dirty="0"/>
              <a:t>Krevní šmouhy</a:t>
            </a:r>
          </a:p>
          <a:p>
            <a:pPr marL="0" indent="0" algn="just">
              <a:buNone/>
            </a:pPr>
            <a:r>
              <a:rPr lang="cs-CZ" dirty="0"/>
              <a:t>Mohou vznikat při styku zakrváceného objektu s jiným objektem, který potřísněn krví většinou není. Klasickým příkladem je, že si člověk se zakrvácenýma rukama otře krev do oblečení, dotkne se zdi, dveřní kliky, nábytku atd. Krevní šmouhy jsou velmi často kombinovány s dalšími druhy kriminalistických stop, jako jsou třeba daktyloskopické. Tyto stopy samy nevypovídají o vážnosti zranění, ale mohou být často takticky významné. </a:t>
            </a:r>
          </a:p>
        </p:txBody>
      </p:sp>
      <p:sp>
        <p:nvSpPr>
          <p:cNvPr id="3" name="Nadpis 2">
            <a:extLst>
              <a:ext uri="{FF2B5EF4-FFF2-40B4-BE49-F238E27FC236}">
                <a16:creationId xmlns:a16="http://schemas.microsoft.com/office/drawing/2014/main" id="{B06B4F5A-F170-4C67-A60D-45117E2E4681}"/>
              </a:ext>
            </a:extLst>
          </p:cNvPr>
          <p:cNvSpPr>
            <a:spLocks noGrp="1"/>
          </p:cNvSpPr>
          <p:nvPr>
            <p:ph type="title"/>
          </p:nvPr>
        </p:nvSpPr>
        <p:spPr>
          <a:xfrm>
            <a:off x="457200" y="152400"/>
            <a:ext cx="8229600" cy="828328"/>
          </a:xfrm>
        </p:spPr>
        <p:txBody>
          <a:bodyPr/>
          <a:lstStyle/>
          <a:p>
            <a:pPr algn="ctr"/>
            <a:r>
              <a:rPr lang="cs-CZ" b="1" u="sng" dirty="0"/>
              <a:t>Krev</a:t>
            </a:r>
          </a:p>
        </p:txBody>
      </p:sp>
    </p:spTree>
    <p:extLst>
      <p:ext uri="{BB962C8B-B14F-4D97-AF65-F5344CB8AC3E}">
        <p14:creationId xmlns:p14="http://schemas.microsoft.com/office/powerpoint/2010/main" val="39897317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tint val="100000"/>
                <a:shade val="42000"/>
                <a:hueMod val="100000"/>
                <a:satMod val="100000"/>
              </a:schemeClr>
              <a:schemeClr val="phClr">
                <a:tint val="4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3FF3371-6D42-438B-8BF3-449CBD60F1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Den Země</Template>
  <TotalTime>0</TotalTime>
  <Words>3748</Words>
  <Application>Microsoft Office PowerPoint</Application>
  <PresentationFormat>Předvádění na obrazovce (4:3)</PresentationFormat>
  <Paragraphs>377</Paragraphs>
  <Slides>51</Slides>
  <Notes>5</Notes>
  <HiddenSlides>3</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51</vt:i4>
      </vt:variant>
    </vt:vector>
  </HeadingPairs>
  <TitlesOfParts>
    <vt:vector size="59" baseType="lpstr">
      <vt:lpstr>Arial</vt:lpstr>
      <vt:lpstr>Calibri</vt:lpstr>
      <vt:lpstr>Comic Sans MS</vt:lpstr>
      <vt:lpstr>Constantia</vt:lpstr>
      <vt:lpstr>Courier New</vt:lpstr>
      <vt:lpstr>Wingdings</vt:lpstr>
      <vt:lpstr>Wingdings 2</vt:lpstr>
      <vt:lpstr>Papír</vt:lpstr>
      <vt:lpstr>Zajištění stop v laboratoři</vt:lpstr>
      <vt:lpstr>Stopy x srovnávací vzorek</vt:lpstr>
      <vt:lpstr>Prezentace aplikace PowerPoint</vt:lpstr>
      <vt:lpstr>Prezentace aplikace PowerPoint</vt:lpstr>
      <vt:lpstr>Stopa - neznámý vzorek</vt:lpstr>
      <vt:lpstr>pozitivní výsledek indikuje, že se prakticky s jistotou jedná o daný biologický materiál</vt:lpstr>
      <vt:lpstr>Krev</vt:lpstr>
      <vt:lpstr>Krev</vt:lpstr>
      <vt:lpstr>Krev</vt:lpstr>
      <vt:lpstr>Krev</vt:lpstr>
      <vt:lpstr>Orientační průkaz krve</vt:lpstr>
      <vt:lpstr>Orientační průkaz krve</vt:lpstr>
      <vt:lpstr>Orientační průkaz krve</vt:lpstr>
      <vt:lpstr>Orientační průkaz krve</vt:lpstr>
      <vt:lpstr>Orientační průkaz krve</vt:lpstr>
      <vt:lpstr>Specifický průkaz krve</vt:lpstr>
      <vt:lpstr>Specifický průkaz krve</vt:lpstr>
      <vt:lpstr>Specifický průkaz krve</vt:lpstr>
      <vt:lpstr>Specifický průkaz krve</vt:lpstr>
      <vt:lpstr>Specifický průkaz krve</vt:lpstr>
      <vt:lpstr>Menstruační krev</vt:lpstr>
      <vt:lpstr>Detekce slin</vt:lpstr>
      <vt:lpstr>Detekce slin</vt:lpstr>
      <vt:lpstr>Detekce slin</vt:lpstr>
      <vt:lpstr>Detekce spermatu</vt:lpstr>
      <vt:lpstr>Detekce spermatu</vt:lpstr>
      <vt:lpstr>Detekce spermatu</vt:lpstr>
      <vt:lpstr>Detekce spermatu</vt:lpstr>
      <vt:lpstr>Detekce spermatu</vt:lpstr>
      <vt:lpstr>Mikroskopické vyšetření spermií</vt:lpstr>
      <vt:lpstr>Detekce spermatu</vt:lpstr>
      <vt:lpstr>Detekce moči</vt:lpstr>
      <vt:lpstr>Imunoprecipitace</vt:lpstr>
      <vt:lpstr>Prezentace aplikace PowerPoint</vt:lpstr>
      <vt:lpstr>Prezentace aplikace PowerPoint</vt:lpstr>
      <vt:lpstr>Dělení dle druhu biologických stop a jejich výskytu</vt:lpstr>
      <vt:lpstr>Prezentace aplikace PowerPoint</vt:lpstr>
      <vt:lpstr>tDNA</vt:lpstr>
      <vt:lpstr>Detekce trichologického materiálu</vt:lpstr>
      <vt:lpstr>Trichologický materiál</vt:lpstr>
      <vt:lpstr>Prezentace aplikace PowerPoint</vt:lpstr>
      <vt:lpstr>Prezentace aplikace PowerPoint</vt:lpstr>
      <vt:lpstr>Prezentace aplikace PowerPoint</vt:lpstr>
      <vt:lpstr>Prezentace aplikace PowerPoint</vt:lpstr>
      <vt:lpstr>Prezentace aplikace PowerPoint</vt:lpstr>
      <vt:lpstr>Entomologie</vt:lpstr>
      <vt:lpstr>Prezentace aplikace PowerPoint</vt:lpstr>
      <vt:lpstr>Genetika entomologie</vt:lpstr>
      <vt:lpstr>Biologie x genetika</vt:lpstr>
      <vt:lpstr>Krevní stopy</vt:lpstr>
      <vt:lpstr>Sliny, moč a sperma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2018-03-12T13:38:18Z</dcterms:created>
  <dcterms:modified xsi:type="dcterms:W3CDTF">2023-02-27T19:37:35Z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TC102513359990</vt:lpwstr>
  </property>
</Properties>
</file>