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41"/>
  </p:notesMasterIdLst>
  <p:sldIdLst>
    <p:sldId id="355" r:id="rId3"/>
    <p:sldId id="356" r:id="rId4"/>
    <p:sldId id="278" r:id="rId5"/>
    <p:sldId id="349" r:id="rId6"/>
    <p:sldId id="368" r:id="rId7"/>
    <p:sldId id="373" r:id="rId8"/>
    <p:sldId id="340" r:id="rId9"/>
    <p:sldId id="342" r:id="rId10"/>
    <p:sldId id="343" r:id="rId11"/>
    <p:sldId id="357" r:id="rId12"/>
    <p:sldId id="358" r:id="rId13"/>
    <p:sldId id="359" r:id="rId14"/>
    <p:sldId id="361" r:id="rId15"/>
    <p:sldId id="362" r:id="rId16"/>
    <p:sldId id="367" r:id="rId17"/>
    <p:sldId id="366" r:id="rId18"/>
    <p:sldId id="360" r:id="rId19"/>
    <p:sldId id="363" r:id="rId20"/>
    <p:sldId id="365" r:id="rId21"/>
    <p:sldId id="374" r:id="rId22"/>
    <p:sldId id="364" r:id="rId23"/>
    <p:sldId id="369" r:id="rId24"/>
    <p:sldId id="370" r:id="rId25"/>
    <p:sldId id="372" r:id="rId26"/>
    <p:sldId id="371" r:id="rId27"/>
    <p:sldId id="353" r:id="rId28"/>
    <p:sldId id="354" r:id="rId29"/>
    <p:sldId id="291" r:id="rId30"/>
    <p:sldId id="292" r:id="rId31"/>
    <p:sldId id="293" r:id="rId32"/>
    <p:sldId id="294" r:id="rId33"/>
    <p:sldId id="295" r:id="rId34"/>
    <p:sldId id="350" r:id="rId35"/>
    <p:sldId id="351" r:id="rId36"/>
    <p:sldId id="352" r:id="rId37"/>
    <p:sldId id="271" r:id="rId38"/>
    <p:sldId id="270" r:id="rId39"/>
    <p:sldId id="282"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285" autoAdjust="0"/>
    <p:restoredTop sz="94673" autoAdjust="0"/>
  </p:normalViewPr>
  <p:slideViewPr>
    <p:cSldViewPr>
      <p:cViewPr>
        <p:scale>
          <a:sx n="86" d="100"/>
          <a:sy n="86" d="100"/>
        </p:scale>
        <p:origin x="715"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8287AA-0D99-42CE-A71B-10FA9908BBF8}" type="datetimeFigureOut">
              <a:rPr lang="en-US" smtClean="0"/>
              <a:pPr/>
              <a:t>5/13/2024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C167DB-EFF0-400D-96A1-6799F871DE5B}" type="slidenum">
              <a:rPr lang="en-US" smtClean="0"/>
              <a:pPr/>
              <a:t>‹#›</a:t>
            </a:fld>
            <a:endParaRPr lang="en-US"/>
          </a:p>
        </p:txBody>
      </p:sp>
    </p:spTree>
    <p:extLst>
      <p:ext uri="{BB962C8B-B14F-4D97-AF65-F5344CB8AC3E}">
        <p14:creationId xmlns:p14="http://schemas.microsoft.com/office/powerpoint/2010/main" val="3506042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cs-CZ"/>
              <a:t>Kliknutím můžete upravit styl předlohy.</a:t>
            </a:r>
            <a:endParaRPr lang="en-US" dirty="0"/>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cs-CZ"/>
              <a:t>Kliknutím lze upravit styl.</a:t>
            </a:r>
            <a:endParaRPr lang="en-US" dirty="0"/>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a:endParaRPr lang="en-US"/>
          </a:p>
        </p:txBody>
      </p:sp>
      <p:sp>
        <p:nvSpPr>
          <p:cNvPr id="15" name="Date Placeholder 14"/>
          <p:cNvSpPr>
            <a:spLocks noGrp="1"/>
          </p:cNvSpPr>
          <p:nvPr>
            <p:ph type="dt" sz="half" idx="10"/>
          </p:nvPr>
        </p:nvSpPr>
        <p:spPr/>
        <p:txBody>
          <a:bodyPr/>
          <a:lstStyle/>
          <a:p>
            <a:fld id="{DCFA480D-CB17-4C49-BB2A-C7514E1C7CEA}" type="datetimeFigureOut">
              <a:rPr lang="en-US" smtClean="0"/>
              <a:pPr/>
              <a:t>5/13/2024</a:t>
            </a:fld>
            <a:endParaRPr lang="en-US"/>
          </a:p>
        </p:txBody>
      </p:sp>
      <p:sp>
        <p:nvSpPr>
          <p:cNvPr id="16" name="Slide Number Placeholder 15"/>
          <p:cNvSpPr>
            <a:spLocks noGrp="1"/>
          </p:cNvSpPr>
          <p:nvPr>
            <p:ph type="sldNum" sz="quarter" idx="11"/>
          </p:nvPr>
        </p:nvSpPr>
        <p:spPr/>
        <p:txBody>
          <a:bodyPr/>
          <a:lstStyle/>
          <a:p>
            <a:pPr algn="ctr"/>
            <a:fld id="{CEAB1635-7AB6-4A02-8F63-2344453D2D84}" type="slidenum">
              <a:rPr lang="en-US" smtClean="0"/>
              <a:pPr algn="ctr"/>
              <a:t>‹#›</a:t>
            </a:fld>
            <a:endParaRPr lang="en-US" dirty="0"/>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Vertical Text Placeholder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3"/>
          <p:cNvSpPr>
            <a:spLocks noGrp="1"/>
          </p:cNvSpPr>
          <p:nvPr>
            <p:ph type="dt" sz="half" idx="10"/>
          </p:nvPr>
        </p:nvSpPr>
        <p:spPr/>
        <p:txBody>
          <a:bodyPr/>
          <a:lstStyle/>
          <a:p>
            <a:fld id="{DCFA480D-CB17-4C49-BB2A-C7514E1C7CEA}" type="datetimeFigureOut">
              <a:rPr lang="en-US" smtClean="0"/>
              <a:pPr/>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AB1635-7AB6-4A02-8F63-2344453D2D8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a:t>Kliknutím lze upravit styl.</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3"/>
          <p:cNvSpPr>
            <a:spLocks noGrp="1"/>
          </p:cNvSpPr>
          <p:nvPr>
            <p:ph type="dt" sz="half" idx="10"/>
          </p:nvPr>
        </p:nvSpPr>
        <p:spPr/>
        <p:txBody>
          <a:bodyPr/>
          <a:lstStyle/>
          <a:p>
            <a:fld id="{DCFA480D-CB17-4C49-BB2A-C7514E1C7CEA}" type="datetimeFigureOut">
              <a:rPr lang="en-US" smtClean="0"/>
              <a:pPr/>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AB1635-7AB6-4A02-8F63-2344453D2D8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14" name="Date Placeholder 13"/>
          <p:cNvSpPr>
            <a:spLocks noGrp="1"/>
          </p:cNvSpPr>
          <p:nvPr>
            <p:ph type="dt" sz="half" idx="14"/>
          </p:nvPr>
        </p:nvSpPr>
        <p:spPr/>
        <p:txBody>
          <a:bodyPr/>
          <a:lstStyle/>
          <a:p>
            <a:fld id="{DCFA480D-CB17-4C49-BB2A-C7514E1C7CEA}" type="datetimeFigureOut">
              <a:rPr lang="en-US" smtClean="0"/>
              <a:pPr/>
              <a:t>5/13/2024</a:t>
            </a:fld>
            <a:endParaRPr lang="en-US"/>
          </a:p>
        </p:txBody>
      </p:sp>
      <p:sp>
        <p:nvSpPr>
          <p:cNvPr id="15" name="Slide Number Placeholder 14"/>
          <p:cNvSpPr>
            <a:spLocks noGrp="1"/>
          </p:cNvSpPr>
          <p:nvPr>
            <p:ph type="sldNum" sz="quarter" idx="15"/>
          </p:nvPr>
        </p:nvSpPr>
        <p:spPr/>
        <p:txBody>
          <a:bodyPr/>
          <a:lstStyle>
            <a:lvl1pPr algn="ctr">
              <a:defRPr/>
            </a:lvl1pPr>
          </a:lstStyle>
          <a:p>
            <a:pPr algn="ctr"/>
            <a:fld id="{CEAB1635-7AB6-4A02-8F63-2344453D2D84}" type="slidenum">
              <a:rPr lang="en-US" smtClean="0"/>
              <a:pPr algn="ctr"/>
              <a:t>‹#›</a:t>
            </a:fld>
            <a:endParaRPr lang="en-US" dirty="0"/>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lang="cs-CZ"/>
              <a:t>Kliknutím lze upravit styl.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bg>
      <p:bgRef idx="1003">
        <a:schemeClr val="bg2"/>
      </p:bgRef>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CFA480D-CB17-4C49-BB2A-C7514E1C7CEA}" type="datetimeFigureOut">
              <a:rPr lang="en-US" smtClean="0"/>
              <a:pPr/>
              <a:t>5/13/2024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AB1635-7AB6-4A02-8F63-2344453D2D84}" type="slidenum">
              <a:rPr lang="en-US" smtClean="0"/>
              <a:pPr/>
              <a:t>‹#›</a:t>
            </a:fld>
            <a:endParaRPr lang="en-US" dirty="0"/>
          </a:p>
        </p:txBody>
      </p:sp>
      <p:sp>
        <p:nvSpPr>
          <p:cNvPr id="2" name="Title 1"/>
          <p:cNvSpPr>
            <a:spLocks noGrp="1"/>
          </p:cNvSpPr>
          <p:nvPr>
            <p:ph type="title"/>
          </p:nvPr>
        </p:nvSpPr>
        <p:spPr>
          <a:xfrm>
            <a:off x="685800" y="3505200"/>
            <a:ext cx="7924800" cy="1371600"/>
          </a:xfrm>
        </p:spPr>
        <p:txBody>
          <a:bodyPr>
            <a:noAutofit/>
          </a:bodyPr>
          <a:lstStyle>
            <a:lvl1pPr algn="l" rtl="0" latinLnBrk="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cs-CZ"/>
              <a:t>Kliknutím lze upravit styl.</a:t>
            </a:r>
            <a:endParaRPr lang="en-US" dirty="0"/>
          </a:p>
        </p:txBody>
      </p:sp>
      <p:sp>
        <p:nvSpPr>
          <p:cNvPr id="3" name="Text Placeholder 2"/>
          <p:cNvSpPr>
            <a:spLocks noGrp="1"/>
          </p:cNvSpPr>
          <p:nvPr>
            <p:ph type="body" idx="1"/>
          </p:nvPr>
        </p:nvSpPr>
        <p:spPr>
          <a:xfrm>
            <a:off x="685800" y="4958864"/>
            <a:ext cx="7924800" cy="984736"/>
          </a:xfrm>
        </p:spPr>
        <p:txBody>
          <a:bodyPr anchor="t"/>
          <a:lstStyle>
            <a:lvl1pPr>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cs-CZ"/>
              <a:t>Upravte styly předlohy textu.</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CFA480D-CB17-4C49-BB2A-C7514E1C7CEA}" type="datetimeFigureOut">
              <a:rPr lang="en-US" smtClean="0"/>
              <a:pPr/>
              <a:t>5/13/2024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EAB1635-7AB6-4A02-8F63-2344453D2D84}" type="slidenum">
              <a:rPr lang="en-US" smtClean="0"/>
              <a:pPr/>
              <a:t>‹#›</a:t>
            </a:fld>
            <a:endParaRPr lang="en-US" dirty="0"/>
          </a:p>
        </p:txBody>
      </p:sp>
      <p:sp>
        <p:nvSpPr>
          <p:cNvPr id="2" name="Title 1"/>
          <p:cNvSpPr>
            <a:spLocks noGrp="1"/>
          </p:cNvSpPr>
          <p:nvPr>
            <p:ph type="title"/>
          </p:nvPr>
        </p:nvSpPr>
        <p:spPr/>
        <p:txBody>
          <a:bodyPr/>
          <a:lstStyle/>
          <a:p>
            <a:r>
              <a:rPr lang="cs-CZ"/>
              <a:t>Kliknutím lze upravit styl.</a:t>
            </a:r>
            <a:endParaRPr lang="en-US" dirty="0"/>
          </a:p>
        </p:txBody>
      </p:sp>
      <p:sp>
        <p:nvSpPr>
          <p:cNvPr id="11" name="Content Placeholder 10"/>
          <p:cNvSpPr>
            <a:spLocks noGrp="1"/>
          </p:cNvSpPr>
          <p:nvPr>
            <p:ph sz="half" idx="1"/>
          </p:nvPr>
        </p:nvSpPr>
        <p:spPr>
          <a:xfrm>
            <a:off x="457200" y="1524000"/>
            <a:ext cx="4059936" cy="457200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13" name="Content Placeholder 12"/>
          <p:cNvSpPr>
            <a:spLocks noGrp="1"/>
          </p:cNvSpPr>
          <p:nvPr>
            <p:ph sz="half" idx="2"/>
          </p:nvPr>
        </p:nvSpPr>
        <p:spPr>
          <a:xfrm>
            <a:off x="4648200" y="1524000"/>
            <a:ext cx="4059936" cy="457200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CEAB1635-7AB6-4A02-8F63-2344453D2D84}" type="slidenum">
              <a:rPr lang="en-US" smtClean="0"/>
              <a:pPr/>
              <a:t>‹#›</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7" name="Date Placeholder 6"/>
          <p:cNvSpPr>
            <a:spLocks noGrp="1"/>
          </p:cNvSpPr>
          <p:nvPr>
            <p:ph type="dt" sz="half" idx="10"/>
          </p:nvPr>
        </p:nvSpPr>
        <p:spPr/>
        <p:txBody>
          <a:bodyPr/>
          <a:lstStyle/>
          <a:p>
            <a:fld id="{DCFA480D-CB17-4C49-BB2A-C7514E1C7CEA}" type="datetimeFigureOut">
              <a:rPr lang="en-US" smtClean="0"/>
              <a:pPr/>
              <a:t>5/13/2024</a:t>
            </a:fld>
            <a:endParaRPr lang="en-US" dirty="0"/>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cs-CZ"/>
              <a:t>Upravte styly předlohy textu.</a:t>
            </a:r>
          </a:p>
        </p:txBody>
      </p:sp>
      <p:sp>
        <p:nvSpPr>
          <p:cNvPr id="32" name="Content Placeholder 31"/>
          <p:cNvSpPr>
            <a:spLocks noGrp="1"/>
          </p:cNvSpPr>
          <p:nvPr>
            <p:ph sz="half" idx="2"/>
          </p:nvPr>
        </p:nvSpPr>
        <p:spPr>
          <a:xfrm>
            <a:off x="457200" y="2201896"/>
            <a:ext cx="4038600" cy="3913632"/>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34" name="Content Placeholder 33"/>
          <p:cNvSpPr>
            <a:spLocks noGrp="1"/>
          </p:cNvSpPr>
          <p:nvPr>
            <p:ph sz="quarter" idx="4"/>
          </p:nvPr>
        </p:nvSpPr>
        <p:spPr>
          <a:xfrm>
            <a:off x="4649788" y="2201896"/>
            <a:ext cx="4038600" cy="3913632"/>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lang="cs-CZ"/>
              <a:t>Kliknutím lze upravit styl.</a:t>
            </a:r>
            <a:endParaRPr lang="en-US" dirty="0"/>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cs-CZ"/>
              <a:t>Upravte styly předlohy textu.</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CFA480D-CB17-4C49-BB2A-C7514E1C7CEA}" type="datetimeFigureOut">
              <a:rPr lang="en-US" smtClean="0"/>
              <a:pPr/>
              <a:t>5/13/2024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EAB1635-7AB6-4A02-8F63-2344453D2D84}" type="slidenum">
              <a:rPr lang="en-US" smtClean="0"/>
              <a:pPr/>
              <a:t>‹#›</a:t>
            </a:fld>
            <a:endParaRPr lang="en-US" dirty="0"/>
          </a:p>
        </p:txBody>
      </p:sp>
      <p:sp>
        <p:nvSpPr>
          <p:cNvPr id="2" name="Title 1"/>
          <p:cNvSpPr>
            <a:spLocks noGrp="1"/>
          </p:cNvSpPr>
          <p:nvPr>
            <p:ph type="title"/>
          </p:nvPr>
        </p:nvSpPr>
        <p:spPr/>
        <p:txBody>
          <a:bodyPr/>
          <a:lstStyle/>
          <a:p>
            <a:r>
              <a:rPr lang="cs-CZ"/>
              <a:t>Kliknutím lze upravit styl.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FA480D-CB17-4C49-BB2A-C7514E1C7CEA}" type="datetimeFigureOut">
              <a:rPr lang="en-US" smtClean="0"/>
              <a:pPr/>
              <a:t>5/13/2024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EAB1635-7AB6-4A02-8F63-2344453D2D8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ts val="24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cs-CZ"/>
              <a:t>Upravte styly předlohy textu.</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lt"/>
                <a:cs typeface="+mn-lt"/>
              </a:defRPr>
            </a:lvl1pPr>
          </a:lstStyle>
          <a:p>
            <a:r>
              <a:rPr lang="cs-CZ"/>
              <a:t>Kliknutím lze upravit styl.</a:t>
            </a:r>
            <a:endParaRPr lang="en-US" dirty="0"/>
          </a:p>
        </p:txBody>
      </p:sp>
      <p:sp>
        <p:nvSpPr>
          <p:cNvPr id="8" name="Date Placeholder 7"/>
          <p:cNvSpPr>
            <a:spLocks noGrp="1"/>
          </p:cNvSpPr>
          <p:nvPr>
            <p:ph type="dt" sz="half" idx="14"/>
          </p:nvPr>
        </p:nvSpPr>
        <p:spPr/>
        <p:txBody>
          <a:bodyPr/>
          <a:lstStyle/>
          <a:p>
            <a:fld id="{DCFA480D-CB17-4C49-BB2A-C7514E1C7CEA}" type="datetimeFigureOut">
              <a:rPr lang="en-US" smtClean="0"/>
              <a:pPr/>
              <a:t>5/13/2024</a:t>
            </a:fld>
            <a:endParaRPr lang="en-US"/>
          </a:p>
        </p:txBody>
      </p:sp>
      <p:sp>
        <p:nvSpPr>
          <p:cNvPr id="9" name="Slide Number Placeholder 8"/>
          <p:cNvSpPr>
            <a:spLocks noGrp="1"/>
          </p:cNvSpPr>
          <p:nvPr>
            <p:ph type="sldNum" sz="quarter" idx="15"/>
          </p:nvPr>
        </p:nvSpPr>
        <p:spPr/>
        <p:txBody>
          <a:bodyPr/>
          <a:lstStyle/>
          <a:p>
            <a:pPr algn="ctr"/>
            <a:fld id="{CEAB1635-7AB6-4A02-8F63-2344453D2D84}" type="slidenum">
              <a:rPr lang="en-US" smtClean="0"/>
              <a:pPr algn="ctr"/>
              <a:t>‹#›</a:t>
            </a:fld>
            <a:endParaRPr lang="en-US" dirty="0"/>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lt"/>
                <a:cs typeface="+mn-lt"/>
              </a:defRPr>
            </a:lvl1pPr>
          </a:lstStyle>
          <a:p>
            <a:r>
              <a:rPr lang="cs-CZ"/>
              <a:t>Kliknutím lze upravit styl.</a:t>
            </a:r>
            <a:endParaRPr lang="en-US" dirty="0"/>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lang="cs-CZ"/>
              <a:t>Kliknutím na ikonu přidáte obrázek.</a:t>
            </a:r>
            <a:endParaRPr lang="en-US" dirty="0"/>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ts val="24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cs-CZ"/>
              <a:t>Upravte styly předlohy textu.</a:t>
            </a:r>
          </a:p>
        </p:txBody>
      </p:sp>
      <p:sp>
        <p:nvSpPr>
          <p:cNvPr id="8" name="Date Placeholder 7"/>
          <p:cNvSpPr>
            <a:spLocks noGrp="1"/>
          </p:cNvSpPr>
          <p:nvPr>
            <p:ph type="dt" sz="half" idx="10"/>
          </p:nvPr>
        </p:nvSpPr>
        <p:spPr/>
        <p:txBody>
          <a:bodyPr/>
          <a:lstStyle/>
          <a:p>
            <a:fld id="{DCFA480D-CB17-4C49-BB2A-C7514E1C7CEA}" type="datetimeFigureOut">
              <a:rPr lang="en-US" smtClean="0"/>
              <a:pPr/>
              <a:t>5/13/2024</a:t>
            </a:fld>
            <a:endParaRPr lang="en-US"/>
          </a:p>
        </p:txBody>
      </p:sp>
      <p:sp>
        <p:nvSpPr>
          <p:cNvPr id="9" name="Slide Number Placeholder 8"/>
          <p:cNvSpPr>
            <a:spLocks noGrp="1"/>
          </p:cNvSpPr>
          <p:nvPr>
            <p:ph type="sldNum" sz="quarter" idx="11"/>
          </p:nvPr>
        </p:nvSpPr>
        <p:spPr/>
        <p:txBody>
          <a:bodyPr/>
          <a:lstStyle/>
          <a:p>
            <a:pPr algn="ctr"/>
            <a:fld id="{CEAB1635-7AB6-4A02-8F63-2344453D2D84}" type="slidenum">
              <a:rPr lang="en-US" smtClean="0"/>
              <a:pPr algn="ctr"/>
              <a:t>‹#›</a:t>
            </a:fld>
            <a:endParaRPr lang="en-US" dirty="0"/>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a:defRPr sz="1200">
                <a:solidFill>
                  <a:schemeClr val="tx2"/>
                </a:solidFill>
              </a:defRPr>
            </a:lvl1pPr>
          </a:lstStyle>
          <a:p>
            <a:fld id="{DCFA480D-CB17-4C49-BB2A-C7514E1C7CEA}" type="datetimeFigureOut">
              <a:rPr lang="en-US" smtClean="0"/>
              <a:pPr/>
              <a:t>5/13/2024</a:t>
            </a:fld>
            <a:endParaRPr lang="en-US" sz="1200" dirty="0">
              <a:solidFill>
                <a:schemeClr val="tx2"/>
              </a:solidFill>
            </a:endParaRPr>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a:defRPr sz="1200">
                <a:solidFill>
                  <a:schemeClr val="tx2"/>
                </a:solidFill>
              </a:defRPr>
            </a:lvl1pPr>
          </a:lstStyle>
          <a:p>
            <a:pPr algn="r"/>
            <a:endParaRPr lang="en-US" sz="1200" dirty="0">
              <a:solidFill>
                <a:schemeClr val="tx2"/>
              </a:solidFill>
            </a:endParaRPr>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a:defRPr sz="1600" baseline="0">
                <a:solidFill>
                  <a:schemeClr val="tx2"/>
                </a:solidFill>
              </a:defRPr>
            </a:lvl1pPr>
          </a:lstStyle>
          <a:p>
            <a:pPr algn="ctr"/>
            <a:fld id="{CEAB1635-7AB6-4A02-8F63-2344453D2D84}" type="slidenum">
              <a:rPr lang="en-US" smtClean="0"/>
              <a:pPr algn="ctr"/>
              <a:t>‹#›</a:t>
            </a:fld>
            <a:endParaRPr lang="en-US" sz="1600" baseline="0" dirty="0">
              <a:solidFill>
                <a:schemeClr val="tx2"/>
              </a:solidFill>
            </a:endParaRPr>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cs-CZ"/>
              <a:t>Kliknutím lze upravit styl.</a:t>
            </a: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lang="en-US" sz="4200" b="0" kern="1200" spc="-100" baseline="0" dirty="0">
          <a:ln w="3200">
            <a:solidFill>
              <a:schemeClr val="bg2">
                <a:shade val="75000"/>
                <a:alpha val="25000"/>
              </a:schemeClr>
            </a:solidFill>
            <a:prstDash val="solid"/>
            <a:round/>
          </a:ln>
          <a:solidFill>
            <a:srgbClr val="F9F9F9"/>
          </a:solidFill>
          <a:effectLst>
            <a:outerShdw blurRad="50800" dist="38100" dir="2700000" algn="tl" rotWithShape="0">
              <a:prstClr val="black">
                <a:alpha val="40000"/>
              </a:prstClr>
            </a:out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sz="15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b_cC5wi2OY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players.brightcove.net/3663210762001/default_default/index.html?videoId=6027692869001" TargetMode="External"/><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zBPKj0mMcDg" TargetMode="External"/><Relationship Id="rId2" Type="http://schemas.openxmlformats.org/officeDocument/2006/relationships/hyperlink" Target="https://www.youtube.com/watch?time_continue=125&amp;v=KJ7S_efaoI"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1">
            <a:extLst>
              <a:ext uri="{FF2B5EF4-FFF2-40B4-BE49-F238E27FC236}">
                <a16:creationId xmlns:a16="http://schemas.microsoft.com/office/drawing/2014/main" id="{7B9C7F12-87A8-C26B-0327-A73C5E0A843D}"/>
              </a:ext>
            </a:extLst>
          </p:cNvPr>
          <p:cNvSpPr>
            <a:spLocks noGrp="1"/>
          </p:cNvSpPr>
          <p:nvPr>
            <p:ph type="subTitle" idx="1"/>
          </p:nvPr>
        </p:nvSpPr>
        <p:spPr>
          <a:xfrm>
            <a:off x="457200" y="3699804"/>
            <a:ext cx="8305800" cy="1143000"/>
          </a:xfrm>
        </p:spPr>
        <p:txBody>
          <a:bodyPr/>
          <a:lstStyle/>
          <a:p>
            <a:endParaRPr lang="en-US"/>
          </a:p>
        </p:txBody>
      </p:sp>
      <p:sp>
        <p:nvSpPr>
          <p:cNvPr id="10" name="Title 2">
            <a:extLst>
              <a:ext uri="{FF2B5EF4-FFF2-40B4-BE49-F238E27FC236}">
                <a16:creationId xmlns:a16="http://schemas.microsoft.com/office/drawing/2014/main" id="{F78EBF64-075B-686A-4F24-0B5D5C876B69}"/>
              </a:ext>
            </a:extLst>
          </p:cNvPr>
          <p:cNvSpPr>
            <a:spLocks noGrp="1"/>
          </p:cNvSpPr>
          <p:nvPr>
            <p:ph type="ctrTitle"/>
          </p:nvPr>
        </p:nvSpPr>
        <p:spPr>
          <a:xfrm>
            <a:off x="457200" y="1433732"/>
            <a:ext cx="8305800" cy="1981200"/>
          </a:xfrm>
        </p:spPr>
        <p:txBody>
          <a:bodyPr/>
          <a:lstStyle/>
          <a:p>
            <a:r>
              <a:rPr lang="cs-CZ" dirty="0"/>
              <a:t>NGS a další</a:t>
            </a:r>
            <a:endParaRPr lang="en-US" dirty="0"/>
          </a:p>
        </p:txBody>
      </p:sp>
    </p:spTree>
    <p:extLst>
      <p:ext uri="{BB962C8B-B14F-4D97-AF65-F5344CB8AC3E}">
        <p14:creationId xmlns:p14="http://schemas.microsoft.com/office/powerpoint/2010/main" val="1498468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E6C72CB1-DC59-CAA7-F072-8CB7FD68D2F4}"/>
              </a:ext>
            </a:extLst>
          </p:cNvPr>
          <p:cNvSpPr>
            <a:spLocks noGrp="1"/>
          </p:cNvSpPr>
          <p:nvPr>
            <p:ph idx="1"/>
          </p:nvPr>
        </p:nvSpPr>
        <p:spPr/>
        <p:txBody>
          <a:bodyPr/>
          <a:lstStyle/>
          <a:p>
            <a:r>
              <a:rPr lang="en-US" dirty="0">
                <a:hlinkClick r:id="rId2">
                  <a:extLst>
                    <a:ext uri="{A12FA001-AC4F-418D-AE19-62706E023703}">
                      <ahyp:hlinkClr xmlns:ahyp="http://schemas.microsoft.com/office/drawing/2018/hyperlinkcolor" val="tx"/>
                    </a:ext>
                  </a:extLst>
                </a:hlinkClick>
              </a:rPr>
              <a:t>Avidity Sequencing™ Technology Video (youtube.com)</a:t>
            </a:r>
            <a:endParaRPr lang="cs-CZ" dirty="0"/>
          </a:p>
          <a:p>
            <a:r>
              <a:rPr lang="cs-CZ" dirty="0"/>
              <a:t>Systém AVITI generuje </a:t>
            </a:r>
            <a:r>
              <a:rPr lang="cs-CZ" dirty="0" err="1"/>
              <a:t>polonie</a:t>
            </a:r>
            <a:r>
              <a:rPr lang="cs-CZ" dirty="0"/>
              <a:t> pomocí tzv. </a:t>
            </a:r>
            <a:r>
              <a:rPr lang="cs-CZ" dirty="0" err="1"/>
              <a:t>rolling</a:t>
            </a:r>
            <a:r>
              <a:rPr lang="cs-CZ" dirty="0"/>
              <a:t> </a:t>
            </a:r>
            <a:r>
              <a:rPr lang="cs-CZ" dirty="0" err="1"/>
              <a:t>circle</a:t>
            </a:r>
            <a:r>
              <a:rPr lang="cs-CZ" dirty="0"/>
              <a:t> </a:t>
            </a:r>
            <a:r>
              <a:rPr lang="cs-CZ" dirty="0" err="1"/>
              <a:t>amplification</a:t>
            </a:r>
            <a:r>
              <a:rPr lang="cs-CZ" dirty="0"/>
              <a:t> – RCA. • Každá </a:t>
            </a:r>
            <a:r>
              <a:rPr lang="cs-CZ" dirty="0" err="1"/>
              <a:t>polonie</a:t>
            </a:r>
            <a:r>
              <a:rPr lang="cs-CZ" dirty="0"/>
              <a:t> je souvislé vlákno DNA s mnoha </a:t>
            </a:r>
            <a:r>
              <a:rPr lang="cs-CZ" dirty="0" err="1"/>
              <a:t>sekvenačními</a:t>
            </a:r>
            <a:r>
              <a:rPr lang="cs-CZ" dirty="0"/>
              <a:t> místy (103 kopií původního </a:t>
            </a:r>
            <a:r>
              <a:rPr lang="cs-CZ" dirty="0" err="1"/>
              <a:t>templátu</a:t>
            </a:r>
            <a:r>
              <a:rPr lang="cs-CZ" dirty="0"/>
              <a:t>). • RCA eliminuje propagaci chyb PCR a přeskakování indexů a zároveň snižuje AT/GC </a:t>
            </a:r>
            <a:r>
              <a:rPr lang="cs-CZ" dirty="0" err="1"/>
              <a:t>bias</a:t>
            </a:r>
            <a:endParaRPr lang="cs-CZ" dirty="0"/>
          </a:p>
          <a:p>
            <a:endParaRPr lang="cs-CZ" dirty="0"/>
          </a:p>
        </p:txBody>
      </p:sp>
      <p:sp>
        <p:nvSpPr>
          <p:cNvPr id="3" name="Nadpis 2">
            <a:extLst>
              <a:ext uri="{FF2B5EF4-FFF2-40B4-BE49-F238E27FC236}">
                <a16:creationId xmlns:a16="http://schemas.microsoft.com/office/drawing/2014/main" id="{ED550FD8-1995-782B-9B1A-0A0BABE47DA2}"/>
              </a:ext>
            </a:extLst>
          </p:cNvPr>
          <p:cNvSpPr>
            <a:spLocks noGrp="1"/>
          </p:cNvSpPr>
          <p:nvPr>
            <p:ph type="title"/>
          </p:nvPr>
        </p:nvSpPr>
        <p:spPr/>
        <p:txBody>
          <a:bodyPr>
            <a:normAutofit/>
          </a:bodyPr>
          <a:lstStyle/>
          <a:p>
            <a:r>
              <a:rPr lang="en-US" dirty="0"/>
              <a:t>Avidity Sequencing™ T</a:t>
            </a:r>
            <a:r>
              <a:rPr lang="cs-CZ" dirty="0" err="1"/>
              <a:t>echnology</a:t>
            </a:r>
            <a:endParaRPr lang="cs-CZ" dirty="0"/>
          </a:p>
        </p:txBody>
      </p:sp>
    </p:spTree>
    <p:extLst>
      <p:ext uri="{BB962C8B-B14F-4D97-AF65-F5344CB8AC3E}">
        <p14:creationId xmlns:p14="http://schemas.microsoft.com/office/powerpoint/2010/main" val="2499845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Zástupný obsah 6">
            <a:extLst>
              <a:ext uri="{FF2B5EF4-FFF2-40B4-BE49-F238E27FC236}">
                <a16:creationId xmlns:a16="http://schemas.microsoft.com/office/drawing/2014/main" id="{3F073F67-A1EA-EBFB-2EF8-C23F9684625D}"/>
              </a:ext>
            </a:extLst>
          </p:cNvPr>
          <p:cNvPicPr>
            <a:picLocks noGrp="1" noChangeAspect="1"/>
          </p:cNvPicPr>
          <p:nvPr>
            <p:ph idx="1"/>
          </p:nvPr>
        </p:nvPicPr>
        <p:blipFill>
          <a:blip r:embed="rId2"/>
          <a:stretch>
            <a:fillRect/>
          </a:stretch>
        </p:blipFill>
        <p:spPr>
          <a:xfrm>
            <a:off x="457200" y="2270320"/>
            <a:ext cx="8229600" cy="3079360"/>
          </a:xfrm>
        </p:spPr>
      </p:pic>
      <p:sp>
        <p:nvSpPr>
          <p:cNvPr id="3" name="Nadpis 2">
            <a:extLst>
              <a:ext uri="{FF2B5EF4-FFF2-40B4-BE49-F238E27FC236}">
                <a16:creationId xmlns:a16="http://schemas.microsoft.com/office/drawing/2014/main" id="{648EF450-6DA4-93B5-4B83-3331FBABEE36}"/>
              </a:ext>
            </a:extLst>
          </p:cNvPr>
          <p:cNvSpPr>
            <a:spLocks noGrp="1"/>
          </p:cNvSpPr>
          <p:nvPr>
            <p:ph type="title"/>
          </p:nvPr>
        </p:nvSpPr>
        <p:spPr/>
        <p:txBody>
          <a:bodyPr/>
          <a:lstStyle/>
          <a:p>
            <a:r>
              <a:rPr lang="cs-CZ" dirty="0"/>
              <a:t>NGS systém (TF)</a:t>
            </a:r>
          </a:p>
        </p:txBody>
      </p:sp>
    </p:spTree>
    <p:extLst>
      <p:ext uri="{BB962C8B-B14F-4D97-AF65-F5344CB8AC3E}">
        <p14:creationId xmlns:p14="http://schemas.microsoft.com/office/powerpoint/2010/main" val="3637041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793ED967-2472-03FF-3E5F-A6E784F99BA1}"/>
              </a:ext>
            </a:extLst>
          </p:cNvPr>
          <p:cNvSpPr>
            <a:spLocks noGrp="1"/>
          </p:cNvSpPr>
          <p:nvPr>
            <p:ph type="title"/>
          </p:nvPr>
        </p:nvSpPr>
        <p:spPr>
          <a:xfrm>
            <a:off x="457200" y="152400"/>
            <a:ext cx="8229600" cy="1219200"/>
          </a:xfrm>
        </p:spPr>
        <p:txBody>
          <a:bodyPr/>
          <a:lstStyle/>
          <a:p>
            <a:r>
              <a:rPr lang="cs-CZ" dirty="0"/>
              <a:t>Ion </a:t>
            </a:r>
            <a:r>
              <a:rPr lang="cs-CZ" dirty="0" err="1"/>
              <a:t>chef</a:t>
            </a:r>
            <a:r>
              <a:rPr lang="cs-CZ" dirty="0"/>
              <a:t> a Ion </a:t>
            </a:r>
            <a:r>
              <a:rPr lang="cs-CZ" dirty="0" err="1"/>
              <a:t>GeneStudio</a:t>
            </a:r>
            <a:r>
              <a:rPr lang="cs-CZ" dirty="0"/>
              <a:t> S5</a:t>
            </a:r>
            <a:endParaRPr lang="en-US" dirty="0"/>
          </a:p>
        </p:txBody>
      </p:sp>
      <p:pic>
        <p:nvPicPr>
          <p:cNvPr id="6" name="Obrázek 5">
            <a:extLst>
              <a:ext uri="{FF2B5EF4-FFF2-40B4-BE49-F238E27FC236}">
                <a16:creationId xmlns:a16="http://schemas.microsoft.com/office/drawing/2014/main" id="{5D43BBC6-8DB9-DFFA-07F1-C191D899E41A}"/>
              </a:ext>
            </a:extLst>
          </p:cNvPr>
          <p:cNvPicPr>
            <a:picLocks noChangeAspect="1"/>
          </p:cNvPicPr>
          <p:nvPr/>
        </p:nvPicPr>
        <p:blipFill>
          <a:blip r:embed="rId2"/>
          <a:stretch>
            <a:fillRect/>
          </a:stretch>
        </p:blipFill>
        <p:spPr>
          <a:xfrm>
            <a:off x="457200" y="2454996"/>
            <a:ext cx="4059936" cy="2710007"/>
          </a:xfrm>
          <a:prstGeom prst="rect">
            <a:avLst/>
          </a:prstGeom>
          <a:noFill/>
        </p:spPr>
      </p:pic>
      <p:sp>
        <p:nvSpPr>
          <p:cNvPr id="8" name="Zástupný obsah 7">
            <a:extLst>
              <a:ext uri="{FF2B5EF4-FFF2-40B4-BE49-F238E27FC236}">
                <a16:creationId xmlns:a16="http://schemas.microsoft.com/office/drawing/2014/main" id="{BE9C3903-F05D-268D-7DC9-E2FDD4E89326}"/>
              </a:ext>
            </a:extLst>
          </p:cNvPr>
          <p:cNvSpPr>
            <a:spLocks noGrp="1"/>
          </p:cNvSpPr>
          <p:nvPr>
            <p:ph sz="half" idx="2"/>
          </p:nvPr>
        </p:nvSpPr>
        <p:spPr/>
        <p:txBody>
          <a:bodyPr/>
          <a:lstStyle/>
          <a:p>
            <a:r>
              <a:rPr lang="en-US" b="0" i="0" dirty="0">
                <a:solidFill>
                  <a:srgbClr val="333333"/>
                </a:solidFill>
                <a:effectLst/>
                <a:highlight>
                  <a:srgbClr val="FFFFFF"/>
                </a:highlight>
                <a:latin typeface="Helvetica Neue"/>
              </a:rPr>
              <a:t>125 </a:t>
            </a:r>
            <a:r>
              <a:rPr lang="en-US" b="0" i="0" dirty="0" err="1">
                <a:solidFill>
                  <a:srgbClr val="333333"/>
                </a:solidFill>
                <a:effectLst/>
                <a:highlight>
                  <a:srgbClr val="FFFFFF"/>
                </a:highlight>
                <a:latin typeface="Helvetica Neue"/>
              </a:rPr>
              <a:t>pg</a:t>
            </a:r>
            <a:r>
              <a:rPr lang="en-US" b="0" i="0" dirty="0">
                <a:solidFill>
                  <a:srgbClr val="333333"/>
                </a:solidFill>
                <a:effectLst/>
                <a:highlight>
                  <a:srgbClr val="FFFFFF"/>
                </a:highlight>
                <a:latin typeface="Helvetica Neue"/>
              </a:rPr>
              <a:t> of DNA</a:t>
            </a:r>
            <a:endParaRPr lang="cs-CZ" b="0" i="0" dirty="0">
              <a:solidFill>
                <a:srgbClr val="333333"/>
              </a:solidFill>
              <a:effectLst/>
              <a:highlight>
                <a:srgbClr val="FFFFFF"/>
              </a:highlight>
              <a:latin typeface="Helvetica Neue"/>
            </a:endParaRPr>
          </a:p>
          <a:p>
            <a:r>
              <a:rPr lang="cs-CZ" dirty="0">
                <a:hlinkClick r:id="rId3">
                  <a:extLst>
                    <a:ext uri="{A12FA001-AC4F-418D-AE19-62706E023703}">
                      <ahyp:hlinkClr xmlns:ahyp="http://schemas.microsoft.com/office/drawing/2018/hyperlinkcolor" val="tx"/>
                    </a:ext>
                  </a:extLst>
                </a:hlinkClick>
              </a:rPr>
              <a:t>players.brightcove.net/3663210762001/</a:t>
            </a:r>
            <a:r>
              <a:rPr lang="cs-CZ" dirty="0" err="1">
                <a:hlinkClick r:id="rId3">
                  <a:extLst>
                    <a:ext uri="{A12FA001-AC4F-418D-AE19-62706E023703}">
                      <ahyp:hlinkClr xmlns:ahyp="http://schemas.microsoft.com/office/drawing/2018/hyperlinkcolor" val="tx"/>
                    </a:ext>
                  </a:extLst>
                </a:hlinkClick>
              </a:rPr>
              <a:t>default_default</a:t>
            </a:r>
            <a:r>
              <a:rPr lang="cs-CZ" dirty="0">
                <a:hlinkClick r:id="rId3">
                  <a:extLst>
                    <a:ext uri="{A12FA001-AC4F-418D-AE19-62706E023703}">
                      <ahyp:hlinkClr xmlns:ahyp="http://schemas.microsoft.com/office/drawing/2018/hyperlinkcolor" val="tx"/>
                    </a:ext>
                  </a:extLst>
                </a:hlinkClick>
              </a:rPr>
              <a:t>/</a:t>
            </a:r>
            <a:r>
              <a:rPr lang="cs-CZ" dirty="0" err="1">
                <a:hlinkClick r:id="rId3">
                  <a:extLst>
                    <a:ext uri="{A12FA001-AC4F-418D-AE19-62706E023703}">
                      <ahyp:hlinkClr xmlns:ahyp="http://schemas.microsoft.com/office/drawing/2018/hyperlinkcolor" val="tx"/>
                    </a:ext>
                  </a:extLst>
                </a:hlinkClick>
              </a:rPr>
              <a:t>index.html?videoId</a:t>
            </a:r>
            <a:r>
              <a:rPr lang="cs-CZ" dirty="0">
                <a:hlinkClick r:id="rId3">
                  <a:extLst>
                    <a:ext uri="{A12FA001-AC4F-418D-AE19-62706E023703}">
                      <ahyp:hlinkClr xmlns:ahyp="http://schemas.microsoft.com/office/drawing/2018/hyperlinkcolor" val="tx"/>
                    </a:ext>
                  </a:extLst>
                </a:hlinkClick>
              </a:rPr>
              <a:t>=6027692869001</a:t>
            </a:r>
            <a:r>
              <a:rPr lang="en-US" b="0" i="0" dirty="0">
                <a:effectLst/>
                <a:highlight>
                  <a:srgbClr val="FFFFFF"/>
                </a:highlight>
                <a:latin typeface="Helvetica Neue"/>
              </a:rPr>
              <a:t> </a:t>
            </a:r>
            <a:endParaRPr lang="cs-CZ" dirty="0"/>
          </a:p>
        </p:txBody>
      </p:sp>
    </p:spTree>
    <p:extLst>
      <p:ext uri="{BB962C8B-B14F-4D97-AF65-F5344CB8AC3E}">
        <p14:creationId xmlns:p14="http://schemas.microsoft.com/office/powerpoint/2010/main" val="40544162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Zástupný obsah 4">
            <a:extLst>
              <a:ext uri="{FF2B5EF4-FFF2-40B4-BE49-F238E27FC236}">
                <a16:creationId xmlns:a16="http://schemas.microsoft.com/office/drawing/2014/main" id="{3AB35A7C-A2B2-E19B-DBE7-62A9801836F3}"/>
              </a:ext>
            </a:extLst>
          </p:cNvPr>
          <p:cNvGraphicFramePr>
            <a:graphicFrameLocks noGrp="1"/>
          </p:cNvGraphicFramePr>
          <p:nvPr>
            <p:ph sz="half" idx="1"/>
            <p:extLst>
              <p:ext uri="{D42A27DB-BD31-4B8C-83A1-F6EECF244321}">
                <p14:modId xmlns:p14="http://schemas.microsoft.com/office/powerpoint/2010/main" val="1085083975"/>
              </p:ext>
            </p:extLst>
          </p:nvPr>
        </p:nvGraphicFramePr>
        <p:xfrm>
          <a:off x="435864" y="3330006"/>
          <a:ext cx="6944448" cy="2408028"/>
        </p:xfrm>
        <a:graphic>
          <a:graphicData uri="http://schemas.openxmlformats.org/drawingml/2006/table">
            <a:tbl>
              <a:tblPr/>
              <a:tblGrid>
                <a:gridCol w="1736112">
                  <a:extLst>
                    <a:ext uri="{9D8B030D-6E8A-4147-A177-3AD203B41FA5}">
                      <a16:colId xmlns:a16="http://schemas.microsoft.com/office/drawing/2014/main" val="3253331411"/>
                    </a:ext>
                  </a:extLst>
                </a:gridCol>
                <a:gridCol w="1736112">
                  <a:extLst>
                    <a:ext uri="{9D8B030D-6E8A-4147-A177-3AD203B41FA5}">
                      <a16:colId xmlns:a16="http://schemas.microsoft.com/office/drawing/2014/main" val="2792134840"/>
                    </a:ext>
                  </a:extLst>
                </a:gridCol>
                <a:gridCol w="1736112">
                  <a:extLst>
                    <a:ext uri="{9D8B030D-6E8A-4147-A177-3AD203B41FA5}">
                      <a16:colId xmlns:a16="http://schemas.microsoft.com/office/drawing/2014/main" val="4047439918"/>
                    </a:ext>
                  </a:extLst>
                </a:gridCol>
                <a:gridCol w="1736112">
                  <a:extLst>
                    <a:ext uri="{9D8B030D-6E8A-4147-A177-3AD203B41FA5}">
                      <a16:colId xmlns:a16="http://schemas.microsoft.com/office/drawing/2014/main" val="880214471"/>
                    </a:ext>
                  </a:extLst>
                </a:gridCol>
              </a:tblGrid>
              <a:tr h="0">
                <a:tc>
                  <a:txBody>
                    <a:bodyPr/>
                    <a:lstStyle/>
                    <a:p>
                      <a:pPr algn="l" fontAlgn="t"/>
                      <a:r>
                        <a:rPr lang="en-US" sz="1400" b="1">
                          <a:effectLst/>
                        </a:rPr>
                        <a:t>Construct library</a:t>
                      </a:r>
                      <a:br>
                        <a:rPr lang="en-US" sz="1400">
                          <a:effectLst/>
                        </a:rPr>
                      </a:br>
                      <a:r>
                        <a:rPr lang="en-US" sz="1400">
                          <a:solidFill>
                            <a:srgbClr val="8A8A8A"/>
                          </a:solidFill>
                          <a:effectLst/>
                        </a:rPr>
                        <a:t>Hands-on time: 15 minutes</a:t>
                      </a:r>
                      <a:br>
                        <a:rPr lang="en-US" sz="1400">
                          <a:solidFill>
                            <a:srgbClr val="8A8A8A"/>
                          </a:solidFill>
                          <a:effectLst/>
                        </a:rPr>
                      </a:br>
                      <a:r>
                        <a:rPr lang="en-US" sz="1400">
                          <a:solidFill>
                            <a:srgbClr val="8A8A8A"/>
                          </a:solidFill>
                          <a:effectLst/>
                        </a:rPr>
                        <a:t>Total time: 7 hours</a:t>
                      </a:r>
                      <a:br>
                        <a:rPr lang="en-US" sz="1400">
                          <a:solidFill>
                            <a:srgbClr val="8A8A8A"/>
                          </a:solidFill>
                          <a:effectLst/>
                        </a:rPr>
                      </a:br>
                      <a:endParaRPr lang="en-US" sz="1400">
                        <a:effectLst/>
                      </a:endParaRPr>
                    </a:p>
                  </a:txBody>
                  <a:tcPr marL="45738" marR="45738" marT="45738" marB="45738">
                    <a:lnL w="7620" cap="flat" cmpd="sng" algn="ctr">
                      <a:solidFill>
                        <a:srgbClr val="D8D8D8"/>
                      </a:solidFill>
                      <a:prstDash val="solid"/>
                      <a:round/>
                      <a:headEnd type="none" w="med" len="med"/>
                      <a:tailEnd type="none" w="med" len="med"/>
                    </a:lnL>
                    <a:lnR w="7620" cap="flat" cmpd="sng" algn="ctr">
                      <a:solidFill>
                        <a:srgbClr val="D8D8D8"/>
                      </a:solidFill>
                      <a:prstDash val="solid"/>
                      <a:round/>
                      <a:headEnd type="none" w="med" len="med"/>
                      <a:tailEnd type="none" w="med" len="med"/>
                    </a:lnR>
                    <a:lnT w="7620" cap="flat" cmpd="sng" algn="ctr">
                      <a:solidFill>
                        <a:srgbClr val="D8D8D8"/>
                      </a:solidFill>
                      <a:prstDash val="solid"/>
                      <a:round/>
                      <a:headEnd type="none" w="med" len="med"/>
                      <a:tailEnd type="none" w="med" len="med"/>
                    </a:lnT>
                    <a:lnB w="7620" cap="flat" cmpd="sng" algn="ctr">
                      <a:solidFill>
                        <a:srgbClr val="D8D8D8"/>
                      </a:solidFill>
                      <a:prstDash val="solid"/>
                      <a:round/>
                      <a:headEnd type="none" w="med" len="med"/>
                      <a:tailEnd type="none" w="med" len="med"/>
                    </a:lnB>
                    <a:solidFill>
                      <a:srgbClr val="F8F8F8"/>
                    </a:solidFill>
                  </a:tcPr>
                </a:tc>
                <a:tc>
                  <a:txBody>
                    <a:bodyPr/>
                    <a:lstStyle/>
                    <a:p>
                      <a:pPr algn="l" fontAlgn="t"/>
                      <a:r>
                        <a:rPr lang="en-US" sz="1400" b="1">
                          <a:effectLst/>
                        </a:rPr>
                        <a:t>Prepare template</a:t>
                      </a:r>
                      <a:br>
                        <a:rPr lang="en-US" sz="1400">
                          <a:effectLst/>
                        </a:rPr>
                      </a:br>
                      <a:r>
                        <a:rPr lang="en-US" sz="1400">
                          <a:solidFill>
                            <a:srgbClr val="8A8A8A"/>
                          </a:solidFill>
                          <a:effectLst/>
                        </a:rPr>
                        <a:t>Hands-on time: 15 minutes</a:t>
                      </a:r>
                      <a:br>
                        <a:rPr lang="en-US" sz="1400">
                          <a:solidFill>
                            <a:srgbClr val="8A8A8A"/>
                          </a:solidFill>
                          <a:effectLst/>
                        </a:rPr>
                      </a:br>
                      <a:r>
                        <a:rPr lang="en-US" sz="1400">
                          <a:solidFill>
                            <a:srgbClr val="8A8A8A"/>
                          </a:solidFill>
                          <a:effectLst/>
                        </a:rPr>
                        <a:t>Total time: 11 hours</a:t>
                      </a:r>
                      <a:endParaRPr lang="en-US" sz="1400">
                        <a:effectLst/>
                      </a:endParaRPr>
                    </a:p>
                  </a:txBody>
                  <a:tcPr marL="45738" marR="45738" marT="45738" marB="45738">
                    <a:lnL w="7620" cap="flat" cmpd="sng" algn="ctr">
                      <a:solidFill>
                        <a:srgbClr val="D8D8D8"/>
                      </a:solidFill>
                      <a:prstDash val="solid"/>
                      <a:round/>
                      <a:headEnd type="none" w="med" len="med"/>
                      <a:tailEnd type="none" w="med" len="med"/>
                    </a:lnL>
                    <a:lnR w="7620" cap="flat" cmpd="sng" algn="ctr">
                      <a:solidFill>
                        <a:srgbClr val="D8D8D8"/>
                      </a:solidFill>
                      <a:prstDash val="solid"/>
                      <a:round/>
                      <a:headEnd type="none" w="med" len="med"/>
                      <a:tailEnd type="none" w="med" len="med"/>
                    </a:lnR>
                    <a:lnT w="7620" cap="flat" cmpd="sng" algn="ctr">
                      <a:solidFill>
                        <a:srgbClr val="D8D8D8"/>
                      </a:solidFill>
                      <a:prstDash val="solid"/>
                      <a:round/>
                      <a:headEnd type="none" w="med" len="med"/>
                      <a:tailEnd type="none" w="med" len="med"/>
                    </a:lnT>
                    <a:lnB w="7620" cap="flat" cmpd="sng" algn="ctr">
                      <a:solidFill>
                        <a:srgbClr val="D8D8D8"/>
                      </a:solidFill>
                      <a:prstDash val="solid"/>
                      <a:round/>
                      <a:headEnd type="none" w="med" len="med"/>
                      <a:tailEnd type="none" w="med" len="med"/>
                    </a:lnB>
                    <a:solidFill>
                      <a:srgbClr val="F8F8F8"/>
                    </a:solidFill>
                  </a:tcPr>
                </a:tc>
                <a:tc>
                  <a:txBody>
                    <a:bodyPr/>
                    <a:lstStyle/>
                    <a:p>
                      <a:pPr algn="l" fontAlgn="t"/>
                      <a:r>
                        <a:rPr lang="en-US" sz="1400" b="1" dirty="0">
                          <a:effectLst/>
                        </a:rPr>
                        <a:t>Run sequence</a:t>
                      </a:r>
                      <a:br>
                        <a:rPr lang="en-US" sz="1400" dirty="0">
                          <a:effectLst/>
                        </a:rPr>
                      </a:br>
                      <a:r>
                        <a:rPr lang="en-US" sz="1400" dirty="0">
                          <a:solidFill>
                            <a:srgbClr val="8A8A8A"/>
                          </a:solidFill>
                          <a:effectLst/>
                        </a:rPr>
                        <a:t>Hands-on time: &lt;15 minutes</a:t>
                      </a:r>
                      <a:br>
                        <a:rPr lang="en-US" sz="1400" dirty="0">
                          <a:solidFill>
                            <a:srgbClr val="8A8A8A"/>
                          </a:solidFill>
                          <a:effectLst/>
                        </a:rPr>
                      </a:br>
                      <a:r>
                        <a:rPr lang="en-US" sz="1400" dirty="0">
                          <a:solidFill>
                            <a:srgbClr val="8A8A8A"/>
                          </a:solidFill>
                          <a:effectLst/>
                        </a:rPr>
                        <a:t>Total time: as little as 2 hours</a:t>
                      </a:r>
                      <a:endParaRPr lang="en-US" sz="1400" dirty="0">
                        <a:effectLst/>
                      </a:endParaRPr>
                    </a:p>
                  </a:txBody>
                  <a:tcPr marL="45738" marR="45738" marT="45738" marB="45738">
                    <a:lnL w="7620" cap="flat" cmpd="sng" algn="ctr">
                      <a:solidFill>
                        <a:srgbClr val="D8D8D8"/>
                      </a:solidFill>
                      <a:prstDash val="solid"/>
                      <a:round/>
                      <a:headEnd type="none" w="med" len="med"/>
                      <a:tailEnd type="none" w="med" len="med"/>
                    </a:lnL>
                    <a:lnR w="7620" cap="flat" cmpd="sng" algn="ctr">
                      <a:solidFill>
                        <a:srgbClr val="D8D8D8"/>
                      </a:solidFill>
                      <a:prstDash val="solid"/>
                      <a:round/>
                      <a:headEnd type="none" w="med" len="med"/>
                      <a:tailEnd type="none" w="med" len="med"/>
                    </a:lnR>
                    <a:lnT w="7620" cap="flat" cmpd="sng" algn="ctr">
                      <a:solidFill>
                        <a:srgbClr val="D8D8D8"/>
                      </a:solidFill>
                      <a:prstDash val="solid"/>
                      <a:round/>
                      <a:headEnd type="none" w="med" len="med"/>
                      <a:tailEnd type="none" w="med" len="med"/>
                    </a:lnT>
                    <a:lnB w="7620" cap="flat" cmpd="sng" algn="ctr">
                      <a:solidFill>
                        <a:srgbClr val="D8D8D8"/>
                      </a:solidFill>
                      <a:prstDash val="solid"/>
                      <a:round/>
                      <a:headEnd type="none" w="med" len="med"/>
                      <a:tailEnd type="none" w="med" len="med"/>
                    </a:lnB>
                    <a:solidFill>
                      <a:srgbClr val="F8F8F8"/>
                    </a:solidFill>
                  </a:tcPr>
                </a:tc>
                <a:tc>
                  <a:txBody>
                    <a:bodyPr/>
                    <a:lstStyle/>
                    <a:p>
                      <a:pPr algn="l" fontAlgn="t"/>
                      <a:r>
                        <a:rPr lang="en-US" sz="1400" b="1" dirty="0">
                          <a:effectLst/>
                        </a:rPr>
                        <a:t>Analyze data</a:t>
                      </a:r>
                      <a:br>
                        <a:rPr lang="en-US" sz="1400" dirty="0">
                          <a:effectLst/>
                        </a:rPr>
                      </a:br>
                      <a:r>
                        <a:rPr lang="en-US" sz="1400" dirty="0">
                          <a:solidFill>
                            <a:srgbClr val="8A8A8A"/>
                          </a:solidFill>
                          <a:effectLst/>
                        </a:rPr>
                        <a:t>Total time: as little</a:t>
                      </a:r>
                      <a:br>
                        <a:rPr lang="en-US" sz="1400" dirty="0">
                          <a:solidFill>
                            <a:srgbClr val="8A8A8A"/>
                          </a:solidFill>
                          <a:effectLst/>
                        </a:rPr>
                      </a:br>
                      <a:r>
                        <a:rPr lang="en-US" sz="1400" dirty="0">
                          <a:solidFill>
                            <a:srgbClr val="8A8A8A"/>
                          </a:solidFill>
                          <a:effectLst/>
                        </a:rPr>
                        <a:t>as 5 hours</a:t>
                      </a:r>
                      <a:endParaRPr lang="en-US" sz="1400" dirty="0">
                        <a:effectLst/>
                      </a:endParaRPr>
                    </a:p>
                  </a:txBody>
                  <a:tcPr marL="45738" marR="45738" marT="45738" marB="45738">
                    <a:lnL w="7620" cap="flat" cmpd="sng" algn="ctr">
                      <a:solidFill>
                        <a:srgbClr val="D8D8D8"/>
                      </a:solidFill>
                      <a:prstDash val="solid"/>
                      <a:round/>
                      <a:headEnd type="none" w="med" len="med"/>
                      <a:tailEnd type="none" w="med" len="med"/>
                    </a:lnL>
                    <a:lnR w="7620" cap="flat" cmpd="sng" algn="ctr">
                      <a:solidFill>
                        <a:srgbClr val="D8D8D8"/>
                      </a:solidFill>
                      <a:prstDash val="solid"/>
                      <a:round/>
                      <a:headEnd type="none" w="med" len="med"/>
                      <a:tailEnd type="none" w="med" len="med"/>
                    </a:lnR>
                    <a:lnT w="7620" cap="flat" cmpd="sng" algn="ctr">
                      <a:solidFill>
                        <a:srgbClr val="D8D8D8"/>
                      </a:solidFill>
                      <a:prstDash val="solid"/>
                      <a:round/>
                      <a:headEnd type="none" w="med" len="med"/>
                      <a:tailEnd type="none" w="med" len="med"/>
                    </a:lnT>
                    <a:lnB w="7620" cap="flat" cmpd="sng" algn="ctr">
                      <a:solidFill>
                        <a:srgbClr val="D8D8D8"/>
                      </a:solidFill>
                      <a:prstDash val="solid"/>
                      <a:round/>
                      <a:headEnd type="none" w="med" len="med"/>
                      <a:tailEnd type="none" w="med" len="med"/>
                    </a:lnB>
                    <a:solidFill>
                      <a:srgbClr val="F8F8F8"/>
                    </a:solidFill>
                  </a:tcPr>
                </a:tc>
                <a:extLst>
                  <a:ext uri="{0D108BD9-81ED-4DB2-BD59-A6C34878D82A}">
                    <a16:rowId xmlns:a16="http://schemas.microsoft.com/office/drawing/2014/main" val="2466906418"/>
                  </a:ext>
                </a:extLst>
              </a:tr>
              <a:tr h="0">
                <a:tc gridSpan="2">
                  <a:txBody>
                    <a:bodyPr/>
                    <a:lstStyle/>
                    <a:p>
                      <a:pPr algn="ctr" fontAlgn="ctr"/>
                      <a:endParaRPr lang="cs-CZ" sz="1400">
                        <a:effectLst/>
                      </a:endParaRPr>
                    </a:p>
                  </a:txBody>
                  <a:tcPr marL="45738" marR="45738" marT="45738" marB="45738" anchor="ctr">
                    <a:lnL w="7620" cap="flat" cmpd="sng" algn="ctr">
                      <a:solidFill>
                        <a:srgbClr val="D8D8D8"/>
                      </a:solidFill>
                      <a:prstDash val="solid"/>
                      <a:round/>
                      <a:headEnd type="none" w="med" len="med"/>
                      <a:tailEnd type="none" w="med" len="med"/>
                    </a:lnL>
                    <a:lnR w="7620" cap="flat" cmpd="sng" algn="ctr">
                      <a:solidFill>
                        <a:srgbClr val="D8D8D8"/>
                      </a:solidFill>
                      <a:prstDash val="solid"/>
                      <a:round/>
                      <a:headEnd type="none" w="med" len="med"/>
                      <a:tailEnd type="none" w="med" len="med"/>
                    </a:lnR>
                    <a:lnT w="7620" cap="flat" cmpd="sng" algn="ctr">
                      <a:solidFill>
                        <a:srgbClr val="D8D8D8"/>
                      </a:solidFill>
                      <a:prstDash val="solid"/>
                      <a:round/>
                      <a:headEnd type="none" w="med" len="med"/>
                      <a:tailEnd type="none" w="med" len="med"/>
                    </a:lnT>
                    <a:lnB w="7620" cap="flat" cmpd="sng" algn="ctr">
                      <a:solidFill>
                        <a:srgbClr val="D8D8D8"/>
                      </a:solidFill>
                      <a:prstDash val="solid"/>
                      <a:round/>
                      <a:headEnd type="none" w="med" len="med"/>
                      <a:tailEnd type="none" w="med" len="med"/>
                    </a:lnB>
                    <a:noFill/>
                  </a:tcPr>
                </a:tc>
                <a:tc hMerge="1">
                  <a:txBody>
                    <a:bodyPr/>
                    <a:lstStyle/>
                    <a:p>
                      <a:endParaRPr lang="cs-CZ"/>
                    </a:p>
                  </a:txBody>
                  <a:tcPr/>
                </a:tc>
                <a:tc>
                  <a:txBody>
                    <a:bodyPr/>
                    <a:lstStyle/>
                    <a:p>
                      <a:pPr algn="ctr" fontAlgn="ctr"/>
                      <a:endParaRPr lang="cs-CZ" sz="1400">
                        <a:effectLst/>
                      </a:endParaRPr>
                    </a:p>
                  </a:txBody>
                  <a:tcPr marL="45738" marR="45738" marT="45738" marB="45738" anchor="ctr">
                    <a:lnL w="7620" cap="flat" cmpd="sng" algn="ctr">
                      <a:solidFill>
                        <a:srgbClr val="D8D8D8"/>
                      </a:solidFill>
                      <a:prstDash val="solid"/>
                      <a:round/>
                      <a:headEnd type="none" w="med" len="med"/>
                      <a:tailEnd type="none" w="med" len="med"/>
                    </a:lnL>
                    <a:lnR w="7620" cap="flat" cmpd="sng" algn="ctr">
                      <a:solidFill>
                        <a:srgbClr val="D8D8D8"/>
                      </a:solidFill>
                      <a:prstDash val="solid"/>
                      <a:round/>
                      <a:headEnd type="none" w="med" len="med"/>
                      <a:tailEnd type="none" w="med" len="med"/>
                    </a:lnR>
                    <a:lnT w="7620" cap="flat" cmpd="sng" algn="ctr">
                      <a:solidFill>
                        <a:srgbClr val="D8D8D8"/>
                      </a:solidFill>
                      <a:prstDash val="solid"/>
                      <a:round/>
                      <a:headEnd type="none" w="med" len="med"/>
                      <a:tailEnd type="none" w="med" len="med"/>
                    </a:lnT>
                    <a:lnB w="7620" cap="flat" cmpd="sng" algn="ctr">
                      <a:solidFill>
                        <a:srgbClr val="D8D8D8"/>
                      </a:solidFill>
                      <a:prstDash val="solid"/>
                      <a:round/>
                      <a:headEnd type="none" w="med" len="med"/>
                      <a:tailEnd type="none" w="med" len="med"/>
                    </a:lnB>
                    <a:noFill/>
                  </a:tcPr>
                </a:tc>
                <a:tc>
                  <a:txBody>
                    <a:bodyPr/>
                    <a:lstStyle/>
                    <a:p>
                      <a:pPr algn="ctr" fontAlgn="ctr"/>
                      <a:endParaRPr lang="cs-CZ" sz="1400">
                        <a:effectLst/>
                      </a:endParaRPr>
                    </a:p>
                  </a:txBody>
                  <a:tcPr marL="45738" marR="45738" marT="45738" marB="45738" anchor="ctr">
                    <a:lnL w="7620" cap="flat" cmpd="sng" algn="ctr">
                      <a:solidFill>
                        <a:srgbClr val="D8D8D8"/>
                      </a:solidFill>
                      <a:prstDash val="solid"/>
                      <a:round/>
                      <a:headEnd type="none" w="med" len="med"/>
                      <a:tailEnd type="none" w="med" len="med"/>
                    </a:lnL>
                    <a:lnR w="7620" cap="flat" cmpd="sng" algn="ctr">
                      <a:solidFill>
                        <a:srgbClr val="D8D8D8"/>
                      </a:solidFill>
                      <a:prstDash val="solid"/>
                      <a:round/>
                      <a:headEnd type="none" w="med" len="med"/>
                      <a:tailEnd type="none" w="med" len="med"/>
                    </a:lnR>
                    <a:lnT w="7620" cap="flat" cmpd="sng" algn="ctr">
                      <a:solidFill>
                        <a:srgbClr val="D8D8D8"/>
                      </a:solidFill>
                      <a:prstDash val="solid"/>
                      <a:round/>
                      <a:headEnd type="none" w="med" len="med"/>
                      <a:tailEnd type="none" w="med" len="med"/>
                    </a:lnT>
                    <a:lnB w="7620" cap="flat" cmpd="sng" algn="ctr">
                      <a:solidFill>
                        <a:srgbClr val="D8D8D8"/>
                      </a:solidFill>
                      <a:prstDash val="solid"/>
                      <a:round/>
                      <a:headEnd type="none" w="med" len="med"/>
                      <a:tailEnd type="none" w="med" len="med"/>
                    </a:lnB>
                    <a:noFill/>
                  </a:tcPr>
                </a:tc>
                <a:extLst>
                  <a:ext uri="{0D108BD9-81ED-4DB2-BD59-A6C34878D82A}">
                    <a16:rowId xmlns:a16="http://schemas.microsoft.com/office/drawing/2014/main" val="793027247"/>
                  </a:ext>
                </a:extLst>
              </a:tr>
              <a:tr h="0">
                <a:tc>
                  <a:txBody>
                    <a:bodyPr/>
                    <a:lstStyle/>
                    <a:p>
                      <a:pPr algn="ctr" fontAlgn="t"/>
                      <a:r>
                        <a:rPr lang="en-US" sz="1400">
                          <a:effectLst/>
                          <a:highlight>
                            <a:srgbClr val="F8F8F8"/>
                          </a:highlight>
                        </a:rPr>
                        <a:t> </a:t>
                      </a:r>
                    </a:p>
                    <a:p>
                      <a:pPr algn="ctr" fontAlgn="t"/>
                      <a:r>
                        <a:rPr lang="en-US" sz="1400">
                          <a:solidFill>
                            <a:srgbClr val="8A8A8A"/>
                          </a:solidFill>
                          <a:effectLst/>
                          <a:highlight>
                            <a:srgbClr val="F8F8F8"/>
                          </a:highlight>
                        </a:rPr>
                        <a:t>Precision ID panels and Ion AmpliSeq Community panels</a:t>
                      </a:r>
                      <a:endParaRPr lang="en-US" sz="1400">
                        <a:effectLst/>
                        <a:highlight>
                          <a:srgbClr val="F8F8F8"/>
                        </a:highlight>
                      </a:endParaRPr>
                    </a:p>
                  </a:txBody>
                  <a:tcPr marL="45738" marR="45738" marT="45738" marB="45738">
                    <a:lnL w="7620" cap="flat" cmpd="sng" algn="ctr">
                      <a:solidFill>
                        <a:srgbClr val="D8D8D8"/>
                      </a:solidFill>
                      <a:prstDash val="solid"/>
                      <a:round/>
                      <a:headEnd type="none" w="med" len="med"/>
                      <a:tailEnd type="none" w="med" len="med"/>
                    </a:lnL>
                    <a:lnR w="7620" cap="flat" cmpd="sng" algn="ctr">
                      <a:solidFill>
                        <a:srgbClr val="D8D8D8"/>
                      </a:solidFill>
                      <a:prstDash val="solid"/>
                      <a:round/>
                      <a:headEnd type="none" w="med" len="med"/>
                      <a:tailEnd type="none" w="med" len="med"/>
                    </a:lnR>
                    <a:lnT w="7620" cap="flat" cmpd="sng" algn="ctr">
                      <a:solidFill>
                        <a:srgbClr val="D8D8D8"/>
                      </a:solidFill>
                      <a:prstDash val="solid"/>
                      <a:round/>
                      <a:headEnd type="none" w="med" len="med"/>
                      <a:tailEnd type="none" w="med" len="med"/>
                    </a:lnT>
                    <a:lnB w="7620" cap="flat" cmpd="sng" algn="ctr">
                      <a:solidFill>
                        <a:srgbClr val="D8D8D8"/>
                      </a:solidFill>
                      <a:prstDash val="solid"/>
                      <a:round/>
                      <a:headEnd type="none" w="med" len="med"/>
                      <a:tailEnd type="none" w="med" len="med"/>
                    </a:lnB>
                    <a:solidFill>
                      <a:srgbClr val="F8F8F8"/>
                    </a:solidFill>
                  </a:tcPr>
                </a:tc>
                <a:tc>
                  <a:txBody>
                    <a:bodyPr/>
                    <a:lstStyle/>
                    <a:p>
                      <a:pPr algn="ctr" fontAlgn="t"/>
                      <a:r>
                        <a:rPr lang="cs-CZ" sz="1400">
                          <a:effectLst/>
                          <a:highlight>
                            <a:srgbClr val="F8F8F8"/>
                          </a:highlight>
                        </a:rPr>
                        <a:t> </a:t>
                      </a:r>
                    </a:p>
                    <a:p>
                      <a:pPr algn="ctr" fontAlgn="t"/>
                      <a:r>
                        <a:rPr lang="cs-CZ" sz="1400">
                          <a:solidFill>
                            <a:srgbClr val="8A8A8A"/>
                          </a:solidFill>
                          <a:effectLst/>
                          <a:highlight>
                            <a:srgbClr val="F8F8F8"/>
                          </a:highlight>
                        </a:rPr>
                        <a:t>Ion Chef System</a:t>
                      </a:r>
                      <a:r>
                        <a:rPr lang="cs-CZ" sz="1400">
                          <a:effectLst/>
                          <a:highlight>
                            <a:srgbClr val="F8F8F8"/>
                          </a:highlight>
                        </a:rPr>
                        <a:t> </a:t>
                      </a:r>
                    </a:p>
                  </a:txBody>
                  <a:tcPr marL="45738" marR="45738" marT="45738" marB="45738">
                    <a:lnL w="7620" cap="flat" cmpd="sng" algn="ctr">
                      <a:solidFill>
                        <a:srgbClr val="D8D8D8"/>
                      </a:solidFill>
                      <a:prstDash val="solid"/>
                      <a:round/>
                      <a:headEnd type="none" w="med" len="med"/>
                      <a:tailEnd type="none" w="med" len="med"/>
                    </a:lnL>
                    <a:lnR w="7620" cap="flat" cmpd="sng" algn="ctr">
                      <a:solidFill>
                        <a:srgbClr val="D8D8D8"/>
                      </a:solidFill>
                      <a:prstDash val="solid"/>
                      <a:round/>
                      <a:headEnd type="none" w="med" len="med"/>
                      <a:tailEnd type="none" w="med" len="med"/>
                    </a:lnR>
                    <a:lnT w="7620" cap="flat" cmpd="sng" algn="ctr">
                      <a:solidFill>
                        <a:srgbClr val="D8D8D8"/>
                      </a:solidFill>
                      <a:prstDash val="solid"/>
                      <a:round/>
                      <a:headEnd type="none" w="med" len="med"/>
                      <a:tailEnd type="none" w="med" len="med"/>
                    </a:lnT>
                    <a:lnB w="7620" cap="flat" cmpd="sng" algn="ctr">
                      <a:solidFill>
                        <a:srgbClr val="D8D8D8"/>
                      </a:solidFill>
                      <a:prstDash val="solid"/>
                      <a:round/>
                      <a:headEnd type="none" w="med" len="med"/>
                      <a:tailEnd type="none" w="med" len="med"/>
                    </a:lnB>
                    <a:solidFill>
                      <a:srgbClr val="F8F8F8"/>
                    </a:solidFill>
                  </a:tcPr>
                </a:tc>
                <a:tc>
                  <a:txBody>
                    <a:bodyPr/>
                    <a:lstStyle/>
                    <a:p>
                      <a:pPr algn="ctr" fontAlgn="t"/>
                      <a:r>
                        <a:rPr lang="cs-CZ" sz="1400">
                          <a:effectLst/>
                          <a:highlight>
                            <a:srgbClr val="F8F8F8"/>
                          </a:highlight>
                        </a:rPr>
                        <a:t> </a:t>
                      </a:r>
                    </a:p>
                    <a:p>
                      <a:pPr algn="ctr" fontAlgn="t"/>
                      <a:r>
                        <a:rPr lang="cs-CZ" sz="1400">
                          <a:solidFill>
                            <a:srgbClr val="8A8A8A"/>
                          </a:solidFill>
                          <a:effectLst/>
                          <a:highlight>
                            <a:srgbClr val="F8F8F8"/>
                          </a:highlight>
                        </a:rPr>
                        <a:t>Ion GeneStudio S5 System</a:t>
                      </a:r>
                      <a:r>
                        <a:rPr lang="cs-CZ" sz="1400">
                          <a:effectLst/>
                          <a:highlight>
                            <a:srgbClr val="F8F8F8"/>
                          </a:highlight>
                        </a:rPr>
                        <a:t> </a:t>
                      </a:r>
                    </a:p>
                  </a:txBody>
                  <a:tcPr marL="45738" marR="45738" marT="45738" marB="45738">
                    <a:lnL w="7620" cap="flat" cmpd="sng" algn="ctr">
                      <a:solidFill>
                        <a:srgbClr val="D8D8D8"/>
                      </a:solidFill>
                      <a:prstDash val="solid"/>
                      <a:round/>
                      <a:headEnd type="none" w="med" len="med"/>
                      <a:tailEnd type="none" w="med" len="med"/>
                    </a:lnL>
                    <a:lnR w="7620" cap="flat" cmpd="sng" algn="ctr">
                      <a:solidFill>
                        <a:srgbClr val="D8D8D8"/>
                      </a:solidFill>
                      <a:prstDash val="solid"/>
                      <a:round/>
                      <a:headEnd type="none" w="med" len="med"/>
                      <a:tailEnd type="none" w="med" len="med"/>
                    </a:lnR>
                    <a:lnT w="7620" cap="flat" cmpd="sng" algn="ctr">
                      <a:solidFill>
                        <a:srgbClr val="D8D8D8"/>
                      </a:solidFill>
                      <a:prstDash val="solid"/>
                      <a:round/>
                      <a:headEnd type="none" w="med" len="med"/>
                      <a:tailEnd type="none" w="med" len="med"/>
                    </a:lnT>
                    <a:lnB w="7620" cap="flat" cmpd="sng" algn="ctr">
                      <a:solidFill>
                        <a:srgbClr val="D8D8D8"/>
                      </a:solidFill>
                      <a:prstDash val="solid"/>
                      <a:round/>
                      <a:headEnd type="none" w="med" len="med"/>
                      <a:tailEnd type="none" w="med" len="med"/>
                    </a:lnB>
                    <a:solidFill>
                      <a:srgbClr val="F8F8F8"/>
                    </a:solidFill>
                  </a:tcPr>
                </a:tc>
                <a:tc>
                  <a:txBody>
                    <a:bodyPr/>
                    <a:lstStyle/>
                    <a:p>
                      <a:pPr algn="l" fontAlgn="t"/>
                      <a:r>
                        <a:rPr lang="cs-CZ" sz="1400" dirty="0" err="1">
                          <a:solidFill>
                            <a:srgbClr val="8A8A8A"/>
                          </a:solidFill>
                          <a:effectLst/>
                          <a:highlight>
                            <a:srgbClr val="F8F8F8"/>
                          </a:highlight>
                        </a:rPr>
                        <a:t>Converge</a:t>
                      </a:r>
                      <a:r>
                        <a:rPr lang="cs-CZ" sz="1400" dirty="0">
                          <a:solidFill>
                            <a:srgbClr val="8A8A8A"/>
                          </a:solidFill>
                          <a:effectLst/>
                          <a:highlight>
                            <a:srgbClr val="F8F8F8"/>
                          </a:highlight>
                        </a:rPr>
                        <a:t> Software</a:t>
                      </a:r>
                      <a:br>
                        <a:rPr lang="cs-CZ" sz="1400" dirty="0">
                          <a:solidFill>
                            <a:srgbClr val="8A8A8A"/>
                          </a:solidFill>
                          <a:effectLst/>
                          <a:highlight>
                            <a:srgbClr val="F8F8F8"/>
                          </a:highlight>
                        </a:rPr>
                      </a:br>
                      <a:r>
                        <a:rPr lang="cs-CZ" sz="1400" dirty="0" err="1">
                          <a:solidFill>
                            <a:srgbClr val="8A8A8A"/>
                          </a:solidFill>
                          <a:effectLst/>
                          <a:highlight>
                            <a:srgbClr val="F8F8F8"/>
                          </a:highlight>
                        </a:rPr>
                        <a:t>for</a:t>
                      </a:r>
                      <a:r>
                        <a:rPr lang="cs-CZ" sz="1400" dirty="0">
                          <a:solidFill>
                            <a:srgbClr val="8A8A8A"/>
                          </a:solidFill>
                          <a:effectLst/>
                          <a:highlight>
                            <a:srgbClr val="F8F8F8"/>
                          </a:highlight>
                        </a:rPr>
                        <a:t> </a:t>
                      </a:r>
                      <a:r>
                        <a:rPr lang="cs-CZ" sz="1400" dirty="0" err="1">
                          <a:solidFill>
                            <a:srgbClr val="8A8A8A"/>
                          </a:solidFill>
                          <a:effectLst/>
                          <a:highlight>
                            <a:srgbClr val="F8F8F8"/>
                          </a:highlight>
                        </a:rPr>
                        <a:t>mtDNA</a:t>
                      </a:r>
                      <a:r>
                        <a:rPr lang="cs-CZ" sz="1400" dirty="0">
                          <a:solidFill>
                            <a:srgbClr val="8A8A8A"/>
                          </a:solidFill>
                          <a:effectLst/>
                          <a:highlight>
                            <a:srgbClr val="F8F8F8"/>
                          </a:highlight>
                        </a:rPr>
                        <a:t>, STR</a:t>
                      </a:r>
                      <a:br>
                        <a:rPr lang="cs-CZ" sz="1400" dirty="0">
                          <a:solidFill>
                            <a:srgbClr val="8A8A8A"/>
                          </a:solidFill>
                          <a:effectLst/>
                          <a:highlight>
                            <a:srgbClr val="F8F8F8"/>
                          </a:highlight>
                        </a:rPr>
                      </a:br>
                      <a:r>
                        <a:rPr lang="cs-CZ" sz="1400" dirty="0">
                          <a:solidFill>
                            <a:srgbClr val="8A8A8A"/>
                          </a:solidFill>
                          <a:effectLst/>
                          <a:highlight>
                            <a:srgbClr val="F8F8F8"/>
                          </a:highlight>
                        </a:rPr>
                        <a:t>and SNP </a:t>
                      </a:r>
                      <a:r>
                        <a:rPr lang="cs-CZ" sz="1400" dirty="0" err="1">
                          <a:solidFill>
                            <a:srgbClr val="8A8A8A"/>
                          </a:solidFill>
                          <a:effectLst/>
                          <a:highlight>
                            <a:srgbClr val="F8F8F8"/>
                          </a:highlight>
                        </a:rPr>
                        <a:t>analysis</a:t>
                      </a:r>
                      <a:endParaRPr lang="cs-CZ" sz="1400" dirty="0">
                        <a:effectLst/>
                        <a:highlight>
                          <a:srgbClr val="F8F8F8"/>
                        </a:highlight>
                      </a:endParaRPr>
                    </a:p>
                  </a:txBody>
                  <a:tcPr marL="45738" marR="45738" marT="45738" marB="45738">
                    <a:lnL w="7620" cap="flat" cmpd="sng" algn="ctr">
                      <a:solidFill>
                        <a:srgbClr val="D8D8D8"/>
                      </a:solidFill>
                      <a:prstDash val="solid"/>
                      <a:round/>
                      <a:headEnd type="none" w="med" len="med"/>
                      <a:tailEnd type="none" w="med" len="med"/>
                    </a:lnL>
                    <a:lnR w="7620" cap="flat" cmpd="sng" algn="ctr">
                      <a:solidFill>
                        <a:srgbClr val="D8D8D8"/>
                      </a:solidFill>
                      <a:prstDash val="solid"/>
                      <a:round/>
                      <a:headEnd type="none" w="med" len="med"/>
                      <a:tailEnd type="none" w="med" len="med"/>
                    </a:lnR>
                    <a:lnT w="7620" cap="flat" cmpd="sng" algn="ctr">
                      <a:solidFill>
                        <a:srgbClr val="D8D8D8"/>
                      </a:solidFill>
                      <a:prstDash val="solid"/>
                      <a:round/>
                      <a:headEnd type="none" w="med" len="med"/>
                      <a:tailEnd type="none" w="med" len="med"/>
                    </a:lnT>
                    <a:lnB w="7620" cap="flat" cmpd="sng" algn="ctr">
                      <a:solidFill>
                        <a:srgbClr val="D8D8D8"/>
                      </a:solidFill>
                      <a:prstDash val="solid"/>
                      <a:round/>
                      <a:headEnd type="none" w="med" len="med"/>
                      <a:tailEnd type="none" w="med" len="med"/>
                    </a:lnB>
                    <a:solidFill>
                      <a:srgbClr val="F8F8F8"/>
                    </a:solidFill>
                  </a:tcPr>
                </a:tc>
                <a:extLst>
                  <a:ext uri="{0D108BD9-81ED-4DB2-BD59-A6C34878D82A}">
                    <a16:rowId xmlns:a16="http://schemas.microsoft.com/office/drawing/2014/main" val="3647464673"/>
                  </a:ext>
                </a:extLst>
              </a:tr>
            </a:tbl>
          </a:graphicData>
        </a:graphic>
      </p:graphicFrame>
      <p:pic>
        <p:nvPicPr>
          <p:cNvPr id="3074" name="Picture 2">
            <a:extLst>
              <a:ext uri="{FF2B5EF4-FFF2-40B4-BE49-F238E27FC236}">
                <a16:creationId xmlns:a16="http://schemas.microsoft.com/office/drawing/2014/main" id="{AF0A3A01-2F2C-28BB-028A-550F842589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6794" y="2060848"/>
            <a:ext cx="1631647" cy="87322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a black and white photo of a car with a cracked window">
            <a:extLst>
              <a:ext uri="{FF2B5EF4-FFF2-40B4-BE49-F238E27FC236}">
                <a16:creationId xmlns:a16="http://schemas.microsoft.com/office/drawing/2014/main" id="{768B55A9-2762-5F20-1B40-7BFF6E5762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2022037"/>
            <a:ext cx="1348999" cy="91203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E17E8634-081C-1354-92C5-9A38B13A7A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112" y="2160613"/>
            <a:ext cx="1927142" cy="815010"/>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a:extLst>
              <a:ext uri="{FF2B5EF4-FFF2-40B4-BE49-F238E27FC236}">
                <a16:creationId xmlns:a16="http://schemas.microsoft.com/office/drawing/2014/main" id="{9AD5AF11-C521-2918-3622-C9BE3BB774F1}"/>
              </a:ext>
            </a:extLst>
          </p:cNvPr>
          <p:cNvSpPr>
            <a:spLocks noGrp="1"/>
          </p:cNvSpPr>
          <p:nvPr>
            <p:ph type="title"/>
          </p:nvPr>
        </p:nvSpPr>
        <p:spPr/>
        <p:txBody>
          <a:bodyPr/>
          <a:lstStyle/>
          <a:p>
            <a:endParaRPr lang="cs-CZ"/>
          </a:p>
        </p:txBody>
      </p:sp>
    </p:spTree>
    <p:extLst>
      <p:ext uri="{BB962C8B-B14F-4D97-AF65-F5344CB8AC3E}">
        <p14:creationId xmlns:p14="http://schemas.microsoft.com/office/powerpoint/2010/main" val="39490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8BE81F2-F8DE-D300-5F35-B37145C29E74}"/>
              </a:ext>
            </a:extLst>
          </p:cNvPr>
          <p:cNvSpPr>
            <a:spLocks noGrp="1"/>
          </p:cNvSpPr>
          <p:nvPr>
            <p:ph type="title"/>
          </p:nvPr>
        </p:nvSpPr>
        <p:spPr/>
        <p:txBody>
          <a:bodyPr/>
          <a:lstStyle/>
          <a:p>
            <a:endParaRPr lang="cs-CZ"/>
          </a:p>
        </p:txBody>
      </p:sp>
      <p:graphicFrame>
        <p:nvGraphicFramePr>
          <p:cNvPr id="5" name="Zástupný obsah 4">
            <a:extLst>
              <a:ext uri="{FF2B5EF4-FFF2-40B4-BE49-F238E27FC236}">
                <a16:creationId xmlns:a16="http://schemas.microsoft.com/office/drawing/2014/main" id="{FF330641-74A1-A71F-377F-16552BF91665}"/>
              </a:ext>
            </a:extLst>
          </p:cNvPr>
          <p:cNvGraphicFramePr>
            <a:graphicFrameLocks noGrp="1"/>
          </p:cNvGraphicFramePr>
          <p:nvPr>
            <p:ph sz="half" idx="1"/>
            <p:extLst>
              <p:ext uri="{D42A27DB-BD31-4B8C-83A1-F6EECF244321}">
                <p14:modId xmlns:p14="http://schemas.microsoft.com/office/powerpoint/2010/main" val="1809123120"/>
              </p:ext>
            </p:extLst>
          </p:nvPr>
        </p:nvGraphicFramePr>
        <p:xfrm>
          <a:off x="539552" y="548680"/>
          <a:ext cx="8168584" cy="5846187"/>
        </p:xfrm>
        <a:graphic>
          <a:graphicData uri="http://schemas.openxmlformats.org/drawingml/2006/table">
            <a:tbl>
              <a:tblPr/>
              <a:tblGrid>
                <a:gridCol w="3137933">
                  <a:extLst>
                    <a:ext uri="{9D8B030D-6E8A-4147-A177-3AD203B41FA5}">
                      <a16:colId xmlns:a16="http://schemas.microsoft.com/office/drawing/2014/main" val="2889889983"/>
                    </a:ext>
                  </a:extLst>
                </a:gridCol>
                <a:gridCol w="5030651">
                  <a:extLst>
                    <a:ext uri="{9D8B030D-6E8A-4147-A177-3AD203B41FA5}">
                      <a16:colId xmlns:a16="http://schemas.microsoft.com/office/drawing/2014/main" val="658768470"/>
                    </a:ext>
                  </a:extLst>
                </a:gridCol>
              </a:tblGrid>
              <a:tr h="220567">
                <a:tc>
                  <a:txBody>
                    <a:bodyPr/>
                    <a:lstStyle/>
                    <a:p>
                      <a:pPr algn="l" fontAlgn="t"/>
                      <a:r>
                        <a:rPr lang="cs-CZ" sz="1200" b="1" i="0" dirty="0">
                          <a:solidFill>
                            <a:schemeClr val="bg1"/>
                          </a:solidFill>
                          <a:effectLst/>
                          <a:latin typeface="Helvetica Neue"/>
                        </a:rPr>
                        <a:t>Aplikace ​</a:t>
                      </a:r>
                    </a:p>
                  </a:txBody>
                  <a:tcPr marL="25613" marR="25613" marT="25613" marB="25613">
                    <a:lnL w="7620" cap="flat" cmpd="sng" algn="ctr">
                      <a:solidFill>
                        <a:srgbClr val="D8D8D8"/>
                      </a:solidFill>
                      <a:prstDash val="solid"/>
                      <a:round/>
                      <a:headEnd type="none" w="med" len="med"/>
                      <a:tailEnd type="none" w="med" len="med"/>
                    </a:lnL>
                    <a:lnR w="7620" cap="flat" cmpd="sng" algn="ctr">
                      <a:solidFill>
                        <a:srgbClr val="D8D8D8"/>
                      </a:solidFill>
                      <a:prstDash val="solid"/>
                      <a:round/>
                      <a:headEnd type="none" w="med" len="med"/>
                      <a:tailEnd type="none" w="med" len="med"/>
                    </a:lnR>
                    <a:lnT w="7620" cap="flat" cmpd="sng" algn="ctr">
                      <a:solidFill>
                        <a:srgbClr val="D8D8D8"/>
                      </a:solidFill>
                      <a:prstDash val="solid"/>
                      <a:round/>
                      <a:headEnd type="none" w="med" len="med"/>
                      <a:tailEnd type="none" w="med" len="med"/>
                    </a:lnT>
                    <a:lnB w="7620" cap="flat" cmpd="sng" algn="ctr">
                      <a:solidFill>
                        <a:srgbClr val="D8D8D8"/>
                      </a:solidFill>
                      <a:prstDash val="solid"/>
                      <a:round/>
                      <a:headEnd type="none" w="med" len="med"/>
                      <a:tailEnd type="none" w="med" len="med"/>
                    </a:lnB>
                    <a:solidFill>
                      <a:srgbClr val="FFFFFF"/>
                    </a:solidFill>
                  </a:tcPr>
                </a:tc>
                <a:tc>
                  <a:txBody>
                    <a:bodyPr/>
                    <a:lstStyle/>
                    <a:p>
                      <a:pPr algn="l" fontAlgn="t"/>
                      <a:r>
                        <a:rPr lang="cs-CZ" sz="1200" b="1" i="0">
                          <a:solidFill>
                            <a:schemeClr val="bg1"/>
                          </a:solidFill>
                          <a:effectLst/>
                          <a:latin typeface="Helvetica Neue"/>
                        </a:rPr>
                        <a:t>Panel ​</a:t>
                      </a:r>
                    </a:p>
                  </a:txBody>
                  <a:tcPr marL="25613" marR="25613" marT="25613" marB="25613">
                    <a:lnL w="7620" cap="flat" cmpd="sng" algn="ctr">
                      <a:solidFill>
                        <a:srgbClr val="D8D8D8"/>
                      </a:solidFill>
                      <a:prstDash val="solid"/>
                      <a:round/>
                      <a:headEnd type="none" w="med" len="med"/>
                      <a:tailEnd type="none" w="med" len="med"/>
                    </a:lnL>
                    <a:lnR w="7620" cap="flat" cmpd="sng" algn="ctr">
                      <a:solidFill>
                        <a:srgbClr val="D8D8D8"/>
                      </a:solidFill>
                      <a:prstDash val="solid"/>
                      <a:round/>
                      <a:headEnd type="none" w="med" len="med"/>
                      <a:tailEnd type="none" w="med" len="med"/>
                    </a:lnR>
                    <a:lnT w="7620" cap="flat" cmpd="sng" algn="ctr">
                      <a:solidFill>
                        <a:srgbClr val="D8D8D8"/>
                      </a:solidFill>
                      <a:prstDash val="solid"/>
                      <a:round/>
                      <a:headEnd type="none" w="med" len="med"/>
                      <a:tailEnd type="none" w="med" len="med"/>
                    </a:lnT>
                    <a:lnB w="7620" cap="flat" cmpd="sng" algn="ctr">
                      <a:solidFill>
                        <a:srgbClr val="D8D8D8"/>
                      </a:solidFill>
                      <a:prstDash val="solid"/>
                      <a:round/>
                      <a:headEnd type="none" w="med" len="med"/>
                      <a:tailEnd type="none" w="med" len="med"/>
                    </a:lnB>
                    <a:solidFill>
                      <a:srgbClr val="FFFFFF"/>
                    </a:solidFill>
                  </a:tcPr>
                </a:tc>
                <a:extLst>
                  <a:ext uri="{0D108BD9-81ED-4DB2-BD59-A6C34878D82A}">
                    <a16:rowId xmlns:a16="http://schemas.microsoft.com/office/drawing/2014/main" val="961732248"/>
                  </a:ext>
                </a:extLst>
              </a:tr>
              <a:tr h="2120845">
                <a:tc>
                  <a:txBody>
                    <a:bodyPr/>
                    <a:lstStyle/>
                    <a:p>
                      <a:pPr algn="l" fontAlgn="t"/>
                      <a:r>
                        <a:rPr lang="cs-CZ" sz="1200" dirty="0">
                          <a:solidFill>
                            <a:schemeClr val="bg1"/>
                          </a:solidFill>
                          <a:effectLst/>
                        </a:rPr>
                        <a:t>Identifikace obětí, DVI, pohřešované osoby ​</a:t>
                      </a:r>
                    </a:p>
                  </a:txBody>
                  <a:tcPr marL="25613" marR="25613" marT="25613" marB="25613">
                    <a:lnL w="7620" cap="flat" cmpd="sng" algn="ctr">
                      <a:solidFill>
                        <a:srgbClr val="D8D8D8"/>
                      </a:solidFill>
                      <a:prstDash val="solid"/>
                      <a:round/>
                      <a:headEnd type="none" w="med" len="med"/>
                      <a:tailEnd type="none" w="med" len="med"/>
                    </a:lnL>
                    <a:lnR w="7620" cap="flat" cmpd="sng" algn="ctr">
                      <a:solidFill>
                        <a:srgbClr val="D8D8D8"/>
                      </a:solidFill>
                      <a:prstDash val="solid"/>
                      <a:round/>
                      <a:headEnd type="none" w="med" len="med"/>
                      <a:tailEnd type="none" w="med" len="med"/>
                    </a:lnR>
                    <a:lnT w="7620" cap="flat" cmpd="sng" algn="ctr">
                      <a:solidFill>
                        <a:srgbClr val="D8D8D8"/>
                      </a:solidFill>
                      <a:prstDash val="solid"/>
                      <a:round/>
                      <a:headEnd type="none" w="med" len="med"/>
                      <a:tailEnd type="none" w="med" len="med"/>
                    </a:lnT>
                    <a:lnB w="7620" cap="flat" cmpd="sng" algn="ctr">
                      <a:solidFill>
                        <a:srgbClr val="D8D8D8"/>
                      </a:solidFill>
                      <a:prstDash val="solid"/>
                      <a:round/>
                      <a:headEnd type="none" w="med" len="med"/>
                      <a:tailEnd type="none" w="med" len="med"/>
                    </a:lnB>
                    <a:solidFill>
                      <a:srgbClr val="FFFFFF"/>
                    </a:solidFill>
                  </a:tcPr>
                </a:tc>
                <a:tc>
                  <a:txBody>
                    <a:bodyPr/>
                    <a:lstStyle/>
                    <a:p>
                      <a:pPr algn="l" fontAlgn="t"/>
                      <a:r>
                        <a:rPr lang="cs-CZ" sz="1200" dirty="0" err="1">
                          <a:solidFill>
                            <a:schemeClr val="bg1"/>
                          </a:solidFill>
                          <a:effectLst/>
                        </a:rPr>
                        <a:t>Precision</a:t>
                      </a:r>
                      <a:r>
                        <a:rPr lang="cs-CZ" sz="1200" dirty="0">
                          <a:solidFill>
                            <a:schemeClr val="bg1"/>
                          </a:solidFill>
                          <a:effectLst/>
                        </a:rPr>
                        <a:t> ID </a:t>
                      </a:r>
                      <a:r>
                        <a:rPr lang="cs-CZ" sz="1200" dirty="0" err="1">
                          <a:solidFill>
                            <a:schemeClr val="bg1"/>
                          </a:solidFill>
                          <a:effectLst/>
                        </a:rPr>
                        <a:t>mtDNA</a:t>
                      </a:r>
                      <a:r>
                        <a:rPr lang="cs-CZ" sz="1200" dirty="0">
                          <a:solidFill>
                            <a:schemeClr val="bg1"/>
                          </a:solidFill>
                          <a:effectLst/>
                        </a:rPr>
                        <a:t> </a:t>
                      </a:r>
                      <a:r>
                        <a:rPr lang="cs-CZ" sz="1200" dirty="0" err="1">
                          <a:solidFill>
                            <a:schemeClr val="bg1"/>
                          </a:solidFill>
                          <a:effectLst/>
                        </a:rPr>
                        <a:t>Whole</a:t>
                      </a:r>
                      <a:r>
                        <a:rPr lang="cs-CZ" sz="1200" dirty="0">
                          <a:solidFill>
                            <a:schemeClr val="bg1"/>
                          </a:solidFill>
                          <a:effectLst/>
                        </a:rPr>
                        <a:t> Genome Panel​</a:t>
                      </a:r>
                      <a:br>
                        <a:rPr lang="cs-CZ" sz="1200" dirty="0">
                          <a:solidFill>
                            <a:schemeClr val="bg1"/>
                          </a:solidFill>
                          <a:effectLst/>
                        </a:rPr>
                      </a:br>
                      <a:r>
                        <a:rPr lang="cs-CZ" sz="1200" dirty="0" err="1">
                          <a:solidFill>
                            <a:schemeClr val="bg1"/>
                          </a:solidFill>
                          <a:effectLst/>
                        </a:rPr>
                        <a:t>Precision</a:t>
                      </a:r>
                      <a:r>
                        <a:rPr lang="cs-CZ" sz="1200" dirty="0">
                          <a:solidFill>
                            <a:schemeClr val="bg1"/>
                          </a:solidFill>
                          <a:effectLst/>
                        </a:rPr>
                        <a:t> ID </a:t>
                      </a:r>
                      <a:r>
                        <a:rPr lang="cs-CZ" sz="1200" dirty="0" err="1">
                          <a:solidFill>
                            <a:schemeClr val="bg1"/>
                          </a:solidFill>
                          <a:effectLst/>
                        </a:rPr>
                        <a:t>mtDNA</a:t>
                      </a:r>
                      <a:r>
                        <a:rPr lang="cs-CZ" sz="1200" dirty="0">
                          <a:solidFill>
                            <a:schemeClr val="bg1"/>
                          </a:solidFill>
                          <a:effectLst/>
                        </a:rPr>
                        <a:t> </a:t>
                      </a:r>
                      <a:r>
                        <a:rPr lang="cs-CZ" sz="1200" dirty="0" err="1">
                          <a:solidFill>
                            <a:schemeClr val="bg1"/>
                          </a:solidFill>
                          <a:effectLst/>
                        </a:rPr>
                        <a:t>Control</a:t>
                      </a:r>
                      <a:r>
                        <a:rPr lang="cs-CZ" sz="1200" dirty="0">
                          <a:solidFill>
                            <a:schemeClr val="bg1"/>
                          </a:solidFill>
                          <a:effectLst/>
                        </a:rPr>
                        <a:t> Region Panel​</a:t>
                      </a:r>
                      <a:br>
                        <a:rPr lang="cs-CZ" sz="1200" dirty="0">
                          <a:solidFill>
                            <a:schemeClr val="bg1"/>
                          </a:solidFill>
                          <a:effectLst/>
                        </a:rPr>
                      </a:br>
                      <a:r>
                        <a:rPr lang="cs-CZ" sz="1200" dirty="0" err="1">
                          <a:solidFill>
                            <a:schemeClr val="bg1"/>
                          </a:solidFill>
                          <a:effectLst/>
                        </a:rPr>
                        <a:t>Precision</a:t>
                      </a:r>
                      <a:r>
                        <a:rPr lang="cs-CZ" sz="1200" dirty="0">
                          <a:solidFill>
                            <a:schemeClr val="bg1"/>
                          </a:solidFill>
                          <a:effectLst/>
                        </a:rPr>
                        <a:t> ID Identity Panel​</a:t>
                      </a:r>
                      <a:br>
                        <a:rPr lang="cs-CZ" sz="1200" dirty="0">
                          <a:solidFill>
                            <a:schemeClr val="bg1"/>
                          </a:solidFill>
                          <a:effectLst/>
                        </a:rPr>
                      </a:br>
                      <a:r>
                        <a:rPr lang="cs-CZ" sz="1200" dirty="0">
                          <a:solidFill>
                            <a:schemeClr val="bg1"/>
                          </a:solidFill>
                          <a:effectLst/>
                        </a:rPr>
                        <a:t>Ion </a:t>
                      </a:r>
                      <a:r>
                        <a:rPr lang="cs-CZ" sz="1200" dirty="0" err="1">
                          <a:solidFill>
                            <a:schemeClr val="bg1"/>
                          </a:solidFill>
                          <a:effectLst/>
                        </a:rPr>
                        <a:t>AmpliSeq</a:t>
                      </a:r>
                      <a:r>
                        <a:rPr lang="cs-CZ" sz="1200" dirty="0">
                          <a:solidFill>
                            <a:schemeClr val="bg1"/>
                          </a:solidFill>
                          <a:effectLst/>
                        </a:rPr>
                        <a:t> HID Y-SNP </a:t>
                      </a:r>
                      <a:r>
                        <a:rPr lang="cs-CZ" sz="1200" dirty="0" err="1">
                          <a:solidFill>
                            <a:schemeClr val="bg1"/>
                          </a:solidFill>
                          <a:effectLst/>
                        </a:rPr>
                        <a:t>Research</a:t>
                      </a:r>
                      <a:r>
                        <a:rPr lang="cs-CZ" sz="1200" dirty="0">
                          <a:solidFill>
                            <a:schemeClr val="bg1"/>
                          </a:solidFill>
                          <a:effectLst/>
                        </a:rPr>
                        <a:t> Panel v1​</a:t>
                      </a:r>
                      <a:br>
                        <a:rPr lang="cs-CZ" sz="1200" dirty="0">
                          <a:solidFill>
                            <a:schemeClr val="bg1"/>
                          </a:solidFill>
                          <a:effectLst/>
                        </a:rPr>
                      </a:br>
                      <a:r>
                        <a:rPr lang="cs-CZ" sz="1200" dirty="0" err="1">
                          <a:solidFill>
                            <a:schemeClr val="bg1"/>
                          </a:solidFill>
                          <a:effectLst/>
                        </a:rPr>
                        <a:t>Combination</a:t>
                      </a:r>
                      <a:r>
                        <a:rPr lang="cs-CZ" sz="1200" dirty="0">
                          <a:solidFill>
                            <a:schemeClr val="bg1"/>
                          </a:solidFill>
                          <a:effectLst/>
                        </a:rPr>
                        <a:t>: Ion </a:t>
                      </a:r>
                      <a:r>
                        <a:rPr lang="cs-CZ" sz="1200" dirty="0" err="1">
                          <a:solidFill>
                            <a:schemeClr val="bg1"/>
                          </a:solidFill>
                          <a:effectLst/>
                        </a:rPr>
                        <a:t>AmpliSeq</a:t>
                      </a:r>
                      <a:r>
                        <a:rPr lang="cs-CZ" sz="1200" dirty="0">
                          <a:solidFill>
                            <a:schemeClr val="bg1"/>
                          </a:solidFill>
                          <a:effectLst/>
                        </a:rPr>
                        <a:t> VISAGE-Basic </a:t>
                      </a:r>
                      <a:r>
                        <a:rPr lang="cs-CZ" sz="1200" dirty="0" err="1">
                          <a:solidFill>
                            <a:schemeClr val="bg1"/>
                          </a:solidFill>
                          <a:effectLst/>
                        </a:rPr>
                        <a:t>Tool</a:t>
                      </a:r>
                      <a:r>
                        <a:rPr lang="cs-CZ" sz="1200" dirty="0">
                          <a:solidFill>
                            <a:schemeClr val="bg1"/>
                          </a:solidFill>
                          <a:effectLst/>
                        </a:rPr>
                        <a:t> </a:t>
                      </a:r>
                      <a:r>
                        <a:rPr lang="cs-CZ" sz="1200" dirty="0" err="1">
                          <a:solidFill>
                            <a:schemeClr val="bg1"/>
                          </a:solidFill>
                          <a:effectLst/>
                        </a:rPr>
                        <a:t>Research</a:t>
                      </a:r>
                      <a:r>
                        <a:rPr lang="cs-CZ" sz="1200" dirty="0">
                          <a:solidFill>
                            <a:schemeClr val="bg1"/>
                          </a:solidFill>
                          <a:effectLst/>
                        </a:rPr>
                        <a:t> Panel, Ion </a:t>
                      </a:r>
                      <a:r>
                        <a:rPr lang="cs-CZ" sz="1200" dirty="0" err="1">
                          <a:solidFill>
                            <a:schemeClr val="bg1"/>
                          </a:solidFill>
                          <a:effectLst/>
                        </a:rPr>
                        <a:t>AmpliSeq</a:t>
                      </a:r>
                      <a:r>
                        <a:rPr lang="cs-CZ" sz="1200" dirty="0">
                          <a:solidFill>
                            <a:schemeClr val="bg1"/>
                          </a:solidFill>
                          <a:effectLst/>
                        </a:rPr>
                        <a:t> HID Y-SNP </a:t>
                      </a:r>
                      <a:r>
                        <a:rPr lang="cs-CZ" sz="1200" dirty="0" err="1">
                          <a:solidFill>
                            <a:schemeClr val="bg1"/>
                          </a:solidFill>
                          <a:effectLst/>
                        </a:rPr>
                        <a:t>Research</a:t>
                      </a:r>
                      <a:r>
                        <a:rPr lang="cs-CZ" sz="1200" dirty="0">
                          <a:solidFill>
                            <a:schemeClr val="bg1"/>
                          </a:solidFill>
                          <a:effectLst/>
                        </a:rPr>
                        <a:t> Panel v1, and </a:t>
                      </a:r>
                      <a:r>
                        <a:rPr lang="cs-CZ" sz="1200" dirty="0" err="1">
                          <a:solidFill>
                            <a:schemeClr val="bg1"/>
                          </a:solidFill>
                          <a:effectLst/>
                        </a:rPr>
                        <a:t>Precision</a:t>
                      </a:r>
                      <a:r>
                        <a:rPr lang="cs-CZ" sz="1200" dirty="0">
                          <a:solidFill>
                            <a:schemeClr val="bg1"/>
                          </a:solidFill>
                          <a:effectLst/>
                        </a:rPr>
                        <a:t> ID </a:t>
                      </a:r>
                      <a:r>
                        <a:rPr lang="cs-CZ" sz="1200" dirty="0" err="1">
                          <a:solidFill>
                            <a:schemeClr val="bg1"/>
                          </a:solidFill>
                          <a:effectLst/>
                        </a:rPr>
                        <a:t>mtDNA</a:t>
                      </a:r>
                      <a:r>
                        <a:rPr lang="cs-CZ" sz="1200" dirty="0">
                          <a:solidFill>
                            <a:schemeClr val="bg1"/>
                          </a:solidFill>
                          <a:effectLst/>
                        </a:rPr>
                        <a:t> </a:t>
                      </a:r>
                      <a:r>
                        <a:rPr lang="cs-CZ" sz="1200" dirty="0" err="1">
                          <a:solidFill>
                            <a:schemeClr val="bg1"/>
                          </a:solidFill>
                          <a:effectLst/>
                        </a:rPr>
                        <a:t>Whole</a:t>
                      </a:r>
                      <a:r>
                        <a:rPr lang="cs-CZ" sz="1200" dirty="0">
                          <a:solidFill>
                            <a:schemeClr val="bg1"/>
                          </a:solidFill>
                          <a:effectLst/>
                        </a:rPr>
                        <a:t> Genome Panel​​</a:t>
                      </a:r>
                    </a:p>
                  </a:txBody>
                  <a:tcPr marL="25613" marR="25613" marT="25613" marB="25613">
                    <a:lnL w="7620" cap="flat" cmpd="sng" algn="ctr">
                      <a:solidFill>
                        <a:srgbClr val="D8D8D8"/>
                      </a:solidFill>
                      <a:prstDash val="solid"/>
                      <a:round/>
                      <a:headEnd type="none" w="med" len="med"/>
                      <a:tailEnd type="none" w="med" len="med"/>
                    </a:lnL>
                    <a:lnR w="7620" cap="flat" cmpd="sng" algn="ctr">
                      <a:solidFill>
                        <a:srgbClr val="D8D8D8"/>
                      </a:solidFill>
                      <a:prstDash val="solid"/>
                      <a:round/>
                      <a:headEnd type="none" w="med" len="med"/>
                      <a:tailEnd type="none" w="med" len="med"/>
                    </a:lnR>
                    <a:lnT w="7620" cap="flat" cmpd="sng" algn="ctr">
                      <a:solidFill>
                        <a:srgbClr val="D8D8D8"/>
                      </a:solidFill>
                      <a:prstDash val="solid"/>
                      <a:round/>
                      <a:headEnd type="none" w="med" len="med"/>
                      <a:tailEnd type="none" w="med" len="med"/>
                    </a:lnT>
                    <a:lnB w="7620" cap="flat" cmpd="sng" algn="ctr">
                      <a:solidFill>
                        <a:srgbClr val="D8D8D8"/>
                      </a:solidFill>
                      <a:prstDash val="solid"/>
                      <a:round/>
                      <a:headEnd type="none" w="med" len="med"/>
                      <a:tailEnd type="none" w="med" len="med"/>
                    </a:lnB>
                    <a:solidFill>
                      <a:srgbClr val="FFFFFF"/>
                    </a:solidFill>
                  </a:tcPr>
                </a:tc>
                <a:extLst>
                  <a:ext uri="{0D108BD9-81ED-4DB2-BD59-A6C34878D82A}">
                    <a16:rowId xmlns:a16="http://schemas.microsoft.com/office/drawing/2014/main" val="1625232032"/>
                  </a:ext>
                </a:extLst>
              </a:tr>
              <a:tr h="799395">
                <a:tc>
                  <a:txBody>
                    <a:bodyPr/>
                    <a:lstStyle/>
                    <a:p>
                      <a:pPr algn="l" fontAlgn="t"/>
                      <a:r>
                        <a:rPr lang="cs-CZ" sz="1200" dirty="0">
                          <a:solidFill>
                            <a:schemeClr val="bg1"/>
                          </a:solidFill>
                          <a:effectLst/>
                        </a:rPr>
                        <a:t>Vyšetřování stopy</a:t>
                      </a:r>
                    </a:p>
                  </a:txBody>
                  <a:tcPr marL="25613" marR="25613" marT="25613" marB="25613">
                    <a:lnL w="7620" cap="flat" cmpd="sng" algn="ctr">
                      <a:solidFill>
                        <a:srgbClr val="D8D8D8"/>
                      </a:solidFill>
                      <a:prstDash val="solid"/>
                      <a:round/>
                      <a:headEnd type="none" w="med" len="med"/>
                      <a:tailEnd type="none" w="med" len="med"/>
                    </a:lnL>
                    <a:lnR w="7620" cap="flat" cmpd="sng" algn="ctr">
                      <a:solidFill>
                        <a:srgbClr val="D8D8D8"/>
                      </a:solidFill>
                      <a:prstDash val="solid"/>
                      <a:round/>
                      <a:headEnd type="none" w="med" len="med"/>
                      <a:tailEnd type="none" w="med" len="med"/>
                    </a:lnR>
                    <a:lnT w="7620" cap="flat" cmpd="sng" algn="ctr">
                      <a:solidFill>
                        <a:srgbClr val="D8D8D8"/>
                      </a:solidFill>
                      <a:prstDash val="solid"/>
                      <a:round/>
                      <a:headEnd type="none" w="med" len="med"/>
                      <a:tailEnd type="none" w="med" len="med"/>
                    </a:lnT>
                    <a:lnB w="7620" cap="flat" cmpd="sng" algn="ctr">
                      <a:solidFill>
                        <a:srgbClr val="D8D8D8"/>
                      </a:solidFill>
                      <a:prstDash val="solid"/>
                      <a:round/>
                      <a:headEnd type="none" w="med" len="med"/>
                      <a:tailEnd type="none" w="med" len="med"/>
                    </a:lnB>
                    <a:solidFill>
                      <a:srgbClr val="FFFFFF"/>
                    </a:solidFill>
                  </a:tcPr>
                </a:tc>
                <a:tc>
                  <a:txBody>
                    <a:bodyPr/>
                    <a:lstStyle/>
                    <a:p>
                      <a:pPr algn="l" fontAlgn="t"/>
                      <a:r>
                        <a:rPr lang="en-US" sz="1200" dirty="0">
                          <a:solidFill>
                            <a:schemeClr val="bg1"/>
                          </a:solidFill>
                          <a:effectLst/>
                        </a:rPr>
                        <a:t>Precision ID Ancestry Panel​</a:t>
                      </a:r>
                      <a:br>
                        <a:rPr lang="en-US" sz="1200" dirty="0">
                          <a:solidFill>
                            <a:schemeClr val="bg1"/>
                          </a:solidFill>
                          <a:effectLst/>
                        </a:rPr>
                      </a:br>
                      <a:r>
                        <a:rPr lang="en-US" sz="1200" dirty="0">
                          <a:solidFill>
                            <a:schemeClr val="bg1"/>
                          </a:solidFill>
                          <a:effectLst/>
                        </a:rPr>
                        <a:t>Ion </a:t>
                      </a:r>
                      <a:r>
                        <a:rPr lang="en-US" sz="1200" dirty="0" err="1">
                          <a:solidFill>
                            <a:schemeClr val="bg1"/>
                          </a:solidFill>
                          <a:effectLst/>
                        </a:rPr>
                        <a:t>AmpliSeq</a:t>
                      </a:r>
                      <a:r>
                        <a:rPr lang="en-US" sz="1200" dirty="0">
                          <a:solidFill>
                            <a:schemeClr val="bg1"/>
                          </a:solidFill>
                          <a:effectLst/>
                        </a:rPr>
                        <a:t> </a:t>
                      </a:r>
                      <a:r>
                        <a:rPr lang="en-US" sz="1200" dirty="0" err="1">
                          <a:solidFill>
                            <a:schemeClr val="bg1"/>
                          </a:solidFill>
                          <a:effectLst/>
                        </a:rPr>
                        <a:t>PhenoTrivium</a:t>
                      </a:r>
                      <a:r>
                        <a:rPr lang="en-US" sz="1200" dirty="0">
                          <a:solidFill>
                            <a:schemeClr val="bg1"/>
                          </a:solidFill>
                          <a:effectLst/>
                        </a:rPr>
                        <a:t> Panel ​</a:t>
                      </a:r>
                      <a:br>
                        <a:rPr lang="en-US" sz="1200" dirty="0">
                          <a:solidFill>
                            <a:schemeClr val="bg1"/>
                          </a:solidFill>
                          <a:effectLst/>
                        </a:rPr>
                      </a:br>
                      <a:r>
                        <a:rPr lang="en-US" sz="1200" dirty="0">
                          <a:solidFill>
                            <a:schemeClr val="bg1"/>
                          </a:solidFill>
                          <a:effectLst/>
                        </a:rPr>
                        <a:t>Ion </a:t>
                      </a:r>
                      <a:r>
                        <a:rPr lang="en-US" sz="1200" dirty="0" err="1">
                          <a:solidFill>
                            <a:schemeClr val="bg1"/>
                          </a:solidFill>
                          <a:effectLst/>
                        </a:rPr>
                        <a:t>AmpliSeq</a:t>
                      </a:r>
                      <a:r>
                        <a:rPr lang="en-US" sz="1200" dirty="0">
                          <a:solidFill>
                            <a:schemeClr val="bg1"/>
                          </a:solidFill>
                          <a:effectLst/>
                        </a:rPr>
                        <a:t> VISAGE-Basic Tool Research Panel​</a:t>
                      </a:r>
                    </a:p>
                  </a:txBody>
                  <a:tcPr marL="25613" marR="25613" marT="25613" marB="25613">
                    <a:lnL w="7620" cap="flat" cmpd="sng" algn="ctr">
                      <a:solidFill>
                        <a:srgbClr val="D8D8D8"/>
                      </a:solidFill>
                      <a:prstDash val="solid"/>
                      <a:round/>
                      <a:headEnd type="none" w="med" len="med"/>
                      <a:tailEnd type="none" w="med" len="med"/>
                    </a:lnL>
                    <a:lnR w="7620" cap="flat" cmpd="sng" algn="ctr">
                      <a:solidFill>
                        <a:srgbClr val="D8D8D8"/>
                      </a:solidFill>
                      <a:prstDash val="solid"/>
                      <a:round/>
                      <a:headEnd type="none" w="med" len="med"/>
                      <a:tailEnd type="none" w="med" len="med"/>
                    </a:lnR>
                    <a:lnT w="7620" cap="flat" cmpd="sng" algn="ctr">
                      <a:solidFill>
                        <a:srgbClr val="D8D8D8"/>
                      </a:solidFill>
                      <a:prstDash val="solid"/>
                      <a:round/>
                      <a:headEnd type="none" w="med" len="med"/>
                      <a:tailEnd type="none" w="med" len="med"/>
                    </a:lnT>
                    <a:lnB w="7620" cap="flat" cmpd="sng" algn="ctr">
                      <a:solidFill>
                        <a:srgbClr val="D8D8D8"/>
                      </a:solidFill>
                      <a:prstDash val="solid"/>
                      <a:round/>
                      <a:headEnd type="none" w="med" len="med"/>
                      <a:tailEnd type="none" w="med" len="med"/>
                    </a:lnB>
                    <a:solidFill>
                      <a:srgbClr val="FFFFFF"/>
                    </a:solidFill>
                  </a:tcPr>
                </a:tc>
                <a:extLst>
                  <a:ext uri="{0D108BD9-81ED-4DB2-BD59-A6C34878D82A}">
                    <a16:rowId xmlns:a16="http://schemas.microsoft.com/office/drawing/2014/main" val="2746278240"/>
                  </a:ext>
                </a:extLst>
              </a:tr>
              <a:tr h="946223">
                <a:tc>
                  <a:txBody>
                    <a:bodyPr/>
                    <a:lstStyle/>
                    <a:p>
                      <a:pPr algn="l" fontAlgn="t"/>
                      <a:r>
                        <a:rPr lang="cs-CZ" sz="1200" dirty="0">
                          <a:solidFill>
                            <a:schemeClr val="bg1"/>
                          </a:solidFill>
                          <a:effectLst/>
                        </a:rPr>
                        <a:t>Navenek viditelné znaky​</a:t>
                      </a:r>
                    </a:p>
                  </a:txBody>
                  <a:tcPr marL="25613" marR="25613" marT="25613" marB="25613">
                    <a:lnL w="7620" cap="flat" cmpd="sng" algn="ctr">
                      <a:solidFill>
                        <a:srgbClr val="D8D8D8"/>
                      </a:solidFill>
                      <a:prstDash val="solid"/>
                      <a:round/>
                      <a:headEnd type="none" w="med" len="med"/>
                      <a:tailEnd type="none" w="med" len="med"/>
                    </a:lnL>
                    <a:lnR w="7620" cap="flat" cmpd="sng" algn="ctr">
                      <a:solidFill>
                        <a:srgbClr val="D8D8D8"/>
                      </a:solidFill>
                      <a:prstDash val="solid"/>
                      <a:round/>
                      <a:headEnd type="none" w="med" len="med"/>
                      <a:tailEnd type="none" w="med" len="med"/>
                    </a:lnR>
                    <a:lnT w="7620" cap="flat" cmpd="sng" algn="ctr">
                      <a:solidFill>
                        <a:srgbClr val="D8D8D8"/>
                      </a:solidFill>
                      <a:prstDash val="solid"/>
                      <a:round/>
                      <a:headEnd type="none" w="med" len="med"/>
                      <a:tailEnd type="none" w="med" len="med"/>
                    </a:lnT>
                    <a:lnB w="7620" cap="flat" cmpd="sng" algn="ctr">
                      <a:solidFill>
                        <a:srgbClr val="D8D8D8"/>
                      </a:solidFill>
                      <a:prstDash val="solid"/>
                      <a:round/>
                      <a:headEnd type="none" w="med" len="med"/>
                      <a:tailEnd type="none" w="med" len="med"/>
                    </a:lnB>
                    <a:solidFill>
                      <a:srgbClr val="FFFFFF"/>
                    </a:solidFill>
                  </a:tcPr>
                </a:tc>
                <a:tc>
                  <a:txBody>
                    <a:bodyPr/>
                    <a:lstStyle/>
                    <a:p>
                      <a:pPr algn="l" fontAlgn="t"/>
                      <a:r>
                        <a:rPr lang="cs-CZ" sz="1200" dirty="0">
                          <a:solidFill>
                            <a:schemeClr val="bg1"/>
                          </a:solidFill>
                          <a:effectLst/>
                        </a:rPr>
                        <a:t>Ion </a:t>
                      </a:r>
                      <a:r>
                        <a:rPr lang="cs-CZ" sz="1200" dirty="0" err="1">
                          <a:solidFill>
                            <a:schemeClr val="bg1"/>
                          </a:solidFill>
                          <a:effectLst/>
                        </a:rPr>
                        <a:t>AmpliSeq</a:t>
                      </a:r>
                      <a:r>
                        <a:rPr lang="cs-CZ" sz="1200" dirty="0">
                          <a:solidFill>
                            <a:schemeClr val="bg1"/>
                          </a:solidFill>
                          <a:effectLst/>
                        </a:rPr>
                        <a:t> </a:t>
                      </a:r>
                      <a:r>
                        <a:rPr lang="cs-CZ" sz="1200" dirty="0" err="1">
                          <a:solidFill>
                            <a:schemeClr val="bg1"/>
                          </a:solidFill>
                          <a:effectLst/>
                        </a:rPr>
                        <a:t>PhenoTrivium</a:t>
                      </a:r>
                      <a:r>
                        <a:rPr lang="cs-CZ" sz="1200" dirty="0">
                          <a:solidFill>
                            <a:schemeClr val="bg1"/>
                          </a:solidFill>
                          <a:effectLst/>
                        </a:rPr>
                        <a:t> Panel ​</a:t>
                      </a:r>
                      <a:br>
                        <a:rPr lang="cs-CZ" sz="1200" dirty="0">
                          <a:solidFill>
                            <a:schemeClr val="bg1"/>
                          </a:solidFill>
                          <a:effectLst/>
                        </a:rPr>
                      </a:br>
                      <a:r>
                        <a:rPr lang="cs-CZ" sz="1200" dirty="0">
                          <a:solidFill>
                            <a:schemeClr val="bg1"/>
                          </a:solidFill>
                          <a:effectLst/>
                        </a:rPr>
                        <a:t>Ion </a:t>
                      </a:r>
                      <a:r>
                        <a:rPr lang="cs-CZ" sz="1200" dirty="0" err="1">
                          <a:solidFill>
                            <a:schemeClr val="bg1"/>
                          </a:solidFill>
                          <a:effectLst/>
                        </a:rPr>
                        <a:t>AmpliSeq</a:t>
                      </a:r>
                      <a:r>
                        <a:rPr lang="cs-CZ" sz="1200" dirty="0">
                          <a:solidFill>
                            <a:schemeClr val="bg1"/>
                          </a:solidFill>
                          <a:effectLst/>
                        </a:rPr>
                        <a:t> VISAGE-Basic </a:t>
                      </a:r>
                      <a:r>
                        <a:rPr lang="cs-CZ" sz="1200" dirty="0" err="1">
                          <a:solidFill>
                            <a:schemeClr val="bg1"/>
                          </a:solidFill>
                          <a:effectLst/>
                        </a:rPr>
                        <a:t>Tool</a:t>
                      </a:r>
                      <a:r>
                        <a:rPr lang="cs-CZ" sz="1200" dirty="0">
                          <a:solidFill>
                            <a:schemeClr val="bg1"/>
                          </a:solidFill>
                          <a:effectLst/>
                        </a:rPr>
                        <a:t> </a:t>
                      </a:r>
                      <a:r>
                        <a:rPr lang="cs-CZ" sz="1200" dirty="0" err="1">
                          <a:solidFill>
                            <a:schemeClr val="bg1"/>
                          </a:solidFill>
                          <a:effectLst/>
                        </a:rPr>
                        <a:t>Research</a:t>
                      </a:r>
                      <a:r>
                        <a:rPr lang="cs-CZ" sz="1200" dirty="0">
                          <a:solidFill>
                            <a:schemeClr val="bg1"/>
                          </a:solidFill>
                          <a:effectLst/>
                        </a:rPr>
                        <a:t> Panel​</a:t>
                      </a:r>
                      <a:br>
                        <a:rPr lang="cs-CZ" sz="1200" dirty="0">
                          <a:solidFill>
                            <a:schemeClr val="bg1"/>
                          </a:solidFill>
                          <a:effectLst/>
                        </a:rPr>
                      </a:br>
                      <a:r>
                        <a:rPr lang="cs-CZ" sz="1200" dirty="0">
                          <a:solidFill>
                            <a:schemeClr val="bg1"/>
                          </a:solidFill>
                          <a:effectLst/>
                        </a:rPr>
                        <a:t>Ion </a:t>
                      </a:r>
                      <a:r>
                        <a:rPr lang="cs-CZ" sz="1200" dirty="0" err="1">
                          <a:solidFill>
                            <a:schemeClr val="bg1"/>
                          </a:solidFill>
                          <a:effectLst/>
                        </a:rPr>
                        <a:t>AmpliSeq</a:t>
                      </a:r>
                      <a:r>
                        <a:rPr lang="cs-CZ" sz="1200" dirty="0">
                          <a:solidFill>
                            <a:schemeClr val="bg1"/>
                          </a:solidFill>
                          <a:effectLst/>
                        </a:rPr>
                        <a:t> DNA </a:t>
                      </a:r>
                      <a:r>
                        <a:rPr lang="cs-CZ" sz="1200" dirty="0" err="1">
                          <a:solidFill>
                            <a:schemeClr val="bg1"/>
                          </a:solidFill>
                          <a:effectLst/>
                        </a:rPr>
                        <a:t>Phenotyping</a:t>
                      </a:r>
                      <a:r>
                        <a:rPr lang="cs-CZ" sz="1200" dirty="0">
                          <a:solidFill>
                            <a:schemeClr val="bg1"/>
                          </a:solidFill>
                          <a:effectLst/>
                        </a:rPr>
                        <a:t> Panel​</a:t>
                      </a:r>
                    </a:p>
                  </a:txBody>
                  <a:tcPr marL="25613" marR="25613" marT="25613" marB="25613">
                    <a:lnL w="7620" cap="flat" cmpd="sng" algn="ctr">
                      <a:solidFill>
                        <a:srgbClr val="D8D8D8"/>
                      </a:solidFill>
                      <a:prstDash val="solid"/>
                      <a:round/>
                      <a:headEnd type="none" w="med" len="med"/>
                      <a:tailEnd type="none" w="med" len="med"/>
                    </a:lnL>
                    <a:lnR w="7620" cap="flat" cmpd="sng" algn="ctr">
                      <a:solidFill>
                        <a:srgbClr val="D8D8D8"/>
                      </a:solidFill>
                      <a:prstDash val="solid"/>
                      <a:round/>
                      <a:headEnd type="none" w="med" len="med"/>
                      <a:tailEnd type="none" w="med" len="med"/>
                    </a:lnR>
                    <a:lnT w="7620" cap="flat" cmpd="sng" algn="ctr">
                      <a:solidFill>
                        <a:srgbClr val="D8D8D8"/>
                      </a:solidFill>
                      <a:prstDash val="solid"/>
                      <a:round/>
                      <a:headEnd type="none" w="med" len="med"/>
                      <a:tailEnd type="none" w="med" len="med"/>
                    </a:lnT>
                    <a:lnB w="7620" cap="flat" cmpd="sng" algn="ctr">
                      <a:solidFill>
                        <a:srgbClr val="D8D8D8"/>
                      </a:solidFill>
                      <a:prstDash val="solid"/>
                      <a:round/>
                      <a:headEnd type="none" w="med" len="med"/>
                      <a:tailEnd type="none" w="med" len="med"/>
                    </a:lnB>
                    <a:solidFill>
                      <a:srgbClr val="FFFFFF"/>
                    </a:solidFill>
                  </a:tcPr>
                </a:tc>
                <a:extLst>
                  <a:ext uri="{0D108BD9-81ED-4DB2-BD59-A6C34878D82A}">
                    <a16:rowId xmlns:a16="http://schemas.microsoft.com/office/drawing/2014/main" val="4050238159"/>
                  </a:ext>
                </a:extLst>
              </a:tr>
              <a:tr h="1093050">
                <a:tc>
                  <a:txBody>
                    <a:bodyPr/>
                    <a:lstStyle/>
                    <a:p>
                      <a:pPr algn="l" fontAlgn="t"/>
                      <a:r>
                        <a:rPr lang="cs-CZ" sz="1200" dirty="0">
                          <a:solidFill>
                            <a:schemeClr val="bg1"/>
                          </a:solidFill>
                          <a:effectLst/>
                        </a:rPr>
                        <a:t>Bio Geografický původ</a:t>
                      </a:r>
                    </a:p>
                  </a:txBody>
                  <a:tcPr marL="25613" marR="25613" marT="25613" marB="25613">
                    <a:lnL w="7620" cap="flat" cmpd="sng" algn="ctr">
                      <a:solidFill>
                        <a:srgbClr val="D8D8D8"/>
                      </a:solidFill>
                      <a:prstDash val="solid"/>
                      <a:round/>
                      <a:headEnd type="none" w="med" len="med"/>
                      <a:tailEnd type="none" w="med" len="med"/>
                    </a:lnL>
                    <a:lnR w="7620" cap="flat" cmpd="sng" algn="ctr">
                      <a:solidFill>
                        <a:srgbClr val="D8D8D8"/>
                      </a:solidFill>
                      <a:prstDash val="solid"/>
                      <a:round/>
                      <a:headEnd type="none" w="med" len="med"/>
                      <a:tailEnd type="none" w="med" len="med"/>
                    </a:lnR>
                    <a:lnT w="7620" cap="flat" cmpd="sng" algn="ctr">
                      <a:solidFill>
                        <a:srgbClr val="D8D8D8"/>
                      </a:solidFill>
                      <a:prstDash val="solid"/>
                      <a:round/>
                      <a:headEnd type="none" w="med" len="med"/>
                      <a:tailEnd type="none" w="med" len="med"/>
                    </a:lnT>
                    <a:lnB w="7620" cap="flat" cmpd="sng" algn="ctr">
                      <a:solidFill>
                        <a:srgbClr val="D8D8D8"/>
                      </a:solidFill>
                      <a:prstDash val="solid"/>
                      <a:round/>
                      <a:headEnd type="none" w="med" len="med"/>
                      <a:tailEnd type="none" w="med" len="med"/>
                    </a:lnB>
                    <a:solidFill>
                      <a:srgbClr val="FFFFFF"/>
                    </a:solidFill>
                  </a:tcPr>
                </a:tc>
                <a:tc>
                  <a:txBody>
                    <a:bodyPr/>
                    <a:lstStyle/>
                    <a:p>
                      <a:pPr algn="l" fontAlgn="t"/>
                      <a:r>
                        <a:rPr lang="cs-CZ" sz="1200" dirty="0" err="1">
                          <a:solidFill>
                            <a:schemeClr val="bg1"/>
                          </a:solidFill>
                          <a:effectLst/>
                        </a:rPr>
                        <a:t>Precision</a:t>
                      </a:r>
                      <a:r>
                        <a:rPr lang="cs-CZ" sz="1200" dirty="0">
                          <a:solidFill>
                            <a:schemeClr val="bg1"/>
                          </a:solidFill>
                          <a:effectLst/>
                        </a:rPr>
                        <a:t> ID </a:t>
                      </a:r>
                      <a:r>
                        <a:rPr lang="cs-CZ" sz="1200" dirty="0" err="1">
                          <a:solidFill>
                            <a:schemeClr val="bg1"/>
                          </a:solidFill>
                          <a:effectLst/>
                        </a:rPr>
                        <a:t>Ancestry</a:t>
                      </a:r>
                      <a:r>
                        <a:rPr lang="cs-CZ" sz="1200" dirty="0">
                          <a:solidFill>
                            <a:schemeClr val="bg1"/>
                          </a:solidFill>
                          <a:effectLst/>
                        </a:rPr>
                        <a:t> Panel​</a:t>
                      </a:r>
                      <a:br>
                        <a:rPr lang="cs-CZ" sz="1200" dirty="0">
                          <a:solidFill>
                            <a:schemeClr val="bg1"/>
                          </a:solidFill>
                          <a:effectLst/>
                        </a:rPr>
                      </a:br>
                      <a:r>
                        <a:rPr lang="cs-CZ" sz="1200" dirty="0">
                          <a:solidFill>
                            <a:schemeClr val="bg1"/>
                          </a:solidFill>
                          <a:effectLst/>
                        </a:rPr>
                        <a:t>Ion </a:t>
                      </a:r>
                      <a:r>
                        <a:rPr lang="cs-CZ" sz="1200" dirty="0" err="1">
                          <a:solidFill>
                            <a:schemeClr val="bg1"/>
                          </a:solidFill>
                          <a:effectLst/>
                        </a:rPr>
                        <a:t>AmpliSeq</a:t>
                      </a:r>
                      <a:r>
                        <a:rPr lang="cs-CZ" sz="1200" dirty="0">
                          <a:solidFill>
                            <a:schemeClr val="bg1"/>
                          </a:solidFill>
                          <a:effectLst/>
                        </a:rPr>
                        <a:t> </a:t>
                      </a:r>
                      <a:r>
                        <a:rPr lang="cs-CZ" sz="1200" dirty="0" err="1">
                          <a:solidFill>
                            <a:schemeClr val="bg1"/>
                          </a:solidFill>
                          <a:effectLst/>
                        </a:rPr>
                        <a:t>PhenoTrivium</a:t>
                      </a:r>
                      <a:r>
                        <a:rPr lang="cs-CZ" sz="1200" dirty="0">
                          <a:solidFill>
                            <a:schemeClr val="bg1"/>
                          </a:solidFill>
                          <a:effectLst/>
                        </a:rPr>
                        <a:t> Panel ​</a:t>
                      </a:r>
                      <a:br>
                        <a:rPr lang="cs-CZ" sz="1200" dirty="0">
                          <a:solidFill>
                            <a:schemeClr val="bg1"/>
                          </a:solidFill>
                          <a:effectLst/>
                        </a:rPr>
                      </a:br>
                      <a:r>
                        <a:rPr lang="cs-CZ" sz="1200" dirty="0">
                          <a:solidFill>
                            <a:schemeClr val="bg1"/>
                          </a:solidFill>
                          <a:effectLst/>
                        </a:rPr>
                        <a:t>Ion </a:t>
                      </a:r>
                      <a:r>
                        <a:rPr lang="cs-CZ" sz="1200" dirty="0" err="1">
                          <a:solidFill>
                            <a:schemeClr val="bg1"/>
                          </a:solidFill>
                          <a:effectLst/>
                        </a:rPr>
                        <a:t>AmpliSeq</a:t>
                      </a:r>
                      <a:r>
                        <a:rPr lang="cs-CZ" sz="1200" dirty="0">
                          <a:solidFill>
                            <a:schemeClr val="bg1"/>
                          </a:solidFill>
                          <a:effectLst/>
                        </a:rPr>
                        <a:t> VISAGE-Basic </a:t>
                      </a:r>
                      <a:r>
                        <a:rPr lang="cs-CZ" sz="1200" dirty="0" err="1">
                          <a:solidFill>
                            <a:schemeClr val="bg1"/>
                          </a:solidFill>
                          <a:effectLst/>
                        </a:rPr>
                        <a:t>Tool</a:t>
                      </a:r>
                      <a:r>
                        <a:rPr lang="cs-CZ" sz="1200" dirty="0">
                          <a:solidFill>
                            <a:schemeClr val="bg1"/>
                          </a:solidFill>
                          <a:effectLst/>
                        </a:rPr>
                        <a:t> </a:t>
                      </a:r>
                      <a:r>
                        <a:rPr lang="cs-CZ" sz="1200" dirty="0" err="1">
                          <a:solidFill>
                            <a:schemeClr val="bg1"/>
                          </a:solidFill>
                          <a:effectLst/>
                        </a:rPr>
                        <a:t>Research</a:t>
                      </a:r>
                      <a:r>
                        <a:rPr lang="cs-CZ" sz="1200" dirty="0">
                          <a:solidFill>
                            <a:schemeClr val="bg1"/>
                          </a:solidFill>
                          <a:effectLst/>
                        </a:rPr>
                        <a:t> Panel​</a:t>
                      </a:r>
                      <a:br>
                        <a:rPr lang="cs-CZ" sz="1200" dirty="0">
                          <a:solidFill>
                            <a:schemeClr val="bg1"/>
                          </a:solidFill>
                          <a:effectLst/>
                        </a:rPr>
                      </a:br>
                      <a:r>
                        <a:rPr lang="cs-CZ" sz="1200" dirty="0">
                          <a:solidFill>
                            <a:schemeClr val="bg1"/>
                          </a:solidFill>
                          <a:effectLst/>
                        </a:rPr>
                        <a:t>Ion </a:t>
                      </a:r>
                      <a:r>
                        <a:rPr lang="cs-CZ" sz="1200" dirty="0" err="1">
                          <a:solidFill>
                            <a:schemeClr val="bg1"/>
                          </a:solidFill>
                          <a:effectLst/>
                        </a:rPr>
                        <a:t>AmpliSeq</a:t>
                      </a:r>
                      <a:r>
                        <a:rPr lang="cs-CZ" sz="1200" dirty="0">
                          <a:solidFill>
                            <a:schemeClr val="bg1"/>
                          </a:solidFill>
                          <a:effectLst/>
                        </a:rPr>
                        <a:t> MH-74 Plex </a:t>
                      </a:r>
                      <a:r>
                        <a:rPr lang="cs-CZ" sz="1200" dirty="0" err="1">
                          <a:solidFill>
                            <a:schemeClr val="bg1"/>
                          </a:solidFill>
                          <a:effectLst/>
                        </a:rPr>
                        <a:t>Research</a:t>
                      </a:r>
                      <a:r>
                        <a:rPr lang="cs-CZ" sz="1200" dirty="0">
                          <a:solidFill>
                            <a:schemeClr val="bg1"/>
                          </a:solidFill>
                          <a:effectLst/>
                        </a:rPr>
                        <a:t> Panel​</a:t>
                      </a:r>
                    </a:p>
                  </a:txBody>
                  <a:tcPr marL="25613" marR="25613" marT="25613" marB="25613">
                    <a:lnL w="7620" cap="flat" cmpd="sng" algn="ctr">
                      <a:solidFill>
                        <a:srgbClr val="D8D8D8"/>
                      </a:solidFill>
                      <a:prstDash val="solid"/>
                      <a:round/>
                      <a:headEnd type="none" w="med" len="med"/>
                      <a:tailEnd type="none" w="med" len="med"/>
                    </a:lnL>
                    <a:lnR w="7620" cap="flat" cmpd="sng" algn="ctr">
                      <a:solidFill>
                        <a:srgbClr val="D8D8D8"/>
                      </a:solidFill>
                      <a:prstDash val="solid"/>
                      <a:round/>
                      <a:headEnd type="none" w="med" len="med"/>
                      <a:tailEnd type="none" w="med" len="med"/>
                    </a:lnR>
                    <a:lnT w="7620" cap="flat" cmpd="sng" algn="ctr">
                      <a:solidFill>
                        <a:srgbClr val="D8D8D8"/>
                      </a:solidFill>
                      <a:prstDash val="solid"/>
                      <a:round/>
                      <a:headEnd type="none" w="med" len="med"/>
                      <a:tailEnd type="none" w="med" len="med"/>
                    </a:lnT>
                    <a:lnB w="7620" cap="flat" cmpd="sng" algn="ctr">
                      <a:solidFill>
                        <a:srgbClr val="D8D8D8"/>
                      </a:solidFill>
                      <a:prstDash val="solid"/>
                      <a:round/>
                      <a:headEnd type="none" w="med" len="med"/>
                      <a:tailEnd type="none" w="med" len="med"/>
                    </a:lnB>
                    <a:solidFill>
                      <a:srgbClr val="FFFFFF"/>
                    </a:solidFill>
                  </a:tcPr>
                </a:tc>
                <a:extLst>
                  <a:ext uri="{0D108BD9-81ED-4DB2-BD59-A6C34878D82A}">
                    <a16:rowId xmlns:a16="http://schemas.microsoft.com/office/drawing/2014/main" val="2015185691"/>
                  </a:ext>
                </a:extLst>
              </a:tr>
              <a:tr h="652568">
                <a:tc>
                  <a:txBody>
                    <a:bodyPr/>
                    <a:lstStyle/>
                    <a:p>
                      <a:pPr algn="l" fontAlgn="t"/>
                      <a:r>
                        <a:rPr lang="en-US" sz="1200" dirty="0" err="1">
                          <a:solidFill>
                            <a:schemeClr val="bg1"/>
                          </a:solidFill>
                          <a:effectLst/>
                        </a:rPr>
                        <a:t>Počet</a:t>
                      </a:r>
                      <a:r>
                        <a:rPr lang="en-US" sz="1200" dirty="0">
                          <a:solidFill>
                            <a:schemeClr val="bg1"/>
                          </a:solidFill>
                          <a:effectLst/>
                        </a:rPr>
                        <a:t> </a:t>
                      </a:r>
                      <a:r>
                        <a:rPr lang="en-US" sz="1200" dirty="0" err="1">
                          <a:solidFill>
                            <a:schemeClr val="bg1"/>
                          </a:solidFill>
                          <a:effectLst/>
                        </a:rPr>
                        <a:t>přispěvatelů</a:t>
                      </a:r>
                      <a:r>
                        <a:rPr lang="en-US" sz="1200" dirty="0">
                          <a:solidFill>
                            <a:schemeClr val="bg1"/>
                          </a:solidFill>
                          <a:effectLst/>
                        </a:rPr>
                        <a:t>, </a:t>
                      </a:r>
                      <a:r>
                        <a:rPr lang="en-US" sz="1200" dirty="0" err="1">
                          <a:solidFill>
                            <a:schemeClr val="bg1"/>
                          </a:solidFill>
                          <a:effectLst/>
                        </a:rPr>
                        <a:t>dekonvoluce</a:t>
                      </a:r>
                      <a:r>
                        <a:rPr lang="en-US" sz="1200" dirty="0">
                          <a:solidFill>
                            <a:schemeClr val="bg1"/>
                          </a:solidFill>
                          <a:effectLst/>
                        </a:rPr>
                        <a:t> </a:t>
                      </a:r>
                      <a:r>
                        <a:rPr lang="en-US" sz="1200" dirty="0" err="1">
                          <a:solidFill>
                            <a:schemeClr val="bg1"/>
                          </a:solidFill>
                          <a:effectLst/>
                        </a:rPr>
                        <a:t>směsí</a:t>
                      </a:r>
                      <a:endParaRPr lang="en-US" sz="1200" dirty="0">
                        <a:solidFill>
                          <a:schemeClr val="bg1"/>
                        </a:solidFill>
                        <a:effectLst/>
                      </a:endParaRPr>
                    </a:p>
                  </a:txBody>
                  <a:tcPr marL="25613" marR="25613" marT="25613" marB="25613">
                    <a:lnL w="7620" cap="flat" cmpd="sng" algn="ctr">
                      <a:solidFill>
                        <a:srgbClr val="D8D8D8"/>
                      </a:solidFill>
                      <a:prstDash val="solid"/>
                      <a:round/>
                      <a:headEnd type="none" w="med" len="med"/>
                      <a:tailEnd type="none" w="med" len="med"/>
                    </a:lnL>
                    <a:lnR w="7620" cap="flat" cmpd="sng" algn="ctr">
                      <a:solidFill>
                        <a:srgbClr val="D8D8D8"/>
                      </a:solidFill>
                      <a:prstDash val="solid"/>
                      <a:round/>
                      <a:headEnd type="none" w="med" len="med"/>
                      <a:tailEnd type="none" w="med" len="med"/>
                    </a:lnR>
                    <a:lnT w="7620" cap="flat" cmpd="sng" algn="ctr">
                      <a:solidFill>
                        <a:srgbClr val="D8D8D8"/>
                      </a:solidFill>
                      <a:prstDash val="solid"/>
                      <a:round/>
                      <a:headEnd type="none" w="med" len="med"/>
                      <a:tailEnd type="none" w="med" len="med"/>
                    </a:lnT>
                    <a:lnB w="7620" cap="flat" cmpd="sng" algn="ctr">
                      <a:solidFill>
                        <a:srgbClr val="D8D8D8"/>
                      </a:solidFill>
                      <a:prstDash val="solid"/>
                      <a:round/>
                      <a:headEnd type="none" w="med" len="med"/>
                      <a:tailEnd type="none" w="med" len="med"/>
                    </a:lnB>
                    <a:solidFill>
                      <a:srgbClr val="FFFFFF"/>
                    </a:solidFill>
                  </a:tcPr>
                </a:tc>
                <a:tc>
                  <a:txBody>
                    <a:bodyPr/>
                    <a:lstStyle/>
                    <a:p>
                      <a:pPr algn="l" fontAlgn="t"/>
                      <a:r>
                        <a:rPr lang="en-US" sz="1200" dirty="0">
                          <a:solidFill>
                            <a:schemeClr val="bg1"/>
                          </a:solidFill>
                          <a:effectLst/>
                        </a:rPr>
                        <a:t>Ion </a:t>
                      </a:r>
                      <a:r>
                        <a:rPr lang="en-US" sz="1200" dirty="0" err="1">
                          <a:solidFill>
                            <a:schemeClr val="bg1"/>
                          </a:solidFill>
                          <a:effectLst/>
                        </a:rPr>
                        <a:t>AmpliSeq</a:t>
                      </a:r>
                      <a:r>
                        <a:rPr lang="en-US" sz="1200" dirty="0">
                          <a:solidFill>
                            <a:schemeClr val="bg1"/>
                          </a:solidFill>
                          <a:effectLst/>
                        </a:rPr>
                        <a:t> MH-74 Plex Research Panel​</a:t>
                      </a:r>
                      <a:br>
                        <a:rPr lang="en-US" sz="1200" dirty="0">
                          <a:solidFill>
                            <a:schemeClr val="bg1"/>
                          </a:solidFill>
                          <a:effectLst/>
                        </a:rPr>
                      </a:br>
                      <a:r>
                        <a:rPr lang="en-US" sz="1200" dirty="0">
                          <a:solidFill>
                            <a:schemeClr val="bg1"/>
                          </a:solidFill>
                          <a:effectLst/>
                        </a:rPr>
                        <a:t>Precision ID </a:t>
                      </a:r>
                      <a:r>
                        <a:rPr lang="en-US" sz="1200" dirty="0" err="1">
                          <a:solidFill>
                            <a:schemeClr val="bg1"/>
                          </a:solidFill>
                          <a:effectLst/>
                        </a:rPr>
                        <a:t>GlobalFiler</a:t>
                      </a:r>
                      <a:r>
                        <a:rPr lang="en-US" sz="1200" dirty="0">
                          <a:solidFill>
                            <a:schemeClr val="bg1"/>
                          </a:solidFill>
                          <a:effectLst/>
                        </a:rPr>
                        <a:t> NGS STR Panels​</a:t>
                      </a:r>
                    </a:p>
                  </a:txBody>
                  <a:tcPr marL="25613" marR="25613" marT="25613" marB="25613">
                    <a:lnL w="7620" cap="flat" cmpd="sng" algn="ctr">
                      <a:solidFill>
                        <a:srgbClr val="D8D8D8"/>
                      </a:solidFill>
                      <a:prstDash val="solid"/>
                      <a:round/>
                      <a:headEnd type="none" w="med" len="med"/>
                      <a:tailEnd type="none" w="med" len="med"/>
                    </a:lnL>
                    <a:lnR w="7620" cap="flat" cmpd="sng" algn="ctr">
                      <a:solidFill>
                        <a:srgbClr val="D8D8D8"/>
                      </a:solidFill>
                      <a:prstDash val="solid"/>
                      <a:round/>
                      <a:headEnd type="none" w="med" len="med"/>
                      <a:tailEnd type="none" w="med" len="med"/>
                    </a:lnR>
                    <a:lnT w="7620" cap="flat" cmpd="sng" algn="ctr">
                      <a:solidFill>
                        <a:srgbClr val="D8D8D8"/>
                      </a:solidFill>
                      <a:prstDash val="solid"/>
                      <a:round/>
                      <a:headEnd type="none" w="med" len="med"/>
                      <a:tailEnd type="none" w="med" len="med"/>
                    </a:lnT>
                    <a:lnB w="7620" cap="flat" cmpd="sng" algn="ctr">
                      <a:solidFill>
                        <a:srgbClr val="D8D8D8"/>
                      </a:solidFill>
                      <a:prstDash val="solid"/>
                      <a:round/>
                      <a:headEnd type="none" w="med" len="med"/>
                      <a:tailEnd type="none" w="med" len="med"/>
                    </a:lnB>
                    <a:solidFill>
                      <a:srgbClr val="FFFFFF"/>
                    </a:solidFill>
                  </a:tcPr>
                </a:tc>
                <a:extLst>
                  <a:ext uri="{0D108BD9-81ED-4DB2-BD59-A6C34878D82A}">
                    <a16:rowId xmlns:a16="http://schemas.microsoft.com/office/drawing/2014/main" val="3453971205"/>
                  </a:ext>
                </a:extLst>
              </a:tr>
            </a:tbl>
          </a:graphicData>
        </a:graphic>
      </p:graphicFrame>
    </p:spTree>
    <p:extLst>
      <p:ext uri="{BB962C8B-B14F-4D97-AF65-F5344CB8AC3E}">
        <p14:creationId xmlns:p14="http://schemas.microsoft.com/office/powerpoint/2010/main" val="2775197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B9EEF0B-8FCF-D12B-B1FE-0D42F683DF6A}"/>
              </a:ext>
            </a:extLst>
          </p:cNvPr>
          <p:cNvSpPr>
            <a:spLocks noGrp="1"/>
          </p:cNvSpPr>
          <p:nvPr>
            <p:ph type="title"/>
          </p:nvPr>
        </p:nvSpPr>
        <p:spPr/>
        <p:txBody>
          <a:bodyPr/>
          <a:lstStyle/>
          <a:p>
            <a:r>
              <a:rPr lang="cs-CZ" b="1" dirty="0" err="1"/>
              <a:t>Precision</a:t>
            </a:r>
            <a:r>
              <a:rPr lang="cs-CZ" b="1" dirty="0"/>
              <a:t> ID panely</a:t>
            </a:r>
          </a:p>
        </p:txBody>
      </p:sp>
      <p:sp>
        <p:nvSpPr>
          <p:cNvPr id="6" name="TextovéPole 5">
            <a:extLst>
              <a:ext uri="{FF2B5EF4-FFF2-40B4-BE49-F238E27FC236}">
                <a16:creationId xmlns:a16="http://schemas.microsoft.com/office/drawing/2014/main" id="{7977B1F3-0817-8715-5F9A-BFD23A5597A2}"/>
              </a:ext>
            </a:extLst>
          </p:cNvPr>
          <p:cNvSpPr txBox="1"/>
          <p:nvPr/>
        </p:nvSpPr>
        <p:spPr>
          <a:xfrm>
            <a:off x="612864" y="1524000"/>
            <a:ext cx="7808544" cy="3477875"/>
          </a:xfrm>
          <a:prstGeom prst="rect">
            <a:avLst/>
          </a:prstGeom>
          <a:noFill/>
        </p:spPr>
        <p:txBody>
          <a:bodyPr wrap="square">
            <a:spAutoFit/>
          </a:bodyPr>
          <a:lstStyle/>
          <a:p>
            <a:pPr algn="just"/>
            <a:r>
              <a:rPr lang="en-US" sz="2000" dirty="0" err="1"/>
              <a:t>Mitochondriální</a:t>
            </a:r>
            <a:r>
              <a:rPr lang="en-US" sz="2000" dirty="0"/>
              <a:t> DNA (</a:t>
            </a:r>
            <a:r>
              <a:rPr lang="en-US" sz="2000" dirty="0" err="1"/>
              <a:t>mtDNA</a:t>
            </a:r>
            <a:r>
              <a:rPr lang="en-US" sz="2000" dirty="0"/>
              <a:t>) ze </a:t>
            </a:r>
            <a:r>
              <a:rPr lang="en-US" sz="2000" dirty="0" err="1"/>
              <a:t>vzorků</a:t>
            </a:r>
            <a:r>
              <a:rPr lang="en-US" sz="2000" dirty="0"/>
              <a:t> </a:t>
            </a:r>
            <a:r>
              <a:rPr lang="en-US" sz="2000" dirty="0" err="1"/>
              <a:t>nalezených</a:t>
            </a:r>
            <a:r>
              <a:rPr lang="en-US" sz="2000" dirty="0"/>
              <a:t> </a:t>
            </a:r>
            <a:r>
              <a:rPr lang="en-US" sz="2000" dirty="0" err="1"/>
              <a:t>při</a:t>
            </a:r>
            <a:r>
              <a:rPr lang="en-US" sz="2000" dirty="0"/>
              <a:t> </a:t>
            </a:r>
            <a:r>
              <a:rPr lang="en-US" sz="2000" dirty="0" err="1"/>
              <a:t>hromadných</a:t>
            </a:r>
            <a:r>
              <a:rPr lang="en-US" sz="2000" dirty="0"/>
              <a:t> </a:t>
            </a:r>
            <a:r>
              <a:rPr lang="en-US" sz="2000" dirty="0" err="1"/>
              <a:t>neštěstích</a:t>
            </a:r>
            <a:r>
              <a:rPr lang="en-US" sz="2000" dirty="0"/>
              <a:t> a z </a:t>
            </a:r>
            <a:r>
              <a:rPr lang="en-US" sz="2000" dirty="0" err="1"/>
              <a:t>jiných</a:t>
            </a:r>
            <a:r>
              <a:rPr lang="en-US" sz="2000" dirty="0"/>
              <a:t> </a:t>
            </a:r>
            <a:r>
              <a:rPr lang="en-US" sz="2000" dirty="0" err="1"/>
              <a:t>neidentifikovaných</a:t>
            </a:r>
            <a:r>
              <a:rPr lang="en-US" sz="2000" dirty="0"/>
              <a:t> </a:t>
            </a:r>
            <a:r>
              <a:rPr lang="en-US" sz="2000" dirty="0" err="1"/>
              <a:t>pozůstatků</a:t>
            </a:r>
            <a:r>
              <a:rPr lang="en-US" sz="2000" dirty="0"/>
              <a:t> </a:t>
            </a:r>
            <a:r>
              <a:rPr lang="en-US" sz="2000" dirty="0" err="1"/>
              <a:t>lze</a:t>
            </a:r>
            <a:r>
              <a:rPr lang="en-US" sz="2000" dirty="0"/>
              <a:t> </a:t>
            </a:r>
            <a:r>
              <a:rPr lang="en-US" sz="2000" dirty="0" err="1"/>
              <a:t>běžně</a:t>
            </a:r>
            <a:r>
              <a:rPr lang="en-US" sz="2000" dirty="0"/>
              <a:t> </a:t>
            </a:r>
            <a:r>
              <a:rPr lang="en-US" sz="2000" dirty="0" err="1"/>
              <a:t>analyzovat</a:t>
            </a:r>
            <a:r>
              <a:rPr lang="en-US" sz="2000" dirty="0"/>
              <a:t>, </a:t>
            </a:r>
            <a:r>
              <a:rPr lang="en-US" sz="2000" dirty="0" err="1"/>
              <a:t>což</a:t>
            </a:r>
            <a:r>
              <a:rPr lang="en-US" sz="2000" dirty="0"/>
              <a:t> </a:t>
            </a:r>
            <a:r>
              <a:rPr lang="en-US" sz="2000" dirty="0" err="1"/>
              <a:t>pomáhá</a:t>
            </a:r>
            <a:r>
              <a:rPr lang="en-US" sz="2000" dirty="0"/>
              <a:t> </a:t>
            </a:r>
            <a:r>
              <a:rPr lang="en-US" sz="2000" dirty="0" err="1"/>
              <a:t>při</a:t>
            </a:r>
            <a:r>
              <a:rPr lang="en-US" sz="2000" dirty="0"/>
              <a:t> </a:t>
            </a:r>
            <a:r>
              <a:rPr lang="en-US" sz="2000" dirty="0" err="1"/>
              <a:t>identifikaci</a:t>
            </a:r>
            <a:r>
              <a:rPr lang="en-US" sz="2000" dirty="0"/>
              <a:t> </a:t>
            </a:r>
            <a:r>
              <a:rPr lang="en-US" sz="2000" dirty="0" err="1"/>
              <a:t>člověka</a:t>
            </a:r>
            <a:r>
              <a:rPr lang="en-US" sz="2000" dirty="0"/>
              <a:t> a </a:t>
            </a:r>
            <a:r>
              <a:rPr lang="en-US" sz="2000" dirty="0" err="1"/>
              <a:t>určení</a:t>
            </a:r>
            <a:r>
              <a:rPr lang="en-US" sz="2000" dirty="0"/>
              <a:t> </a:t>
            </a:r>
            <a:r>
              <a:rPr lang="en-US" sz="2000" dirty="0" err="1"/>
              <a:t>vazeb</a:t>
            </a:r>
            <a:r>
              <a:rPr lang="en-US" sz="2000" dirty="0"/>
              <a:t> </a:t>
            </a:r>
            <a:r>
              <a:rPr lang="en-US" sz="2000" dirty="0" err="1"/>
              <a:t>na</a:t>
            </a:r>
            <a:r>
              <a:rPr lang="en-US" sz="2000" dirty="0"/>
              <a:t> </a:t>
            </a:r>
            <a:r>
              <a:rPr lang="en-US" sz="2000" dirty="0" err="1"/>
              <a:t>příbuzné</a:t>
            </a:r>
            <a:r>
              <a:rPr lang="en-US" sz="2000" dirty="0"/>
              <a:t> </a:t>
            </a:r>
            <a:r>
              <a:rPr lang="en-US" sz="2000" dirty="0" err="1"/>
              <a:t>členy</a:t>
            </a:r>
            <a:r>
              <a:rPr lang="en-US" sz="2000" dirty="0"/>
              <a:t> </a:t>
            </a:r>
            <a:r>
              <a:rPr lang="en-US" sz="2000" dirty="0" err="1"/>
              <a:t>rodiny</a:t>
            </a:r>
            <a:r>
              <a:rPr lang="en-US" sz="2000" dirty="0"/>
              <a:t>. </a:t>
            </a:r>
            <a:r>
              <a:rPr lang="en-US" sz="2000" dirty="0" err="1"/>
              <a:t>Panely</a:t>
            </a:r>
            <a:r>
              <a:rPr lang="en-US" sz="2000" dirty="0"/>
              <a:t> </a:t>
            </a:r>
            <a:r>
              <a:rPr lang="en-US" sz="2000" dirty="0" err="1"/>
              <a:t>krátkých</a:t>
            </a:r>
            <a:r>
              <a:rPr lang="en-US" sz="2000" dirty="0"/>
              <a:t> </a:t>
            </a:r>
            <a:r>
              <a:rPr lang="en-US" sz="2000" dirty="0" err="1"/>
              <a:t>tandemových</a:t>
            </a:r>
            <a:r>
              <a:rPr lang="en-US" sz="2000" dirty="0"/>
              <a:t> </a:t>
            </a:r>
            <a:r>
              <a:rPr lang="en-US" sz="2000" dirty="0" err="1"/>
              <a:t>repetic</a:t>
            </a:r>
            <a:r>
              <a:rPr lang="en-US" sz="2000" dirty="0"/>
              <a:t> (STR) </a:t>
            </a:r>
            <a:r>
              <a:rPr lang="en-US" sz="2000" dirty="0" err="1"/>
              <a:t>poskytují</a:t>
            </a:r>
            <a:r>
              <a:rPr lang="en-US" sz="2000" dirty="0"/>
              <a:t> </a:t>
            </a:r>
            <a:r>
              <a:rPr lang="en-US" sz="2000" dirty="0" err="1"/>
              <a:t>genotypizaci</a:t>
            </a:r>
            <a:r>
              <a:rPr lang="en-US" sz="2000" dirty="0"/>
              <a:t> STR s </a:t>
            </a:r>
            <a:r>
              <a:rPr lang="en-US" sz="2000" dirty="0" err="1"/>
              <a:t>vysokým</a:t>
            </a:r>
            <a:r>
              <a:rPr lang="en-US" sz="2000" dirty="0"/>
              <a:t> </a:t>
            </a:r>
            <a:r>
              <a:rPr lang="en-US" sz="2000" dirty="0" err="1"/>
              <a:t>rozlišením</a:t>
            </a:r>
            <a:r>
              <a:rPr lang="en-US" sz="2000" dirty="0"/>
              <a:t> pro </a:t>
            </a:r>
            <a:r>
              <a:rPr lang="en-US" sz="2000" dirty="0" err="1"/>
              <a:t>analýzu</a:t>
            </a:r>
            <a:r>
              <a:rPr lang="en-US" sz="2000" dirty="0"/>
              <a:t> </a:t>
            </a:r>
            <a:r>
              <a:rPr lang="en-US" sz="2000" dirty="0" err="1"/>
              <a:t>složitých</a:t>
            </a:r>
            <a:r>
              <a:rPr lang="en-US" sz="2000" dirty="0"/>
              <a:t> </a:t>
            </a:r>
            <a:r>
              <a:rPr lang="en-US" sz="2000" dirty="0" err="1"/>
              <a:t>směsí</a:t>
            </a:r>
            <a:r>
              <a:rPr lang="en-US" sz="2000" dirty="0"/>
              <a:t>. </a:t>
            </a:r>
            <a:r>
              <a:rPr lang="en-US" sz="2000" dirty="0" err="1"/>
              <a:t>Analýza</a:t>
            </a:r>
            <a:r>
              <a:rPr lang="en-US" sz="2000" dirty="0"/>
              <a:t> </a:t>
            </a:r>
            <a:r>
              <a:rPr lang="en-US" sz="2000" dirty="0" err="1"/>
              <a:t>předků</a:t>
            </a:r>
            <a:r>
              <a:rPr lang="en-US" sz="2000" dirty="0"/>
              <a:t> </a:t>
            </a:r>
            <a:r>
              <a:rPr lang="en-US" sz="2000" dirty="0" err="1"/>
              <a:t>informující</a:t>
            </a:r>
            <a:r>
              <a:rPr lang="en-US" sz="2000" dirty="0"/>
              <a:t> o </a:t>
            </a:r>
            <a:r>
              <a:rPr lang="en-US" sz="2000" dirty="0" err="1"/>
              <a:t>původu</a:t>
            </a:r>
            <a:r>
              <a:rPr lang="en-US" sz="2000" dirty="0"/>
              <a:t> </a:t>
            </a:r>
            <a:r>
              <a:rPr lang="en-US" sz="2000" dirty="0" err="1"/>
              <a:t>nebo</a:t>
            </a:r>
            <a:r>
              <a:rPr lang="en-US" sz="2000" dirty="0"/>
              <a:t> </a:t>
            </a:r>
            <a:r>
              <a:rPr lang="en-US" sz="2000" dirty="0" err="1"/>
              <a:t>fenotypová</a:t>
            </a:r>
            <a:r>
              <a:rPr lang="en-US" sz="2000" dirty="0"/>
              <a:t> </a:t>
            </a:r>
            <a:r>
              <a:rPr lang="en-US" sz="2000" dirty="0" err="1"/>
              <a:t>analýza</a:t>
            </a:r>
            <a:r>
              <a:rPr lang="en-US" sz="2000" dirty="0"/>
              <a:t> </a:t>
            </a:r>
            <a:r>
              <a:rPr lang="en-US" sz="2000" dirty="0" err="1"/>
              <a:t>jednonukleotidových</a:t>
            </a:r>
            <a:r>
              <a:rPr lang="en-US" sz="2000" dirty="0"/>
              <a:t> </a:t>
            </a:r>
            <a:r>
              <a:rPr lang="en-US" sz="2000" dirty="0" err="1"/>
              <a:t>polymorfismů</a:t>
            </a:r>
            <a:r>
              <a:rPr lang="en-US" sz="2000" dirty="0"/>
              <a:t> (SNP) </a:t>
            </a:r>
            <a:r>
              <a:rPr lang="en-US" sz="2000" dirty="0" err="1"/>
              <a:t>může</a:t>
            </a:r>
            <a:r>
              <a:rPr lang="en-US" sz="2000" dirty="0"/>
              <a:t> </a:t>
            </a:r>
            <a:r>
              <a:rPr lang="en-US" sz="2000" dirty="0" err="1"/>
              <a:t>pomoci</a:t>
            </a:r>
            <a:r>
              <a:rPr lang="en-US" sz="2000" dirty="0"/>
              <a:t> </a:t>
            </a:r>
            <a:r>
              <a:rPr lang="en-US" sz="2000" dirty="0" err="1"/>
              <a:t>vytvořit</a:t>
            </a:r>
            <a:r>
              <a:rPr lang="en-US" sz="2000" dirty="0"/>
              <a:t> </a:t>
            </a:r>
            <a:r>
              <a:rPr lang="en-US" sz="2000" dirty="0" err="1"/>
              <a:t>vyšetřovací</a:t>
            </a:r>
            <a:r>
              <a:rPr lang="en-US" sz="2000" dirty="0"/>
              <a:t> </a:t>
            </a:r>
            <a:r>
              <a:rPr lang="en-US" sz="2000" dirty="0" err="1"/>
              <a:t>stopy</a:t>
            </a:r>
            <a:r>
              <a:rPr lang="en-US" sz="2000" dirty="0"/>
              <a:t> v </a:t>
            </a:r>
            <a:r>
              <a:rPr lang="en-US" sz="2000" dirty="0" err="1"/>
              <a:t>případě</a:t>
            </a:r>
            <a:r>
              <a:rPr lang="en-US" sz="2000" dirty="0"/>
              <a:t>, </a:t>
            </a:r>
            <a:r>
              <a:rPr lang="en-US" sz="2000" dirty="0" err="1"/>
              <a:t>že</a:t>
            </a:r>
            <a:r>
              <a:rPr lang="en-US" sz="2000" dirty="0"/>
              <a:t> </a:t>
            </a:r>
            <a:r>
              <a:rPr lang="en-US" sz="2000" dirty="0" err="1"/>
              <a:t>podezřelí</a:t>
            </a:r>
            <a:r>
              <a:rPr lang="en-US" sz="2000" dirty="0"/>
              <a:t> </a:t>
            </a:r>
            <a:r>
              <a:rPr lang="en-US" sz="2000" dirty="0" err="1"/>
              <a:t>nejsou</a:t>
            </a:r>
            <a:r>
              <a:rPr lang="en-US" sz="2000" dirty="0"/>
              <a:t> </a:t>
            </a:r>
            <a:r>
              <a:rPr lang="en-US" sz="2000" dirty="0" err="1"/>
              <a:t>známi</a:t>
            </a:r>
            <a:r>
              <a:rPr lang="en-US" sz="2000" dirty="0"/>
              <a:t>. SNP </a:t>
            </a:r>
            <a:r>
              <a:rPr lang="en-US" sz="2000" dirty="0" err="1"/>
              <a:t>testující</a:t>
            </a:r>
            <a:r>
              <a:rPr lang="en-US" sz="2000" dirty="0"/>
              <a:t> </a:t>
            </a:r>
            <a:r>
              <a:rPr lang="en-US" sz="2000" dirty="0" err="1"/>
              <a:t>identitu</a:t>
            </a:r>
            <a:r>
              <a:rPr lang="en-US" sz="2000" dirty="0"/>
              <a:t> </a:t>
            </a:r>
            <a:r>
              <a:rPr lang="en-US" sz="2000" dirty="0" err="1"/>
              <a:t>mohou</a:t>
            </a:r>
            <a:r>
              <a:rPr lang="en-US" sz="2000" dirty="0"/>
              <a:t> </a:t>
            </a:r>
            <a:r>
              <a:rPr lang="en-US" sz="2000" dirty="0" err="1"/>
              <a:t>přiřadit</a:t>
            </a:r>
            <a:r>
              <a:rPr lang="en-US" sz="2000" dirty="0"/>
              <a:t> </a:t>
            </a:r>
            <a:r>
              <a:rPr lang="en-US" sz="2000" dirty="0" err="1"/>
              <a:t>znehodnocený</a:t>
            </a:r>
            <a:r>
              <a:rPr lang="en-US" sz="2000" dirty="0"/>
              <a:t> </a:t>
            </a:r>
            <a:r>
              <a:rPr lang="en-US" sz="2000" dirty="0" err="1"/>
              <a:t>vzorek</a:t>
            </a:r>
            <a:r>
              <a:rPr lang="en-US" sz="2000" dirty="0"/>
              <a:t> z </a:t>
            </a:r>
            <a:r>
              <a:rPr lang="en-US" sz="2000" dirty="0" err="1"/>
              <a:t>místa</a:t>
            </a:r>
            <a:r>
              <a:rPr lang="en-US" sz="2000" dirty="0"/>
              <a:t> </a:t>
            </a:r>
            <a:r>
              <a:rPr lang="en-US" sz="2000" dirty="0" err="1"/>
              <a:t>činu</a:t>
            </a:r>
            <a:r>
              <a:rPr lang="en-US" sz="2000" dirty="0"/>
              <a:t> </a:t>
            </a:r>
            <a:r>
              <a:rPr lang="en-US" sz="2000" dirty="0" err="1"/>
              <a:t>ke</a:t>
            </a:r>
            <a:r>
              <a:rPr lang="en-US" sz="2000" dirty="0"/>
              <a:t> </a:t>
            </a:r>
            <a:r>
              <a:rPr lang="en-US" sz="2000" dirty="0" err="1"/>
              <a:t>známé</a:t>
            </a:r>
            <a:r>
              <a:rPr lang="en-US" sz="2000" dirty="0"/>
              <a:t> </a:t>
            </a:r>
            <a:r>
              <a:rPr lang="en-US" sz="2000" dirty="0" err="1"/>
              <a:t>referenci</a:t>
            </a:r>
            <a:r>
              <a:rPr lang="en-US" sz="2000" dirty="0"/>
              <a:t>, </a:t>
            </a:r>
            <a:r>
              <a:rPr lang="en-US" sz="2000" dirty="0" err="1"/>
              <a:t>pokud</a:t>
            </a:r>
            <a:r>
              <a:rPr lang="en-US" sz="2000" dirty="0"/>
              <a:t> </a:t>
            </a:r>
            <a:r>
              <a:rPr lang="en-US" sz="2000" dirty="0" err="1"/>
              <a:t>jsou</a:t>
            </a:r>
            <a:r>
              <a:rPr lang="en-US" sz="2000" dirty="0"/>
              <a:t> </a:t>
            </a:r>
            <a:r>
              <a:rPr lang="en-US" sz="2000" dirty="0" err="1"/>
              <a:t>pomocí</a:t>
            </a:r>
            <a:r>
              <a:rPr lang="en-US" sz="2000" dirty="0"/>
              <a:t> </a:t>
            </a:r>
            <a:r>
              <a:rPr lang="en-US" sz="2000" dirty="0" err="1"/>
              <a:t>autozomální</a:t>
            </a:r>
            <a:r>
              <a:rPr lang="en-US" sz="2000" dirty="0"/>
              <a:t> </a:t>
            </a:r>
            <a:r>
              <a:rPr lang="en-US" sz="2000" dirty="0" err="1"/>
              <a:t>analýzy</a:t>
            </a:r>
            <a:r>
              <a:rPr lang="en-US" sz="2000" dirty="0"/>
              <a:t> STR </a:t>
            </a:r>
            <a:r>
              <a:rPr lang="en-US" sz="2000" dirty="0" err="1"/>
              <a:t>získány</a:t>
            </a:r>
            <a:r>
              <a:rPr lang="en-US" sz="2000" dirty="0"/>
              <a:t> </a:t>
            </a:r>
            <a:r>
              <a:rPr lang="en-US" sz="2000" dirty="0" err="1"/>
              <a:t>dílčí</a:t>
            </a:r>
            <a:r>
              <a:rPr lang="en-US" sz="2000" dirty="0"/>
              <a:t> </a:t>
            </a:r>
            <a:r>
              <a:rPr lang="en-US" sz="2000" dirty="0" err="1"/>
              <a:t>výsledky</a:t>
            </a:r>
            <a:r>
              <a:rPr lang="en-US" sz="2000" dirty="0"/>
              <a:t>.</a:t>
            </a:r>
            <a:r>
              <a:rPr lang="cs-CZ" sz="2000" dirty="0"/>
              <a:t> </a:t>
            </a:r>
          </a:p>
        </p:txBody>
      </p:sp>
    </p:spTree>
    <p:extLst>
      <p:ext uri="{BB962C8B-B14F-4D97-AF65-F5344CB8AC3E}">
        <p14:creationId xmlns:p14="http://schemas.microsoft.com/office/powerpoint/2010/main" val="23613358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466BA0-FFAC-5ABA-BFCA-D01F4C16459D}"/>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BA7F01D8-9245-4B2D-F3CC-A17022D422D4}"/>
              </a:ext>
            </a:extLst>
          </p:cNvPr>
          <p:cNvSpPr>
            <a:spLocks noGrp="1"/>
          </p:cNvSpPr>
          <p:nvPr>
            <p:ph sz="half" idx="1"/>
          </p:nvPr>
        </p:nvSpPr>
        <p:spPr/>
        <p:txBody>
          <a:bodyPr/>
          <a:lstStyle/>
          <a:p>
            <a:endParaRPr lang="cs-CZ"/>
          </a:p>
        </p:txBody>
      </p:sp>
      <p:sp>
        <p:nvSpPr>
          <p:cNvPr id="4" name="Zástupný obsah 3">
            <a:extLst>
              <a:ext uri="{FF2B5EF4-FFF2-40B4-BE49-F238E27FC236}">
                <a16:creationId xmlns:a16="http://schemas.microsoft.com/office/drawing/2014/main" id="{A53DBCC3-7285-57E1-7960-4F2774AEF50C}"/>
              </a:ext>
            </a:extLst>
          </p:cNvPr>
          <p:cNvSpPr>
            <a:spLocks noGrp="1"/>
          </p:cNvSpPr>
          <p:nvPr>
            <p:ph sz="half" idx="2"/>
          </p:nvPr>
        </p:nvSpPr>
        <p:spPr/>
        <p:txBody>
          <a:bodyPr/>
          <a:lstStyle/>
          <a:p>
            <a:endParaRPr lang="cs-CZ"/>
          </a:p>
        </p:txBody>
      </p:sp>
      <p:pic>
        <p:nvPicPr>
          <p:cNvPr id="6" name="Obrázek 5">
            <a:extLst>
              <a:ext uri="{FF2B5EF4-FFF2-40B4-BE49-F238E27FC236}">
                <a16:creationId xmlns:a16="http://schemas.microsoft.com/office/drawing/2014/main" id="{2C8F8F1D-55BF-22E6-6EF8-3C7D1E92072D}"/>
              </a:ext>
            </a:extLst>
          </p:cNvPr>
          <p:cNvPicPr>
            <a:picLocks noChangeAspect="1"/>
          </p:cNvPicPr>
          <p:nvPr/>
        </p:nvPicPr>
        <p:blipFill>
          <a:blip r:embed="rId2"/>
          <a:stretch>
            <a:fillRect/>
          </a:stretch>
        </p:blipFill>
        <p:spPr>
          <a:xfrm>
            <a:off x="533400" y="1519237"/>
            <a:ext cx="8077200" cy="3819525"/>
          </a:xfrm>
          <a:prstGeom prst="rect">
            <a:avLst/>
          </a:prstGeom>
        </p:spPr>
      </p:pic>
    </p:spTree>
    <p:extLst>
      <p:ext uri="{BB962C8B-B14F-4D97-AF65-F5344CB8AC3E}">
        <p14:creationId xmlns:p14="http://schemas.microsoft.com/office/powerpoint/2010/main" val="5852661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3F2107E8-8280-E640-C106-970EC40DB30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39449" y="1916832"/>
            <a:ext cx="8075240" cy="1796741"/>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2055" name="Title 2">
            <a:extLst>
              <a:ext uri="{FF2B5EF4-FFF2-40B4-BE49-F238E27FC236}">
                <a16:creationId xmlns:a16="http://schemas.microsoft.com/office/drawing/2014/main" id="{540BDF73-73DB-F02D-4FFB-ACF5AE1EEE98}"/>
              </a:ext>
            </a:extLst>
          </p:cNvPr>
          <p:cNvSpPr>
            <a:spLocks noGrp="1"/>
          </p:cNvSpPr>
          <p:nvPr>
            <p:ph type="title"/>
          </p:nvPr>
        </p:nvSpPr>
        <p:spPr>
          <a:xfrm>
            <a:off x="457200" y="152400"/>
            <a:ext cx="8229600" cy="1219200"/>
          </a:xfrm>
        </p:spPr>
        <p:txBody>
          <a:bodyPr/>
          <a:lstStyle/>
          <a:p>
            <a:endParaRPr lang="en-US"/>
          </a:p>
        </p:txBody>
      </p:sp>
      <p:sp>
        <p:nvSpPr>
          <p:cNvPr id="6" name="TextovéPole 5">
            <a:extLst>
              <a:ext uri="{FF2B5EF4-FFF2-40B4-BE49-F238E27FC236}">
                <a16:creationId xmlns:a16="http://schemas.microsoft.com/office/drawing/2014/main" id="{AF9589FD-ABDF-C04D-49DB-289FCBCB5F25}"/>
              </a:ext>
            </a:extLst>
          </p:cNvPr>
          <p:cNvSpPr txBox="1"/>
          <p:nvPr/>
        </p:nvSpPr>
        <p:spPr>
          <a:xfrm>
            <a:off x="315132" y="4233398"/>
            <a:ext cx="8352928" cy="2308324"/>
          </a:xfrm>
          <a:prstGeom prst="rect">
            <a:avLst/>
          </a:prstGeom>
          <a:noFill/>
        </p:spPr>
        <p:txBody>
          <a:bodyPr wrap="square">
            <a:spAutoFit/>
          </a:bodyPr>
          <a:lstStyle/>
          <a:p>
            <a:pPr algn="just"/>
            <a:r>
              <a:rPr lang="cs-CZ" dirty="0"/>
              <a:t>Panel NGS STR </a:t>
            </a:r>
            <a:r>
              <a:rPr lang="cs-CZ" dirty="0" err="1"/>
              <a:t>Precision</a:t>
            </a:r>
            <a:r>
              <a:rPr lang="cs-CZ" dirty="0"/>
              <a:t> ID </a:t>
            </a:r>
            <a:r>
              <a:rPr lang="cs-CZ" dirty="0" err="1"/>
              <a:t>GlobalFiler</a:t>
            </a:r>
            <a:r>
              <a:rPr lang="cs-CZ" dirty="0"/>
              <a:t> v2 společnosti </a:t>
            </a:r>
            <a:r>
              <a:rPr lang="cs-CZ" dirty="0" err="1"/>
              <a:t>Applied</a:t>
            </a:r>
            <a:r>
              <a:rPr lang="cs-CZ" dirty="0"/>
              <a:t> </a:t>
            </a:r>
            <a:r>
              <a:rPr lang="cs-CZ" dirty="0" err="1"/>
              <a:t>Biosystems</a:t>
            </a:r>
            <a:r>
              <a:rPr lang="cs-CZ" dirty="0"/>
              <a:t> obsahuje 36 markerů, včetně stejných 21 autozomálních STR, Y markerů a </a:t>
            </a:r>
            <a:r>
              <a:rPr lang="cs-CZ" dirty="0" err="1"/>
              <a:t>amelogeninových</a:t>
            </a:r>
            <a:r>
              <a:rPr lang="cs-CZ" dirty="0"/>
              <a:t> pohlavních markerů, které jsou obsaženy v sadě </a:t>
            </a:r>
            <a:r>
              <a:rPr lang="cs-CZ" dirty="0" err="1"/>
              <a:t>GlobalFiler</a:t>
            </a:r>
            <a:r>
              <a:rPr lang="cs-CZ" dirty="0"/>
              <a:t> PCR </a:t>
            </a:r>
            <a:r>
              <a:rPr lang="cs-CZ" dirty="0" err="1"/>
              <a:t>Amplification</a:t>
            </a:r>
            <a:r>
              <a:rPr lang="cs-CZ" dirty="0"/>
              <a:t> </a:t>
            </a:r>
            <a:r>
              <a:rPr lang="cs-CZ" dirty="0" err="1"/>
              <a:t>Kit</a:t>
            </a:r>
            <a:r>
              <a:rPr lang="cs-CZ" dirty="0"/>
              <a:t>, a 14 dalších informativních markerů pro forenzní analýzu. Při analýze pomocí NGS tyto markery odhalí více alel (74 %), než kolik jich bylo identifikováno pomocí tradiční analýzy CE, a to díky sekvenční diverzitě v rámci alel CE stejné velikosti. Tyto izometrické alely lze použít k řešení složitých profilů a směs.</a:t>
            </a:r>
          </a:p>
        </p:txBody>
      </p:sp>
    </p:spTree>
    <p:extLst>
      <p:ext uri="{BB962C8B-B14F-4D97-AF65-F5344CB8AC3E}">
        <p14:creationId xmlns:p14="http://schemas.microsoft.com/office/powerpoint/2010/main" val="26500687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Zástupný obsah 5" descr="Obsah obrázku text, snímek obrazovky, číslo, diagram&#10;&#10;Popis byl vytvořen automaticky">
            <a:extLst>
              <a:ext uri="{FF2B5EF4-FFF2-40B4-BE49-F238E27FC236}">
                <a16:creationId xmlns:a16="http://schemas.microsoft.com/office/drawing/2014/main" id="{555FCCA6-9DA7-647D-4C72-02148A3DBC6E}"/>
              </a:ext>
            </a:extLst>
          </p:cNvPr>
          <p:cNvPicPr>
            <a:picLocks noGrp="1" noChangeAspect="1"/>
          </p:cNvPicPr>
          <p:nvPr>
            <p:ph idx="1"/>
          </p:nvPr>
        </p:nvPicPr>
        <p:blipFill>
          <a:blip r:embed="rId2"/>
          <a:stretch>
            <a:fillRect/>
          </a:stretch>
        </p:blipFill>
        <p:spPr>
          <a:xfrm>
            <a:off x="90488" y="202312"/>
            <a:ext cx="8963025" cy="6453377"/>
          </a:xfrm>
          <a:noFill/>
        </p:spPr>
      </p:pic>
    </p:spTree>
    <p:extLst>
      <p:ext uri="{BB962C8B-B14F-4D97-AF65-F5344CB8AC3E}">
        <p14:creationId xmlns:p14="http://schemas.microsoft.com/office/powerpoint/2010/main" val="24662319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4E850C6B-07A7-6A25-2C0C-EC9304B783AF}"/>
              </a:ext>
            </a:extLst>
          </p:cNvPr>
          <p:cNvSpPr>
            <a:spLocks noGrp="1"/>
          </p:cNvSpPr>
          <p:nvPr>
            <p:ph idx="1"/>
          </p:nvPr>
        </p:nvSpPr>
        <p:spPr>
          <a:xfrm>
            <a:off x="196270" y="1412776"/>
            <a:ext cx="8229600" cy="4572000"/>
          </a:xfrm>
        </p:spPr>
        <p:txBody>
          <a:bodyPr>
            <a:normAutofit fontScale="85000" lnSpcReduction="20000"/>
          </a:bodyPr>
          <a:lstStyle/>
          <a:p>
            <a:r>
              <a:rPr lang="cs-CZ" dirty="0" err="1"/>
              <a:t>Converge</a:t>
            </a:r>
            <a:r>
              <a:rPr lang="cs-CZ" dirty="0"/>
              <a:t> Software SNP analýza poskytuje řadu metriky pro sledování kvality </a:t>
            </a:r>
            <a:r>
              <a:rPr lang="cs-CZ" dirty="0" err="1"/>
              <a:t>sekvenování</a:t>
            </a:r>
            <a:r>
              <a:rPr lang="cs-CZ" dirty="0"/>
              <a:t>, včetně pokrytí zarovnaných čtení k hotspotu, zkreslení řetězce, počtu čtení. obsahujících každou bázi v hotspotu, volání genotypu a počet genotypů. kvality a frekvence hlavních alel. Terciární biogeografie Analýza předků spočívá v generování odhadu tzv. Obrázek 9. Výsledky Y-</a:t>
            </a:r>
            <a:r>
              <a:rPr lang="cs-CZ" dirty="0" err="1"/>
              <a:t>haploskupiny</a:t>
            </a:r>
            <a:r>
              <a:rPr lang="cs-CZ" dirty="0"/>
              <a:t> z panelu </a:t>
            </a:r>
            <a:r>
              <a:rPr lang="cs-CZ" dirty="0" err="1"/>
              <a:t>Precision</a:t>
            </a:r>
            <a:r>
              <a:rPr lang="cs-CZ" dirty="0"/>
              <a:t> ID Identity Panel. Zobrazené atributy jsou </a:t>
            </a:r>
            <a:r>
              <a:rPr lang="cs-CZ" dirty="0" err="1"/>
              <a:t>HaploGroup</a:t>
            </a:r>
            <a:r>
              <a:rPr lang="cs-CZ" dirty="0"/>
              <a:t>, odvozené alely, všechny markery, které jsou v rozporu s hlášenou linií Y, a klad Y (červeně: </a:t>
            </a:r>
            <a:r>
              <a:rPr lang="cs-CZ" dirty="0" err="1"/>
              <a:t>ancestrální</a:t>
            </a:r>
            <a:r>
              <a:rPr lang="cs-CZ" dirty="0"/>
              <a:t> SNP; zeleně: mutantní SNP; šedě: žádné údaje).Předpověď příměsí (obrázek 8) a populační pravděpodobnosti (na základě algoritmů od </a:t>
            </a:r>
            <a:r>
              <a:rPr lang="cs-CZ" dirty="0" err="1"/>
              <a:t>Kena</a:t>
            </a:r>
            <a:r>
              <a:rPr lang="cs-CZ" dirty="0"/>
              <a:t> </a:t>
            </a:r>
            <a:r>
              <a:rPr lang="cs-CZ" dirty="0" err="1"/>
              <a:t>Kidda</a:t>
            </a:r>
            <a:r>
              <a:rPr lang="cs-CZ" dirty="0"/>
              <a:t>). Analýza identity se skládá z výpočtu pravděpodobnosti náhodné shody (RMP) na základě genotypových frekvencí vygenerovaných z údajů z databáze 1000 </a:t>
            </a:r>
            <a:r>
              <a:rPr lang="cs-CZ" dirty="0" err="1"/>
              <a:t>Genomes</a:t>
            </a:r>
            <a:r>
              <a:rPr lang="cs-CZ" dirty="0"/>
              <a:t> Project, jakož i z Y-</a:t>
            </a:r>
            <a:r>
              <a:rPr lang="cs-CZ" dirty="0" err="1"/>
              <a:t>haploskupiny</a:t>
            </a:r>
            <a:r>
              <a:rPr lang="cs-CZ" dirty="0"/>
              <a:t>. </a:t>
            </a:r>
            <a:r>
              <a:rPr lang="cs-CZ" dirty="0" err="1"/>
              <a:t>Předpovědi.C</a:t>
            </a:r>
            <a:endParaRPr lang="cs-CZ" dirty="0"/>
          </a:p>
        </p:txBody>
      </p:sp>
      <p:sp>
        <p:nvSpPr>
          <p:cNvPr id="3" name="Nadpis 2">
            <a:extLst>
              <a:ext uri="{FF2B5EF4-FFF2-40B4-BE49-F238E27FC236}">
                <a16:creationId xmlns:a16="http://schemas.microsoft.com/office/drawing/2014/main" id="{4008D2BD-7AD2-3D98-8070-78E8A79ADCFC}"/>
              </a:ext>
            </a:extLst>
          </p:cNvPr>
          <p:cNvSpPr>
            <a:spLocks noGrp="1"/>
          </p:cNvSpPr>
          <p:nvPr>
            <p:ph type="title"/>
          </p:nvPr>
        </p:nvSpPr>
        <p:spPr>
          <a:xfrm>
            <a:off x="179512" y="260648"/>
            <a:ext cx="8229600" cy="1219200"/>
          </a:xfrm>
        </p:spPr>
        <p:txBody>
          <a:bodyPr>
            <a:normAutofit/>
          </a:bodyPr>
          <a:lstStyle/>
          <a:p>
            <a:r>
              <a:rPr lang="cs-CZ" dirty="0"/>
              <a:t>Analýza SNP</a:t>
            </a:r>
          </a:p>
        </p:txBody>
      </p:sp>
    </p:spTree>
    <p:extLst>
      <p:ext uri="{BB962C8B-B14F-4D97-AF65-F5344CB8AC3E}">
        <p14:creationId xmlns:p14="http://schemas.microsoft.com/office/powerpoint/2010/main" val="1298186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D4BB21E8-F875-4C78-231D-352CDB7D5314}"/>
              </a:ext>
            </a:extLst>
          </p:cNvPr>
          <p:cNvSpPr>
            <a:spLocks noGrp="1"/>
          </p:cNvSpPr>
          <p:nvPr>
            <p:ph idx="1"/>
          </p:nvPr>
        </p:nvSpPr>
        <p:spPr/>
        <p:txBody>
          <a:bodyPr/>
          <a:lstStyle/>
          <a:p>
            <a:r>
              <a:rPr lang="cs-CZ" dirty="0"/>
              <a:t>kapilární elektroforéza – STR </a:t>
            </a:r>
          </a:p>
          <a:p>
            <a:r>
              <a:rPr lang="cs-CZ" dirty="0" err="1"/>
              <a:t>sekvenování</a:t>
            </a:r>
            <a:r>
              <a:rPr lang="cs-CZ" dirty="0"/>
              <a:t> – NGS</a:t>
            </a:r>
          </a:p>
          <a:p>
            <a:endParaRPr lang="cs-CZ" dirty="0"/>
          </a:p>
          <a:p>
            <a:r>
              <a:rPr lang="cs-CZ" dirty="0"/>
              <a:t>pro forenzní účely - masivní paralelní </a:t>
            </a:r>
            <a:r>
              <a:rPr lang="cs-CZ" dirty="0" err="1"/>
              <a:t>sekvenování</a:t>
            </a:r>
            <a:endParaRPr lang="cs-CZ" dirty="0"/>
          </a:p>
          <a:p>
            <a:endParaRPr lang="cs-CZ" dirty="0"/>
          </a:p>
          <a:p>
            <a:endParaRPr lang="cs-CZ" dirty="0"/>
          </a:p>
        </p:txBody>
      </p:sp>
      <p:sp>
        <p:nvSpPr>
          <p:cNvPr id="3" name="Nadpis 2">
            <a:extLst>
              <a:ext uri="{FF2B5EF4-FFF2-40B4-BE49-F238E27FC236}">
                <a16:creationId xmlns:a16="http://schemas.microsoft.com/office/drawing/2014/main" id="{07BC268D-24C6-9145-902C-2C43A37AD936}"/>
              </a:ext>
            </a:extLst>
          </p:cNvPr>
          <p:cNvSpPr>
            <a:spLocks noGrp="1"/>
          </p:cNvSpPr>
          <p:nvPr>
            <p:ph type="title"/>
          </p:nvPr>
        </p:nvSpPr>
        <p:spPr/>
        <p:txBody>
          <a:bodyPr/>
          <a:lstStyle/>
          <a:p>
            <a:r>
              <a:rPr lang="cs-CZ" dirty="0"/>
              <a:t>CE vs MPS - NGS</a:t>
            </a:r>
          </a:p>
        </p:txBody>
      </p:sp>
    </p:spTree>
    <p:extLst>
      <p:ext uri="{BB962C8B-B14F-4D97-AF65-F5344CB8AC3E}">
        <p14:creationId xmlns:p14="http://schemas.microsoft.com/office/powerpoint/2010/main" val="37453340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AB2C71BC-02D7-881F-D191-076F1CFCF04F}"/>
              </a:ext>
            </a:extLst>
          </p:cNvPr>
          <p:cNvSpPr>
            <a:spLocks noGrp="1"/>
          </p:cNvSpPr>
          <p:nvPr>
            <p:ph type="title"/>
          </p:nvPr>
        </p:nvSpPr>
        <p:spPr/>
        <p:txBody>
          <a:bodyPr/>
          <a:lstStyle/>
          <a:p>
            <a:endParaRPr lang="cs-CZ"/>
          </a:p>
        </p:txBody>
      </p:sp>
      <p:pic>
        <p:nvPicPr>
          <p:cNvPr id="7" name="Zástupný obsah 6">
            <a:extLst>
              <a:ext uri="{FF2B5EF4-FFF2-40B4-BE49-F238E27FC236}">
                <a16:creationId xmlns:a16="http://schemas.microsoft.com/office/drawing/2014/main" id="{6C3B0974-471B-CE31-1EED-BC2B493DE80F}"/>
              </a:ext>
            </a:extLst>
          </p:cNvPr>
          <p:cNvPicPr>
            <a:picLocks noGrp="1" noChangeAspect="1"/>
          </p:cNvPicPr>
          <p:nvPr>
            <p:ph idx="1"/>
          </p:nvPr>
        </p:nvPicPr>
        <p:blipFill>
          <a:blip r:embed="rId2"/>
          <a:stretch>
            <a:fillRect/>
          </a:stretch>
        </p:blipFill>
        <p:spPr>
          <a:xfrm>
            <a:off x="395536" y="4077072"/>
            <a:ext cx="8048625" cy="2552700"/>
          </a:xfrm>
          <a:prstGeom prst="rect">
            <a:avLst/>
          </a:prstGeom>
        </p:spPr>
      </p:pic>
      <p:pic>
        <p:nvPicPr>
          <p:cNvPr id="5" name="Obrázek 4">
            <a:extLst>
              <a:ext uri="{FF2B5EF4-FFF2-40B4-BE49-F238E27FC236}">
                <a16:creationId xmlns:a16="http://schemas.microsoft.com/office/drawing/2014/main" id="{1E5BCCFB-7F8A-D790-6552-6BCA77B0EF57}"/>
              </a:ext>
            </a:extLst>
          </p:cNvPr>
          <p:cNvPicPr>
            <a:picLocks noChangeAspect="1"/>
          </p:cNvPicPr>
          <p:nvPr/>
        </p:nvPicPr>
        <p:blipFill>
          <a:blip r:embed="rId3"/>
          <a:stretch>
            <a:fillRect/>
          </a:stretch>
        </p:blipFill>
        <p:spPr>
          <a:xfrm>
            <a:off x="1176585" y="404664"/>
            <a:ext cx="6486525" cy="3429000"/>
          </a:xfrm>
          <a:prstGeom prst="rect">
            <a:avLst/>
          </a:prstGeom>
        </p:spPr>
      </p:pic>
    </p:spTree>
    <p:extLst>
      <p:ext uri="{BB962C8B-B14F-4D97-AF65-F5344CB8AC3E}">
        <p14:creationId xmlns:p14="http://schemas.microsoft.com/office/powerpoint/2010/main" val="24485719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obsah 4">
            <a:extLst>
              <a:ext uri="{FF2B5EF4-FFF2-40B4-BE49-F238E27FC236}">
                <a16:creationId xmlns:a16="http://schemas.microsoft.com/office/drawing/2014/main" id="{672F82DA-0F19-1680-999B-E0919ACA9FB2}"/>
              </a:ext>
            </a:extLst>
          </p:cNvPr>
          <p:cNvPicPr>
            <a:picLocks noGrp="1" noChangeAspect="1"/>
          </p:cNvPicPr>
          <p:nvPr>
            <p:ph idx="1"/>
          </p:nvPr>
        </p:nvPicPr>
        <p:blipFill>
          <a:blip r:embed="rId2"/>
          <a:stretch>
            <a:fillRect/>
          </a:stretch>
        </p:blipFill>
        <p:spPr>
          <a:xfrm>
            <a:off x="742100" y="68263"/>
            <a:ext cx="7659800" cy="6721475"/>
          </a:xfrm>
          <a:noFill/>
        </p:spPr>
      </p:pic>
    </p:spTree>
    <p:extLst>
      <p:ext uri="{BB962C8B-B14F-4D97-AF65-F5344CB8AC3E}">
        <p14:creationId xmlns:p14="http://schemas.microsoft.com/office/powerpoint/2010/main" val="4929924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D06190D5-D207-FD29-73AC-FCCE09512269}"/>
              </a:ext>
            </a:extLst>
          </p:cNvPr>
          <p:cNvSpPr>
            <a:spLocks noGrp="1"/>
          </p:cNvSpPr>
          <p:nvPr>
            <p:ph idx="1"/>
          </p:nvPr>
        </p:nvSpPr>
        <p:spPr/>
        <p:txBody>
          <a:bodyPr>
            <a:normAutofit fontScale="85000" lnSpcReduction="10000"/>
          </a:bodyPr>
          <a:lstStyle/>
          <a:p>
            <a:endParaRPr lang="cs-CZ" dirty="0"/>
          </a:p>
          <a:p>
            <a:pPr algn="just"/>
            <a:r>
              <a:rPr kumimoji="0" lang="cs-CZ" altLang="cs-CZ" sz="2800" b="0" i="0" u="none" strike="noStrike" cap="none" normalizeH="0" baseline="0" dirty="0" err="1">
                <a:ln>
                  <a:noFill/>
                </a:ln>
                <a:effectLst/>
                <a:latin typeface="Helvetica Neue"/>
              </a:rPr>
              <a:t>Fenotypizace</a:t>
            </a:r>
            <a:r>
              <a:rPr kumimoji="0" lang="cs-CZ" altLang="cs-CZ" sz="2800" b="0" i="0" u="none" strike="noStrike" cap="none" normalizeH="0" baseline="0" dirty="0">
                <a:ln>
                  <a:noFill/>
                </a:ln>
                <a:effectLst/>
                <a:latin typeface="Helvetica Neue"/>
              </a:rPr>
              <a:t> DNA může být užitečná pro získání vodítek pro vyšetřování v případech, kdy profily STR nevedly ke shodě s databází. Panel </a:t>
            </a:r>
            <a:r>
              <a:rPr kumimoji="0" lang="cs-CZ" altLang="cs-CZ" sz="2800" b="0" i="0" u="none" strike="noStrike" cap="none" normalizeH="0" baseline="0" dirty="0" err="1">
                <a:ln>
                  <a:noFill/>
                </a:ln>
                <a:effectLst/>
                <a:latin typeface="Helvetica Neue"/>
              </a:rPr>
              <a:t>fenotypizace</a:t>
            </a:r>
            <a:r>
              <a:rPr kumimoji="0" lang="cs-CZ" altLang="cs-CZ" sz="2800" b="0" i="0" u="none" strike="noStrike" cap="none" normalizeH="0" baseline="0" dirty="0">
                <a:ln>
                  <a:noFill/>
                </a:ln>
                <a:effectLst/>
                <a:latin typeface="Helvetica Neue"/>
              </a:rPr>
              <a:t> DNA Ion </a:t>
            </a:r>
            <a:r>
              <a:rPr kumimoji="0" lang="cs-CZ" altLang="cs-CZ" sz="2800" b="0" i="0" u="none" strike="noStrike" cap="none" normalizeH="0" baseline="0" dirty="0" err="1">
                <a:ln>
                  <a:noFill/>
                </a:ln>
                <a:effectLst/>
                <a:latin typeface="Helvetica Neue"/>
              </a:rPr>
              <a:t>AmpliSeq</a:t>
            </a:r>
            <a:r>
              <a:rPr kumimoji="0" lang="cs-CZ" altLang="cs-CZ" sz="2800" b="0" i="0" u="none" strike="noStrike" cap="none" normalizeH="0" baseline="0" dirty="0">
                <a:ln>
                  <a:noFill/>
                </a:ln>
                <a:effectLst/>
                <a:latin typeface="Helvetica Neue"/>
              </a:rPr>
              <a:t> se používá k předpovědi barvy vlasů a očí pomocí 24 fenotypových SNP ze systému </a:t>
            </a:r>
            <a:r>
              <a:rPr kumimoji="0" lang="cs-CZ" altLang="cs-CZ" sz="2800" b="0" i="0" u="none" strike="noStrike" cap="none" normalizeH="0" baseline="0" dirty="0" err="1">
                <a:ln>
                  <a:noFill/>
                </a:ln>
                <a:effectLst/>
                <a:latin typeface="Helvetica Neue"/>
              </a:rPr>
              <a:t>HIrisPlex</a:t>
            </a:r>
            <a:r>
              <a:rPr kumimoji="0" lang="cs-CZ" altLang="cs-CZ" sz="2800" b="0" i="0" u="none" strike="noStrike" cap="none" normalizeH="0" baseline="0" dirty="0">
                <a:ln>
                  <a:noFill/>
                </a:ln>
                <a:effectLst/>
                <a:latin typeface="Helvetica Neue"/>
              </a:rPr>
              <a:t>. Tento panel se zaměřuje na 23 SNP a jeden </a:t>
            </a:r>
            <a:r>
              <a:rPr kumimoji="0" lang="cs-CZ" altLang="cs-CZ" sz="2800" b="0" i="0" u="none" strike="noStrike" cap="none" normalizeH="0" baseline="0" dirty="0" err="1">
                <a:ln>
                  <a:noFill/>
                </a:ln>
                <a:effectLst/>
                <a:latin typeface="Helvetica Neue"/>
              </a:rPr>
              <a:t>indel</a:t>
            </a:r>
            <a:r>
              <a:rPr kumimoji="0" lang="cs-CZ" altLang="cs-CZ" sz="2800" b="0" i="0" u="none" strike="noStrike" cap="none" normalizeH="0" baseline="0" dirty="0">
                <a:ln>
                  <a:noFill/>
                </a:ln>
                <a:effectLst/>
                <a:latin typeface="Helvetica Neue"/>
              </a:rPr>
              <a:t> z následujících genů: MC1R, SLC45A2, ASIP/PIGU, EXOC2, HERC2, IRF4, KITLG, OCA2, TYR, SLC24A4 a TRYP1. Výsledky naznačující pravděpodobnost modré, střední nebo hnědé barvy očí spolu s odstínem černých, hnědých, zrzavých nebo blond vlasů poskytuje predikční model </a:t>
            </a:r>
            <a:r>
              <a:rPr kumimoji="0" lang="cs-CZ" altLang="cs-CZ" sz="2800" b="0" i="0" u="none" strike="noStrike" cap="none" normalizeH="0" baseline="0" dirty="0" err="1">
                <a:ln>
                  <a:noFill/>
                </a:ln>
                <a:effectLst/>
                <a:latin typeface="Helvetica Neue"/>
              </a:rPr>
              <a:t>HIrisPlex</a:t>
            </a:r>
            <a:r>
              <a:rPr kumimoji="0" lang="cs-CZ" altLang="cs-CZ" sz="2800" b="0" i="0" u="none" strike="noStrike" cap="none" normalizeH="0" baseline="0" dirty="0">
                <a:ln>
                  <a:noFill/>
                </a:ln>
                <a:effectLst/>
                <a:latin typeface="Helvetica Neue"/>
              </a:rPr>
              <a:t>.</a:t>
            </a:r>
          </a:p>
          <a:p>
            <a:pPr algn="just"/>
            <a:endParaRPr lang="cs-CZ" dirty="0"/>
          </a:p>
        </p:txBody>
      </p:sp>
      <p:sp>
        <p:nvSpPr>
          <p:cNvPr id="3" name="Nadpis 2">
            <a:extLst>
              <a:ext uri="{FF2B5EF4-FFF2-40B4-BE49-F238E27FC236}">
                <a16:creationId xmlns:a16="http://schemas.microsoft.com/office/drawing/2014/main" id="{2873FA09-24A0-F15F-5367-1603340504D7}"/>
              </a:ext>
            </a:extLst>
          </p:cNvPr>
          <p:cNvSpPr>
            <a:spLocks noGrp="1"/>
          </p:cNvSpPr>
          <p:nvPr>
            <p:ph type="title"/>
          </p:nvPr>
        </p:nvSpPr>
        <p:spPr>
          <a:xfrm>
            <a:off x="511813" y="1666750"/>
            <a:ext cx="8229600" cy="1219200"/>
          </a:xfrm>
        </p:spPr>
        <p:txBody>
          <a:bodyPr>
            <a:normAutofit fontScale="90000"/>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4400" b="1" i="0" u="none" strike="noStrike" cap="none" normalizeH="0" baseline="0" dirty="0">
                <a:ln>
                  <a:noFill/>
                </a:ln>
                <a:solidFill>
                  <a:srgbClr val="333333"/>
                </a:solidFill>
                <a:effectLst/>
                <a:latin typeface="Helvetica Neue"/>
              </a:rPr>
              <a:t>Ion </a:t>
            </a:r>
            <a:r>
              <a:rPr kumimoji="0" lang="cs-CZ" altLang="cs-CZ" sz="4400" b="1" i="0" u="none" strike="noStrike" cap="none" normalizeH="0" baseline="0" dirty="0" err="1">
                <a:ln>
                  <a:noFill/>
                </a:ln>
                <a:solidFill>
                  <a:srgbClr val="333333"/>
                </a:solidFill>
                <a:effectLst/>
                <a:latin typeface="Helvetica Neue"/>
              </a:rPr>
              <a:t>AmpliSeq</a:t>
            </a:r>
            <a:r>
              <a:rPr kumimoji="0" lang="cs-CZ" altLang="cs-CZ" sz="4400" b="1" i="0" u="none" strike="noStrike" cap="none" normalizeH="0" baseline="0" dirty="0">
                <a:ln>
                  <a:noFill/>
                </a:ln>
                <a:solidFill>
                  <a:srgbClr val="333333"/>
                </a:solidFill>
                <a:effectLst/>
                <a:latin typeface="Helvetica Neue"/>
              </a:rPr>
              <a:t> DNA </a:t>
            </a:r>
            <a:r>
              <a:rPr kumimoji="0" lang="cs-CZ" altLang="cs-CZ" sz="4400" b="1" i="0" u="none" strike="noStrike" cap="none" normalizeH="0" baseline="0" dirty="0" err="1">
                <a:ln>
                  <a:noFill/>
                </a:ln>
                <a:solidFill>
                  <a:srgbClr val="333333"/>
                </a:solidFill>
                <a:effectLst/>
                <a:latin typeface="Helvetica Neue"/>
              </a:rPr>
              <a:t>Phenotyping</a:t>
            </a:r>
            <a:r>
              <a:rPr kumimoji="0" lang="cs-CZ" altLang="cs-CZ" sz="4400" b="1" i="0" u="none" strike="noStrike" cap="none" normalizeH="0" baseline="0" dirty="0">
                <a:ln>
                  <a:noFill/>
                </a:ln>
                <a:solidFill>
                  <a:srgbClr val="333333"/>
                </a:solidFill>
                <a:effectLst/>
                <a:latin typeface="Helvetica Neue"/>
              </a:rPr>
              <a:t> Panel</a:t>
            </a:r>
            <a:br>
              <a:rPr kumimoji="0" lang="cs-CZ" altLang="cs-CZ" sz="4400" b="1" i="0" u="none" strike="noStrike" cap="none" normalizeH="0" baseline="0" dirty="0">
                <a:ln>
                  <a:noFill/>
                </a:ln>
                <a:solidFill>
                  <a:srgbClr val="333333"/>
                </a:solidFill>
                <a:effectLst/>
                <a:latin typeface="Helvetica Neue"/>
              </a:rPr>
            </a:br>
            <a:r>
              <a:rPr kumimoji="0" lang="cs-CZ" altLang="cs-CZ" sz="3200" b="0" i="0" u="none" strike="noStrike" cap="none" normalizeH="0" baseline="0" dirty="0">
                <a:ln>
                  <a:noFill/>
                </a:ln>
                <a:solidFill>
                  <a:srgbClr val="333333"/>
                </a:solidFill>
                <a:effectLst/>
                <a:latin typeface="Helvetica Neue"/>
              </a:rPr>
              <a:t>  </a:t>
            </a:r>
            <a:r>
              <a:rPr kumimoji="0" lang="cs-CZ" altLang="cs-CZ" sz="7200" b="0" i="0" u="none" strike="noStrike" cap="none" normalizeH="0" baseline="0" dirty="0">
                <a:ln>
                  <a:noFill/>
                </a:ln>
                <a:solidFill>
                  <a:srgbClr val="333333"/>
                </a:solidFill>
                <a:effectLst/>
                <a:latin typeface="Helvetica Neue"/>
              </a:rPr>
              <a:t>     </a:t>
            </a:r>
            <a:br>
              <a:rPr kumimoji="0" lang="cs-CZ" altLang="cs-CZ" sz="3200" b="0" i="0" u="none" strike="noStrike" cap="none" normalizeH="0" baseline="0" dirty="0">
                <a:ln>
                  <a:noFill/>
                </a:ln>
                <a:solidFill>
                  <a:srgbClr val="333333"/>
                </a:solidFill>
                <a:effectLst/>
                <a:latin typeface="Helvetica Neue"/>
              </a:rPr>
            </a:br>
            <a:r>
              <a:rPr kumimoji="0" lang="cs-CZ" altLang="cs-CZ" sz="4400" b="1" i="0" u="none" strike="noStrike" cap="none" normalizeH="0" baseline="0" dirty="0">
                <a:ln>
                  <a:noFill/>
                </a:ln>
                <a:solidFill>
                  <a:schemeClr val="tx1"/>
                </a:solidFill>
                <a:effectLst/>
                <a:latin typeface="Helvetica Neue"/>
              </a:rPr>
              <a:t>Ion </a:t>
            </a:r>
            <a:r>
              <a:rPr kumimoji="0" lang="cs-CZ" altLang="cs-CZ" sz="4400" b="1" i="0" u="none" strike="noStrike" cap="none" normalizeH="0" baseline="0" dirty="0" err="1">
                <a:ln>
                  <a:noFill/>
                </a:ln>
                <a:solidFill>
                  <a:schemeClr val="tx1"/>
                </a:solidFill>
                <a:effectLst/>
                <a:latin typeface="Helvetica Neue"/>
              </a:rPr>
              <a:t>AmpliSeq</a:t>
            </a:r>
            <a:r>
              <a:rPr kumimoji="0" lang="cs-CZ" altLang="cs-CZ" sz="4400" b="1" i="0" u="none" strike="noStrike" cap="none" normalizeH="0" baseline="0" dirty="0">
                <a:ln>
                  <a:noFill/>
                </a:ln>
                <a:solidFill>
                  <a:schemeClr val="tx1"/>
                </a:solidFill>
                <a:effectLst/>
                <a:latin typeface="Helvetica Neue"/>
              </a:rPr>
              <a:t> DNA </a:t>
            </a:r>
            <a:r>
              <a:rPr kumimoji="0" lang="cs-CZ" altLang="cs-CZ" sz="4400" b="1" i="0" u="none" strike="noStrike" cap="none" normalizeH="0" baseline="0" dirty="0" err="1">
                <a:ln>
                  <a:noFill/>
                </a:ln>
                <a:solidFill>
                  <a:schemeClr val="tx1"/>
                </a:solidFill>
                <a:effectLst/>
                <a:latin typeface="Helvetica Neue"/>
              </a:rPr>
              <a:t>Phenotyping</a:t>
            </a:r>
            <a:r>
              <a:rPr kumimoji="0" lang="cs-CZ" altLang="cs-CZ" sz="4400" b="1" i="0" u="none" strike="noStrike" cap="none" normalizeH="0" baseline="0" dirty="0">
                <a:ln>
                  <a:noFill/>
                </a:ln>
                <a:solidFill>
                  <a:schemeClr val="tx1"/>
                </a:solidFill>
                <a:effectLst/>
                <a:latin typeface="Helvetica Neue"/>
              </a:rPr>
              <a:t> Panel</a:t>
            </a:r>
            <a:br>
              <a:rPr kumimoji="0" lang="cs-CZ" altLang="cs-CZ" sz="4400" b="1" i="0" u="none" strike="noStrike" cap="none" normalizeH="0" baseline="0" dirty="0">
                <a:ln>
                  <a:noFill/>
                </a:ln>
                <a:solidFill>
                  <a:srgbClr val="333333"/>
                </a:solidFill>
                <a:effectLst/>
                <a:latin typeface="Helvetica Neue"/>
              </a:rPr>
            </a:br>
            <a:r>
              <a:rPr kumimoji="0" lang="cs-CZ" altLang="cs-CZ" sz="3200" b="0" i="0" u="none" strike="noStrike" cap="none" normalizeH="0" baseline="0" dirty="0">
                <a:ln>
                  <a:noFill/>
                </a:ln>
                <a:solidFill>
                  <a:srgbClr val="333333"/>
                </a:solidFill>
                <a:effectLst/>
                <a:latin typeface="Helvetica Neue"/>
              </a:rPr>
              <a:t>  </a:t>
            </a:r>
            <a:r>
              <a:rPr kumimoji="0" lang="cs-CZ" altLang="cs-CZ" sz="7200" b="0" i="0" u="none" strike="noStrike" cap="none" normalizeH="0" baseline="0" dirty="0">
                <a:ln>
                  <a:noFill/>
                </a:ln>
                <a:solidFill>
                  <a:srgbClr val="333333"/>
                </a:solidFill>
                <a:effectLst/>
                <a:latin typeface="Helvetica Neue"/>
              </a:rPr>
              <a:t> </a:t>
            </a:r>
            <a:endParaRPr lang="cs-CZ" dirty="0"/>
          </a:p>
        </p:txBody>
      </p:sp>
      <p:sp>
        <p:nvSpPr>
          <p:cNvPr id="4" name="Rectangle 1">
            <a:extLst>
              <a:ext uri="{FF2B5EF4-FFF2-40B4-BE49-F238E27FC236}">
                <a16:creationId xmlns:a16="http://schemas.microsoft.com/office/drawing/2014/main" id="{C1DADAB7-6479-5B1D-7B76-7DAA369B4EDD}"/>
              </a:ext>
            </a:extLst>
          </p:cNvPr>
          <p:cNvSpPr>
            <a:spLocks noChangeArrowheads="1"/>
          </p:cNvSpPr>
          <p:nvPr/>
        </p:nvSpPr>
        <p:spPr bwMode="auto">
          <a:xfrm>
            <a:off x="465088" y="1761489"/>
            <a:ext cx="65" cy="27951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69828" rIns="0" bIns="6982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900" b="0" i="0" u="none" strike="noStrike" cap="none" normalizeH="0" baseline="0" dirty="0">
              <a:ln>
                <a:noFill/>
              </a:ln>
              <a:solidFill>
                <a:srgbClr val="333333"/>
              </a:solidFill>
              <a:effectLst/>
              <a:latin typeface="Helvetica Neue"/>
            </a:endParaRPr>
          </a:p>
        </p:txBody>
      </p:sp>
      <p:sp>
        <p:nvSpPr>
          <p:cNvPr id="5" name="AutoShape 2">
            <a:extLst>
              <a:ext uri="{FF2B5EF4-FFF2-40B4-BE49-F238E27FC236}">
                <a16:creationId xmlns:a16="http://schemas.microsoft.com/office/drawing/2014/main" id="{970F0FDD-A2DE-3469-A9E2-C067692DA1C5}"/>
              </a:ext>
            </a:extLst>
          </p:cNvPr>
          <p:cNvSpPr>
            <a:spLocks noChangeAspect="1" noChangeArrowheads="1"/>
          </p:cNvSpPr>
          <p:nvPr/>
        </p:nvSpPr>
        <p:spPr bwMode="auto">
          <a:xfrm>
            <a:off x="528588" y="154247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Tree>
    <p:extLst>
      <p:ext uri="{BB962C8B-B14F-4D97-AF65-F5344CB8AC3E}">
        <p14:creationId xmlns:p14="http://schemas.microsoft.com/office/powerpoint/2010/main" val="28838848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342B25C6-4976-F07F-6D52-52237F48A7B0}"/>
              </a:ext>
            </a:extLst>
          </p:cNvPr>
          <p:cNvSpPr>
            <a:spLocks noGrp="1"/>
          </p:cNvSpPr>
          <p:nvPr>
            <p:ph idx="1"/>
          </p:nvPr>
        </p:nvSpPr>
        <p:spPr>
          <a:xfrm>
            <a:off x="323528" y="1628800"/>
            <a:ext cx="8229600" cy="4572000"/>
          </a:xfrm>
        </p:spPr>
        <p:txBody>
          <a:bodyPr>
            <a:normAutofit/>
          </a:bodyPr>
          <a:lstStyle/>
          <a:p>
            <a:r>
              <a:rPr lang="cs-CZ" dirty="0"/>
              <a:t>Y-chromozomální </a:t>
            </a:r>
            <a:r>
              <a:rPr lang="cs-CZ" dirty="0" err="1"/>
              <a:t>haploskupiny</a:t>
            </a:r>
            <a:r>
              <a:rPr lang="cs-CZ" dirty="0"/>
              <a:t> přiřazené na základě mužských specifických Y-chromozomálních </a:t>
            </a:r>
            <a:r>
              <a:rPr lang="cs-CZ" dirty="0" err="1"/>
              <a:t>jednonukleotidových</a:t>
            </a:r>
            <a:r>
              <a:rPr lang="cs-CZ" dirty="0"/>
              <a:t> polymorfismů (Y-SNP) umožňují identifikaci otcovské linie a odvození otcovského bio-geografického původu, což má význam pro forenzní genetiku. Výzkumný panel Ion </a:t>
            </a:r>
            <a:r>
              <a:rPr lang="cs-CZ" dirty="0" err="1"/>
              <a:t>AmpliSeq</a:t>
            </a:r>
            <a:r>
              <a:rPr lang="cs-CZ" dirty="0"/>
              <a:t> HID Y-SNP umožňuje analýzu 859 Y-SNP k odvození 640 </a:t>
            </a:r>
            <a:r>
              <a:rPr lang="cs-CZ" dirty="0" err="1"/>
              <a:t>haploskupin</a:t>
            </a:r>
            <a:r>
              <a:rPr lang="cs-CZ" dirty="0"/>
              <a:t> Y. Předběžné forenzní vývojové validační testy ukázaly, že výkonnost tohoto nástroje Y-SNP MPS je vysoce přesná, citlivá a robustní. </a:t>
            </a:r>
          </a:p>
        </p:txBody>
      </p:sp>
      <p:sp>
        <p:nvSpPr>
          <p:cNvPr id="3" name="Nadpis 2">
            <a:extLst>
              <a:ext uri="{FF2B5EF4-FFF2-40B4-BE49-F238E27FC236}">
                <a16:creationId xmlns:a16="http://schemas.microsoft.com/office/drawing/2014/main" id="{25C36B9B-C708-A21D-7B59-2C5D90DA482F}"/>
              </a:ext>
            </a:extLst>
          </p:cNvPr>
          <p:cNvSpPr>
            <a:spLocks noGrp="1"/>
          </p:cNvSpPr>
          <p:nvPr>
            <p:ph type="title"/>
          </p:nvPr>
        </p:nvSpPr>
        <p:spPr/>
        <p:txBody>
          <a:bodyPr>
            <a:normAutofit fontScale="90000"/>
          </a:bodyPr>
          <a:lstStyle/>
          <a:p>
            <a:r>
              <a:rPr kumimoji="0" lang="cs-CZ" altLang="cs-CZ" sz="4400" b="1" i="0" u="none" strike="noStrike" cap="none" normalizeH="0" baseline="0" dirty="0">
                <a:ln>
                  <a:noFill/>
                </a:ln>
                <a:solidFill>
                  <a:schemeClr val="tx1"/>
                </a:solidFill>
                <a:effectLst/>
                <a:latin typeface="Helvetica Neue"/>
              </a:rPr>
              <a:t>Ion </a:t>
            </a:r>
            <a:r>
              <a:rPr kumimoji="0" lang="cs-CZ" altLang="cs-CZ" sz="4400" b="1" i="0" u="none" strike="noStrike" cap="none" normalizeH="0" baseline="0" dirty="0" err="1">
                <a:ln>
                  <a:noFill/>
                </a:ln>
                <a:solidFill>
                  <a:schemeClr val="tx1"/>
                </a:solidFill>
                <a:effectLst/>
                <a:latin typeface="Helvetica Neue"/>
              </a:rPr>
              <a:t>AmpliSeq</a:t>
            </a:r>
            <a:r>
              <a:rPr kumimoji="0" lang="cs-CZ" altLang="cs-CZ" sz="4400" b="1" i="0" u="none" strike="noStrike" cap="none" normalizeH="0" baseline="0" dirty="0">
                <a:ln>
                  <a:noFill/>
                </a:ln>
                <a:solidFill>
                  <a:schemeClr val="tx1"/>
                </a:solidFill>
                <a:effectLst/>
                <a:latin typeface="Helvetica Neue"/>
              </a:rPr>
              <a:t> HID Y-SNP </a:t>
            </a:r>
            <a:r>
              <a:rPr kumimoji="0" lang="cs-CZ" altLang="cs-CZ" sz="4400" b="1" i="0" u="none" strike="noStrike" cap="none" normalizeH="0" baseline="0" dirty="0" err="1">
                <a:ln>
                  <a:noFill/>
                </a:ln>
                <a:solidFill>
                  <a:schemeClr val="tx1"/>
                </a:solidFill>
                <a:effectLst/>
                <a:latin typeface="Helvetica Neue"/>
              </a:rPr>
              <a:t>Research</a:t>
            </a:r>
            <a:r>
              <a:rPr kumimoji="0" lang="cs-CZ" altLang="cs-CZ" sz="4400" b="1" i="0" u="none" strike="noStrike" cap="none" normalizeH="0" baseline="0" dirty="0">
                <a:ln>
                  <a:noFill/>
                </a:ln>
                <a:solidFill>
                  <a:schemeClr val="tx1"/>
                </a:solidFill>
                <a:effectLst/>
                <a:latin typeface="Helvetica Neue"/>
              </a:rPr>
              <a:t> Panel v1</a:t>
            </a:r>
            <a:endParaRPr lang="cs-CZ" dirty="0">
              <a:solidFill>
                <a:schemeClr val="tx1"/>
              </a:solidFill>
            </a:endParaRPr>
          </a:p>
        </p:txBody>
      </p:sp>
      <p:sp>
        <p:nvSpPr>
          <p:cNvPr id="4" name="Rectangle 1">
            <a:extLst>
              <a:ext uri="{FF2B5EF4-FFF2-40B4-BE49-F238E27FC236}">
                <a16:creationId xmlns:a16="http://schemas.microsoft.com/office/drawing/2014/main" id="{4B6FB17F-8A32-FED2-E188-0B3A13232456}"/>
              </a:ext>
            </a:extLst>
          </p:cNvPr>
          <p:cNvSpPr>
            <a:spLocks noChangeArrowheads="1"/>
          </p:cNvSpPr>
          <p:nvPr/>
        </p:nvSpPr>
        <p:spPr bwMode="auto">
          <a:xfrm>
            <a:off x="-828600" y="11896"/>
            <a:ext cx="336631" cy="43340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69828" rIns="0" bIns="6982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900" b="0" i="0" u="none" strike="noStrike" cap="none" normalizeH="0" baseline="0" dirty="0">
                <a:ln>
                  <a:noFill/>
                </a:ln>
                <a:solidFill>
                  <a:srgbClr val="333333"/>
                </a:solidFill>
                <a:effectLst/>
                <a:latin typeface="Helvetica Neue"/>
              </a:rPr>
              <a:t>     </a:t>
            </a:r>
            <a:endParaRPr kumimoji="0" lang="cs-CZ" altLang="cs-CZ" sz="900" b="0" i="0" u="none" strike="noStrike" cap="none" normalizeH="0" baseline="0" dirty="0">
              <a:ln>
                <a:noFill/>
              </a:ln>
              <a:solidFill>
                <a:srgbClr val="333333"/>
              </a:solidFill>
              <a:effectLst/>
              <a:latin typeface="Helvetica Neue"/>
            </a:endParaRPr>
          </a:p>
        </p:txBody>
      </p:sp>
      <p:sp>
        <p:nvSpPr>
          <p:cNvPr id="5" name="AutoShape 2" descr="y-snp-research">
            <a:extLst>
              <a:ext uri="{FF2B5EF4-FFF2-40B4-BE49-F238E27FC236}">
                <a16:creationId xmlns:a16="http://schemas.microsoft.com/office/drawing/2014/main" id="{6D24F3C2-99D2-5DD1-0A95-9ED0D758B389}"/>
              </a:ext>
            </a:extLst>
          </p:cNvPr>
          <p:cNvSpPr>
            <a:spLocks noChangeAspect="1" noChangeArrowheads="1"/>
          </p:cNvSpPr>
          <p:nvPr/>
        </p:nvSpPr>
        <p:spPr bwMode="auto">
          <a:xfrm>
            <a:off x="-765100" y="-130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Tree>
    <p:extLst>
      <p:ext uri="{BB962C8B-B14F-4D97-AF65-F5344CB8AC3E}">
        <p14:creationId xmlns:p14="http://schemas.microsoft.com/office/powerpoint/2010/main" val="22572536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DFA80783-5D19-2A19-062F-03B10295AF2D}"/>
              </a:ext>
            </a:extLst>
          </p:cNvPr>
          <p:cNvSpPr>
            <a:spLocks noGrp="1"/>
          </p:cNvSpPr>
          <p:nvPr>
            <p:ph idx="1"/>
          </p:nvPr>
        </p:nvSpPr>
        <p:spPr/>
        <p:txBody>
          <a:bodyPr>
            <a:normAutofit fontScale="92500" lnSpcReduction="20000"/>
          </a:bodyPr>
          <a:lstStyle/>
          <a:p>
            <a:pPr algn="just"/>
            <a:r>
              <a:rPr lang="cs-CZ" dirty="0"/>
              <a:t>Rostoucí výzkum v oblasti použití alternativních markerů ve forenzní genetice napomohl k určení metod, jak získat více genetických informací z náročných vzorků. Využití biogeografického původu, </a:t>
            </a:r>
            <a:r>
              <a:rPr lang="cs-CZ" dirty="0" err="1"/>
              <a:t>fenotypizace</a:t>
            </a:r>
            <a:r>
              <a:rPr lang="cs-CZ" dirty="0"/>
              <a:t> DNA a rodových markerů může poskytnout vodítka pro vyšetřování odložených případů a případů, kdy neexistují podezřelí. Panel Ion </a:t>
            </a:r>
            <a:r>
              <a:rPr lang="cs-CZ" dirty="0" err="1"/>
              <a:t>AmpliSeq</a:t>
            </a:r>
            <a:r>
              <a:rPr lang="cs-CZ" dirty="0"/>
              <a:t> </a:t>
            </a:r>
            <a:r>
              <a:rPr lang="cs-CZ" dirty="0" err="1"/>
              <a:t>PhenoTrivium</a:t>
            </a:r>
            <a:r>
              <a:rPr lang="cs-CZ" dirty="0"/>
              <a:t> obsahuje předky, </a:t>
            </a:r>
            <a:r>
              <a:rPr lang="cs-CZ" dirty="0" err="1"/>
              <a:t>fenotypizaci</a:t>
            </a:r>
            <a:r>
              <a:rPr lang="cs-CZ" dirty="0"/>
              <a:t> DNA a markery mužské linie pro celkem 200 autozomálních SNP a 120 chromozomálních SNP Y v jednom panelu. </a:t>
            </a:r>
            <a:r>
              <a:rPr lang="cs-CZ" dirty="0" err="1"/>
              <a:t>Diepenbroek</a:t>
            </a:r>
            <a:r>
              <a:rPr lang="cs-CZ" dirty="0"/>
              <a:t> et. al. ukazují, že s panelem lze získat spolehlivé předpovědi původu a fenotypu až do 125 </a:t>
            </a:r>
            <a:r>
              <a:rPr lang="cs-CZ" dirty="0" err="1"/>
              <a:t>pg</a:t>
            </a:r>
            <a:r>
              <a:rPr lang="cs-CZ" dirty="0"/>
              <a:t> genomové DNA (</a:t>
            </a:r>
            <a:r>
              <a:rPr lang="cs-CZ" dirty="0" err="1"/>
              <a:t>gDNA</a:t>
            </a:r>
            <a:r>
              <a:rPr lang="cs-CZ" dirty="0"/>
              <a:t>) a další výhody kombinace předpovědí původu, fenotypu a mužské linie na vzorcích případů.</a:t>
            </a:r>
          </a:p>
        </p:txBody>
      </p:sp>
      <p:sp>
        <p:nvSpPr>
          <p:cNvPr id="3" name="Nadpis 2">
            <a:extLst>
              <a:ext uri="{FF2B5EF4-FFF2-40B4-BE49-F238E27FC236}">
                <a16:creationId xmlns:a16="http://schemas.microsoft.com/office/drawing/2014/main" id="{831868B3-113A-5925-488A-8BFA13F1286F}"/>
              </a:ext>
            </a:extLst>
          </p:cNvPr>
          <p:cNvSpPr>
            <a:spLocks noGrp="1"/>
          </p:cNvSpPr>
          <p:nvPr>
            <p:ph type="title"/>
          </p:nvPr>
        </p:nvSpPr>
        <p:spPr/>
        <p:txBody>
          <a:bodyPr>
            <a:normAutofit fontScale="90000"/>
          </a:bodyPr>
          <a:lstStyle/>
          <a:p>
            <a:r>
              <a:rPr kumimoji="0" lang="cs-CZ" altLang="cs-CZ" sz="4400" b="1" i="0" u="none" strike="noStrike" cap="none" normalizeH="0" baseline="0" dirty="0">
                <a:ln>
                  <a:noFill/>
                </a:ln>
                <a:solidFill>
                  <a:schemeClr val="tx1"/>
                </a:solidFill>
                <a:effectLst/>
                <a:latin typeface="Helvetica Neue"/>
              </a:rPr>
              <a:t>Ion </a:t>
            </a:r>
            <a:r>
              <a:rPr kumimoji="0" lang="cs-CZ" altLang="cs-CZ" sz="4400" b="1" i="0" u="none" strike="noStrike" cap="none" normalizeH="0" baseline="0" dirty="0" err="1">
                <a:ln>
                  <a:noFill/>
                </a:ln>
                <a:solidFill>
                  <a:schemeClr val="tx1"/>
                </a:solidFill>
                <a:effectLst/>
                <a:latin typeface="Helvetica Neue"/>
              </a:rPr>
              <a:t>AmpliSeq</a:t>
            </a:r>
            <a:r>
              <a:rPr kumimoji="0" lang="cs-CZ" altLang="cs-CZ" sz="4400" b="1" i="0" u="none" strike="noStrike" cap="none" normalizeH="0" baseline="0" dirty="0">
                <a:ln>
                  <a:noFill/>
                </a:ln>
                <a:solidFill>
                  <a:schemeClr val="tx1"/>
                </a:solidFill>
                <a:effectLst/>
                <a:latin typeface="Helvetica Neue"/>
              </a:rPr>
              <a:t> </a:t>
            </a:r>
            <a:r>
              <a:rPr kumimoji="0" lang="cs-CZ" altLang="cs-CZ" sz="4400" b="1" i="0" u="none" strike="noStrike" cap="none" normalizeH="0" baseline="0" dirty="0" err="1">
                <a:ln>
                  <a:noFill/>
                </a:ln>
                <a:solidFill>
                  <a:schemeClr val="tx1"/>
                </a:solidFill>
                <a:effectLst/>
                <a:latin typeface="Helvetica Neue"/>
              </a:rPr>
              <a:t>PhenoTrivium</a:t>
            </a:r>
            <a:r>
              <a:rPr kumimoji="0" lang="cs-CZ" altLang="cs-CZ" sz="4400" b="1" i="0" u="none" strike="noStrike" cap="none" normalizeH="0" baseline="0" dirty="0">
                <a:ln>
                  <a:noFill/>
                </a:ln>
                <a:solidFill>
                  <a:schemeClr val="tx1"/>
                </a:solidFill>
                <a:effectLst/>
                <a:latin typeface="Helvetica Neue"/>
              </a:rPr>
              <a:t> Panel</a:t>
            </a:r>
            <a:endParaRPr lang="cs-CZ" dirty="0">
              <a:solidFill>
                <a:schemeClr val="tx1"/>
              </a:solidFill>
            </a:endParaRPr>
          </a:p>
        </p:txBody>
      </p:sp>
      <p:sp>
        <p:nvSpPr>
          <p:cNvPr id="5" name="AutoShape 2" descr="phenotrivium-pgm-map">
            <a:extLst>
              <a:ext uri="{FF2B5EF4-FFF2-40B4-BE49-F238E27FC236}">
                <a16:creationId xmlns:a16="http://schemas.microsoft.com/office/drawing/2014/main" id="{9D9A36C9-CBBC-2178-FAF8-786574E73FDA}"/>
              </a:ext>
            </a:extLst>
          </p:cNvPr>
          <p:cNvSpPr>
            <a:spLocks noChangeAspect="1" noChangeArrowheads="1"/>
          </p:cNvSpPr>
          <p:nvPr/>
        </p:nvSpPr>
        <p:spPr bwMode="auto">
          <a:xfrm>
            <a:off x="63500" y="-130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Tree>
    <p:extLst>
      <p:ext uri="{BB962C8B-B14F-4D97-AF65-F5344CB8AC3E}">
        <p14:creationId xmlns:p14="http://schemas.microsoft.com/office/powerpoint/2010/main" val="32535063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D90B8091-892E-D824-3371-CCC593A9B40D}"/>
              </a:ext>
            </a:extLst>
          </p:cNvPr>
          <p:cNvSpPr>
            <a:spLocks noGrp="1"/>
          </p:cNvSpPr>
          <p:nvPr>
            <p:ph idx="1"/>
          </p:nvPr>
        </p:nvSpPr>
        <p:spPr/>
        <p:txBody>
          <a:bodyPr>
            <a:normAutofit fontScale="85000" lnSpcReduction="10000"/>
          </a:bodyPr>
          <a:lstStyle/>
          <a:p>
            <a:pPr algn="just"/>
            <a:r>
              <a:rPr kumimoji="0" lang="cs-CZ" altLang="cs-CZ" sz="2400" b="0" i="0" u="none" strike="noStrike" cap="none" normalizeH="0" baseline="0" dirty="0">
                <a:ln>
                  <a:noFill/>
                </a:ln>
                <a:effectLst/>
                <a:latin typeface="Helvetica Neue"/>
              </a:rPr>
              <a:t>Analýza alternativních typů markerů může doplnit výsledky CE-STR u náročných vzorků, jako jsou komplexní směsi nebo znehodnocené vzorky, a vytvořit tak vodítka pro vyšetřování. </a:t>
            </a:r>
            <a:r>
              <a:rPr kumimoji="0" lang="cs-CZ" altLang="cs-CZ" sz="2400" b="0" i="0" u="none" strike="noStrike" cap="none" normalizeH="0" baseline="0" dirty="0" err="1">
                <a:ln>
                  <a:noFill/>
                </a:ln>
                <a:effectLst/>
                <a:latin typeface="Helvetica Neue"/>
              </a:rPr>
              <a:t>Mikrohaplotypy</a:t>
            </a:r>
            <a:r>
              <a:rPr kumimoji="0" lang="cs-CZ" altLang="cs-CZ" sz="2400" b="0" i="0" u="none" strike="noStrike" cap="none" normalizeH="0" baseline="0" dirty="0">
                <a:ln>
                  <a:noFill/>
                </a:ln>
                <a:effectLst/>
                <a:latin typeface="Helvetica Neue"/>
              </a:rPr>
              <a:t> vznikly jako alternativní marker k tradiční typizaci STR-CE díky aditivní vylepšené analýze směsí a možnostem predikce biogeografického původu, které upřednostňují jejich použití u forenzních vzorků. Výzkumný panel Ion </a:t>
            </a:r>
            <a:r>
              <a:rPr kumimoji="0" lang="cs-CZ" altLang="cs-CZ" sz="2400" b="0" i="0" u="none" strike="noStrike" cap="none" normalizeH="0" baseline="0" dirty="0" err="1">
                <a:ln>
                  <a:noFill/>
                </a:ln>
                <a:effectLst/>
                <a:latin typeface="Helvetica Neue"/>
              </a:rPr>
              <a:t>AmpliSeq</a:t>
            </a:r>
            <a:r>
              <a:rPr kumimoji="0" lang="cs-CZ" altLang="cs-CZ" sz="2400" b="0" i="0" u="none" strike="noStrike" cap="none" normalizeH="0" baseline="0" dirty="0">
                <a:ln>
                  <a:noFill/>
                </a:ln>
                <a:effectLst/>
                <a:latin typeface="Helvetica Neue"/>
              </a:rPr>
              <a:t> MH-74 Plex je test o délce 157-325 </a:t>
            </a:r>
            <a:r>
              <a:rPr kumimoji="0" lang="cs-CZ" altLang="cs-CZ" sz="2400" b="0" i="0" u="none" strike="noStrike" cap="none" normalizeH="0" baseline="0" dirty="0" err="1">
                <a:ln>
                  <a:noFill/>
                </a:ln>
                <a:effectLst/>
                <a:latin typeface="Helvetica Neue"/>
              </a:rPr>
              <a:t>bp</a:t>
            </a:r>
            <a:r>
              <a:rPr kumimoji="0" lang="cs-CZ" altLang="cs-CZ" sz="2400" b="0" i="0" u="none" strike="noStrike" cap="none" normalizeH="0" baseline="0" dirty="0">
                <a:ln>
                  <a:noFill/>
                </a:ln>
                <a:effectLst/>
                <a:latin typeface="Helvetica Neue"/>
              </a:rPr>
              <a:t> zahrnující 74 </a:t>
            </a:r>
            <a:r>
              <a:rPr kumimoji="0" lang="cs-CZ" altLang="cs-CZ" sz="2400" b="0" i="0" u="none" strike="noStrike" cap="none" normalizeH="0" baseline="0" dirty="0" err="1">
                <a:ln>
                  <a:noFill/>
                </a:ln>
                <a:effectLst/>
                <a:latin typeface="Helvetica Neue"/>
              </a:rPr>
              <a:t>mikrohaplotypů</a:t>
            </a:r>
            <a:r>
              <a:rPr kumimoji="0" lang="cs-CZ" altLang="cs-CZ" sz="2400" b="0" i="0" u="none" strike="noStrike" cap="none" normalizeH="0" baseline="0" dirty="0">
                <a:ln>
                  <a:noFill/>
                </a:ln>
                <a:effectLst/>
                <a:latin typeface="Helvetica Neue"/>
              </a:rPr>
              <a:t> (230 SNP) vybraných ze souboru 130 </a:t>
            </a:r>
            <a:r>
              <a:rPr kumimoji="0" lang="cs-CZ" altLang="cs-CZ" sz="2400" b="0" i="0" u="none" strike="noStrike" cap="none" normalizeH="0" baseline="0" dirty="0" err="1">
                <a:ln>
                  <a:noFill/>
                </a:ln>
                <a:effectLst/>
                <a:latin typeface="Helvetica Neue"/>
              </a:rPr>
              <a:t>mikrohaplotypů</a:t>
            </a:r>
            <a:r>
              <a:rPr kumimoji="0" lang="cs-CZ" altLang="cs-CZ" sz="2400" b="0" i="0" u="none" strike="noStrike" cap="none" normalizeH="0" baseline="0" dirty="0">
                <a:ln>
                  <a:noFill/>
                </a:ln>
                <a:effectLst/>
                <a:latin typeface="Helvetica Neue"/>
              </a:rPr>
              <a:t> dříve charakterizovaných laboratoří </a:t>
            </a:r>
            <a:r>
              <a:rPr kumimoji="0" lang="cs-CZ" altLang="cs-CZ" sz="2400" b="0" i="0" u="none" strike="noStrike" cap="none" normalizeH="0" baseline="0" dirty="0" err="1">
                <a:ln>
                  <a:noFill/>
                </a:ln>
                <a:effectLst/>
                <a:latin typeface="Helvetica Neue"/>
              </a:rPr>
              <a:t>Kidd</a:t>
            </a:r>
            <a:r>
              <a:rPr kumimoji="0" lang="cs-CZ" altLang="cs-CZ" sz="2400" b="0" i="0" u="none" strike="noStrike" cap="none" normalizeH="0" baseline="0" dirty="0">
                <a:ln>
                  <a:noFill/>
                </a:ln>
                <a:effectLst/>
                <a:latin typeface="Helvetica Neue"/>
              </a:rPr>
              <a:t> </a:t>
            </a:r>
            <a:r>
              <a:rPr kumimoji="0" lang="cs-CZ" altLang="cs-CZ" sz="2400" b="0" i="0" u="none" strike="noStrike" cap="none" normalizeH="0" baseline="0" dirty="0" err="1">
                <a:ln>
                  <a:noFill/>
                </a:ln>
                <a:effectLst/>
                <a:latin typeface="Helvetica Neue"/>
              </a:rPr>
              <a:t>Laboratory</a:t>
            </a:r>
            <a:r>
              <a:rPr kumimoji="0" lang="cs-CZ" altLang="cs-CZ" sz="2400" b="0" i="0" u="none" strike="noStrike" cap="none" normalizeH="0" baseline="0" dirty="0">
                <a:ln>
                  <a:noFill/>
                </a:ln>
                <a:effectLst/>
                <a:latin typeface="Helvetica Neue"/>
              </a:rPr>
              <a:t>. </a:t>
            </a:r>
            <a:r>
              <a:rPr kumimoji="0" lang="cs-CZ" altLang="cs-CZ" sz="2400" b="0" i="0" u="none" strike="noStrike" cap="none" normalizeH="0" baseline="0" dirty="0" err="1">
                <a:ln>
                  <a:noFill/>
                </a:ln>
                <a:effectLst/>
                <a:latin typeface="Helvetica Neue"/>
              </a:rPr>
              <a:t>Mikrohaplotypy</a:t>
            </a:r>
            <a:r>
              <a:rPr kumimoji="0" lang="cs-CZ" altLang="cs-CZ" sz="2400" b="0" i="0" u="none" strike="noStrike" cap="none" normalizeH="0" baseline="0" dirty="0">
                <a:ln>
                  <a:noFill/>
                </a:ln>
                <a:effectLst/>
                <a:latin typeface="Helvetica Neue"/>
              </a:rPr>
              <a:t> byly vybrány na základě vysokých hodnot </a:t>
            </a:r>
            <a:r>
              <a:rPr kumimoji="0" lang="cs-CZ" altLang="cs-CZ" sz="2400" b="0" i="0" u="none" strike="noStrike" cap="none" normalizeH="0" baseline="0" dirty="0" err="1">
                <a:ln>
                  <a:noFill/>
                </a:ln>
                <a:effectLst/>
                <a:latin typeface="Helvetica Neue"/>
              </a:rPr>
              <a:t>Ae</a:t>
            </a:r>
            <a:r>
              <a:rPr kumimoji="0" lang="cs-CZ" altLang="cs-CZ" sz="2400" b="0" i="0" u="none" strike="noStrike" cap="none" normalizeH="0" baseline="0" dirty="0">
                <a:ln>
                  <a:noFill/>
                </a:ln>
                <a:effectLst/>
                <a:latin typeface="Helvetica Neue"/>
              </a:rPr>
              <a:t> (efektivní počet alel) a In (informativnost), aby se zvýšila schopnost </a:t>
            </a:r>
            <a:r>
              <a:rPr kumimoji="0" lang="cs-CZ" altLang="cs-CZ" sz="2400" b="0" i="0" u="none" strike="noStrike" cap="none" normalizeH="0" baseline="0" dirty="0" err="1">
                <a:ln>
                  <a:noFill/>
                </a:ln>
                <a:effectLst/>
                <a:latin typeface="Helvetica Neue"/>
              </a:rPr>
              <a:t>dekonvoluce</a:t>
            </a:r>
            <a:r>
              <a:rPr kumimoji="0" lang="cs-CZ" altLang="cs-CZ" sz="2400" b="0" i="0" u="none" strike="noStrike" cap="none" normalizeH="0" baseline="0" dirty="0">
                <a:ln>
                  <a:noFill/>
                </a:ln>
                <a:effectLst/>
                <a:latin typeface="Helvetica Neue"/>
              </a:rPr>
              <a:t> směsí a předpovědi biogeografického původu. </a:t>
            </a:r>
            <a:r>
              <a:rPr kumimoji="0" lang="cs-CZ" altLang="cs-CZ" sz="2400" b="0" i="0" u="none" strike="noStrike" cap="none" normalizeH="0" baseline="0" dirty="0" err="1">
                <a:ln>
                  <a:noFill/>
                </a:ln>
                <a:effectLst/>
                <a:latin typeface="Helvetica Neue"/>
              </a:rPr>
              <a:t>Oldoni</a:t>
            </a:r>
            <a:r>
              <a:rPr kumimoji="0" lang="cs-CZ" altLang="cs-CZ" sz="2400" b="0" i="0" u="none" strike="noStrike" cap="none" normalizeH="0" baseline="0" dirty="0">
                <a:ln>
                  <a:noFill/>
                </a:ln>
                <a:effectLst/>
                <a:latin typeface="Helvetica Neue"/>
              </a:rPr>
              <a:t> et. al. prokázali citlivost až do 50 </a:t>
            </a:r>
            <a:r>
              <a:rPr kumimoji="0" lang="cs-CZ" altLang="cs-CZ" sz="2400" b="0" i="0" u="none" strike="noStrike" cap="none" normalizeH="0" baseline="0" dirty="0" err="1">
                <a:ln>
                  <a:noFill/>
                </a:ln>
                <a:effectLst/>
                <a:latin typeface="Helvetica Neue"/>
              </a:rPr>
              <a:t>pg</a:t>
            </a:r>
            <a:r>
              <a:rPr kumimoji="0" lang="cs-CZ" altLang="cs-CZ" sz="2400" b="0" i="0" u="none" strike="noStrike" cap="none" normalizeH="0" baseline="0" dirty="0">
                <a:ln>
                  <a:noFill/>
                </a:ln>
                <a:effectLst/>
                <a:latin typeface="Helvetica Neue"/>
              </a:rPr>
              <a:t> genomové DNA (</a:t>
            </a:r>
            <a:r>
              <a:rPr kumimoji="0" lang="cs-CZ" altLang="cs-CZ" sz="2400" b="0" i="0" u="none" strike="noStrike" cap="none" normalizeH="0" baseline="0" dirty="0" err="1">
                <a:ln>
                  <a:noFill/>
                </a:ln>
                <a:effectLst/>
                <a:latin typeface="Helvetica Neue"/>
              </a:rPr>
              <a:t>gDNA</a:t>
            </a:r>
            <a:r>
              <a:rPr kumimoji="0" lang="cs-CZ" altLang="cs-CZ" sz="2400" b="0" i="0" u="none" strike="noStrike" cap="none" normalizeH="0" baseline="0" dirty="0">
                <a:ln>
                  <a:noFill/>
                </a:ln>
                <a:effectLst/>
                <a:latin typeface="Helvetica Neue"/>
              </a:rPr>
              <a:t>) a užitečnost testu při analýze komplexních směsí pro doplnění výsledků typizace CE-STR.</a:t>
            </a:r>
            <a:endParaRPr lang="cs-CZ" dirty="0"/>
          </a:p>
        </p:txBody>
      </p:sp>
      <p:sp>
        <p:nvSpPr>
          <p:cNvPr id="3" name="Nadpis 2">
            <a:extLst>
              <a:ext uri="{FF2B5EF4-FFF2-40B4-BE49-F238E27FC236}">
                <a16:creationId xmlns:a16="http://schemas.microsoft.com/office/drawing/2014/main" id="{64CBD312-F849-CA35-E169-FE5A2C927B43}"/>
              </a:ext>
            </a:extLst>
          </p:cNvPr>
          <p:cNvSpPr>
            <a:spLocks noGrp="1"/>
          </p:cNvSpPr>
          <p:nvPr>
            <p:ph type="title"/>
          </p:nvPr>
        </p:nvSpPr>
        <p:spPr/>
        <p:txBody>
          <a:bodyPr>
            <a:normAutofit fontScale="90000"/>
          </a:bodyPr>
          <a:lstStyle/>
          <a:p>
            <a:r>
              <a:rPr kumimoji="0" lang="cs-CZ" altLang="cs-CZ" sz="4400" b="0" i="0" u="none" strike="noStrike" cap="none" normalizeH="0" baseline="0" dirty="0" err="1">
                <a:ln>
                  <a:noFill/>
                </a:ln>
                <a:effectLst/>
                <a:latin typeface="Helvetica Neue"/>
              </a:rPr>
              <a:t>The</a:t>
            </a:r>
            <a:r>
              <a:rPr kumimoji="0" lang="cs-CZ" altLang="cs-CZ" sz="4400" b="0" i="0" u="none" strike="noStrike" cap="none" normalizeH="0" baseline="0" dirty="0">
                <a:ln>
                  <a:noFill/>
                </a:ln>
                <a:effectLst/>
                <a:latin typeface="Helvetica Neue"/>
              </a:rPr>
              <a:t> </a:t>
            </a:r>
            <a:r>
              <a:rPr kumimoji="0" lang="cs-CZ" altLang="cs-CZ" sz="4400" b="0" i="0" u="none" strike="noStrike" cap="none" normalizeH="0" baseline="0" dirty="0" err="1">
                <a:ln>
                  <a:noFill/>
                </a:ln>
                <a:effectLst/>
                <a:latin typeface="Helvetica Neue"/>
              </a:rPr>
              <a:t>analysis</a:t>
            </a:r>
            <a:r>
              <a:rPr kumimoji="0" lang="cs-CZ" altLang="cs-CZ" sz="4400" b="0" i="0" u="none" strike="noStrike" cap="none" normalizeH="0" baseline="0" dirty="0">
                <a:ln>
                  <a:noFill/>
                </a:ln>
                <a:effectLst/>
                <a:latin typeface="Helvetica Neue"/>
              </a:rPr>
              <a:t> </a:t>
            </a:r>
            <a:r>
              <a:rPr kumimoji="0" lang="cs-CZ" altLang="cs-CZ" sz="4400" b="0" i="0" u="none" strike="noStrike" cap="none" normalizeH="0" baseline="0" dirty="0" err="1">
                <a:ln>
                  <a:noFill/>
                </a:ln>
                <a:effectLst/>
                <a:latin typeface="Helvetica Neue"/>
              </a:rPr>
              <a:t>of</a:t>
            </a:r>
            <a:r>
              <a:rPr kumimoji="0" lang="cs-CZ" altLang="cs-CZ" sz="4400" b="0" i="0" u="none" strike="noStrike" cap="none" normalizeH="0" baseline="0" dirty="0">
                <a:ln>
                  <a:noFill/>
                </a:ln>
                <a:effectLst/>
                <a:latin typeface="Helvetica Neue"/>
              </a:rPr>
              <a:t> </a:t>
            </a:r>
            <a:r>
              <a:rPr kumimoji="0" lang="cs-CZ" altLang="cs-CZ" sz="4400" b="0" i="0" u="none" strike="noStrike" cap="none" normalizeH="0" baseline="0" dirty="0" err="1">
                <a:ln>
                  <a:noFill/>
                </a:ln>
                <a:effectLst/>
                <a:latin typeface="Helvetica Neue"/>
              </a:rPr>
              <a:t>alternative</a:t>
            </a:r>
            <a:r>
              <a:rPr kumimoji="0" lang="cs-CZ" altLang="cs-CZ" sz="4400" b="0" i="0" u="none" strike="noStrike" cap="none" normalizeH="0" baseline="0" dirty="0">
                <a:ln>
                  <a:noFill/>
                </a:ln>
                <a:effectLst/>
                <a:latin typeface="Helvetica Neue"/>
              </a:rPr>
              <a:t> marker </a:t>
            </a:r>
            <a:r>
              <a:rPr kumimoji="0" lang="cs-CZ" altLang="cs-CZ" sz="4400" b="0" i="0" u="none" strike="noStrike" cap="none" normalizeH="0" baseline="0" dirty="0" err="1">
                <a:ln>
                  <a:noFill/>
                </a:ln>
                <a:effectLst/>
                <a:latin typeface="Helvetica Neue"/>
              </a:rPr>
              <a:t>types</a:t>
            </a:r>
            <a:r>
              <a:rPr kumimoji="0" lang="cs-CZ" altLang="cs-CZ" sz="4400" b="0" i="0" u="none" strike="noStrike" cap="none" normalizeH="0" baseline="0" dirty="0">
                <a:ln>
                  <a:noFill/>
                </a:ln>
                <a:effectLst/>
                <a:latin typeface="Helvetica Neue"/>
              </a:rPr>
              <a:t> </a:t>
            </a:r>
            <a:r>
              <a:rPr kumimoji="0" lang="cs-CZ" altLang="cs-CZ" sz="4400" b="0" i="0" u="none" strike="noStrike" cap="none" normalizeH="0" baseline="0" dirty="0" err="1">
                <a:ln>
                  <a:noFill/>
                </a:ln>
                <a:effectLst/>
                <a:latin typeface="Helvetica Neue"/>
              </a:rPr>
              <a:t>can</a:t>
            </a:r>
            <a:r>
              <a:rPr kumimoji="0" lang="cs-CZ" altLang="cs-CZ" sz="4400" b="0" i="0" u="none" strike="noStrike" cap="none" normalizeH="0" baseline="0" dirty="0">
                <a:ln>
                  <a:noFill/>
                </a:ln>
                <a:effectLst/>
                <a:latin typeface="Helvetica Neue"/>
              </a:rPr>
              <a:t> </a:t>
            </a:r>
            <a:r>
              <a:rPr kumimoji="0" lang="cs-CZ" altLang="cs-CZ" sz="4400" b="0" i="0" u="none" strike="noStrike" cap="none" normalizeH="0" baseline="0" dirty="0" err="1">
                <a:ln>
                  <a:noFill/>
                </a:ln>
                <a:effectLst/>
                <a:latin typeface="Helvetica Neue"/>
              </a:rPr>
              <a:t>complement</a:t>
            </a:r>
            <a:r>
              <a:rPr kumimoji="0" lang="cs-CZ" altLang="cs-CZ" sz="4400" b="0" i="0" u="none" strike="noStrike" cap="none" normalizeH="0" baseline="0" dirty="0">
                <a:ln>
                  <a:noFill/>
                </a:ln>
                <a:effectLst/>
                <a:latin typeface="Helvetica Neue"/>
              </a:rPr>
              <a:t> CE-STR </a:t>
            </a:r>
            <a:r>
              <a:rPr kumimoji="0" lang="cs-CZ" altLang="cs-CZ" sz="4400" b="0" i="0" u="none" strike="noStrike" cap="none" normalizeH="0" baseline="0" dirty="0" err="1">
                <a:ln>
                  <a:noFill/>
                </a:ln>
                <a:effectLst/>
                <a:latin typeface="Helvetica Neue"/>
              </a:rPr>
              <a:t>results</a:t>
            </a:r>
            <a:r>
              <a:rPr kumimoji="0" lang="cs-CZ" altLang="cs-CZ" sz="4400" b="0" i="0" u="none" strike="noStrike" cap="none" normalizeH="0" baseline="0" dirty="0">
                <a:ln>
                  <a:noFill/>
                </a:ln>
                <a:effectLst/>
                <a:latin typeface="Helvetica Neue"/>
              </a:rPr>
              <a:t> </a:t>
            </a:r>
            <a:r>
              <a:rPr kumimoji="0" lang="cs-CZ" altLang="cs-CZ" sz="4400" b="0" i="0" u="none" strike="noStrike" cap="none" normalizeH="0" baseline="0" dirty="0" err="1">
                <a:ln>
                  <a:noFill/>
                </a:ln>
                <a:effectLst/>
                <a:latin typeface="Helvetica Neue"/>
              </a:rPr>
              <a:t>for</a:t>
            </a:r>
            <a:r>
              <a:rPr kumimoji="0" lang="cs-CZ" altLang="cs-CZ" sz="4400" b="0" i="0" u="none" strike="noStrike" cap="none" normalizeH="0" baseline="0" dirty="0">
                <a:ln>
                  <a:noFill/>
                </a:ln>
                <a:effectLst/>
                <a:latin typeface="Helvetica Neue"/>
              </a:rPr>
              <a:t> </a:t>
            </a:r>
            <a:r>
              <a:rPr kumimoji="0" lang="cs-CZ" altLang="cs-CZ" sz="4400" b="0" i="0" u="none" strike="noStrike" cap="none" normalizeH="0" baseline="0" dirty="0" err="1">
                <a:ln>
                  <a:noFill/>
                </a:ln>
                <a:effectLst/>
                <a:latin typeface="Helvetica Neue"/>
              </a:rPr>
              <a:t>challenging</a:t>
            </a:r>
            <a:r>
              <a:rPr kumimoji="0" lang="cs-CZ" altLang="cs-CZ" sz="4400" b="0" i="0" u="none" strike="noStrike" cap="none" normalizeH="0" baseline="0" dirty="0">
                <a:ln>
                  <a:noFill/>
                </a:ln>
                <a:effectLst/>
                <a:latin typeface="Helvetica Neue"/>
              </a:rPr>
              <a:t> </a:t>
            </a:r>
            <a:r>
              <a:rPr kumimoji="0" lang="cs-CZ" altLang="cs-CZ" sz="4400" b="0" i="0" u="none" strike="noStrike" cap="none" normalizeH="0" baseline="0" dirty="0" err="1">
                <a:ln>
                  <a:noFill/>
                </a:ln>
                <a:effectLst/>
                <a:latin typeface="Helvetica Neue"/>
              </a:rPr>
              <a:t>samples</a:t>
            </a:r>
            <a:r>
              <a:rPr kumimoji="0" lang="cs-CZ" altLang="cs-CZ" sz="4400" b="0" i="0" u="none" strike="noStrike" cap="none" normalizeH="0" baseline="0" dirty="0">
                <a:ln>
                  <a:noFill/>
                </a:ln>
                <a:effectLst/>
                <a:latin typeface="Helvetica Neue"/>
              </a:rPr>
              <a:t>, such as </a:t>
            </a:r>
            <a:r>
              <a:rPr kumimoji="0" lang="cs-CZ" altLang="cs-CZ" sz="4400" b="0" i="0" u="none" strike="noStrike" cap="none" normalizeH="0" baseline="0" dirty="0" err="1">
                <a:ln>
                  <a:noFill/>
                </a:ln>
                <a:effectLst/>
                <a:latin typeface="Helvetica Neue"/>
              </a:rPr>
              <a:t>complex</a:t>
            </a:r>
            <a:r>
              <a:rPr kumimoji="0" lang="cs-CZ" altLang="cs-CZ" sz="4400" b="0" i="0" u="none" strike="noStrike" cap="none" normalizeH="0" baseline="0" dirty="0">
                <a:ln>
                  <a:noFill/>
                </a:ln>
                <a:effectLst/>
                <a:latin typeface="Helvetica Neue"/>
              </a:rPr>
              <a:t> </a:t>
            </a:r>
            <a:r>
              <a:rPr kumimoji="0" lang="cs-CZ" altLang="cs-CZ" sz="4400" b="0" i="0" u="none" strike="noStrike" cap="none" normalizeH="0" baseline="0" dirty="0" err="1">
                <a:ln>
                  <a:noFill/>
                </a:ln>
                <a:effectLst/>
                <a:latin typeface="Helvetica Neue"/>
              </a:rPr>
              <a:t>mixtures</a:t>
            </a:r>
            <a:r>
              <a:rPr kumimoji="0" lang="cs-CZ" altLang="cs-CZ" sz="4400" b="0" i="0" u="none" strike="noStrike" cap="none" normalizeH="0" baseline="0" dirty="0">
                <a:ln>
                  <a:noFill/>
                </a:ln>
                <a:effectLst/>
                <a:latin typeface="Helvetica Neue"/>
              </a:rPr>
              <a:t> </a:t>
            </a:r>
            <a:r>
              <a:rPr kumimoji="0" lang="cs-CZ" altLang="cs-CZ" sz="4400" b="0" i="0" u="none" strike="noStrike" cap="none" normalizeH="0" baseline="0" dirty="0" err="1">
                <a:ln>
                  <a:noFill/>
                </a:ln>
                <a:effectLst/>
                <a:latin typeface="Helvetica Neue"/>
              </a:rPr>
              <a:t>or</a:t>
            </a:r>
            <a:r>
              <a:rPr kumimoji="0" lang="cs-CZ" altLang="cs-CZ" sz="4400" b="0" i="0" u="none" strike="noStrike" cap="none" normalizeH="0" baseline="0" dirty="0">
                <a:ln>
                  <a:noFill/>
                </a:ln>
                <a:effectLst/>
                <a:latin typeface="Helvetica Neue"/>
              </a:rPr>
              <a:t> </a:t>
            </a:r>
            <a:r>
              <a:rPr kumimoji="0" lang="cs-CZ" altLang="cs-CZ" sz="4400" b="0" i="0" u="none" strike="noStrike" cap="none" normalizeH="0" baseline="0" dirty="0" err="1">
                <a:ln>
                  <a:noFill/>
                </a:ln>
                <a:effectLst/>
                <a:latin typeface="Helvetica Neue"/>
              </a:rPr>
              <a:t>degraded</a:t>
            </a:r>
            <a:r>
              <a:rPr kumimoji="0" lang="cs-CZ" altLang="cs-CZ" sz="4400" b="0" i="0" u="none" strike="noStrike" cap="none" normalizeH="0" baseline="0" dirty="0">
                <a:ln>
                  <a:noFill/>
                </a:ln>
                <a:effectLst/>
                <a:latin typeface="Helvetica Neue"/>
              </a:rPr>
              <a:t> </a:t>
            </a:r>
            <a:r>
              <a:rPr kumimoji="0" lang="cs-CZ" altLang="cs-CZ" sz="4400" b="0" i="0" u="none" strike="noStrike" cap="none" normalizeH="0" baseline="0" dirty="0" err="1">
                <a:ln>
                  <a:noFill/>
                </a:ln>
                <a:effectLst/>
                <a:latin typeface="Helvetica Neue"/>
              </a:rPr>
              <a:t>samples</a:t>
            </a:r>
            <a:r>
              <a:rPr kumimoji="0" lang="cs-CZ" altLang="cs-CZ" sz="4400" b="0" i="0" u="none" strike="noStrike" cap="none" normalizeH="0" baseline="0" dirty="0">
                <a:ln>
                  <a:noFill/>
                </a:ln>
                <a:effectLst/>
                <a:latin typeface="Helvetica Neue"/>
              </a:rPr>
              <a:t>, to </a:t>
            </a:r>
            <a:r>
              <a:rPr kumimoji="0" lang="cs-CZ" altLang="cs-CZ" sz="4400" b="0" i="0" u="none" strike="noStrike" cap="none" normalizeH="0" baseline="0" dirty="0" err="1">
                <a:ln>
                  <a:noFill/>
                </a:ln>
                <a:effectLst/>
                <a:latin typeface="Helvetica Neue"/>
              </a:rPr>
              <a:t>generate</a:t>
            </a:r>
            <a:r>
              <a:rPr kumimoji="0" lang="cs-CZ" altLang="cs-CZ" sz="4400" b="0" i="0" u="none" strike="noStrike" cap="none" normalizeH="0" baseline="0" dirty="0">
                <a:ln>
                  <a:noFill/>
                </a:ln>
                <a:effectLst/>
                <a:latin typeface="Helvetica Neue"/>
              </a:rPr>
              <a:t> </a:t>
            </a:r>
            <a:r>
              <a:rPr kumimoji="0" lang="cs-CZ" altLang="cs-CZ" sz="4400" b="0" i="0" u="none" strike="noStrike" cap="none" normalizeH="0" baseline="0" dirty="0" err="1">
                <a:ln>
                  <a:noFill/>
                </a:ln>
                <a:effectLst/>
                <a:latin typeface="Helvetica Neue"/>
              </a:rPr>
              <a:t>investigative</a:t>
            </a:r>
            <a:r>
              <a:rPr kumimoji="0" lang="cs-CZ" altLang="cs-CZ" sz="4400" b="0" i="0" u="none" strike="noStrike" cap="none" normalizeH="0" baseline="0" dirty="0">
                <a:ln>
                  <a:noFill/>
                </a:ln>
                <a:effectLst/>
                <a:latin typeface="Helvetica Neue"/>
              </a:rPr>
              <a:t> </a:t>
            </a:r>
            <a:r>
              <a:rPr kumimoji="0" lang="cs-CZ" altLang="cs-CZ" sz="4400" b="0" i="0" u="none" strike="noStrike" cap="none" normalizeH="0" baseline="0" dirty="0" err="1">
                <a:ln>
                  <a:noFill/>
                </a:ln>
                <a:effectLst/>
                <a:latin typeface="Helvetica Neue"/>
              </a:rPr>
              <a:t>leads</a:t>
            </a:r>
            <a:r>
              <a:rPr kumimoji="0" lang="cs-CZ" altLang="cs-CZ" sz="4400" b="0" i="0" u="none" strike="noStrike" cap="none" normalizeH="0" baseline="0" dirty="0">
                <a:ln>
                  <a:noFill/>
                </a:ln>
                <a:effectLst/>
                <a:latin typeface="Helvetica Neue"/>
              </a:rPr>
              <a:t>. </a:t>
            </a:r>
            <a:r>
              <a:rPr kumimoji="0" lang="cs-CZ" altLang="cs-CZ" sz="4400" b="0" i="0" u="none" strike="noStrike" cap="none" normalizeH="0" baseline="0" dirty="0" err="1">
                <a:ln>
                  <a:noFill/>
                </a:ln>
                <a:effectLst/>
                <a:latin typeface="Helvetica Neue"/>
              </a:rPr>
              <a:t>Microhaplotypes</a:t>
            </a:r>
            <a:r>
              <a:rPr kumimoji="0" lang="cs-CZ" altLang="cs-CZ" sz="4400" b="0" i="0" u="none" strike="noStrike" cap="none" normalizeH="0" baseline="0" dirty="0">
                <a:ln>
                  <a:noFill/>
                </a:ln>
                <a:effectLst/>
                <a:latin typeface="Helvetica Neue"/>
              </a:rPr>
              <a:t> </a:t>
            </a:r>
            <a:r>
              <a:rPr kumimoji="0" lang="cs-CZ" altLang="cs-CZ" sz="4400" b="0" i="0" u="none" strike="noStrike" cap="none" normalizeH="0" baseline="0" dirty="0" err="1">
                <a:ln>
                  <a:noFill/>
                </a:ln>
                <a:effectLst/>
                <a:latin typeface="Helvetica Neue"/>
              </a:rPr>
              <a:t>have</a:t>
            </a:r>
            <a:r>
              <a:rPr kumimoji="0" lang="cs-CZ" altLang="cs-CZ" sz="4400" b="0" i="0" u="none" strike="noStrike" cap="none" normalizeH="0" baseline="0" dirty="0">
                <a:ln>
                  <a:noFill/>
                </a:ln>
                <a:effectLst/>
                <a:latin typeface="Helvetica Neue"/>
              </a:rPr>
              <a:t> </a:t>
            </a:r>
            <a:r>
              <a:rPr kumimoji="0" lang="cs-CZ" altLang="cs-CZ" sz="4400" b="0" i="0" u="none" strike="noStrike" cap="none" normalizeH="0" baseline="0" dirty="0" err="1">
                <a:ln>
                  <a:noFill/>
                </a:ln>
                <a:effectLst/>
                <a:latin typeface="Helvetica Neue"/>
              </a:rPr>
              <a:t>arisen</a:t>
            </a:r>
            <a:r>
              <a:rPr kumimoji="0" lang="cs-CZ" altLang="cs-CZ" sz="4400" b="0" i="0" u="none" strike="noStrike" cap="none" normalizeH="0" baseline="0" dirty="0">
                <a:ln>
                  <a:noFill/>
                </a:ln>
                <a:effectLst/>
                <a:latin typeface="Helvetica Neue"/>
              </a:rPr>
              <a:t> as </a:t>
            </a:r>
            <a:r>
              <a:rPr kumimoji="0" lang="cs-CZ" altLang="cs-CZ" sz="4400" b="0" i="0" u="none" strike="noStrike" cap="none" normalizeH="0" baseline="0" dirty="0" err="1">
                <a:ln>
                  <a:noFill/>
                </a:ln>
                <a:effectLst/>
                <a:latin typeface="Helvetica Neue"/>
              </a:rPr>
              <a:t>an</a:t>
            </a:r>
            <a:r>
              <a:rPr kumimoji="0" lang="cs-CZ" altLang="cs-CZ" sz="4400" b="0" i="0" u="none" strike="noStrike" cap="none" normalizeH="0" baseline="0" dirty="0">
                <a:ln>
                  <a:noFill/>
                </a:ln>
                <a:effectLst/>
                <a:latin typeface="Helvetica Neue"/>
              </a:rPr>
              <a:t> </a:t>
            </a:r>
            <a:r>
              <a:rPr kumimoji="0" lang="cs-CZ" altLang="cs-CZ" sz="4400" b="0" i="0" u="none" strike="noStrike" cap="none" normalizeH="0" baseline="0" dirty="0" err="1">
                <a:ln>
                  <a:noFill/>
                </a:ln>
                <a:effectLst/>
                <a:latin typeface="Helvetica Neue"/>
              </a:rPr>
              <a:t>alternative</a:t>
            </a:r>
            <a:r>
              <a:rPr kumimoji="0" lang="cs-CZ" altLang="cs-CZ" sz="4400" b="0" i="0" u="none" strike="noStrike" cap="none" normalizeH="0" baseline="0" dirty="0">
                <a:ln>
                  <a:noFill/>
                </a:ln>
                <a:effectLst/>
                <a:latin typeface="Helvetica Neue"/>
              </a:rPr>
              <a:t> marker to </a:t>
            </a:r>
            <a:r>
              <a:rPr kumimoji="0" lang="cs-CZ" altLang="cs-CZ" sz="4400" b="0" i="0" u="none" strike="noStrike" cap="none" normalizeH="0" baseline="0" dirty="0" err="1">
                <a:ln>
                  <a:noFill/>
                </a:ln>
                <a:effectLst/>
                <a:latin typeface="Helvetica Neue"/>
              </a:rPr>
              <a:t>traditional</a:t>
            </a:r>
            <a:r>
              <a:rPr kumimoji="0" lang="cs-CZ" altLang="cs-CZ" sz="4400" b="0" i="0" u="none" strike="noStrike" cap="none" normalizeH="0" baseline="0" dirty="0">
                <a:ln>
                  <a:noFill/>
                </a:ln>
                <a:effectLst/>
                <a:latin typeface="Helvetica Neue"/>
              </a:rPr>
              <a:t> STR-CE </a:t>
            </a:r>
            <a:r>
              <a:rPr kumimoji="0" lang="cs-CZ" altLang="cs-CZ" sz="4400" b="0" i="0" u="none" strike="noStrike" cap="none" normalizeH="0" baseline="0" dirty="0" err="1">
                <a:ln>
                  <a:noFill/>
                </a:ln>
                <a:effectLst/>
                <a:latin typeface="Helvetica Neue"/>
              </a:rPr>
              <a:t>typing</a:t>
            </a:r>
            <a:r>
              <a:rPr kumimoji="0" lang="cs-CZ" altLang="cs-CZ" sz="4400" b="0" i="0" u="none" strike="noStrike" cap="none" normalizeH="0" baseline="0" dirty="0">
                <a:ln>
                  <a:noFill/>
                </a:ln>
                <a:effectLst/>
                <a:latin typeface="Helvetica Neue"/>
              </a:rPr>
              <a:t> </a:t>
            </a:r>
            <a:r>
              <a:rPr kumimoji="0" lang="cs-CZ" altLang="cs-CZ" sz="4400" b="0" i="0" u="none" strike="noStrike" cap="none" normalizeH="0" baseline="0" dirty="0" err="1">
                <a:ln>
                  <a:noFill/>
                </a:ln>
                <a:effectLst/>
                <a:latin typeface="Helvetica Neue"/>
              </a:rPr>
              <a:t>due</a:t>
            </a:r>
            <a:r>
              <a:rPr kumimoji="0" lang="cs-CZ" altLang="cs-CZ" sz="4400" b="0" i="0" u="none" strike="noStrike" cap="none" normalizeH="0" baseline="0" dirty="0">
                <a:ln>
                  <a:noFill/>
                </a:ln>
                <a:effectLst/>
                <a:latin typeface="Helvetica Neue"/>
              </a:rPr>
              <a:t> to </a:t>
            </a:r>
            <a:r>
              <a:rPr kumimoji="0" lang="cs-CZ" altLang="cs-CZ" sz="4400" b="0" i="0" u="none" strike="noStrike" cap="none" normalizeH="0" baseline="0" dirty="0" err="1">
                <a:ln>
                  <a:noFill/>
                </a:ln>
                <a:effectLst/>
                <a:latin typeface="Helvetica Neue"/>
              </a:rPr>
              <a:t>the</a:t>
            </a:r>
            <a:r>
              <a:rPr kumimoji="0" lang="cs-CZ" altLang="cs-CZ" sz="4400" b="0" i="0" u="none" strike="noStrike" cap="none" normalizeH="0" baseline="0" dirty="0">
                <a:ln>
                  <a:noFill/>
                </a:ln>
                <a:effectLst/>
                <a:latin typeface="Helvetica Neue"/>
              </a:rPr>
              <a:t> </a:t>
            </a:r>
            <a:r>
              <a:rPr kumimoji="0" lang="cs-CZ" altLang="cs-CZ" sz="4400" b="0" i="0" u="none" strike="noStrike" cap="none" normalizeH="0" baseline="0" dirty="0" err="1">
                <a:ln>
                  <a:noFill/>
                </a:ln>
                <a:effectLst/>
                <a:latin typeface="Helvetica Neue"/>
              </a:rPr>
              <a:t>additive</a:t>
            </a:r>
            <a:r>
              <a:rPr kumimoji="0" lang="cs-CZ" altLang="cs-CZ" sz="4400" b="0" i="0" u="none" strike="noStrike" cap="none" normalizeH="0" baseline="0" dirty="0">
                <a:ln>
                  <a:noFill/>
                </a:ln>
                <a:effectLst/>
                <a:latin typeface="Helvetica Neue"/>
              </a:rPr>
              <a:t> </a:t>
            </a:r>
            <a:r>
              <a:rPr kumimoji="0" lang="cs-CZ" altLang="cs-CZ" sz="4400" b="0" i="0" u="none" strike="noStrike" cap="none" normalizeH="0" baseline="0" dirty="0" err="1">
                <a:ln>
                  <a:noFill/>
                </a:ln>
                <a:effectLst/>
                <a:latin typeface="Helvetica Neue"/>
              </a:rPr>
              <a:t>enhanced</a:t>
            </a:r>
            <a:r>
              <a:rPr kumimoji="0" lang="cs-CZ" altLang="cs-CZ" sz="4400" b="0" i="0" u="none" strike="noStrike" cap="none" normalizeH="0" baseline="0" dirty="0">
                <a:ln>
                  <a:noFill/>
                </a:ln>
                <a:effectLst/>
                <a:latin typeface="Helvetica Neue"/>
              </a:rPr>
              <a:t> </a:t>
            </a:r>
            <a:r>
              <a:rPr kumimoji="0" lang="cs-CZ" altLang="cs-CZ" sz="4400" b="0" i="0" u="none" strike="noStrike" cap="none" normalizeH="0" baseline="0" dirty="0" err="1">
                <a:ln>
                  <a:noFill/>
                </a:ln>
                <a:effectLst/>
                <a:latin typeface="Helvetica Neue"/>
              </a:rPr>
              <a:t>mixture</a:t>
            </a:r>
            <a:r>
              <a:rPr kumimoji="0" lang="cs-CZ" altLang="cs-CZ" sz="4400" b="0" i="0" u="none" strike="noStrike" cap="none" normalizeH="0" baseline="0" dirty="0">
                <a:ln>
                  <a:noFill/>
                </a:ln>
                <a:effectLst/>
                <a:latin typeface="Helvetica Neue"/>
              </a:rPr>
              <a:t> </a:t>
            </a:r>
            <a:r>
              <a:rPr kumimoji="0" lang="cs-CZ" altLang="cs-CZ" sz="4400" b="0" i="0" u="none" strike="noStrike" cap="none" normalizeH="0" baseline="0" dirty="0" err="1">
                <a:ln>
                  <a:noFill/>
                </a:ln>
                <a:effectLst/>
                <a:latin typeface="Helvetica Neue"/>
              </a:rPr>
              <a:t>analysis</a:t>
            </a:r>
            <a:r>
              <a:rPr kumimoji="0" lang="cs-CZ" altLang="cs-CZ" sz="4400" b="0" i="0" u="none" strike="noStrike" cap="none" normalizeH="0" baseline="0" dirty="0">
                <a:ln>
                  <a:noFill/>
                </a:ln>
                <a:effectLst/>
                <a:latin typeface="Helvetica Neue"/>
              </a:rPr>
              <a:t> and </a:t>
            </a:r>
            <a:r>
              <a:rPr kumimoji="0" lang="cs-CZ" altLang="cs-CZ" sz="4400" b="0" i="0" u="none" strike="noStrike" cap="none" normalizeH="0" baseline="0" dirty="0" err="1">
                <a:ln>
                  <a:noFill/>
                </a:ln>
                <a:effectLst/>
                <a:latin typeface="Helvetica Neue"/>
              </a:rPr>
              <a:t>biogeographical</a:t>
            </a:r>
            <a:r>
              <a:rPr kumimoji="0" lang="cs-CZ" altLang="cs-CZ" sz="4400" b="0" i="0" u="none" strike="noStrike" cap="none" normalizeH="0" baseline="0" dirty="0">
                <a:ln>
                  <a:noFill/>
                </a:ln>
                <a:effectLst/>
                <a:latin typeface="Helvetica Neue"/>
              </a:rPr>
              <a:t> </a:t>
            </a:r>
            <a:r>
              <a:rPr kumimoji="0" lang="cs-CZ" altLang="cs-CZ" sz="4400" b="0" i="0" u="none" strike="noStrike" cap="none" normalizeH="0" baseline="0" dirty="0" err="1">
                <a:ln>
                  <a:noFill/>
                </a:ln>
                <a:effectLst/>
                <a:latin typeface="Helvetica Neue"/>
              </a:rPr>
              <a:t>ancestry</a:t>
            </a:r>
            <a:r>
              <a:rPr kumimoji="0" lang="cs-CZ" altLang="cs-CZ" sz="4400" b="0" i="0" u="none" strike="noStrike" cap="none" normalizeH="0" baseline="0" dirty="0">
                <a:ln>
                  <a:noFill/>
                </a:ln>
                <a:effectLst/>
                <a:latin typeface="Helvetica Neue"/>
              </a:rPr>
              <a:t> </a:t>
            </a:r>
            <a:r>
              <a:rPr kumimoji="0" lang="cs-CZ" altLang="cs-CZ" sz="4400" b="0" i="0" u="none" strike="noStrike" cap="none" normalizeH="0" baseline="0" dirty="0" err="1">
                <a:ln>
                  <a:noFill/>
                </a:ln>
                <a:effectLst/>
                <a:latin typeface="Helvetica Neue"/>
              </a:rPr>
              <a:t>prediction</a:t>
            </a:r>
            <a:r>
              <a:rPr kumimoji="0" lang="cs-CZ" altLang="cs-CZ" sz="4400" b="0" i="0" u="none" strike="noStrike" cap="none" normalizeH="0" baseline="0" dirty="0">
                <a:ln>
                  <a:noFill/>
                </a:ln>
                <a:effectLst/>
                <a:latin typeface="Helvetica Neue"/>
              </a:rPr>
              <a:t> </a:t>
            </a:r>
            <a:r>
              <a:rPr kumimoji="0" lang="cs-CZ" altLang="cs-CZ" sz="4400" b="0" i="0" u="none" strike="noStrike" cap="none" normalizeH="0" baseline="0" dirty="0" err="1">
                <a:ln>
                  <a:noFill/>
                </a:ln>
                <a:effectLst/>
                <a:latin typeface="Helvetica Neue"/>
              </a:rPr>
              <a:t>capabilities</a:t>
            </a:r>
            <a:r>
              <a:rPr kumimoji="0" lang="cs-CZ" altLang="cs-CZ" sz="4400" b="0" i="0" u="none" strike="noStrike" cap="none" normalizeH="0" baseline="0" dirty="0">
                <a:ln>
                  <a:noFill/>
                </a:ln>
                <a:effectLst/>
                <a:latin typeface="Helvetica Neue"/>
              </a:rPr>
              <a:t> </a:t>
            </a:r>
            <a:r>
              <a:rPr kumimoji="0" lang="cs-CZ" altLang="cs-CZ" sz="4400" b="0" i="0" u="none" strike="noStrike" cap="none" normalizeH="0" baseline="0" dirty="0" err="1">
                <a:ln>
                  <a:noFill/>
                </a:ln>
                <a:effectLst/>
                <a:latin typeface="Helvetica Neue"/>
              </a:rPr>
              <a:t>that</a:t>
            </a:r>
            <a:r>
              <a:rPr kumimoji="0" lang="cs-CZ" altLang="cs-CZ" sz="4400" b="0" i="0" u="none" strike="noStrike" cap="none" normalizeH="0" baseline="0" dirty="0">
                <a:ln>
                  <a:noFill/>
                </a:ln>
                <a:effectLst/>
                <a:latin typeface="Helvetica Neue"/>
              </a:rPr>
              <a:t> </a:t>
            </a:r>
            <a:r>
              <a:rPr kumimoji="0" lang="cs-CZ" altLang="cs-CZ" sz="4400" b="0" i="0" u="none" strike="noStrike" cap="none" normalizeH="0" baseline="0" dirty="0" err="1">
                <a:ln>
                  <a:noFill/>
                </a:ln>
                <a:effectLst/>
                <a:latin typeface="Helvetica Neue"/>
              </a:rPr>
              <a:t>favor</a:t>
            </a:r>
            <a:r>
              <a:rPr kumimoji="0" lang="cs-CZ" altLang="cs-CZ" sz="4400" b="0" i="0" u="none" strike="noStrike" cap="none" normalizeH="0" baseline="0" dirty="0">
                <a:ln>
                  <a:noFill/>
                </a:ln>
                <a:effectLst/>
                <a:latin typeface="Helvetica Neue"/>
              </a:rPr>
              <a:t> </a:t>
            </a:r>
            <a:r>
              <a:rPr kumimoji="0" lang="cs-CZ" altLang="cs-CZ" sz="4400" b="0" i="0" u="none" strike="noStrike" cap="none" normalizeH="0" baseline="0" dirty="0" err="1">
                <a:ln>
                  <a:noFill/>
                </a:ln>
                <a:effectLst/>
                <a:latin typeface="Helvetica Neue"/>
              </a:rPr>
              <a:t>its</a:t>
            </a:r>
            <a:r>
              <a:rPr kumimoji="0" lang="cs-CZ" altLang="cs-CZ" sz="4400" b="0" i="0" u="none" strike="noStrike" cap="none" normalizeH="0" baseline="0" dirty="0">
                <a:ln>
                  <a:noFill/>
                </a:ln>
                <a:effectLst/>
                <a:latin typeface="Helvetica Neue"/>
              </a:rPr>
              <a:t> use </a:t>
            </a:r>
            <a:r>
              <a:rPr kumimoji="0" lang="cs-CZ" altLang="cs-CZ" sz="4400" b="0" i="0" u="none" strike="noStrike" cap="none" normalizeH="0" baseline="0" dirty="0" err="1">
                <a:ln>
                  <a:noFill/>
                </a:ln>
                <a:effectLst/>
                <a:latin typeface="Helvetica Neue"/>
              </a:rPr>
              <a:t>for</a:t>
            </a:r>
            <a:r>
              <a:rPr kumimoji="0" lang="cs-CZ" altLang="cs-CZ" sz="4400" b="0" i="0" u="none" strike="noStrike" cap="none" normalizeH="0" baseline="0" dirty="0">
                <a:ln>
                  <a:noFill/>
                </a:ln>
                <a:effectLst/>
                <a:latin typeface="Helvetica Neue"/>
              </a:rPr>
              <a:t> </a:t>
            </a:r>
            <a:r>
              <a:rPr kumimoji="0" lang="cs-CZ" altLang="cs-CZ" sz="4400" b="0" i="0" u="none" strike="noStrike" cap="none" normalizeH="0" baseline="0" dirty="0" err="1">
                <a:ln>
                  <a:noFill/>
                </a:ln>
                <a:effectLst/>
                <a:latin typeface="Helvetica Neue"/>
              </a:rPr>
              <a:t>forensic</a:t>
            </a:r>
            <a:r>
              <a:rPr kumimoji="0" lang="cs-CZ" altLang="cs-CZ" sz="4400" b="0" i="0" u="none" strike="noStrike" cap="none" normalizeH="0" baseline="0" dirty="0">
                <a:ln>
                  <a:noFill/>
                </a:ln>
                <a:effectLst/>
                <a:latin typeface="Helvetica Neue"/>
              </a:rPr>
              <a:t> </a:t>
            </a:r>
            <a:r>
              <a:rPr kumimoji="0" lang="cs-CZ" altLang="cs-CZ" sz="4400" b="0" i="0" u="none" strike="noStrike" cap="none" normalizeH="0" baseline="0" dirty="0" err="1">
                <a:ln>
                  <a:noFill/>
                </a:ln>
                <a:effectLst/>
                <a:latin typeface="Helvetica Neue"/>
              </a:rPr>
              <a:t>samples</a:t>
            </a:r>
            <a:r>
              <a:rPr kumimoji="0" lang="cs-CZ" altLang="cs-CZ" sz="4400" b="0" i="0" u="none" strike="noStrike" cap="none" normalizeH="0" baseline="0" dirty="0">
                <a:ln>
                  <a:noFill/>
                </a:ln>
                <a:effectLst/>
                <a:latin typeface="Helvetica Neue"/>
              </a:rPr>
              <a:t>. </a:t>
            </a:r>
            <a:r>
              <a:rPr kumimoji="0" lang="cs-CZ" altLang="cs-CZ" sz="4400" b="0" i="0" u="none" strike="noStrike" cap="none" normalizeH="0" baseline="0" dirty="0" err="1">
                <a:ln>
                  <a:noFill/>
                </a:ln>
                <a:effectLst/>
                <a:latin typeface="Helvetica Neue"/>
              </a:rPr>
              <a:t>The</a:t>
            </a:r>
            <a:r>
              <a:rPr kumimoji="0" lang="cs-CZ" altLang="cs-CZ" sz="4400" b="0" i="0" u="none" strike="noStrike" cap="none" normalizeH="0" baseline="0" dirty="0">
                <a:ln>
                  <a:noFill/>
                </a:ln>
                <a:effectLst/>
                <a:latin typeface="Helvetica Neue"/>
              </a:rPr>
              <a:t> Ion </a:t>
            </a:r>
            <a:r>
              <a:rPr kumimoji="0" lang="cs-CZ" altLang="cs-CZ" sz="4400" b="0" i="0" u="none" strike="noStrike" cap="none" normalizeH="0" baseline="0" dirty="0" err="1">
                <a:ln>
                  <a:noFill/>
                </a:ln>
                <a:effectLst/>
                <a:latin typeface="Helvetica Neue"/>
              </a:rPr>
              <a:t>AmpliSeq</a:t>
            </a:r>
            <a:r>
              <a:rPr kumimoji="0" lang="cs-CZ" altLang="cs-CZ" sz="4400" b="0" i="0" u="none" strike="noStrike" cap="none" normalizeH="0" baseline="0" dirty="0">
                <a:ln>
                  <a:noFill/>
                </a:ln>
                <a:effectLst/>
                <a:latin typeface="Helvetica Neue"/>
              </a:rPr>
              <a:t> MH-74 Plex </a:t>
            </a:r>
            <a:r>
              <a:rPr kumimoji="0" lang="cs-CZ" altLang="cs-CZ" sz="4400" b="0" i="0" u="none" strike="noStrike" cap="none" normalizeH="0" baseline="0" dirty="0" err="1">
                <a:ln>
                  <a:noFill/>
                </a:ln>
                <a:effectLst/>
                <a:latin typeface="Helvetica Neue"/>
              </a:rPr>
              <a:t>Research</a:t>
            </a:r>
            <a:r>
              <a:rPr kumimoji="0" lang="cs-CZ" altLang="cs-CZ" sz="4400" b="0" i="0" u="none" strike="noStrike" cap="none" normalizeH="0" baseline="0" dirty="0">
                <a:ln>
                  <a:noFill/>
                </a:ln>
                <a:effectLst/>
                <a:latin typeface="Helvetica Neue"/>
              </a:rPr>
              <a:t> Panel </a:t>
            </a:r>
            <a:r>
              <a:rPr kumimoji="0" lang="cs-CZ" altLang="cs-CZ" sz="4400" b="0" i="0" u="none" strike="noStrike" cap="none" normalizeH="0" baseline="0" dirty="0" err="1">
                <a:ln>
                  <a:noFill/>
                </a:ln>
                <a:effectLst/>
                <a:latin typeface="Helvetica Neue"/>
              </a:rPr>
              <a:t>is</a:t>
            </a:r>
            <a:r>
              <a:rPr kumimoji="0" lang="cs-CZ" altLang="cs-CZ" sz="4400" b="0" i="0" u="none" strike="noStrike" cap="none" normalizeH="0" baseline="0" dirty="0">
                <a:ln>
                  <a:noFill/>
                </a:ln>
                <a:effectLst/>
                <a:latin typeface="Helvetica Neue"/>
              </a:rPr>
              <a:t> a 157–325 </a:t>
            </a:r>
            <a:r>
              <a:rPr kumimoji="0" lang="cs-CZ" altLang="cs-CZ" sz="4400" b="0" i="0" u="none" strike="noStrike" cap="none" normalizeH="0" baseline="0" dirty="0" err="1">
                <a:ln>
                  <a:noFill/>
                </a:ln>
                <a:effectLst/>
                <a:latin typeface="Helvetica Neue"/>
              </a:rPr>
              <a:t>bp</a:t>
            </a:r>
            <a:r>
              <a:rPr kumimoji="0" lang="cs-CZ" altLang="cs-CZ" sz="4400" b="0" i="0" u="none" strike="noStrike" cap="none" normalizeH="0" baseline="0" dirty="0">
                <a:ln>
                  <a:noFill/>
                </a:ln>
                <a:effectLst/>
                <a:latin typeface="Helvetica Neue"/>
              </a:rPr>
              <a:t> </a:t>
            </a:r>
            <a:r>
              <a:rPr kumimoji="0" lang="cs-CZ" altLang="cs-CZ" sz="4400" b="0" i="0" u="none" strike="noStrike" cap="none" normalizeH="0" baseline="0" dirty="0" err="1">
                <a:ln>
                  <a:noFill/>
                </a:ln>
                <a:effectLst/>
                <a:latin typeface="Helvetica Neue"/>
              </a:rPr>
              <a:t>assay</a:t>
            </a:r>
            <a:r>
              <a:rPr kumimoji="0" lang="cs-CZ" altLang="cs-CZ" sz="4400" b="0" i="0" u="none" strike="noStrike" cap="none" normalizeH="0" baseline="0" dirty="0">
                <a:ln>
                  <a:noFill/>
                </a:ln>
                <a:effectLst/>
                <a:latin typeface="Helvetica Neue"/>
              </a:rPr>
              <a:t> </a:t>
            </a:r>
            <a:r>
              <a:rPr kumimoji="0" lang="cs-CZ" altLang="cs-CZ" sz="4400" b="0" i="0" u="none" strike="noStrike" cap="none" normalizeH="0" baseline="0" dirty="0" err="1">
                <a:ln>
                  <a:noFill/>
                </a:ln>
                <a:effectLst/>
                <a:latin typeface="Helvetica Neue"/>
              </a:rPr>
              <a:t>covering</a:t>
            </a:r>
            <a:r>
              <a:rPr kumimoji="0" lang="cs-CZ" altLang="cs-CZ" sz="4400" b="0" i="0" u="none" strike="noStrike" cap="none" normalizeH="0" baseline="0" dirty="0">
                <a:ln>
                  <a:noFill/>
                </a:ln>
                <a:effectLst/>
                <a:latin typeface="Helvetica Neue"/>
              </a:rPr>
              <a:t> 74 </a:t>
            </a:r>
            <a:r>
              <a:rPr kumimoji="0" lang="cs-CZ" altLang="cs-CZ" sz="4400" b="0" i="0" u="none" strike="noStrike" cap="none" normalizeH="0" baseline="0" dirty="0" err="1">
                <a:ln>
                  <a:noFill/>
                </a:ln>
                <a:effectLst/>
                <a:latin typeface="Helvetica Neue"/>
              </a:rPr>
              <a:t>microhaplotypes</a:t>
            </a:r>
            <a:r>
              <a:rPr kumimoji="0" lang="cs-CZ" altLang="cs-CZ" sz="4400" b="0" i="0" u="none" strike="noStrike" cap="none" normalizeH="0" baseline="0" dirty="0">
                <a:ln>
                  <a:noFill/>
                </a:ln>
                <a:effectLst/>
                <a:latin typeface="Helvetica Neue"/>
              </a:rPr>
              <a:t> (230 </a:t>
            </a:r>
            <a:r>
              <a:rPr kumimoji="0" lang="cs-CZ" altLang="cs-CZ" sz="4400" b="0" i="0" u="none" strike="noStrike" cap="none" normalizeH="0" baseline="0" dirty="0" err="1">
                <a:ln>
                  <a:noFill/>
                </a:ln>
                <a:effectLst/>
                <a:latin typeface="Helvetica Neue"/>
              </a:rPr>
              <a:t>SNPs</a:t>
            </a:r>
            <a:r>
              <a:rPr kumimoji="0" lang="cs-CZ" altLang="cs-CZ" sz="4400" b="0" i="0" u="none" strike="noStrike" cap="none" normalizeH="0" baseline="0" dirty="0">
                <a:ln>
                  <a:noFill/>
                </a:ln>
                <a:effectLst/>
                <a:latin typeface="Helvetica Neue"/>
              </a:rPr>
              <a:t>) </a:t>
            </a:r>
            <a:r>
              <a:rPr kumimoji="0" lang="cs-CZ" altLang="cs-CZ" sz="4400" b="0" i="0" u="none" strike="noStrike" cap="none" normalizeH="0" baseline="0" dirty="0" err="1">
                <a:ln>
                  <a:noFill/>
                </a:ln>
                <a:effectLst/>
                <a:latin typeface="Helvetica Neue"/>
              </a:rPr>
              <a:t>selected</a:t>
            </a:r>
            <a:r>
              <a:rPr kumimoji="0" lang="cs-CZ" altLang="cs-CZ" sz="4400" b="0" i="0" u="none" strike="noStrike" cap="none" normalizeH="0" baseline="0" dirty="0">
                <a:ln>
                  <a:noFill/>
                </a:ln>
                <a:effectLst/>
                <a:latin typeface="Helvetica Neue"/>
              </a:rPr>
              <a:t> </a:t>
            </a:r>
            <a:r>
              <a:rPr kumimoji="0" lang="cs-CZ" altLang="cs-CZ" sz="4400" b="0" i="0" u="none" strike="noStrike" cap="none" normalizeH="0" baseline="0" dirty="0" err="1">
                <a:ln>
                  <a:noFill/>
                </a:ln>
                <a:effectLst/>
                <a:latin typeface="Helvetica Neue"/>
              </a:rPr>
              <a:t>from</a:t>
            </a:r>
            <a:r>
              <a:rPr kumimoji="0" lang="cs-CZ" altLang="cs-CZ" sz="4400" b="0" i="0" u="none" strike="noStrike" cap="none" normalizeH="0" baseline="0" dirty="0">
                <a:ln>
                  <a:noFill/>
                </a:ln>
                <a:effectLst/>
                <a:latin typeface="Helvetica Neue"/>
              </a:rPr>
              <a:t> a set </a:t>
            </a:r>
            <a:r>
              <a:rPr kumimoji="0" lang="cs-CZ" altLang="cs-CZ" sz="4400" b="0" i="0" u="none" strike="noStrike" cap="none" normalizeH="0" baseline="0" dirty="0" err="1">
                <a:ln>
                  <a:noFill/>
                </a:ln>
                <a:effectLst/>
                <a:latin typeface="Helvetica Neue"/>
              </a:rPr>
              <a:t>of</a:t>
            </a:r>
            <a:r>
              <a:rPr kumimoji="0" lang="cs-CZ" altLang="cs-CZ" sz="4400" b="0" i="0" u="none" strike="noStrike" cap="none" normalizeH="0" baseline="0" dirty="0">
                <a:ln>
                  <a:noFill/>
                </a:ln>
                <a:effectLst/>
                <a:latin typeface="Helvetica Neue"/>
              </a:rPr>
              <a:t> 130 </a:t>
            </a:r>
            <a:r>
              <a:rPr kumimoji="0" lang="cs-CZ" altLang="cs-CZ" sz="4400" b="0" i="0" u="none" strike="noStrike" cap="none" normalizeH="0" baseline="0" dirty="0" err="1">
                <a:ln>
                  <a:noFill/>
                </a:ln>
                <a:effectLst/>
                <a:latin typeface="Helvetica Neue"/>
              </a:rPr>
              <a:t>microhaplotypes</a:t>
            </a:r>
            <a:r>
              <a:rPr kumimoji="0" lang="cs-CZ" altLang="cs-CZ" sz="4400" b="0" i="0" u="none" strike="noStrike" cap="none" normalizeH="0" baseline="0" dirty="0">
                <a:ln>
                  <a:noFill/>
                </a:ln>
                <a:effectLst/>
                <a:latin typeface="Helvetica Neue"/>
              </a:rPr>
              <a:t> </a:t>
            </a:r>
            <a:r>
              <a:rPr kumimoji="0" lang="cs-CZ" altLang="cs-CZ" sz="4400" b="0" i="0" u="none" strike="noStrike" cap="none" normalizeH="0" baseline="0" dirty="0" err="1">
                <a:ln>
                  <a:noFill/>
                </a:ln>
                <a:effectLst/>
                <a:latin typeface="Helvetica Neue"/>
              </a:rPr>
              <a:t>previously</a:t>
            </a:r>
            <a:r>
              <a:rPr kumimoji="0" lang="cs-CZ" altLang="cs-CZ" sz="4400" b="0" i="0" u="none" strike="noStrike" cap="none" normalizeH="0" baseline="0" dirty="0">
                <a:ln>
                  <a:noFill/>
                </a:ln>
                <a:effectLst/>
                <a:latin typeface="Helvetica Neue"/>
              </a:rPr>
              <a:t> </a:t>
            </a:r>
            <a:r>
              <a:rPr kumimoji="0" lang="cs-CZ" altLang="cs-CZ" sz="4400" b="0" i="0" u="none" strike="noStrike" cap="none" normalizeH="0" baseline="0" dirty="0" err="1">
                <a:ln>
                  <a:noFill/>
                </a:ln>
                <a:effectLst/>
                <a:latin typeface="Helvetica Neue"/>
              </a:rPr>
              <a:t>characterized</a:t>
            </a:r>
            <a:r>
              <a:rPr kumimoji="0" lang="cs-CZ" altLang="cs-CZ" sz="4400" b="0" i="0" u="none" strike="noStrike" cap="none" normalizeH="0" baseline="0" dirty="0">
                <a:ln>
                  <a:noFill/>
                </a:ln>
                <a:effectLst/>
                <a:latin typeface="Helvetica Neue"/>
              </a:rPr>
              <a:t> by </a:t>
            </a:r>
            <a:r>
              <a:rPr kumimoji="0" lang="cs-CZ" altLang="cs-CZ" sz="4400" b="0" i="0" u="none" strike="noStrike" cap="none" normalizeH="0" baseline="0" dirty="0" err="1">
                <a:ln>
                  <a:noFill/>
                </a:ln>
                <a:effectLst/>
                <a:latin typeface="Helvetica Neue"/>
              </a:rPr>
              <a:t>the</a:t>
            </a:r>
            <a:r>
              <a:rPr kumimoji="0" lang="cs-CZ" altLang="cs-CZ" sz="4400" b="0" i="0" u="none" strike="noStrike" cap="none" normalizeH="0" baseline="0" dirty="0">
                <a:ln>
                  <a:noFill/>
                </a:ln>
                <a:effectLst/>
                <a:latin typeface="Helvetica Neue"/>
              </a:rPr>
              <a:t> </a:t>
            </a:r>
            <a:r>
              <a:rPr kumimoji="0" lang="cs-CZ" altLang="cs-CZ" sz="4400" b="0" i="0" u="none" strike="noStrike" cap="none" normalizeH="0" baseline="0" dirty="0" err="1">
                <a:ln>
                  <a:noFill/>
                </a:ln>
                <a:effectLst/>
                <a:latin typeface="Helvetica Neue"/>
              </a:rPr>
              <a:t>Kidd</a:t>
            </a:r>
            <a:r>
              <a:rPr kumimoji="0" lang="cs-CZ" altLang="cs-CZ" sz="4400" b="0" i="0" u="none" strike="noStrike" cap="none" normalizeH="0" baseline="0" dirty="0">
                <a:ln>
                  <a:noFill/>
                </a:ln>
                <a:effectLst/>
                <a:latin typeface="Helvetica Neue"/>
              </a:rPr>
              <a:t> </a:t>
            </a:r>
            <a:r>
              <a:rPr kumimoji="0" lang="cs-CZ" altLang="cs-CZ" sz="4400" b="0" i="0" u="none" strike="noStrike" cap="none" normalizeH="0" baseline="0" dirty="0" err="1">
                <a:ln>
                  <a:noFill/>
                </a:ln>
                <a:effectLst/>
                <a:latin typeface="Helvetica Neue"/>
              </a:rPr>
              <a:t>Laboratory</a:t>
            </a:r>
            <a:r>
              <a:rPr kumimoji="0" lang="cs-CZ" altLang="cs-CZ" sz="4400" b="0" i="0" u="none" strike="noStrike" cap="none" normalizeH="0" baseline="0" dirty="0">
                <a:ln>
                  <a:noFill/>
                </a:ln>
                <a:effectLst/>
                <a:latin typeface="Helvetica Neue"/>
              </a:rPr>
              <a:t>. </a:t>
            </a:r>
            <a:r>
              <a:rPr kumimoji="0" lang="cs-CZ" altLang="cs-CZ" sz="4400" b="0" i="0" u="none" strike="noStrike" cap="none" normalizeH="0" baseline="0" dirty="0" err="1">
                <a:ln>
                  <a:noFill/>
                </a:ln>
                <a:effectLst/>
                <a:latin typeface="Helvetica Neue"/>
              </a:rPr>
              <a:t>Microhaplotypes</a:t>
            </a:r>
            <a:r>
              <a:rPr kumimoji="0" lang="cs-CZ" altLang="cs-CZ" sz="4400" b="0" i="0" u="none" strike="noStrike" cap="none" normalizeH="0" baseline="0" dirty="0">
                <a:ln>
                  <a:noFill/>
                </a:ln>
                <a:effectLst/>
                <a:latin typeface="Helvetica Neue"/>
              </a:rPr>
              <a:t> </a:t>
            </a:r>
            <a:r>
              <a:rPr kumimoji="0" lang="cs-CZ" altLang="cs-CZ" sz="4400" b="0" i="0" u="none" strike="noStrike" cap="none" normalizeH="0" baseline="0" dirty="0" err="1">
                <a:ln>
                  <a:noFill/>
                </a:ln>
                <a:effectLst/>
                <a:latin typeface="Helvetica Neue"/>
              </a:rPr>
              <a:t>were</a:t>
            </a:r>
            <a:r>
              <a:rPr kumimoji="0" lang="cs-CZ" altLang="cs-CZ" sz="4400" b="0" i="0" u="none" strike="noStrike" cap="none" normalizeH="0" baseline="0" dirty="0">
                <a:ln>
                  <a:noFill/>
                </a:ln>
                <a:effectLst/>
                <a:latin typeface="Helvetica Neue"/>
              </a:rPr>
              <a:t> </a:t>
            </a:r>
            <a:r>
              <a:rPr kumimoji="0" lang="cs-CZ" altLang="cs-CZ" sz="4400" b="0" i="0" u="none" strike="noStrike" cap="none" normalizeH="0" baseline="0" dirty="0" err="1">
                <a:ln>
                  <a:noFill/>
                </a:ln>
                <a:effectLst/>
                <a:latin typeface="Helvetica Neue"/>
              </a:rPr>
              <a:t>selected</a:t>
            </a:r>
            <a:r>
              <a:rPr kumimoji="0" lang="cs-CZ" altLang="cs-CZ" sz="4400" b="0" i="0" u="none" strike="noStrike" cap="none" normalizeH="0" baseline="0" dirty="0">
                <a:ln>
                  <a:noFill/>
                </a:ln>
                <a:effectLst/>
                <a:latin typeface="Helvetica Neue"/>
              </a:rPr>
              <a:t> </a:t>
            </a:r>
            <a:r>
              <a:rPr kumimoji="0" lang="cs-CZ" altLang="cs-CZ" sz="4400" b="0" i="0" u="none" strike="noStrike" cap="none" normalizeH="0" baseline="0" dirty="0" err="1">
                <a:ln>
                  <a:noFill/>
                </a:ln>
                <a:effectLst/>
                <a:latin typeface="Helvetica Neue"/>
              </a:rPr>
              <a:t>based</a:t>
            </a:r>
            <a:r>
              <a:rPr kumimoji="0" lang="cs-CZ" altLang="cs-CZ" sz="4400" b="0" i="0" u="none" strike="noStrike" cap="none" normalizeH="0" baseline="0" dirty="0">
                <a:ln>
                  <a:noFill/>
                </a:ln>
                <a:effectLst/>
                <a:latin typeface="Helvetica Neue"/>
              </a:rPr>
              <a:t> on </a:t>
            </a:r>
            <a:r>
              <a:rPr kumimoji="0" lang="cs-CZ" altLang="cs-CZ" sz="4400" b="0" i="0" u="none" strike="noStrike" cap="none" normalizeH="0" baseline="0" dirty="0" err="1">
                <a:ln>
                  <a:noFill/>
                </a:ln>
                <a:effectLst/>
                <a:latin typeface="Helvetica Neue"/>
              </a:rPr>
              <a:t>high</a:t>
            </a:r>
            <a:r>
              <a:rPr kumimoji="0" lang="cs-CZ" altLang="cs-CZ" sz="4400" b="0" i="0" u="none" strike="noStrike" cap="none" normalizeH="0" baseline="0" dirty="0">
                <a:ln>
                  <a:noFill/>
                </a:ln>
                <a:effectLst/>
                <a:latin typeface="Helvetica Neue"/>
              </a:rPr>
              <a:t> </a:t>
            </a:r>
            <a:r>
              <a:rPr kumimoji="0" lang="cs-CZ" altLang="cs-CZ" sz="4400" b="0" i="0" u="none" strike="noStrike" cap="none" normalizeH="0" baseline="0" dirty="0" err="1">
                <a:ln>
                  <a:noFill/>
                </a:ln>
                <a:effectLst/>
                <a:latin typeface="Helvetica Neue"/>
              </a:rPr>
              <a:t>Ae</a:t>
            </a:r>
            <a:r>
              <a:rPr kumimoji="0" lang="cs-CZ" altLang="cs-CZ" sz="4400" b="0" i="0" u="none" strike="noStrike" cap="none" normalizeH="0" baseline="0" dirty="0">
                <a:ln>
                  <a:noFill/>
                </a:ln>
                <a:effectLst/>
                <a:latin typeface="Helvetica Neue"/>
              </a:rPr>
              <a:t> (</a:t>
            </a:r>
            <a:r>
              <a:rPr kumimoji="0" lang="cs-CZ" altLang="cs-CZ" sz="4400" b="0" i="0" u="none" strike="noStrike" cap="none" normalizeH="0" baseline="0" dirty="0" err="1">
                <a:ln>
                  <a:noFill/>
                </a:ln>
                <a:effectLst/>
                <a:latin typeface="Helvetica Neue"/>
              </a:rPr>
              <a:t>effective</a:t>
            </a:r>
            <a:r>
              <a:rPr kumimoji="0" lang="cs-CZ" altLang="cs-CZ" sz="4400" b="0" i="0" u="none" strike="noStrike" cap="none" normalizeH="0" baseline="0" dirty="0">
                <a:ln>
                  <a:noFill/>
                </a:ln>
                <a:effectLst/>
                <a:latin typeface="Helvetica Neue"/>
              </a:rPr>
              <a:t> </a:t>
            </a:r>
            <a:r>
              <a:rPr kumimoji="0" lang="cs-CZ" altLang="cs-CZ" sz="4400" b="0" i="0" u="none" strike="noStrike" cap="none" normalizeH="0" baseline="0" dirty="0" err="1">
                <a:ln>
                  <a:noFill/>
                </a:ln>
                <a:effectLst/>
                <a:latin typeface="Helvetica Neue"/>
              </a:rPr>
              <a:t>number</a:t>
            </a:r>
            <a:r>
              <a:rPr kumimoji="0" lang="cs-CZ" altLang="cs-CZ" sz="4400" b="0" i="0" u="none" strike="noStrike" cap="none" normalizeH="0" baseline="0" dirty="0">
                <a:ln>
                  <a:noFill/>
                </a:ln>
                <a:effectLst/>
                <a:latin typeface="Helvetica Neue"/>
              </a:rPr>
              <a:t> </a:t>
            </a:r>
            <a:r>
              <a:rPr kumimoji="0" lang="cs-CZ" altLang="cs-CZ" sz="4400" b="0" i="0" u="none" strike="noStrike" cap="none" normalizeH="0" baseline="0" dirty="0" err="1">
                <a:ln>
                  <a:noFill/>
                </a:ln>
                <a:effectLst/>
                <a:latin typeface="Helvetica Neue"/>
              </a:rPr>
              <a:t>of</a:t>
            </a:r>
            <a:r>
              <a:rPr kumimoji="0" lang="cs-CZ" altLang="cs-CZ" sz="4400" b="0" i="0" u="none" strike="noStrike" cap="none" normalizeH="0" baseline="0" dirty="0">
                <a:ln>
                  <a:noFill/>
                </a:ln>
                <a:effectLst/>
                <a:latin typeface="Helvetica Neue"/>
              </a:rPr>
              <a:t> </a:t>
            </a:r>
            <a:r>
              <a:rPr kumimoji="0" lang="cs-CZ" altLang="cs-CZ" sz="4400" b="0" i="0" u="none" strike="noStrike" cap="none" normalizeH="0" baseline="0" dirty="0" err="1">
                <a:ln>
                  <a:noFill/>
                </a:ln>
                <a:effectLst/>
                <a:latin typeface="Helvetica Neue"/>
              </a:rPr>
              <a:t>alleles</a:t>
            </a:r>
            <a:r>
              <a:rPr kumimoji="0" lang="cs-CZ" altLang="cs-CZ" sz="4400" b="0" i="0" u="none" strike="noStrike" cap="none" normalizeH="0" baseline="0" dirty="0">
                <a:ln>
                  <a:noFill/>
                </a:ln>
                <a:effectLst/>
                <a:latin typeface="Helvetica Neue"/>
              </a:rPr>
              <a:t>) and In (</a:t>
            </a:r>
            <a:r>
              <a:rPr kumimoji="0" lang="cs-CZ" altLang="cs-CZ" sz="4400" b="0" i="0" u="none" strike="noStrike" cap="none" normalizeH="0" baseline="0" dirty="0" err="1">
                <a:ln>
                  <a:noFill/>
                </a:ln>
                <a:effectLst/>
                <a:latin typeface="Helvetica Neue"/>
              </a:rPr>
              <a:t>informativeness</a:t>
            </a:r>
            <a:r>
              <a:rPr kumimoji="0" lang="cs-CZ" altLang="cs-CZ" sz="4400" b="0" i="0" u="none" strike="noStrike" cap="none" normalizeH="0" baseline="0" dirty="0">
                <a:ln>
                  <a:noFill/>
                </a:ln>
                <a:effectLst/>
                <a:latin typeface="Helvetica Neue"/>
              </a:rPr>
              <a:t>) </a:t>
            </a:r>
            <a:r>
              <a:rPr kumimoji="0" lang="cs-CZ" altLang="cs-CZ" sz="4400" b="0" i="0" u="none" strike="noStrike" cap="none" normalizeH="0" baseline="0" dirty="0" err="1">
                <a:ln>
                  <a:noFill/>
                </a:ln>
                <a:effectLst/>
                <a:latin typeface="Helvetica Neue"/>
              </a:rPr>
              <a:t>values</a:t>
            </a:r>
            <a:r>
              <a:rPr kumimoji="0" lang="cs-CZ" altLang="cs-CZ" sz="4400" b="0" i="0" u="none" strike="noStrike" cap="none" normalizeH="0" baseline="0" dirty="0">
                <a:ln>
                  <a:noFill/>
                </a:ln>
                <a:effectLst/>
                <a:latin typeface="Helvetica Neue"/>
              </a:rPr>
              <a:t> to </a:t>
            </a:r>
            <a:r>
              <a:rPr kumimoji="0" lang="cs-CZ" altLang="cs-CZ" sz="4400" b="0" i="0" u="none" strike="noStrike" cap="none" normalizeH="0" baseline="0" dirty="0" err="1">
                <a:ln>
                  <a:noFill/>
                </a:ln>
                <a:effectLst/>
                <a:latin typeface="Helvetica Neue"/>
              </a:rPr>
              <a:t>enhance</a:t>
            </a:r>
            <a:r>
              <a:rPr kumimoji="0" lang="cs-CZ" altLang="cs-CZ" sz="4400" b="0" i="0" u="none" strike="noStrike" cap="none" normalizeH="0" baseline="0" dirty="0">
                <a:ln>
                  <a:noFill/>
                </a:ln>
                <a:effectLst/>
                <a:latin typeface="Helvetica Neue"/>
              </a:rPr>
              <a:t> </a:t>
            </a:r>
            <a:r>
              <a:rPr kumimoji="0" lang="cs-CZ" altLang="cs-CZ" sz="4400" b="0" i="0" u="none" strike="noStrike" cap="none" normalizeH="0" baseline="0" dirty="0" err="1">
                <a:ln>
                  <a:noFill/>
                </a:ln>
                <a:effectLst/>
                <a:latin typeface="Helvetica Neue"/>
              </a:rPr>
              <a:t>mixture</a:t>
            </a:r>
            <a:r>
              <a:rPr kumimoji="0" lang="cs-CZ" altLang="cs-CZ" sz="4400" b="0" i="0" u="none" strike="noStrike" cap="none" normalizeH="0" baseline="0" dirty="0">
                <a:ln>
                  <a:noFill/>
                </a:ln>
                <a:effectLst/>
                <a:latin typeface="Helvetica Neue"/>
              </a:rPr>
              <a:t> </a:t>
            </a:r>
            <a:r>
              <a:rPr kumimoji="0" lang="cs-CZ" altLang="cs-CZ" sz="4400" b="0" i="0" u="none" strike="noStrike" cap="none" normalizeH="0" baseline="0" dirty="0" err="1">
                <a:ln>
                  <a:noFill/>
                </a:ln>
                <a:effectLst/>
                <a:latin typeface="Helvetica Neue"/>
              </a:rPr>
              <a:t>deconvolution</a:t>
            </a:r>
            <a:r>
              <a:rPr kumimoji="0" lang="cs-CZ" altLang="cs-CZ" sz="4400" b="0" i="0" u="none" strike="noStrike" cap="none" normalizeH="0" baseline="0" dirty="0">
                <a:ln>
                  <a:noFill/>
                </a:ln>
                <a:effectLst/>
                <a:latin typeface="Helvetica Neue"/>
              </a:rPr>
              <a:t> and </a:t>
            </a:r>
            <a:r>
              <a:rPr kumimoji="0" lang="cs-CZ" altLang="cs-CZ" sz="4400" b="0" i="0" u="none" strike="noStrike" cap="none" normalizeH="0" baseline="0" dirty="0" err="1">
                <a:ln>
                  <a:noFill/>
                </a:ln>
                <a:effectLst/>
                <a:latin typeface="Helvetica Neue"/>
              </a:rPr>
              <a:t>biogeographic</a:t>
            </a:r>
            <a:r>
              <a:rPr kumimoji="0" lang="cs-CZ" altLang="cs-CZ" sz="4400" b="0" i="0" u="none" strike="noStrike" cap="none" normalizeH="0" baseline="0" dirty="0">
                <a:ln>
                  <a:noFill/>
                </a:ln>
                <a:effectLst/>
                <a:latin typeface="Helvetica Neue"/>
              </a:rPr>
              <a:t> </a:t>
            </a:r>
            <a:r>
              <a:rPr kumimoji="0" lang="cs-CZ" altLang="cs-CZ" sz="4400" b="0" i="0" u="none" strike="noStrike" cap="none" normalizeH="0" baseline="0" dirty="0" err="1">
                <a:ln>
                  <a:noFill/>
                </a:ln>
                <a:effectLst/>
                <a:latin typeface="Helvetica Neue"/>
              </a:rPr>
              <a:t>ancestry</a:t>
            </a:r>
            <a:r>
              <a:rPr kumimoji="0" lang="cs-CZ" altLang="cs-CZ" sz="4400" b="0" i="0" u="none" strike="noStrike" cap="none" normalizeH="0" baseline="0" dirty="0">
                <a:ln>
                  <a:noFill/>
                </a:ln>
                <a:effectLst/>
                <a:latin typeface="Helvetica Neue"/>
              </a:rPr>
              <a:t> </a:t>
            </a:r>
            <a:r>
              <a:rPr kumimoji="0" lang="cs-CZ" altLang="cs-CZ" sz="4400" b="0" i="0" u="none" strike="noStrike" cap="none" normalizeH="0" baseline="0" dirty="0" err="1">
                <a:ln>
                  <a:noFill/>
                </a:ln>
                <a:effectLst/>
                <a:latin typeface="Helvetica Neue"/>
              </a:rPr>
              <a:t>prediction</a:t>
            </a:r>
            <a:r>
              <a:rPr kumimoji="0" lang="cs-CZ" altLang="cs-CZ" sz="4400" b="0" i="0" u="none" strike="noStrike" cap="none" normalizeH="0" baseline="0" dirty="0">
                <a:ln>
                  <a:noFill/>
                </a:ln>
                <a:effectLst/>
                <a:latin typeface="Helvetica Neue"/>
              </a:rPr>
              <a:t> </a:t>
            </a:r>
            <a:r>
              <a:rPr kumimoji="0" lang="cs-CZ" altLang="cs-CZ" sz="4400" b="0" i="0" u="none" strike="noStrike" cap="none" normalizeH="0" baseline="0" dirty="0" err="1">
                <a:ln>
                  <a:noFill/>
                </a:ln>
                <a:effectLst/>
                <a:latin typeface="Helvetica Neue"/>
              </a:rPr>
              <a:t>capabilities</a:t>
            </a:r>
            <a:r>
              <a:rPr kumimoji="0" lang="cs-CZ" altLang="cs-CZ" sz="4400" b="0" i="0" u="none" strike="noStrike" cap="none" normalizeH="0" baseline="0" dirty="0">
                <a:ln>
                  <a:noFill/>
                </a:ln>
                <a:effectLst/>
                <a:latin typeface="Helvetica Neue"/>
              </a:rPr>
              <a:t>. </a:t>
            </a:r>
            <a:r>
              <a:rPr kumimoji="0" lang="cs-CZ" altLang="cs-CZ" sz="4400" b="0" i="0" u="none" strike="noStrike" cap="none" normalizeH="0" baseline="0" dirty="0" err="1">
                <a:ln>
                  <a:noFill/>
                </a:ln>
                <a:effectLst/>
                <a:latin typeface="Helvetica Neue"/>
              </a:rPr>
              <a:t>Oldoni</a:t>
            </a:r>
            <a:r>
              <a:rPr kumimoji="0" lang="cs-CZ" altLang="cs-CZ" sz="4400" b="0" i="0" u="none" strike="noStrike" cap="none" normalizeH="0" baseline="0" dirty="0">
                <a:ln>
                  <a:noFill/>
                </a:ln>
                <a:effectLst/>
                <a:latin typeface="Helvetica Neue"/>
              </a:rPr>
              <a:t> et. al. </a:t>
            </a:r>
            <a:r>
              <a:rPr kumimoji="0" lang="cs-CZ" altLang="cs-CZ" sz="4400" b="0" i="0" u="none" strike="noStrike" cap="none" normalizeH="0" baseline="0" dirty="0" err="1">
                <a:ln>
                  <a:noFill/>
                </a:ln>
                <a:effectLst/>
                <a:latin typeface="Helvetica Neue"/>
              </a:rPr>
              <a:t>demonstrate</a:t>
            </a:r>
            <a:r>
              <a:rPr kumimoji="0" lang="cs-CZ" altLang="cs-CZ" sz="4400" b="0" i="0" u="none" strike="noStrike" cap="none" normalizeH="0" baseline="0" dirty="0">
                <a:ln>
                  <a:noFill/>
                </a:ln>
                <a:effectLst/>
                <a:latin typeface="Helvetica Neue"/>
              </a:rPr>
              <a:t> sensitivity </a:t>
            </a:r>
            <a:r>
              <a:rPr kumimoji="0" lang="cs-CZ" altLang="cs-CZ" sz="4400" b="0" i="0" u="none" strike="noStrike" cap="none" normalizeH="0" baseline="0" dirty="0" err="1">
                <a:ln>
                  <a:noFill/>
                </a:ln>
                <a:effectLst/>
                <a:latin typeface="Helvetica Neue"/>
              </a:rPr>
              <a:t>down</a:t>
            </a:r>
            <a:r>
              <a:rPr kumimoji="0" lang="cs-CZ" altLang="cs-CZ" sz="4400" b="0" i="0" u="none" strike="noStrike" cap="none" normalizeH="0" baseline="0" dirty="0">
                <a:ln>
                  <a:noFill/>
                </a:ln>
                <a:effectLst/>
                <a:latin typeface="Helvetica Neue"/>
              </a:rPr>
              <a:t> to 50 </a:t>
            </a:r>
            <a:r>
              <a:rPr kumimoji="0" lang="cs-CZ" altLang="cs-CZ" sz="4400" b="0" i="0" u="none" strike="noStrike" cap="none" normalizeH="0" baseline="0" dirty="0" err="1">
                <a:ln>
                  <a:noFill/>
                </a:ln>
                <a:effectLst/>
                <a:latin typeface="Helvetica Neue"/>
              </a:rPr>
              <a:t>pg</a:t>
            </a:r>
            <a:r>
              <a:rPr kumimoji="0" lang="cs-CZ" altLang="cs-CZ" sz="4400" b="0" i="0" u="none" strike="noStrike" cap="none" normalizeH="0" baseline="0" dirty="0">
                <a:ln>
                  <a:noFill/>
                </a:ln>
                <a:effectLst/>
                <a:latin typeface="Helvetica Neue"/>
              </a:rPr>
              <a:t> </a:t>
            </a:r>
            <a:r>
              <a:rPr kumimoji="0" lang="cs-CZ" altLang="cs-CZ" sz="4400" b="0" i="0" u="none" strike="noStrike" cap="none" normalizeH="0" baseline="0" dirty="0" err="1">
                <a:ln>
                  <a:noFill/>
                </a:ln>
                <a:effectLst/>
                <a:latin typeface="Helvetica Neue"/>
              </a:rPr>
              <a:t>of</a:t>
            </a:r>
            <a:r>
              <a:rPr kumimoji="0" lang="cs-CZ" altLang="cs-CZ" sz="4400" b="0" i="0" u="none" strike="noStrike" cap="none" normalizeH="0" baseline="0" dirty="0">
                <a:ln>
                  <a:noFill/>
                </a:ln>
                <a:effectLst/>
                <a:latin typeface="Helvetica Neue"/>
              </a:rPr>
              <a:t> </a:t>
            </a:r>
            <a:r>
              <a:rPr kumimoji="0" lang="cs-CZ" altLang="cs-CZ" sz="4400" b="0" i="0" u="none" strike="noStrike" cap="none" normalizeH="0" baseline="0" dirty="0" err="1">
                <a:ln>
                  <a:noFill/>
                </a:ln>
                <a:effectLst/>
                <a:latin typeface="Helvetica Neue"/>
              </a:rPr>
              <a:t>genomic</a:t>
            </a:r>
            <a:r>
              <a:rPr kumimoji="0" lang="cs-CZ" altLang="cs-CZ" sz="4400" b="0" i="0" u="none" strike="noStrike" cap="none" normalizeH="0" baseline="0" dirty="0">
                <a:ln>
                  <a:noFill/>
                </a:ln>
                <a:effectLst/>
                <a:latin typeface="Helvetica Neue"/>
              </a:rPr>
              <a:t> DNA (</a:t>
            </a:r>
            <a:r>
              <a:rPr kumimoji="0" lang="cs-CZ" altLang="cs-CZ" sz="4400" b="0" i="0" u="none" strike="noStrike" cap="none" normalizeH="0" baseline="0" dirty="0" err="1">
                <a:ln>
                  <a:noFill/>
                </a:ln>
                <a:effectLst/>
                <a:latin typeface="Helvetica Neue"/>
              </a:rPr>
              <a:t>gDNA</a:t>
            </a:r>
            <a:r>
              <a:rPr kumimoji="0" lang="cs-CZ" altLang="cs-CZ" sz="4400" b="0" i="0" u="none" strike="noStrike" cap="none" normalizeH="0" baseline="0" dirty="0">
                <a:ln>
                  <a:noFill/>
                </a:ln>
                <a:effectLst/>
                <a:latin typeface="Helvetica Neue"/>
              </a:rPr>
              <a:t>) and </a:t>
            </a:r>
            <a:r>
              <a:rPr kumimoji="0" lang="cs-CZ" altLang="cs-CZ" sz="4400" b="0" i="0" u="none" strike="noStrike" cap="none" normalizeH="0" baseline="0" dirty="0" err="1">
                <a:ln>
                  <a:noFill/>
                </a:ln>
                <a:effectLst/>
                <a:latin typeface="Helvetica Neue"/>
              </a:rPr>
              <a:t>the</a:t>
            </a:r>
            <a:r>
              <a:rPr kumimoji="0" lang="cs-CZ" altLang="cs-CZ" sz="4400" b="0" i="0" u="none" strike="noStrike" cap="none" normalizeH="0" baseline="0" dirty="0">
                <a:ln>
                  <a:noFill/>
                </a:ln>
                <a:effectLst/>
                <a:latin typeface="Helvetica Neue"/>
              </a:rPr>
              <a:t> utility </a:t>
            </a:r>
            <a:r>
              <a:rPr kumimoji="0" lang="cs-CZ" altLang="cs-CZ" sz="4400" b="0" i="0" u="none" strike="noStrike" cap="none" normalizeH="0" baseline="0" dirty="0" err="1">
                <a:ln>
                  <a:noFill/>
                </a:ln>
                <a:effectLst/>
                <a:latin typeface="Helvetica Neue"/>
              </a:rPr>
              <a:t>of</a:t>
            </a:r>
            <a:r>
              <a:rPr kumimoji="0" lang="cs-CZ" altLang="cs-CZ" sz="4400" b="0" i="0" u="none" strike="noStrike" cap="none" normalizeH="0" baseline="0" dirty="0">
                <a:ln>
                  <a:noFill/>
                </a:ln>
                <a:effectLst/>
                <a:latin typeface="Helvetica Neue"/>
              </a:rPr>
              <a:t> </a:t>
            </a:r>
            <a:r>
              <a:rPr kumimoji="0" lang="cs-CZ" altLang="cs-CZ" sz="4400" b="0" i="0" u="none" strike="noStrike" cap="none" normalizeH="0" baseline="0" dirty="0" err="1">
                <a:ln>
                  <a:noFill/>
                </a:ln>
                <a:effectLst/>
                <a:latin typeface="Helvetica Neue"/>
              </a:rPr>
              <a:t>the</a:t>
            </a:r>
            <a:r>
              <a:rPr kumimoji="0" lang="cs-CZ" altLang="cs-CZ" sz="4400" b="0" i="0" u="none" strike="noStrike" cap="none" normalizeH="0" baseline="0" dirty="0">
                <a:ln>
                  <a:noFill/>
                </a:ln>
                <a:effectLst/>
                <a:latin typeface="Helvetica Neue"/>
              </a:rPr>
              <a:t> </a:t>
            </a:r>
            <a:r>
              <a:rPr kumimoji="0" lang="cs-CZ" altLang="cs-CZ" sz="4400" b="0" i="0" u="none" strike="noStrike" cap="none" normalizeH="0" baseline="0" dirty="0" err="1">
                <a:ln>
                  <a:noFill/>
                </a:ln>
                <a:effectLst/>
                <a:latin typeface="Helvetica Neue"/>
              </a:rPr>
              <a:t>assay</a:t>
            </a:r>
            <a:r>
              <a:rPr kumimoji="0" lang="cs-CZ" altLang="cs-CZ" sz="4400" b="0" i="0" u="none" strike="noStrike" cap="none" normalizeH="0" baseline="0" dirty="0">
                <a:ln>
                  <a:noFill/>
                </a:ln>
                <a:effectLst/>
                <a:latin typeface="Helvetica Neue"/>
              </a:rPr>
              <a:t> in </a:t>
            </a:r>
            <a:r>
              <a:rPr kumimoji="0" lang="cs-CZ" altLang="cs-CZ" sz="4400" b="0" i="0" u="none" strike="noStrike" cap="none" normalizeH="0" baseline="0" dirty="0" err="1">
                <a:ln>
                  <a:noFill/>
                </a:ln>
                <a:effectLst/>
                <a:latin typeface="Helvetica Neue"/>
              </a:rPr>
              <a:t>analyzing</a:t>
            </a:r>
            <a:r>
              <a:rPr kumimoji="0" lang="cs-CZ" altLang="cs-CZ" sz="4400" b="0" i="0" u="none" strike="noStrike" cap="none" normalizeH="0" baseline="0" dirty="0">
                <a:ln>
                  <a:noFill/>
                </a:ln>
                <a:effectLst/>
                <a:latin typeface="Helvetica Neue"/>
              </a:rPr>
              <a:t> </a:t>
            </a:r>
            <a:r>
              <a:rPr kumimoji="0" lang="cs-CZ" altLang="cs-CZ" sz="4400" b="0" i="0" u="none" strike="noStrike" cap="none" normalizeH="0" baseline="0" dirty="0" err="1">
                <a:ln>
                  <a:noFill/>
                </a:ln>
                <a:effectLst/>
                <a:latin typeface="Helvetica Neue"/>
              </a:rPr>
              <a:t>complex</a:t>
            </a:r>
            <a:r>
              <a:rPr kumimoji="0" lang="cs-CZ" altLang="cs-CZ" sz="4400" b="0" i="0" u="none" strike="noStrike" cap="none" normalizeH="0" baseline="0" dirty="0">
                <a:ln>
                  <a:noFill/>
                </a:ln>
                <a:effectLst/>
                <a:latin typeface="Helvetica Neue"/>
              </a:rPr>
              <a:t> </a:t>
            </a:r>
            <a:r>
              <a:rPr kumimoji="0" lang="cs-CZ" altLang="cs-CZ" sz="4400" b="0" i="0" u="none" strike="noStrike" cap="none" normalizeH="0" baseline="0" dirty="0" err="1">
                <a:ln>
                  <a:noFill/>
                </a:ln>
                <a:effectLst/>
                <a:latin typeface="Helvetica Neue"/>
              </a:rPr>
              <a:t>mixtures</a:t>
            </a:r>
            <a:r>
              <a:rPr kumimoji="0" lang="cs-CZ" altLang="cs-CZ" sz="4400" b="0" i="0" u="none" strike="noStrike" cap="none" normalizeH="0" baseline="0" dirty="0">
                <a:ln>
                  <a:noFill/>
                </a:ln>
                <a:effectLst/>
                <a:latin typeface="Helvetica Neue"/>
              </a:rPr>
              <a:t> to </a:t>
            </a:r>
            <a:r>
              <a:rPr kumimoji="0" lang="cs-CZ" altLang="cs-CZ" sz="4400" b="0" i="0" u="none" strike="noStrike" cap="none" normalizeH="0" baseline="0" dirty="0" err="1">
                <a:ln>
                  <a:noFill/>
                </a:ln>
                <a:effectLst/>
                <a:latin typeface="Helvetica Neue"/>
              </a:rPr>
              <a:t>complement</a:t>
            </a:r>
            <a:r>
              <a:rPr kumimoji="0" lang="cs-CZ" altLang="cs-CZ" sz="4400" b="0" i="0" u="none" strike="noStrike" cap="none" normalizeH="0" baseline="0" dirty="0">
                <a:ln>
                  <a:noFill/>
                </a:ln>
                <a:effectLst/>
                <a:latin typeface="Helvetica Neue"/>
              </a:rPr>
              <a:t> CE-STR </a:t>
            </a:r>
            <a:r>
              <a:rPr kumimoji="0" lang="cs-CZ" altLang="cs-CZ" sz="4400" b="0" i="0" u="none" strike="noStrike" cap="none" normalizeH="0" baseline="0" dirty="0" err="1">
                <a:ln>
                  <a:noFill/>
                </a:ln>
                <a:effectLst/>
                <a:latin typeface="Helvetica Neue"/>
              </a:rPr>
              <a:t>typing</a:t>
            </a:r>
            <a:r>
              <a:rPr kumimoji="0" lang="cs-CZ" altLang="cs-CZ" sz="4400" b="0" i="0" u="none" strike="noStrike" cap="none" normalizeH="0" baseline="0" dirty="0">
                <a:ln>
                  <a:noFill/>
                </a:ln>
                <a:effectLst/>
                <a:latin typeface="Helvetica Neue"/>
              </a:rPr>
              <a:t> </a:t>
            </a:r>
            <a:r>
              <a:rPr kumimoji="0" lang="cs-CZ" altLang="cs-CZ" sz="4400" b="0" i="0" u="none" strike="noStrike" cap="none" normalizeH="0" baseline="0" dirty="0" err="1">
                <a:ln>
                  <a:noFill/>
                </a:ln>
                <a:effectLst/>
                <a:latin typeface="Helvetica Neue"/>
              </a:rPr>
              <a:t>results</a:t>
            </a:r>
            <a:r>
              <a:rPr kumimoji="0" lang="cs-CZ" altLang="cs-CZ" sz="4400" b="0" i="0" u="none" strike="noStrike" cap="none" normalizeH="0" baseline="0" dirty="0">
                <a:ln>
                  <a:noFill/>
                </a:ln>
                <a:effectLst/>
                <a:latin typeface="Helvetica Neue"/>
              </a:rPr>
              <a:t>.</a:t>
            </a:r>
            <a:br>
              <a:rPr kumimoji="0" lang="cs-CZ" altLang="cs-CZ" sz="8800" b="0" i="0" u="none" strike="noStrike" cap="none" normalizeH="0" baseline="0" dirty="0">
                <a:ln>
                  <a:noFill/>
                </a:ln>
                <a:effectLst/>
                <a:latin typeface="Arial" panose="020B0604020202020204" pitchFamily="34" charset="0"/>
              </a:rPr>
            </a:br>
            <a:r>
              <a:rPr kumimoji="0" lang="cs-CZ" altLang="cs-CZ" sz="4400" b="1" i="0" u="none" strike="noStrike" cap="none" normalizeH="0" baseline="0" dirty="0">
                <a:ln>
                  <a:noFill/>
                </a:ln>
                <a:solidFill>
                  <a:schemeClr val="tx1"/>
                </a:solidFill>
                <a:effectLst/>
                <a:latin typeface="Helvetica Neue"/>
              </a:rPr>
              <a:t>Ion </a:t>
            </a:r>
            <a:r>
              <a:rPr kumimoji="0" lang="cs-CZ" altLang="cs-CZ" sz="4400" b="1" i="0" u="none" strike="noStrike" cap="none" normalizeH="0" baseline="0" dirty="0" err="1">
                <a:ln>
                  <a:noFill/>
                </a:ln>
                <a:solidFill>
                  <a:schemeClr val="tx1"/>
                </a:solidFill>
                <a:effectLst/>
                <a:latin typeface="Helvetica Neue"/>
              </a:rPr>
              <a:t>AmpliSeq</a:t>
            </a:r>
            <a:r>
              <a:rPr kumimoji="0" lang="cs-CZ" altLang="cs-CZ" sz="4400" b="1" i="0" u="none" strike="noStrike" cap="none" normalizeH="0" baseline="0" dirty="0">
                <a:ln>
                  <a:noFill/>
                </a:ln>
                <a:solidFill>
                  <a:schemeClr val="tx1"/>
                </a:solidFill>
                <a:effectLst/>
                <a:latin typeface="Helvetica Neue"/>
              </a:rPr>
              <a:t> MH-74 Plex </a:t>
            </a:r>
            <a:r>
              <a:rPr kumimoji="0" lang="cs-CZ" altLang="cs-CZ" sz="4400" b="1" i="0" u="none" strike="noStrike" cap="none" normalizeH="0" baseline="0" dirty="0" err="1">
                <a:ln>
                  <a:noFill/>
                </a:ln>
                <a:solidFill>
                  <a:schemeClr val="tx1"/>
                </a:solidFill>
                <a:effectLst/>
                <a:latin typeface="Helvetica Neue"/>
              </a:rPr>
              <a:t>Research</a:t>
            </a:r>
            <a:r>
              <a:rPr kumimoji="0" lang="cs-CZ" altLang="cs-CZ" sz="4400" b="1" i="0" u="none" strike="noStrike" cap="none" normalizeH="0" baseline="0" dirty="0">
                <a:ln>
                  <a:noFill/>
                </a:ln>
                <a:solidFill>
                  <a:schemeClr val="tx1"/>
                </a:solidFill>
                <a:effectLst/>
                <a:latin typeface="Helvetica Neue"/>
              </a:rPr>
              <a:t> Panel</a:t>
            </a:r>
            <a:endParaRPr lang="cs-CZ" dirty="0">
              <a:solidFill>
                <a:schemeClr val="tx1"/>
              </a:solidFill>
            </a:endParaRPr>
          </a:p>
        </p:txBody>
      </p:sp>
      <p:sp>
        <p:nvSpPr>
          <p:cNvPr id="5" name="AutoShape 2" descr="mh-74">
            <a:extLst>
              <a:ext uri="{FF2B5EF4-FFF2-40B4-BE49-F238E27FC236}">
                <a16:creationId xmlns:a16="http://schemas.microsoft.com/office/drawing/2014/main" id="{74E20E09-BAEC-3006-A27F-68ABF19EBA6A}"/>
              </a:ext>
            </a:extLst>
          </p:cNvPr>
          <p:cNvSpPr>
            <a:spLocks noChangeAspect="1" noChangeArrowheads="1"/>
          </p:cNvSpPr>
          <p:nvPr/>
        </p:nvSpPr>
        <p:spPr bwMode="auto">
          <a:xfrm>
            <a:off x="63500" y="-130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Tree>
    <p:extLst>
      <p:ext uri="{BB962C8B-B14F-4D97-AF65-F5344CB8AC3E}">
        <p14:creationId xmlns:p14="http://schemas.microsoft.com/office/powerpoint/2010/main" val="7566043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02D39924-754B-EEBF-82CD-0BE6E86A1E12}"/>
              </a:ext>
            </a:extLst>
          </p:cNvPr>
          <p:cNvSpPr>
            <a:spLocks noGrp="1"/>
          </p:cNvSpPr>
          <p:nvPr>
            <p:ph idx="1"/>
          </p:nvPr>
        </p:nvSpPr>
        <p:spPr/>
        <p:txBody>
          <a:bodyPr/>
          <a:lstStyle/>
          <a:p>
            <a:r>
              <a:rPr lang="cs-CZ" sz="1800" dirty="0">
                <a:effectLst/>
                <a:latin typeface="Times New Roman" panose="02020603050405020304" pitchFamily="18" charset="0"/>
                <a:ea typeface="Calibri" panose="020F0502020204030204" pitchFamily="34" charset="0"/>
              </a:rPr>
              <a:t> sekvence DNA dlouhou několik tisíc nukleotidů obsahující pár </a:t>
            </a:r>
            <a:r>
              <a:rPr lang="cs-CZ" sz="1800" dirty="0" err="1">
                <a:effectLst/>
                <a:latin typeface="Times New Roman" panose="02020603050405020304" pitchFamily="18" charset="0"/>
                <a:ea typeface="Calibri" panose="020F0502020204030204" pitchFamily="34" charset="0"/>
              </a:rPr>
              <a:t>lokusů</a:t>
            </a:r>
            <a:r>
              <a:rPr lang="cs-CZ" sz="1800" dirty="0">
                <a:effectLst/>
                <a:latin typeface="Times New Roman" panose="02020603050405020304" pitchFamily="18" charset="0"/>
                <a:ea typeface="Calibri" panose="020F0502020204030204" pitchFamily="34" charset="0"/>
              </a:rPr>
              <a:t> SNP</a:t>
            </a:r>
          </a:p>
          <a:p>
            <a:r>
              <a:rPr lang="cs-CZ" sz="1800" dirty="0">
                <a:effectLst/>
                <a:latin typeface="Times New Roman" panose="02020603050405020304" pitchFamily="18" charset="0"/>
                <a:ea typeface="Calibri" panose="020F0502020204030204" pitchFamily="34" charset="0"/>
              </a:rPr>
              <a:t>sekvenci DNA kratší než 300 párů bází, ve které se nachází dva nebo více </a:t>
            </a:r>
            <a:r>
              <a:rPr lang="cs-CZ" sz="1800" dirty="0" err="1">
                <a:effectLst/>
                <a:latin typeface="Times New Roman" panose="02020603050405020304" pitchFamily="18" charset="0"/>
                <a:ea typeface="Calibri" panose="020F0502020204030204" pitchFamily="34" charset="0"/>
              </a:rPr>
              <a:t>lokusů</a:t>
            </a:r>
            <a:r>
              <a:rPr lang="cs-CZ" sz="1800" dirty="0">
                <a:effectLst/>
                <a:latin typeface="Times New Roman" panose="02020603050405020304" pitchFamily="18" charset="0"/>
                <a:ea typeface="Calibri" panose="020F0502020204030204" pitchFamily="34" charset="0"/>
              </a:rPr>
              <a:t> SNP</a:t>
            </a:r>
          </a:p>
          <a:p>
            <a:r>
              <a:rPr lang="cs-CZ" sz="1800" dirty="0">
                <a:effectLst/>
                <a:latin typeface="Times New Roman" panose="02020603050405020304" pitchFamily="18" charset="0"/>
                <a:ea typeface="Calibri" panose="020F0502020204030204" pitchFamily="34" charset="0"/>
              </a:rPr>
              <a:t>studium struktury populace z evolučního hlediska optikou vazebné nerovnováhy</a:t>
            </a:r>
            <a:r>
              <a:rPr lang="cs-CZ" sz="1800" dirty="0">
                <a:latin typeface="Times New Roman" panose="02020603050405020304" pitchFamily="18" charset="0"/>
                <a:ea typeface="Calibri" panose="020F0502020204030204" pitchFamily="34" charset="0"/>
              </a:rPr>
              <a:t> (LD)</a:t>
            </a:r>
          </a:p>
          <a:p>
            <a:r>
              <a:rPr lang="cs-CZ" sz="1800" dirty="0">
                <a:effectLst/>
                <a:latin typeface="Times New Roman" panose="02020603050405020304" pitchFamily="18" charset="0"/>
                <a:ea typeface="Calibri" panose="020F0502020204030204" pitchFamily="34" charset="0"/>
              </a:rPr>
              <a:t>existenci specifických míst v genomu s vysokou mírou LD, definovaných jako </a:t>
            </a:r>
            <a:r>
              <a:rPr lang="cs-CZ" sz="1800" dirty="0" err="1">
                <a:effectLst/>
                <a:latin typeface="Times New Roman" panose="02020603050405020304" pitchFamily="18" charset="0"/>
                <a:ea typeface="Calibri" panose="020F0502020204030204" pitchFamily="34" charset="0"/>
              </a:rPr>
              <a:t>haplotypové</a:t>
            </a:r>
            <a:r>
              <a:rPr lang="cs-CZ" sz="1800" dirty="0">
                <a:effectLst/>
                <a:latin typeface="Times New Roman" panose="02020603050405020304" pitchFamily="18" charset="0"/>
                <a:ea typeface="Calibri" panose="020F0502020204030204" pitchFamily="34" charset="0"/>
              </a:rPr>
              <a:t> bloky (také </a:t>
            </a:r>
            <a:r>
              <a:rPr lang="cs-CZ" sz="1800" dirty="0" err="1">
                <a:effectLst/>
                <a:latin typeface="Times New Roman" panose="02020603050405020304" pitchFamily="18" charset="0"/>
                <a:ea typeface="Calibri" panose="020F0502020204030204" pitchFamily="34" charset="0"/>
              </a:rPr>
              <a:t>haplobloky</a:t>
            </a:r>
            <a:r>
              <a:rPr lang="cs-CZ" sz="1800" dirty="0">
                <a:effectLst/>
                <a:latin typeface="Times New Roman" panose="02020603050405020304" pitchFamily="18" charset="0"/>
                <a:ea typeface="Calibri" panose="020F0502020204030204" pitchFamily="34" charset="0"/>
              </a:rPr>
              <a:t> nebo LD bloky) nebo jako oblasti, ve kterých se vyskytuje jen omezený počet </a:t>
            </a:r>
            <a:r>
              <a:rPr lang="cs-CZ" sz="1800" dirty="0" err="1">
                <a:effectLst/>
                <a:latin typeface="Times New Roman" panose="02020603050405020304" pitchFamily="18" charset="0"/>
                <a:ea typeface="Calibri" panose="020F0502020204030204" pitchFamily="34" charset="0"/>
              </a:rPr>
              <a:t>haplotypů</a:t>
            </a:r>
            <a:r>
              <a:rPr lang="cs-CZ" sz="1800" dirty="0">
                <a:effectLst/>
                <a:latin typeface="Times New Roman" panose="02020603050405020304" pitchFamily="18" charset="0"/>
                <a:ea typeface="Calibri" panose="020F0502020204030204" pitchFamily="34" charset="0"/>
              </a:rPr>
              <a:t>, patrně kvůli nedostatečnému množství dosud proběhlých rekombinací v rámci daného regionu</a:t>
            </a:r>
            <a:endParaRPr lang="cs-CZ" sz="1800" dirty="0">
              <a:latin typeface="Times New Roman" panose="02020603050405020304" pitchFamily="18" charset="0"/>
              <a:ea typeface="Calibri" panose="020F0502020204030204" pitchFamily="34" charset="0"/>
            </a:endParaRPr>
          </a:p>
          <a:p>
            <a:r>
              <a:rPr lang="cs-CZ" sz="1800" dirty="0">
                <a:latin typeface="Times New Roman" panose="02020603050405020304" pitchFamily="18" charset="0"/>
              </a:rPr>
              <a:t>MH </a:t>
            </a:r>
            <a:r>
              <a:rPr lang="cs-CZ" sz="1800" dirty="0" err="1">
                <a:latin typeface="Times New Roman" panose="02020603050405020304" pitchFamily="18" charset="0"/>
              </a:rPr>
              <a:t>haplotypy</a:t>
            </a:r>
            <a:r>
              <a:rPr lang="cs-CZ" sz="1800" dirty="0">
                <a:latin typeface="Times New Roman" panose="02020603050405020304" pitchFamily="18" charset="0"/>
              </a:rPr>
              <a:t> – zmapování jednotlivých populací – populační studie</a:t>
            </a:r>
          </a:p>
          <a:p>
            <a:r>
              <a:rPr lang="cs-CZ" sz="1800" dirty="0">
                <a:latin typeface="Times New Roman" panose="02020603050405020304" pitchFamily="18" charset="0"/>
              </a:rPr>
              <a:t>NGS – </a:t>
            </a:r>
            <a:r>
              <a:rPr lang="cs-CZ" sz="1800" dirty="0" err="1">
                <a:latin typeface="Times New Roman" panose="02020603050405020304" pitchFamily="18" charset="0"/>
              </a:rPr>
              <a:t>Illumina</a:t>
            </a:r>
            <a:r>
              <a:rPr lang="cs-CZ" sz="1800" dirty="0">
                <a:latin typeface="Times New Roman" panose="02020603050405020304" pitchFamily="18" charset="0"/>
              </a:rPr>
              <a:t> nebo Ion </a:t>
            </a:r>
            <a:r>
              <a:rPr lang="cs-CZ" sz="1800" dirty="0" err="1">
                <a:latin typeface="Times New Roman" panose="02020603050405020304" pitchFamily="18" charset="0"/>
              </a:rPr>
              <a:t>Torrent</a:t>
            </a:r>
            <a:r>
              <a:rPr lang="cs-CZ" sz="1800" dirty="0">
                <a:latin typeface="Times New Roman" panose="02020603050405020304" pitchFamily="18" charset="0"/>
              </a:rPr>
              <a:t> S5</a:t>
            </a:r>
          </a:p>
          <a:p>
            <a:r>
              <a:rPr lang="cs-CZ" sz="1800" dirty="0">
                <a:latin typeface="Times New Roman" panose="02020603050405020304" pitchFamily="18" charset="0"/>
                <a:ea typeface="Calibri" panose="020F0502020204030204" pitchFamily="34" charset="0"/>
              </a:rPr>
              <a:t>v</a:t>
            </a:r>
            <a:r>
              <a:rPr lang="cs-CZ" sz="1800" dirty="0">
                <a:effectLst/>
                <a:latin typeface="Times New Roman" panose="02020603050405020304" pitchFamily="18" charset="0"/>
                <a:ea typeface="Calibri" panose="020F0502020204030204" pitchFamily="34" charset="0"/>
              </a:rPr>
              <a:t> současné době eviduje celkem 198 </a:t>
            </a:r>
            <a:r>
              <a:rPr lang="cs-CZ" sz="1800" dirty="0" err="1">
                <a:effectLst/>
                <a:latin typeface="Times New Roman" panose="02020603050405020304" pitchFamily="18" charset="0"/>
                <a:ea typeface="Calibri" panose="020F0502020204030204" pitchFamily="34" charset="0"/>
              </a:rPr>
              <a:t>mikrohaplotypových</a:t>
            </a:r>
            <a:r>
              <a:rPr lang="cs-CZ" sz="1800" dirty="0">
                <a:effectLst/>
                <a:latin typeface="Times New Roman" panose="02020603050405020304" pitchFamily="18" charset="0"/>
                <a:ea typeface="Calibri" panose="020F0502020204030204" pitchFamily="34" charset="0"/>
              </a:rPr>
              <a:t> </a:t>
            </a:r>
            <a:r>
              <a:rPr lang="cs-CZ" sz="1800" dirty="0" err="1">
                <a:effectLst/>
                <a:latin typeface="Times New Roman" panose="02020603050405020304" pitchFamily="18" charset="0"/>
                <a:ea typeface="Calibri" panose="020F0502020204030204" pitchFamily="34" charset="0"/>
              </a:rPr>
              <a:t>lokusů</a:t>
            </a:r>
            <a:endParaRPr lang="cs-CZ" sz="1800" dirty="0">
              <a:latin typeface="Times New Roman" panose="02020603050405020304" pitchFamily="18" charset="0"/>
            </a:endParaRPr>
          </a:p>
          <a:p>
            <a:r>
              <a:rPr lang="cs-CZ" sz="1800" dirty="0">
                <a:latin typeface="Times New Roman" panose="02020603050405020304" pitchFamily="18" charset="0"/>
                <a:ea typeface="Calibri" panose="020F0502020204030204" pitchFamily="34" charset="0"/>
              </a:rPr>
              <a:t>v</a:t>
            </a:r>
            <a:r>
              <a:rPr lang="cs-CZ" sz="1800" dirty="0">
                <a:effectLst/>
                <a:latin typeface="Times New Roman" panose="02020603050405020304" pitchFamily="18" charset="0"/>
                <a:ea typeface="Calibri" panose="020F0502020204030204" pitchFamily="34" charset="0"/>
              </a:rPr>
              <a:t>yužití při určování původu nebo identifikaci osob, kdy se uplatnila rozlišná frekvence alel v závislosti na studované populaci a nízká míra rekombinace</a:t>
            </a:r>
            <a:endParaRPr lang="cs-CZ" dirty="0"/>
          </a:p>
        </p:txBody>
      </p:sp>
      <p:sp>
        <p:nvSpPr>
          <p:cNvPr id="3" name="Nadpis 2">
            <a:extLst>
              <a:ext uri="{FF2B5EF4-FFF2-40B4-BE49-F238E27FC236}">
                <a16:creationId xmlns:a16="http://schemas.microsoft.com/office/drawing/2014/main" id="{8DB072F8-8389-1E42-A4BE-51C3382E271D}"/>
              </a:ext>
            </a:extLst>
          </p:cNvPr>
          <p:cNvSpPr>
            <a:spLocks noGrp="1"/>
          </p:cNvSpPr>
          <p:nvPr>
            <p:ph type="title"/>
          </p:nvPr>
        </p:nvSpPr>
        <p:spPr/>
        <p:txBody>
          <a:bodyPr/>
          <a:lstStyle/>
          <a:p>
            <a:r>
              <a:rPr lang="cs-CZ" b="1" dirty="0" err="1"/>
              <a:t>Minihaplotypy</a:t>
            </a:r>
            <a:endParaRPr lang="cs-CZ" b="1" dirty="0"/>
          </a:p>
        </p:txBody>
      </p:sp>
    </p:spTree>
    <p:extLst>
      <p:ext uri="{BB962C8B-B14F-4D97-AF65-F5344CB8AC3E}">
        <p14:creationId xmlns:p14="http://schemas.microsoft.com/office/powerpoint/2010/main" val="40453769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obsah 3">
            <a:extLst>
              <a:ext uri="{FF2B5EF4-FFF2-40B4-BE49-F238E27FC236}">
                <a16:creationId xmlns:a16="http://schemas.microsoft.com/office/drawing/2014/main" id="{7537C50C-F8E2-FF3E-9275-32971FE60C53}"/>
              </a:ext>
            </a:extLst>
          </p:cNvPr>
          <p:cNvPicPr>
            <a:picLocks noGrp="1" noChangeAspect="1"/>
          </p:cNvPicPr>
          <p:nvPr>
            <p:ph idx="1"/>
          </p:nvPr>
        </p:nvPicPr>
        <p:blipFill>
          <a:blip r:embed="rId2"/>
          <a:stretch>
            <a:fillRect/>
          </a:stretch>
        </p:blipFill>
        <p:spPr>
          <a:xfrm>
            <a:off x="90488" y="1165836"/>
            <a:ext cx="8963025" cy="4526328"/>
          </a:xfrm>
          <a:prstGeom prst="rect">
            <a:avLst/>
          </a:prstGeom>
          <a:noFill/>
        </p:spPr>
      </p:pic>
    </p:spTree>
    <p:extLst>
      <p:ext uri="{BB962C8B-B14F-4D97-AF65-F5344CB8AC3E}">
        <p14:creationId xmlns:p14="http://schemas.microsoft.com/office/powerpoint/2010/main" val="15193509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65ADFC55-F2DC-5BDE-0361-EA161233B35D}"/>
              </a:ext>
            </a:extLst>
          </p:cNvPr>
          <p:cNvSpPr>
            <a:spLocks noGrp="1"/>
          </p:cNvSpPr>
          <p:nvPr>
            <p:ph idx="1"/>
          </p:nvPr>
        </p:nvSpPr>
        <p:spPr/>
        <p:txBody>
          <a:bodyPr>
            <a:normAutofit fontScale="92500" lnSpcReduction="10000"/>
          </a:bodyPr>
          <a:lstStyle/>
          <a:p>
            <a:r>
              <a:rPr lang="cs-CZ" dirty="0"/>
              <a:t>délka </a:t>
            </a:r>
            <a:r>
              <a:rPr lang="cs-CZ" dirty="0" err="1"/>
              <a:t>telomér</a:t>
            </a:r>
            <a:r>
              <a:rPr lang="cs-CZ" dirty="0"/>
              <a:t> - při narození - délka 15 až 20 tisíc párů bází </a:t>
            </a:r>
            <a:r>
              <a:rPr lang="cs-CZ" sz="2800" dirty="0"/>
              <a:t>(</a:t>
            </a:r>
            <a:r>
              <a:rPr lang="cs-CZ" dirty="0"/>
              <a:t>TTAGGG)</a:t>
            </a:r>
          </a:p>
          <a:p>
            <a:pPr algn="just"/>
            <a:r>
              <a:rPr lang="cs-CZ" dirty="0"/>
              <a:t>prodlužování </a:t>
            </a:r>
            <a:r>
              <a:rPr lang="cs-CZ" dirty="0" err="1"/>
              <a:t>telomér</a:t>
            </a:r>
            <a:r>
              <a:rPr lang="cs-CZ" dirty="0"/>
              <a:t> mechanismem ATL - korelace mezi délkou </a:t>
            </a:r>
            <a:r>
              <a:rPr lang="cs-CZ" dirty="0" err="1"/>
              <a:t>telomér</a:t>
            </a:r>
            <a:r>
              <a:rPr lang="cs-CZ" dirty="0"/>
              <a:t> a věkem jedince (R2 = 0.692) při vyšetření 60 individuí a  aplikaci metody </a:t>
            </a:r>
            <a:r>
              <a:rPr lang="cs-CZ" dirty="0" err="1"/>
              <a:t>Southern</a:t>
            </a:r>
            <a:r>
              <a:rPr lang="cs-CZ" dirty="0"/>
              <a:t> </a:t>
            </a:r>
            <a:r>
              <a:rPr lang="cs-CZ" dirty="0" err="1"/>
              <a:t>blotu</a:t>
            </a:r>
            <a:r>
              <a:rPr lang="cs-CZ" dirty="0"/>
              <a:t> se sondou </a:t>
            </a:r>
            <a:r>
              <a:rPr lang="cs-CZ" dirty="0" err="1"/>
              <a:t>hybridizující</a:t>
            </a:r>
            <a:r>
              <a:rPr lang="cs-CZ" dirty="0"/>
              <a:t> k  </a:t>
            </a:r>
            <a:r>
              <a:rPr lang="cs-CZ" dirty="0" err="1"/>
              <a:t>repetetivní</a:t>
            </a:r>
            <a:r>
              <a:rPr lang="cs-CZ" dirty="0"/>
              <a:t> sekvenci </a:t>
            </a:r>
            <a:r>
              <a:rPr lang="cs-CZ" dirty="0" err="1"/>
              <a:t>telomery</a:t>
            </a:r>
            <a:r>
              <a:rPr lang="cs-CZ" dirty="0"/>
              <a:t> – zdlouhavé a náročné na materiál</a:t>
            </a:r>
          </a:p>
          <a:p>
            <a:r>
              <a:rPr lang="cs-CZ" dirty="0"/>
              <a:t>qPCR v kombinaci s unikátním genem, qPCR </a:t>
            </a:r>
            <a:r>
              <a:rPr lang="cs-CZ" dirty="0" err="1"/>
              <a:t>Taqman</a:t>
            </a:r>
            <a:r>
              <a:rPr lang="cs-CZ" dirty="0"/>
              <a:t> STELA (Single </a:t>
            </a:r>
            <a:r>
              <a:rPr lang="cs-CZ" dirty="0" err="1"/>
              <a:t>Telomere</a:t>
            </a:r>
            <a:r>
              <a:rPr lang="cs-CZ" dirty="0"/>
              <a:t> </a:t>
            </a:r>
            <a:r>
              <a:rPr lang="cs-CZ" dirty="0" err="1"/>
              <a:t>Length</a:t>
            </a:r>
            <a:r>
              <a:rPr lang="cs-CZ" dirty="0"/>
              <a:t> </a:t>
            </a:r>
            <a:r>
              <a:rPr lang="cs-CZ" dirty="0" err="1"/>
              <a:t>Analysis</a:t>
            </a:r>
            <a:r>
              <a:rPr lang="cs-CZ" dirty="0"/>
              <a:t>) zaměřené selektivně na určení délky </a:t>
            </a:r>
            <a:r>
              <a:rPr lang="cs-CZ" dirty="0" err="1"/>
              <a:t>telomér</a:t>
            </a:r>
            <a:r>
              <a:rPr lang="cs-CZ" dirty="0"/>
              <a:t> pohlavních chromozómů</a:t>
            </a:r>
          </a:p>
          <a:p>
            <a:r>
              <a:rPr lang="cs-CZ" dirty="0"/>
              <a:t>rozdílná délka a rychlost zkracování v různých typech tkání</a:t>
            </a:r>
          </a:p>
        </p:txBody>
      </p:sp>
      <p:sp>
        <p:nvSpPr>
          <p:cNvPr id="3" name="Nadpis 2">
            <a:extLst>
              <a:ext uri="{FF2B5EF4-FFF2-40B4-BE49-F238E27FC236}">
                <a16:creationId xmlns:a16="http://schemas.microsoft.com/office/drawing/2014/main" id="{CD58BD6E-F369-71CA-BA1D-8B3F2AFD2619}"/>
              </a:ext>
            </a:extLst>
          </p:cNvPr>
          <p:cNvSpPr>
            <a:spLocks noGrp="1"/>
          </p:cNvSpPr>
          <p:nvPr>
            <p:ph type="title"/>
          </p:nvPr>
        </p:nvSpPr>
        <p:spPr/>
        <p:txBody>
          <a:bodyPr/>
          <a:lstStyle/>
          <a:p>
            <a:r>
              <a:rPr lang="cs-CZ" dirty="0"/>
              <a:t>Určení věku jedince</a:t>
            </a:r>
          </a:p>
        </p:txBody>
      </p:sp>
    </p:spTree>
    <p:extLst>
      <p:ext uri="{BB962C8B-B14F-4D97-AF65-F5344CB8AC3E}">
        <p14:creationId xmlns:p14="http://schemas.microsoft.com/office/powerpoint/2010/main" val="15862643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3494DB79-9443-D141-C0A7-B6AC962C97EA}"/>
              </a:ext>
            </a:extLst>
          </p:cNvPr>
          <p:cNvSpPr>
            <a:spLocks noGrp="1"/>
          </p:cNvSpPr>
          <p:nvPr>
            <p:ph idx="1"/>
          </p:nvPr>
        </p:nvSpPr>
        <p:spPr/>
        <p:txBody>
          <a:bodyPr>
            <a:normAutofit lnSpcReduction="10000"/>
          </a:bodyPr>
          <a:lstStyle/>
          <a:p>
            <a:r>
              <a:rPr lang="cs-CZ" dirty="0" err="1"/>
              <a:t>mtDNA</a:t>
            </a:r>
            <a:r>
              <a:rPr lang="cs-CZ" dirty="0"/>
              <a:t> – vyšší věk spojen s vyšším počtem mutací</a:t>
            </a:r>
          </a:p>
          <a:p>
            <a:r>
              <a:rPr lang="cs-CZ" dirty="0"/>
              <a:t>novorozenec do 3 měsíců: průkazu přítomnosti transkriptů genů pro </a:t>
            </a:r>
            <a:r>
              <a:rPr lang="cs-CZ" dirty="0" err="1"/>
              <a:t>gamma</a:t>
            </a:r>
            <a:r>
              <a:rPr lang="cs-CZ" dirty="0"/>
              <a:t> hemoglobiny (HBG1n1, HBG1n2, HBG2n2 a  HBG2n3) – krve</a:t>
            </a:r>
          </a:p>
          <a:p>
            <a:pPr algn="just"/>
            <a:r>
              <a:rPr lang="cs-CZ" dirty="0"/>
              <a:t>T-lymfocyty - detekci cirkulárních produktů somatické rekombinace probíhající v T-buňkách při somatických přestavbách v  genech pro receptory T-buněk (TCR), korelace - R2 = 0,835; se vzrůstajícím věkem se snižuje frekvence těchto přestaveb a tím i frekvence jejich vedlejších cirkulárních produktů vzniklých excizí (metoda pomocí qPCR, nevýhoda – materiál)</a:t>
            </a:r>
          </a:p>
        </p:txBody>
      </p:sp>
      <p:sp>
        <p:nvSpPr>
          <p:cNvPr id="3" name="Nadpis 2">
            <a:extLst>
              <a:ext uri="{FF2B5EF4-FFF2-40B4-BE49-F238E27FC236}">
                <a16:creationId xmlns:a16="http://schemas.microsoft.com/office/drawing/2014/main" id="{A3829CFF-62B6-68B8-9573-14F8AD12717F}"/>
              </a:ext>
            </a:extLst>
          </p:cNvPr>
          <p:cNvSpPr>
            <a:spLocks noGrp="1"/>
          </p:cNvSpPr>
          <p:nvPr>
            <p:ph type="title"/>
          </p:nvPr>
        </p:nvSpPr>
        <p:spPr/>
        <p:txBody>
          <a:bodyPr/>
          <a:lstStyle/>
          <a:p>
            <a:endParaRPr lang="cs-CZ"/>
          </a:p>
        </p:txBody>
      </p:sp>
    </p:spTree>
    <p:extLst>
      <p:ext uri="{BB962C8B-B14F-4D97-AF65-F5344CB8AC3E}">
        <p14:creationId xmlns:p14="http://schemas.microsoft.com/office/powerpoint/2010/main" val="3226224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A5A46D13-BFA1-41E8-9CB7-B6D570C0197C}"/>
              </a:ext>
            </a:extLst>
          </p:cNvPr>
          <p:cNvSpPr>
            <a:spLocks noGrp="1"/>
          </p:cNvSpPr>
          <p:nvPr>
            <p:ph idx="1"/>
          </p:nvPr>
        </p:nvSpPr>
        <p:spPr/>
        <p:txBody>
          <a:bodyPr>
            <a:normAutofit fontScale="77500" lnSpcReduction="20000"/>
          </a:bodyPr>
          <a:lstStyle/>
          <a:p>
            <a:r>
              <a:rPr lang="cs-CZ" dirty="0">
                <a:hlinkClick r:id="rId2">
                  <a:extLst>
                    <a:ext uri="{A12FA001-AC4F-418D-AE19-62706E023703}">
                      <ahyp:hlinkClr xmlns:ahyp="http://schemas.microsoft.com/office/drawing/2018/hyperlinkcolor" val="tx"/>
                    </a:ext>
                  </a:extLst>
                </a:hlinkClick>
              </a:rPr>
              <a:t>https://www.youtube.com/watch?time_continue=125&amp;v=KJ7S_efaoI</a:t>
            </a:r>
            <a:endParaRPr lang="cs-CZ" dirty="0"/>
          </a:p>
          <a:p>
            <a:endParaRPr lang="cs-CZ" dirty="0"/>
          </a:p>
          <a:p>
            <a:r>
              <a:rPr lang="cs-CZ" dirty="0">
                <a:hlinkClick r:id="rId3">
                  <a:extLst>
                    <a:ext uri="{A12FA001-AC4F-418D-AE19-62706E023703}">
                      <ahyp:hlinkClr xmlns:ahyp="http://schemas.microsoft.com/office/drawing/2018/hyperlinkcolor" val="tx"/>
                    </a:ext>
                  </a:extLst>
                </a:hlinkClick>
              </a:rPr>
              <a:t>https://www.youtube.com/watch?v=zBPKj0mMcDg</a:t>
            </a:r>
            <a:endParaRPr lang="cs-CZ" dirty="0"/>
          </a:p>
          <a:p>
            <a:endParaRPr lang="cs-CZ" dirty="0"/>
          </a:p>
          <a:p>
            <a:pPr algn="just"/>
            <a:r>
              <a:rPr lang="cs-CZ" dirty="0"/>
              <a:t>NGS umožňuje zkoušejícím získat data, která pokrývají celý lidský genom a řeší širší spektrum otázek v jediném cíleném testu. Kromě toho jsou volání krátkých tandemových repetic (STR) generovaná NGS plně kompatibilní se současnými formáty databází. NGS se také může zaměřit na sady markerů </a:t>
            </a:r>
            <a:r>
              <a:rPr lang="cs-CZ" dirty="0" err="1"/>
              <a:t>jednonukleotidového</a:t>
            </a:r>
            <a:r>
              <a:rPr lang="cs-CZ" dirty="0"/>
              <a:t> polymorfismu (SNP), které nejsou běžně dostupné pomocí tradičních metod založených na CE, a vyhodnocovat forenzní mitochondriální DNA (</a:t>
            </a:r>
            <a:r>
              <a:rPr lang="cs-CZ" dirty="0" err="1"/>
              <a:t>mtDNA</a:t>
            </a:r>
            <a:r>
              <a:rPr lang="cs-CZ" dirty="0"/>
              <a:t>). Studie poskytují slibný pohled na výhody, které NGS přináší při analýze i těch nejmenších, nejvíce ohrožených a velmi smíšených důkazních vzorků.</a:t>
            </a:r>
          </a:p>
        </p:txBody>
      </p:sp>
      <p:sp>
        <p:nvSpPr>
          <p:cNvPr id="3" name="Nadpis 2">
            <a:extLst>
              <a:ext uri="{FF2B5EF4-FFF2-40B4-BE49-F238E27FC236}">
                <a16:creationId xmlns:a16="http://schemas.microsoft.com/office/drawing/2014/main" id="{FD6A9AA1-425C-478D-B145-E1A494A2FEA0}"/>
              </a:ext>
            </a:extLst>
          </p:cNvPr>
          <p:cNvSpPr>
            <a:spLocks noGrp="1"/>
          </p:cNvSpPr>
          <p:nvPr>
            <p:ph type="title"/>
          </p:nvPr>
        </p:nvSpPr>
        <p:spPr/>
        <p:txBody>
          <a:bodyPr/>
          <a:lstStyle/>
          <a:p>
            <a:pPr algn="ctr"/>
            <a:r>
              <a:rPr lang="cs-CZ" b="1" u="sng" dirty="0">
                <a:effectLst/>
              </a:rPr>
              <a:t>MiSeq FGx - Illumina</a:t>
            </a:r>
            <a:endParaRPr lang="cs-CZ" b="1" u="sng" dirty="0"/>
          </a:p>
        </p:txBody>
      </p:sp>
    </p:spTree>
    <p:extLst>
      <p:ext uri="{BB962C8B-B14F-4D97-AF65-F5344CB8AC3E}">
        <p14:creationId xmlns:p14="http://schemas.microsoft.com/office/powerpoint/2010/main" val="659877041"/>
      </p:ext>
    </p:extLst>
  </p:cSld>
  <p:clrMapOvr>
    <a:masterClrMapping/>
  </p:clrMapOvr>
  <mc:AlternateContent xmlns:mc="http://schemas.openxmlformats.org/markup-compatibility/2006" xmlns:p14="http://schemas.microsoft.com/office/powerpoint/2010/main">
    <mc:Choice Requires="p14">
      <p:transition spd="slow" p14:dur="2000" advTm="97453"/>
    </mc:Choice>
    <mc:Fallback xmlns="">
      <p:transition spd="slow" advTm="97453"/>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BE3AC6BD-F00B-F520-0148-00FCC35FA204}"/>
              </a:ext>
            </a:extLst>
          </p:cNvPr>
          <p:cNvSpPr>
            <a:spLocks noGrp="1"/>
          </p:cNvSpPr>
          <p:nvPr>
            <p:ph idx="1"/>
          </p:nvPr>
        </p:nvSpPr>
        <p:spPr/>
        <p:txBody>
          <a:bodyPr/>
          <a:lstStyle/>
          <a:p>
            <a:pPr algn="just"/>
            <a:r>
              <a:rPr lang="cs-CZ" dirty="0"/>
              <a:t>metoda </a:t>
            </a:r>
            <a:r>
              <a:rPr lang="cs-CZ" dirty="0" err="1"/>
              <a:t>array</a:t>
            </a:r>
            <a:r>
              <a:rPr lang="cs-CZ" dirty="0"/>
              <a:t> - </a:t>
            </a:r>
            <a:r>
              <a:rPr lang="cs-CZ" dirty="0" err="1"/>
              <a:t>llumina</a:t>
            </a:r>
            <a:r>
              <a:rPr lang="cs-CZ" dirty="0"/>
              <a:t> </a:t>
            </a:r>
            <a:r>
              <a:rPr lang="cs-CZ" dirty="0" err="1"/>
              <a:t>Human</a:t>
            </a:r>
            <a:r>
              <a:rPr lang="cs-CZ" dirty="0"/>
              <a:t> </a:t>
            </a:r>
            <a:r>
              <a:rPr lang="cs-CZ" dirty="0" err="1"/>
              <a:t>Methylation</a:t>
            </a:r>
            <a:r>
              <a:rPr lang="cs-CZ" dirty="0"/>
              <a:t> </a:t>
            </a:r>
            <a:r>
              <a:rPr lang="cs-CZ" dirty="0" err="1"/>
              <a:t>Microarray</a:t>
            </a:r>
            <a:r>
              <a:rPr lang="cs-CZ" dirty="0"/>
              <a:t> poskytne výsledek informující o metylaci 27 578 </a:t>
            </a:r>
            <a:r>
              <a:rPr lang="cs-CZ" dirty="0" err="1"/>
              <a:t>CpG</a:t>
            </a:r>
            <a:r>
              <a:rPr lang="cs-CZ" dirty="0"/>
              <a:t> </a:t>
            </a:r>
            <a:r>
              <a:rPr lang="cs-CZ" dirty="0" err="1"/>
              <a:t>dinukleotidů</a:t>
            </a:r>
            <a:r>
              <a:rPr lang="cs-CZ" dirty="0"/>
              <a:t> umístěných celkem ve více než 14 000 lidských genech</a:t>
            </a:r>
          </a:p>
          <a:p>
            <a:r>
              <a:rPr lang="cs-CZ" dirty="0"/>
              <a:t>s postupujícím věkem dobře korelují změny metylace v  genech EDARADD, TOMA1L1 a NPTX2, byl vytvořen regresní model se schopností predikovat věk jedince s přesností 5,2 roku</a:t>
            </a:r>
          </a:p>
        </p:txBody>
      </p:sp>
      <p:sp>
        <p:nvSpPr>
          <p:cNvPr id="3" name="Nadpis 2">
            <a:extLst>
              <a:ext uri="{FF2B5EF4-FFF2-40B4-BE49-F238E27FC236}">
                <a16:creationId xmlns:a16="http://schemas.microsoft.com/office/drawing/2014/main" id="{A171B0AF-2C36-6771-4CEC-42EF43699D01}"/>
              </a:ext>
            </a:extLst>
          </p:cNvPr>
          <p:cNvSpPr>
            <a:spLocks noGrp="1"/>
          </p:cNvSpPr>
          <p:nvPr>
            <p:ph type="title"/>
          </p:nvPr>
        </p:nvSpPr>
        <p:spPr/>
        <p:txBody>
          <a:bodyPr/>
          <a:lstStyle/>
          <a:p>
            <a:r>
              <a:rPr lang="cs-CZ" dirty="0" err="1"/>
              <a:t>Epigenetika</a:t>
            </a:r>
            <a:r>
              <a:rPr lang="cs-CZ" dirty="0"/>
              <a:t> - metylace</a:t>
            </a:r>
          </a:p>
        </p:txBody>
      </p:sp>
    </p:spTree>
    <p:extLst>
      <p:ext uri="{BB962C8B-B14F-4D97-AF65-F5344CB8AC3E}">
        <p14:creationId xmlns:p14="http://schemas.microsoft.com/office/powerpoint/2010/main" val="5183816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obsah 4">
            <a:extLst>
              <a:ext uri="{FF2B5EF4-FFF2-40B4-BE49-F238E27FC236}">
                <a16:creationId xmlns:a16="http://schemas.microsoft.com/office/drawing/2014/main" id="{821F3E56-7427-F01F-01CD-5070FF7EB5B9}"/>
              </a:ext>
            </a:extLst>
          </p:cNvPr>
          <p:cNvPicPr>
            <a:picLocks noGrp="1" noChangeAspect="1"/>
          </p:cNvPicPr>
          <p:nvPr>
            <p:ph idx="1"/>
          </p:nvPr>
        </p:nvPicPr>
        <p:blipFill>
          <a:blip r:embed="rId2"/>
          <a:stretch>
            <a:fillRect/>
          </a:stretch>
        </p:blipFill>
        <p:spPr>
          <a:xfrm>
            <a:off x="468051" y="1412776"/>
            <a:ext cx="5688125" cy="3567820"/>
          </a:xfrm>
        </p:spPr>
      </p:pic>
      <p:sp>
        <p:nvSpPr>
          <p:cNvPr id="3" name="Nadpis 2">
            <a:extLst>
              <a:ext uri="{FF2B5EF4-FFF2-40B4-BE49-F238E27FC236}">
                <a16:creationId xmlns:a16="http://schemas.microsoft.com/office/drawing/2014/main" id="{34734188-692D-C142-5024-6295D35ED592}"/>
              </a:ext>
            </a:extLst>
          </p:cNvPr>
          <p:cNvSpPr>
            <a:spLocks noGrp="1"/>
          </p:cNvSpPr>
          <p:nvPr>
            <p:ph type="title"/>
          </p:nvPr>
        </p:nvSpPr>
        <p:spPr/>
        <p:txBody>
          <a:bodyPr/>
          <a:lstStyle/>
          <a:p>
            <a:r>
              <a:rPr lang="cs-CZ" dirty="0" err="1"/>
              <a:t>Qiagen</a:t>
            </a:r>
            <a:r>
              <a:rPr lang="cs-CZ" dirty="0"/>
              <a:t> - </a:t>
            </a:r>
            <a:r>
              <a:rPr lang="cs-CZ" dirty="0" err="1"/>
              <a:t>pyrosekvenování</a:t>
            </a:r>
            <a:r>
              <a:rPr lang="cs-CZ" dirty="0"/>
              <a:t> </a:t>
            </a:r>
          </a:p>
        </p:txBody>
      </p:sp>
      <p:pic>
        <p:nvPicPr>
          <p:cNvPr id="7" name="Obrázek 6">
            <a:extLst>
              <a:ext uri="{FF2B5EF4-FFF2-40B4-BE49-F238E27FC236}">
                <a16:creationId xmlns:a16="http://schemas.microsoft.com/office/drawing/2014/main" id="{29F048B2-DAF9-0217-F3DD-AF801AFCD910}"/>
              </a:ext>
            </a:extLst>
          </p:cNvPr>
          <p:cNvPicPr>
            <a:picLocks noChangeAspect="1"/>
          </p:cNvPicPr>
          <p:nvPr/>
        </p:nvPicPr>
        <p:blipFill>
          <a:blip r:embed="rId3"/>
          <a:stretch>
            <a:fillRect/>
          </a:stretch>
        </p:blipFill>
        <p:spPr>
          <a:xfrm>
            <a:off x="6372200" y="1556792"/>
            <a:ext cx="2379737" cy="1754431"/>
          </a:xfrm>
          <a:prstGeom prst="rect">
            <a:avLst/>
          </a:prstGeom>
        </p:spPr>
      </p:pic>
      <p:sp>
        <p:nvSpPr>
          <p:cNvPr id="8" name="TextovéPole 7">
            <a:extLst>
              <a:ext uri="{FF2B5EF4-FFF2-40B4-BE49-F238E27FC236}">
                <a16:creationId xmlns:a16="http://schemas.microsoft.com/office/drawing/2014/main" id="{070447CF-15F9-2F4D-152C-44C10EAFE0D8}"/>
              </a:ext>
            </a:extLst>
          </p:cNvPr>
          <p:cNvSpPr txBox="1"/>
          <p:nvPr/>
        </p:nvSpPr>
        <p:spPr>
          <a:xfrm>
            <a:off x="683569" y="5445224"/>
            <a:ext cx="7488832" cy="648072"/>
          </a:xfrm>
          <a:prstGeom prst="rect">
            <a:avLst/>
          </a:prstGeom>
          <a:noFill/>
        </p:spPr>
        <p:txBody>
          <a:bodyPr wrap="square" rtlCol="0">
            <a:spAutoFit/>
          </a:bodyPr>
          <a:lstStyle/>
          <a:p>
            <a:r>
              <a:rPr lang="cs-CZ" dirty="0"/>
              <a:t>- po izolaci dochází ke konverzi </a:t>
            </a:r>
            <a:r>
              <a:rPr lang="cs-CZ" dirty="0" err="1"/>
              <a:t>nemetylovaného</a:t>
            </a:r>
            <a:r>
              <a:rPr lang="cs-CZ" dirty="0"/>
              <a:t> C na U, </a:t>
            </a:r>
            <a:r>
              <a:rPr lang="cs-CZ" dirty="0" err="1"/>
              <a:t>pyrosekvenování</a:t>
            </a:r>
            <a:r>
              <a:rPr lang="cs-CZ" dirty="0"/>
              <a:t> a přepočet věku </a:t>
            </a:r>
          </a:p>
        </p:txBody>
      </p:sp>
      <p:pic>
        <p:nvPicPr>
          <p:cNvPr id="10" name="Obrázek 9">
            <a:extLst>
              <a:ext uri="{FF2B5EF4-FFF2-40B4-BE49-F238E27FC236}">
                <a16:creationId xmlns:a16="http://schemas.microsoft.com/office/drawing/2014/main" id="{E0071E62-8672-3977-CD55-5E7BCA1DB4C5}"/>
              </a:ext>
            </a:extLst>
          </p:cNvPr>
          <p:cNvPicPr>
            <a:picLocks noChangeAspect="1"/>
          </p:cNvPicPr>
          <p:nvPr/>
        </p:nvPicPr>
        <p:blipFill>
          <a:blip r:embed="rId4"/>
          <a:stretch>
            <a:fillRect/>
          </a:stretch>
        </p:blipFill>
        <p:spPr>
          <a:xfrm>
            <a:off x="6372200" y="3624226"/>
            <a:ext cx="2193213" cy="1356370"/>
          </a:xfrm>
          <a:prstGeom prst="rect">
            <a:avLst/>
          </a:prstGeom>
        </p:spPr>
      </p:pic>
    </p:spTree>
    <p:extLst>
      <p:ext uri="{BB962C8B-B14F-4D97-AF65-F5344CB8AC3E}">
        <p14:creationId xmlns:p14="http://schemas.microsoft.com/office/powerpoint/2010/main" val="22855494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B0BAB0CB-C83E-7A2C-AC89-7065302815E6}"/>
              </a:ext>
            </a:extLst>
          </p:cNvPr>
          <p:cNvSpPr>
            <a:spLocks noGrp="1"/>
          </p:cNvSpPr>
          <p:nvPr>
            <p:ph idx="1"/>
          </p:nvPr>
        </p:nvSpPr>
        <p:spPr/>
        <p:txBody>
          <a:bodyPr/>
          <a:lstStyle/>
          <a:p>
            <a:r>
              <a:rPr lang="cs-CZ" dirty="0"/>
              <a:t>domácí a divoká </a:t>
            </a:r>
          </a:p>
          <a:p>
            <a:r>
              <a:rPr lang="cs-CZ" dirty="0"/>
              <a:t>identifikace konkrétního jedince</a:t>
            </a:r>
          </a:p>
          <a:p>
            <a:r>
              <a:rPr lang="cs-CZ" dirty="0"/>
              <a:t>podobná lidské – STR</a:t>
            </a:r>
          </a:p>
          <a:p>
            <a:r>
              <a:rPr lang="cs-CZ" dirty="0"/>
              <a:t>pro kočky STR </a:t>
            </a:r>
            <a:r>
              <a:rPr lang="cs-CZ" dirty="0" err="1"/>
              <a:t>kit</a:t>
            </a:r>
            <a:r>
              <a:rPr lang="cs-CZ" dirty="0"/>
              <a:t> - 14 </a:t>
            </a:r>
            <a:r>
              <a:rPr lang="cs-CZ" dirty="0" err="1"/>
              <a:t>lokusů</a:t>
            </a:r>
            <a:r>
              <a:rPr lang="cs-CZ" dirty="0"/>
              <a:t> (260 </a:t>
            </a:r>
            <a:r>
              <a:rPr lang="cs-CZ" dirty="0" err="1"/>
              <a:t>bp</a:t>
            </a:r>
            <a:r>
              <a:rPr lang="cs-CZ" dirty="0"/>
              <a:t>)(</a:t>
            </a:r>
            <a:r>
              <a:rPr lang="cs-CZ" dirty="0" err="1"/>
              <a:t>trichologický</a:t>
            </a:r>
            <a:r>
              <a:rPr lang="cs-CZ" dirty="0"/>
              <a:t> materiál na oblečení  majitele – identifikace), taktéž pro psy – 9 </a:t>
            </a:r>
            <a:r>
              <a:rPr lang="cs-CZ" dirty="0" err="1"/>
              <a:t>lokusů</a:t>
            </a:r>
            <a:r>
              <a:rPr lang="cs-CZ" dirty="0"/>
              <a:t> (350 </a:t>
            </a:r>
            <a:r>
              <a:rPr lang="cs-CZ" dirty="0" err="1"/>
              <a:t>bp</a:t>
            </a:r>
            <a:r>
              <a:rPr lang="cs-CZ" dirty="0"/>
              <a:t>), STR k využití identifikace - 21 di a 3 tetra</a:t>
            </a:r>
          </a:p>
          <a:p>
            <a:r>
              <a:rPr lang="cs-CZ" dirty="0"/>
              <a:t>podobně jsou STR pro ovce (16 STR), skot (di - 16 STR), koně, velbloudy  </a:t>
            </a:r>
          </a:p>
        </p:txBody>
      </p:sp>
      <p:sp>
        <p:nvSpPr>
          <p:cNvPr id="3" name="Nadpis 2">
            <a:extLst>
              <a:ext uri="{FF2B5EF4-FFF2-40B4-BE49-F238E27FC236}">
                <a16:creationId xmlns:a16="http://schemas.microsoft.com/office/drawing/2014/main" id="{85D34C8F-E25B-6F84-AE33-B2933EC64AE5}"/>
              </a:ext>
            </a:extLst>
          </p:cNvPr>
          <p:cNvSpPr>
            <a:spLocks noGrp="1"/>
          </p:cNvSpPr>
          <p:nvPr>
            <p:ph type="title"/>
          </p:nvPr>
        </p:nvSpPr>
        <p:spPr/>
        <p:txBody>
          <a:bodyPr/>
          <a:lstStyle/>
          <a:p>
            <a:r>
              <a:rPr lang="cs-CZ" dirty="0"/>
              <a:t>Forenzní genetika a zvířata</a:t>
            </a:r>
          </a:p>
        </p:txBody>
      </p:sp>
    </p:spTree>
    <p:extLst>
      <p:ext uri="{BB962C8B-B14F-4D97-AF65-F5344CB8AC3E}">
        <p14:creationId xmlns:p14="http://schemas.microsoft.com/office/powerpoint/2010/main" val="23674404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48F57EE8-C71E-250E-E7F9-4275A65E51AC}"/>
              </a:ext>
            </a:extLst>
          </p:cNvPr>
          <p:cNvSpPr>
            <a:spLocks noGrp="1"/>
          </p:cNvSpPr>
          <p:nvPr>
            <p:ph idx="1"/>
          </p:nvPr>
        </p:nvSpPr>
        <p:spPr/>
        <p:txBody>
          <a:bodyPr/>
          <a:lstStyle/>
          <a:p>
            <a:r>
              <a:rPr lang="cs-CZ" dirty="0"/>
              <a:t>slon – ve spojitosti se slonovinou, nález části těla</a:t>
            </a:r>
          </a:p>
          <a:p>
            <a:r>
              <a:rPr lang="cs-CZ" dirty="0"/>
              <a:t>nosorožci (12 STR)</a:t>
            </a:r>
          </a:p>
          <a:p>
            <a:endParaRPr lang="cs-CZ" dirty="0"/>
          </a:p>
          <a:p>
            <a:r>
              <a:rPr lang="cs-CZ" dirty="0" err="1"/>
              <a:t>mtDNA</a:t>
            </a:r>
            <a:endParaRPr lang="cs-CZ" dirty="0"/>
          </a:p>
          <a:p>
            <a:r>
              <a:rPr lang="cs-CZ" dirty="0"/>
              <a:t>sekvence - porovnání s referenční – určení druhu</a:t>
            </a:r>
          </a:p>
          <a:p>
            <a:r>
              <a:rPr lang="cs-CZ" dirty="0"/>
              <a:t>SNP</a:t>
            </a:r>
          </a:p>
          <a:p>
            <a:r>
              <a:rPr lang="cs-CZ" dirty="0"/>
              <a:t>hybridi – určená druhu (lama, vikuňa, alpaka a </a:t>
            </a:r>
            <a:r>
              <a:rPr lang="cs-CZ" dirty="0" err="1"/>
              <a:t>guanaco</a:t>
            </a:r>
            <a:r>
              <a:rPr lang="cs-CZ" dirty="0"/>
              <a:t>)</a:t>
            </a:r>
          </a:p>
          <a:p>
            <a:r>
              <a:rPr lang="cs-CZ" dirty="0"/>
              <a:t>CITES </a:t>
            </a:r>
          </a:p>
          <a:p>
            <a:endParaRPr lang="cs-CZ" dirty="0"/>
          </a:p>
          <a:p>
            <a:endParaRPr lang="cs-CZ" dirty="0"/>
          </a:p>
          <a:p>
            <a:endParaRPr lang="cs-CZ" dirty="0"/>
          </a:p>
        </p:txBody>
      </p:sp>
      <p:sp>
        <p:nvSpPr>
          <p:cNvPr id="3" name="Nadpis 2">
            <a:extLst>
              <a:ext uri="{FF2B5EF4-FFF2-40B4-BE49-F238E27FC236}">
                <a16:creationId xmlns:a16="http://schemas.microsoft.com/office/drawing/2014/main" id="{1A7EAF12-39E8-EA3A-03ED-03CAEE9F53A1}"/>
              </a:ext>
            </a:extLst>
          </p:cNvPr>
          <p:cNvSpPr>
            <a:spLocks noGrp="1"/>
          </p:cNvSpPr>
          <p:nvPr>
            <p:ph type="title"/>
          </p:nvPr>
        </p:nvSpPr>
        <p:spPr/>
        <p:txBody>
          <a:bodyPr/>
          <a:lstStyle/>
          <a:p>
            <a:r>
              <a:rPr lang="cs-CZ" dirty="0"/>
              <a:t>Divoce žijící zvířata</a:t>
            </a:r>
          </a:p>
        </p:txBody>
      </p:sp>
    </p:spTree>
    <p:extLst>
      <p:ext uri="{BB962C8B-B14F-4D97-AF65-F5344CB8AC3E}">
        <p14:creationId xmlns:p14="http://schemas.microsoft.com/office/powerpoint/2010/main" val="28805885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9D64AF19-97A7-55A0-819F-2A22C37D86DF}"/>
              </a:ext>
            </a:extLst>
          </p:cNvPr>
          <p:cNvSpPr>
            <a:spLocks noGrp="1"/>
          </p:cNvSpPr>
          <p:nvPr>
            <p:ph idx="1"/>
          </p:nvPr>
        </p:nvSpPr>
        <p:spPr/>
        <p:txBody>
          <a:bodyPr/>
          <a:lstStyle/>
          <a:p>
            <a:r>
              <a:rPr lang="cs-CZ" dirty="0"/>
              <a:t>cesta, jak zamezit šíření drogy</a:t>
            </a:r>
          </a:p>
          <a:p>
            <a:r>
              <a:rPr lang="cs-CZ" dirty="0"/>
              <a:t>technické konopí a s obsahem THC </a:t>
            </a:r>
          </a:p>
          <a:p>
            <a:r>
              <a:rPr lang="cs-CZ" dirty="0"/>
              <a:t>13 STR</a:t>
            </a:r>
          </a:p>
          <a:p>
            <a:r>
              <a:rPr lang="cs-CZ" dirty="0"/>
              <a:t>marihuana - nižší diverzita u technického konopí </a:t>
            </a:r>
          </a:p>
          <a:p>
            <a:r>
              <a:rPr lang="cs-CZ" dirty="0"/>
              <a:t>SNP pomocí NGS </a:t>
            </a:r>
          </a:p>
          <a:p>
            <a:r>
              <a:rPr lang="cs-CZ" dirty="0"/>
              <a:t>určení geografického původu více jak 100 STR</a:t>
            </a:r>
          </a:p>
          <a:p>
            <a:r>
              <a:rPr lang="cs-CZ" dirty="0"/>
              <a:t>Nutná databáze vzorků k porovnání</a:t>
            </a:r>
          </a:p>
        </p:txBody>
      </p:sp>
      <p:sp>
        <p:nvSpPr>
          <p:cNvPr id="3" name="Nadpis 2">
            <a:extLst>
              <a:ext uri="{FF2B5EF4-FFF2-40B4-BE49-F238E27FC236}">
                <a16:creationId xmlns:a16="http://schemas.microsoft.com/office/drawing/2014/main" id="{CDF0A269-419F-1748-A68D-2C8499162CEC}"/>
              </a:ext>
            </a:extLst>
          </p:cNvPr>
          <p:cNvSpPr>
            <a:spLocks noGrp="1"/>
          </p:cNvSpPr>
          <p:nvPr>
            <p:ph type="title"/>
          </p:nvPr>
        </p:nvSpPr>
        <p:spPr/>
        <p:txBody>
          <a:bodyPr/>
          <a:lstStyle/>
          <a:p>
            <a:r>
              <a:rPr lang="cs-CZ" dirty="0"/>
              <a:t>Rostlinný materiál - THC</a:t>
            </a:r>
          </a:p>
        </p:txBody>
      </p:sp>
    </p:spTree>
    <p:extLst>
      <p:ext uri="{BB962C8B-B14F-4D97-AF65-F5344CB8AC3E}">
        <p14:creationId xmlns:p14="http://schemas.microsoft.com/office/powerpoint/2010/main" val="28643822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9DF89928-0CCB-43AD-95D5-82A7284B390E}"/>
              </a:ext>
            </a:extLst>
          </p:cNvPr>
          <p:cNvSpPr>
            <a:spLocks noGrp="1"/>
          </p:cNvSpPr>
          <p:nvPr>
            <p:ph idx="1"/>
          </p:nvPr>
        </p:nvSpPr>
        <p:spPr/>
        <p:txBody>
          <a:bodyPr>
            <a:normAutofit lnSpcReduction="10000"/>
          </a:bodyPr>
          <a:lstStyle/>
          <a:p>
            <a:r>
              <a:rPr lang="cs-CZ" dirty="0"/>
              <a:t>NGS - díky rozvoji možná identifikace, interdisciplinární obor</a:t>
            </a:r>
          </a:p>
          <a:p>
            <a:r>
              <a:rPr lang="cs-CZ" dirty="0"/>
              <a:t>určení druhu hmyzu </a:t>
            </a:r>
          </a:p>
          <a:p>
            <a:r>
              <a:rPr lang="cs-CZ" dirty="0"/>
              <a:t>určení </a:t>
            </a:r>
            <a:r>
              <a:rPr lang="cs-CZ" dirty="0" err="1"/>
              <a:t>mikrobiomu</a:t>
            </a:r>
            <a:r>
              <a:rPr lang="cs-CZ" dirty="0"/>
              <a:t> v kosterních ostatcích</a:t>
            </a:r>
          </a:p>
          <a:p>
            <a:r>
              <a:rPr lang="cs-CZ" dirty="0"/>
              <a:t>určení smrti – </a:t>
            </a:r>
            <a:r>
              <a:rPr lang="cs-CZ" dirty="0" err="1"/>
              <a:t>postmortem</a:t>
            </a:r>
            <a:r>
              <a:rPr lang="cs-CZ" dirty="0"/>
              <a:t> intervalu</a:t>
            </a:r>
          </a:p>
          <a:p>
            <a:r>
              <a:rPr lang="cs-CZ" dirty="0"/>
              <a:t>určením tělesných tekutin, </a:t>
            </a:r>
            <a:r>
              <a:rPr lang="cs-CZ" dirty="0" err="1"/>
              <a:t>mikroflora</a:t>
            </a:r>
            <a:r>
              <a:rPr lang="cs-CZ" dirty="0"/>
              <a:t> </a:t>
            </a:r>
            <a:r>
              <a:rPr lang="cs-CZ" dirty="0" err="1"/>
              <a:t>indentifikační</a:t>
            </a:r>
            <a:r>
              <a:rPr lang="cs-CZ" dirty="0"/>
              <a:t> znak – přenos spolu s </a:t>
            </a:r>
            <a:r>
              <a:rPr lang="cs-CZ" dirty="0" err="1"/>
              <a:t>tDNA</a:t>
            </a:r>
            <a:r>
              <a:rPr lang="cs-CZ" dirty="0"/>
              <a:t> osoby</a:t>
            </a:r>
          </a:p>
          <a:p>
            <a:r>
              <a:rPr lang="cs-CZ" dirty="0"/>
              <a:t>mikroorganismy v půdě a jejich přenos </a:t>
            </a:r>
            <a:r>
              <a:rPr lang="cs-CZ"/>
              <a:t>na obuv</a:t>
            </a:r>
            <a:endParaRPr lang="cs-CZ" dirty="0"/>
          </a:p>
          <a:p>
            <a:r>
              <a:rPr lang="cs-CZ" dirty="0"/>
              <a:t>toxické látky – bioterorismus</a:t>
            </a:r>
          </a:p>
          <a:p>
            <a:r>
              <a:rPr lang="cs-CZ" dirty="0"/>
              <a:t>16S RNA – porovnání s databázemi + bioinformatika</a:t>
            </a:r>
          </a:p>
          <a:p>
            <a:endParaRPr lang="cs-CZ" dirty="0"/>
          </a:p>
          <a:p>
            <a:endParaRPr lang="cs-CZ" dirty="0"/>
          </a:p>
          <a:p>
            <a:endParaRPr lang="cs-CZ" dirty="0"/>
          </a:p>
        </p:txBody>
      </p:sp>
      <p:sp>
        <p:nvSpPr>
          <p:cNvPr id="3" name="Nadpis 2">
            <a:extLst>
              <a:ext uri="{FF2B5EF4-FFF2-40B4-BE49-F238E27FC236}">
                <a16:creationId xmlns:a16="http://schemas.microsoft.com/office/drawing/2014/main" id="{B806A7B9-AEDF-3E57-BB8D-0678988FB4F7}"/>
              </a:ext>
            </a:extLst>
          </p:cNvPr>
          <p:cNvSpPr>
            <a:spLocks noGrp="1"/>
          </p:cNvSpPr>
          <p:nvPr>
            <p:ph type="title"/>
          </p:nvPr>
        </p:nvSpPr>
        <p:spPr/>
        <p:txBody>
          <a:bodyPr/>
          <a:lstStyle/>
          <a:p>
            <a:r>
              <a:rPr lang="cs-CZ" dirty="0"/>
              <a:t>Mikroorganismy a FG</a:t>
            </a:r>
          </a:p>
        </p:txBody>
      </p:sp>
    </p:spTree>
    <p:extLst>
      <p:ext uri="{BB962C8B-B14F-4D97-AF65-F5344CB8AC3E}">
        <p14:creationId xmlns:p14="http://schemas.microsoft.com/office/powerpoint/2010/main" val="22524093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a:extLst>
              <a:ext uri="{FF2B5EF4-FFF2-40B4-BE49-F238E27FC236}">
                <a16:creationId xmlns:a16="http://schemas.microsoft.com/office/drawing/2014/main" id="{497D6ECD-CCDE-431A-8757-493619BF3AA5}"/>
              </a:ext>
            </a:extLst>
          </p:cNvPr>
          <p:cNvSpPr>
            <a:spLocks noGrp="1"/>
          </p:cNvSpPr>
          <p:nvPr>
            <p:ph idx="1"/>
          </p:nvPr>
        </p:nvSpPr>
        <p:spPr/>
        <p:txBody>
          <a:bodyPr/>
          <a:lstStyle/>
          <a:p>
            <a:r>
              <a:rPr lang="cs-CZ" dirty="0"/>
              <a:t>mnohem stručnější, než znalecký posudek</a:t>
            </a:r>
          </a:p>
          <a:p>
            <a:r>
              <a:rPr lang="cs-CZ" dirty="0"/>
              <a:t>prioritně zajímá odpověď na položenou otázku</a:t>
            </a:r>
          </a:p>
          <a:p>
            <a:r>
              <a:rPr lang="cs-CZ" dirty="0"/>
              <a:t>co, kdy, kde, kdo a komu</a:t>
            </a:r>
          </a:p>
          <a:p>
            <a:r>
              <a:rPr lang="cs-CZ" dirty="0"/>
              <a:t>co bylo předloženo</a:t>
            </a:r>
          </a:p>
          <a:p>
            <a:r>
              <a:rPr lang="cs-CZ" dirty="0"/>
              <a:t>otázky dožadujícího</a:t>
            </a:r>
          </a:p>
          <a:p>
            <a:r>
              <a:rPr lang="cs-CZ" dirty="0"/>
              <a:t>výsledky zkoumání dle otázek (výsledky testů, stav profilu DNA, jeho použitelnost, informace o porovnání, zda byl profil DNA uložen)</a:t>
            </a:r>
          </a:p>
          <a:p>
            <a:r>
              <a:rPr lang="cs-CZ" dirty="0"/>
              <a:t>co se stalo se stopami a srovnávacími vzorky</a:t>
            </a:r>
          </a:p>
          <a:p>
            <a:endParaRPr lang="cs-CZ" dirty="0"/>
          </a:p>
          <a:p>
            <a:endParaRPr lang="cs-CZ" dirty="0"/>
          </a:p>
        </p:txBody>
      </p:sp>
      <p:sp>
        <p:nvSpPr>
          <p:cNvPr id="3" name="Nadpis 2">
            <a:extLst>
              <a:ext uri="{FF2B5EF4-FFF2-40B4-BE49-F238E27FC236}">
                <a16:creationId xmlns:a16="http://schemas.microsoft.com/office/drawing/2014/main" id="{FD3A06C0-5586-4572-AED6-FE66A6194FF3}"/>
              </a:ext>
            </a:extLst>
          </p:cNvPr>
          <p:cNvSpPr>
            <a:spLocks noGrp="1"/>
          </p:cNvSpPr>
          <p:nvPr>
            <p:ph type="title"/>
          </p:nvPr>
        </p:nvSpPr>
        <p:spPr/>
        <p:txBody>
          <a:bodyPr/>
          <a:lstStyle/>
          <a:p>
            <a:r>
              <a:rPr lang="cs-CZ" u="sng" dirty="0"/>
              <a:t>Odborné vyjádření</a:t>
            </a:r>
          </a:p>
        </p:txBody>
      </p:sp>
    </p:spTree>
    <p:extLst>
      <p:ext uri="{BB962C8B-B14F-4D97-AF65-F5344CB8AC3E}">
        <p14:creationId xmlns:p14="http://schemas.microsoft.com/office/powerpoint/2010/main" val="3080526758"/>
      </p:ext>
    </p:extLst>
  </p:cSld>
  <p:clrMapOvr>
    <a:masterClrMapping/>
  </p:clrMapOvr>
  <mc:AlternateContent xmlns:mc="http://schemas.openxmlformats.org/markup-compatibility/2006" xmlns:p14="http://schemas.microsoft.com/office/powerpoint/2010/main">
    <mc:Choice Requires="p14">
      <p:transition spd="slow" p14:dur="2000" advTm="17375"/>
    </mc:Choice>
    <mc:Fallback xmlns="">
      <p:transition spd="slow" advTm="17375"/>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a:extLst>
              <a:ext uri="{FF2B5EF4-FFF2-40B4-BE49-F238E27FC236}">
                <a16:creationId xmlns:a16="http://schemas.microsoft.com/office/drawing/2014/main" id="{FC92FBFD-A0E0-405C-B44E-04165A3B15D9}"/>
              </a:ext>
            </a:extLst>
          </p:cNvPr>
          <p:cNvSpPr>
            <a:spLocks noGrp="1"/>
          </p:cNvSpPr>
          <p:nvPr>
            <p:ph idx="1"/>
          </p:nvPr>
        </p:nvSpPr>
        <p:spPr/>
        <p:txBody>
          <a:bodyPr>
            <a:normAutofit fontScale="77500" lnSpcReduction="20000"/>
          </a:bodyPr>
          <a:lstStyle/>
          <a:p>
            <a:r>
              <a:rPr lang="cs-CZ" dirty="0"/>
              <a:t>pevnější struktura</a:t>
            </a:r>
          </a:p>
          <a:p>
            <a:r>
              <a:rPr lang="cs-CZ" altLang="cs-CZ" dirty="0"/>
              <a:t>soud není oprávněn hodnosti závěry znalce po věcné stránce, může však srovnávat obsah znaleckého posudku s ostatními provedenými důkazy</a:t>
            </a:r>
          </a:p>
          <a:p>
            <a:r>
              <a:rPr lang="cs-CZ" altLang="cs-CZ" dirty="0"/>
              <a:t>znalecký posudek by se zásadně neměl vyjadřovat k právním otázkám, ale omezit se pouze na řešení otázek odborných</a:t>
            </a:r>
          </a:p>
          <a:p>
            <a:r>
              <a:rPr lang="cs-CZ" altLang="cs-CZ" dirty="0"/>
              <a:t>znalecký posudek musí být prostý úvah a domněnek, musí však bezezbytku odpovídat na zadané dotazy.</a:t>
            </a:r>
          </a:p>
          <a:p>
            <a:endParaRPr lang="cs-CZ" dirty="0"/>
          </a:p>
          <a:p>
            <a:r>
              <a:rPr lang="cs-CZ" dirty="0"/>
              <a:t>I. Nález – co bylo ke zkoumání předložené, co má být zjištěno a jaké metody byly použity, výsledky </a:t>
            </a:r>
          </a:p>
          <a:p>
            <a:r>
              <a:rPr lang="cs-CZ" dirty="0"/>
              <a:t>II. Posudek – otázka – zkrácená odpověď</a:t>
            </a:r>
          </a:p>
          <a:p>
            <a:r>
              <a:rPr lang="cs-CZ" dirty="0"/>
              <a:t>z</a:t>
            </a:r>
            <a:r>
              <a:rPr lang="cs-CZ"/>
              <a:t>nalecká </a:t>
            </a:r>
            <a:r>
              <a:rPr lang="cs-CZ" dirty="0"/>
              <a:t>doložka, vč. Informace jak bylo se stopami a izoláty naloženo</a:t>
            </a:r>
          </a:p>
          <a:p>
            <a:r>
              <a:rPr lang="cs-CZ" dirty="0"/>
              <a:t>jiná razítka, jinak svázaný (vč. trikolórního provázku, přelepení hřbetu)</a:t>
            </a:r>
          </a:p>
          <a:p>
            <a:endParaRPr lang="cs-CZ" dirty="0"/>
          </a:p>
        </p:txBody>
      </p:sp>
      <p:sp>
        <p:nvSpPr>
          <p:cNvPr id="3" name="Nadpis 2">
            <a:extLst>
              <a:ext uri="{FF2B5EF4-FFF2-40B4-BE49-F238E27FC236}">
                <a16:creationId xmlns:a16="http://schemas.microsoft.com/office/drawing/2014/main" id="{946F88EB-C6F4-4BCB-85E4-70B6FE1282EB}"/>
              </a:ext>
            </a:extLst>
          </p:cNvPr>
          <p:cNvSpPr>
            <a:spLocks noGrp="1"/>
          </p:cNvSpPr>
          <p:nvPr>
            <p:ph type="title"/>
          </p:nvPr>
        </p:nvSpPr>
        <p:spPr/>
        <p:txBody>
          <a:bodyPr/>
          <a:lstStyle/>
          <a:p>
            <a:r>
              <a:rPr lang="cs-CZ" u="sng" dirty="0"/>
              <a:t>Znalecký posudek</a:t>
            </a:r>
          </a:p>
        </p:txBody>
      </p:sp>
    </p:spTree>
    <p:extLst>
      <p:ext uri="{BB962C8B-B14F-4D97-AF65-F5344CB8AC3E}">
        <p14:creationId xmlns:p14="http://schemas.microsoft.com/office/powerpoint/2010/main" val="3842528437"/>
      </p:ext>
    </p:extLst>
  </p:cSld>
  <p:clrMapOvr>
    <a:masterClrMapping/>
  </p:clrMapOvr>
  <mc:AlternateContent xmlns:mc="http://schemas.openxmlformats.org/markup-compatibility/2006" xmlns:p14="http://schemas.microsoft.com/office/powerpoint/2010/main">
    <mc:Choice Requires="p14">
      <p:transition spd="slow" p14:dur="2000" advTm="10929"/>
    </mc:Choice>
    <mc:Fallback xmlns="">
      <p:transition spd="slow" advTm="10929"/>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85000" lnSpcReduction="20000"/>
          </a:bodyPr>
          <a:lstStyle/>
          <a:p>
            <a:r>
              <a:rPr lang="cs-CZ" dirty="0"/>
              <a:t>ohledání místa činu – vyhledání relevantních biologických stop - zajištění stopy přímo (např. na odběrový tampon) popř. i s nosičem (např. oblečení)</a:t>
            </a:r>
          </a:p>
          <a:p>
            <a:r>
              <a:rPr lang="cs-CZ" dirty="0"/>
              <a:t>v laboratoři provedení orientačních a specifických testů – určení druhu x latentní stěry</a:t>
            </a:r>
          </a:p>
          <a:p>
            <a:r>
              <a:rPr lang="cs-CZ" dirty="0"/>
              <a:t>izolace DNA -  dle typu materiálu</a:t>
            </a:r>
          </a:p>
          <a:p>
            <a:r>
              <a:rPr lang="cs-CZ" dirty="0"/>
              <a:t>kvantifikace DNA - určení několika parametrů v 1 kroku při minimální spotřebě materiálu</a:t>
            </a:r>
          </a:p>
          <a:p>
            <a:r>
              <a:rPr lang="cs-CZ" dirty="0"/>
              <a:t>amplifikace DNA – namnožení </a:t>
            </a:r>
            <a:r>
              <a:rPr lang="cs-CZ" dirty="0" err="1"/>
              <a:t>lokusů</a:t>
            </a:r>
            <a:r>
              <a:rPr lang="cs-CZ" dirty="0"/>
              <a:t> dle použitého </a:t>
            </a:r>
            <a:r>
              <a:rPr lang="cs-CZ" dirty="0" err="1"/>
              <a:t>kitu</a:t>
            </a:r>
            <a:endParaRPr lang="cs-CZ" dirty="0"/>
          </a:p>
          <a:p>
            <a:r>
              <a:rPr lang="cs-CZ" dirty="0"/>
              <a:t>kapilární elektroforéza – fragmentační analýza STR</a:t>
            </a:r>
          </a:p>
          <a:p>
            <a:r>
              <a:rPr lang="cs-CZ" dirty="0"/>
              <a:t>vyhodnocení – upotřebitelný x neupotřebitelný profil DNA; shoda s osobou x se stopou x není shoda</a:t>
            </a:r>
          </a:p>
          <a:p>
            <a:r>
              <a:rPr lang="cs-CZ" dirty="0"/>
              <a:t>databáze DNA (FODAGEN, </a:t>
            </a:r>
            <a:r>
              <a:rPr lang="cs-CZ" dirty="0" err="1"/>
              <a:t>Info</a:t>
            </a:r>
            <a:r>
              <a:rPr lang="cs-CZ" dirty="0"/>
              <a:t> DNA, CODIS, </a:t>
            </a:r>
            <a:r>
              <a:rPr lang="cs-CZ" dirty="0" err="1"/>
              <a:t>Info</a:t>
            </a:r>
            <a:r>
              <a:rPr lang="cs-CZ" dirty="0"/>
              <a:t> Web, IS Shoda)</a:t>
            </a:r>
          </a:p>
        </p:txBody>
      </p:sp>
      <p:sp>
        <p:nvSpPr>
          <p:cNvPr id="3" name="Nadpis 2"/>
          <p:cNvSpPr>
            <a:spLocks noGrp="1"/>
          </p:cNvSpPr>
          <p:nvPr>
            <p:ph type="title"/>
          </p:nvPr>
        </p:nvSpPr>
        <p:spPr/>
        <p:txBody>
          <a:bodyPr/>
          <a:lstStyle/>
          <a:p>
            <a:r>
              <a:rPr lang="cs-CZ" dirty="0"/>
              <a:t>Pro zopakování:</a:t>
            </a:r>
          </a:p>
        </p:txBody>
      </p:sp>
    </p:spTree>
    <p:extLst>
      <p:ext uri="{BB962C8B-B14F-4D97-AF65-F5344CB8AC3E}">
        <p14:creationId xmlns:p14="http://schemas.microsoft.com/office/powerpoint/2010/main" val="322103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8126806-C58A-4310-8283-C9C042FED78E}"/>
              </a:ext>
            </a:extLst>
          </p:cNvPr>
          <p:cNvSpPr>
            <a:spLocks noGrp="1"/>
          </p:cNvSpPr>
          <p:nvPr>
            <p:ph type="title"/>
          </p:nvPr>
        </p:nvSpPr>
        <p:spPr/>
        <p:txBody>
          <a:bodyPr>
            <a:normAutofit fontScale="90000"/>
          </a:bodyPr>
          <a:lstStyle/>
          <a:p>
            <a:r>
              <a:rPr lang="cs-CZ" dirty="0" err="1">
                <a:solidFill>
                  <a:schemeClr val="tx1"/>
                </a:solidFill>
              </a:rPr>
              <a:t>MiSeq</a:t>
            </a:r>
            <a:r>
              <a:rPr lang="cs-CZ" dirty="0">
                <a:solidFill>
                  <a:schemeClr val="tx1"/>
                </a:solidFill>
              </a:rPr>
              <a:t> </a:t>
            </a:r>
            <a:r>
              <a:rPr lang="cs-CZ" dirty="0" err="1">
                <a:solidFill>
                  <a:schemeClr val="tx1"/>
                </a:solidFill>
              </a:rPr>
              <a:t>FGx</a:t>
            </a:r>
            <a:r>
              <a:rPr lang="cs-CZ" dirty="0">
                <a:solidFill>
                  <a:schemeClr val="tx1"/>
                </a:solidFill>
              </a:rPr>
              <a:t> </a:t>
            </a:r>
            <a:r>
              <a:rPr lang="cs-CZ" dirty="0" err="1">
                <a:solidFill>
                  <a:schemeClr val="tx1"/>
                </a:solidFill>
              </a:rPr>
              <a:t>Forensic</a:t>
            </a:r>
            <a:r>
              <a:rPr lang="cs-CZ" dirty="0">
                <a:solidFill>
                  <a:schemeClr val="tx1"/>
                </a:solidFill>
              </a:rPr>
              <a:t> </a:t>
            </a:r>
            <a:r>
              <a:rPr lang="cs-CZ" dirty="0" err="1">
                <a:solidFill>
                  <a:schemeClr val="tx1"/>
                </a:solidFill>
              </a:rPr>
              <a:t>Genomics</a:t>
            </a:r>
            <a:r>
              <a:rPr lang="cs-CZ" dirty="0">
                <a:solidFill>
                  <a:schemeClr val="tx1"/>
                </a:solidFill>
              </a:rPr>
              <a:t> </a:t>
            </a:r>
            <a:r>
              <a:rPr lang="cs-CZ" dirty="0" err="1">
                <a:solidFill>
                  <a:schemeClr val="tx1"/>
                </a:solidFill>
              </a:rPr>
              <a:t>System</a:t>
            </a:r>
            <a:r>
              <a:rPr lang="cs-CZ" dirty="0">
                <a:solidFill>
                  <a:schemeClr val="tx1"/>
                </a:solidFill>
              </a:rPr>
              <a:t> - </a:t>
            </a:r>
            <a:r>
              <a:rPr lang="cs-CZ" dirty="0" err="1">
                <a:solidFill>
                  <a:schemeClr val="tx1"/>
                </a:solidFill>
              </a:rPr>
              <a:t>Illumina</a:t>
            </a:r>
            <a:endParaRPr lang="cs-CZ" dirty="0">
              <a:solidFill>
                <a:schemeClr val="tx1"/>
              </a:solidFill>
            </a:endParaRPr>
          </a:p>
        </p:txBody>
      </p:sp>
      <p:pic>
        <p:nvPicPr>
          <p:cNvPr id="5" name="Obrázek 4">
            <a:extLst>
              <a:ext uri="{FF2B5EF4-FFF2-40B4-BE49-F238E27FC236}">
                <a16:creationId xmlns:a16="http://schemas.microsoft.com/office/drawing/2014/main" id="{7BBC7D62-7AB7-49C5-AE68-1EF482CC9ADF}"/>
              </a:ext>
            </a:extLst>
          </p:cNvPr>
          <p:cNvPicPr>
            <a:picLocks noChangeAspect="1"/>
          </p:cNvPicPr>
          <p:nvPr/>
        </p:nvPicPr>
        <p:blipFill>
          <a:blip r:embed="rId2"/>
          <a:stretch>
            <a:fillRect/>
          </a:stretch>
        </p:blipFill>
        <p:spPr>
          <a:xfrm>
            <a:off x="4932040" y="1700808"/>
            <a:ext cx="3995938" cy="3263504"/>
          </a:xfrm>
          <a:prstGeom prst="rect">
            <a:avLst/>
          </a:prstGeom>
        </p:spPr>
      </p:pic>
      <p:sp>
        <p:nvSpPr>
          <p:cNvPr id="9" name="Zástupný obsah 8">
            <a:extLst>
              <a:ext uri="{FF2B5EF4-FFF2-40B4-BE49-F238E27FC236}">
                <a16:creationId xmlns:a16="http://schemas.microsoft.com/office/drawing/2014/main" id="{C4511B52-DF7D-4CA6-9A9C-182F6239750C}"/>
              </a:ext>
            </a:extLst>
          </p:cNvPr>
          <p:cNvSpPr>
            <a:spLocks noGrp="1"/>
          </p:cNvSpPr>
          <p:nvPr>
            <p:ph idx="1"/>
          </p:nvPr>
        </p:nvSpPr>
        <p:spPr>
          <a:xfrm>
            <a:off x="395536" y="1797248"/>
            <a:ext cx="4430198" cy="3263504"/>
          </a:xfrm>
        </p:spPr>
        <p:txBody>
          <a:bodyPr>
            <a:normAutofit fontScale="92500" lnSpcReduction="10000"/>
          </a:bodyPr>
          <a:lstStyle/>
          <a:p>
            <a:r>
              <a:rPr lang="cs-CZ" dirty="0"/>
              <a:t>množství DNA 1 </a:t>
            </a:r>
            <a:r>
              <a:rPr lang="cs-CZ" dirty="0" err="1"/>
              <a:t>ng</a:t>
            </a:r>
            <a:endParaRPr lang="cs-CZ" dirty="0"/>
          </a:p>
          <a:p>
            <a:pPr marL="0" indent="0">
              <a:buFont typeface="Wingdings 2"/>
              <a:buNone/>
            </a:pPr>
            <a:endParaRPr lang="cs-CZ" dirty="0"/>
          </a:p>
          <a:p>
            <a:pPr marL="0" indent="0">
              <a:buFont typeface="Wingdings 2"/>
              <a:buNone/>
            </a:pPr>
            <a:r>
              <a:rPr lang="cs-CZ" dirty="0"/>
              <a:t>SNP</a:t>
            </a:r>
          </a:p>
          <a:p>
            <a:r>
              <a:rPr lang="cs-CZ" dirty="0"/>
              <a:t>bodové mutace v rámci celého genomu</a:t>
            </a:r>
          </a:p>
          <a:p>
            <a:r>
              <a:rPr lang="cs-CZ" dirty="0"/>
              <a:t>4 varianty, resp. 2</a:t>
            </a:r>
          </a:p>
          <a:p>
            <a:r>
              <a:rPr lang="cs-CZ" dirty="0"/>
              <a:t>diskriminace: 40 SNP = individuální shoda</a:t>
            </a:r>
          </a:p>
        </p:txBody>
      </p:sp>
    </p:spTree>
    <p:extLst>
      <p:ext uri="{BB962C8B-B14F-4D97-AF65-F5344CB8AC3E}">
        <p14:creationId xmlns:p14="http://schemas.microsoft.com/office/powerpoint/2010/main" val="1902779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D7C6415B-4638-A32F-4408-70E840ACA9B0}"/>
              </a:ext>
            </a:extLst>
          </p:cNvPr>
          <p:cNvPicPr>
            <a:picLocks noChangeAspect="1"/>
          </p:cNvPicPr>
          <p:nvPr/>
        </p:nvPicPr>
        <p:blipFill>
          <a:blip r:embed="rId2"/>
          <a:stretch>
            <a:fillRect/>
          </a:stretch>
        </p:blipFill>
        <p:spPr>
          <a:xfrm>
            <a:off x="90487" y="260648"/>
            <a:ext cx="8963025" cy="3428355"/>
          </a:xfrm>
          <a:prstGeom prst="rect">
            <a:avLst/>
          </a:prstGeom>
          <a:noFill/>
        </p:spPr>
      </p:pic>
      <p:pic>
        <p:nvPicPr>
          <p:cNvPr id="7" name="Obrázek 6">
            <a:extLst>
              <a:ext uri="{FF2B5EF4-FFF2-40B4-BE49-F238E27FC236}">
                <a16:creationId xmlns:a16="http://schemas.microsoft.com/office/drawing/2014/main" id="{B349AC08-BF50-40B3-2FBB-77A7FB8DA68F}"/>
              </a:ext>
            </a:extLst>
          </p:cNvPr>
          <p:cNvPicPr>
            <a:picLocks noChangeAspect="1"/>
          </p:cNvPicPr>
          <p:nvPr/>
        </p:nvPicPr>
        <p:blipFill>
          <a:blip r:embed="rId3"/>
          <a:stretch>
            <a:fillRect/>
          </a:stretch>
        </p:blipFill>
        <p:spPr>
          <a:xfrm>
            <a:off x="395286" y="4221088"/>
            <a:ext cx="8353425" cy="2200275"/>
          </a:xfrm>
          <a:prstGeom prst="rect">
            <a:avLst/>
          </a:prstGeom>
        </p:spPr>
      </p:pic>
    </p:spTree>
    <p:extLst>
      <p:ext uri="{BB962C8B-B14F-4D97-AF65-F5344CB8AC3E}">
        <p14:creationId xmlns:p14="http://schemas.microsoft.com/office/powerpoint/2010/main" val="4238425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obsah 4" descr="Obsah obrázku stůl">
            <a:extLst>
              <a:ext uri="{FF2B5EF4-FFF2-40B4-BE49-F238E27FC236}">
                <a16:creationId xmlns:a16="http://schemas.microsoft.com/office/drawing/2014/main" id="{FA1D0C05-B743-4E07-B664-EB298CACB1C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19026" y="68263"/>
            <a:ext cx="7305948" cy="6721475"/>
          </a:xfrm>
          <a:noFill/>
        </p:spPr>
      </p:pic>
    </p:spTree>
    <p:extLst>
      <p:ext uri="{BB962C8B-B14F-4D97-AF65-F5344CB8AC3E}">
        <p14:creationId xmlns:p14="http://schemas.microsoft.com/office/powerpoint/2010/main" val="303363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BC20EC8-12E4-4BF9-8184-EDF678F7A452}"/>
              </a:ext>
            </a:extLst>
          </p:cNvPr>
          <p:cNvSpPr>
            <a:spLocks noGrp="1"/>
          </p:cNvSpPr>
          <p:nvPr>
            <p:ph type="title"/>
          </p:nvPr>
        </p:nvSpPr>
        <p:spPr>
          <a:xfrm>
            <a:off x="539552" y="371213"/>
            <a:ext cx="7886700" cy="994172"/>
          </a:xfrm>
        </p:spPr>
        <p:txBody>
          <a:bodyPr/>
          <a:lstStyle/>
          <a:p>
            <a:r>
              <a:rPr lang="cs-CZ" dirty="0" err="1">
                <a:solidFill>
                  <a:schemeClr val="tx1"/>
                </a:solidFill>
              </a:rPr>
              <a:t>MiSeq</a:t>
            </a:r>
            <a:r>
              <a:rPr lang="cs-CZ" dirty="0">
                <a:solidFill>
                  <a:schemeClr val="tx1"/>
                </a:solidFill>
              </a:rPr>
              <a:t> </a:t>
            </a:r>
            <a:r>
              <a:rPr lang="cs-CZ" dirty="0" err="1">
                <a:solidFill>
                  <a:schemeClr val="tx1"/>
                </a:solidFill>
              </a:rPr>
              <a:t>FGx</a:t>
            </a:r>
            <a:endParaRPr lang="cs-CZ" dirty="0">
              <a:solidFill>
                <a:schemeClr val="tx1"/>
              </a:solidFill>
            </a:endParaRPr>
          </a:p>
        </p:txBody>
      </p:sp>
      <p:pic>
        <p:nvPicPr>
          <p:cNvPr id="8" name="Zástupný obsah 8">
            <a:extLst>
              <a:ext uri="{FF2B5EF4-FFF2-40B4-BE49-F238E27FC236}">
                <a16:creationId xmlns:a16="http://schemas.microsoft.com/office/drawing/2014/main" id="{F93D58DA-8D3B-4314-81B4-6FC0C31C9411}"/>
              </a:ext>
            </a:extLst>
          </p:cNvPr>
          <p:cNvPicPr>
            <a:picLocks noChangeAspect="1"/>
          </p:cNvPicPr>
          <p:nvPr/>
        </p:nvPicPr>
        <p:blipFill>
          <a:blip r:embed="rId2"/>
          <a:stretch>
            <a:fillRect/>
          </a:stretch>
        </p:blipFill>
        <p:spPr>
          <a:xfrm>
            <a:off x="537587" y="371213"/>
            <a:ext cx="8030716" cy="6355597"/>
          </a:xfrm>
          <a:prstGeom prst="rect">
            <a:avLst/>
          </a:prstGeom>
        </p:spPr>
      </p:pic>
    </p:spTree>
    <p:extLst>
      <p:ext uri="{BB962C8B-B14F-4D97-AF65-F5344CB8AC3E}">
        <p14:creationId xmlns:p14="http://schemas.microsoft.com/office/powerpoint/2010/main" val="536165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FDE1976-CF7A-4B0C-AF1F-19D807456318}"/>
              </a:ext>
            </a:extLst>
          </p:cNvPr>
          <p:cNvSpPr>
            <a:spLocks noGrp="1"/>
          </p:cNvSpPr>
          <p:nvPr>
            <p:ph type="title"/>
          </p:nvPr>
        </p:nvSpPr>
        <p:spPr/>
        <p:txBody>
          <a:bodyPr/>
          <a:lstStyle/>
          <a:p>
            <a:r>
              <a:rPr lang="cs-CZ" dirty="0" err="1">
                <a:solidFill>
                  <a:schemeClr val="tx1"/>
                </a:solidFill>
              </a:rPr>
              <a:t>MiSeq</a:t>
            </a:r>
            <a:r>
              <a:rPr lang="cs-CZ" dirty="0">
                <a:solidFill>
                  <a:schemeClr val="bg1"/>
                </a:solidFill>
              </a:rPr>
              <a:t> </a:t>
            </a:r>
            <a:r>
              <a:rPr lang="cs-CZ" dirty="0" err="1">
                <a:solidFill>
                  <a:schemeClr val="tx1"/>
                </a:solidFill>
              </a:rPr>
              <a:t>FGx</a:t>
            </a:r>
            <a:endParaRPr lang="cs-CZ" dirty="0">
              <a:solidFill>
                <a:schemeClr val="tx1"/>
              </a:solidFill>
            </a:endParaRPr>
          </a:p>
        </p:txBody>
      </p:sp>
      <p:pic>
        <p:nvPicPr>
          <p:cNvPr id="13" name="Zástupný obsah 12">
            <a:extLst>
              <a:ext uri="{FF2B5EF4-FFF2-40B4-BE49-F238E27FC236}">
                <a16:creationId xmlns:a16="http://schemas.microsoft.com/office/drawing/2014/main" id="{83BAFBA7-AFB9-4C5E-95F6-57A038E8B991}"/>
              </a:ext>
            </a:extLst>
          </p:cNvPr>
          <p:cNvPicPr>
            <a:picLocks noGrp="1" noChangeAspect="1"/>
          </p:cNvPicPr>
          <p:nvPr>
            <p:ph idx="1"/>
          </p:nvPr>
        </p:nvPicPr>
        <p:blipFill>
          <a:blip r:embed="rId2"/>
          <a:stretch>
            <a:fillRect/>
          </a:stretch>
        </p:blipFill>
        <p:spPr>
          <a:xfrm>
            <a:off x="611559" y="1628800"/>
            <a:ext cx="8021423" cy="4464496"/>
          </a:xfrm>
        </p:spPr>
      </p:pic>
    </p:spTree>
    <p:extLst>
      <p:ext uri="{BB962C8B-B14F-4D97-AF65-F5344CB8AC3E}">
        <p14:creationId xmlns:p14="http://schemas.microsoft.com/office/powerpoint/2010/main" val="2208465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AC395A6-40F4-4349-BDCB-EFFB74863A9B}"/>
              </a:ext>
            </a:extLst>
          </p:cNvPr>
          <p:cNvSpPr>
            <a:spLocks noGrp="1"/>
          </p:cNvSpPr>
          <p:nvPr>
            <p:ph type="title"/>
          </p:nvPr>
        </p:nvSpPr>
        <p:spPr/>
        <p:txBody>
          <a:bodyPr/>
          <a:lstStyle/>
          <a:p>
            <a:r>
              <a:rPr lang="cs-CZ" dirty="0">
                <a:solidFill>
                  <a:schemeClr val="tx1"/>
                </a:solidFill>
              </a:rPr>
              <a:t>MPS</a:t>
            </a:r>
          </a:p>
        </p:txBody>
      </p:sp>
      <p:sp>
        <p:nvSpPr>
          <p:cNvPr id="3" name="Zástupný obsah 2">
            <a:extLst>
              <a:ext uri="{FF2B5EF4-FFF2-40B4-BE49-F238E27FC236}">
                <a16:creationId xmlns:a16="http://schemas.microsoft.com/office/drawing/2014/main" id="{514E701A-4F2B-4831-8CDE-4538146ED90B}"/>
              </a:ext>
            </a:extLst>
          </p:cNvPr>
          <p:cNvSpPr>
            <a:spLocks noGrp="1"/>
          </p:cNvSpPr>
          <p:nvPr>
            <p:ph idx="1"/>
          </p:nvPr>
        </p:nvSpPr>
        <p:spPr/>
        <p:txBody>
          <a:bodyPr/>
          <a:lstStyle/>
          <a:p>
            <a:r>
              <a:rPr lang="cs-CZ" dirty="0"/>
              <a:t>velké množství dat </a:t>
            </a:r>
          </a:p>
          <a:p>
            <a:r>
              <a:rPr lang="cs-CZ" dirty="0"/>
              <a:t>jednoznačné závěry u výstupů (barva vlasů a očí)</a:t>
            </a:r>
          </a:p>
          <a:p>
            <a:r>
              <a:rPr lang="cs-CZ" dirty="0"/>
              <a:t>kompatibilita se současnou databází (CODIS)</a:t>
            </a:r>
          </a:p>
          <a:p>
            <a:endParaRPr lang="cs-CZ" dirty="0"/>
          </a:p>
        </p:txBody>
      </p:sp>
    </p:spTree>
    <p:extLst>
      <p:ext uri="{BB962C8B-B14F-4D97-AF65-F5344CB8AC3E}">
        <p14:creationId xmlns:p14="http://schemas.microsoft.com/office/powerpoint/2010/main" val="340718548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í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tint val="100000"/>
                <a:shade val="42000"/>
                <a:hueMod val="100000"/>
                <a:satMod val="100000"/>
              </a:schemeClr>
              <a:schemeClr val="phClr">
                <a:tint val="40000"/>
                <a:shade val="100000"/>
                <a:hueMod val="100000"/>
                <a:satMod val="10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3FF3371-6D42-438B-8BF3-449CBD60F1F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Prezentace Den Země</Template>
  <TotalTime>0</TotalTime>
  <Words>2413</Words>
  <Application>Microsoft Office PowerPoint</Application>
  <PresentationFormat>Předvádění na obrazovce (4:3)</PresentationFormat>
  <Paragraphs>153</Paragraphs>
  <Slides>38</Slides>
  <Notes>0</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38</vt:i4>
      </vt:variant>
    </vt:vector>
  </HeadingPairs>
  <TitlesOfParts>
    <vt:vector size="45" baseType="lpstr">
      <vt:lpstr>Arial</vt:lpstr>
      <vt:lpstr>Calibri</vt:lpstr>
      <vt:lpstr>Constantia</vt:lpstr>
      <vt:lpstr>Helvetica Neue</vt:lpstr>
      <vt:lpstr>Times New Roman</vt:lpstr>
      <vt:lpstr>Wingdings 2</vt:lpstr>
      <vt:lpstr>Papír</vt:lpstr>
      <vt:lpstr>NGS a další</vt:lpstr>
      <vt:lpstr>CE vs MPS - NGS</vt:lpstr>
      <vt:lpstr>MiSeq FGx - Illumina</vt:lpstr>
      <vt:lpstr>MiSeq FGx Forensic Genomics System - Illumina</vt:lpstr>
      <vt:lpstr>Prezentace aplikace PowerPoint</vt:lpstr>
      <vt:lpstr>Prezentace aplikace PowerPoint</vt:lpstr>
      <vt:lpstr>MiSeq FGx</vt:lpstr>
      <vt:lpstr>MiSeq FGx</vt:lpstr>
      <vt:lpstr>MPS</vt:lpstr>
      <vt:lpstr>Avidity Sequencing™ Technology</vt:lpstr>
      <vt:lpstr>NGS systém (TF)</vt:lpstr>
      <vt:lpstr>Ion chef a Ion GeneStudio S5</vt:lpstr>
      <vt:lpstr>Prezentace aplikace PowerPoint</vt:lpstr>
      <vt:lpstr>Prezentace aplikace PowerPoint</vt:lpstr>
      <vt:lpstr>Precision ID panely</vt:lpstr>
      <vt:lpstr>Prezentace aplikace PowerPoint</vt:lpstr>
      <vt:lpstr>Prezentace aplikace PowerPoint</vt:lpstr>
      <vt:lpstr>Prezentace aplikace PowerPoint</vt:lpstr>
      <vt:lpstr>Analýza SNP</vt:lpstr>
      <vt:lpstr>Prezentace aplikace PowerPoint</vt:lpstr>
      <vt:lpstr>Prezentace aplikace PowerPoint</vt:lpstr>
      <vt:lpstr>Ion AmpliSeq DNA Phenotyping Panel         Ion AmpliSeq DNA Phenotyping Panel    </vt:lpstr>
      <vt:lpstr>Ion AmpliSeq HID Y-SNP Research Panel v1</vt:lpstr>
      <vt:lpstr>Ion AmpliSeq PhenoTrivium Panel</vt:lpstr>
      <vt:lpstr>The analysis of alternative marker types can complement CE-STR results for challenging samples, such as complex mixtures or degraded samples, to generate investigative leads. Microhaplotypes have arisen as an alternative marker to traditional STR-CE typing due to the additive enhanced mixture analysis and biogeographical ancestry prediction capabilities that favor its use for forensic samples. The Ion AmpliSeq MH-74 Plex Research Panel is a 157–325 bp assay covering 74 microhaplotypes (230 SNPs) selected from a set of 130 microhaplotypes previously characterized by the Kidd Laboratory. Microhaplotypes were selected based on high Ae (effective number of alleles) and In (informativeness) values to enhance mixture deconvolution and biogeographic ancestry prediction capabilities. Oldoni et. al. demonstrate sensitivity down to 50 pg of genomic DNA (gDNA) and the utility of the assay in analyzing complex mixtures to complement CE-STR typing results. Ion AmpliSeq MH-74 Plex Research Panel</vt:lpstr>
      <vt:lpstr>Minihaplotypy</vt:lpstr>
      <vt:lpstr>Prezentace aplikace PowerPoint</vt:lpstr>
      <vt:lpstr>Určení věku jedince</vt:lpstr>
      <vt:lpstr>Prezentace aplikace PowerPoint</vt:lpstr>
      <vt:lpstr>Epigenetika - metylace</vt:lpstr>
      <vt:lpstr>Qiagen - pyrosekvenování </vt:lpstr>
      <vt:lpstr>Forenzní genetika a zvířata</vt:lpstr>
      <vt:lpstr>Divoce žijící zvířata</vt:lpstr>
      <vt:lpstr>Rostlinný materiál - THC</vt:lpstr>
      <vt:lpstr>Mikroorganismy a FG</vt:lpstr>
      <vt:lpstr>Odborné vyjádření</vt:lpstr>
      <vt:lpstr>Znalecký posudek</vt:lpstr>
      <vt:lpstr>Pro zopakování:</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2018-05-09T17:19:23Z</dcterms:created>
  <dcterms:modified xsi:type="dcterms:W3CDTF">2024-05-14T12:40:33Z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TC102513359990</vt:lpwstr>
  </property>
</Properties>
</file>