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44" r:id="rId2"/>
    <p:sldId id="445" r:id="rId3"/>
    <p:sldId id="256" r:id="rId4"/>
    <p:sldId id="259" r:id="rId5"/>
    <p:sldId id="257" r:id="rId6"/>
    <p:sldId id="258" r:id="rId7"/>
    <p:sldId id="260" r:id="rId8"/>
    <p:sldId id="261" r:id="rId9"/>
    <p:sldId id="438" r:id="rId10"/>
    <p:sldId id="446" r:id="rId11"/>
    <p:sldId id="447" r:id="rId12"/>
    <p:sldId id="439" r:id="rId13"/>
    <p:sldId id="441" r:id="rId14"/>
    <p:sldId id="448" r:id="rId15"/>
    <p:sldId id="457" r:id="rId16"/>
    <p:sldId id="454" r:id="rId17"/>
    <p:sldId id="449" r:id="rId18"/>
    <p:sldId id="455" r:id="rId19"/>
    <p:sldId id="456" r:id="rId20"/>
    <p:sldId id="458" r:id="rId21"/>
    <p:sldId id="451" r:id="rId22"/>
    <p:sldId id="452" r:id="rId23"/>
    <p:sldId id="442" r:id="rId24"/>
    <p:sldId id="443" r:id="rId25"/>
    <p:sldId id="459" r:id="rId26"/>
    <p:sldId id="453" r:id="rId27"/>
    <p:sldId id="463" r:id="rId28"/>
    <p:sldId id="450" r:id="rId29"/>
    <p:sldId id="465" r:id="rId30"/>
    <p:sldId id="464" r:id="rId31"/>
    <p:sldId id="467" r:id="rId32"/>
    <p:sldId id="466" r:id="rId33"/>
    <p:sldId id="460" r:id="rId34"/>
    <p:sldId id="471" r:id="rId35"/>
    <p:sldId id="440" r:id="rId36"/>
    <p:sldId id="473" r:id="rId37"/>
    <p:sldId id="468" r:id="rId38"/>
    <p:sldId id="472" r:id="rId39"/>
    <p:sldId id="469" r:id="rId40"/>
    <p:sldId id="474" r:id="rId41"/>
    <p:sldId id="462" r:id="rId42"/>
    <p:sldId id="478" r:id="rId43"/>
    <p:sldId id="479" r:id="rId44"/>
    <p:sldId id="475" r:id="rId45"/>
    <p:sldId id="476" r:id="rId46"/>
    <p:sldId id="480" r:id="rId47"/>
    <p:sldId id="481" r:id="rId48"/>
    <p:sldId id="482" r:id="rId49"/>
    <p:sldId id="483" r:id="rId50"/>
    <p:sldId id="484" r:id="rId51"/>
    <p:sldId id="485" r:id="rId52"/>
    <p:sldId id="470" r:id="rId53"/>
    <p:sldId id="461" r:id="rId5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834" y="8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15T18:02:50.483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0,'5783'0,"-5753"0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4T06:37:17.359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1,'2258'0,"-2243"0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15T18:03:03.691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0,'8338'0,"-8314"0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19T08:50:16.306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0,'1669'0,"-1647"0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19T08:50:29.328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0,'8228'0,"-8226"0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19T08:50:42.129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0,'5563'0,"-5536"0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19T08:50:49.675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1,'11672'0,"-11692"0,-4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19T10:22:33.200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1,'11278'0,"-11260"0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19T10:22:40.844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1,'6418'0,"3813"0,-10209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4T06:37:12.927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1,'20592'0,"-20575"0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9ACA75-EA03-F6F3-F225-1662437A56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A51EF62-D02C-2275-A8EA-C8885FBF53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42557C9-95DE-F31A-7737-745935B9B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7E35-C696-4597-BD84-F7A2A8A64086}" type="datetimeFigureOut">
              <a:rPr lang="cs-CZ" smtClean="0"/>
              <a:t>24.04.2024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9412688-1226-63C5-3248-0877177F4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E04DC8F-AEA0-5D16-C378-A28CED92D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72FC7-D4C1-4C66-9DAC-0E794AD62E8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1556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68B083-6B2D-43C1-6B17-A33884326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5FD1BF0-43A2-83FC-876E-F4154C0C0C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DCEAB25-6E68-A717-AF8E-EFF90A4EC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7E35-C696-4597-BD84-F7A2A8A64086}" type="datetimeFigureOut">
              <a:rPr lang="cs-CZ" smtClean="0"/>
              <a:t>24.04.2024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0C3FFE2-6F58-60E2-AF67-9C2DAFC53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71C2162-75C8-8564-F48D-79CD5FEF8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72FC7-D4C1-4C66-9DAC-0E794AD62E8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995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1D7D1C7-BE4A-8EA3-E0D8-C832BA85E9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73E789D-A814-6BB3-8005-6A9B982675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F0AC83C-617F-8A52-1F3F-C82D4CF3F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7E35-C696-4597-BD84-F7A2A8A64086}" type="datetimeFigureOut">
              <a:rPr lang="cs-CZ" smtClean="0"/>
              <a:t>24.04.2024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CD4865A-8066-84C5-7513-7CB883F14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146B7AB-C104-952F-9D75-8937B736B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72FC7-D4C1-4C66-9DAC-0E794AD62E8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1119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6C5A8B-F301-A0FD-A796-419997FCF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5023F2-8A77-3E96-9277-0ECD2AC24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8F2CEE6-2F52-D66E-4184-AE6FD2D02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7E35-C696-4597-BD84-F7A2A8A64086}" type="datetimeFigureOut">
              <a:rPr lang="cs-CZ" smtClean="0"/>
              <a:t>24.04.2024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B46C10A-BCC3-7E0A-B301-AD36AA204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535F7D3-AB45-27E7-65C7-907857994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72FC7-D4C1-4C66-9DAC-0E794AD62E8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7578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F05120-2A8A-C3BB-6CDB-78575CA7B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2967F8D-3177-FE3F-66AC-C4E02A72D1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4259B4-E65E-3240-7B57-B01F351CB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7E35-C696-4597-BD84-F7A2A8A64086}" type="datetimeFigureOut">
              <a:rPr lang="cs-CZ" smtClean="0"/>
              <a:t>24.04.2024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3C3F339-C8C0-9847-5BC9-C1E5C7E81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5582006-4FD0-5902-EE0B-AC3355517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72FC7-D4C1-4C66-9DAC-0E794AD62E8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553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771AFE-4EEC-22EC-43C0-58A4BEF9F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F3F461-EC94-0C68-887A-DCE936B6B1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B850024-8F36-8417-124C-518EA62C8A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B32DFEA-0E51-20F6-56F7-B99DDDF86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7E35-C696-4597-BD84-F7A2A8A64086}" type="datetimeFigureOut">
              <a:rPr lang="cs-CZ" smtClean="0"/>
              <a:t>24.04.2024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426D31F-8D5B-B73B-E024-9A0275F5B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7901248-16C0-D578-B91F-5CEB6EE57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72FC7-D4C1-4C66-9DAC-0E794AD62E8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6804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5DEAAA-CF89-A2C3-166D-CC094F1FB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D3BDB0D-8577-1D91-F531-1360FB255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D740E7E-096C-4EBD-45FC-AC493E0383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0051D4D-67B3-7EAA-107D-17234118E6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4545B62-B129-D9DC-FB04-2C8A65400B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BB55A8F-E10D-04B8-D1DF-5223FAE47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7E35-C696-4597-BD84-F7A2A8A64086}" type="datetimeFigureOut">
              <a:rPr lang="cs-CZ" smtClean="0"/>
              <a:t>24.04.2024</a:t>
            </a:fld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538672A-73A1-1D8B-196E-056A2B236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7306D37-73C4-230E-C289-EBD1B5068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72FC7-D4C1-4C66-9DAC-0E794AD62E8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0170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161291-88FE-8B53-27B4-8E30637E9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92A9460-C498-3E0A-1F2C-02F76D188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7E35-C696-4597-BD84-F7A2A8A64086}" type="datetimeFigureOut">
              <a:rPr lang="cs-CZ" smtClean="0"/>
              <a:t>24.04.2024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45D9959-0120-488F-CEF5-BE9092FB2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E4298D9-BBC0-CB35-8728-B01A88E8B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72FC7-D4C1-4C66-9DAC-0E794AD62E8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0500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7CF10DD-F2EB-E69F-CD11-8DD64147E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7E35-C696-4597-BD84-F7A2A8A64086}" type="datetimeFigureOut">
              <a:rPr lang="cs-CZ" smtClean="0"/>
              <a:t>24.04.2024</a:t>
            </a:fld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2C83540-5541-51DD-15A2-8658194F2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6DC8EB4-B512-3918-29F7-8E614D602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72FC7-D4C1-4C66-9DAC-0E794AD62E8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3597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33C724-C300-FFC4-0CB3-9E31A04BE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7460F4-26B0-A2B5-6B74-F407A9C17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EED6C49-F949-2280-12D7-EFDEF6111F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642645C-58D9-3CEF-756C-CF243DA79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7E35-C696-4597-BD84-F7A2A8A64086}" type="datetimeFigureOut">
              <a:rPr lang="cs-CZ" smtClean="0"/>
              <a:t>24.04.2024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AFEFE8C-001A-F292-BA55-C8E75627A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A27FBD3-0C66-6649-0185-54A033318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72FC7-D4C1-4C66-9DAC-0E794AD62E8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7106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5855E0-CCCE-1803-635E-478CD8984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C083DC9-79F4-C1E3-4486-8A2638DD0C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0CD9AD6-441F-F37F-5889-842B74D455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B5B2A35-EAB8-CEA8-A543-8F2945F40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E7E35-C696-4597-BD84-F7A2A8A64086}" type="datetimeFigureOut">
              <a:rPr lang="cs-CZ" smtClean="0"/>
              <a:t>24.04.2024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56B00A2-42D7-33BE-AB11-AFC73D0D1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9609DD5-2A2F-D6CB-BF68-1E219B528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72FC7-D4C1-4C66-9DAC-0E794AD62E8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9641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77C7D10-654F-FC8C-AA71-7E599D184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37AAB2A-BC02-6DC2-0DFB-A17A7E936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0C190A1-2C3A-4DA0-32EB-52CF754AE9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E7E35-C696-4597-BD84-F7A2A8A64086}" type="datetimeFigureOut">
              <a:rPr lang="cs-CZ" smtClean="0"/>
              <a:t>24.04.2024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A98130F-7B5F-036C-F7B9-C00313E46E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ED358A-0C82-A836-1065-90A48ED2B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72FC7-D4C1-4C66-9DAC-0E794AD62E8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9336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biologicke.ctvrtky" TargetMode="External"/><Relationship Id="rId2" Type="http://schemas.openxmlformats.org/officeDocument/2006/relationships/hyperlink" Target="https://www.bioctvrtky.cz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3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hyperlink" Target="https://www.tydenmozku.cz/festival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hyperlink" Target="https://www.morphosource.org/?locale=e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www.ceskatelevize.cz/porady/10441294653-hyde-park-civilizace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ature.com/articles/s41591-024-02807-z" TargetMode="Externa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68.png"/><Relationship Id="rId7" Type="http://schemas.openxmlformats.org/officeDocument/2006/relationships/image" Target="../media/image330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.xml"/><Relationship Id="rId5" Type="http://schemas.openxmlformats.org/officeDocument/2006/relationships/image" Target="../media/image320.png"/><Relationship Id="rId4" Type="http://schemas.openxmlformats.org/officeDocument/2006/relationships/customXml" Target="../ink/ink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akademie.fnusa.cz/?fbclid=IwAR09KGl8QMvp5rIhgnQi_pOFMwH_awHuyAuTQLSKVkulLegx6fKLjubu8TA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3.png"/><Relationship Id="rId7" Type="http://schemas.openxmlformats.org/officeDocument/2006/relationships/image" Target="../media/image75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hyperlink" Target="https://pubmed.ncbi.nlm.nih.gov/30901543/" TargetMode="External"/><Relationship Id="rId4" Type="http://schemas.openxmlformats.org/officeDocument/2006/relationships/hyperlink" Target="https://mendellectures.muni.cz/archive/season-2023-2024/genomic-evolution-and-adaptation-in-africa" TargetMode="External"/><Relationship Id="rId9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hyperlink" Target="https://www.dembrno.cz/program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s://ct24.ceskatelevize.cz/clanek/veda/harvard-rozbourila-paradoxni-kauza-predni-svetova-expertka-na-vyzkum-poctivosti-mela-falsovat-svuj-34731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hyperlink" Target="https://www.youtube.com/watch?v=fAcpXv2jpko" TargetMode="Externa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nature.com/articles/s41586-023-06799-7#change-history" TargetMode="Externa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acebook.com/biologicke.ctvrtky" TargetMode="External"/><Relationship Id="rId4" Type="http://schemas.openxmlformats.org/officeDocument/2006/relationships/hyperlink" Target="https://www.bioctvrtky.cz/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hyperlink" Target="https://www.nature.com/articles/d41586-024-00853-8?utm_source=Live+Audience&amp;utm_campaign=101cec2d21-briefing-dy-20240321&amp;utm_medium=email&amp;utm_term=0_b27a691814-101cec2d21-51834796" TargetMode="External"/><Relationship Id="rId7" Type="http://schemas.openxmlformats.org/officeDocument/2006/relationships/image" Target="../media/image93.png"/><Relationship Id="rId2" Type="http://schemas.openxmlformats.org/officeDocument/2006/relationships/hyperlink" Target="https://www.nature.com/articles/d41586-024-00879-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10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lsuscienceblog.squarespace.com/blog/2017/5/19/not-your-everyday-rats" TargetMode="External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png"/><Relationship Id="rId4" Type="http://schemas.openxmlformats.org/officeDocument/2006/relationships/image" Target="../media/image112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hyperlink" Target="https://www.youtube.com/watch?v=BdluBe9HJcw" TargetMode="External"/><Relationship Id="rId7" Type="http://schemas.openxmlformats.org/officeDocument/2006/relationships/image" Target="../media/image119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Relationship Id="rId9" Type="http://schemas.openxmlformats.org/officeDocument/2006/relationships/image" Target="../media/image12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ct24.ceskatelevize.cz/clanek/veda/che-tien-kchuej-je-zpet-cinsky-vedec-ktery-nelegalne-geneticky-upravil-deti-uz-zase-meni-embrya-347721?fbclid=IwAR3EIfVojw6lNxuWThTAP01PgQskNxif4QExyftCBQ7b5VN54Qz56cw99HU_aem_ASCns97zs1kM4ArVPea3cxSNW9eZNTpDOxSOizhQ7lKVvVJPCeXoyYQ5X08NEo42X1Iw4DlNffPZeRD9diWdV8Fx" TargetMode="External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29.jpeg"/><Relationship Id="rId4" Type="http://schemas.openxmlformats.org/officeDocument/2006/relationships/image" Target="../media/image31.png"/><Relationship Id="rId9" Type="http://schemas.openxmlformats.org/officeDocument/2006/relationships/hyperlink" Target="https://www.epfl.ch/labs/hessbellwald-lab/hessbellwald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37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jpg"/><Relationship Id="rId4" Type="http://schemas.openxmlformats.org/officeDocument/2006/relationships/image" Target="../media/image11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1.png"/><Relationship Id="rId7" Type="http://schemas.openxmlformats.org/officeDocument/2006/relationships/image" Target="../media/image144.pn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27.png"/><Relationship Id="rId4" Type="http://schemas.openxmlformats.org/officeDocument/2006/relationships/image" Target="../media/image14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jpg"/><Relationship Id="rId4" Type="http://schemas.openxmlformats.org/officeDocument/2006/relationships/image" Target="../media/image1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13" Type="http://schemas.openxmlformats.org/officeDocument/2006/relationships/image" Target="../media/image157.png"/><Relationship Id="rId3" Type="http://schemas.openxmlformats.org/officeDocument/2006/relationships/image" Target="../media/image31.png"/><Relationship Id="rId7" Type="http://schemas.openxmlformats.org/officeDocument/2006/relationships/image" Target="../media/image153.png"/><Relationship Id="rId12" Type="http://schemas.openxmlformats.org/officeDocument/2006/relationships/image" Target="../media/image156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eskatelevize.cz/porady/10441294653-hyde-park-civilizace/222411058091119/" TargetMode="External"/><Relationship Id="rId11" Type="http://schemas.openxmlformats.org/officeDocument/2006/relationships/image" Target="../media/image155.png"/><Relationship Id="rId5" Type="http://schemas.openxmlformats.org/officeDocument/2006/relationships/image" Target="../media/image152.png"/><Relationship Id="rId10" Type="http://schemas.openxmlformats.org/officeDocument/2006/relationships/customXml" Target="../ink/ink10.xml"/><Relationship Id="rId4" Type="http://schemas.openxmlformats.org/officeDocument/2006/relationships/image" Target="../media/image119.png"/><Relationship Id="rId9" Type="http://schemas.openxmlformats.org/officeDocument/2006/relationships/image" Target="../media/image15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7" Type="http://schemas.openxmlformats.org/officeDocument/2006/relationships/image" Target="../media/image161.png"/><Relationship Id="rId2" Type="http://schemas.openxmlformats.org/officeDocument/2006/relationships/hyperlink" Target="https://www.ceskatelevize.cz/porady/10441294653-hyde-park-civilizac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ct24.ceskatelevize.cz/clanek/veda/svedsti-vedci-prisli-o-dulezite-vzorky-pro-vyzkum-rakoviny-kolem-vanoc-se-kvuli-poruse-chlazeni-345783?fbclid=IwAR0_fuwpMFewyQDCGz_A2AVuIdeDFIMt0K38aquj9zf7eL0UbKeflZuk99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163.png"/><Relationship Id="rId7" Type="http://schemas.openxmlformats.org/officeDocument/2006/relationships/image" Target="../media/image166.jpg"/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image" Target="../media/image164.jpg"/><Relationship Id="rId4" Type="http://schemas.openxmlformats.org/officeDocument/2006/relationships/image" Target="../media/image2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169.png"/><Relationship Id="rId7" Type="http://schemas.openxmlformats.org/officeDocument/2006/relationships/image" Target="../media/image172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5" Type="http://schemas.openxmlformats.org/officeDocument/2006/relationships/hyperlink" Target="https://ct24.ceskatelevize.cz/clanek/veda/hlubokomorskym-rybam-se-behem-zivota-zasadne-meni-zrak-ukazal-cesky-vyzkum-28960" TargetMode="External"/><Relationship Id="rId4" Type="http://schemas.openxmlformats.org/officeDocument/2006/relationships/hyperlink" Target="https://www.bioctvrtky.cz/category/archiv-videonahravek/2023-2024/2023-2024-ls/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cience.org/doi/10.1126/science.adg1464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hyperlink" Target="https://www.frontiersin.org/articles/10.3389/fcell.2023.1339390/full" TargetMode="External"/><Relationship Id="rId7" Type="http://schemas.openxmlformats.org/officeDocument/2006/relationships/image" Target="../media/image13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image" Target="../media/image21.png"/><Relationship Id="rId7" Type="http://schemas.openxmlformats.org/officeDocument/2006/relationships/image" Target="../media/image18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11" Type="http://schemas.openxmlformats.org/officeDocument/2006/relationships/image" Target="../media/image200.png"/><Relationship Id="rId5" Type="http://schemas.openxmlformats.org/officeDocument/2006/relationships/image" Target="../media/image170.png"/><Relationship Id="rId10" Type="http://schemas.openxmlformats.org/officeDocument/2006/relationships/customXml" Target="../ink/ink6.xml"/><Relationship Id="rId4" Type="http://schemas.openxmlformats.org/officeDocument/2006/relationships/customXml" Target="../ink/ink3.xml"/><Relationship Id="rId9" Type="http://schemas.openxmlformats.org/officeDocument/2006/relationships/image" Target="../media/image19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biologicke.ctvrtky" TargetMode="External"/><Relationship Id="rId2" Type="http://schemas.openxmlformats.org/officeDocument/2006/relationships/hyperlink" Target="https://www.bioctvrtky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C11076-5E76-D6A8-02B4-8B11542754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Seminární </a:t>
            </a:r>
            <a:r>
              <a:rPr lang="cs-CZ" dirty="0" err="1"/>
              <a:t>newsfeed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F410148-64EB-7FA4-4A42-07375F8284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Jaro 2024</a:t>
            </a:r>
          </a:p>
        </p:txBody>
      </p:sp>
    </p:spTree>
    <p:extLst>
      <p:ext uri="{BB962C8B-B14F-4D97-AF65-F5344CB8AC3E}">
        <p14:creationId xmlns:p14="http://schemas.microsoft.com/office/powerpoint/2010/main" val="625819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AE2D8F6-BCB8-FE7F-599B-75AA8F2E3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54B10387-9A47-F280-68C9-8A34E73FCB16}"/>
              </a:ext>
            </a:extLst>
          </p:cNvPr>
          <p:cNvSpPr txBox="1"/>
          <p:nvPr/>
        </p:nvSpPr>
        <p:spPr>
          <a:xfrm>
            <a:off x="6899564" y="5685182"/>
            <a:ext cx="49906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hlinkClick r:id="rId2"/>
              </a:rPr>
              <a:t>Stránky</a:t>
            </a:r>
            <a:r>
              <a:rPr lang="cs-CZ" sz="2800" dirty="0"/>
              <a:t> se záznamy</a:t>
            </a:r>
          </a:p>
          <a:p>
            <a:r>
              <a:rPr lang="cs-CZ" sz="2800" dirty="0"/>
              <a:t>Živé přenosy na </a:t>
            </a:r>
            <a:r>
              <a:rPr lang="cs-CZ" sz="2800" dirty="0">
                <a:hlinkClick r:id="rId3"/>
              </a:rPr>
              <a:t>FB</a:t>
            </a:r>
            <a:r>
              <a:rPr lang="cs-CZ" sz="2800" dirty="0"/>
              <a:t> – 17:15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1AD9B55-E6BA-4FD9-8CC3-D581524C73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306" r="1289" b="59726"/>
          <a:stretch/>
        </p:blipFill>
        <p:spPr>
          <a:xfrm>
            <a:off x="0" y="-118269"/>
            <a:ext cx="7494613" cy="4371614"/>
          </a:xfrm>
          <a:prstGeom prst="rect">
            <a:avLst/>
          </a:prstGeom>
        </p:spPr>
      </p:pic>
      <p:pic>
        <p:nvPicPr>
          <p:cNvPr id="3" name="Obrázek 2" descr="Obsah obrázku Lidská tvář, osoba, oblečení, Lidské vousy&#10;&#10;Popis byl vytvořen automaticky">
            <a:extLst>
              <a:ext uri="{FF2B5EF4-FFF2-40B4-BE49-F238E27FC236}">
                <a16:creationId xmlns:a16="http://schemas.microsoft.com/office/drawing/2014/main" id="{EE593A5A-3855-45A0-79E6-82E0DE980E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951" y="1389123"/>
            <a:ext cx="5693287" cy="370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705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0FD84D-8F4C-0A6F-871B-CB37388CB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0" y="365125"/>
            <a:ext cx="2666999" cy="1325563"/>
          </a:xfrm>
        </p:spPr>
        <p:txBody>
          <a:bodyPr>
            <a:normAutofit/>
          </a:bodyPr>
          <a:lstStyle/>
          <a:p>
            <a:r>
              <a:rPr lang="cs-CZ" sz="3200" b="1" dirty="0"/>
              <a:t>Pátky B11/205 13:00</a:t>
            </a:r>
          </a:p>
        </p:txBody>
      </p:sp>
      <p:pic>
        <p:nvPicPr>
          <p:cNvPr id="8" name="Zástupný obsah 7" descr="Obsah obrázku osoba, Lidská tvář, úsměv, oblečení&#10;&#10;Popis byl vytvořen automaticky">
            <a:extLst>
              <a:ext uri="{FF2B5EF4-FFF2-40B4-BE49-F238E27FC236}">
                <a16:creationId xmlns:a16="http://schemas.microsoft.com/office/drawing/2014/main" id="{0B887575-8BFD-6EC4-72E8-61A5068377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45"/>
          <a:stretch/>
        </p:blipFill>
        <p:spPr>
          <a:xfrm>
            <a:off x="8367387" y="2401859"/>
            <a:ext cx="2667000" cy="3885939"/>
          </a:xfr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48B03CE-BC7A-2CCC-8D81-63A039E694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401"/>
          <a:stretch/>
        </p:blipFill>
        <p:spPr>
          <a:xfrm>
            <a:off x="0" y="0"/>
            <a:ext cx="8570386" cy="175851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BE56B24-B99B-F1CF-AB9A-FE4027BF4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58517"/>
            <a:ext cx="8124825" cy="198120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88B08E0-FD11-4087-295C-60E5889B3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643" y="4344828"/>
            <a:ext cx="6967538" cy="169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018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A61158-CE01-B0CE-3ADC-A9444F75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1548" y="365125"/>
            <a:ext cx="3442252" cy="1325563"/>
          </a:xfrm>
        </p:spPr>
        <p:txBody>
          <a:bodyPr/>
          <a:lstStyle/>
          <a:p>
            <a:r>
              <a:rPr lang="cs-CZ" dirty="0"/>
              <a:t>Čtvrtky 16h</a:t>
            </a:r>
            <a:br>
              <a:rPr lang="cs-CZ" dirty="0"/>
            </a:br>
            <a:r>
              <a:rPr lang="cs-CZ" dirty="0"/>
              <a:t>B11/132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DCCAC93-5026-6567-29EE-9C52BCCEC4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86" b="6866"/>
          <a:stretch/>
        </p:blipFill>
        <p:spPr>
          <a:xfrm>
            <a:off x="0" y="1825625"/>
            <a:ext cx="10843591" cy="495278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3AE3D08-8D6C-8606-0383-CAF9E6444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656709" cy="171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84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B8EFD2-1BED-56DC-84F2-C4E5D0355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CE2BCAA-7767-B008-4135-2FCACDCE26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401"/>
          <a:stretch/>
        </p:blipFill>
        <p:spPr>
          <a:xfrm>
            <a:off x="0" y="0"/>
            <a:ext cx="8570386" cy="175851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3F314E7-9C7A-014B-E724-610651377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7796"/>
            <a:ext cx="7458797" cy="1892145"/>
          </a:xfrm>
          <a:prstGeom prst="rect">
            <a:avLst/>
          </a:prstGeom>
        </p:spPr>
      </p:pic>
      <p:pic>
        <p:nvPicPr>
          <p:cNvPr id="8" name="Obrázek 7" descr="Obsah obrázku osoba, oblečení, Lidská tvář, zeď&#10;&#10;Popis byl vytvořen automaticky">
            <a:extLst>
              <a:ext uri="{FF2B5EF4-FFF2-40B4-BE49-F238E27FC236}">
                <a16:creationId xmlns:a16="http://schemas.microsoft.com/office/drawing/2014/main" id="{4C35E38A-84EF-26D3-E375-DB1744E6C3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730" y="3021637"/>
            <a:ext cx="5352761" cy="356850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69F8FF4-D7E0-44F4-A883-82527B3D4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7331" y="3021637"/>
            <a:ext cx="4966252" cy="359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750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C59DD8F-B9FF-293C-A5D3-D128B39F6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28C811-5250-100B-734B-55A332FD6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0" y="365125"/>
            <a:ext cx="2666999" cy="1325563"/>
          </a:xfrm>
        </p:spPr>
        <p:txBody>
          <a:bodyPr>
            <a:normAutofit/>
          </a:bodyPr>
          <a:lstStyle/>
          <a:p>
            <a:r>
              <a:rPr lang="cs-CZ" sz="3200" b="1" dirty="0"/>
              <a:t>Pátky B11/205 13:00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FC26EB6-FA99-0D91-5696-AA226184F3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401"/>
          <a:stretch/>
        </p:blipFill>
        <p:spPr>
          <a:xfrm>
            <a:off x="0" y="0"/>
            <a:ext cx="8570386" cy="175851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F0163FB-7758-0E45-96E9-634E50E6B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93454"/>
            <a:ext cx="8029575" cy="1447800"/>
          </a:xfrm>
          <a:prstGeom prst="rect">
            <a:avLst/>
          </a:prstGeom>
        </p:spPr>
      </p:pic>
      <p:pic>
        <p:nvPicPr>
          <p:cNvPr id="11" name="Zástupný obsah 10" descr="Obsah obrázku Lidská tvář, osoba, oblečení, úsměv&#10;&#10;Popis byl vytvořen automaticky">
            <a:extLst>
              <a:ext uri="{FF2B5EF4-FFF2-40B4-BE49-F238E27FC236}">
                <a16:creationId xmlns:a16="http://schemas.microsoft.com/office/drawing/2014/main" id="{44E4298F-F73F-5AF7-B12E-DFCCA18485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557" y="3221279"/>
            <a:ext cx="4846983" cy="3231322"/>
          </a:xfrm>
        </p:spPr>
      </p:pic>
      <p:pic>
        <p:nvPicPr>
          <p:cNvPr id="13" name="Obrázek 12" descr="Obsah obrázku text, kruh, kreslené, kresba&#10;&#10;Popis byl vytvořen automaticky">
            <a:extLst>
              <a:ext uri="{FF2B5EF4-FFF2-40B4-BE49-F238E27FC236}">
                <a16:creationId xmlns:a16="http://schemas.microsoft.com/office/drawing/2014/main" id="{A4B99D1C-B14A-4F07-F584-79D47AF3D1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434" y="2128645"/>
            <a:ext cx="4442791" cy="444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010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D864D0-6554-BF77-C62A-E08AC7EDC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snímek obrazovky, grafický design, design&#10;&#10;Popis byl vytvořen automaticky">
            <a:extLst>
              <a:ext uri="{FF2B5EF4-FFF2-40B4-BE49-F238E27FC236}">
                <a16:creationId xmlns:a16="http://schemas.microsoft.com/office/drawing/2014/main" id="{0BBE7C9E-F81E-F333-9687-6F7D462CB0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28" cy="6858000"/>
          </a:xfr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2355406-5A5A-36EA-3CE1-252C52183D1B}"/>
              </a:ext>
            </a:extLst>
          </p:cNvPr>
          <p:cNvSpPr txBox="1"/>
          <p:nvPr/>
        </p:nvSpPr>
        <p:spPr>
          <a:xfrm>
            <a:off x="177518" y="5303933"/>
            <a:ext cx="7489373" cy="1200329"/>
          </a:xfrm>
          <a:prstGeom prst="rect">
            <a:avLst/>
          </a:prstGeom>
          <a:solidFill>
            <a:srgbClr val="00AF3F"/>
          </a:solidFill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Muni Medium" panose="00000600000000000000" pitchFamily="50" charset="-18"/>
              </a:rPr>
              <a:t>Doc. RNDR. Marcela Buchtová, Ph.D.</a:t>
            </a:r>
          </a:p>
          <a:p>
            <a:endParaRPr lang="cs-CZ" sz="2400" dirty="0">
              <a:solidFill>
                <a:schemeClr val="bg1"/>
              </a:solidFill>
              <a:latin typeface="Muni Medium" panose="00000600000000000000" pitchFamily="50" charset="-18"/>
            </a:endParaRPr>
          </a:p>
          <a:p>
            <a:r>
              <a:rPr lang="cs-CZ" sz="2400" dirty="0">
                <a:solidFill>
                  <a:schemeClr val="bg1"/>
                </a:solidFill>
                <a:latin typeface="Muni Medium" panose="00000600000000000000" pitchFamily="50" charset="-18"/>
              </a:rPr>
              <a:t>B11/205, 15.3., 11:00</a:t>
            </a:r>
          </a:p>
        </p:txBody>
      </p:sp>
    </p:spTree>
    <p:extLst>
      <p:ext uri="{BB962C8B-B14F-4D97-AF65-F5344CB8AC3E}">
        <p14:creationId xmlns:p14="http://schemas.microsoft.com/office/powerpoint/2010/main" val="80605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text, kreslené, kruh, kompaktní disk&#10;&#10;Popis byl vytvořen automaticky">
            <a:extLst>
              <a:ext uri="{FF2B5EF4-FFF2-40B4-BE49-F238E27FC236}">
                <a16:creationId xmlns:a16="http://schemas.microsoft.com/office/drawing/2014/main" id="{681B32D0-60B8-00C1-3953-2DF167610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438" y="2600765"/>
            <a:ext cx="3622537" cy="346627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7AD9096-3974-5364-DDAB-C3B7EA6B5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E8CF7D37-6B22-FD8B-5B40-73BF9B923849}"/>
              </a:ext>
            </a:extLst>
          </p:cNvPr>
          <p:cNvSpPr txBox="1">
            <a:spLocks/>
          </p:cNvSpPr>
          <p:nvPr/>
        </p:nvSpPr>
        <p:spPr>
          <a:xfrm>
            <a:off x="8686800" y="365125"/>
            <a:ext cx="2666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/>
              <a:t>Pátky B11/205 13:00</a:t>
            </a:r>
            <a:endParaRPr lang="cs-CZ" sz="3200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704832F-DE0A-EAF5-A733-3EEF3E06B0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401"/>
          <a:stretch/>
        </p:blipFill>
        <p:spPr>
          <a:xfrm>
            <a:off x="0" y="0"/>
            <a:ext cx="8570386" cy="175851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FCD095C-3657-D37B-92D5-D6F60A0E2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7" y="1758517"/>
            <a:ext cx="8523389" cy="160650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E1AA1EC2-6E3B-601E-9A47-CD42BC210D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573" y="3365020"/>
            <a:ext cx="3810000" cy="1495425"/>
          </a:xfrm>
          <a:prstGeom prst="rect">
            <a:avLst/>
          </a:prstGeom>
        </p:spPr>
      </p:pic>
      <p:pic>
        <p:nvPicPr>
          <p:cNvPr id="7" name="Zástupný obsah 6" descr="Obsah obrázku Lidská tvář, muž, portrét, Čelo&#10;&#10;Popis byl vytvořen automaticky">
            <a:extLst>
              <a:ext uri="{FF2B5EF4-FFF2-40B4-BE49-F238E27FC236}">
                <a16:creationId xmlns:a16="http://schemas.microsoft.com/office/drawing/2014/main" id="{EF6EB32D-3B1C-BD01-BE98-00CF709C99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902" y="2922684"/>
            <a:ext cx="2380098" cy="2380098"/>
          </a:xfrm>
        </p:spPr>
      </p:pic>
      <p:pic>
        <p:nvPicPr>
          <p:cNvPr id="17" name="Obrázek 16" descr="Obsah obrázku Grafika, Písmo, logo, grafický design&#10;&#10;Popis byl vytvořen automaticky">
            <a:extLst>
              <a:ext uri="{FF2B5EF4-FFF2-40B4-BE49-F238E27FC236}">
                <a16:creationId xmlns:a16="http://schemas.microsoft.com/office/drawing/2014/main" id="{D5E5362C-B1FB-FC6E-DC74-5E3FA93318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951" y="5376100"/>
            <a:ext cx="3123586" cy="138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9339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57A667B-5222-EB7E-7A3E-268808770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840" y="3411"/>
            <a:ext cx="8455809" cy="597956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ABE9CB1-6BB6-918D-C09B-DEA9AB279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82976"/>
            <a:ext cx="12192000" cy="87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21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31483E-CA8E-EAD0-190C-49A20825E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865C91-F5B5-57C2-87A2-F4EF805F5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1035" y="3230293"/>
            <a:ext cx="2597727" cy="907650"/>
          </a:xfrm>
        </p:spPr>
        <p:txBody>
          <a:bodyPr/>
          <a:lstStyle/>
          <a:p>
            <a:r>
              <a:rPr lang="cs-CZ" dirty="0">
                <a:hlinkClick r:id="rId2"/>
              </a:rPr>
              <a:t>Odkaz </a:t>
            </a:r>
            <a:r>
              <a:rPr lang="cs-CZ" dirty="0"/>
              <a:t>na akci + záznamy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FA15F22-568B-B379-4092-268C5AEDD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813964" cy="2613223"/>
          </a:xfrm>
          <a:prstGeom prst="rect">
            <a:avLst/>
          </a:prstGeom>
        </p:spPr>
      </p:pic>
      <p:pic>
        <p:nvPicPr>
          <p:cNvPr id="7" name="Obrázek 6" descr="Obsah obrázku vzor, čtverec, Symetrie, pixel&#10;&#10;Popis byl vytvořen automaticky">
            <a:extLst>
              <a:ext uri="{FF2B5EF4-FFF2-40B4-BE49-F238E27FC236}">
                <a16:creationId xmlns:a16="http://schemas.microsoft.com/office/drawing/2014/main" id="{AD99FAE5-7502-CC52-D3CC-17384F2E75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035" y="4165311"/>
            <a:ext cx="2327564" cy="232756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492ED186-E2C7-BC58-F572-EDB03DC52F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64863"/>
            <a:ext cx="7932593" cy="1219255"/>
          </a:xfrm>
          <a:prstGeom prst="rect">
            <a:avLst/>
          </a:prstGeom>
        </p:spPr>
      </p:pic>
      <p:grpSp>
        <p:nvGrpSpPr>
          <p:cNvPr id="14" name="Skupina 13">
            <a:extLst>
              <a:ext uri="{FF2B5EF4-FFF2-40B4-BE49-F238E27FC236}">
                <a16:creationId xmlns:a16="http://schemas.microsoft.com/office/drawing/2014/main" id="{7BFF37C9-7030-536F-2BF6-F569FFB46B89}"/>
              </a:ext>
            </a:extLst>
          </p:cNvPr>
          <p:cNvGrpSpPr/>
          <p:nvPr/>
        </p:nvGrpSpPr>
        <p:grpSpPr>
          <a:xfrm>
            <a:off x="69273" y="3595163"/>
            <a:ext cx="7392913" cy="3144298"/>
            <a:chOff x="0" y="2613223"/>
            <a:chExt cx="8958477" cy="4084267"/>
          </a:xfrm>
        </p:grpSpPr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0B162CBB-8204-5FBA-ABEA-54A6ECEB3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2613223"/>
              <a:ext cx="6966239" cy="4084267"/>
            </a:xfrm>
            <a:prstGeom prst="rect">
              <a:avLst/>
            </a:prstGeom>
          </p:spPr>
        </p:pic>
        <p:pic>
          <p:nvPicPr>
            <p:cNvPr id="13" name="Obrázek 12">
              <a:extLst>
                <a:ext uri="{FF2B5EF4-FFF2-40B4-BE49-F238E27FC236}">
                  <a16:creationId xmlns:a16="http://schemas.microsoft.com/office/drawing/2014/main" id="{2EF7DF99-6FCE-8BAF-04F8-4CBEB2C75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69450" y="2624625"/>
              <a:ext cx="2289027" cy="39344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4178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7ED48C-BC77-0959-A933-1B2449E48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0B32A7-9463-5368-49B0-E7111B0F0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8849" y="6259973"/>
            <a:ext cx="3090142" cy="612775"/>
          </a:xfrm>
        </p:spPr>
        <p:txBody>
          <a:bodyPr/>
          <a:lstStyle/>
          <a:p>
            <a:r>
              <a:rPr lang="cs-CZ" dirty="0">
                <a:hlinkClick r:id="rId2"/>
              </a:rPr>
              <a:t>Odkaz</a:t>
            </a:r>
            <a:r>
              <a:rPr lang="cs-CZ" dirty="0"/>
              <a:t> na databázi</a:t>
            </a:r>
          </a:p>
        </p:txBody>
      </p:sp>
      <p:pic>
        <p:nvPicPr>
          <p:cNvPr id="6" name="New picture">
            <a:extLst>
              <a:ext uri="{FF2B5EF4-FFF2-40B4-BE49-F238E27FC236}">
                <a16:creationId xmlns:a16="http://schemas.microsoft.com/office/drawing/2014/main" id="{ACC20254-D396-6A11-D63C-5BBF0C1E50E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01756" y="2857983"/>
            <a:ext cx="6084888" cy="34019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D2323CC-35F8-4EF7-05B3-F71B54F9F6DA}"/>
              </a:ext>
            </a:extLst>
          </p:cNvPr>
          <p:cNvSpPr>
            <a:spLocks noGrp="1"/>
          </p:cNvSpPr>
          <p:nvPr/>
        </p:nvSpPr>
        <p:spPr bwMode="auto">
          <a:xfrm>
            <a:off x="201756" y="6361573"/>
            <a:ext cx="4185517" cy="578542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horz" wrap="square" lIns="0" tIns="0" rIns="0" bIns="0" anchor="t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600" b="1" i="0" u="none" kern="1200" baseline="0">
                <a:solidFill>
                  <a:schemeClr val="tx1"/>
                </a:solidFill>
                <a:effectLst/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9pPr>
          </a:lstStyle>
          <a:p>
            <a:pPr lvl="0"/>
            <a:r>
              <a:rPr lang="en-US" altLang="en-US" sz="1200" dirty="0"/>
              <a:t>Figure 1. </a:t>
            </a:r>
            <a:r>
              <a:rPr lang="en-US" altLang="en-US" sz="1200" b="0" dirty="0"/>
              <a:t>Diversity of extractable data and analyses resulting from traditional computed tomography (CT), diffusible ...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F8638F7-F095-F7DE-9BAA-38F162FAE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795" y="1655277"/>
            <a:ext cx="5599834" cy="11621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961B5E9-73C0-4B65-6099-54CCE8A999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4886" y="2963155"/>
            <a:ext cx="4680000" cy="311036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3F194CC-0324-2404-3E4C-D34CDB3F3A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5084"/>
            <a:ext cx="5828145" cy="165267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51D5DCAF-9F51-B89E-9C2A-479FE4ED57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7178" y="481859"/>
            <a:ext cx="4680000" cy="248129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67F74CB-797C-EB10-5F07-ABB191E37A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6294" y="5410735"/>
            <a:ext cx="2879671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762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79B181-092D-2D84-A2E3-FC8617FB5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" name="Zástupný obsah 12" descr="Obsah obrázku vzor, pixel, steh&#10;&#10;Popis byl vytvořen automaticky">
            <a:extLst>
              <a:ext uri="{FF2B5EF4-FFF2-40B4-BE49-F238E27FC236}">
                <a16:creationId xmlns:a16="http://schemas.microsoft.com/office/drawing/2014/main" id="{0657F611-66E7-F7E9-1051-03250BCFAE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7" y="3429000"/>
            <a:ext cx="2244497" cy="2244497"/>
          </a:xfr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EA0097B-DCE5-851E-DFFC-43C51C1B5F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843" b="841"/>
          <a:stretch/>
        </p:blipFill>
        <p:spPr>
          <a:xfrm>
            <a:off x="184996" y="229745"/>
            <a:ext cx="4504900" cy="286188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D9890BB-DA61-D916-AE8F-BCF4D78F4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0930" y="229745"/>
            <a:ext cx="6954744" cy="2861880"/>
          </a:xfrm>
          <a:prstGeom prst="rect">
            <a:avLst/>
          </a:prstGeom>
        </p:spPr>
      </p:pic>
      <p:grpSp>
        <p:nvGrpSpPr>
          <p:cNvPr id="11" name="Skupina 10">
            <a:extLst>
              <a:ext uri="{FF2B5EF4-FFF2-40B4-BE49-F238E27FC236}">
                <a16:creationId xmlns:a16="http://schemas.microsoft.com/office/drawing/2014/main" id="{506483FE-3D6A-BBD0-3700-F5A11C4FBAFB}"/>
              </a:ext>
            </a:extLst>
          </p:cNvPr>
          <p:cNvGrpSpPr/>
          <p:nvPr/>
        </p:nvGrpSpPr>
        <p:grpSpPr>
          <a:xfrm>
            <a:off x="184996" y="3348441"/>
            <a:ext cx="9348153" cy="2632134"/>
            <a:chOff x="3102465" y="1480598"/>
            <a:chExt cx="8840152" cy="2136146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960A92CD-FA41-3587-A8C6-47693FC31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08799" y="1480598"/>
              <a:ext cx="5033818" cy="2136146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53736FA8-CA32-EE5F-DDDA-34BC96503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02465" y="1480598"/>
              <a:ext cx="3806334" cy="2136146"/>
            </a:xfrm>
            <a:prstGeom prst="rect">
              <a:avLst/>
            </a:prstGeom>
          </p:spPr>
        </p:pic>
      </p:grp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EBEAB44-1E46-0F36-6CDE-7D784C98ED9D}"/>
              </a:ext>
            </a:extLst>
          </p:cNvPr>
          <p:cNvSpPr txBox="1"/>
          <p:nvPr/>
        </p:nvSpPr>
        <p:spPr>
          <a:xfrm>
            <a:off x="9360574" y="6209393"/>
            <a:ext cx="2646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7"/>
              </a:rPr>
              <a:t>Archiv</a:t>
            </a:r>
            <a:r>
              <a:rPr lang="cs-CZ" dirty="0"/>
              <a:t> Hyde Park Civilizace</a:t>
            </a:r>
          </a:p>
        </p:txBody>
      </p:sp>
    </p:spTree>
    <p:extLst>
      <p:ext uri="{BB962C8B-B14F-4D97-AF65-F5344CB8AC3E}">
        <p14:creationId xmlns:p14="http://schemas.microsoft.com/office/powerpoint/2010/main" val="40527089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6270A6-0964-A469-36C0-53C370344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A308C3A7-3EDE-99CE-CA3E-6D840B0ADE29}"/>
              </a:ext>
            </a:extLst>
          </p:cNvPr>
          <p:cNvGrpSpPr/>
          <p:nvPr/>
        </p:nvGrpSpPr>
        <p:grpSpPr>
          <a:xfrm>
            <a:off x="0" y="9938"/>
            <a:ext cx="11952425" cy="6578999"/>
            <a:chOff x="0" y="9938"/>
            <a:chExt cx="11952425" cy="6578999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9B385A30-77DC-4C2D-2F85-4AAE287FF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9938"/>
              <a:ext cx="6718852" cy="2224446"/>
            </a:xfrm>
            <a:prstGeom prst="rect">
              <a:avLst/>
            </a:prstGeom>
          </p:spPr>
        </p:pic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28CED0A9-1B8D-EA3B-3D78-924DD5063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0719" y="2234384"/>
              <a:ext cx="4785281" cy="4354553"/>
            </a:xfrm>
            <a:prstGeom prst="rect">
              <a:avLst/>
            </a:prstGeom>
          </p:spPr>
        </p:pic>
        <p:pic>
          <p:nvPicPr>
            <p:cNvPr id="13" name="Obrázek 12">
              <a:extLst>
                <a:ext uri="{FF2B5EF4-FFF2-40B4-BE49-F238E27FC236}">
                  <a16:creationId xmlns:a16="http://schemas.microsoft.com/office/drawing/2014/main" id="{E234FEE2-5FC8-1290-DBE6-B80E957E3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80313" y="2801909"/>
              <a:ext cx="5472112" cy="12541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01472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1BE9B1-26C4-9A3E-AEB9-88C257DC0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73AA905-7711-9546-DAC1-61C2F2E08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112544"/>
            <a:ext cx="9410700" cy="18307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A42A78C-DD9C-793E-9B2C-D2641D2EA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2100010"/>
            <a:ext cx="6169152" cy="46454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1D246DF-8FCE-A038-2AF9-8AAD30680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9040" y="1367766"/>
            <a:ext cx="5806440" cy="22961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734484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10C6D-E67A-4691-25EA-34C6B2643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221F5BB-35D0-9038-8AA1-DD7E324AB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99" y="101663"/>
            <a:ext cx="5765641" cy="317804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898D488-F6D5-BC6C-A109-EF20BA9BA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128" y="227516"/>
            <a:ext cx="4872672" cy="284772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7BE9579-4005-E7D3-E8BF-C5E09F743E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99" y="3497635"/>
            <a:ext cx="8418989" cy="2592650"/>
          </a:xfrm>
          <a:prstGeom prst="rect">
            <a:avLst/>
          </a:prstGeom>
        </p:spPr>
      </p:pic>
      <p:pic>
        <p:nvPicPr>
          <p:cNvPr id="11" name="Zástupný obsah 10" descr="Obsah obrázku text, mapa, diagram&#10;&#10;Popis byl vytvořen automaticky">
            <a:extLst>
              <a:ext uri="{FF2B5EF4-FFF2-40B4-BE49-F238E27FC236}">
                <a16:creationId xmlns:a16="http://schemas.microsoft.com/office/drawing/2014/main" id="{9BA3883A-6278-62A8-35A0-F6839486D5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89" y="2432569"/>
            <a:ext cx="2873692" cy="4140634"/>
          </a:xfr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57ED7D16-409F-33EF-9993-A29082B87E32}"/>
              </a:ext>
            </a:extLst>
          </p:cNvPr>
          <p:cNvSpPr txBox="1"/>
          <p:nvPr/>
        </p:nvSpPr>
        <p:spPr>
          <a:xfrm>
            <a:off x="1625600" y="6308209"/>
            <a:ext cx="1701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Odkaz na </a:t>
            </a:r>
            <a:r>
              <a:rPr lang="cs-CZ" dirty="0">
                <a:hlinkClick r:id="rId6"/>
              </a:rPr>
              <a:t>článek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88505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Zástupný obsah 10" descr="Obsah obrázku kresba, klipart, skica, Perokresba&#10;&#10;Popis byl vytvořen automaticky">
            <a:extLst>
              <a:ext uri="{FF2B5EF4-FFF2-40B4-BE49-F238E27FC236}">
                <a16:creationId xmlns:a16="http://schemas.microsoft.com/office/drawing/2014/main" id="{0EFA393D-D848-8FBD-38FE-999B1C8260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0"/>
          <a:stretch/>
        </p:blipFill>
        <p:spPr>
          <a:xfrm rot="5400000">
            <a:off x="8635204" y="761666"/>
            <a:ext cx="3094284" cy="4019308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8F4555C-4090-2A3B-9BE2-23A51A804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Sobota 20. dubna  - Den Země v Botanické zahradě</a:t>
            </a: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F053D940-5ECE-2790-976A-5BD994FC9DA9}"/>
              </a:ext>
            </a:extLst>
          </p:cNvPr>
          <p:cNvGrpSpPr/>
          <p:nvPr/>
        </p:nvGrpSpPr>
        <p:grpSpPr>
          <a:xfrm>
            <a:off x="751633" y="2135671"/>
            <a:ext cx="6753225" cy="3952875"/>
            <a:chOff x="183670" y="1627671"/>
            <a:chExt cx="6753225" cy="3952875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EE1A4707-1302-5280-5330-2BED4319C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3670" y="1627671"/>
              <a:ext cx="6753225" cy="3952875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2" name="Rukopis 11">
                  <a:extLst>
                    <a:ext uri="{FF2B5EF4-FFF2-40B4-BE49-F238E27FC236}">
                      <a16:creationId xmlns:a16="http://schemas.microsoft.com/office/drawing/2014/main" id="{D4FE0C2C-68E4-75DE-91B4-750856DA7901}"/>
                    </a:ext>
                  </a:extLst>
                </p14:cNvPr>
                <p14:cNvContentPartPr/>
                <p14:nvPr/>
              </p14:nvContentPartPr>
              <p14:xfrm>
                <a:off x="337696" y="2743795"/>
                <a:ext cx="4066920" cy="360"/>
              </p14:xfrm>
            </p:contentPart>
          </mc:Choice>
          <mc:Fallback xmlns="">
            <p:pic>
              <p:nvPicPr>
                <p:cNvPr id="12" name="Rukopis 11">
                  <a:extLst>
                    <a:ext uri="{FF2B5EF4-FFF2-40B4-BE49-F238E27FC236}">
                      <a16:creationId xmlns:a16="http://schemas.microsoft.com/office/drawing/2014/main" id="{D4FE0C2C-68E4-75DE-91B4-750856DA790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01696" y="2672155"/>
                  <a:ext cx="413856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3" name="Rukopis 12">
                  <a:extLst>
                    <a:ext uri="{FF2B5EF4-FFF2-40B4-BE49-F238E27FC236}">
                      <a16:creationId xmlns:a16="http://schemas.microsoft.com/office/drawing/2014/main" id="{CC783987-BC81-1F22-7235-81C893B13B8F}"/>
                    </a:ext>
                  </a:extLst>
                </p14:cNvPr>
                <p14:cNvContentPartPr/>
                <p14:nvPr/>
              </p14:nvContentPartPr>
              <p14:xfrm>
                <a:off x="307816" y="2485315"/>
                <a:ext cx="6001920" cy="360"/>
              </p14:xfrm>
            </p:contentPart>
          </mc:Choice>
          <mc:Fallback xmlns="">
            <p:pic>
              <p:nvPicPr>
                <p:cNvPr id="13" name="Rukopis 12">
                  <a:extLst>
                    <a:ext uri="{FF2B5EF4-FFF2-40B4-BE49-F238E27FC236}">
                      <a16:creationId xmlns:a16="http://schemas.microsoft.com/office/drawing/2014/main" id="{CC783987-BC81-1F22-7235-81C893B13B8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72176" y="2413675"/>
                  <a:ext cx="6073560" cy="144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6" name="Obrázek 15" descr="Obsah obrázku zelené, Grafika, ilustrace&#10;&#10;Popis byl vytvořen automaticky">
            <a:extLst>
              <a:ext uri="{FF2B5EF4-FFF2-40B4-BE49-F238E27FC236}">
                <a16:creationId xmlns:a16="http://schemas.microsoft.com/office/drawing/2014/main" id="{9F5A4D2F-800C-C738-77A3-D38D090AE9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491" y="4208213"/>
            <a:ext cx="381000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05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90DC07-6FBA-634E-F858-E965AFE4C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4D4830C-00EA-0B6F-5A37-70CBB09F1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656"/>
            <a:ext cx="11435646" cy="660952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569955B-A821-137D-313C-18B7E11747DB}"/>
              </a:ext>
            </a:extLst>
          </p:cNvPr>
          <p:cNvSpPr txBox="1"/>
          <p:nvPr/>
        </p:nvSpPr>
        <p:spPr>
          <a:xfrm>
            <a:off x="8105336" y="6308209"/>
            <a:ext cx="2428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3"/>
              </a:rPr>
              <a:t>Odkaz na ICRC akademii</a:t>
            </a:r>
            <a:endParaRPr lang="cs-CZ" dirty="0"/>
          </a:p>
        </p:txBody>
      </p:sp>
      <p:pic>
        <p:nvPicPr>
          <p:cNvPr id="8" name="Zástupný obsah 7" descr="Obsah obrázku vzor, čtverec, Symetrie, umění&#10;&#10;Popis byl vytvořen automaticky">
            <a:extLst>
              <a:ext uri="{FF2B5EF4-FFF2-40B4-BE49-F238E27FC236}">
                <a16:creationId xmlns:a16="http://schemas.microsoft.com/office/drawing/2014/main" id="{25B0BFB7-1BAC-525E-0A16-131B5FA10C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821" y="5218043"/>
            <a:ext cx="1639957" cy="1639957"/>
          </a:xfrm>
        </p:spPr>
      </p:pic>
    </p:spTree>
    <p:extLst>
      <p:ext uri="{BB962C8B-B14F-4D97-AF65-F5344CB8AC3E}">
        <p14:creationId xmlns:p14="http://schemas.microsoft.com/office/powerpoint/2010/main" val="1761584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osoba, Lidská tvář, oblečení, interiér&#10;&#10;Popis byl vytvořen automaticky">
            <a:extLst>
              <a:ext uri="{FF2B5EF4-FFF2-40B4-BE49-F238E27FC236}">
                <a16:creationId xmlns:a16="http://schemas.microsoft.com/office/drawing/2014/main" id="{120AC461-8F18-0FAC-03AD-C03F6A53E0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117" y="1949449"/>
            <a:ext cx="4132119" cy="2760255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495D751-61C0-2B2B-8C07-9D19C3209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949450"/>
            <a:ext cx="3927764" cy="275116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A7BD9AB-9223-783E-557B-A300DC50BC87}"/>
              </a:ext>
            </a:extLst>
          </p:cNvPr>
          <p:cNvSpPr txBox="1"/>
          <p:nvPr/>
        </p:nvSpPr>
        <p:spPr>
          <a:xfrm>
            <a:off x="2512779" y="6343840"/>
            <a:ext cx="4680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4"/>
              </a:rPr>
              <a:t>Více </a:t>
            </a:r>
            <a:r>
              <a:rPr lang="cs-CZ" dirty="0"/>
              <a:t>o přednášce, </a:t>
            </a:r>
            <a:r>
              <a:rPr lang="cs-CZ" dirty="0">
                <a:hlinkClick r:id="rId5"/>
              </a:rPr>
              <a:t>článek</a:t>
            </a:r>
            <a:r>
              <a:rPr lang="cs-CZ" dirty="0"/>
              <a:t> o diverzitě ve výzkumu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E96E567-EC81-1137-8921-858B3BF462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779" y="4788477"/>
            <a:ext cx="8269015" cy="1248459"/>
          </a:xfrm>
          <a:prstGeom prst="rect">
            <a:avLst/>
          </a:prstGeom>
        </p:spPr>
      </p:pic>
      <p:pic>
        <p:nvPicPr>
          <p:cNvPr id="12" name="Obrázek 11" descr="Obsah obrázku kresba, diagram, Dětské kresby, mapa&#10;&#10;Popis byl vytvořen automaticky">
            <a:extLst>
              <a:ext uri="{FF2B5EF4-FFF2-40B4-BE49-F238E27FC236}">
                <a16:creationId xmlns:a16="http://schemas.microsoft.com/office/drawing/2014/main" id="{1B058D3E-8097-461F-8A1C-D65784E457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35" y="917335"/>
            <a:ext cx="2749296" cy="365760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B8114FF2-60D9-CAA7-4964-E9D39DFFAC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9828" y="4482020"/>
            <a:ext cx="3154730" cy="223115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0F276F87-A712-FF72-57B4-D785D8A2BB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7656709" cy="1719609"/>
          </a:xfrm>
          <a:prstGeom prst="rect">
            <a:avLst/>
          </a:prstGeom>
        </p:spPr>
      </p:pic>
      <p:sp>
        <p:nvSpPr>
          <p:cNvPr id="16" name="Nadpis 1">
            <a:extLst>
              <a:ext uri="{FF2B5EF4-FFF2-40B4-BE49-F238E27FC236}">
                <a16:creationId xmlns:a16="http://schemas.microsoft.com/office/drawing/2014/main" id="{64A62BDB-B913-8B0D-3B9B-681BF9A84F69}"/>
              </a:ext>
            </a:extLst>
          </p:cNvPr>
          <p:cNvSpPr txBox="1">
            <a:spLocks/>
          </p:cNvSpPr>
          <p:nvPr/>
        </p:nvSpPr>
        <p:spPr>
          <a:xfrm>
            <a:off x="7791475" y="254554"/>
            <a:ext cx="40271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Čtvrtek 21. 3., 17:00 Mendlovo nám.</a:t>
            </a:r>
          </a:p>
        </p:txBody>
      </p:sp>
    </p:spTree>
    <p:extLst>
      <p:ext uri="{BB962C8B-B14F-4D97-AF65-F5344CB8AC3E}">
        <p14:creationId xmlns:p14="http://schemas.microsoft.com/office/powerpoint/2010/main" val="17147801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DAFC20-68DF-B2AD-BA90-658178445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obsah 6" descr="Obsah obrázku vzor, čtverec, Obdélník, umění&#10;&#10;Popis byl vytvořen automaticky">
            <a:extLst>
              <a:ext uri="{FF2B5EF4-FFF2-40B4-BE49-F238E27FC236}">
                <a16:creationId xmlns:a16="http://schemas.microsoft.com/office/drawing/2014/main" id="{68D71BE2-388A-40EB-E53C-2AFCBDCC4F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7BDF19B-BB4F-6D46-B810-AA7AF11C9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58"/>
            <a:ext cx="12192000" cy="618056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30DA20D-DF4C-A86F-F487-9523B1EB7B56}"/>
              </a:ext>
            </a:extLst>
          </p:cNvPr>
          <p:cNvSpPr txBox="1"/>
          <p:nvPr/>
        </p:nvSpPr>
        <p:spPr>
          <a:xfrm>
            <a:off x="4596487" y="6361028"/>
            <a:ext cx="149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Odkaz na </a:t>
            </a:r>
            <a:r>
              <a:rPr lang="cs-CZ" dirty="0">
                <a:hlinkClick r:id="rId4"/>
              </a:rPr>
              <a:t>web</a:t>
            </a:r>
            <a:endParaRPr lang="cs-CZ" dirty="0"/>
          </a:p>
        </p:txBody>
      </p:sp>
      <p:pic>
        <p:nvPicPr>
          <p:cNvPr id="9" name="Obrázek 8" descr="Obsah obrázku vzor, čtverec, umění, Symetrie&#10;&#10;Popis byl vytvořen automaticky">
            <a:extLst>
              <a:ext uri="{FF2B5EF4-FFF2-40B4-BE49-F238E27FC236}">
                <a16:creationId xmlns:a16="http://schemas.microsoft.com/office/drawing/2014/main" id="{F81AB2F1-5DAC-6F1B-4457-AEB940A7BE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677" y="581439"/>
            <a:ext cx="2554358" cy="255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254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EA2455-DCDB-06A9-7AE5-620AD0E5B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C644C1-E7F5-3FEE-A384-BF87AF803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0637" y="6336939"/>
            <a:ext cx="3207328" cy="311872"/>
          </a:xfrm>
        </p:spPr>
        <p:txBody>
          <a:bodyPr>
            <a:normAutofit fontScale="62500" lnSpcReduction="20000"/>
          </a:bodyPr>
          <a:lstStyle/>
          <a:p>
            <a:r>
              <a:rPr lang="cs-CZ" dirty="0">
                <a:hlinkClick r:id="rId2"/>
              </a:rPr>
              <a:t>Odkaz</a:t>
            </a:r>
            <a:r>
              <a:rPr lang="cs-CZ" dirty="0"/>
              <a:t> na článek na Věda 24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E444C9F-5194-34E5-40EC-13A2037D8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036" y="138546"/>
            <a:ext cx="8268553" cy="533659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B8BD7D1-BD58-1DE9-7E6C-B7DD4ADD80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7854"/>
          <a:stretch/>
        </p:blipFill>
        <p:spPr>
          <a:xfrm>
            <a:off x="203200" y="2594617"/>
            <a:ext cx="6082687" cy="20328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86E9447-EB9C-576B-B051-BB2DD0E475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8245" y="4412611"/>
            <a:ext cx="5000481" cy="23325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Obrázek 10" descr="Obsah obrázku Písmo, logo, Grafika, symbol&#10;&#10;Popis byl vytvořen automaticky">
            <a:extLst>
              <a:ext uri="{FF2B5EF4-FFF2-40B4-BE49-F238E27FC236}">
                <a16:creationId xmlns:a16="http://schemas.microsoft.com/office/drawing/2014/main" id="{F50036D5-8C0B-80B0-E205-9401C2A69E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38" y="170290"/>
            <a:ext cx="2879149" cy="212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9169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70DD5C-27D1-891B-12DB-2CB74EA06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E6F1A0-6B2D-AD95-7E25-F920B3BF1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F71F861-08E0-D70E-B589-F5B5D3A8A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5923"/>
            <a:ext cx="12192000" cy="616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162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osoba, Lidská tvář, oblečení, strom&#10;&#10;Popis byl vytvořen automaticky">
            <a:extLst>
              <a:ext uri="{FF2B5EF4-FFF2-40B4-BE49-F238E27FC236}">
                <a16:creationId xmlns:a16="http://schemas.microsoft.com/office/drawing/2014/main" id="{CE720BA4-AC9E-F13C-A86D-D6D2E17148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896" y="2207965"/>
            <a:ext cx="2647813" cy="2647813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8A0F643-1604-199E-822D-1D68A8A6F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92655"/>
            <a:ext cx="4851025" cy="3913160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5522E792-350A-D0C0-FE03-B7818FD347E5}"/>
              </a:ext>
            </a:extLst>
          </p:cNvPr>
          <p:cNvSpPr txBox="1">
            <a:spLocks/>
          </p:cNvSpPr>
          <p:nvPr/>
        </p:nvSpPr>
        <p:spPr>
          <a:xfrm>
            <a:off x="7911548" y="365125"/>
            <a:ext cx="34422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Čtvrtky 16h</a:t>
            </a:r>
            <a:br>
              <a:rPr lang="cs-CZ"/>
            </a:br>
            <a:r>
              <a:rPr lang="cs-CZ"/>
              <a:t>B11/132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3633CE9-4E9D-AB82-1A66-7EC35615F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656709" cy="1719609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4406A61-4C18-3E86-8928-04FEB44F38BA}"/>
              </a:ext>
            </a:extLst>
          </p:cNvPr>
          <p:cNvSpPr txBox="1"/>
          <p:nvPr/>
        </p:nvSpPr>
        <p:spPr>
          <a:xfrm>
            <a:off x="7031421" y="6295697"/>
            <a:ext cx="322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5"/>
              </a:rPr>
              <a:t>Ochrana primátů </a:t>
            </a:r>
            <a:r>
              <a:rPr lang="cs-CZ" dirty="0"/>
              <a:t>od C. Robinson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DCB246E-1E95-326B-B5FD-09577F12C3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4579" y="2207965"/>
            <a:ext cx="3978027" cy="265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64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9551A0B-29FD-3402-E417-0AAFE3C94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19" y="163175"/>
            <a:ext cx="5956281" cy="653165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49044AB-F051-47EB-517E-650D97C08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782" y="264775"/>
            <a:ext cx="6116499" cy="28867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5D0E515-7B63-8DBA-01CC-D5F02ABB7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8483" y="3597965"/>
            <a:ext cx="6763372" cy="164371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DF95AC6-FFFA-CA7F-5F48-C72DEB85680B}"/>
              </a:ext>
            </a:extLst>
          </p:cNvPr>
          <p:cNvSpPr txBox="1"/>
          <p:nvPr/>
        </p:nvSpPr>
        <p:spPr>
          <a:xfrm>
            <a:off x="6798365" y="6042991"/>
            <a:ext cx="2518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Odkaz na </a:t>
            </a:r>
            <a:r>
              <a:rPr lang="cs-CZ" dirty="0">
                <a:hlinkClick r:id="rId5"/>
              </a:rPr>
              <a:t>původní článek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750583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80CEAA-6329-087A-2F39-2AA20CC22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F8201DC-A99F-1047-05A0-11A3EC469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12"/>
            <a:ext cx="7661329" cy="541682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5600243-89F5-BA29-F4C5-EC138FE46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192" y="1335962"/>
            <a:ext cx="5249789" cy="21955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3D716F2-7795-4A24-6725-5890515F6EED}"/>
              </a:ext>
            </a:extLst>
          </p:cNvPr>
          <p:cNvSpPr txBox="1"/>
          <p:nvPr/>
        </p:nvSpPr>
        <p:spPr>
          <a:xfrm>
            <a:off x="8647272" y="5653651"/>
            <a:ext cx="30642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hlinkClick r:id="rId4"/>
              </a:rPr>
              <a:t>Stránky</a:t>
            </a:r>
            <a:r>
              <a:rPr lang="cs-CZ" sz="2800" dirty="0"/>
              <a:t> se záznamy</a:t>
            </a:r>
          </a:p>
          <a:p>
            <a:r>
              <a:rPr lang="cs-CZ" sz="2800" dirty="0"/>
              <a:t>Živé přenosy na </a:t>
            </a:r>
            <a:r>
              <a:rPr lang="cs-CZ" sz="2800" dirty="0">
                <a:hlinkClick r:id="rId5"/>
              </a:rPr>
              <a:t>FB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7561204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3488E5-3C94-1A8D-8B13-AF1BE8210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0672" y="6031577"/>
            <a:ext cx="3496504" cy="762051"/>
          </a:xfrm>
        </p:spPr>
        <p:txBody>
          <a:bodyPr>
            <a:normAutofit fontScale="85000" lnSpcReduction="20000"/>
          </a:bodyPr>
          <a:lstStyle/>
          <a:p>
            <a:r>
              <a:rPr lang="cs-CZ">
                <a:hlinkClick r:id="rId2"/>
              </a:rPr>
              <a:t>Článek</a:t>
            </a:r>
            <a:r>
              <a:rPr lang="cs-CZ"/>
              <a:t> v Nature ledviny</a:t>
            </a:r>
          </a:p>
          <a:p>
            <a:r>
              <a:rPr lang="cs-CZ">
                <a:hlinkClick r:id="rId3"/>
              </a:rPr>
              <a:t>Článek</a:t>
            </a:r>
            <a:r>
              <a:rPr lang="cs-CZ"/>
              <a:t> v Nature játra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F8F0EF9-F84F-8D93-150B-1CE317978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372"/>
            <a:ext cx="8217176" cy="162631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3847A71-3989-5D19-706B-AC6AA65ED7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89605"/>
            <a:ext cx="8562975" cy="178117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E473052-9B33-784C-47FE-334047FEC0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736" y="3593685"/>
            <a:ext cx="6177130" cy="22151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8077C17-7B3E-5C47-E0F4-E705591213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2875" y="3593684"/>
            <a:ext cx="4578955" cy="22151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8A609252-C95E-29A3-23AA-E127B32A73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7176" y="459552"/>
            <a:ext cx="3745057" cy="251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510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5B66B6-10DC-35D1-33EB-3803C939D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Zástupný obsah 8" descr="Obsah obrázku text, Lidská tvář, snímek obrazovky, oblečení&#10;&#10;Popis byl vytvořen automaticky">
            <a:extLst>
              <a:ext uri="{FF2B5EF4-FFF2-40B4-BE49-F238E27FC236}">
                <a16:creationId xmlns:a16="http://schemas.microsoft.com/office/drawing/2014/main" id="{68CFA4DE-A763-4C44-DA3A-F4B7A35F6A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107" y="542885"/>
            <a:ext cx="5772230" cy="5772230"/>
          </a:xfr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39B1D61-F35F-2601-2AE7-FC4E39522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47" y="81280"/>
            <a:ext cx="6307214" cy="267982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19CF2B6-EF78-1248-8F73-CE1DC645F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63" y="2936082"/>
            <a:ext cx="6092582" cy="359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798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F37FB02-B817-3671-7DFE-1E421B9D3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82" y="69381"/>
            <a:ext cx="5818910" cy="22056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21E386B-5D7E-43EC-C4E7-2397D68E9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60" y="1947188"/>
            <a:ext cx="8552873" cy="28280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3A76F6A-FB58-98D9-D753-8CE029C7B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02" y="5617894"/>
            <a:ext cx="11646795" cy="997851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B7F0F6ED-90B1-BA7F-672F-84FDB16E8EE2}"/>
              </a:ext>
            </a:extLst>
          </p:cNvPr>
          <p:cNvSpPr/>
          <p:nvPr/>
        </p:nvSpPr>
        <p:spPr>
          <a:xfrm>
            <a:off x="4091709" y="1104495"/>
            <a:ext cx="2133601" cy="842693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A393583B-96EF-CCD3-6B87-E3F45BD458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5126" y="4047484"/>
            <a:ext cx="4052455" cy="17689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Šipka: doleva 15">
            <a:extLst>
              <a:ext uri="{FF2B5EF4-FFF2-40B4-BE49-F238E27FC236}">
                <a16:creationId xmlns:a16="http://schemas.microsoft.com/office/drawing/2014/main" id="{8797D436-15CF-54C1-7009-181E880FDC79}"/>
              </a:ext>
            </a:extLst>
          </p:cNvPr>
          <p:cNvSpPr/>
          <p:nvPr/>
        </p:nvSpPr>
        <p:spPr>
          <a:xfrm rot="19592104">
            <a:off x="10028588" y="4723036"/>
            <a:ext cx="2152073" cy="688109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Šipka: doleva 10">
            <a:extLst>
              <a:ext uri="{FF2B5EF4-FFF2-40B4-BE49-F238E27FC236}">
                <a16:creationId xmlns:a16="http://schemas.microsoft.com/office/drawing/2014/main" id="{C3391C95-63C3-EDA0-4247-8CC50DD217BC}"/>
              </a:ext>
            </a:extLst>
          </p:cNvPr>
          <p:cNvSpPr/>
          <p:nvPr/>
        </p:nvSpPr>
        <p:spPr>
          <a:xfrm rot="20105250">
            <a:off x="5735782" y="3505149"/>
            <a:ext cx="2152073" cy="688109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9067BE37-E0C4-9913-6788-66495FEF6824}"/>
              </a:ext>
            </a:extLst>
          </p:cNvPr>
          <p:cNvCxnSpPr>
            <a:cxnSpLocks/>
          </p:cNvCxnSpPr>
          <p:nvPr/>
        </p:nvCxnSpPr>
        <p:spPr>
          <a:xfrm>
            <a:off x="592860" y="6530109"/>
            <a:ext cx="22611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8EFFB008-9B49-5AC8-54A7-586974B92059}"/>
              </a:ext>
            </a:extLst>
          </p:cNvPr>
          <p:cNvSpPr txBox="1"/>
          <p:nvPr/>
        </p:nvSpPr>
        <p:spPr>
          <a:xfrm>
            <a:off x="6022298" y="39860"/>
            <a:ext cx="616970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600" b="1" dirty="0">
                <a:solidFill>
                  <a:srgbClr val="C00000"/>
                </a:solidFill>
              </a:rPr>
              <a:t>VOLBY do AS MU</a:t>
            </a:r>
          </a:p>
        </p:txBody>
      </p:sp>
    </p:spTree>
    <p:extLst>
      <p:ext uri="{BB962C8B-B14F-4D97-AF65-F5344CB8AC3E}">
        <p14:creationId xmlns:p14="http://schemas.microsoft.com/office/powerpoint/2010/main" val="26560277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83A94B-8F80-6E40-3223-EB8030A53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Lidská tvář, osoba, obočí, kůže&#10;&#10;Popis byl vytvořen automaticky">
            <a:extLst>
              <a:ext uri="{FF2B5EF4-FFF2-40B4-BE49-F238E27FC236}">
                <a16:creationId xmlns:a16="http://schemas.microsoft.com/office/drawing/2014/main" id="{08E5F2F4-503D-6327-DB0F-18F30791F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389" y="441625"/>
            <a:ext cx="1514475" cy="1838325"/>
          </a:xfr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993B310-CEE8-1D3F-0F27-4174591DA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73" y="218431"/>
            <a:ext cx="7624618" cy="608028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99020CC-B817-2875-F73F-D95FCB4C3467}"/>
              </a:ext>
            </a:extLst>
          </p:cNvPr>
          <p:cNvSpPr txBox="1"/>
          <p:nvPr/>
        </p:nvSpPr>
        <p:spPr>
          <a:xfrm>
            <a:off x="8712216" y="2356450"/>
            <a:ext cx="2587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Šárka Hrachovinová - ÚEB</a:t>
            </a:r>
          </a:p>
        </p:txBody>
      </p:sp>
      <p:pic>
        <p:nvPicPr>
          <p:cNvPr id="10" name="Obrázek 9" descr="Obsah obrázku Lidská tvář, osoba, Brada, Čelo&#10;&#10;Popis byl vytvořen automaticky">
            <a:extLst>
              <a:ext uri="{FF2B5EF4-FFF2-40B4-BE49-F238E27FC236}">
                <a16:creationId xmlns:a16="http://schemas.microsoft.com/office/drawing/2014/main" id="{B96773E0-C251-A3CB-A95D-BA751BF348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389" y="3258571"/>
            <a:ext cx="1514475" cy="183832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6E7DE68B-03A2-17AA-5CCA-A8B901E6008B}"/>
              </a:ext>
            </a:extLst>
          </p:cNvPr>
          <p:cNvSpPr txBox="1"/>
          <p:nvPr/>
        </p:nvSpPr>
        <p:spPr>
          <a:xfrm>
            <a:off x="8773220" y="5167178"/>
            <a:ext cx="2060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Jaroslav </a:t>
            </a:r>
            <a:r>
              <a:rPr lang="cs-CZ" dirty="0" err="1"/>
              <a:t>Rohel</a:t>
            </a:r>
            <a:r>
              <a:rPr lang="cs-CZ" dirty="0"/>
              <a:t> - ÚBZ</a:t>
            </a:r>
          </a:p>
        </p:txBody>
      </p:sp>
    </p:spTree>
    <p:extLst>
      <p:ext uri="{BB962C8B-B14F-4D97-AF65-F5344CB8AC3E}">
        <p14:creationId xmlns:p14="http://schemas.microsoft.com/office/powerpoint/2010/main" val="13373286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84E318-3B9C-B489-3605-EF8B3B40D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AD4D2F-14D6-6727-D920-129312F689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8F28067-5D74-5C75-5015-E9CE6BC94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63" y="1758517"/>
            <a:ext cx="10317018" cy="499173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C732594-E99D-9A3E-1296-01F5327B26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401"/>
          <a:stretch/>
        </p:blipFill>
        <p:spPr>
          <a:xfrm>
            <a:off x="0" y="0"/>
            <a:ext cx="8570386" cy="175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586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2C69380-85BD-E971-E2FA-6CB979D49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24" y="1996281"/>
            <a:ext cx="5553075" cy="401002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60B6D7E-22B2-3A50-74D1-1EC2791073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401"/>
          <a:stretch/>
        </p:blipFill>
        <p:spPr>
          <a:xfrm>
            <a:off x="0" y="0"/>
            <a:ext cx="8570386" cy="1758517"/>
          </a:xfrm>
          <a:prstGeom prst="rect">
            <a:avLst/>
          </a:prstGeom>
        </p:spPr>
      </p:pic>
      <p:pic>
        <p:nvPicPr>
          <p:cNvPr id="10" name="Obrázek 9" descr="Obsah obrázku škůdce, včela, členovec, Blanokřídlý hmyz&#10;&#10;Popis byl vytvořen automaticky">
            <a:extLst>
              <a:ext uri="{FF2B5EF4-FFF2-40B4-BE49-F238E27FC236}">
                <a16:creationId xmlns:a16="http://schemas.microsoft.com/office/drawing/2014/main" id="{72B9E21B-DCCC-CA26-A1BB-2DA98DEFB6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79"/>
          <a:stretch/>
        </p:blipFill>
        <p:spPr>
          <a:xfrm>
            <a:off x="7010716" y="1978240"/>
            <a:ext cx="2190385" cy="18278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2BE4B3C-F012-B350-6938-4F19622076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8748" y="1934223"/>
            <a:ext cx="2217167" cy="1871871"/>
          </a:xfrm>
          <a:prstGeom prst="rect">
            <a:avLst/>
          </a:prstGeom>
        </p:spPr>
      </p:pic>
      <p:pic>
        <p:nvPicPr>
          <p:cNvPr id="16" name="Obrázek 15" descr="Obsah obrázku Lidská tvář, osoba, oblečení, vázanka">
            <a:extLst>
              <a:ext uri="{FF2B5EF4-FFF2-40B4-BE49-F238E27FC236}">
                <a16:creationId xmlns:a16="http://schemas.microsoft.com/office/drawing/2014/main" id="{E9D18AFA-31F8-5BBE-AFD2-26D567B8F2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013" y="4025817"/>
            <a:ext cx="2526434" cy="2526434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D400CE0A-46EA-8EA2-E03C-5E8C13FC51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2397" y="3905261"/>
            <a:ext cx="4123518" cy="280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3873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5522E792-350A-D0C0-FE03-B7818FD347E5}"/>
              </a:ext>
            </a:extLst>
          </p:cNvPr>
          <p:cNvSpPr txBox="1">
            <a:spLocks/>
          </p:cNvSpPr>
          <p:nvPr/>
        </p:nvSpPr>
        <p:spPr>
          <a:xfrm>
            <a:off x="7911548" y="365125"/>
            <a:ext cx="34422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Čtvrtky 16h</a:t>
            </a:r>
            <a:br>
              <a:rPr lang="cs-CZ"/>
            </a:br>
            <a:r>
              <a:rPr lang="cs-CZ"/>
              <a:t>B11/132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3633CE9-4E9D-AB82-1A66-7EC35615F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56709" cy="171960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3574E1B8-4A94-D3A4-B5CF-CFCD15ED9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1429" y="4929519"/>
            <a:ext cx="4671147" cy="1825341"/>
          </a:xfrm>
          <a:prstGeom prst="rect">
            <a:avLst/>
          </a:prstGeom>
        </p:spPr>
      </p:pic>
      <p:pic>
        <p:nvPicPr>
          <p:cNvPr id="6" name="Zástupný obsah 5" descr="Obsah obrázku osoba, Lidská tvář, oblečení, venku&#10;&#10;Popis byl vytvořen automaticky">
            <a:extLst>
              <a:ext uri="{FF2B5EF4-FFF2-40B4-BE49-F238E27FC236}">
                <a16:creationId xmlns:a16="http://schemas.microsoft.com/office/drawing/2014/main" id="{D214C188-B39E-38E5-3244-90AD27F0D8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654" y="1972484"/>
            <a:ext cx="4996698" cy="3165908"/>
          </a:xfr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523FDFC4-4F73-B9A3-F1A0-0CA27028D5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719609"/>
            <a:ext cx="4756728" cy="3867971"/>
          </a:xfrm>
          <a:prstGeom prst="rect">
            <a:avLst/>
          </a:prstGeom>
        </p:spPr>
      </p:pic>
      <p:pic>
        <p:nvPicPr>
          <p:cNvPr id="19" name="Obrázek 18" descr="Obsah obrázku hlodavec, savec, krysa, Křeček&#10;&#10;Popis byl vytvořen automaticky">
            <a:extLst>
              <a:ext uri="{FF2B5EF4-FFF2-40B4-BE49-F238E27FC236}">
                <a16:creationId xmlns:a16="http://schemas.microsoft.com/office/drawing/2014/main" id="{0520B956-B857-42B8-777B-416208524F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517" y="1928481"/>
            <a:ext cx="3024835" cy="176479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F3D7522F-35C3-4B5B-77D4-E4FD77385F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4812" y="4238021"/>
            <a:ext cx="2735896" cy="2516419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8F528C60-468D-CF15-1149-E6DA6C831CF7}"/>
              </a:ext>
            </a:extLst>
          </p:cNvPr>
          <p:cNvSpPr txBox="1"/>
          <p:nvPr/>
        </p:nvSpPr>
        <p:spPr>
          <a:xfrm>
            <a:off x="302342" y="6234256"/>
            <a:ext cx="2723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8"/>
              </a:rPr>
              <a:t>Více o výzkumu </a:t>
            </a:r>
            <a:r>
              <a:rPr lang="cs-CZ" dirty="0"/>
              <a:t>J. </a:t>
            </a:r>
            <a:r>
              <a:rPr lang="cs-CZ" dirty="0" err="1"/>
              <a:t>Esselstyn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02104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4BD59EF-0822-298D-CA4D-0EDF84091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54" y="1825205"/>
            <a:ext cx="4193309" cy="337328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BA7F329-9216-828A-923B-0C81317A76C2}"/>
              </a:ext>
            </a:extLst>
          </p:cNvPr>
          <p:cNvSpPr txBox="1"/>
          <p:nvPr/>
        </p:nvSpPr>
        <p:spPr>
          <a:xfrm>
            <a:off x="9346653" y="6475594"/>
            <a:ext cx="2459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3"/>
              </a:rPr>
              <a:t>Odkaz </a:t>
            </a:r>
            <a:r>
              <a:rPr lang="cs-CZ" dirty="0"/>
              <a:t>na rozhovor s JW 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FA94CCE-1CDD-6296-C4F4-65A99E453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097" y="4044964"/>
            <a:ext cx="2269540" cy="2813036"/>
          </a:xfrm>
          <a:prstGeom prst="rect">
            <a:avLst/>
          </a:prstGeom>
        </p:spPr>
      </p:pic>
      <p:pic>
        <p:nvPicPr>
          <p:cNvPr id="14" name="Obrázek 13" descr="Obsah obrázku snímek obrazovky, Grafika, grafický design, Barevnost&#10;&#10;Popis byl vytvořen automaticky">
            <a:extLst>
              <a:ext uri="{FF2B5EF4-FFF2-40B4-BE49-F238E27FC236}">
                <a16:creationId xmlns:a16="http://schemas.microsoft.com/office/drawing/2014/main" id="{B534F985-1E10-0250-E21B-B678C27A0B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498" y="2290475"/>
            <a:ext cx="1700682" cy="342900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26FB2658-C970-5AEE-BE2C-8C6B740FD7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6782637" cy="1523302"/>
          </a:xfrm>
          <a:prstGeom prst="rect">
            <a:avLst/>
          </a:prstGeom>
        </p:spPr>
      </p:pic>
      <p:sp>
        <p:nvSpPr>
          <p:cNvPr id="16" name="Nadpis 1">
            <a:extLst>
              <a:ext uri="{FF2B5EF4-FFF2-40B4-BE49-F238E27FC236}">
                <a16:creationId xmlns:a16="http://schemas.microsoft.com/office/drawing/2014/main" id="{73064E98-6247-5056-A1B2-40AD54034747}"/>
              </a:ext>
            </a:extLst>
          </p:cNvPr>
          <p:cNvSpPr txBox="1">
            <a:spLocks/>
          </p:cNvSpPr>
          <p:nvPr/>
        </p:nvSpPr>
        <p:spPr>
          <a:xfrm>
            <a:off x="6906713" y="197740"/>
            <a:ext cx="34422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Čtvrtek 17h</a:t>
            </a:r>
            <a:br>
              <a:rPr lang="cs-CZ" dirty="0"/>
            </a:br>
            <a:r>
              <a:rPr lang="cs-CZ" dirty="0"/>
              <a:t>Mendlovo nám.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36E77A17-DE63-B5D1-69C5-08C1F245D9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7016" y="49488"/>
            <a:ext cx="1879420" cy="136757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72597B59-BE51-D98D-A4FF-1B1FC390E0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5521" y="1850274"/>
            <a:ext cx="2151478" cy="2151478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F2CE4DB0-B7F7-F061-B6A0-A2D460E932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802" y="5303400"/>
            <a:ext cx="3878412" cy="142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745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9202DE7A-C44D-1380-FDAF-D575310D1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75" y="5310907"/>
            <a:ext cx="6405976" cy="12089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A8CFF0-E769-DEC2-7982-A1096AB97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0891" y="6112944"/>
            <a:ext cx="3881581" cy="706582"/>
          </a:xfrm>
        </p:spPr>
        <p:txBody>
          <a:bodyPr>
            <a:normAutofit fontScale="92500" lnSpcReduction="20000"/>
          </a:bodyPr>
          <a:lstStyle/>
          <a:p>
            <a:r>
              <a:rPr lang="cs-CZ" dirty="0">
                <a:hlinkClick r:id="rId3"/>
              </a:rPr>
              <a:t>Celý článek </a:t>
            </a:r>
            <a:r>
              <a:rPr lang="cs-CZ" dirty="0"/>
              <a:t>vč. reportáže o původním přečinu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303F310-D52B-90CA-03EC-AB12F48BB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1889" y="203835"/>
            <a:ext cx="9732485" cy="279333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50DFD82-D31B-9C5E-7BD1-96ABD1F818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575" y="3517061"/>
            <a:ext cx="6405976" cy="165085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ECA6E46-A0B5-D4C7-91F5-43CCAAB40A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1710" y="1600504"/>
            <a:ext cx="3158401" cy="447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67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58ACB4-5067-35CC-254B-4C7F3305D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5311A4-C4FA-0FC2-2B72-584A5DD7F2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D77BA46-D020-186C-7BCB-2DEAB5DE8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648700" cy="292417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6DAE5E0-5BDE-C468-46F6-8BDA99C78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103" y="2055813"/>
            <a:ext cx="6425477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9283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AF01EB-54C2-A63E-C70B-5052CB576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0386" y="365125"/>
            <a:ext cx="3246476" cy="1325563"/>
          </a:xfrm>
        </p:spPr>
        <p:txBody>
          <a:bodyPr>
            <a:normAutofit/>
          </a:bodyPr>
          <a:lstStyle/>
          <a:p>
            <a:r>
              <a:rPr lang="cs-CZ" dirty="0"/>
              <a:t>Pátky, 13:00</a:t>
            </a:r>
            <a:br>
              <a:rPr lang="cs-CZ" dirty="0"/>
            </a:br>
            <a:r>
              <a:rPr lang="cs-CZ" dirty="0"/>
              <a:t>B11/205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ADEC31-4B3C-16EC-1ED0-AF1898D4E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B9FC799-62CC-50AE-A663-49D43D0D0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8517"/>
            <a:ext cx="10711543" cy="511431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CE49029-3C47-DFC0-9825-FF6777F96C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401"/>
          <a:stretch/>
        </p:blipFill>
        <p:spPr>
          <a:xfrm>
            <a:off x="0" y="0"/>
            <a:ext cx="8570386" cy="175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457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A61158-CE01-B0CE-3ADC-A9444F75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1548" y="365125"/>
            <a:ext cx="3442252" cy="1325563"/>
          </a:xfrm>
        </p:spPr>
        <p:txBody>
          <a:bodyPr/>
          <a:lstStyle/>
          <a:p>
            <a:r>
              <a:rPr lang="cs-CZ" dirty="0"/>
              <a:t>Čtvrtky 16h</a:t>
            </a:r>
            <a:br>
              <a:rPr lang="cs-CZ" dirty="0"/>
            </a:br>
            <a:r>
              <a:rPr lang="cs-CZ" dirty="0"/>
              <a:t>B11/132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DCCAC93-5026-6567-29EE-9C52BCCEC4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86" b="6866"/>
          <a:stretch/>
        </p:blipFill>
        <p:spPr>
          <a:xfrm>
            <a:off x="0" y="1825625"/>
            <a:ext cx="10843591" cy="495278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3AE3D08-8D6C-8606-0383-CAF9E6444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656709" cy="171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6848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2D678C-26F3-DE7D-803C-D82B81A42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21F775-9893-8050-7C19-720CE70F3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41711"/>
            <a:ext cx="5724711" cy="210511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2F629F6-83EF-707E-4FE9-B483C7B7C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9269"/>
            <a:ext cx="11457710" cy="373946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11448F6-6054-EA4A-5A86-63A298C13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656709" cy="1719609"/>
          </a:xfrm>
          <a:prstGeom prst="rect">
            <a:avLst/>
          </a:prstGeom>
        </p:spPr>
      </p:pic>
      <p:pic>
        <p:nvPicPr>
          <p:cNvPr id="10" name="Zástupný obsah 9" descr="Obsah obrázku Lidská tvář, osoba, úsměv, oblečení&#10;&#10;Popis byl vytvořen automaticky">
            <a:extLst>
              <a:ext uri="{FF2B5EF4-FFF2-40B4-BE49-F238E27FC236}">
                <a16:creationId xmlns:a16="http://schemas.microsoft.com/office/drawing/2014/main" id="{0942BFB8-E2B5-A6AB-4803-2337480175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618" y="3467355"/>
            <a:ext cx="2164093" cy="1831375"/>
          </a:xfr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D026FFA-A061-132B-E0ED-C6D36D5F55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7351" y="149453"/>
            <a:ext cx="2906670" cy="161583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D1E157CF-80EB-A8CD-1FD8-C5A8F34B44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7351" y="3467355"/>
            <a:ext cx="2906671" cy="320514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1201DC0-EC30-8734-1516-4580F057E4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97351" y="1823077"/>
            <a:ext cx="2906670" cy="1605923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FE688FA6-4701-6D21-1910-789B0B9AF0B3}"/>
              </a:ext>
            </a:extLst>
          </p:cNvPr>
          <p:cNvSpPr txBox="1"/>
          <p:nvPr/>
        </p:nvSpPr>
        <p:spPr>
          <a:xfrm>
            <a:off x="6276109" y="6303168"/>
            <a:ext cx="2125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9"/>
              </a:rPr>
              <a:t>Přednášky, materiály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74351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F175E82-EF5E-8DF7-9F06-9EC815CBF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3987"/>
            <a:ext cx="5213603" cy="307843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A729DF3-C40F-38D5-40AB-D453A8BA1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6782637" cy="1523302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174ED7DF-9A1B-6BC8-2EB3-249F35319EDE}"/>
              </a:ext>
            </a:extLst>
          </p:cNvPr>
          <p:cNvSpPr txBox="1">
            <a:spLocks/>
          </p:cNvSpPr>
          <p:nvPr/>
        </p:nvSpPr>
        <p:spPr>
          <a:xfrm>
            <a:off x="6906713" y="197740"/>
            <a:ext cx="34422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Čtvrtek 17h</a:t>
            </a:r>
            <a:br>
              <a:rPr lang="cs-CZ" dirty="0"/>
            </a:br>
            <a:r>
              <a:rPr lang="cs-CZ" dirty="0"/>
              <a:t>Mendlovo nám.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A9D0259-23E5-10B8-92AC-162A70C870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7016" y="49488"/>
            <a:ext cx="1879420" cy="1367578"/>
          </a:xfrm>
          <a:prstGeom prst="rect">
            <a:avLst/>
          </a:prstGeom>
        </p:spPr>
      </p:pic>
      <p:pic>
        <p:nvPicPr>
          <p:cNvPr id="12" name="Obrázek 11" descr="Obsah obrázku osoba, Lidská tvář, oblečení, úsměv&#10;&#10;Popis byl vytvořen automaticky">
            <a:extLst>
              <a:ext uri="{FF2B5EF4-FFF2-40B4-BE49-F238E27FC236}">
                <a16:creationId xmlns:a16="http://schemas.microsoft.com/office/drawing/2014/main" id="{9CC5A4C9-35F2-F27E-8B80-F65F628003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603" y="1523303"/>
            <a:ext cx="3611059" cy="297912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6CCE210-680C-1CCB-DA89-B8E5BE7417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065650"/>
            <a:ext cx="9429750" cy="1609725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39FAF53A-CC88-CD18-5465-0D6103A133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8261" y="2963206"/>
            <a:ext cx="3743739" cy="196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7847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A91C58-41F0-A0AA-22E2-CD41BD212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156" y="7316"/>
            <a:ext cx="11807687" cy="1325563"/>
          </a:xfrm>
        </p:spPr>
        <p:txBody>
          <a:bodyPr/>
          <a:lstStyle/>
          <a:p>
            <a:r>
              <a:rPr lang="cs-CZ" dirty="0"/>
              <a:t>Přednáška L. Kubaly – pátek 19. 4. , 11:00, B11/205</a:t>
            </a:r>
          </a:p>
        </p:txBody>
      </p:sp>
      <p:pic>
        <p:nvPicPr>
          <p:cNvPr id="5" name="Zástupný obsah 4" descr="Obsah obrázku text, snímek obrazovky, grafický design, Písmo&#10;&#10;Popis byl vytvořen automaticky">
            <a:extLst>
              <a:ext uri="{FF2B5EF4-FFF2-40B4-BE49-F238E27FC236}">
                <a16:creationId xmlns:a16="http://schemas.microsoft.com/office/drawing/2014/main" id="{5CC3181C-F7E8-94E4-8B57-4721B1671A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08" y="1193732"/>
            <a:ext cx="9575067" cy="5388596"/>
          </a:xfrm>
        </p:spPr>
      </p:pic>
      <p:pic>
        <p:nvPicPr>
          <p:cNvPr id="7" name="Obrázek 6" descr="Obsah obrázku Lidská tvář, muž, portrét, Čelo&#10;&#10;Popis byl vytvořen automaticky">
            <a:extLst>
              <a:ext uri="{FF2B5EF4-FFF2-40B4-BE49-F238E27FC236}">
                <a16:creationId xmlns:a16="http://schemas.microsoft.com/office/drawing/2014/main" id="{01BF2BDF-BDFC-CDBF-B0C1-57A372AE5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675" y="1372015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256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EFB0A3-307D-D3DF-C200-FA4E481A1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" name="Zástupný obsah 13" descr="Obsah obrázku text, diagram, snímek obrazovky, řada/pruh&#10;&#10;Popis byl vytvořen automaticky">
            <a:extLst>
              <a:ext uri="{FF2B5EF4-FFF2-40B4-BE49-F238E27FC236}">
                <a16:creationId xmlns:a16="http://schemas.microsoft.com/office/drawing/2014/main" id="{41848328-C80D-75ED-4924-D966D04A4F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594" y="1847806"/>
            <a:ext cx="2249991" cy="3947986"/>
          </a:xfr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A271ED8-FBA1-7D40-E96A-6F08677D7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012" y="4496553"/>
            <a:ext cx="2396012" cy="134815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0FDC607-17C4-2261-6623-0E3205039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35" y="1825625"/>
            <a:ext cx="5429250" cy="3838575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9F4130FA-229F-9253-326C-92381BE048C6}"/>
              </a:ext>
            </a:extLst>
          </p:cNvPr>
          <p:cNvSpPr txBox="1">
            <a:spLocks/>
          </p:cNvSpPr>
          <p:nvPr/>
        </p:nvSpPr>
        <p:spPr>
          <a:xfrm>
            <a:off x="8570386" y="365125"/>
            <a:ext cx="32464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Pátky, 13:00</a:t>
            </a:r>
            <a:br>
              <a:rPr lang="cs-CZ"/>
            </a:br>
            <a:r>
              <a:rPr lang="cs-CZ"/>
              <a:t>B11/205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8D55F4D-D245-44B0-BA6D-DB43573202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3401"/>
          <a:stretch/>
        </p:blipFill>
        <p:spPr>
          <a:xfrm>
            <a:off x="0" y="0"/>
            <a:ext cx="8570386" cy="175851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2EF8572-694F-7B51-5485-C95D779DC8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35" y="4663448"/>
            <a:ext cx="5522974" cy="123167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EDFA44B-543F-F558-A6FF-985EBB5C61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35" y="6001391"/>
            <a:ext cx="11191875" cy="81915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1ADB4260-B6B4-49E6-366D-9729F70D42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9158" y="1830143"/>
            <a:ext cx="3753866" cy="262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2858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AF4A9D-7128-C732-A63A-513C82E7E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osoba, Lidská tvář, oblečení, muž&#10;&#10;Popis byl vytvořen automaticky">
            <a:extLst>
              <a:ext uri="{FF2B5EF4-FFF2-40B4-BE49-F238E27FC236}">
                <a16:creationId xmlns:a16="http://schemas.microsoft.com/office/drawing/2014/main" id="{0616BC27-36D7-D2C9-35CA-EF4EE2EAE7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635" y="4567559"/>
            <a:ext cx="2086529" cy="2202448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0EF5375-D2BF-AEA5-0B78-7132058F2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546" y="0"/>
            <a:ext cx="10777746" cy="228672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FD5A8FE-06E5-D47F-EE23-945FCB96D07C}"/>
              </a:ext>
            </a:extLst>
          </p:cNvPr>
          <p:cNvSpPr txBox="1"/>
          <p:nvPr/>
        </p:nvSpPr>
        <p:spPr>
          <a:xfrm>
            <a:off x="464630" y="2539949"/>
            <a:ext cx="497558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/>
              <a:t>Victorio</a:t>
            </a:r>
            <a:r>
              <a:rPr lang="cs-CZ" sz="2400" b="1" dirty="0"/>
              <a:t> </a:t>
            </a:r>
            <a:r>
              <a:rPr lang="cs-CZ" sz="2400" b="1" dirty="0" err="1"/>
              <a:t>Pozo</a:t>
            </a:r>
            <a:r>
              <a:rPr lang="cs-CZ" sz="2400" b="1" dirty="0"/>
              <a:t> </a:t>
            </a:r>
            <a:r>
              <a:rPr lang="cs-CZ" sz="2400" b="1" dirty="0" err="1"/>
              <a:t>Devoto</a:t>
            </a:r>
            <a:r>
              <a:rPr lang="cs-CZ" sz="2400" dirty="0"/>
              <a:t>: </a:t>
            </a:r>
          </a:p>
          <a:p>
            <a:r>
              <a:rPr lang="cs-CZ" sz="2400" dirty="0" err="1"/>
              <a:t>Exploration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neuropathological</a:t>
            </a:r>
            <a:r>
              <a:rPr lang="cs-CZ" sz="2400" dirty="0"/>
              <a:t> </a:t>
            </a:r>
            <a:r>
              <a:rPr lang="cs-CZ" sz="2400" dirty="0" err="1"/>
              <a:t>mechanisms</a:t>
            </a:r>
            <a:r>
              <a:rPr lang="cs-CZ" sz="2400" dirty="0"/>
              <a:t> </a:t>
            </a:r>
            <a:r>
              <a:rPr lang="cs-CZ" sz="2400" dirty="0" err="1"/>
              <a:t>through</a:t>
            </a:r>
            <a:r>
              <a:rPr lang="cs-CZ" sz="2400" dirty="0"/>
              <a:t> </a:t>
            </a:r>
            <a:r>
              <a:rPr lang="cs-CZ" sz="2400" dirty="0" err="1"/>
              <a:t>different</a:t>
            </a:r>
            <a:r>
              <a:rPr lang="cs-CZ" sz="2400" dirty="0"/>
              <a:t> </a:t>
            </a:r>
            <a:r>
              <a:rPr lang="cs-CZ" sz="2400" dirty="0" err="1"/>
              <a:t>technical</a:t>
            </a:r>
            <a:r>
              <a:rPr lang="cs-CZ" sz="2400" dirty="0"/>
              <a:t> </a:t>
            </a:r>
            <a:r>
              <a:rPr lang="cs-CZ" sz="2400" dirty="0" err="1"/>
              <a:t>approaches</a:t>
            </a:r>
            <a:r>
              <a:rPr lang="cs-CZ" sz="2400" dirty="0"/>
              <a:t>.</a:t>
            </a:r>
          </a:p>
          <a:p>
            <a:br>
              <a:rPr lang="cs-CZ" sz="2400" dirty="0"/>
            </a:br>
            <a:endParaRPr lang="cs-CZ" sz="2400" dirty="0"/>
          </a:p>
          <a:p>
            <a:r>
              <a:rPr lang="cs-CZ" sz="2400" b="1" dirty="0"/>
              <a:t>Vladimír Rotrekl: </a:t>
            </a:r>
          </a:p>
          <a:p>
            <a:r>
              <a:rPr lang="cs-CZ" sz="2400" dirty="0"/>
              <a:t>Modelování srdečního selhání za pomoci lidských kmenových </a:t>
            </a:r>
            <a:r>
              <a:rPr lang="cs-CZ" sz="2400" dirty="0" err="1"/>
              <a:t>pluripotentních</a:t>
            </a:r>
            <a:r>
              <a:rPr lang="cs-CZ" sz="2400" dirty="0"/>
              <a:t> buněk</a:t>
            </a:r>
          </a:p>
          <a:p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3D0AE8AC-5E0F-2BE0-1094-199D4AD7D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2836" y="2651851"/>
            <a:ext cx="4719782" cy="14518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Obrázek 13" descr="Obsah obrázku Lidská tvář, osoba, úsměv, oblečení&#10;&#10;Popis byl vytvořen automaticky">
            <a:extLst>
              <a:ext uri="{FF2B5EF4-FFF2-40B4-BE49-F238E27FC236}">
                <a16:creationId xmlns:a16="http://schemas.microsoft.com/office/drawing/2014/main" id="{59D355CF-2037-BAEA-F73F-384793F715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7"/>
          <a:stretch/>
        </p:blipFill>
        <p:spPr>
          <a:xfrm>
            <a:off x="4741604" y="2372542"/>
            <a:ext cx="2393998" cy="213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995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15AB03-2D7D-826A-5028-8DBFD6C9A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A3FF847-4B5A-7CAA-62EB-DA83904EF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53892"/>
            <a:ext cx="11706849" cy="580410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88BC23A-E34F-B607-1359-66E0D25FD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656709" cy="171960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703BE41-EBE4-5F81-ECF7-9EDE15B65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1790" y="365125"/>
            <a:ext cx="3482009" cy="1325563"/>
          </a:xfrm>
        </p:spPr>
        <p:txBody>
          <a:bodyPr/>
          <a:lstStyle/>
          <a:p>
            <a:r>
              <a:rPr lang="cs-CZ" dirty="0"/>
              <a:t>Čtvrtky v 16h v B11/132</a:t>
            </a:r>
          </a:p>
        </p:txBody>
      </p:sp>
    </p:spTree>
    <p:extLst>
      <p:ext uri="{BB962C8B-B14F-4D97-AF65-F5344CB8AC3E}">
        <p14:creationId xmlns:p14="http://schemas.microsoft.com/office/powerpoint/2010/main" val="3351202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obsah 9" descr="Obsah obrázku oblečení, osoba, Lidská tvář, venku&#10;&#10;Popis byl vytvořen automaticky">
            <a:extLst>
              <a:ext uri="{FF2B5EF4-FFF2-40B4-BE49-F238E27FC236}">
                <a16:creationId xmlns:a16="http://schemas.microsoft.com/office/drawing/2014/main" id="{01C19369-9BC0-15B8-F2E7-09BA6D954F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104" y="1533884"/>
            <a:ext cx="2216426" cy="3074039"/>
          </a:xfr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1E575E8-54DB-F356-C185-2A5DD4230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6782637" cy="1523302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18879BC2-BCEA-8E6D-B658-DA39143FD722}"/>
              </a:ext>
            </a:extLst>
          </p:cNvPr>
          <p:cNvSpPr txBox="1">
            <a:spLocks/>
          </p:cNvSpPr>
          <p:nvPr/>
        </p:nvSpPr>
        <p:spPr>
          <a:xfrm>
            <a:off x="6906713" y="197740"/>
            <a:ext cx="34422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Čtvrtek 17h</a:t>
            </a:r>
            <a:br>
              <a:rPr lang="cs-CZ" dirty="0"/>
            </a:br>
            <a:r>
              <a:rPr lang="cs-CZ" dirty="0"/>
              <a:t>Mendlovo nám.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02AA50B-D37A-E09D-8EE6-14BA08E15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7016" y="49488"/>
            <a:ext cx="1879420" cy="136757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A3818FB-F4E1-3523-DA90-E484FE1D88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23303"/>
            <a:ext cx="5208104" cy="30877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1A9C034-8AB9-B3D9-1B9B-4C1EA6AC48F9}"/>
              </a:ext>
            </a:extLst>
          </p:cNvPr>
          <p:cNvSpPr txBox="1"/>
          <p:nvPr/>
        </p:nvSpPr>
        <p:spPr>
          <a:xfrm>
            <a:off x="8326980" y="6171908"/>
            <a:ext cx="2590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hlinkClick r:id="rId6"/>
              </a:rPr>
              <a:t>HydePark</a:t>
            </a:r>
            <a:r>
              <a:rPr lang="cs-CZ" dirty="0">
                <a:hlinkClick r:id="rId6"/>
              </a:rPr>
              <a:t> Civilizace </a:t>
            </a:r>
            <a:r>
              <a:rPr lang="cs-CZ" dirty="0"/>
              <a:t>2022 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78AEED70-8494-FF5B-164F-96E623BE48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799264"/>
            <a:ext cx="7763703" cy="169361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6" name="Rukopis 15">
                <a:extLst>
                  <a:ext uri="{FF2B5EF4-FFF2-40B4-BE49-F238E27FC236}">
                    <a16:creationId xmlns:a16="http://schemas.microsoft.com/office/drawing/2014/main" id="{E6D9D7B7-27F2-E2BF-98E9-3B529E097130}"/>
                  </a:ext>
                </a:extLst>
              </p14:cNvPr>
              <p14:cNvContentPartPr/>
              <p14:nvPr/>
            </p14:nvContentPartPr>
            <p14:xfrm>
              <a:off x="158776" y="6091435"/>
              <a:ext cx="7419600" cy="360"/>
            </p14:xfrm>
          </p:contentPart>
        </mc:Choice>
        <mc:Fallback>
          <p:pic>
            <p:nvPicPr>
              <p:cNvPr id="16" name="Rukopis 15">
                <a:extLst>
                  <a:ext uri="{FF2B5EF4-FFF2-40B4-BE49-F238E27FC236}">
                    <a16:creationId xmlns:a16="http://schemas.microsoft.com/office/drawing/2014/main" id="{E6D9D7B7-27F2-E2BF-98E9-3B529E09713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2776" y="6019795"/>
                <a:ext cx="749124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7" name="Rukopis 16">
                <a:extLst>
                  <a:ext uri="{FF2B5EF4-FFF2-40B4-BE49-F238E27FC236}">
                    <a16:creationId xmlns:a16="http://schemas.microsoft.com/office/drawing/2014/main" id="{BEC7B056-81D4-028E-A17A-E0DE13F349C5}"/>
                  </a:ext>
                </a:extLst>
              </p14:cNvPr>
              <p14:cNvContentPartPr/>
              <p14:nvPr/>
            </p14:nvContentPartPr>
            <p14:xfrm>
              <a:off x="168496" y="6339835"/>
              <a:ext cx="818640" cy="360"/>
            </p14:xfrm>
          </p:contentPart>
        </mc:Choice>
        <mc:Fallback>
          <p:pic>
            <p:nvPicPr>
              <p:cNvPr id="17" name="Rukopis 16">
                <a:extLst>
                  <a:ext uri="{FF2B5EF4-FFF2-40B4-BE49-F238E27FC236}">
                    <a16:creationId xmlns:a16="http://schemas.microsoft.com/office/drawing/2014/main" id="{BEC7B056-81D4-028E-A17A-E0DE13F349C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32496" y="6268195"/>
                <a:ext cx="890280" cy="144000"/>
              </a:xfrm>
              <a:prstGeom prst="rect">
                <a:avLst/>
              </a:prstGeom>
            </p:spPr>
          </p:pic>
        </mc:Fallback>
      </mc:AlternateContent>
      <p:pic>
        <p:nvPicPr>
          <p:cNvPr id="22" name="Obrázek 21">
            <a:extLst>
              <a:ext uri="{FF2B5EF4-FFF2-40B4-BE49-F238E27FC236}">
                <a16:creationId xmlns:a16="http://schemas.microsoft.com/office/drawing/2014/main" id="{C8A11EC3-BFEC-A601-B21F-FAED86CADF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>
            <a:off x="8802979" y="2779355"/>
            <a:ext cx="4228621" cy="1800547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350689FA-945B-FD0B-7944-6469DBB8583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55019" y="1541652"/>
            <a:ext cx="2022824" cy="305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4722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345B11-2E8A-2DC7-4803-1A933018A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6592" y="193964"/>
            <a:ext cx="7154717" cy="1085444"/>
          </a:xfrm>
        </p:spPr>
        <p:txBody>
          <a:bodyPr>
            <a:noAutofit/>
          </a:bodyPr>
          <a:lstStyle/>
          <a:p>
            <a:r>
              <a:rPr lang="cs-CZ" sz="3600" dirty="0">
                <a:hlinkClick r:id="rId2"/>
              </a:rPr>
              <a:t>Odkaz </a:t>
            </a:r>
            <a:r>
              <a:rPr lang="cs-CZ" sz="3600" dirty="0"/>
              <a:t>na archiv Hyde Park Civilizace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4578012-8B60-7818-F167-B0DF45C07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735571"/>
            <a:ext cx="6096000" cy="251011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23DFC33-B181-7000-4EA7-CBFFD9DE6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40588" b="41421"/>
          <a:stretch/>
        </p:blipFill>
        <p:spPr>
          <a:xfrm>
            <a:off x="-1" y="0"/>
            <a:ext cx="4765965" cy="169068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E91637D-7192-C7A9-D9E7-20D4E2D47E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2255" y="4440770"/>
            <a:ext cx="3897746" cy="230639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13B39EC-7F43-9A65-E895-564AEBD0A9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1000" y="1662033"/>
            <a:ext cx="4781887" cy="5167312"/>
          </a:xfrm>
          <a:prstGeom prst="rect">
            <a:avLst/>
          </a:prstGeom>
        </p:spPr>
      </p:pic>
      <p:pic>
        <p:nvPicPr>
          <p:cNvPr id="16" name="Obrázek 15" descr="Obsah obrázku Grafika, kruh, Barevnost&#10;&#10;Popis byl vytvořen automaticky">
            <a:extLst>
              <a:ext uri="{FF2B5EF4-FFF2-40B4-BE49-F238E27FC236}">
                <a16:creationId xmlns:a16="http://schemas.microsoft.com/office/drawing/2014/main" id="{FBB06482-F53D-3110-8F4D-01430682FF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010" y="1763116"/>
            <a:ext cx="1227514" cy="122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98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2A1712-8CD7-CB41-D7E0-7747B0AC9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21B8C5-ABF9-3E95-DEE9-27A606AC6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6922" y="1825625"/>
            <a:ext cx="2686878" cy="4351338"/>
          </a:xfrm>
        </p:spPr>
        <p:txBody>
          <a:bodyPr/>
          <a:lstStyle/>
          <a:p>
            <a:r>
              <a:rPr lang="cs-CZ" dirty="0">
                <a:hlinkClick r:id="rId2"/>
              </a:rPr>
              <a:t>odkaz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5DFDCA7-A9CC-6511-19D2-9773A959B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" y="1483774"/>
            <a:ext cx="7123043" cy="528601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A8E00B0-EF4C-B1F6-9C66-CC30C089C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" y="0"/>
            <a:ext cx="8082998" cy="175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0921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 descr="Obsah obrázku text, diagram, Písmo&#10;&#10;Popis byl vytvořen automaticky">
            <a:extLst>
              <a:ext uri="{FF2B5EF4-FFF2-40B4-BE49-F238E27FC236}">
                <a16:creationId xmlns:a16="http://schemas.microsoft.com/office/drawing/2014/main" id="{545CBA1B-F723-E393-87A1-36A4A9F6E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576" y="4732195"/>
            <a:ext cx="2471617" cy="87925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13ECF81-A319-B431-4E05-5BAA9C238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Pátky,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BC67FA0-0BFE-DFE8-50A5-CEE66EE3F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50" y="1758517"/>
            <a:ext cx="12007499" cy="309807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B519190-4F74-3F35-744D-23468CC38C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3401"/>
          <a:stretch/>
        </p:blipFill>
        <p:spPr>
          <a:xfrm>
            <a:off x="0" y="0"/>
            <a:ext cx="8570386" cy="1758517"/>
          </a:xfrm>
          <a:prstGeom prst="rect">
            <a:avLst/>
          </a:prstGeom>
        </p:spPr>
      </p:pic>
      <p:pic>
        <p:nvPicPr>
          <p:cNvPr id="8" name="Obrázek 7" descr="Obsah obrázku Lidská tvář, osoba, oblečení, Brada&#10;&#10;Popis byl vytvořen automaticky">
            <a:extLst>
              <a:ext uri="{FF2B5EF4-FFF2-40B4-BE49-F238E27FC236}">
                <a16:creationId xmlns:a16="http://schemas.microsoft.com/office/drawing/2014/main" id="{CDB9BC05-6DB1-9A3C-2646-067C73B7A1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47" y="4605771"/>
            <a:ext cx="2009342" cy="200934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0" name="Skupina 19">
            <a:extLst>
              <a:ext uri="{FF2B5EF4-FFF2-40B4-BE49-F238E27FC236}">
                <a16:creationId xmlns:a16="http://schemas.microsoft.com/office/drawing/2014/main" id="{906F6F8E-5B21-B76B-9733-520ED5A814AE}"/>
              </a:ext>
            </a:extLst>
          </p:cNvPr>
          <p:cNvGrpSpPr/>
          <p:nvPr/>
        </p:nvGrpSpPr>
        <p:grpSpPr>
          <a:xfrm>
            <a:off x="3096275" y="4605771"/>
            <a:ext cx="6129073" cy="2009342"/>
            <a:chOff x="4472102" y="4605771"/>
            <a:chExt cx="6129073" cy="2009342"/>
          </a:xfrm>
        </p:grpSpPr>
        <p:pic>
          <p:nvPicPr>
            <p:cNvPr id="12" name="Obrázek 11">
              <a:extLst>
                <a:ext uri="{FF2B5EF4-FFF2-40B4-BE49-F238E27FC236}">
                  <a16:creationId xmlns:a16="http://schemas.microsoft.com/office/drawing/2014/main" id="{65B74F4F-EB52-2800-5D84-91AD38CF7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39596" y="4781902"/>
              <a:ext cx="4061579" cy="1833211"/>
            </a:xfrm>
            <a:prstGeom prst="rect">
              <a:avLst/>
            </a:prstGeom>
          </p:spPr>
        </p:pic>
        <p:pic>
          <p:nvPicPr>
            <p:cNvPr id="14" name="Obrázek 13" descr="Obsah obrázku Lidská tvář, osoba, úsměv, oblečení&#10;&#10;Popis byl vytvořen automaticky">
              <a:extLst>
                <a:ext uri="{FF2B5EF4-FFF2-40B4-BE49-F238E27FC236}">
                  <a16:creationId xmlns:a16="http://schemas.microsoft.com/office/drawing/2014/main" id="{2E8F1B74-A232-12F4-135D-C8096DA025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150"/>
            <a:stretch/>
          </p:blipFill>
          <p:spPr>
            <a:xfrm>
              <a:off x="4472102" y="4605771"/>
              <a:ext cx="2067494" cy="200934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0A90D7A5-948F-CFD0-1366-AC8A0B2D31BB}"/>
              </a:ext>
            </a:extLst>
          </p:cNvPr>
          <p:cNvSpPr txBox="1"/>
          <p:nvPr/>
        </p:nvSpPr>
        <p:spPr>
          <a:xfrm>
            <a:off x="8941476" y="365125"/>
            <a:ext cx="31317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Pátky, 13:00, B11/205 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2CD7B554-8A66-95FB-373D-A1A3E5E13C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3769" y="4245010"/>
            <a:ext cx="7082992" cy="260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6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9872CFB-8598-10F2-7518-3B1045BF1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59463"/>
            <a:ext cx="5476273" cy="73907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D845C1E-CF03-1E7C-3E3D-600C4BD45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775902" cy="309029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30FA1DAC-5238-E588-694B-5CC8CC5381C7}"/>
              </a:ext>
            </a:extLst>
          </p:cNvPr>
          <p:cNvSpPr txBox="1"/>
          <p:nvPr/>
        </p:nvSpPr>
        <p:spPr>
          <a:xfrm>
            <a:off x="6960758" y="5794877"/>
            <a:ext cx="4693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hlinkClick r:id="rId4"/>
              </a:rPr>
              <a:t>Archiv přednášek</a:t>
            </a:r>
            <a:r>
              <a:rPr lang="cs-CZ" sz="2400" dirty="0"/>
              <a:t>, </a:t>
            </a:r>
            <a:r>
              <a:rPr lang="cs-CZ" sz="2400" dirty="0">
                <a:hlinkClick r:id="rId5"/>
              </a:rPr>
              <a:t>článek</a:t>
            </a:r>
            <a:r>
              <a:rPr lang="cs-CZ" sz="2400" dirty="0"/>
              <a:t> o výzkumu</a:t>
            </a:r>
          </a:p>
        </p:txBody>
      </p: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42299822-20B5-628E-37BB-77DC0FB2C8CA}"/>
              </a:ext>
            </a:extLst>
          </p:cNvPr>
          <p:cNvGrpSpPr/>
          <p:nvPr/>
        </p:nvGrpSpPr>
        <p:grpSpPr>
          <a:xfrm>
            <a:off x="181537" y="3974296"/>
            <a:ext cx="5294736" cy="2707499"/>
            <a:chOff x="370858" y="4080976"/>
            <a:chExt cx="5294736" cy="2707499"/>
          </a:xfrm>
        </p:grpSpPr>
        <p:pic>
          <p:nvPicPr>
            <p:cNvPr id="14" name="Obrázek 13">
              <a:extLst>
                <a:ext uri="{FF2B5EF4-FFF2-40B4-BE49-F238E27FC236}">
                  <a16:creationId xmlns:a16="http://schemas.microsoft.com/office/drawing/2014/main" id="{F7BB7C5F-734D-FC4F-96E4-7B348D1D8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8303" y="4080976"/>
              <a:ext cx="4938862" cy="1016441"/>
            </a:xfrm>
            <a:prstGeom prst="rect">
              <a:avLst/>
            </a:prstGeom>
          </p:spPr>
        </p:pic>
        <p:pic>
          <p:nvPicPr>
            <p:cNvPr id="16" name="Obrázek 15">
              <a:extLst>
                <a:ext uri="{FF2B5EF4-FFF2-40B4-BE49-F238E27FC236}">
                  <a16:creationId xmlns:a16="http://schemas.microsoft.com/office/drawing/2014/main" id="{268AB3E9-8EE4-5D3E-137D-7A3219C46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0858" y="4911785"/>
              <a:ext cx="5294736" cy="1876690"/>
            </a:xfrm>
            <a:prstGeom prst="rect">
              <a:avLst/>
            </a:prstGeom>
          </p:spPr>
        </p:pic>
      </p:grpSp>
      <p:pic>
        <p:nvPicPr>
          <p:cNvPr id="21" name="Obrázek 20">
            <a:extLst>
              <a:ext uri="{FF2B5EF4-FFF2-40B4-BE49-F238E27FC236}">
                <a16:creationId xmlns:a16="http://schemas.microsoft.com/office/drawing/2014/main" id="{ECABF514-24A1-8791-3220-1DEE118984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5729" y="601458"/>
            <a:ext cx="4702902" cy="514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5877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6826D5-3C27-628D-6004-F97C4F7D4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49009" cy="1325563"/>
          </a:xfrm>
        </p:spPr>
        <p:txBody>
          <a:bodyPr/>
          <a:lstStyle/>
          <a:p>
            <a:r>
              <a:rPr lang="cs-CZ" dirty="0"/>
              <a:t>Hodnocení Bc přednášek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AA1CE4-DCEA-6BAC-EE59-0B8E9323B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6828"/>
            <a:ext cx="10515600" cy="5131902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sz="3400" dirty="0"/>
              <a:t>Celková </a:t>
            </a:r>
            <a:r>
              <a:rPr lang="cs-CZ" sz="3400" b="1" dirty="0"/>
              <a:t>znalost tématu </a:t>
            </a:r>
            <a:endParaRPr lang="cs-CZ" sz="3400" b="1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fakta, vědecká úroveň, odbornost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cs-CZ" sz="3400" dirty="0"/>
              <a:t>Schopnost </a:t>
            </a:r>
            <a:r>
              <a:rPr lang="cs-CZ" sz="3400" b="1" dirty="0"/>
              <a:t>vysvětlit problém </a:t>
            </a:r>
            <a:endParaRPr lang="cs-CZ" sz="3400" b="1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pochopitelné pro jiné obory? Je jasný kontext? Proč je důležité se tématem zabývat?...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cs-CZ" sz="3400" dirty="0"/>
              <a:t>Formální stránka prezentace – </a:t>
            </a:r>
            <a:r>
              <a:rPr lang="cs-CZ" sz="3400" b="1" dirty="0"/>
              <a:t>grafika </a:t>
            </a:r>
            <a:endParaRPr lang="cs-CZ" sz="3400" b="1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čitelnost, přehlednost, odrážky, celkový layout, fonty, obrázky, …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cs-CZ" sz="3400" dirty="0"/>
              <a:t>Formální stránka prezentace – </a:t>
            </a:r>
            <a:r>
              <a:rPr lang="cs-CZ" sz="3400" b="1" dirty="0"/>
              <a:t>vystoupení</a:t>
            </a:r>
            <a:r>
              <a:rPr lang="cs-CZ" sz="3400" dirty="0"/>
              <a:t> </a:t>
            </a:r>
          </a:p>
          <a:p>
            <a:pPr marL="0" indent="0">
              <a:buNone/>
            </a:pPr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hlasitost, kontakt s publikem, dodržení času, slovník, …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cs-CZ" sz="3400" dirty="0"/>
              <a:t>Reakce v </a:t>
            </a:r>
            <a:r>
              <a:rPr lang="cs-CZ" sz="3400" b="1" dirty="0"/>
              <a:t>diskuzi</a:t>
            </a:r>
            <a:endParaRPr lang="cs-CZ" sz="3400" dirty="0"/>
          </a:p>
          <a:p>
            <a:pPr marL="0" indent="0">
              <a:buNone/>
            </a:pPr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odbornost, pohotovost, schopnost improvizace, … že něco neví, není špatně. Ale zkusí vymyslet?</a:t>
            </a:r>
          </a:p>
          <a:p>
            <a:r>
              <a:rPr lang="cs-CZ" b="1" dirty="0"/>
              <a:t>A B-C-D-E (nejlepší, výjimečně kvalitní → výjimečně nekvalitní, slabé)</a:t>
            </a:r>
          </a:p>
          <a:p>
            <a:endParaRPr lang="cs-CZ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cs-CZ" b="1" dirty="0"/>
              <a:t>Silné, slabé stránky (slovně)</a:t>
            </a:r>
          </a:p>
        </p:txBody>
      </p:sp>
      <p:pic>
        <p:nvPicPr>
          <p:cNvPr id="7" name="Obrázek 6" descr="Obsah obrázku Grafika, Písmo, design&#10;&#10;Popis byl vytvořen automaticky">
            <a:extLst>
              <a:ext uri="{FF2B5EF4-FFF2-40B4-BE49-F238E27FC236}">
                <a16:creationId xmlns:a16="http://schemas.microsoft.com/office/drawing/2014/main" id="{DD579B54-5448-F26E-BF23-9EF3FAFC9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209" y="230188"/>
            <a:ext cx="4921483" cy="137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92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2021D7D-A377-A723-5FD2-9C561C5D2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747712"/>
            <a:ext cx="9372600" cy="536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485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5119F214-6D54-D412-A2C4-C0F2E7D69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324271" cy="352657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93C371E-0B96-9BC6-6D73-7FB7B9521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891" y="0"/>
            <a:ext cx="6237432" cy="17651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4D6E440-E362-E7D2-8278-B0E7B737D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0400" y="2876169"/>
            <a:ext cx="7541191" cy="389335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944EC20-A988-8787-2F49-8428679B80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35550"/>
            <a:ext cx="4401329" cy="2133978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B8331A9-16AB-32B1-29DE-64F03D39616D}"/>
              </a:ext>
            </a:extLst>
          </p:cNvPr>
          <p:cNvSpPr txBox="1"/>
          <p:nvPr/>
        </p:nvSpPr>
        <p:spPr>
          <a:xfrm>
            <a:off x="258618" y="3980872"/>
            <a:ext cx="1080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6"/>
              </a:rPr>
              <a:t>článek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193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Zástupný obsah 11" descr="Obsah obrázku text&#10;&#10;Popis byl vytvořen automaticky">
            <a:extLst>
              <a:ext uri="{FF2B5EF4-FFF2-40B4-BE49-F238E27FC236}">
                <a16:creationId xmlns:a16="http://schemas.microsoft.com/office/drawing/2014/main" id="{5FDBE4EA-0CED-DF2E-5AE4-7DF459C357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284" y="60589"/>
            <a:ext cx="5218043" cy="6736822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74A5F21-F820-FEB2-D087-3AE8C38E2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6684" y="6064755"/>
            <a:ext cx="2925316" cy="1027409"/>
          </a:xfrm>
        </p:spPr>
        <p:txBody>
          <a:bodyPr>
            <a:normAutofit/>
          </a:bodyPr>
          <a:lstStyle/>
          <a:p>
            <a:r>
              <a:rPr lang="cs-CZ" sz="3200" dirty="0">
                <a:hlinkClick r:id="rId3"/>
              </a:rPr>
              <a:t>Odkaz na článek</a:t>
            </a:r>
            <a:endParaRPr lang="cs-CZ" sz="3200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6286D649-A99F-D1F9-7FD1-499B9D987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58" y="147781"/>
            <a:ext cx="5804454" cy="269701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9FB0D05-45E7-5F41-672D-DA6D691C9E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258" y="3037323"/>
            <a:ext cx="6182206" cy="3541136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BA23E846-5C33-4F17-9E97-4A1B547979FA}"/>
              </a:ext>
            </a:extLst>
          </p:cNvPr>
          <p:cNvGrpSpPr/>
          <p:nvPr/>
        </p:nvGrpSpPr>
        <p:grpSpPr>
          <a:xfrm>
            <a:off x="6648856" y="538075"/>
            <a:ext cx="4557600" cy="358200"/>
            <a:chOff x="6648856" y="538075"/>
            <a:chExt cx="4557600" cy="35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Rukopis 2">
                  <a:extLst>
                    <a:ext uri="{FF2B5EF4-FFF2-40B4-BE49-F238E27FC236}">
                      <a16:creationId xmlns:a16="http://schemas.microsoft.com/office/drawing/2014/main" id="{481CE260-D4DC-4A43-AEB3-95908D1063B5}"/>
                    </a:ext>
                  </a:extLst>
                </p14:cNvPr>
                <p14:cNvContentPartPr/>
                <p14:nvPr/>
              </p14:nvContentPartPr>
              <p14:xfrm>
                <a:off x="9113776" y="538075"/>
                <a:ext cx="2092680" cy="360"/>
              </p14:xfrm>
            </p:contentPart>
          </mc:Choice>
          <mc:Fallback xmlns="">
            <p:pic>
              <p:nvPicPr>
                <p:cNvPr id="3" name="Rukopis 2">
                  <a:extLst>
                    <a:ext uri="{FF2B5EF4-FFF2-40B4-BE49-F238E27FC236}">
                      <a16:creationId xmlns:a16="http://schemas.microsoft.com/office/drawing/2014/main" id="{481CE260-D4DC-4A43-AEB3-95908D1063B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077782" y="466075"/>
                  <a:ext cx="2164308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Rukopis 3">
                  <a:extLst>
                    <a:ext uri="{FF2B5EF4-FFF2-40B4-BE49-F238E27FC236}">
                      <a16:creationId xmlns:a16="http://schemas.microsoft.com/office/drawing/2014/main" id="{C3915EBF-8C9E-4D73-8D5F-DB1DDE340EB5}"/>
                    </a:ext>
                  </a:extLst>
                </p14:cNvPr>
                <p14:cNvContentPartPr/>
                <p14:nvPr/>
              </p14:nvContentPartPr>
              <p14:xfrm>
                <a:off x="6648856" y="895915"/>
                <a:ext cx="3010680" cy="360"/>
              </p14:xfrm>
            </p:contentPart>
          </mc:Choice>
          <mc:Fallback xmlns="">
            <p:pic>
              <p:nvPicPr>
                <p:cNvPr id="4" name="Rukopis 3">
                  <a:extLst>
                    <a:ext uri="{FF2B5EF4-FFF2-40B4-BE49-F238E27FC236}">
                      <a16:creationId xmlns:a16="http://schemas.microsoft.com/office/drawing/2014/main" id="{C3915EBF-8C9E-4D73-8D5F-DB1DDE340EB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612856" y="823915"/>
                  <a:ext cx="3082320" cy="144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90855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590119-1647-4868-1896-6CE56A3AB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9A6BA44-3E31-59EA-00C9-F6154DA42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4" y="0"/>
            <a:ext cx="5781228" cy="499591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A493D13-0709-755F-7DCC-1210881BC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366" y="2641390"/>
            <a:ext cx="7331518" cy="403764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4A047E48-00BE-C281-4B87-FD39C9D6963E}"/>
                  </a:ext>
                </a:extLst>
              </p14:cNvPr>
              <p14:cNvContentPartPr/>
              <p14:nvPr/>
            </p14:nvContentPartPr>
            <p14:xfrm>
              <a:off x="646524" y="2358527"/>
              <a:ext cx="609120" cy="360"/>
            </p14:xfrm>
          </p:contentPart>
        </mc:Choice>
        <mc:Fallback xmlns=""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4A047E48-00BE-C281-4B87-FD39C9D6963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0524" y="2286527"/>
                <a:ext cx="6807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Rukopis 10">
                <a:extLst>
                  <a:ext uri="{FF2B5EF4-FFF2-40B4-BE49-F238E27FC236}">
                    <a16:creationId xmlns:a16="http://schemas.microsoft.com/office/drawing/2014/main" id="{D671C450-389E-BF8E-90D7-2EAD1960BD31}"/>
                  </a:ext>
                </a:extLst>
              </p14:cNvPr>
              <p14:cNvContentPartPr/>
              <p14:nvPr/>
            </p14:nvContentPartPr>
            <p14:xfrm>
              <a:off x="4811724" y="6182447"/>
              <a:ext cx="2963160" cy="360"/>
            </p14:xfrm>
          </p:contentPart>
        </mc:Choice>
        <mc:Fallback xmlns="">
          <p:pic>
            <p:nvPicPr>
              <p:cNvPr id="11" name="Rukopis 10">
                <a:extLst>
                  <a:ext uri="{FF2B5EF4-FFF2-40B4-BE49-F238E27FC236}">
                    <a16:creationId xmlns:a16="http://schemas.microsoft.com/office/drawing/2014/main" id="{D671C450-389E-BF8E-90D7-2EAD1960BD3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76084" y="6110447"/>
                <a:ext cx="30348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Rukopis 11">
                <a:extLst>
                  <a:ext uri="{FF2B5EF4-FFF2-40B4-BE49-F238E27FC236}">
                    <a16:creationId xmlns:a16="http://schemas.microsoft.com/office/drawing/2014/main" id="{2F314702-3C0F-959E-3FE4-CFFDF30827F7}"/>
                  </a:ext>
                </a:extLst>
              </p14:cNvPr>
              <p14:cNvContentPartPr/>
              <p14:nvPr/>
            </p14:nvContentPartPr>
            <p14:xfrm>
              <a:off x="9291564" y="4732367"/>
              <a:ext cx="2013120" cy="360"/>
            </p14:xfrm>
          </p:contentPart>
        </mc:Choice>
        <mc:Fallback xmlns="">
          <p:pic>
            <p:nvPicPr>
              <p:cNvPr id="12" name="Rukopis 11">
                <a:extLst>
                  <a:ext uri="{FF2B5EF4-FFF2-40B4-BE49-F238E27FC236}">
                    <a16:creationId xmlns:a16="http://schemas.microsoft.com/office/drawing/2014/main" id="{2F314702-3C0F-959E-3FE4-CFFDF30827F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255924" y="4660367"/>
                <a:ext cx="20847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Rukopis 12">
                <a:extLst>
                  <a:ext uri="{FF2B5EF4-FFF2-40B4-BE49-F238E27FC236}">
                    <a16:creationId xmlns:a16="http://schemas.microsoft.com/office/drawing/2014/main" id="{77DD6415-DE48-D34F-40F3-10450287AABB}"/>
                  </a:ext>
                </a:extLst>
              </p14:cNvPr>
              <p14:cNvContentPartPr/>
              <p14:nvPr/>
            </p14:nvContentPartPr>
            <p14:xfrm>
              <a:off x="4830084" y="4926047"/>
              <a:ext cx="4202280" cy="360"/>
            </p14:xfrm>
          </p:contentPart>
        </mc:Choice>
        <mc:Fallback xmlns="">
          <p:pic>
            <p:nvPicPr>
              <p:cNvPr id="13" name="Rukopis 12">
                <a:extLst>
                  <a:ext uri="{FF2B5EF4-FFF2-40B4-BE49-F238E27FC236}">
                    <a16:creationId xmlns:a16="http://schemas.microsoft.com/office/drawing/2014/main" id="{77DD6415-DE48-D34F-40F3-10450287AAB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94444" y="4854407"/>
                <a:ext cx="4273920" cy="14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10365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CE5E466F-98AE-49B0-8D70-FF069D536A90}"/>
              </a:ext>
            </a:extLst>
          </p:cNvPr>
          <p:cNvSpPr txBox="1"/>
          <p:nvPr/>
        </p:nvSpPr>
        <p:spPr>
          <a:xfrm>
            <a:off x="8825948" y="5685182"/>
            <a:ext cx="30642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hlinkClick r:id="rId2"/>
              </a:rPr>
              <a:t>Stránky</a:t>
            </a:r>
            <a:r>
              <a:rPr lang="cs-CZ" sz="2800" dirty="0"/>
              <a:t> se záznamy</a:t>
            </a:r>
          </a:p>
          <a:p>
            <a:r>
              <a:rPr lang="cs-CZ" sz="2800" dirty="0"/>
              <a:t>Živé přenosy na </a:t>
            </a:r>
            <a:r>
              <a:rPr lang="cs-CZ" sz="2800" dirty="0">
                <a:hlinkClick r:id="rId3"/>
              </a:rPr>
              <a:t>FB</a:t>
            </a:r>
            <a:endParaRPr lang="cs-CZ" sz="28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335D421-3EC9-90CD-3AE2-201320D4D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6411" y="1413163"/>
            <a:ext cx="4958289" cy="403167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82C5D8C-4A83-C80D-CEC8-10C48E7D48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352"/>
          <a:stretch/>
        </p:blipFill>
        <p:spPr>
          <a:xfrm>
            <a:off x="397300" y="3590983"/>
            <a:ext cx="5792783" cy="318021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1AFD053-3D5B-C5F0-A471-DD554A9D13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306" r="1289" b="59726"/>
          <a:stretch/>
        </p:blipFill>
        <p:spPr>
          <a:xfrm>
            <a:off x="311638" y="0"/>
            <a:ext cx="6002959" cy="350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38799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</TotalTime>
  <Words>404</Words>
  <Application>Microsoft Office PowerPoint</Application>
  <PresentationFormat>Širokoúhlá obrazovka</PresentationFormat>
  <Paragraphs>74</Paragraphs>
  <Slides>53</Slides>
  <Notes>0</Notes>
  <HiddenSlides>42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58" baseType="lpstr">
      <vt:lpstr>Arial</vt:lpstr>
      <vt:lpstr>Calibri</vt:lpstr>
      <vt:lpstr>Calibri Light</vt:lpstr>
      <vt:lpstr>Muni Medium</vt:lpstr>
      <vt:lpstr>Motiv Office</vt:lpstr>
      <vt:lpstr>Seminární newsfeed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Odkaz na článek</vt:lpstr>
      <vt:lpstr>Prezentace aplikace PowerPoint</vt:lpstr>
      <vt:lpstr>Prezentace aplikace PowerPoint</vt:lpstr>
      <vt:lpstr>Prezentace aplikace PowerPoint</vt:lpstr>
      <vt:lpstr>Pátky B11/205 13:00</vt:lpstr>
      <vt:lpstr>Čtvrtky 16h B11/132</vt:lpstr>
      <vt:lpstr>Prezentace aplikace PowerPoint</vt:lpstr>
      <vt:lpstr>Pátky B11/205 13:00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Sobota 20. dubna  - Den Země v Botanické zahradě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Pátky, 13:00 B11/205</vt:lpstr>
      <vt:lpstr>Čtvrtky 16h B11/132</vt:lpstr>
      <vt:lpstr>Prezentace aplikace PowerPoint</vt:lpstr>
      <vt:lpstr>Prezentace aplikace PowerPoint</vt:lpstr>
      <vt:lpstr>Přednáška L. Kubaly – pátek 19. 4. , 11:00, B11/205</vt:lpstr>
      <vt:lpstr>Prezentace aplikace PowerPoint</vt:lpstr>
      <vt:lpstr>Prezentace aplikace PowerPoint</vt:lpstr>
      <vt:lpstr>Čtvrtky v 16h v B11/132</vt:lpstr>
      <vt:lpstr>Prezentace aplikace PowerPoint</vt:lpstr>
      <vt:lpstr>Odkaz na archiv Hyde Park Civilizace</vt:lpstr>
      <vt:lpstr>Pátky, </vt:lpstr>
      <vt:lpstr>Prezentace aplikace PowerPoint</vt:lpstr>
      <vt:lpstr>Hodnocení Bc přednášek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Kateřina Tomanová</dc:creator>
  <cp:lastModifiedBy>Kateřina Tomanová</cp:lastModifiedBy>
  <cp:revision>46</cp:revision>
  <dcterms:created xsi:type="dcterms:W3CDTF">2024-01-04T13:34:02Z</dcterms:created>
  <dcterms:modified xsi:type="dcterms:W3CDTF">2024-04-24T07:22:06Z</dcterms:modified>
</cp:coreProperties>
</file>