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94"/>
  </p:notesMasterIdLst>
  <p:handoutMasterIdLst>
    <p:handoutMasterId r:id="rId95"/>
  </p:handoutMasterIdLst>
  <p:sldIdLst>
    <p:sldId id="653" r:id="rId2"/>
    <p:sldId id="652" r:id="rId3"/>
    <p:sldId id="493" r:id="rId4"/>
    <p:sldId id="494" r:id="rId5"/>
    <p:sldId id="619" r:id="rId6"/>
    <p:sldId id="496" r:id="rId7"/>
    <p:sldId id="497" r:id="rId8"/>
    <p:sldId id="498" r:id="rId9"/>
    <p:sldId id="499" r:id="rId10"/>
    <p:sldId id="620" r:id="rId11"/>
    <p:sldId id="501" r:id="rId12"/>
    <p:sldId id="502" r:id="rId13"/>
    <p:sldId id="621" r:id="rId14"/>
    <p:sldId id="504" r:id="rId15"/>
    <p:sldId id="622" r:id="rId16"/>
    <p:sldId id="510" r:id="rId17"/>
    <p:sldId id="511" r:id="rId18"/>
    <p:sldId id="512" r:id="rId19"/>
    <p:sldId id="623" r:id="rId20"/>
    <p:sldId id="644" r:id="rId21"/>
    <p:sldId id="642" r:id="rId22"/>
    <p:sldId id="514" r:id="rId23"/>
    <p:sldId id="643" r:id="rId24"/>
    <p:sldId id="515" r:id="rId25"/>
    <p:sldId id="516" r:id="rId26"/>
    <p:sldId id="518" r:id="rId27"/>
    <p:sldId id="519" r:id="rId28"/>
    <p:sldId id="520" r:id="rId29"/>
    <p:sldId id="521" r:id="rId30"/>
    <p:sldId id="522" r:id="rId31"/>
    <p:sldId id="523" r:id="rId32"/>
    <p:sldId id="524" r:id="rId33"/>
    <p:sldId id="624" r:id="rId34"/>
    <p:sldId id="528" r:id="rId35"/>
    <p:sldId id="531" r:id="rId36"/>
    <p:sldId id="530" r:id="rId37"/>
    <p:sldId id="532" r:id="rId38"/>
    <p:sldId id="627" r:id="rId39"/>
    <p:sldId id="626" r:id="rId40"/>
    <p:sldId id="636" r:id="rId41"/>
    <p:sldId id="641" r:id="rId42"/>
    <p:sldId id="635" r:id="rId43"/>
    <p:sldId id="637" r:id="rId44"/>
    <p:sldId id="536" r:id="rId45"/>
    <p:sldId id="539" r:id="rId46"/>
    <p:sldId id="542" r:id="rId47"/>
    <p:sldId id="543" r:id="rId48"/>
    <p:sldId id="544" r:id="rId49"/>
    <p:sldId id="546" r:id="rId50"/>
    <p:sldId id="547" r:id="rId51"/>
    <p:sldId id="647" r:id="rId52"/>
    <p:sldId id="545" r:id="rId53"/>
    <p:sldId id="549" r:id="rId54"/>
    <p:sldId id="550" r:id="rId55"/>
    <p:sldId id="548" r:id="rId56"/>
    <p:sldId id="649" r:id="rId57"/>
    <p:sldId id="648" r:id="rId58"/>
    <p:sldId id="551" r:id="rId59"/>
    <p:sldId id="552" r:id="rId60"/>
    <p:sldId id="553" r:id="rId61"/>
    <p:sldId id="554" r:id="rId62"/>
    <p:sldId id="555" r:id="rId63"/>
    <p:sldId id="558" r:id="rId64"/>
    <p:sldId id="654" r:id="rId65"/>
    <p:sldId id="639" r:id="rId66"/>
    <p:sldId id="562" r:id="rId67"/>
    <p:sldId id="564" r:id="rId68"/>
    <p:sldId id="638" r:id="rId69"/>
    <p:sldId id="650" r:id="rId70"/>
    <p:sldId id="569" r:id="rId71"/>
    <p:sldId id="565" r:id="rId72"/>
    <p:sldId id="572" r:id="rId73"/>
    <p:sldId id="571" r:id="rId74"/>
    <p:sldId id="573" r:id="rId75"/>
    <p:sldId id="576" r:id="rId76"/>
    <p:sldId id="577" r:id="rId77"/>
    <p:sldId id="580" r:id="rId78"/>
    <p:sldId id="584" r:id="rId79"/>
    <p:sldId id="579" r:id="rId80"/>
    <p:sldId id="645" r:id="rId81"/>
    <p:sldId id="607" r:id="rId82"/>
    <p:sldId id="608" r:id="rId83"/>
    <p:sldId id="640" r:id="rId84"/>
    <p:sldId id="591" r:id="rId85"/>
    <p:sldId id="592" r:id="rId86"/>
    <p:sldId id="602" r:id="rId87"/>
    <p:sldId id="593" r:id="rId88"/>
    <p:sldId id="594" r:id="rId89"/>
    <p:sldId id="595" r:id="rId90"/>
    <p:sldId id="596" r:id="rId91"/>
    <p:sldId id="599" r:id="rId92"/>
    <p:sldId id="617" r:id="rId93"/>
  </p:sldIdLst>
  <p:sldSz cx="9144000" cy="6858000" type="screen4x3"/>
  <p:notesSz cx="7099300" cy="10234613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17F"/>
    <a:srgbClr val="856647"/>
    <a:srgbClr val="FF9900"/>
    <a:srgbClr val="FF6600"/>
    <a:srgbClr val="FFCC6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6" autoAdjust="0"/>
    <p:restoredTop sz="94660"/>
  </p:normalViewPr>
  <p:slideViewPr>
    <p:cSldViewPr>
      <p:cViewPr varScale="1">
        <p:scale>
          <a:sx n="111" d="100"/>
          <a:sy n="111" d="100"/>
        </p:scale>
        <p:origin x="1572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980"/>
    </p:cViewPr>
  </p:sorterViewPr>
  <p:notesViewPr>
    <p:cSldViewPr>
      <p:cViewPr varScale="1">
        <p:scale>
          <a:sx n="64" d="100"/>
          <a:sy n="64" d="100"/>
        </p:scale>
        <p:origin x="20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 smtClean="0"/>
            </a:lvl1pPr>
          </a:lstStyle>
          <a:p>
            <a:pPr>
              <a:defRPr/>
            </a:pPr>
            <a:fld id="{76E92D06-A176-4C0A-AF68-87D092F16238}" type="datetimeFigureOut">
              <a:rPr lang="cs-CZ"/>
              <a:pPr>
                <a:defRPr/>
              </a:pPr>
              <a:t>10.05.2023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 smtClean="0"/>
            </a:lvl1pPr>
          </a:lstStyle>
          <a:p>
            <a:pPr>
              <a:defRPr/>
            </a:pPr>
            <a:fld id="{9944A22C-B563-4126-8B24-D8D55507AC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199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7076824-A2AC-4FAC-BCB6-4AE5AA68A7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28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1680" y="4869160"/>
            <a:ext cx="6984776" cy="432048"/>
          </a:xfrm>
        </p:spPr>
        <p:txBody>
          <a:bodyPr anchor="t"/>
          <a:lstStyle>
            <a:lvl1pPr>
              <a:defRPr sz="2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6984776" cy="1224136"/>
          </a:xfrm>
        </p:spPr>
        <p:txBody>
          <a:bodyPr anchor="b"/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8C993-011B-4698-9DDB-5FCE5EABF4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893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C8B5D-B535-4CE4-8872-2FA6B218F4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898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4797152"/>
            <a:ext cx="5486400" cy="7200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59012" y="1052736"/>
            <a:ext cx="5486400" cy="356026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267744" y="5517231"/>
            <a:ext cx="5486400" cy="6549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54668-3728-41EC-B440-44B50D38B0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1806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jedno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2" y="396280"/>
            <a:ext cx="7138987" cy="6270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6"/>
            <a:ext cx="7138987" cy="4713387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541338" indent="-274638">
              <a:buFontTx/>
              <a:buBlip>
                <a:blip r:embed="rId2"/>
              </a:buBlip>
              <a:defRPr/>
            </a:lvl2pPr>
            <a:lvl3pPr marL="808038" indent="-266700">
              <a:buFontTx/>
              <a:buBlip>
                <a:blip r:embed="rId2"/>
              </a:buBlip>
              <a:defRPr/>
            </a:lvl3pPr>
            <a:lvl4pPr marL="985838" indent="-177800">
              <a:buFontTx/>
              <a:buBlip>
                <a:blip r:embed="rId2"/>
              </a:buBlip>
              <a:defRPr/>
            </a:lvl4pPr>
            <a:lvl5pPr marL="1163638" indent="-1778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4AFC2-7679-4D6C-9D6C-5DAD3DA854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11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dvou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8535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664" y="1484784"/>
            <a:ext cx="7139136" cy="4641379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B3536-0B3D-4E89-BA3C-AE7C49F422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282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z nadpisu, pouze obsah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052736"/>
            <a:ext cx="7138987" cy="5073427"/>
          </a:xfrm>
        </p:spPr>
        <p:txBody>
          <a:bodyPr/>
          <a:lstStyle>
            <a:lvl1pPr marL="266700" indent="-266700">
              <a:buFontTx/>
              <a:buBlip>
                <a:blip r:embed="rId3"/>
              </a:buBlip>
              <a:defRPr/>
            </a:lvl1pPr>
            <a:lvl2pPr marL="541338" indent="-274638">
              <a:buFontTx/>
              <a:buBlip>
                <a:blip r:embed="rId3"/>
              </a:buBlip>
              <a:defRPr/>
            </a:lvl2pPr>
            <a:lvl3pPr marL="808038" indent="-266700">
              <a:buFontTx/>
              <a:buBlip>
                <a:blip r:embed="rId3"/>
              </a:buBlip>
              <a:defRPr/>
            </a:lvl3pPr>
            <a:lvl4pPr marL="985838" indent="-177800">
              <a:buFontTx/>
              <a:buBlip>
                <a:blip r:embed="rId3"/>
              </a:buBlip>
              <a:defRPr/>
            </a:lvl4pPr>
            <a:lvl5pPr marL="1163638" indent="-1778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1A95A-9729-4D7D-B061-DFE9163B6D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15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9809" y="388259"/>
            <a:ext cx="7138987" cy="6270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47664" y="1484784"/>
            <a:ext cx="3384376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76056" y="1484784"/>
            <a:ext cx="3610744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97DA8-4F99-4618-9588-17E2CF1F0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41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dstavce +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63339"/>
            <a:ext cx="3528392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1484784"/>
            <a:ext cx="3528392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63339"/>
            <a:ext cx="3466728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1484784"/>
            <a:ext cx="3466728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943FA-746A-46E2-A2C5-43A016364C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748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388259"/>
            <a:ext cx="7138987" cy="627063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429019"/>
            <a:ext cx="3528392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2132857"/>
            <a:ext cx="3528392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429019"/>
            <a:ext cx="346672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2132857"/>
            <a:ext cx="3466728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C0377-31A0-4D91-AB2F-CCBA5C5F0B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548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 jedno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3" y="387896"/>
            <a:ext cx="7138987" cy="6270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13F62-1F22-40BC-AA61-346F3803E3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881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7809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993D7-B749-4142-B428-18F5418F9F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196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557338" y="396875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547813" y="1484784"/>
            <a:ext cx="7138987" cy="464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  <a:p>
            <a:pPr lvl="2"/>
            <a:r>
              <a:rPr lang="cs-CZ" altLang="cs-CZ" dirty="0"/>
              <a:t>Třetí úroveň</a:t>
            </a:r>
          </a:p>
          <a:p>
            <a:pPr lvl="3"/>
            <a:r>
              <a:rPr lang="cs-CZ" altLang="cs-CZ" dirty="0"/>
              <a:t>Čtvrtá úroveň</a:t>
            </a:r>
          </a:p>
          <a:p>
            <a:pPr lvl="4"/>
            <a:r>
              <a:rPr lang="cs-CZ" alt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692275" y="6356350"/>
            <a:ext cx="1655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708400" y="6356350"/>
            <a:ext cx="2735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804025" y="6356350"/>
            <a:ext cx="1882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CE0307-63E5-4315-8078-A1E278E9D7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-2830248" y="3037091"/>
            <a:ext cx="6460828" cy="907941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cs-CZ" sz="530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SIGNALIZACE</a:t>
            </a:r>
            <a:endParaRPr lang="cs-CZ" sz="5300" dirty="0">
              <a:ln w="15240">
                <a:solidFill>
                  <a:schemeClr val="bg1"/>
                </a:solidFill>
              </a:ln>
              <a:solidFill>
                <a:srgbClr val="D3F17F"/>
              </a:solidFill>
              <a:latin typeface="Arial Black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51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2" r:id="rId10"/>
    <p:sldLayoutId id="214748375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1338" indent="-27463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457326"/>
          </a:solidFill>
          <a:latin typeface="Arial" pitchFamily="34" charset="0"/>
          <a:ea typeface="+mn-ea"/>
          <a:cs typeface="Arial" pitchFamily="34" charset="0"/>
        </a:defRPr>
      </a:lvl2pPr>
      <a:lvl3pPr marL="808038" indent="-2667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858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636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58B08B-EE4F-4D6D-96DE-40B30BFF6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36" y="260648"/>
            <a:ext cx="8621138" cy="627063"/>
          </a:xfrm>
        </p:spPr>
        <p:txBody>
          <a:bodyPr/>
          <a:lstStyle/>
          <a:p>
            <a:r>
              <a:rPr lang="cs-CZ" dirty="0"/>
              <a:t>Srdeční sval – v principu podobný příčně pruhovanému</a:t>
            </a:r>
            <a:endParaRPr lang="en-US" dirty="0"/>
          </a:p>
        </p:txBody>
      </p:sp>
      <p:pic>
        <p:nvPicPr>
          <p:cNvPr id="1026" name="Picture 2" descr="https://teachmephysiology.com/wp-content/uploads/2017/03/CICR-1024x981.jpg">
            <a:extLst>
              <a:ext uri="{FF2B5EF4-FFF2-40B4-BE49-F238E27FC236}">
                <a16:creationId xmlns:a16="http://schemas.microsoft.com/office/drawing/2014/main" id="{53C2B36B-4D3A-47B8-BA02-8698B987C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823" y="2204864"/>
            <a:ext cx="3528392" cy="338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F9A13F62-214F-4C56-9F71-B313E40C730E}"/>
              </a:ext>
            </a:extLst>
          </p:cNvPr>
          <p:cNvGrpSpPr/>
          <p:nvPr/>
        </p:nvGrpSpPr>
        <p:grpSpPr>
          <a:xfrm>
            <a:off x="4932040" y="2132856"/>
            <a:ext cx="4342184" cy="3837665"/>
            <a:chOff x="4932040" y="2132856"/>
            <a:chExt cx="4342184" cy="3837665"/>
          </a:xfrm>
        </p:grpSpPr>
        <p:pic>
          <p:nvPicPr>
            <p:cNvPr id="1028" name="Picture 4" descr="https://teachmephysiology.com/wp-content/uploads/2017/03/troponins.gif">
              <a:extLst>
                <a:ext uri="{FF2B5EF4-FFF2-40B4-BE49-F238E27FC236}">
                  <a16:creationId xmlns:a16="http://schemas.microsoft.com/office/drawing/2014/main" id="{8442F61C-E815-40B7-AE24-F231D3A4C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2348299"/>
              <a:ext cx="3944295" cy="3413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36D5CC76-4DF0-4FF3-A966-EF4D9873A77D}"/>
                </a:ext>
              </a:extLst>
            </p:cNvPr>
            <p:cNvSpPr txBox="1"/>
            <p:nvPr/>
          </p:nvSpPr>
          <p:spPr>
            <a:xfrm>
              <a:off x="6228184" y="2132856"/>
              <a:ext cx="2448272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100" b="1" dirty="0">
                  <a:solidFill>
                    <a:schemeClr val="tx1"/>
                  </a:solidFill>
                </a:rPr>
                <a:t>Vylití troponinu do krve je </a:t>
              </a:r>
              <a:r>
                <a:rPr lang="cs-CZ" sz="1100" b="1" dirty="0" err="1">
                  <a:solidFill>
                    <a:schemeClr val="tx1"/>
                  </a:solidFill>
                </a:rPr>
                <a:t>markerem</a:t>
              </a:r>
              <a:r>
                <a:rPr lang="cs-CZ" sz="1100" b="1" dirty="0">
                  <a:solidFill>
                    <a:schemeClr val="tx1"/>
                  </a:solidFill>
                </a:rPr>
                <a:t> infarktu myokardu</a:t>
              </a:r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7EE1EECD-1908-4436-B817-58B07A051F44}"/>
                </a:ext>
              </a:extLst>
            </p:cNvPr>
            <p:cNvSpPr txBox="1"/>
            <p:nvPr/>
          </p:nvSpPr>
          <p:spPr>
            <a:xfrm>
              <a:off x="4932040" y="5720043"/>
              <a:ext cx="20162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err="1">
                  <a:solidFill>
                    <a:schemeClr val="tx1"/>
                  </a:solidFill>
                </a:rPr>
                <a:t>Glycogen</a:t>
              </a:r>
              <a:r>
                <a:rPr lang="cs-CZ" sz="1000" dirty="0">
                  <a:solidFill>
                    <a:schemeClr val="tx1"/>
                  </a:solidFill>
                </a:rPr>
                <a:t> </a:t>
              </a:r>
              <a:r>
                <a:rPr lang="cs-CZ" sz="1000" dirty="0" err="1">
                  <a:solidFill>
                    <a:schemeClr val="tx1"/>
                  </a:solidFill>
                </a:rPr>
                <a:t>phosphorylase</a:t>
              </a:r>
              <a:r>
                <a:rPr lang="cs-CZ" sz="1000" dirty="0">
                  <a:solidFill>
                    <a:schemeClr val="tx1"/>
                  </a:solidFill>
                </a:rPr>
                <a:t> BB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35E17500-F037-401B-AB43-3403C38B6D11}"/>
                </a:ext>
              </a:extLst>
            </p:cNvPr>
            <p:cNvSpPr txBox="1"/>
            <p:nvPr/>
          </p:nvSpPr>
          <p:spPr>
            <a:xfrm>
              <a:off x="7258000" y="5724300"/>
              <a:ext cx="20162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err="1">
                  <a:solidFill>
                    <a:schemeClr val="tx1"/>
                  </a:solidFill>
                </a:rPr>
                <a:t>Creatin</a:t>
              </a:r>
              <a:r>
                <a:rPr lang="cs-CZ" sz="1000" dirty="0">
                  <a:solidFill>
                    <a:schemeClr val="tx1"/>
                  </a:solidFill>
                </a:rPr>
                <a:t> </a:t>
              </a:r>
              <a:r>
                <a:rPr lang="cs-CZ" sz="1000" dirty="0" err="1">
                  <a:solidFill>
                    <a:schemeClr val="tx1"/>
                  </a:solidFill>
                </a:rPr>
                <a:t>kinase</a:t>
              </a:r>
              <a:r>
                <a:rPr lang="cs-CZ" sz="1000" dirty="0">
                  <a:solidFill>
                    <a:schemeClr val="tx1"/>
                  </a:solidFill>
                </a:rPr>
                <a:t> MB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CED9E2D8-7F18-40A2-A98F-2D036FE2CB64}"/>
              </a:ext>
            </a:extLst>
          </p:cNvPr>
          <p:cNvSpPr txBox="1"/>
          <p:nvPr/>
        </p:nvSpPr>
        <p:spPr>
          <a:xfrm>
            <a:off x="1691680" y="173274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tx1"/>
                </a:solidFill>
              </a:rPr>
              <a:t>Rozdíl je ve způsobu aktivace sarkoplasmatického retikula a vylití vápníku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51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Členění podle různých parametrů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Typy receptorů</a:t>
            </a:r>
          </a:p>
          <a:p>
            <a:pPr lvl="1"/>
            <a:r>
              <a:rPr lang="cs-CZ" dirty="0">
                <a:latin typeface="+mn-lt"/>
              </a:rPr>
              <a:t>povrchové receptory</a:t>
            </a:r>
          </a:p>
          <a:p>
            <a:pPr lvl="1"/>
            <a:r>
              <a:rPr lang="cs-CZ" dirty="0">
                <a:latin typeface="+mn-lt"/>
              </a:rPr>
              <a:t>intracelulární receptory</a:t>
            </a:r>
          </a:p>
        </p:txBody>
      </p:sp>
    </p:spTree>
    <p:extLst>
      <p:ext uri="{BB962C8B-B14F-4D97-AF65-F5344CB8AC3E}">
        <p14:creationId xmlns:p14="http://schemas.microsoft.com/office/powerpoint/2010/main" val="341162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3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340768"/>
            <a:ext cx="6250030" cy="449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15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3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5698" y="1196752"/>
            <a:ext cx="5710678" cy="51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40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Členění podle různých parametrů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Dle důsledků</a:t>
            </a:r>
          </a:p>
        </p:txBody>
      </p:sp>
      <p:pic>
        <p:nvPicPr>
          <p:cNvPr id="4" name="Picture 3" descr="figure_15_04.jpg"/>
          <p:cNvPicPr>
            <a:picLocks noChangeAspect="1"/>
          </p:cNvPicPr>
          <p:nvPr/>
        </p:nvPicPr>
        <p:blipFill rotWithShape="1">
          <a:blip r:embed="rId2" cstate="print"/>
          <a:srcRect t="914"/>
          <a:stretch/>
        </p:blipFill>
        <p:spPr>
          <a:xfrm>
            <a:off x="3899061" y="1196788"/>
            <a:ext cx="5098046" cy="56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2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5.jpg"/>
          <p:cNvPicPr>
            <a:picLocks noChangeAspect="1"/>
          </p:cNvPicPr>
          <p:nvPr/>
        </p:nvPicPr>
        <p:blipFill>
          <a:blip r:embed="rId2" cstate="print"/>
          <a:srcRect t="2685" r="83750" b="32461"/>
          <a:stretch>
            <a:fillRect/>
          </a:stretch>
        </p:blipFill>
        <p:spPr>
          <a:xfrm>
            <a:off x="4587707" y="752584"/>
            <a:ext cx="1386880" cy="2324635"/>
          </a:xfrm>
          <a:prstGeom prst="rect">
            <a:avLst/>
          </a:prstGeom>
        </p:spPr>
      </p:pic>
      <p:pic>
        <p:nvPicPr>
          <p:cNvPr id="3" name="Picture 2" descr="figure_15_05.jpg"/>
          <p:cNvPicPr>
            <a:picLocks noChangeAspect="1"/>
          </p:cNvPicPr>
          <p:nvPr/>
        </p:nvPicPr>
        <p:blipFill>
          <a:blip r:embed="rId2" cstate="print"/>
          <a:srcRect l="18562" b="5582"/>
          <a:stretch>
            <a:fillRect/>
          </a:stretch>
        </p:blipFill>
        <p:spPr>
          <a:xfrm>
            <a:off x="1615811" y="3212976"/>
            <a:ext cx="7393855" cy="3600400"/>
          </a:xfrm>
          <a:prstGeom prst="rect">
            <a:avLst/>
          </a:prstGeom>
        </p:spPr>
      </p:pic>
      <p:sp>
        <p:nvSpPr>
          <p:cNvPr id="4" name="Zástupný symbol pro obsah 2"/>
          <p:cNvSpPr txBox="1">
            <a:spLocks/>
          </p:cNvSpPr>
          <p:nvPr/>
        </p:nvSpPr>
        <p:spPr>
          <a:xfrm>
            <a:off x="1348758" y="1420351"/>
            <a:ext cx="3240211" cy="1512168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>
                <a:latin typeface="+mn-lt"/>
              </a:rPr>
              <a:t>Stejná signální molekula může působit různě na různé buněčné typy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7783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5656" y="2276872"/>
            <a:ext cx="7138987" cy="627063"/>
          </a:xfrm>
        </p:spPr>
        <p:txBody>
          <a:bodyPr/>
          <a:lstStyle/>
          <a:p>
            <a:r>
              <a:rPr lang="cs-CZ">
                <a:latin typeface="+mn-lt"/>
              </a:rPr>
              <a:t>Podle typu </a:t>
            </a:r>
            <a:r>
              <a:rPr lang="cs-CZ" dirty="0">
                <a:latin typeface="+mn-lt"/>
              </a:rPr>
              <a:t>membránových receptorů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547813" y="3140968"/>
            <a:ext cx="7138987" cy="2985195"/>
          </a:xfrm>
        </p:spPr>
        <p:txBody>
          <a:bodyPr/>
          <a:lstStyle/>
          <a:p>
            <a:r>
              <a:rPr lang="cs-CZ" dirty="0">
                <a:latin typeface="+mn-lt"/>
              </a:rPr>
              <a:t>Receptory typu iontových kanálů</a:t>
            </a:r>
          </a:p>
          <a:p>
            <a:r>
              <a:rPr lang="cs-CZ" dirty="0">
                <a:latin typeface="+mn-lt"/>
              </a:rPr>
              <a:t>Receptory spřažené s G-proteiny</a:t>
            </a:r>
          </a:p>
          <a:p>
            <a:r>
              <a:rPr lang="cs-CZ" dirty="0">
                <a:latin typeface="+mn-lt"/>
              </a:rPr>
              <a:t>Receptory spřažené s enzymy/enzymatickou funkcí</a:t>
            </a:r>
          </a:p>
          <a:p>
            <a:pPr marL="0" indent="0">
              <a:buNone/>
            </a:pPr>
            <a:endParaRPr lang="cs-CZ" dirty="0">
              <a:latin typeface="+mn-lt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 bwMode="auto">
          <a:xfrm>
            <a:off x="1700211" y="342645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latin typeface="+mn-lt"/>
              </a:rPr>
              <a:t>Členění podle různých parametrů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162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6142" y="2060848"/>
            <a:ext cx="7427167" cy="3066359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typy membránových receptorů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547813" y="1412776"/>
            <a:ext cx="7138987" cy="4713387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Receptory typu iontových kanálů</a:t>
            </a:r>
          </a:p>
        </p:txBody>
      </p:sp>
    </p:spTree>
    <p:extLst>
      <p:ext uri="{BB962C8B-B14F-4D97-AF65-F5344CB8AC3E}">
        <p14:creationId xmlns:p14="http://schemas.microsoft.com/office/powerpoint/2010/main" val="2514646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6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988840"/>
            <a:ext cx="7884368" cy="2455417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typy membránových receptorů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547813" y="1412776"/>
            <a:ext cx="7138987" cy="4713387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Receptory spřažené s G-proteiny</a:t>
            </a:r>
          </a:p>
        </p:txBody>
      </p:sp>
    </p:spTree>
    <p:extLst>
      <p:ext uri="{BB962C8B-B14F-4D97-AF65-F5344CB8AC3E}">
        <p14:creationId xmlns:p14="http://schemas.microsoft.com/office/powerpoint/2010/main" val="750836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6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060848"/>
            <a:ext cx="7723584" cy="2846692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typy membránových receptorů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547813" y="1412776"/>
            <a:ext cx="7138987" cy="4713387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Receptory spřažené s enzymy/enzymatickou funkcí</a:t>
            </a:r>
          </a:p>
          <a:p>
            <a:pPr marL="0" indent="0">
              <a:buNone/>
            </a:pP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6058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396280"/>
            <a:ext cx="7499175" cy="627063"/>
          </a:xfrm>
        </p:spPr>
        <p:txBody>
          <a:bodyPr/>
          <a:lstStyle/>
          <a:p>
            <a:r>
              <a:rPr lang="cs-CZ">
                <a:latin typeface="+mn-lt"/>
              </a:rPr>
              <a:t>Základní biochemické mechanismy </a:t>
            </a:r>
            <a:r>
              <a:rPr lang="cs-CZ" dirty="0">
                <a:latin typeface="+mn-lt"/>
              </a:rPr>
              <a:t>buněčné signalizace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908001" y="2333886"/>
            <a:ext cx="6912471" cy="3096344"/>
          </a:xfrm>
        </p:spPr>
        <p:txBody>
          <a:bodyPr/>
          <a:lstStyle/>
          <a:p>
            <a:r>
              <a:rPr lang="cs-CZ" dirty="0"/>
              <a:t>1. Změna proteinové konformace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2. Fosforylace – kovalentní přidání anorganického fosfátu (z ATP)  na molekulu proteinu enzymem, který se nazývá kináza</a:t>
            </a:r>
          </a:p>
          <a:p>
            <a:endParaRPr lang="cs-CZ" dirty="0"/>
          </a:p>
          <a:p>
            <a:r>
              <a:rPr lang="cs-CZ" dirty="0"/>
              <a:t>3. Nekovalentní záměna GDP za GTP</a:t>
            </a:r>
          </a:p>
        </p:txBody>
      </p:sp>
    </p:spTree>
    <p:extLst>
      <p:ext uri="{BB962C8B-B14F-4D97-AF65-F5344CB8AC3E}">
        <p14:creationId xmlns:p14="http://schemas.microsoft.com/office/powerpoint/2010/main" val="254912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7DF280-7A51-48B4-BDC7-1C4CB42E1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88640"/>
            <a:ext cx="7138987" cy="627063"/>
          </a:xfrm>
        </p:spPr>
        <p:txBody>
          <a:bodyPr/>
          <a:lstStyle/>
          <a:p>
            <a:r>
              <a:rPr lang="cs-CZ" dirty="0"/>
              <a:t>Jaký je molekulární rozdíl mezi „pomalými“ a „rychlými“ svalovými vlákny?</a:t>
            </a:r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F49F1B0-D85A-4FA4-9D8A-09204A536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430" y="1151407"/>
            <a:ext cx="5760640" cy="20895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C405F17-058C-4033-ABA1-BFA7FB1F2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684706"/>
            <a:ext cx="4467225" cy="31908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48441FA-D830-4708-BC2D-97F6B06C2B1B}"/>
              </a:ext>
            </a:extLst>
          </p:cNvPr>
          <p:cNvSpPr txBox="1"/>
          <p:nvPr/>
        </p:nvSpPr>
        <p:spPr>
          <a:xfrm>
            <a:off x="2763501" y="5007420"/>
            <a:ext cx="728379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chemeClr val="tx1"/>
                </a:solidFill>
              </a:rPr>
              <a:t>pomalé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5A1D9C-59A3-4B19-B5B5-385ECD470747}"/>
              </a:ext>
            </a:extLst>
          </p:cNvPr>
          <p:cNvSpPr txBox="1"/>
          <p:nvPr/>
        </p:nvSpPr>
        <p:spPr>
          <a:xfrm>
            <a:off x="3491880" y="5007420"/>
            <a:ext cx="1368152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chemeClr val="tx1"/>
                </a:solidFill>
              </a:rPr>
              <a:t>rychlé</a:t>
            </a:r>
            <a:endParaRPr lang="en-US" sz="1100" b="1" dirty="0">
              <a:solidFill>
                <a:schemeClr val="tx1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F4DC4AE-AC0B-4473-A8E6-387BE2352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265" y="3429000"/>
            <a:ext cx="3092921" cy="192917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C5851DF-A0C7-4575-B741-23D3EEDF4955}"/>
              </a:ext>
            </a:extLst>
          </p:cNvPr>
          <p:cNvSpPr txBox="1"/>
          <p:nvPr/>
        </p:nvSpPr>
        <p:spPr>
          <a:xfrm>
            <a:off x="7741207" y="3234666"/>
            <a:ext cx="728670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900" b="1" dirty="0" err="1">
                <a:solidFill>
                  <a:schemeClr val="tx1"/>
                </a:solidFill>
              </a:rPr>
              <a:t>actinin</a:t>
            </a:r>
            <a:r>
              <a:rPr lang="cs-CZ" sz="900" b="1" dirty="0">
                <a:solidFill>
                  <a:schemeClr val="tx1"/>
                </a:solidFill>
              </a:rPr>
              <a:t> 3 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D976389-356F-4680-B464-281DE4B0E125}"/>
              </a:ext>
            </a:extLst>
          </p:cNvPr>
          <p:cNvSpPr txBox="1"/>
          <p:nvPr/>
        </p:nvSpPr>
        <p:spPr>
          <a:xfrm>
            <a:off x="7730406" y="2975430"/>
            <a:ext cx="93883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900" b="1" dirty="0" err="1">
                <a:solidFill>
                  <a:schemeClr val="tx1"/>
                </a:solidFill>
              </a:rPr>
              <a:t>myomesin</a:t>
            </a:r>
            <a:r>
              <a:rPr lang="cs-CZ" sz="900" b="1" dirty="0">
                <a:solidFill>
                  <a:schemeClr val="tx1"/>
                </a:solidFill>
              </a:rPr>
              <a:t> 2/3 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243D9D6-3A56-4802-9F83-1101AF671AE3}"/>
              </a:ext>
            </a:extLst>
          </p:cNvPr>
          <p:cNvSpPr txBox="1"/>
          <p:nvPr/>
        </p:nvSpPr>
        <p:spPr>
          <a:xfrm>
            <a:off x="7730406" y="2713242"/>
            <a:ext cx="93883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900" b="1" dirty="0">
                <a:solidFill>
                  <a:schemeClr val="tx1"/>
                </a:solidFill>
              </a:rPr>
              <a:t>Troponin C/I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75A7140-1BF5-4EAB-88D9-8DB4F6766F7D}"/>
              </a:ext>
            </a:extLst>
          </p:cNvPr>
          <p:cNvSpPr txBox="1"/>
          <p:nvPr/>
        </p:nvSpPr>
        <p:spPr>
          <a:xfrm>
            <a:off x="7424575" y="3715402"/>
            <a:ext cx="1719450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900" b="1" dirty="0">
                <a:solidFill>
                  <a:schemeClr val="tx1"/>
                </a:solidFill>
              </a:rPr>
              <a:t>NAD(P) </a:t>
            </a:r>
            <a:r>
              <a:rPr lang="cs-CZ" sz="900" b="1" dirty="0" err="1">
                <a:solidFill>
                  <a:schemeClr val="tx1"/>
                </a:solidFill>
              </a:rPr>
              <a:t>transhydrogenase</a:t>
            </a:r>
            <a:r>
              <a:rPr lang="cs-CZ" sz="900" b="1" dirty="0">
                <a:solidFill>
                  <a:schemeClr val="tx1"/>
                </a:solidFill>
              </a:rPr>
              <a:t> 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BA08650-CD16-4F0E-9472-520BD299EDB4}"/>
              </a:ext>
            </a:extLst>
          </p:cNvPr>
          <p:cNvSpPr txBox="1"/>
          <p:nvPr/>
        </p:nvSpPr>
        <p:spPr>
          <a:xfrm>
            <a:off x="7427000" y="3475034"/>
            <a:ext cx="1719450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900" b="1" dirty="0" err="1">
                <a:solidFill>
                  <a:schemeClr val="tx1"/>
                </a:solidFill>
              </a:rPr>
              <a:t>Isocitrate</a:t>
            </a:r>
            <a:r>
              <a:rPr lang="cs-CZ" sz="900" b="1" dirty="0">
                <a:solidFill>
                  <a:schemeClr val="tx1"/>
                </a:solidFill>
              </a:rPr>
              <a:t> </a:t>
            </a:r>
            <a:r>
              <a:rPr lang="cs-CZ" sz="900" b="1" dirty="0" err="1">
                <a:solidFill>
                  <a:schemeClr val="tx1"/>
                </a:solidFill>
              </a:rPr>
              <a:t>dehydrogenase</a:t>
            </a:r>
            <a:r>
              <a:rPr lang="cs-CZ" sz="900" b="1" dirty="0">
                <a:solidFill>
                  <a:schemeClr val="tx1"/>
                </a:solidFill>
              </a:rPr>
              <a:t> </a:t>
            </a:r>
            <a:endParaRPr lang="en-US" sz="9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Figure 106 - Muscle Cells - GUWS Medical">
            <a:extLst>
              <a:ext uri="{FF2B5EF4-FFF2-40B4-BE49-F238E27FC236}">
                <a16:creationId xmlns:a16="http://schemas.microsoft.com/office/drawing/2014/main" id="{C30C2915-16D9-4EB5-9229-12AD69132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600" y="5138225"/>
            <a:ext cx="3113949" cy="148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38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396280"/>
            <a:ext cx="7499175" cy="627063"/>
          </a:xfrm>
        </p:spPr>
        <p:txBody>
          <a:bodyPr/>
          <a:lstStyle/>
          <a:p>
            <a:r>
              <a:rPr lang="cs-CZ">
                <a:latin typeface="+mn-lt"/>
              </a:rPr>
              <a:t>Základní biochemické mechanismy </a:t>
            </a:r>
            <a:r>
              <a:rPr lang="cs-CZ" dirty="0">
                <a:latin typeface="+mn-lt"/>
              </a:rPr>
              <a:t>buněčné signalizace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547813" y="1412777"/>
            <a:ext cx="7138987" cy="504055"/>
          </a:xfrm>
        </p:spPr>
        <p:txBody>
          <a:bodyPr/>
          <a:lstStyle/>
          <a:p>
            <a:r>
              <a:rPr lang="cs-CZ" dirty="0"/>
              <a:t>1. Změna proteinové konformace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074" name="Picture 2" descr="VÃ½sledek obrÃ¡zku pro protein conformation">
            <a:extLst>
              <a:ext uri="{FF2B5EF4-FFF2-40B4-BE49-F238E27FC236}">
                <a16:creationId xmlns:a16="http://schemas.microsoft.com/office/drawing/2014/main" id="{1C08B79C-6519-4596-97F5-72DBF58DC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75" y="1939824"/>
            <a:ext cx="5466470" cy="465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496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396280"/>
            <a:ext cx="7499175" cy="627063"/>
          </a:xfrm>
        </p:spPr>
        <p:txBody>
          <a:bodyPr/>
          <a:lstStyle/>
          <a:p>
            <a:r>
              <a:rPr lang="cs-CZ">
                <a:latin typeface="+mn-lt"/>
              </a:rPr>
              <a:t>Základní biochemické mechanismy </a:t>
            </a:r>
            <a:r>
              <a:rPr lang="cs-CZ" dirty="0">
                <a:latin typeface="+mn-lt"/>
              </a:rPr>
              <a:t>buněčné signalizace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547813" y="1412777"/>
            <a:ext cx="7138987" cy="1224136"/>
          </a:xfrm>
        </p:spPr>
        <p:txBody>
          <a:bodyPr/>
          <a:lstStyle/>
          <a:p>
            <a:r>
              <a:rPr lang="cs-CZ" dirty="0"/>
              <a:t>2. Fosforylace – kovalentní přidání anorganického fosfátu (z ATP)  na molekulu tyrosinu nebo serinu/threoninu enzymem, který se jmenuje kináza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8" name="Picture 4" descr="VÃ½sledek obrÃ¡zku pro serine and phospho-serine">
            <a:extLst>
              <a:ext uri="{FF2B5EF4-FFF2-40B4-BE49-F238E27FC236}">
                <a16:creationId xmlns:a16="http://schemas.microsoft.com/office/drawing/2014/main" id="{620A4F2D-12D8-4B18-B124-47F348D4F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376465"/>
            <a:ext cx="4463786" cy="244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Ã½sledek obrÃ¡zku pro atp phosphate">
            <a:extLst>
              <a:ext uri="{FF2B5EF4-FFF2-40B4-BE49-F238E27FC236}">
                <a16:creationId xmlns:a16="http://schemas.microsoft.com/office/drawing/2014/main" id="{8CCECD85-AA4D-4C0F-87A8-3528E9E71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81534"/>
            <a:ext cx="3208385" cy="189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536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1004264"/>
            <a:ext cx="5110902" cy="5665096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mechanismy buněčné signalizace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161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396280"/>
            <a:ext cx="7499175" cy="627063"/>
          </a:xfrm>
        </p:spPr>
        <p:txBody>
          <a:bodyPr/>
          <a:lstStyle/>
          <a:p>
            <a:r>
              <a:rPr lang="cs-CZ">
                <a:latin typeface="+mn-lt"/>
              </a:rPr>
              <a:t>Základní biochemické mechanismy </a:t>
            </a:r>
            <a:r>
              <a:rPr lang="cs-CZ" dirty="0">
                <a:latin typeface="+mn-lt"/>
              </a:rPr>
              <a:t>buněčné signalizace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547813" y="1412777"/>
            <a:ext cx="7138987" cy="1008112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3. Nekovalentní záměna GDP za GTP</a:t>
            </a:r>
          </a:p>
        </p:txBody>
      </p:sp>
      <p:pic>
        <p:nvPicPr>
          <p:cNvPr id="2050" name="Picture 2" descr="VÃ½sledek obrÃ¡zku pro gdp and gtp">
            <a:extLst>
              <a:ext uri="{FF2B5EF4-FFF2-40B4-BE49-F238E27FC236}">
                <a16:creationId xmlns:a16="http://schemas.microsoft.com/office/drawing/2014/main" id="{88D8D329-462B-4FB0-B99B-6008267FB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10323"/>
            <a:ext cx="5902683" cy="177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569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mechanismy buněčné signalizace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  <p:pic>
        <p:nvPicPr>
          <p:cNvPr id="5" name="Picture 4" descr="figure_15_07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908720"/>
            <a:ext cx="5278839" cy="56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16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9927" y="836712"/>
            <a:ext cx="5324441" cy="5856885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mechanismy buněčné signalizace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62B5F06-7E55-46C9-AB63-52D3DA5AF765}"/>
              </a:ext>
            </a:extLst>
          </p:cNvPr>
          <p:cNvSpPr txBox="1"/>
          <p:nvPr/>
        </p:nvSpPr>
        <p:spPr>
          <a:xfrm>
            <a:off x="1835696" y="4149080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GTPase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activating</a:t>
            </a:r>
            <a:r>
              <a:rPr lang="cs-CZ" sz="1400" dirty="0">
                <a:solidFill>
                  <a:schemeClr val="tx1"/>
                </a:solidFill>
              </a:rPr>
              <a:t> protein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A949AF9-E2E2-4A05-A29D-E377899A3FA3}"/>
              </a:ext>
            </a:extLst>
          </p:cNvPr>
          <p:cNvSpPr txBox="1"/>
          <p:nvPr/>
        </p:nvSpPr>
        <p:spPr>
          <a:xfrm>
            <a:off x="7236296" y="2996952"/>
            <a:ext cx="1584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Guanine </a:t>
            </a:r>
            <a:r>
              <a:rPr lang="cs-CZ" sz="1400" dirty="0" err="1">
                <a:solidFill>
                  <a:schemeClr val="tx1"/>
                </a:solidFill>
              </a:rPr>
              <a:t>nucleotide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exchange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factor</a:t>
            </a:r>
            <a:endParaRPr lang="cs-CZ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992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1619671" y="980728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500" b="1" noProof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rPr>
              <a:t>Signální molekuly často tvoří velké uspořádané komplexy, které organizují efektivní přenos signálu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547813" y="2348880"/>
            <a:ext cx="7138987" cy="3777283"/>
          </a:xfrm>
        </p:spPr>
        <p:txBody>
          <a:bodyPr/>
          <a:lstStyle/>
          <a:p>
            <a:r>
              <a:rPr lang="cs-CZ"/>
              <a:t>Na cytoplazmatických „lešeních“ (scaffolding proteinech)</a:t>
            </a:r>
          </a:p>
          <a:p>
            <a:r>
              <a:rPr lang="cs-CZ"/>
              <a:t>Na receptorech</a:t>
            </a:r>
          </a:p>
          <a:p>
            <a:r>
              <a:rPr lang="cs-CZ"/>
              <a:t>Na membránových doménách</a:t>
            </a:r>
          </a:p>
        </p:txBody>
      </p:sp>
    </p:spTree>
    <p:extLst>
      <p:ext uri="{BB962C8B-B14F-4D97-AF65-F5344CB8AC3E}">
        <p14:creationId xmlns:p14="http://schemas.microsoft.com/office/powerpoint/2010/main" val="2164650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0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052736"/>
            <a:ext cx="7492257" cy="548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0b.jpg"/>
          <p:cNvPicPr>
            <a:picLocks noChangeAspect="1"/>
          </p:cNvPicPr>
          <p:nvPr/>
        </p:nvPicPr>
        <p:blipFill>
          <a:blip r:embed="rId2" cstate="print"/>
          <a:srcRect r="1640"/>
          <a:stretch>
            <a:fillRect/>
          </a:stretch>
        </p:blipFill>
        <p:spPr>
          <a:xfrm>
            <a:off x="1403648" y="1268760"/>
            <a:ext cx="7632848" cy="467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27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0c.jpg"/>
          <p:cNvPicPr>
            <a:picLocks noChangeAspect="1"/>
          </p:cNvPicPr>
          <p:nvPr/>
        </p:nvPicPr>
        <p:blipFill>
          <a:blip r:embed="rId2" cstate="print"/>
          <a:srcRect l="267" r="1004"/>
          <a:stretch>
            <a:fillRect/>
          </a:stretch>
        </p:blipFill>
        <p:spPr>
          <a:xfrm>
            <a:off x="1379781" y="1431792"/>
            <a:ext cx="7584707" cy="437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41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dirty="0"/>
              <a:t>prof. Mgr. Vítězslav </a:t>
            </a:r>
            <a:r>
              <a:rPr lang="cs-CZ" altLang="cs-CZ" dirty="0" err="1"/>
              <a:t>Bryja</a:t>
            </a:r>
            <a:r>
              <a:rPr lang="cs-CZ" altLang="cs-CZ" dirty="0"/>
              <a:t>, Ph.D.</a:t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7128792" cy="1224136"/>
          </a:xfrm>
        </p:spPr>
        <p:txBody>
          <a:bodyPr/>
          <a:lstStyle/>
          <a:p>
            <a:r>
              <a:rPr lang="cs-CZ" dirty="0"/>
              <a:t>Buněčná signalizace</a:t>
            </a:r>
          </a:p>
          <a:p>
            <a:r>
              <a:rPr lang="cs-CZ" dirty="0"/>
              <a:t>(</a:t>
            </a:r>
            <a:r>
              <a:rPr lang="cs-CZ" b="0" dirty="0"/>
              <a:t>přesněji však </a:t>
            </a:r>
            <a:r>
              <a:rPr lang="cs-CZ" dirty="0"/>
              <a:t>Mezibuněčná komunikace)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268760"/>
            <a:ext cx="7670603" cy="4706463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187624" y="188640"/>
            <a:ext cx="7499175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500" b="1" noProof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rPr>
              <a:t>Proteinové domény a organizace signálních komplexů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869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908720"/>
            <a:ext cx="5412497" cy="5820879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500" b="1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rPr>
              <a:t>Jednotlivé signální dráhy interagují a koordinují se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621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3.jpg"/>
          <p:cNvPicPr>
            <a:picLocks noChangeAspect="1"/>
          </p:cNvPicPr>
          <p:nvPr/>
        </p:nvPicPr>
        <p:blipFill>
          <a:blip r:embed="rId2" cstate="print"/>
          <a:srcRect l="498" t="599" r="880"/>
          <a:stretch>
            <a:fillRect/>
          </a:stretch>
        </p:blipFill>
        <p:spPr>
          <a:xfrm>
            <a:off x="1650706" y="1052736"/>
            <a:ext cx="7457798" cy="5472608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Různé signální kaskády probíhají</a:t>
            </a:r>
            <a:r>
              <a:rPr kumimoji="0" lang="cs-CZ" sz="25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 různou rychlostí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45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Pozitivní a negativní zpětná vazba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691680" y="2492896"/>
            <a:ext cx="7138987" cy="1296144"/>
          </a:xfrm>
        </p:spPr>
        <p:txBody>
          <a:bodyPr/>
          <a:lstStyle/>
          <a:p>
            <a:r>
              <a:rPr lang="cs-CZ" dirty="0"/>
              <a:t>Jsou dva základní principy, které regulují intenzitu a délku trvání signálu</a:t>
            </a:r>
          </a:p>
        </p:txBody>
      </p:sp>
    </p:spTree>
    <p:extLst>
      <p:ext uri="{BB962C8B-B14F-4D97-AF65-F5344CB8AC3E}">
        <p14:creationId xmlns:p14="http://schemas.microsoft.com/office/powerpoint/2010/main" val="2549120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484784"/>
            <a:ext cx="6120679" cy="4459414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Pozitivní a negativní zpětná vazba</a:t>
            </a:r>
          </a:p>
        </p:txBody>
      </p:sp>
    </p:spTree>
    <p:extLst>
      <p:ext uri="{BB962C8B-B14F-4D97-AF65-F5344CB8AC3E}">
        <p14:creationId xmlns:p14="http://schemas.microsoft.com/office/powerpoint/2010/main" val="774932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8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807751"/>
            <a:ext cx="5832648" cy="5861609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Pozitivní a negativní zpětná vazba</a:t>
            </a:r>
          </a:p>
        </p:txBody>
      </p:sp>
    </p:spTree>
    <p:extLst>
      <p:ext uri="{BB962C8B-B14F-4D97-AF65-F5344CB8AC3E}">
        <p14:creationId xmlns:p14="http://schemas.microsoft.com/office/powerpoint/2010/main" val="19544644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8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268760"/>
            <a:ext cx="7016595" cy="4961735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Pozitivní a negativní zpětná vazba</a:t>
            </a:r>
          </a:p>
        </p:txBody>
      </p:sp>
    </p:spTree>
    <p:extLst>
      <p:ext uri="{BB962C8B-B14F-4D97-AF65-F5344CB8AC3E}">
        <p14:creationId xmlns:p14="http://schemas.microsoft.com/office/powerpoint/2010/main" val="2190760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Pozitivní a negativní zpětná vazba</a:t>
            </a:r>
          </a:p>
        </p:txBody>
      </p:sp>
      <p:pic>
        <p:nvPicPr>
          <p:cNvPr id="4" name="Picture 3" descr="figure_15_1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052736"/>
            <a:ext cx="6943222" cy="538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69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figure_15_20.jpg"/>
          <p:cNvPicPr>
            <a:picLocks noChangeAspect="1"/>
          </p:cNvPicPr>
          <p:nvPr/>
        </p:nvPicPr>
        <p:blipFill rotWithShape="1">
          <a:blip r:embed="rId2" cstate="print"/>
          <a:srcRect l="40623" b="6769"/>
          <a:stretch/>
        </p:blipFill>
        <p:spPr>
          <a:xfrm>
            <a:off x="2195736" y="1484784"/>
            <a:ext cx="6235720" cy="3888433"/>
          </a:xfrm>
          <a:prstGeom prst="rect">
            <a:avLst/>
          </a:prstGeom>
        </p:spPr>
      </p:pic>
      <p:sp>
        <p:nvSpPr>
          <p:cNvPr id="4" name="Nadpis 2"/>
          <p:cNvSpPr txBox="1">
            <a:spLocks/>
          </p:cNvSpPr>
          <p:nvPr/>
        </p:nvSpPr>
        <p:spPr bwMode="auto">
          <a:xfrm>
            <a:off x="1990499" y="116632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latin typeface="+mn-lt"/>
              </a:rPr>
              <a:t>Mechanismy negativní zpětné vazby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1275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figure_15_20.jpg"/>
          <p:cNvPicPr>
            <a:picLocks noChangeAspect="1"/>
          </p:cNvPicPr>
          <p:nvPr/>
        </p:nvPicPr>
        <p:blipFill rotWithShape="1">
          <a:blip r:embed="rId2" cstate="print"/>
          <a:srcRect r="60123" b="7852"/>
          <a:stretch/>
        </p:blipFill>
        <p:spPr>
          <a:xfrm>
            <a:off x="3275856" y="1628800"/>
            <a:ext cx="4187821" cy="3843238"/>
          </a:xfrm>
          <a:prstGeom prst="rect">
            <a:avLst/>
          </a:prstGeom>
        </p:spPr>
      </p:pic>
      <p:sp>
        <p:nvSpPr>
          <p:cNvPr id="4" name="Nadpis 2"/>
          <p:cNvSpPr txBox="1">
            <a:spLocks/>
          </p:cNvSpPr>
          <p:nvPr/>
        </p:nvSpPr>
        <p:spPr bwMode="auto">
          <a:xfrm>
            <a:off x="1990499" y="116632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latin typeface="+mn-lt"/>
              </a:rPr>
              <a:t>Mechanismy negativní zpětné vazby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4561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910884"/>
            <a:ext cx="5236048" cy="594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19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Druhý posel</a:t>
            </a:r>
          </a:p>
        </p:txBody>
      </p:sp>
      <p:pic>
        <p:nvPicPr>
          <p:cNvPr id="5" name="Picture 2" descr="Y:\Dokumenty\2017\Prednaska\Signalizace\04.tiff"/>
          <p:cNvPicPr>
            <a:picLocks noChangeAspect="1" noChangeArrowheads="1"/>
          </p:cNvPicPr>
          <p:nvPr/>
        </p:nvPicPr>
        <p:blipFill>
          <a:blip r:embed="rId2" cstate="print"/>
          <a:srcRect l="12142" t="14265" r="21013" b="43293"/>
          <a:stretch>
            <a:fillRect/>
          </a:stretch>
        </p:blipFill>
        <p:spPr bwMode="auto">
          <a:xfrm rot="60000">
            <a:off x="2169898" y="1393772"/>
            <a:ext cx="6120681" cy="5344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16379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Druhý posel</a:t>
            </a:r>
          </a:p>
        </p:txBody>
      </p:sp>
      <p:pic>
        <p:nvPicPr>
          <p:cNvPr id="4" name="Picture 2" descr="D:\Users\muni\Desktop\Vita\3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6" t="27247" r="25569" b="35284"/>
          <a:stretch/>
        </p:blipFill>
        <p:spPr bwMode="auto">
          <a:xfrm rot="16200000">
            <a:off x="3190728" y="921840"/>
            <a:ext cx="3960439" cy="580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916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Druhý posel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91680" y="2068018"/>
            <a:ext cx="7138987" cy="3168352"/>
          </a:xfrm>
        </p:spPr>
        <p:txBody>
          <a:bodyPr/>
          <a:lstStyle/>
          <a:p>
            <a:r>
              <a:rPr lang="cs-CZ" dirty="0"/>
              <a:t>Malé molekuly, které jsou produkovány enzymatickými reakcemi nebo uvolňovány iontovými kanály</a:t>
            </a:r>
          </a:p>
          <a:p>
            <a:r>
              <a:rPr lang="cs-CZ" dirty="0"/>
              <a:t>Slouží k amplifikaci signálu</a:t>
            </a:r>
          </a:p>
          <a:p>
            <a:r>
              <a:rPr lang="cs-CZ" dirty="0"/>
              <a:t>Jejich produkce i destrukce jsou lokalizovány, což umožňuje jejich kontrolu v čase a prostoru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505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 bwMode="auto">
          <a:xfrm>
            <a:off x="1703221" y="235148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latin typeface="+mn-lt"/>
              </a:rPr>
              <a:t>Příklady nejznámějších signálních kaskád: Mechanismy přenosu signálu a regulace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671624"/>
              </p:ext>
            </p:extLst>
          </p:nvPr>
        </p:nvGraphicFramePr>
        <p:xfrm>
          <a:off x="1619672" y="1960602"/>
          <a:ext cx="7138985" cy="38446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7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7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77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77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9794">
                <a:tc>
                  <a:txBody>
                    <a:bodyPr/>
                    <a:lstStyle/>
                    <a:p>
                      <a:pPr algn="ctr" fontAlgn="b"/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cAMP System</a:t>
                      </a:r>
                      <a:endParaRPr lang="cs-CZ" sz="900" b="1" i="0" u="none" strike="noStrike" kern="0" baseline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Phosphoinositol system</a:t>
                      </a:r>
                      <a:endParaRPr lang="cs-CZ" sz="900" b="1" i="0" u="none" strike="noStrike" kern="0" baseline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cGMP System</a:t>
                      </a:r>
                      <a:endParaRPr lang="cs-CZ" sz="900" b="1" i="0" u="none" strike="noStrike" kern="0" baseline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Tyrosine kinase system</a:t>
                      </a:r>
                      <a:endParaRPr lang="cs-CZ" sz="900" b="1" i="0" u="none" strike="noStrike" kern="0" baseline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434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dirty="0" err="1"/>
                        <a:t>First</a:t>
                      </a:r>
                      <a:r>
                        <a:rPr lang="cs-CZ" sz="1000" dirty="0"/>
                        <a:t> Messenger</a:t>
                      </a:r>
                    </a:p>
                    <a:p>
                      <a:pPr algn="ctr" fontAlgn="b"/>
                      <a:r>
                        <a:rPr lang="cs-CZ" sz="1000" dirty="0"/>
                        <a:t> (signální molekula)</a:t>
                      </a: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dirty="0"/>
                        <a:t>ACTH, ANP, CRH, CT, FSH,</a:t>
                      </a:r>
                    </a:p>
                    <a:p>
                      <a:pPr algn="ctr" fontAlgn="b"/>
                      <a:r>
                        <a:rPr lang="cs-CZ" sz="1000" dirty="0"/>
                        <a:t> </a:t>
                      </a:r>
                      <a:r>
                        <a:rPr lang="cs-CZ" sz="1000" dirty="0" err="1"/>
                        <a:t>Glucagon</a:t>
                      </a:r>
                      <a:r>
                        <a:rPr lang="cs-CZ" sz="1000" dirty="0"/>
                        <a:t>, </a:t>
                      </a:r>
                      <a:r>
                        <a:rPr lang="cs-CZ" sz="1000" dirty="0" err="1"/>
                        <a:t>hCG</a:t>
                      </a:r>
                      <a:r>
                        <a:rPr lang="cs-CZ" sz="1000" dirty="0"/>
                        <a:t>, LH, MSH, </a:t>
                      </a:r>
                    </a:p>
                    <a:p>
                      <a:pPr algn="ctr" fontAlgn="b"/>
                      <a:r>
                        <a:rPr lang="cs-CZ" sz="1000" dirty="0"/>
                        <a:t>PTH, TSH</a:t>
                      </a:r>
                    </a:p>
                  </a:txBody>
                  <a:tcPr marL="8999" marR="8999" marT="899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dirty="0"/>
                        <a:t>AGT, </a:t>
                      </a:r>
                      <a:r>
                        <a:rPr lang="cs-CZ" sz="1000" dirty="0" err="1"/>
                        <a:t>GnRH</a:t>
                      </a:r>
                      <a:r>
                        <a:rPr lang="cs-CZ" sz="1000" dirty="0"/>
                        <a:t>, GHRH, Oxytocin, TRH</a:t>
                      </a:r>
                    </a:p>
                  </a:txBody>
                  <a:tcPr marL="8999" marR="8999" marT="899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/>
                        <a:t>ANP, Nitric oxide</a:t>
                      </a:r>
                    </a:p>
                  </a:txBody>
                  <a:tcPr marL="8999" marR="8999" marT="899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/>
                        <a:t>INS, IGF, PDGF</a:t>
                      </a:r>
                    </a:p>
                  </a:txBody>
                  <a:tcPr marL="8999" marR="8999" marT="899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dirty="0" err="1"/>
                        <a:t>Signal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Transducer</a:t>
                      </a:r>
                      <a:endParaRPr lang="cs-CZ" sz="1000" dirty="0"/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dirty="0"/>
                        <a:t>GPCR</a:t>
                      </a:r>
                    </a:p>
                  </a:txBody>
                  <a:tcPr marL="8999" marR="8999" marT="899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dirty="0"/>
                        <a:t>GPCR</a:t>
                      </a:r>
                    </a:p>
                  </a:txBody>
                  <a:tcPr marL="8999" marR="8999" marT="899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dirty="0"/>
                        <a:t>-</a:t>
                      </a:r>
                    </a:p>
                  </a:txBody>
                  <a:tcPr marL="8999" marR="8999" marT="899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dirty="0"/>
                        <a:t>RTK</a:t>
                      </a:r>
                    </a:p>
                  </a:txBody>
                  <a:tcPr marL="8999" marR="8999" marT="899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dirty="0" err="1"/>
                        <a:t>Primary</a:t>
                      </a:r>
                      <a:r>
                        <a:rPr lang="cs-CZ" sz="1000" dirty="0"/>
                        <a:t> </a:t>
                      </a:r>
                      <a:r>
                        <a:rPr lang="cs-CZ" sz="1000" dirty="0" err="1"/>
                        <a:t>effector</a:t>
                      </a:r>
                      <a:endParaRPr lang="cs-CZ" sz="1000" dirty="0"/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dirty="0" err="1"/>
                        <a:t>Adenylyl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cyclase</a:t>
                      </a:r>
                      <a:endParaRPr lang="cs-CZ" sz="1000" dirty="0"/>
                    </a:p>
                  </a:txBody>
                  <a:tcPr marL="8999" marR="8999" marT="899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dirty="0" err="1"/>
                        <a:t>Phospholipase</a:t>
                      </a:r>
                      <a:r>
                        <a:rPr lang="cs-CZ" sz="1000" dirty="0"/>
                        <a:t> C</a:t>
                      </a:r>
                    </a:p>
                  </a:txBody>
                  <a:tcPr marL="8999" marR="8999" marT="899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dirty="0" err="1"/>
                        <a:t>guanylate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cyclase</a:t>
                      </a:r>
                      <a:endParaRPr lang="cs-CZ" sz="1000" dirty="0"/>
                    </a:p>
                  </a:txBody>
                  <a:tcPr marL="8999" marR="8999" marT="899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dirty="0" err="1"/>
                        <a:t>RasGEF</a:t>
                      </a:r>
                      <a:r>
                        <a:rPr lang="cs-CZ" sz="1000" dirty="0"/>
                        <a:t> (Grb2-Sos)</a:t>
                      </a:r>
                    </a:p>
                  </a:txBody>
                  <a:tcPr marL="8999" marR="8999" marT="899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642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dirty="0"/>
                        <a:t>Second messenger</a:t>
                      </a:r>
                    </a:p>
                    <a:p>
                      <a:pPr algn="ctr" fontAlgn="b"/>
                      <a:r>
                        <a:rPr lang="cs-CZ" sz="1000" b="1" dirty="0"/>
                        <a:t> (druhý posel)</a:t>
                      </a:r>
                    </a:p>
                  </a:txBody>
                  <a:tcPr marL="8999" marR="8999" marT="8999" marB="0" anchor="ctr">
                    <a:solidFill>
                      <a:srgbClr val="D3F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dirty="0" err="1"/>
                        <a:t>cAMP</a:t>
                      </a:r>
                      <a:r>
                        <a:rPr lang="cs-CZ" sz="1000" b="1" dirty="0"/>
                        <a:t> (</a:t>
                      </a:r>
                      <a:r>
                        <a:rPr lang="cs-CZ" sz="1000" b="1" dirty="0" err="1"/>
                        <a:t>cyclic</a:t>
                      </a:r>
                      <a:r>
                        <a:rPr lang="cs-CZ" sz="1000" b="1" dirty="0"/>
                        <a:t> adenosine </a:t>
                      </a:r>
                      <a:r>
                        <a:rPr lang="cs-CZ" sz="1000" b="1" dirty="0" err="1"/>
                        <a:t>monophosphate</a:t>
                      </a:r>
                      <a:r>
                        <a:rPr lang="cs-CZ" sz="1000" b="1" dirty="0"/>
                        <a:t>)</a:t>
                      </a:r>
                    </a:p>
                  </a:txBody>
                  <a:tcPr marL="8999" marR="8999" marT="8999" marB="0" anchor="ctr">
                    <a:solidFill>
                      <a:srgbClr val="D3F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dirty="0"/>
                        <a:t>IP3; DAG; Ca2+</a:t>
                      </a:r>
                    </a:p>
                  </a:txBody>
                  <a:tcPr marL="8999" marR="8999" marT="8999" marB="0" anchor="ctr">
                    <a:solidFill>
                      <a:srgbClr val="D3F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dirty="0" err="1"/>
                        <a:t>cGMP</a:t>
                      </a:r>
                      <a:endParaRPr lang="cs-CZ" sz="1000" b="1" dirty="0"/>
                    </a:p>
                  </a:txBody>
                  <a:tcPr marL="8999" marR="8999" marT="8999" marB="0" anchor="ctr">
                    <a:solidFill>
                      <a:srgbClr val="D3F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dirty="0" err="1"/>
                        <a:t>Ras.GTP</a:t>
                      </a:r>
                      <a:r>
                        <a:rPr lang="cs-CZ" sz="1000" b="1" dirty="0"/>
                        <a:t> (</a:t>
                      </a:r>
                      <a:r>
                        <a:rPr lang="cs-CZ" sz="1000" b="1" dirty="0" err="1"/>
                        <a:t>Small</a:t>
                      </a:r>
                      <a:r>
                        <a:rPr lang="cs-CZ" sz="1000" b="1" dirty="0"/>
                        <a:t> G Protein)</a:t>
                      </a:r>
                    </a:p>
                  </a:txBody>
                  <a:tcPr marL="8999" marR="8999" marT="8999" marB="0" anchor="ctr">
                    <a:solidFill>
                      <a:srgbClr val="D3F1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197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dirty="0" err="1"/>
                        <a:t>Secondary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effector</a:t>
                      </a:r>
                      <a:endParaRPr lang="cs-CZ" sz="1000" dirty="0"/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dirty="0"/>
                        <a:t>protein </a:t>
                      </a:r>
                      <a:r>
                        <a:rPr lang="cs-CZ" sz="1000" dirty="0" err="1"/>
                        <a:t>kinase</a:t>
                      </a:r>
                      <a:r>
                        <a:rPr lang="cs-CZ" sz="1000" dirty="0"/>
                        <a:t> A</a:t>
                      </a:r>
                    </a:p>
                  </a:txBody>
                  <a:tcPr marL="8999" marR="8999" marT="899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dirty="0"/>
                        <a:t>protein </a:t>
                      </a:r>
                      <a:r>
                        <a:rPr lang="cs-CZ" sz="1000" dirty="0" err="1"/>
                        <a:t>kinase</a:t>
                      </a:r>
                      <a:r>
                        <a:rPr lang="cs-CZ" sz="1000" dirty="0"/>
                        <a:t> C; </a:t>
                      </a:r>
                      <a:r>
                        <a:rPr lang="cs-CZ" sz="1000" dirty="0" err="1"/>
                        <a:t>CaM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kinase</a:t>
                      </a:r>
                      <a:endParaRPr lang="cs-CZ" sz="1000" dirty="0"/>
                    </a:p>
                  </a:txBody>
                  <a:tcPr marL="8999" marR="8999" marT="899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dirty="0"/>
                        <a:t>protein </a:t>
                      </a:r>
                      <a:r>
                        <a:rPr lang="cs-CZ" sz="1000" dirty="0" err="1"/>
                        <a:t>kinase</a:t>
                      </a:r>
                      <a:r>
                        <a:rPr lang="cs-CZ" sz="1000" dirty="0"/>
                        <a:t> G</a:t>
                      </a:r>
                    </a:p>
                  </a:txBody>
                  <a:tcPr marL="8999" marR="8999" marT="899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dirty="0"/>
                        <a:t>MAP3K (c-Raf)</a:t>
                      </a:r>
                    </a:p>
                  </a:txBody>
                  <a:tcPr marL="8999" marR="8999" marT="899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16235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1.jpg"/>
          <p:cNvPicPr>
            <a:picLocks noChangeAspect="1"/>
          </p:cNvPicPr>
          <p:nvPr/>
        </p:nvPicPr>
        <p:blipFill rotWithShape="1">
          <a:blip r:embed="rId2" cstate="print"/>
          <a:srcRect b="65588"/>
          <a:stretch/>
        </p:blipFill>
        <p:spPr>
          <a:xfrm>
            <a:off x="1691047" y="1052736"/>
            <a:ext cx="3411726" cy="2376264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latin typeface="+mn-lt"/>
              </a:rPr>
              <a:t>Receptory spřažené s G proteiny (GPCR)</a:t>
            </a:r>
          </a:p>
        </p:txBody>
      </p:sp>
      <p:pic>
        <p:nvPicPr>
          <p:cNvPr id="4" name="Picture 1" descr="figure_15_21.jpg"/>
          <p:cNvPicPr>
            <a:picLocks noChangeAspect="1"/>
          </p:cNvPicPr>
          <p:nvPr/>
        </p:nvPicPr>
        <p:blipFill rotWithShape="1">
          <a:blip r:embed="rId2" cstate="print"/>
          <a:srcRect t="34826"/>
          <a:stretch/>
        </p:blipFill>
        <p:spPr>
          <a:xfrm>
            <a:off x="5254671" y="908720"/>
            <a:ext cx="3484703" cy="4596743"/>
          </a:xfrm>
          <a:prstGeom prst="rect">
            <a:avLst/>
          </a:prstGeom>
        </p:spPr>
      </p:pic>
      <p:pic>
        <p:nvPicPr>
          <p:cNvPr id="1026" name="Picture 2" descr="https://upload.wikimedia.org/wikipedia/commons/thumb/f/f2/Brian_Kobilka_%28649437151%29.jpg/225px-Brian_Kobilka_%28649437151%29.jpg">
            <a:extLst>
              <a:ext uri="{FF2B5EF4-FFF2-40B4-BE49-F238E27FC236}">
                <a16:creationId xmlns:a16="http://schemas.microsoft.com/office/drawing/2014/main" id="{F8647EE7-A6BA-46BF-9F0C-B9023F60A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07060"/>
            <a:ext cx="2143125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74B23C4-D93D-4205-A0A3-AEA0705B8759}"/>
              </a:ext>
            </a:extLst>
          </p:cNvPr>
          <p:cNvSpPr txBox="1"/>
          <p:nvPr/>
        </p:nvSpPr>
        <p:spPr>
          <a:xfrm>
            <a:off x="4427984" y="5733256"/>
            <a:ext cx="4258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Brian </a:t>
            </a:r>
            <a:r>
              <a:rPr lang="cs-CZ" dirty="0" err="1">
                <a:solidFill>
                  <a:schemeClr val="tx1"/>
                </a:solidFill>
              </a:rPr>
              <a:t>Kobilka</a:t>
            </a:r>
            <a:r>
              <a:rPr lang="cs-CZ" dirty="0">
                <a:solidFill>
                  <a:schemeClr val="tx1"/>
                </a:solidFill>
              </a:rPr>
              <a:t> – Nobelova cena 2012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                         !!!ZÍTRA!!!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2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2.jpg"/>
          <p:cNvPicPr>
            <a:picLocks noChangeAspect="1"/>
          </p:cNvPicPr>
          <p:nvPr/>
        </p:nvPicPr>
        <p:blipFill rotWithShape="1">
          <a:blip r:embed="rId2" cstate="print"/>
          <a:srcRect r="60969" b="21593"/>
          <a:stretch/>
        </p:blipFill>
        <p:spPr>
          <a:xfrm>
            <a:off x="3707904" y="732408"/>
            <a:ext cx="3331096" cy="2925192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latin typeface="+mn-lt"/>
              </a:rPr>
              <a:t>Receptory spřažené s G proteiny (GPCR)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3347864" y="3789040"/>
            <a:ext cx="4536504" cy="3004902"/>
            <a:chOff x="3347864" y="3789040"/>
            <a:chExt cx="4536504" cy="3004902"/>
          </a:xfrm>
        </p:grpSpPr>
        <p:pic>
          <p:nvPicPr>
            <p:cNvPr id="4" name="Picture 1" descr="figure_15_22.jpg"/>
            <p:cNvPicPr>
              <a:picLocks noChangeAspect="1"/>
            </p:cNvPicPr>
            <p:nvPr/>
          </p:nvPicPr>
          <p:blipFill rotWithShape="1">
            <a:blip r:embed="rId2" cstate="print"/>
            <a:srcRect l="43152" t="4847" b="9014"/>
            <a:stretch/>
          </p:blipFill>
          <p:spPr>
            <a:xfrm>
              <a:off x="3347864" y="3789040"/>
              <a:ext cx="4536504" cy="3004902"/>
            </a:xfrm>
            <a:prstGeom prst="rect">
              <a:avLst/>
            </a:prstGeom>
          </p:spPr>
        </p:pic>
        <p:sp>
          <p:nvSpPr>
            <p:cNvPr id="6" name="Obdélník 5"/>
            <p:cNvSpPr/>
            <p:nvPr/>
          </p:nvSpPr>
          <p:spPr>
            <a:xfrm>
              <a:off x="3347864" y="6597352"/>
              <a:ext cx="360040" cy="188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3355341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3.jpg"/>
          <p:cNvPicPr>
            <a:picLocks noChangeAspect="1"/>
          </p:cNvPicPr>
          <p:nvPr/>
        </p:nvPicPr>
        <p:blipFill rotWithShape="1">
          <a:blip r:embed="rId2" cstate="print"/>
          <a:srcRect b="3311"/>
          <a:stretch/>
        </p:blipFill>
        <p:spPr>
          <a:xfrm>
            <a:off x="3275856" y="744077"/>
            <a:ext cx="3888432" cy="6097445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115616" y="188640"/>
            <a:ext cx="7571183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latin typeface="+mn-lt"/>
              </a:rPr>
              <a:t>Receptory spřažené s G </a:t>
            </a:r>
            <a:r>
              <a:rPr lang="cs-CZ">
                <a:latin typeface="+mn-lt"/>
              </a:rPr>
              <a:t>proteiny – trimerické G proteiny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43705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123728" y="2060848"/>
            <a:ext cx="603041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Zajímavost: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If you had to make a wild guess about the target of a certain drug, your best odds are with “G-protein coupled receptor.” Drugs targeting members of this integral membrane protein superfamily, which transmit chemical signals into a wide array of different cell types, represent </a:t>
            </a:r>
            <a:r>
              <a:rPr lang="en-US" sz="1600" u="sng" dirty="0">
                <a:solidFill>
                  <a:schemeClr val="tx1"/>
                </a:solidFill>
              </a:rPr>
              <a:t>the core of modern medicine</a:t>
            </a:r>
            <a:r>
              <a:rPr lang="en-US" sz="1600" dirty="0">
                <a:solidFill>
                  <a:schemeClr val="tx1"/>
                </a:solidFill>
              </a:rPr>
              <a:t>. They account for the majority of best-selling drugs and about </a:t>
            </a:r>
            <a:r>
              <a:rPr lang="en-US" sz="1600" u="sng" dirty="0">
                <a:solidFill>
                  <a:schemeClr val="tx1"/>
                </a:solidFill>
              </a:rPr>
              <a:t>40% of all prescription pharmaceuticals on the market.</a:t>
            </a:r>
            <a:endParaRPr lang="cs-CZ" sz="1600" u="sng" dirty="0">
              <a:solidFill>
                <a:schemeClr val="tx1"/>
              </a:solidFill>
            </a:endParaRPr>
          </a:p>
          <a:p>
            <a:endParaRPr lang="cs-CZ" sz="1600" u="sng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Many important categories of routinely used drugs target GPCRs, including angiotensin receptor blockers (ARBs) for hypertension, bronchodilators for asthma, antihistamines for allergy, and H2 blockers for acid reflux.  Indeed, a number of world’s top 10 best-selling drugs, including Advair </a:t>
            </a:r>
            <a:r>
              <a:rPr lang="en-US" sz="1600" dirty="0" err="1">
                <a:solidFill>
                  <a:schemeClr val="tx1"/>
                </a:solidFill>
              </a:rPr>
              <a:t>Diskus</a:t>
            </a:r>
            <a:r>
              <a:rPr lang="en-US" sz="1600" dirty="0">
                <a:solidFill>
                  <a:schemeClr val="tx1"/>
                </a:solidFill>
              </a:rPr>
              <a:t> (fluticasone propionate and salmeterol</a:t>
            </a:r>
            <a:r>
              <a:rPr lang="cs-CZ" sz="1600" dirty="0">
                <a:solidFill>
                  <a:schemeClr val="tx1"/>
                </a:solidFill>
              </a:rPr>
              <a:t> – </a:t>
            </a:r>
            <a:r>
              <a:rPr lang="cs-CZ" sz="1600" dirty="0" err="1">
                <a:solidFill>
                  <a:schemeClr val="tx1"/>
                </a:solidFill>
              </a:rPr>
              <a:t>for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asthma</a:t>
            </a:r>
            <a:r>
              <a:rPr lang="en-US" sz="1600" dirty="0">
                <a:solidFill>
                  <a:schemeClr val="tx1"/>
                </a:solidFill>
              </a:rPr>
              <a:t>), and Abilify (aripiprazole</a:t>
            </a:r>
            <a:r>
              <a:rPr lang="cs-CZ" sz="1600" dirty="0">
                <a:solidFill>
                  <a:schemeClr val="tx1"/>
                </a:solidFill>
              </a:rPr>
              <a:t> - </a:t>
            </a:r>
            <a:r>
              <a:rPr lang="cs-CZ" sz="1600" dirty="0" err="1">
                <a:solidFill>
                  <a:schemeClr val="tx1"/>
                </a:solidFill>
              </a:rPr>
              <a:t>antipsychoticum</a:t>
            </a:r>
            <a:r>
              <a:rPr lang="en-US" sz="1600" dirty="0">
                <a:solidFill>
                  <a:schemeClr val="tx1"/>
                </a:solidFill>
              </a:rPr>
              <a:t>), target GPCRs.</a:t>
            </a:r>
            <a:endParaRPr lang="cs-CZ" sz="1600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960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5.jpg"/>
          <p:cNvPicPr>
            <a:picLocks noChangeAspect="1"/>
          </p:cNvPicPr>
          <p:nvPr/>
        </p:nvPicPr>
        <p:blipFill rotWithShape="1">
          <a:blip r:embed="rId2" cstate="print"/>
          <a:srcRect b="3311"/>
          <a:stretch/>
        </p:blipFill>
        <p:spPr>
          <a:xfrm>
            <a:off x="5508104" y="1234019"/>
            <a:ext cx="2922442" cy="5651365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Cyklický AMP – </a:t>
            </a:r>
            <a:r>
              <a:rPr lang="cs-CZ" dirty="0" err="1">
                <a:latin typeface="+mn-lt"/>
              </a:rPr>
              <a:t>adenylyl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cykláza</a:t>
            </a:r>
            <a:r>
              <a:rPr lang="cs-CZ" dirty="0">
                <a:latin typeface="+mn-lt"/>
              </a:rPr>
              <a:t> vs. </a:t>
            </a:r>
            <a:r>
              <a:rPr lang="cs-CZ" dirty="0" err="1">
                <a:latin typeface="+mn-lt"/>
              </a:rPr>
              <a:t>fosfodiesteráza</a:t>
            </a:r>
            <a:endParaRPr lang="cs-CZ" dirty="0">
              <a:latin typeface="+mn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ACCBC4B-242A-45E9-9EEC-444D21290ACE}"/>
              </a:ext>
            </a:extLst>
          </p:cNvPr>
          <p:cNvSpPr txBox="1"/>
          <p:nvPr/>
        </p:nvSpPr>
        <p:spPr>
          <a:xfrm>
            <a:off x="1691680" y="3717032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cAMP</a:t>
            </a:r>
            <a:r>
              <a:rPr lang="cs-CZ" sz="1400" dirty="0">
                <a:solidFill>
                  <a:schemeClr val="tx1"/>
                </a:solidFill>
              </a:rPr>
              <a:t> je typický druhý posel asociovaný s GPCR</a:t>
            </a:r>
          </a:p>
        </p:txBody>
      </p:sp>
    </p:spTree>
    <p:extLst>
      <p:ext uri="{BB962C8B-B14F-4D97-AF65-F5344CB8AC3E}">
        <p14:creationId xmlns:p14="http://schemas.microsoft.com/office/powerpoint/2010/main" val="34075364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6982" y="1683090"/>
            <a:ext cx="7761522" cy="3919568"/>
          </a:xfrm>
          <a:prstGeom prst="rect">
            <a:avLst/>
          </a:prstGeom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1354756" y="85623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latin typeface="+mn-lt"/>
              </a:rPr>
              <a:t>Cyklický AMP – aktivuje protein kinázu A (PKA)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9137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Členění podle různých parametrů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Dle vztahu buňky vysílající a přijímající signál</a:t>
            </a:r>
          </a:p>
          <a:p>
            <a:pPr lvl="1"/>
            <a:r>
              <a:rPr lang="cs-CZ" dirty="0">
                <a:latin typeface="+mn-lt"/>
              </a:rPr>
              <a:t>závislé na kontaktu (contact-dependent)</a:t>
            </a:r>
          </a:p>
          <a:p>
            <a:pPr lvl="1"/>
            <a:r>
              <a:rPr lang="cs-CZ" dirty="0">
                <a:latin typeface="+mn-lt"/>
              </a:rPr>
              <a:t>parakrinní</a:t>
            </a:r>
          </a:p>
          <a:p>
            <a:pPr lvl="1"/>
            <a:r>
              <a:rPr lang="cs-CZ" dirty="0">
                <a:latin typeface="+mn-lt"/>
              </a:rPr>
              <a:t>synaptické</a:t>
            </a:r>
          </a:p>
          <a:p>
            <a:pPr lvl="1"/>
            <a:r>
              <a:rPr lang="cs-CZ" dirty="0">
                <a:latin typeface="+mn-lt"/>
              </a:rPr>
              <a:t>endokrinní </a:t>
            </a:r>
          </a:p>
        </p:txBody>
      </p:sp>
    </p:spTree>
    <p:extLst>
      <p:ext uri="{BB962C8B-B14F-4D97-AF65-F5344CB8AC3E}">
        <p14:creationId xmlns:p14="http://schemas.microsoft.com/office/powerpoint/2010/main" val="29132492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7.jpg"/>
          <p:cNvPicPr>
            <a:picLocks noChangeAspect="1"/>
          </p:cNvPicPr>
          <p:nvPr/>
        </p:nvPicPr>
        <p:blipFill rotWithShape="1">
          <a:blip r:embed="rId2" cstate="print"/>
          <a:srcRect b="3311"/>
          <a:stretch/>
        </p:blipFill>
        <p:spPr>
          <a:xfrm>
            <a:off x="3411064" y="848479"/>
            <a:ext cx="3249168" cy="59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583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_GPCR-German">
            <a:hlinkClick r:id="" action="ppaction://media"/>
            <a:extLst>
              <a:ext uri="{FF2B5EF4-FFF2-40B4-BE49-F238E27FC236}">
                <a16:creationId xmlns:a16="http://schemas.microsoft.com/office/drawing/2014/main" id="{891BEEE2-5D98-4648-96B6-24DF837DA7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1565792"/>
            <a:ext cx="7884368" cy="443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1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5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043422"/>
            <a:ext cx="7236296" cy="508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641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8688" y="1052736"/>
            <a:ext cx="7550992" cy="5590054"/>
          </a:xfrm>
          <a:prstGeom prst="rect">
            <a:avLst/>
          </a:prstGeom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1186684" y="0"/>
            <a:ext cx="7550991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latin typeface="+mn-lt"/>
              </a:rPr>
              <a:t>GPCR aktivují i lipidické druhé posly přes fosfolipázu C</a:t>
            </a:r>
            <a:endParaRPr lang="cs-CZ" baseline="-25000" dirty="0">
              <a:latin typeface="+mn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F2537F8-962F-4FC1-B0DF-D910C7E26331}"/>
              </a:ext>
            </a:extLst>
          </p:cNvPr>
          <p:cNvSpPr txBox="1"/>
          <p:nvPr/>
        </p:nvSpPr>
        <p:spPr>
          <a:xfrm>
            <a:off x="1598688" y="5445224"/>
            <a:ext cx="28083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chemeClr val="tx1"/>
                </a:solidFill>
              </a:rPr>
              <a:t>(</a:t>
            </a:r>
            <a:r>
              <a:rPr lang="cs-CZ" sz="1000" dirty="0" err="1">
                <a:solidFill>
                  <a:schemeClr val="tx1"/>
                </a:solidFill>
              </a:rPr>
              <a:t>Phosphatidyl</a:t>
            </a:r>
            <a:r>
              <a:rPr lang="cs-CZ" sz="1000" dirty="0">
                <a:solidFill>
                  <a:schemeClr val="tx1"/>
                </a:solidFill>
              </a:rPr>
              <a:t> inositol 4,5 – </a:t>
            </a:r>
            <a:r>
              <a:rPr lang="cs-CZ" sz="1000" dirty="0" err="1">
                <a:solidFill>
                  <a:schemeClr val="tx1"/>
                </a:solidFill>
              </a:rPr>
              <a:t>bisphosphate</a:t>
            </a:r>
            <a:r>
              <a:rPr lang="cs-CZ" sz="1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1E5E8C7-996D-471D-87CD-9438D088BC43}"/>
              </a:ext>
            </a:extLst>
          </p:cNvPr>
          <p:cNvSpPr txBox="1"/>
          <p:nvPr/>
        </p:nvSpPr>
        <p:spPr>
          <a:xfrm>
            <a:off x="1547664" y="6017519"/>
            <a:ext cx="31683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chemeClr val="tx1"/>
                </a:solidFill>
              </a:rPr>
              <a:t>kyselina fosfatidová = glycerol-3-fosforečná kyselina</a:t>
            </a:r>
          </a:p>
        </p:txBody>
      </p:sp>
    </p:spTree>
    <p:extLst>
      <p:ext uri="{BB962C8B-B14F-4D97-AF65-F5344CB8AC3E}">
        <p14:creationId xmlns:p14="http://schemas.microsoft.com/office/powerpoint/2010/main" val="5899151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8161" y="1412776"/>
            <a:ext cx="7642920" cy="49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878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5_02.jpg"/>
          <p:cNvPicPr>
            <a:picLocks noChangeAspect="1"/>
          </p:cNvPicPr>
          <p:nvPr/>
        </p:nvPicPr>
        <p:blipFill rotWithShape="1">
          <a:blip r:embed="rId2" cstate="print"/>
          <a:srcRect l="-1" r="659"/>
          <a:stretch/>
        </p:blipFill>
        <p:spPr>
          <a:xfrm>
            <a:off x="1198042" y="2060848"/>
            <a:ext cx="7910462" cy="279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18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_IP3 and Calcium">
            <a:hlinkClick r:id="" action="ppaction://media"/>
            <a:extLst>
              <a:ext uri="{FF2B5EF4-FFF2-40B4-BE49-F238E27FC236}">
                <a16:creationId xmlns:a16="http://schemas.microsoft.com/office/drawing/2014/main" id="{3B4B05D7-9CC7-4FA1-A95C-941925F775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7692" y="1268760"/>
            <a:ext cx="6744748" cy="505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7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56E684-4A40-48BF-BA6C-C742314C0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665" y="332656"/>
            <a:ext cx="6284914" cy="627063"/>
          </a:xfrm>
        </p:spPr>
        <p:txBody>
          <a:bodyPr/>
          <a:lstStyle/>
          <a:p>
            <a:r>
              <a:rPr lang="cs-CZ" dirty="0"/>
              <a:t>Experimentální vápníkové senzory</a:t>
            </a:r>
          </a:p>
        </p:txBody>
      </p:sp>
      <p:pic>
        <p:nvPicPr>
          <p:cNvPr id="4" name="9_Calcium imaging">
            <a:hlinkClick r:id="" action="ppaction://media"/>
            <a:extLst>
              <a:ext uri="{FF2B5EF4-FFF2-40B4-BE49-F238E27FC236}">
                <a16:creationId xmlns:a16="http://schemas.microsoft.com/office/drawing/2014/main" id="{2B1EBB2C-D70A-406B-8CBF-7E77935CAA8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4850" y="1412875"/>
            <a:ext cx="6284913" cy="4713288"/>
          </a:xfrm>
        </p:spPr>
      </p:pic>
    </p:spTree>
    <p:extLst>
      <p:ext uri="{BB962C8B-B14F-4D97-AF65-F5344CB8AC3E}">
        <p14:creationId xmlns:p14="http://schemas.microsoft.com/office/powerpoint/2010/main" val="245757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0812" y="2276872"/>
            <a:ext cx="7883188" cy="2691546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8640960" cy="627063"/>
          </a:xfrm>
        </p:spPr>
        <p:txBody>
          <a:bodyPr/>
          <a:lstStyle/>
          <a:p>
            <a:r>
              <a:rPr lang="cs-CZ" sz="2000"/>
              <a:t>Ionty Ca2+ jsou hlavním anorganickým druhým poslem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Vápníkové vlny po oplození vajíčka</a:t>
            </a:r>
          </a:p>
        </p:txBody>
      </p:sp>
    </p:spTree>
    <p:extLst>
      <p:ext uri="{BB962C8B-B14F-4D97-AF65-F5344CB8AC3E}">
        <p14:creationId xmlns:p14="http://schemas.microsoft.com/office/powerpoint/2010/main" val="36684925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1.jpg"/>
          <p:cNvPicPr>
            <a:picLocks noChangeAspect="1"/>
          </p:cNvPicPr>
          <p:nvPr/>
        </p:nvPicPr>
        <p:blipFill rotWithShape="1">
          <a:blip r:embed="rId2" cstate="print"/>
          <a:srcRect t="604"/>
          <a:stretch/>
        </p:blipFill>
        <p:spPr>
          <a:xfrm>
            <a:off x="2696672" y="753034"/>
            <a:ext cx="5187696" cy="61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08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2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1628800"/>
            <a:ext cx="4149132" cy="445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490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268760"/>
            <a:ext cx="6527966" cy="585665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5D030EE-A4CF-4B58-839D-44524D24E861}"/>
              </a:ext>
            </a:extLst>
          </p:cNvPr>
          <p:cNvSpPr txBox="1"/>
          <p:nvPr/>
        </p:nvSpPr>
        <p:spPr>
          <a:xfrm>
            <a:off x="2035354" y="764704"/>
            <a:ext cx="7104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Vyšší koncentrace hormonu </a:t>
            </a:r>
            <a:r>
              <a:rPr lang="cs-CZ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 v</a:t>
            </a:r>
            <a:r>
              <a:rPr lang="cs-CZ" dirty="0" err="1">
                <a:solidFill>
                  <a:schemeClr val="tx1"/>
                </a:solidFill>
                <a:sym typeface="Wingdings" panose="05000000000000000000" pitchFamily="2" charset="2"/>
              </a:rPr>
              <a:t>yšší</a:t>
            </a:r>
            <a:r>
              <a:rPr lang="cs-CZ" dirty="0">
                <a:solidFill>
                  <a:schemeClr val="tx1"/>
                </a:solidFill>
                <a:sym typeface="Wingdings" panose="05000000000000000000" pitchFamily="2" charset="2"/>
              </a:rPr>
              <a:t> frekvence vápníkových vln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1723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456187"/>
            <a:ext cx="7291536" cy="4744706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138987" cy="627063"/>
          </a:xfrm>
        </p:spPr>
        <p:txBody>
          <a:bodyPr/>
          <a:lstStyle/>
          <a:p>
            <a:r>
              <a:rPr lang="cs-CZ"/>
              <a:t>Vápníkové senzory - calmodulin</a:t>
            </a:r>
          </a:p>
        </p:txBody>
      </p:sp>
    </p:spTree>
    <p:extLst>
      <p:ext uri="{BB962C8B-B14F-4D97-AF65-F5344CB8AC3E}">
        <p14:creationId xmlns:p14="http://schemas.microsoft.com/office/powerpoint/2010/main" val="8146591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980728"/>
            <a:ext cx="7319344" cy="5737549"/>
          </a:xfrm>
          <a:prstGeom prst="rect">
            <a:avLst/>
          </a:prstGeom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1259632" y="116632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sz="1600"/>
              <a:t>Vápníkové senzory – CaMK (Ca/Calmodulin-dependent kinases)</a:t>
            </a:r>
          </a:p>
        </p:txBody>
      </p:sp>
    </p:spTree>
    <p:extLst>
      <p:ext uri="{BB962C8B-B14F-4D97-AF65-F5344CB8AC3E}">
        <p14:creationId xmlns:p14="http://schemas.microsoft.com/office/powerpoint/2010/main" val="18910727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5.jpg"/>
          <p:cNvPicPr>
            <a:picLocks noChangeAspect="1"/>
          </p:cNvPicPr>
          <p:nvPr/>
        </p:nvPicPr>
        <p:blipFill rotWithShape="1">
          <a:blip r:embed="rId2" cstate="print"/>
          <a:srcRect l="702" r="451"/>
          <a:stretch/>
        </p:blipFill>
        <p:spPr>
          <a:xfrm>
            <a:off x="1447241" y="1340768"/>
            <a:ext cx="7661263" cy="477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033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E6A0AA-A50E-4406-A206-E76D0E404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Trvání </a:t>
            </a:r>
            <a:r>
              <a:rPr lang="cs-CZ" dirty="0" err="1"/>
              <a:t>vápnikové</a:t>
            </a:r>
            <a:r>
              <a:rPr lang="cs-CZ" dirty="0"/>
              <a:t> vlny: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2318676-0295-4E73-AD30-CA9BA458C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journals.plos.org/plosone/article/figure/image?size=large&amp;id=10.1371/journal.pone.0043810.g002">
            <a:extLst>
              <a:ext uri="{FF2B5EF4-FFF2-40B4-BE49-F238E27FC236}">
                <a16:creationId xmlns:a16="http://schemas.microsoft.com/office/drawing/2014/main" id="{2A1D35F1-8C93-44E1-B798-031CE5532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2051847"/>
            <a:ext cx="6912620" cy="24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5486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BUNĚČNÁ SIGNALIZACE: </a:t>
            </a:r>
          </a:p>
          <a:p>
            <a:r>
              <a:rPr lang="cs-CZ"/>
              <a:t>Konec prvního dílu</a:t>
            </a:r>
          </a:p>
        </p:txBody>
      </p:sp>
    </p:spTree>
    <p:extLst>
      <p:ext uri="{BB962C8B-B14F-4D97-AF65-F5344CB8AC3E}">
        <p14:creationId xmlns:p14="http://schemas.microsoft.com/office/powerpoint/2010/main" val="3625752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1308019"/>
            <a:ext cx="3881224" cy="5380546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138987" cy="627063"/>
          </a:xfrm>
        </p:spPr>
        <p:txBody>
          <a:bodyPr/>
          <a:lstStyle/>
          <a:p>
            <a:r>
              <a:rPr lang="cs-CZ"/>
              <a:t>Cyklický GMP je druhý posel zprostřekovávající vidění</a:t>
            </a:r>
          </a:p>
        </p:txBody>
      </p:sp>
    </p:spTree>
    <p:extLst>
      <p:ext uri="{BB962C8B-B14F-4D97-AF65-F5344CB8AC3E}">
        <p14:creationId xmlns:p14="http://schemas.microsoft.com/office/powerpoint/2010/main" val="11881034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9.jpg"/>
          <p:cNvPicPr>
            <a:picLocks noChangeAspect="1"/>
          </p:cNvPicPr>
          <p:nvPr/>
        </p:nvPicPr>
        <p:blipFill rotWithShape="1">
          <a:blip r:embed="rId2" cstate="print"/>
          <a:srcRect b="23195"/>
          <a:stretch/>
        </p:blipFill>
        <p:spPr>
          <a:xfrm>
            <a:off x="2905456" y="1196752"/>
            <a:ext cx="5026947" cy="4522323"/>
          </a:xfrm>
          <a:prstGeom prst="rect">
            <a:avLst/>
          </a:prstGeom>
        </p:spPr>
      </p:pic>
      <p:pic>
        <p:nvPicPr>
          <p:cNvPr id="3" name="Picture 1" descr="figure_15_39.jpg"/>
          <p:cNvPicPr>
            <a:picLocks noChangeAspect="1"/>
          </p:cNvPicPr>
          <p:nvPr/>
        </p:nvPicPr>
        <p:blipFill rotWithShape="1">
          <a:blip r:embed="rId2" cstate="print"/>
          <a:srcRect t="80402" b="3796"/>
          <a:stretch/>
        </p:blipFill>
        <p:spPr>
          <a:xfrm>
            <a:off x="2905456" y="5805264"/>
            <a:ext cx="5266944" cy="974813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75656" y="137641"/>
            <a:ext cx="7138987" cy="627063"/>
          </a:xfrm>
        </p:spPr>
        <p:txBody>
          <a:bodyPr/>
          <a:lstStyle/>
          <a:p>
            <a:r>
              <a:rPr lang="cs-CZ"/>
              <a:t>Morfologie tyčinek</a:t>
            </a:r>
          </a:p>
        </p:txBody>
      </p:sp>
    </p:spTree>
    <p:extLst>
      <p:ext uri="{BB962C8B-B14F-4D97-AF65-F5344CB8AC3E}">
        <p14:creationId xmlns:p14="http://schemas.microsoft.com/office/powerpoint/2010/main" val="33185563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Aktivace tyčinky světlem (upraveno z Wiki)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1400" dirty="0"/>
              <a:t>Po dopadu světla na sítnici dochází k jeho </a:t>
            </a:r>
            <a:r>
              <a:rPr lang="cs-CZ" sz="1400" b="1" dirty="0"/>
              <a:t>absorpci</a:t>
            </a:r>
            <a:r>
              <a:rPr lang="cs-CZ" sz="1400" dirty="0"/>
              <a:t>. Tyčinky jsou neuvěřitelně citlivé, reagují na dopad jediného fotonu.</a:t>
            </a:r>
          </a:p>
          <a:p>
            <a:pPr algn="just"/>
            <a:r>
              <a:rPr lang="cs-CZ" sz="1400" dirty="0"/>
              <a:t>Za tmy jsou Na kanály otevřeny (jsou závislé na </a:t>
            </a:r>
            <a:r>
              <a:rPr lang="cs-CZ" sz="1400" dirty="0" err="1"/>
              <a:t>cGMP</a:t>
            </a:r>
            <a:r>
              <a:rPr lang="cs-CZ" sz="1400" dirty="0"/>
              <a:t>)</a:t>
            </a:r>
          </a:p>
          <a:p>
            <a:pPr algn="just"/>
            <a:r>
              <a:rPr lang="cs-CZ" sz="1400" dirty="0"/>
              <a:t>Absorpce vede k </a:t>
            </a:r>
            <a:r>
              <a:rPr lang="cs-CZ" sz="1400" b="1" dirty="0"/>
              <a:t>excitaci</a:t>
            </a:r>
            <a:r>
              <a:rPr lang="cs-CZ" sz="1400" dirty="0"/>
              <a:t> membrány, která se projeví </a:t>
            </a:r>
            <a:r>
              <a:rPr lang="cs-CZ" sz="1400" b="1" dirty="0"/>
              <a:t>izomerací 11-cis-retinalu</a:t>
            </a:r>
            <a:r>
              <a:rPr lang="cs-CZ" sz="1400" dirty="0"/>
              <a:t> na </a:t>
            </a:r>
            <a:r>
              <a:rPr lang="cs-CZ" sz="1400" b="1" dirty="0"/>
              <a:t>ALL-TRANS-RETINAL</a:t>
            </a:r>
            <a:r>
              <a:rPr lang="cs-CZ" sz="1400" dirty="0"/>
              <a:t>. Dochází tak ke změně jeho geometrie (</a:t>
            </a:r>
            <a:r>
              <a:rPr lang="cs-CZ" sz="1400" dirty="0" err="1"/>
              <a:t>Schiffova</a:t>
            </a:r>
            <a:r>
              <a:rPr lang="cs-CZ" sz="1400" dirty="0"/>
              <a:t> </a:t>
            </a:r>
            <a:r>
              <a:rPr lang="cs-CZ" sz="1400" dirty="0" err="1"/>
              <a:t>baze</a:t>
            </a:r>
            <a:r>
              <a:rPr lang="cs-CZ" sz="1400" dirty="0"/>
              <a:t> s opsinem se posune o 0,5 </a:t>
            </a:r>
            <a:r>
              <a:rPr lang="cs-CZ" sz="1400" dirty="0" err="1"/>
              <a:t>nm</a:t>
            </a:r>
            <a:r>
              <a:rPr lang="cs-CZ" sz="1400" dirty="0"/>
              <a:t>). Energie fotonu se tedy transformovala na pohyb atomů. Světelná aktivace je velice rychlá a přitom složitá. Během milisekund proběhne řada fotochemických reakcí, jejichž meziprodukty (</a:t>
            </a:r>
            <a:r>
              <a:rPr lang="cs-CZ" sz="1400" dirty="0" err="1"/>
              <a:t>bathorodopsin</a:t>
            </a:r>
            <a:r>
              <a:rPr lang="cs-CZ" sz="1400" dirty="0"/>
              <a:t>, </a:t>
            </a:r>
            <a:r>
              <a:rPr lang="cs-CZ" sz="1400" dirty="0" err="1"/>
              <a:t>lumirodopsin</a:t>
            </a:r>
            <a:r>
              <a:rPr lang="cs-CZ" sz="1400" dirty="0"/>
              <a:t>, </a:t>
            </a:r>
            <a:r>
              <a:rPr lang="cs-CZ" sz="1400" dirty="0" err="1"/>
              <a:t>metapodopsin</a:t>
            </a:r>
            <a:r>
              <a:rPr lang="cs-CZ" sz="1400" dirty="0"/>
              <a:t> I, </a:t>
            </a:r>
            <a:r>
              <a:rPr lang="cs-CZ" sz="1400" dirty="0" err="1"/>
              <a:t>metarodopsin</a:t>
            </a:r>
            <a:r>
              <a:rPr lang="cs-CZ" sz="1400" dirty="0"/>
              <a:t> II) vykazují různá maxima od 500 do 380 </a:t>
            </a:r>
            <a:r>
              <a:rPr lang="cs-CZ" sz="1400" dirty="0" err="1"/>
              <a:t>nm</a:t>
            </a:r>
            <a:r>
              <a:rPr lang="cs-CZ" sz="1400" dirty="0"/>
              <a:t>.</a:t>
            </a:r>
          </a:p>
          <a:p>
            <a:pPr algn="just"/>
            <a:r>
              <a:rPr lang="cs-CZ" sz="1400" dirty="0"/>
              <a:t>Následujícím důsledkem dopadu fotonu je </a:t>
            </a:r>
            <a:r>
              <a:rPr lang="cs-CZ" sz="1400" b="1" dirty="0"/>
              <a:t>odpoutání barviva od bílkoviny</a:t>
            </a:r>
            <a:r>
              <a:rPr lang="cs-CZ" sz="1400" dirty="0"/>
              <a:t>. Trans-izomer už nezapadá do vazebného místa. Rhodopsin se tak rozpadá na opsin a </a:t>
            </a:r>
            <a:r>
              <a:rPr lang="cs-CZ" sz="1400" dirty="0" err="1"/>
              <a:t>all</a:t>
            </a:r>
            <a:r>
              <a:rPr lang="cs-CZ" sz="1400" dirty="0"/>
              <a:t>-trans-</a:t>
            </a:r>
            <a:r>
              <a:rPr lang="cs-CZ" sz="1400" dirty="0" err="1"/>
              <a:t>retinal</a:t>
            </a:r>
            <a:r>
              <a:rPr lang="cs-CZ" sz="1400" dirty="0"/>
              <a:t>.</a:t>
            </a:r>
          </a:p>
          <a:p>
            <a:pPr algn="just"/>
            <a:r>
              <a:rPr lang="cs-CZ" sz="1400" dirty="0"/>
              <a:t>Takto aktivovaný rhodopsin dále </a:t>
            </a:r>
            <a:r>
              <a:rPr lang="cs-CZ" sz="1400" b="1" dirty="0"/>
              <a:t>aktivuje G-protein TRANSDUCIN</a:t>
            </a:r>
            <a:endParaRPr lang="cs-CZ" sz="1400" dirty="0"/>
          </a:p>
          <a:p>
            <a:pPr algn="just"/>
            <a:r>
              <a:rPr lang="cs-CZ" sz="1400" dirty="0"/>
              <a:t>Kaskáda pokračuje aktivací </a:t>
            </a:r>
            <a:r>
              <a:rPr lang="cs-CZ" sz="1400" b="1" dirty="0"/>
              <a:t>FOSFODIESTERÁZY (PDE)</a:t>
            </a:r>
            <a:r>
              <a:rPr lang="cs-CZ" sz="1400" dirty="0"/>
              <a:t>, která </a:t>
            </a:r>
            <a:r>
              <a:rPr lang="cs-CZ" sz="1400" b="1" dirty="0"/>
              <a:t>hydrolyzuje</a:t>
            </a:r>
            <a:r>
              <a:rPr lang="cs-CZ" sz="1400" dirty="0"/>
              <a:t> </a:t>
            </a:r>
            <a:r>
              <a:rPr lang="cs-CZ" sz="1400" dirty="0" err="1"/>
              <a:t>cGMP</a:t>
            </a:r>
            <a:r>
              <a:rPr lang="cs-CZ" sz="1400" dirty="0"/>
              <a:t> na </a:t>
            </a:r>
            <a:r>
              <a:rPr lang="cs-CZ" sz="1400" b="1" dirty="0"/>
              <a:t>NECYKLICKÝ 5´-GMP</a:t>
            </a:r>
            <a:r>
              <a:rPr lang="cs-CZ" sz="1400" dirty="0"/>
              <a:t>.</a:t>
            </a:r>
          </a:p>
          <a:p>
            <a:pPr algn="just"/>
            <a:r>
              <a:rPr lang="cs-CZ" sz="1400" dirty="0"/>
              <a:t>Původně otevřený </a:t>
            </a:r>
            <a:r>
              <a:rPr lang="cs-CZ" sz="1400" b="1" dirty="0"/>
              <a:t>kanál pro Na</a:t>
            </a:r>
            <a:r>
              <a:rPr lang="cs-CZ" sz="1400" b="1" baseline="30000" dirty="0"/>
              <a:t>+</a:t>
            </a:r>
            <a:r>
              <a:rPr lang="cs-CZ" sz="1400" b="1" dirty="0"/>
              <a:t> ionty se uzavírá</a:t>
            </a:r>
            <a:r>
              <a:rPr lang="cs-CZ" sz="1400" dirty="0"/>
              <a:t>, tok iontů se zastaví.</a:t>
            </a:r>
          </a:p>
          <a:p>
            <a:pPr algn="just"/>
            <a:r>
              <a:rPr lang="cs-CZ" sz="1400" dirty="0"/>
              <a:t>Následkem je </a:t>
            </a:r>
            <a:r>
              <a:rPr lang="cs-CZ" sz="1400" b="1" dirty="0"/>
              <a:t>HYPERPOLARIZACE</a:t>
            </a:r>
            <a:r>
              <a:rPr lang="cs-CZ" sz="1400" dirty="0"/>
              <a:t> membrány,</a:t>
            </a:r>
          </a:p>
          <a:p>
            <a:pPr algn="just"/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9533126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_tyčinky a vidění">
            <a:hlinkClick r:id="" action="ppaction://media"/>
            <a:extLst>
              <a:ext uri="{FF2B5EF4-FFF2-40B4-BE49-F238E27FC236}">
                <a16:creationId xmlns:a16="http://schemas.microsoft.com/office/drawing/2014/main" id="{9B23B0E8-C8C2-44D9-9F94-53257D8410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1196752"/>
            <a:ext cx="7056784" cy="52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8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1628800"/>
            <a:ext cx="5653378" cy="43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484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41.jpg"/>
          <p:cNvPicPr>
            <a:picLocks noChangeAspect="1"/>
          </p:cNvPicPr>
          <p:nvPr/>
        </p:nvPicPr>
        <p:blipFill rotWithShape="1">
          <a:blip r:embed="rId2" cstate="print"/>
          <a:srcRect t="833" b="3057"/>
          <a:stretch/>
        </p:blipFill>
        <p:spPr>
          <a:xfrm>
            <a:off x="2123728" y="775906"/>
            <a:ext cx="3126634" cy="6082094"/>
          </a:xfrm>
          <a:prstGeom prst="rect">
            <a:avLst/>
          </a:prstGeom>
        </p:spPr>
      </p:pic>
      <p:sp>
        <p:nvSpPr>
          <p:cNvPr id="3" name="Zástupný symbol pro obsah 2"/>
          <p:cNvSpPr txBox="1">
            <a:spLocks/>
          </p:cNvSpPr>
          <p:nvPr/>
        </p:nvSpPr>
        <p:spPr>
          <a:xfrm>
            <a:off x="4824536" y="1124744"/>
            <a:ext cx="4355976" cy="5589240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100" dirty="0">
                <a:latin typeface="+mn-lt"/>
              </a:rPr>
              <a:t>jedna molekula rodopsinu absorbuje jeden foton</a:t>
            </a:r>
          </a:p>
          <a:p>
            <a:r>
              <a:rPr lang="cs-CZ" sz="2100" dirty="0">
                <a:latin typeface="+mn-lt"/>
              </a:rPr>
              <a:t>je aktivováno 500 G-proteinových molekul</a:t>
            </a:r>
          </a:p>
          <a:p>
            <a:r>
              <a:rPr lang="cs-CZ" sz="2100" dirty="0">
                <a:latin typeface="+mn-lt"/>
              </a:rPr>
              <a:t>dále je aktivováno 500 molekul </a:t>
            </a:r>
            <a:r>
              <a:rPr lang="cs-CZ" sz="2100" dirty="0" err="1">
                <a:latin typeface="+mn-lt"/>
              </a:rPr>
              <a:t>fosfodiesterázy</a:t>
            </a:r>
            <a:r>
              <a:rPr lang="cs-CZ" sz="2100" dirty="0">
                <a:latin typeface="+mn-lt"/>
              </a:rPr>
              <a:t> cyklického GMP</a:t>
            </a:r>
          </a:p>
          <a:p>
            <a:r>
              <a:rPr lang="cs-CZ" sz="2100" dirty="0">
                <a:latin typeface="+mn-lt"/>
              </a:rPr>
              <a:t>10</a:t>
            </a:r>
            <a:r>
              <a:rPr lang="cs-CZ" sz="2100" baseline="30000" dirty="0">
                <a:latin typeface="+mn-lt"/>
              </a:rPr>
              <a:t>5</a:t>
            </a:r>
            <a:r>
              <a:rPr lang="cs-CZ" sz="2100" dirty="0">
                <a:latin typeface="+mn-lt"/>
              </a:rPr>
              <a:t> molekul cyklického GMP je hydrolyzováno</a:t>
            </a:r>
          </a:p>
          <a:p>
            <a:r>
              <a:rPr lang="cs-CZ" sz="2100" dirty="0">
                <a:latin typeface="+mn-lt"/>
              </a:rPr>
              <a:t>uzavírá se 250 kationtových kanálů</a:t>
            </a:r>
          </a:p>
          <a:p>
            <a:r>
              <a:rPr lang="cs-CZ" sz="2100" dirty="0">
                <a:latin typeface="+mn-lt"/>
              </a:rPr>
              <a:t>10</a:t>
            </a:r>
            <a:r>
              <a:rPr lang="cs-CZ" sz="2100" baseline="30000" dirty="0">
                <a:latin typeface="+mn-lt"/>
              </a:rPr>
              <a:t>6</a:t>
            </a:r>
            <a:r>
              <a:rPr lang="cs-CZ" sz="2100" dirty="0">
                <a:latin typeface="+mn-lt"/>
              </a:rPr>
              <a:t>-10</a:t>
            </a:r>
            <a:r>
              <a:rPr lang="cs-CZ" sz="2100" baseline="30000" dirty="0">
                <a:latin typeface="+mn-lt"/>
              </a:rPr>
              <a:t>7</a:t>
            </a:r>
            <a:r>
              <a:rPr lang="cs-CZ" sz="2100" dirty="0">
                <a:latin typeface="+mn-lt"/>
              </a:rPr>
              <a:t> kationtům Na</a:t>
            </a:r>
            <a:r>
              <a:rPr lang="cs-CZ" sz="2100" baseline="30000" dirty="0">
                <a:latin typeface="+mn-lt"/>
              </a:rPr>
              <a:t>+</a:t>
            </a:r>
            <a:r>
              <a:rPr lang="cs-CZ" sz="2100" dirty="0">
                <a:latin typeface="+mn-lt"/>
              </a:rPr>
              <a:t> za sekundu je zbráněno vstoupit do buňky po dobu 1 sekundy</a:t>
            </a:r>
          </a:p>
          <a:p>
            <a:r>
              <a:rPr lang="cs-CZ" sz="2100" dirty="0">
                <a:latin typeface="+mn-lt"/>
              </a:rPr>
              <a:t>membránový potenciál buňky je změněn o 1mV</a:t>
            </a:r>
          </a:p>
          <a:p>
            <a:r>
              <a:rPr lang="cs-CZ" sz="2100" dirty="0">
                <a:latin typeface="+mn-lt"/>
              </a:rPr>
              <a:t>signál je přenášen do mozku</a:t>
            </a:r>
          </a:p>
        </p:txBody>
      </p:sp>
    </p:spTree>
    <p:extLst>
      <p:ext uri="{BB962C8B-B14F-4D97-AF65-F5344CB8AC3E}">
        <p14:creationId xmlns:p14="http://schemas.microsoft.com/office/powerpoint/2010/main" val="2448207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5_03.jpg"/>
          <p:cNvPicPr>
            <a:picLocks noChangeAspect="1"/>
          </p:cNvPicPr>
          <p:nvPr/>
        </p:nvPicPr>
        <p:blipFill rotWithShape="1">
          <a:blip r:embed="rId2" cstate="print"/>
          <a:srcRect t="372" b="3121"/>
          <a:stretch/>
        </p:blipFill>
        <p:spPr>
          <a:xfrm>
            <a:off x="2699792" y="1189996"/>
            <a:ext cx="5962656" cy="5551371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115616" y="148535"/>
            <a:ext cx="7848872" cy="864096"/>
          </a:xfrm>
        </p:spPr>
        <p:txBody>
          <a:bodyPr/>
          <a:lstStyle/>
          <a:p>
            <a:r>
              <a:rPr lang="cs-CZ" dirty="0"/>
              <a:t>Shrnutí základních funkcí </a:t>
            </a:r>
            <a:r>
              <a:rPr lang="cs-CZ" dirty="0" err="1"/>
              <a:t>trimerických</a:t>
            </a:r>
            <a:r>
              <a:rPr lang="cs-CZ" dirty="0"/>
              <a:t> G proteinů</a:t>
            </a:r>
          </a:p>
        </p:txBody>
      </p:sp>
    </p:spTree>
    <p:extLst>
      <p:ext uri="{BB962C8B-B14F-4D97-AF65-F5344CB8AC3E}">
        <p14:creationId xmlns:p14="http://schemas.microsoft.com/office/powerpoint/2010/main" val="22574704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436230"/>
            <a:ext cx="7521321" cy="4985562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Receptorové tyrosin kinázy</a:t>
            </a:r>
          </a:p>
        </p:txBody>
      </p:sp>
    </p:spTree>
    <p:extLst>
      <p:ext uri="{BB962C8B-B14F-4D97-AF65-F5344CB8AC3E}">
        <p14:creationId xmlns:p14="http://schemas.microsoft.com/office/powerpoint/2010/main" val="10255070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5_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461896"/>
            <a:ext cx="7489290" cy="41993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1547813" y="188640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/>
              <a:t>Receptorové tyrosin kinázy</a:t>
            </a:r>
          </a:p>
        </p:txBody>
      </p:sp>
    </p:spTree>
    <p:extLst>
      <p:ext uri="{BB962C8B-B14F-4D97-AF65-F5344CB8AC3E}">
        <p14:creationId xmlns:p14="http://schemas.microsoft.com/office/powerpoint/2010/main" val="29228578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5907" y="1971558"/>
            <a:ext cx="7882597" cy="311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360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4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700808"/>
            <a:ext cx="7720961" cy="400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072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igure_15_46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424545"/>
            <a:ext cx="3957639" cy="3732647"/>
          </a:xfrm>
          <a:prstGeom prst="rect">
            <a:avLst/>
          </a:prstGeom>
        </p:spPr>
      </p:pic>
      <p:pic>
        <p:nvPicPr>
          <p:cNvPr id="2" name="Picture 1" descr="figure_15_46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996952"/>
            <a:ext cx="4165351" cy="3839103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Doména SH2 rozpoznává fosfo-tyrosin</a:t>
            </a:r>
          </a:p>
        </p:txBody>
      </p:sp>
    </p:spTree>
    <p:extLst>
      <p:ext uri="{BB962C8B-B14F-4D97-AF65-F5344CB8AC3E}">
        <p14:creationId xmlns:p14="http://schemas.microsoft.com/office/powerpoint/2010/main" val="21385036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47.jpg"/>
          <p:cNvPicPr>
            <a:picLocks noChangeAspect="1"/>
          </p:cNvPicPr>
          <p:nvPr/>
        </p:nvPicPr>
        <p:blipFill rotWithShape="1">
          <a:blip r:embed="rId2" cstate="print"/>
          <a:srcRect l="699" r="1747"/>
          <a:stretch/>
        </p:blipFill>
        <p:spPr>
          <a:xfrm>
            <a:off x="1331640" y="1916832"/>
            <a:ext cx="7710760" cy="3709287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Aktivace malé GTPázy z rodiny Ras</a:t>
            </a:r>
          </a:p>
        </p:txBody>
      </p:sp>
    </p:spTree>
    <p:extLst>
      <p:ext uri="{BB962C8B-B14F-4D97-AF65-F5344CB8AC3E}">
        <p14:creationId xmlns:p14="http://schemas.microsoft.com/office/powerpoint/2010/main" val="33314425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_15_49.jpg"/>
          <p:cNvPicPr>
            <a:picLocks noChangeAspect="1"/>
          </p:cNvPicPr>
          <p:nvPr/>
        </p:nvPicPr>
        <p:blipFill rotWithShape="1">
          <a:blip r:embed="rId2" cstate="print"/>
          <a:srcRect b="4287"/>
          <a:stretch/>
        </p:blipFill>
        <p:spPr>
          <a:xfrm>
            <a:off x="2267744" y="836712"/>
            <a:ext cx="6473952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190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5_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124744"/>
            <a:ext cx="7533445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13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2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7" y="1916832"/>
            <a:ext cx="5912166" cy="344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517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Signalizace lipofilními ligandy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FDC4C5F-5F99-4B73-B166-95C351795F10}"/>
              </a:ext>
            </a:extLst>
          </p:cNvPr>
          <p:cNvSpPr txBox="1"/>
          <p:nvPr/>
        </p:nvSpPr>
        <p:spPr>
          <a:xfrm>
            <a:off x="1691681" y="1916832"/>
            <a:ext cx="6840760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díky svým hydrofobním/lipofilním vlastnostem prochází přes plazmatickou membránu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rozpoznávají receptory v cytoplazmě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po vazbě ligandu se receptory přesouvají do jádra – odtud termín: </a:t>
            </a:r>
            <a:r>
              <a:rPr lang="cs-CZ" b="1" dirty="0">
                <a:solidFill>
                  <a:schemeClr val="tx1"/>
                </a:solidFill>
              </a:rPr>
              <a:t>jaderné receptory </a:t>
            </a:r>
          </a:p>
        </p:txBody>
      </p:sp>
    </p:spTree>
    <p:extLst>
      <p:ext uri="{BB962C8B-B14F-4D97-AF65-F5344CB8AC3E}">
        <p14:creationId xmlns:p14="http://schemas.microsoft.com/office/powerpoint/2010/main" val="19789396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64.jpg"/>
          <p:cNvPicPr>
            <a:picLocks noChangeAspect="1"/>
          </p:cNvPicPr>
          <p:nvPr/>
        </p:nvPicPr>
        <p:blipFill rotWithShape="1">
          <a:blip r:embed="rId2" cstate="print"/>
          <a:srcRect t="19396" r="54438" b="37932"/>
          <a:stretch/>
        </p:blipFill>
        <p:spPr>
          <a:xfrm>
            <a:off x="1475657" y="1639468"/>
            <a:ext cx="4392487" cy="1789532"/>
          </a:xfrm>
          <a:prstGeom prst="rect">
            <a:avLst/>
          </a:prstGeom>
        </p:spPr>
      </p:pic>
      <p:pic>
        <p:nvPicPr>
          <p:cNvPr id="3" name="Picture 1" descr="figure_15_64.jpg"/>
          <p:cNvPicPr>
            <a:picLocks noChangeAspect="1"/>
          </p:cNvPicPr>
          <p:nvPr/>
        </p:nvPicPr>
        <p:blipFill rotWithShape="1">
          <a:blip r:embed="rId2" cstate="print"/>
          <a:srcRect l="14030" t="60129" r="46164" b="4959"/>
          <a:stretch/>
        </p:blipFill>
        <p:spPr>
          <a:xfrm>
            <a:off x="1403648" y="4437112"/>
            <a:ext cx="3963372" cy="1512168"/>
          </a:xfrm>
          <a:prstGeom prst="rect">
            <a:avLst/>
          </a:prstGeom>
        </p:spPr>
      </p:pic>
      <p:pic>
        <p:nvPicPr>
          <p:cNvPr id="4" name="Picture 1" descr="figure_15_64.jpg"/>
          <p:cNvPicPr>
            <a:picLocks noChangeAspect="1"/>
          </p:cNvPicPr>
          <p:nvPr/>
        </p:nvPicPr>
        <p:blipFill rotWithShape="1">
          <a:blip r:embed="rId2" cstate="print"/>
          <a:srcRect l="68064"/>
          <a:stretch/>
        </p:blipFill>
        <p:spPr>
          <a:xfrm>
            <a:off x="5796136" y="1546064"/>
            <a:ext cx="3179810" cy="4331208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510749" y="281657"/>
            <a:ext cx="7138987" cy="627063"/>
          </a:xfrm>
        </p:spPr>
        <p:txBody>
          <a:bodyPr/>
          <a:lstStyle/>
          <a:p>
            <a:r>
              <a:rPr lang="cs-CZ" dirty="0"/>
              <a:t>Signalizace přes jaderné receptory:</a:t>
            </a:r>
            <a:br>
              <a:rPr lang="cs-CZ" dirty="0"/>
            </a:br>
            <a:r>
              <a:rPr lang="cs-CZ" dirty="0"/>
              <a:t>fyziologicky významné ligandy</a:t>
            </a:r>
          </a:p>
        </p:txBody>
      </p:sp>
    </p:spTree>
    <p:extLst>
      <p:ext uri="{BB962C8B-B14F-4D97-AF65-F5344CB8AC3E}">
        <p14:creationId xmlns:p14="http://schemas.microsoft.com/office/powerpoint/2010/main" val="28442076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65.jpg"/>
          <p:cNvPicPr>
            <a:picLocks noChangeAspect="1"/>
          </p:cNvPicPr>
          <p:nvPr/>
        </p:nvPicPr>
        <p:blipFill rotWithShape="1">
          <a:blip r:embed="rId2" cstate="print"/>
          <a:srcRect b="3120"/>
          <a:stretch/>
        </p:blipFill>
        <p:spPr>
          <a:xfrm>
            <a:off x="1907704" y="878203"/>
            <a:ext cx="7107936" cy="5976664"/>
          </a:xfrm>
          <a:prstGeom prst="rect">
            <a:avLst/>
          </a:prstGeom>
        </p:spPr>
      </p:pic>
      <p:sp>
        <p:nvSpPr>
          <p:cNvPr id="3" name="Nadpis 4">
            <a:extLst>
              <a:ext uri="{FF2B5EF4-FFF2-40B4-BE49-F238E27FC236}">
                <a16:creationId xmlns:a16="http://schemas.microsoft.com/office/drawing/2014/main" id="{13E8048A-824A-4D05-8F8A-F5B6798E980D}"/>
              </a:ext>
            </a:extLst>
          </p:cNvPr>
          <p:cNvSpPr txBox="1">
            <a:spLocks/>
          </p:cNvSpPr>
          <p:nvPr/>
        </p:nvSpPr>
        <p:spPr>
          <a:xfrm>
            <a:off x="1475656" y="116632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/>
              <a:t>Mechanismus aktivace jaderných receptorů</a:t>
            </a:r>
          </a:p>
        </p:txBody>
      </p:sp>
    </p:spTree>
    <p:extLst>
      <p:ext uri="{BB962C8B-B14F-4D97-AF65-F5344CB8AC3E}">
        <p14:creationId xmlns:p14="http://schemas.microsoft.com/office/powerpoint/2010/main" val="42045232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3573016"/>
            <a:ext cx="7704856" cy="1224136"/>
          </a:xfrm>
        </p:spPr>
        <p:txBody>
          <a:bodyPr/>
          <a:lstStyle/>
          <a:p>
            <a:r>
              <a:rPr lang="cs-CZ" dirty="0"/>
              <a:t>BUNĚČNÁ SIGNALIZACE</a:t>
            </a:r>
          </a:p>
          <a:p>
            <a:endParaRPr lang="cs-CZ" dirty="0"/>
          </a:p>
          <a:p>
            <a:r>
              <a:rPr lang="cs-CZ" dirty="0"/>
              <a:t>Krátká exkurze do signálních drah významných v imunologii a vývojové biologii</a:t>
            </a:r>
          </a:p>
        </p:txBody>
      </p:sp>
    </p:spTree>
    <p:extLst>
      <p:ext uri="{BB962C8B-B14F-4D97-AF65-F5344CB8AC3E}">
        <p14:creationId xmlns:p14="http://schemas.microsoft.com/office/powerpoint/2010/main" val="41694370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56.jpg"/>
          <p:cNvPicPr>
            <a:picLocks noChangeAspect="1"/>
          </p:cNvPicPr>
          <p:nvPr/>
        </p:nvPicPr>
        <p:blipFill rotWithShape="1">
          <a:blip r:embed="rId2" cstate="print"/>
          <a:srcRect l="982" r="393" b="3314"/>
          <a:stretch/>
        </p:blipFill>
        <p:spPr>
          <a:xfrm>
            <a:off x="2267744" y="1427922"/>
            <a:ext cx="6844622" cy="5313445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547813" y="260648"/>
            <a:ext cx="7138987" cy="627063"/>
          </a:xfrm>
        </p:spPr>
        <p:txBody>
          <a:bodyPr/>
          <a:lstStyle/>
          <a:p>
            <a:r>
              <a:rPr lang="cs-CZ"/>
              <a:t>Signalizace přes cytokinové receptory – JAK/STAT signální kaskáda</a:t>
            </a:r>
          </a:p>
        </p:txBody>
      </p:sp>
    </p:spTree>
    <p:extLst>
      <p:ext uri="{BB962C8B-B14F-4D97-AF65-F5344CB8AC3E}">
        <p14:creationId xmlns:p14="http://schemas.microsoft.com/office/powerpoint/2010/main" val="36108329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5_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916641"/>
            <a:ext cx="7704856" cy="30544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31963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62.jpg"/>
          <p:cNvPicPr>
            <a:picLocks noChangeAspect="1"/>
          </p:cNvPicPr>
          <p:nvPr/>
        </p:nvPicPr>
        <p:blipFill rotWithShape="1">
          <a:blip r:embed="rId2" cstate="print"/>
          <a:srcRect b="4225"/>
          <a:stretch/>
        </p:blipFill>
        <p:spPr>
          <a:xfrm>
            <a:off x="2470732" y="1196752"/>
            <a:ext cx="6457275" cy="5548464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138987" cy="627063"/>
          </a:xfrm>
        </p:spPr>
        <p:txBody>
          <a:bodyPr/>
          <a:lstStyle/>
          <a:p>
            <a:r>
              <a:rPr lang="cs-CZ" dirty="0"/>
              <a:t>Signalizace přes NF</a:t>
            </a:r>
            <a:r>
              <a:rPr lang="cs-CZ" dirty="0">
                <a:sym typeface="Symbol"/>
              </a:rPr>
              <a:t></a:t>
            </a:r>
            <a:r>
              <a:rPr lang="cs-CZ" dirty="0"/>
              <a:t>B - indukovaná TNF (tumor </a:t>
            </a:r>
            <a:r>
              <a:rPr lang="cs-CZ" dirty="0" err="1"/>
              <a:t>necrosis</a:t>
            </a:r>
            <a:r>
              <a:rPr lang="cs-CZ" dirty="0"/>
              <a:t> </a:t>
            </a:r>
            <a:r>
              <a:rPr lang="cs-CZ" dirty="0" err="1"/>
              <a:t>factor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32863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57.jpg"/>
          <p:cNvPicPr>
            <a:picLocks noChangeAspect="1"/>
          </p:cNvPicPr>
          <p:nvPr/>
        </p:nvPicPr>
        <p:blipFill rotWithShape="1">
          <a:blip r:embed="rId2" cstate="print"/>
          <a:srcRect b="3120"/>
          <a:stretch/>
        </p:blipFill>
        <p:spPr>
          <a:xfrm>
            <a:off x="2317184" y="1238220"/>
            <a:ext cx="5999232" cy="5575156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609477" y="199643"/>
            <a:ext cx="7138987" cy="627063"/>
          </a:xfrm>
        </p:spPr>
        <p:txBody>
          <a:bodyPr/>
          <a:lstStyle/>
          <a:p>
            <a:r>
              <a:rPr lang="cs-CZ"/>
              <a:t>TGF (transformující růstový faktor)/BMP (bone-morphogenetic protein) signalizace</a:t>
            </a:r>
          </a:p>
        </p:txBody>
      </p:sp>
    </p:spTree>
    <p:extLst>
      <p:ext uri="{BB962C8B-B14F-4D97-AF65-F5344CB8AC3E}">
        <p14:creationId xmlns:p14="http://schemas.microsoft.com/office/powerpoint/2010/main" val="30045245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354194"/>
            <a:ext cx="7056784" cy="4884302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Signalizace Notch</a:t>
            </a:r>
          </a:p>
        </p:txBody>
      </p:sp>
    </p:spTree>
    <p:extLst>
      <p:ext uri="{BB962C8B-B14F-4D97-AF65-F5344CB8AC3E}">
        <p14:creationId xmlns:p14="http://schemas.microsoft.com/office/powerpoint/2010/main" val="6860728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15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729154"/>
            <a:ext cx="6047232" cy="6138672"/>
          </a:xfrm>
          <a:prstGeom prst="rect">
            <a:avLst/>
          </a:prstGeom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1547813" y="116632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/>
              <a:t>Signalizace Notch</a:t>
            </a:r>
          </a:p>
        </p:txBody>
      </p:sp>
    </p:spTree>
    <p:extLst>
      <p:ext uri="{BB962C8B-B14F-4D97-AF65-F5344CB8AC3E}">
        <p14:creationId xmlns:p14="http://schemas.microsoft.com/office/powerpoint/2010/main" val="736702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2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124744"/>
            <a:ext cx="6210366" cy="523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3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60.jpg"/>
          <p:cNvPicPr>
            <a:picLocks noChangeAspect="1"/>
          </p:cNvPicPr>
          <p:nvPr/>
        </p:nvPicPr>
        <p:blipFill rotWithShape="1">
          <a:blip r:embed="rId2" cstate="print"/>
          <a:srcRect b="4225"/>
          <a:stretch/>
        </p:blipFill>
        <p:spPr>
          <a:xfrm>
            <a:off x="1873696" y="836712"/>
            <a:ext cx="7162800" cy="5908504"/>
          </a:xfrm>
          <a:prstGeom prst="rect">
            <a:avLst/>
          </a:prstGeom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1475656" y="74364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/>
              <a:t>Signalizace Wnt</a:t>
            </a:r>
          </a:p>
        </p:txBody>
      </p:sp>
    </p:spTree>
    <p:extLst>
      <p:ext uri="{BB962C8B-B14F-4D97-AF65-F5344CB8AC3E}">
        <p14:creationId xmlns:p14="http://schemas.microsoft.com/office/powerpoint/2010/main" val="35037890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 txBox="1">
            <a:spLocks/>
          </p:cNvSpPr>
          <p:nvPr/>
        </p:nvSpPr>
        <p:spPr>
          <a:xfrm>
            <a:off x="1115616" y="129287"/>
            <a:ext cx="784887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/>
              <a:t>Signalizace Hedgehog (vyžaduje primární cilium)</a:t>
            </a:r>
          </a:p>
        </p:txBody>
      </p:sp>
      <p:pic>
        <p:nvPicPr>
          <p:cNvPr id="1026" name="Picture 2" descr="Image result for sonic hedgehog pathw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768"/>
            <a:ext cx="6947515" cy="357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28375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1" y="1772816"/>
            <a:ext cx="7878735" cy="337660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809390" y="1511206"/>
            <a:ext cx="172819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400"/>
              <a:t>Vznik živočišných signálních kasdád</a:t>
            </a:r>
          </a:p>
        </p:txBody>
      </p:sp>
      <p:sp>
        <p:nvSpPr>
          <p:cNvPr id="4" name="Šipka dolů 3"/>
          <p:cNvSpPr/>
          <p:nvPr/>
        </p:nvSpPr>
        <p:spPr>
          <a:xfrm>
            <a:off x="4499992" y="2132856"/>
            <a:ext cx="288032" cy="21602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410315"/>
      </p:ext>
    </p:extLst>
  </p:cSld>
  <p:clrMapOvr>
    <a:masterClrMapping/>
  </p:clrMapOvr>
</p:sld>
</file>

<file path=ppt/theme/theme1.xml><?xml version="1.0" encoding="utf-8"?>
<a:theme xmlns:a="http://schemas.openxmlformats.org/drawingml/2006/main" name="Sablona_prezentace_zelena">
  <a:themeElements>
    <a:clrScheme name="Vlastní 2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5C9933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_prezentace_zelena" id="{9E1B0686-C3D0-4406-B4B7-2062B2A25C17}" vid="{46886A58-45FD-47B7-9335-BE9173E24060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Sablona_prezentace_zelena</Template>
  <TotalTime>5532</TotalTime>
  <Words>1255</Words>
  <Application>Microsoft Office PowerPoint</Application>
  <PresentationFormat>Předvádění na obrazovce (4:3)</PresentationFormat>
  <Paragraphs>180</Paragraphs>
  <Slides>92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92</vt:i4>
      </vt:variant>
    </vt:vector>
  </HeadingPairs>
  <TitlesOfParts>
    <vt:vector size="98" baseType="lpstr">
      <vt:lpstr>Arial</vt:lpstr>
      <vt:lpstr>Arial Black</vt:lpstr>
      <vt:lpstr>Calibri</vt:lpstr>
      <vt:lpstr>Symbol</vt:lpstr>
      <vt:lpstr>Wingdings</vt:lpstr>
      <vt:lpstr>Sablona_prezentace_zelena</vt:lpstr>
      <vt:lpstr>Srdeční sval – v principu podobný příčně pruhovanému</vt:lpstr>
      <vt:lpstr>Jaký je molekulární rozdíl mezi „pomalými“ a „rychlými“ svalovými vlákny?</vt:lpstr>
      <vt:lpstr>prof. Mgr. Vítězslav Bryja, Ph.D. </vt:lpstr>
      <vt:lpstr>Prezentace aplikace PowerPoint</vt:lpstr>
      <vt:lpstr>Členění podle různých parametrů</vt:lpstr>
      <vt:lpstr>Prezentace aplikace PowerPoint</vt:lpstr>
      <vt:lpstr>Prezentace aplikace PowerPoint</vt:lpstr>
      <vt:lpstr>Prezentace aplikace PowerPoint</vt:lpstr>
      <vt:lpstr>Prezentace aplikace PowerPoint</vt:lpstr>
      <vt:lpstr>Členění podle různých parametrů</vt:lpstr>
      <vt:lpstr>Prezentace aplikace PowerPoint</vt:lpstr>
      <vt:lpstr>Prezentace aplikace PowerPoint</vt:lpstr>
      <vt:lpstr>Členění podle různých parametrů</vt:lpstr>
      <vt:lpstr>Prezentace aplikace PowerPoint</vt:lpstr>
      <vt:lpstr>Podle typu membránových receptorů</vt:lpstr>
      <vt:lpstr>Prezentace aplikace PowerPoint</vt:lpstr>
      <vt:lpstr>Prezentace aplikace PowerPoint</vt:lpstr>
      <vt:lpstr>Prezentace aplikace PowerPoint</vt:lpstr>
      <vt:lpstr>Základní biochemické mechanismy buněčné signalizace</vt:lpstr>
      <vt:lpstr>Základní biochemické mechanismy buněčné signalizace</vt:lpstr>
      <vt:lpstr>Základní biochemické mechanismy buněčné signalizace</vt:lpstr>
      <vt:lpstr>Prezentace aplikace PowerPoint</vt:lpstr>
      <vt:lpstr>Základní biochemické mechanismy buněčné signalizace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Pozitivní a negativní zpětná vazba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Druhý posel</vt:lpstr>
      <vt:lpstr>Druhý posel</vt:lpstr>
      <vt:lpstr>Druhý posel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Cyklický AMP – adenylyl cykláza vs. fosfodiesteráza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Experimentální vápníkové senzory</vt:lpstr>
      <vt:lpstr>Ionty Ca2+ jsou hlavním anorganickým druhým poslem</vt:lpstr>
      <vt:lpstr>Prezentace aplikace PowerPoint</vt:lpstr>
      <vt:lpstr>Prezentace aplikace PowerPoint</vt:lpstr>
      <vt:lpstr>Vápníkové senzory - calmodulin</vt:lpstr>
      <vt:lpstr>Prezentace aplikace PowerPoint</vt:lpstr>
      <vt:lpstr>Prezentace aplikace PowerPoint</vt:lpstr>
      <vt:lpstr>Trvání vápnikové vlny:</vt:lpstr>
      <vt:lpstr>Prezentace aplikace PowerPoint</vt:lpstr>
      <vt:lpstr>Cyklický GMP je druhý posel zprostřekovávající vidění</vt:lpstr>
      <vt:lpstr>Morfologie tyčinek</vt:lpstr>
      <vt:lpstr>Aktivace tyčinky světlem (upraveno z Wiki)</vt:lpstr>
      <vt:lpstr>Prezentace aplikace PowerPoint</vt:lpstr>
      <vt:lpstr>Prezentace aplikace PowerPoint</vt:lpstr>
      <vt:lpstr>Shrnutí základních funkcí trimerických G proteinů</vt:lpstr>
      <vt:lpstr>Receptorové tyrosin kinázy</vt:lpstr>
      <vt:lpstr>Prezentace aplikace PowerPoint</vt:lpstr>
      <vt:lpstr>Prezentace aplikace PowerPoint</vt:lpstr>
      <vt:lpstr>Prezentace aplikace PowerPoint</vt:lpstr>
      <vt:lpstr>Doména SH2 rozpoznává fosfo-tyrosin</vt:lpstr>
      <vt:lpstr>Aktivace malé GTPázy z rodiny Ras</vt:lpstr>
      <vt:lpstr>Prezentace aplikace PowerPoint</vt:lpstr>
      <vt:lpstr>Prezentace aplikace PowerPoint</vt:lpstr>
      <vt:lpstr>Signalizace lipofilními ligandy</vt:lpstr>
      <vt:lpstr>Signalizace přes jaderné receptory: fyziologicky významné ligandy</vt:lpstr>
      <vt:lpstr>Prezentace aplikace PowerPoint</vt:lpstr>
      <vt:lpstr>Prezentace aplikace PowerPoint</vt:lpstr>
      <vt:lpstr>Signalizace přes cytokinové receptory – JAK/STAT signální kaskáda</vt:lpstr>
      <vt:lpstr>Prezentace aplikace PowerPoint</vt:lpstr>
      <vt:lpstr>Signalizace přes NFB - indukovaná TNF (tumor necrosis factor)</vt:lpstr>
      <vt:lpstr>TGF (transformující růstový faktor)/BMP (bone-morphogenetic protein) signalizace</vt:lpstr>
      <vt:lpstr>Signalizace Notch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doc. Jméno Autora, CSc.</dc:title>
  <dc:creator>Vítězslav Bryja</dc:creator>
  <cp:lastModifiedBy>Vítězslav Bryja</cp:lastModifiedBy>
  <cp:revision>101</cp:revision>
  <cp:lastPrinted>2022-05-09T06:20:25Z</cp:lastPrinted>
  <dcterms:created xsi:type="dcterms:W3CDTF">2017-04-20T12:13:37Z</dcterms:created>
  <dcterms:modified xsi:type="dcterms:W3CDTF">2023-05-10T11:52:51Z</dcterms:modified>
</cp:coreProperties>
</file>