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6" r:id="rId4"/>
    <p:sldId id="257" r:id="rId5"/>
    <p:sldId id="258" r:id="rId6"/>
    <p:sldId id="265" r:id="rId7"/>
    <p:sldId id="266" r:id="rId8"/>
    <p:sldId id="267" r:id="rId9"/>
    <p:sldId id="268" r:id="rId10"/>
    <p:sldId id="269" r:id="rId11"/>
    <p:sldId id="270" r:id="rId12"/>
    <p:sldId id="261" r:id="rId13"/>
    <p:sldId id="262" r:id="rId14"/>
    <p:sldId id="263" r:id="rId15"/>
    <p:sldId id="271" r:id="rId16"/>
    <p:sldId id="264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4C48D-98D3-4513-B66C-B790A0544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FE8690-8B9A-46E8-BC68-0E36561A8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132BF3-8B65-4774-BC98-3443F9F9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6B6041-B7F0-4E77-8424-F68F6BC3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0F9112-D2AA-45E2-98E0-7FE1792B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9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EB6AC-8EF9-4289-ADA3-91034DA5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27EE66-6C96-48E8-9471-5F5ACAFB7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653D26-9B67-453E-8F0D-1DC90E07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7E6083-8053-4EA6-BD32-5655E0A3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508C9-BE7D-407B-8F98-A376F298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3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E501B5E-6D97-4A7D-AF8A-FC90337BF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80C1B6-E529-4D2F-A8C6-85787F159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71A604-219B-46D5-9B2D-39050E4F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DE1EC5-6C97-4424-A1E9-AED02895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E87B73-4E4D-4BF8-A636-085A0AA6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66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DD2F0-FB17-4D09-991F-89D767648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962E4F-C5CE-42D5-A538-B3C8D1F4D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CCE63C-D745-4B9C-8C05-894E0A11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2AFC9D-08F6-4E39-B9DB-AD63E950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107E18-6328-4D67-86FA-ECC9AB40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97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6B667-DA67-4F9C-9034-00139CFE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33D91C-363C-4739-BE6C-4A66BD598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7CC119-412B-4021-84C0-F0CF5D27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B13D81-0C13-4966-82C7-2D5AEE5D9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DBFAFE-011E-402C-859A-A0FB8F2A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13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45B13-F350-4DD5-A965-F45664F1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A7F05-34B9-4F37-AAE3-563C2EF27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F3DB6A-1C23-47CF-B547-02E49F627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42C5E2-E807-4CA5-8C1F-A117E97E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134C73-277C-422F-ADA8-A2D2612C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C8C4A9-94D8-434C-A223-241D53B8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88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5DB27D-AACD-4134-B618-06BF46E1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78CC40-461C-4B2B-9251-C6F5CF748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D48C9A-2122-479F-903E-938AECBBF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2B7A64-0DCB-4A32-9040-E005F1839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A75ABC-16CE-4B36-B6E9-BEFE2E4F1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DB30583-DB80-44A5-9D88-4804C3F2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A25FBAA-791E-4FBB-9415-BB4D51AC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FA90A34-C2DD-4234-9A0F-46B211FF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94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3807D-A451-4B55-A197-1EA5C62C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B9F061A-307B-4C3E-9BCD-8BA1EDA7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DF95F9-3F34-4FA6-ABBC-D0006EA6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12FAD0-33A6-41E7-AC0D-3D7CDCAF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57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6D23888-B69C-4847-B597-8834FF65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EA7D8CB-E355-43C7-8C37-ACD05CFA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A18170-1ADE-4ABF-A011-7A3B41C1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78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3A87C5-B3F6-4295-AF2C-26BC2FFF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FBA3A8-5306-413E-A934-3C5410671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479625-FFA3-4D1B-905D-BCADBA973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1CEC15-8D99-4A6E-BFC9-09A13640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ADDA48-524F-44AE-B6DA-EFF8CA19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69BC55-ADCA-4601-9019-91FAD8F7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5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61441-5D98-4D14-AFB0-5C7CA640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EE8003-C331-4B6E-9AD7-A279F57F8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3953E9-25A4-4F4A-9A98-D52F59867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F7D684-0167-47E1-AAA5-F1433B6E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CAE341-E68A-4E55-8439-C49FA27A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FF190F-2C56-4BF3-9AE1-E2023FCE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03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D32E4DF-8DC6-427F-99E4-291107AA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B48B83-3E2D-4B49-9E08-113A888B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3C6307-B89F-4D78-B706-5A0FC0C58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0A51-7E03-4BDC-8E1B-9365D8F0C32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5B5D24-8AB3-4E47-A3F6-B549F01D0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AA87D0-5130-4CB0-A30C-337B00BAC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B970D-1815-42DE-84BE-9BC80EA5B2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78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54772D0-2BBD-4AD3-9146-D47D3A726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491"/>
          <a:stretch/>
        </p:blipFill>
        <p:spPr>
          <a:xfrm>
            <a:off x="348660" y="2793271"/>
            <a:ext cx="5645973" cy="9477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E8886A2-617F-4670-8C95-3D50D704D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474"/>
          <a:stretch/>
        </p:blipFill>
        <p:spPr>
          <a:xfrm>
            <a:off x="348660" y="3768506"/>
            <a:ext cx="5645973" cy="8410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D4FC6A-1CCD-4709-98D2-2FD873863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59" y="4636982"/>
            <a:ext cx="5630407" cy="10524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838E30-2E21-4201-8980-B2A51B949B36}"/>
              </a:ext>
            </a:extLst>
          </p:cNvPr>
          <p:cNvSpPr txBox="1"/>
          <p:nvPr/>
        </p:nvSpPr>
        <p:spPr>
          <a:xfrm>
            <a:off x="348659" y="6051633"/>
            <a:ext cx="596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Accepted</a:t>
            </a:r>
            <a:r>
              <a:rPr lang="cs-CZ" dirty="0"/>
              <a:t> </a:t>
            </a:r>
            <a:r>
              <a:rPr lang="cs-CZ" dirty="0" err="1"/>
              <a:t>names</a:t>
            </a:r>
            <a:r>
              <a:rPr lang="cs-CZ" dirty="0"/>
              <a:t> → jména akceptovaných taxonů</a:t>
            </a:r>
          </a:p>
          <a:p>
            <a:r>
              <a:rPr lang="cs-CZ" dirty="0"/>
              <a:t>		s citací autora bez odkazu na </a:t>
            </a:r>
            <a:r>
              <a:rPr lang="cs-CZ" dirty="0" err="1"/>
              <a:t>protolog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2FF9A7-4BF2-471F-A741-B26DEFE7E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21" y="850786"/>
            <a:ext cx="5812738" cy="632543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E308E9E2-5DB7-49AE-8E25-98C1F5331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92" y="2453619"/>
            <a:ext cx="4635435" cy="347657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2310894-6A0E-4475-A700-347FCC351610}"/>
              </a:ext>
            </a:extLst>
          </p:cNvPr>
          <p:cNvSpPr txBox="1"/>
          <p:nvPr/>
        </p:nvSpPr>
        <p:spPr>
          <a:xfrm>
            <a:off x="6766560" y="6050808"/>
            <a:ext cx="542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Index </a:t>
            </a:r>
            <a:r>
              <a:rPr lang="cs-CZ" i="1" dirty="0" err="1"/>
              <a:t>kewensis</a:t>
            </a:r>
            <a:r>
              <a:rPr lang="cs-CZ" i="1" dirty="0"/>
              <a:t> </a:t>
            </a:r>
            <a:r>
              <a:rPr lang="cs-CZ" dirty="0"/>
              <a:t>(1895–) → všechna publikovaná jména</a:t>
            </a:r>
          </a:p>
          <a:p>
            <a:r>
              <a:rPr lang="cs-CZ" dirty="0"/>
              <a:t>			! s odkazem na </a:t>
            </a:r>
            <a:r>
              <a:rPr lang="cs-CZ" dirty="0" err="1"/>
              <a:t>protolog</a:t>
            </a:r>
            <a:endParaRPr lang="cs-CZ" dirty="0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9575807A-42C2-4674-9114-839DD00B2362}"/>
              </a:ext>
            </a:extLst>
          </p:cNvPr>
          <p:cNvSpPr/>
          <p:nvPr/>
        </p:nvSpPr>
        <p:spPr>
          <a:xfrm rot="10800000">
            <a:off x="10497312" y="1729351"/>
            <a:ext cx="821264" cy="51707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">
            <a:extLst>
              <a:ext uri="{FF2B5EF4-FFF2-40B4-BE49-F238E27FC236}">
                <a16:creationId xmlns:a16="http://schemas.microsoft.com/office/drawing/2014/main" id="{088C8BCF-DBCD-499B-BE1A-3FB005F18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45" y="1647210"/>
            <a:ext cx="974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27">
            <a:extLst>
              <a:ext uri="{FF2B5EF4-FFF2-40B4-BE49-F238E27FC236}">
                <a16:creationId xmlns:a16="http://schemas.microsoft.com/office/drawing/2014/main" id="{3B76145D-92A8-45A6-8A85-1D5FB40D2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620" y="1561485"/>
            <a:ext cx="1833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t>Joseph Dalton Hooker 1817–1911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t>britský botanik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6A9C04C-C57E-4232-80F2-48A615077AE3}"/>
              </a:ext>
            </a:extLst>
          </p:cNvPr>
          <p:cNvSpPr txBox="1"/>
          <p:nvPr/>
        </p:nvSpPr>
        <p:spPr>
          <a:xfrm>
            <a:off x="263789" y="281355"/>
            <a:ext cx="596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jak zjistit zda jméno již nebylo použito? 				(vyloučení homonymity)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8D03CAB-1C7F-4186-B53A-74B39CC5765F}"/>
              </a:ext>
            </a:extLst>
          </p:cNvPr>
          <p:cNvSpPr txBox="1"/>
          <p:nvPr/>
        </p:nvSpPr>
        <p:spPr>
          <a:xfrm>
            <a:off x="6229545" y="3244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https://www.ipni.org/</a:t>
            </a:r>
          </a:p>
        </p:txBody>
      </p:sp>
    </p:spTree>
    <p:extLst>
      <p:ext uri="{BB962C8B-B14F-4D97-AF65-F5344CB8AC3E}">
        <p14:creationId xmlns:p14="http://schemas.microsoft.com/office/powerpoint/2010/main" val="82892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B733AD4-5658-4943-A974-5965070DC59A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typové položky?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075CA4E-AA2E-4FB6-A3C3-163B3D477E50}"/>
              </a:ext>
            </a:extLst>
          </p:cNvPr>
          <p:cNvSpPr txBox="1"/>
          <p:nvPr/>
        </p:nvSpPr>
        <p:spPr>
          <a:xfrm>
            <a:off x="3913059" y="281355"/>
            <a:ext cx="8278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https://science.mnhn.fr/institution/mnhn/collection/p/item/search/form?lang=en_US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86F27D-9EED-4193-A229-15C141D0B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73" y="825484"/>
            <a:ext cx="5286251" cy="56631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3E8298-DDEE-49E4-B358-B42FA3AD9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704" y="825484"/>
            <a:ext cx="6110782" cy="49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B733AD4-5658-4943-A974-5965070DC59A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přehled herbářů?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075CA4E-AA2E-4FB6-A3C3-163B3D477E50}"/>
              </a:ext>
            </a:extLst>
          </p:cNvPr>
          <p:cNvSpPr txBox="1"/>
          <p:nvPr/>
        </p:nvSpPr>
        <p:spPr>
          <a:xfrm>
            <a:off x="3913059" y="281355"/>
            <a:ext cx="8278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http://sweetgum.nybg.org/science/ih/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6BBE38-2681-476C-B7E6-C5CD3AB95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40" y="731520"/>
            <a:ext cx="5338080" cy="5013436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870CDC58-8336-458C-956F-0F0518B7E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45" y="1001959"/>
            <a:ext cx="3177663" cy="4228410"/>
          </a:xfrm>
          <a:prstGeom prst="rect">
            <a:avLst/>
          </a:prstGeom>
        </p:spPr>
      </p:pic>
      <p:sp>
        <p:nvSpPr>
          <p:cNvPr id="10" name="Šipka: dolů 9">
            <a:extLst>
              <a:ext uri="{FF2B5EF4-FFF2-40B4-BE49-F238E27FC236}">
                <a16:creationId xmlns:a16="http://schemas.microsoft.com/office/drawing/2014/main" id="{B3BA085B-CD16-42F0-B519-17019ED4571C}"/>
              </a:ext>
            </a:extLst>
          </p:cNvPr>
          <p:cNvSpPr/>
          <p:nvPr/>
        </p:nvSpPr>
        <p:spPr>
          <a:xfrm rot="5400000">
            <a:off x="6947594" y="2275056"/>
            <a:ext cx="443927" cy="148243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05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F64BFC-CA40-4BBA-B0B4-710C555512EF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Chorologie – jak zjistit geografické rozšíření?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F7CF405-6E1B-4569-9D0D-CE13B2401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474"/>
          <a:stretch/>
        </p:blipFill>
        <p:spPr>
          <a:xfrm>
            <a:off x="348660" y="4689783"/>
            <a:ext cx="5645973" cy="84103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068FCFF-9BFF-4DD1-8F40-A3BE54D75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9" y="5558259"/>
            <a:ext cx="5630407" cy="10524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00E6D5F-2A89-4A9E-AC0B-34B7F4E2C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03" y="970904"/>
            <a:ext cx="5367737" cy="563981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87C66B2-85B2-49F7-9461-BA7FDD9E7E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910"/>
          <a:stretch/>
        </p:blipFill>
        <p:spPr>
          <a:xfrm>
            <a:off x="348659" y="3341341"/>
            <a:ext cx="5639908" cy="126503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FD471F2-56A6-4314-BED8-0430D969E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977" y="734094"/>
            <a:ext cx="2488141" cy="24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0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26C2071-4AFB-4184-A8C4-1259C243B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7" y="650687"/>
            <a:ext cx="5207195" cy="45302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EC4B2D7-C90A-4D49-8521-8790967B4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308" y="1793631"/>
            <a:ext cx="5520692" cy="50643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9886204-10B8-4033-99B3-B8F1302AE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0" y="4378661"/>
            <a:ext cx="1349517" cy="10141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A271A7F-5ACE-4216-A32A-788206D8F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33" y="4378660"/>
            <a:ext cx="1343300" cy="10074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B7D53CA-8CA3-4D9E-A4C3-0ACF6F154491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Chorologie – jak zjistit geografické rozšíření?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A0A4CE6-7B3C-4255-84AC-7E297E1DB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490" t="27037" r="29923" b="53093"/>
          <a:stretch/>
        </p:blipFill>
        <p:spPr>
          <a:xfrm>
            <a:off x="5877223" y="522513"/>
            <a:ext cx="1588170" cy="1120657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220A045-36FA-4F52-B03F-47F0DC35B1DC}"/>
              </a:ext>
            </a:extLst>
          </p:cNvPr>
          <p:cNvCxnSpPr/>
          <p:nvPr/>
        </p:nvCxnSpPr>
        <p:spPr>
          <a:xfrm flipH="1">
            <a:off x="4737005" y="1134043"/>
            <a:ext cx="1718797" cy="941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0752B42-841A-41EA-9FEE-B74A0415CD5E}"/>
              </a:ext>
            </a:extLst>
          </p:cNvPr>
          <p:cNvSpPr txBox="1"/>
          <p:nvPr/>
        </p:nvSpPr>
        <p:spPr>
          <a:xfrm>
            <a:off x="7465393" y="3378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http://chorologie.biologie.uni-halle.de/choro/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A8ABAB0-1757-47F8-8B19-2BA203112136}"/>
              </a:ext>
            </a:extLst>
          </p:cNvPr>
          <p:cNvSpPr txBox="1"/>
          <p:nvPr/>
        </p:nvSpPr>
        <p:spPr>
          <a:xfrm>
            <a:off x="213166" y="6052150"/>
            <a:ext cx="678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ea typeface="Times New Roman" panose="02020603050405020304" pitchFamily="18" charset="0"/>
              </a:rPr>
              <a:t>Meusel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Hermann  et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Jaeger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J.: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Vergleichende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Chorologie   der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Zentraleuropaischen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Flora. Band 1-3. (1965–1992).</a:t>
            </a:r>
            <a:endParaRPr lang="cs-CZ" dirty="0"/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49B10B36-DF34-449B-9B29-210D38C64BA6}"/>
              </a:ext>
            </a:extLst>
          </p:cNvPr>
          <p:cNvSpPr/>
          <p:nvPr/>
        </p:nvSpPr>
        <p:spPr>
          <a:xfrm rot="16200000">
            <a:off x="5435786" y="4040837"/>
            <a:ext cx="443927" cy="148243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4A4C0682-F24E-4F39-B2AA-FA36CD598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92" y="4385350"/>
            <a:ext cx="1340615" cy="10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6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FC995E-9F5C-4EAE-95F6-622EB9B4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9" y="3488788"/>
            <a:ext cx="2110646" cy="25395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8029CD8-413D-4578-A1A8-D19B2B0E9787}"/>
              </a:ext>
            </a:extLst>
          </p:cNvPr>
          <p:cNvSpPr txBox="1"/>
          <p:nvPr/>
        </p:nvSpPr>
        <p:spPr>
          <a:xfrm>
            <a:off x="2804959" y="5371099"/>
            <a:ext cx="6094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Hultén</a:t>
            </a:r>
            <a:r>
              <a:rPr lang="en-US" dirty="0"/>
              <a:t>, Eric (1894-1981) - Fries, Magnus (1917-1987)</a:t>
            </a:r>
          </a:p>
          <a:p>
            <a:r>
              <a:rPr lang="en-US" dirty="0"/>
              <a:t>Atlas of North European Vascular Plants. North of the Tropic of Cancer. I-III (1 text- &amp; 2 map-volumes)</a:t>
            </a:r>
            <a:r>
              <a:rPr lang="cs-CZ" dirty="0"/>
              <a:t> 1986</a:t>
            </a:r>
            <a:endParaRPr lang="en-US" dirty="0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DEDE1D6E-4E86-407D-A327-069077830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59" y="924745"/>
            <a:ext cx="5192460" cy="41722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01DF3DB-2A84-4FBC-9927-0708E0FBAB9C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Chorologie – jak zjistit geografické rozšíření? </a:t>
            </a:r>
          </a:p>
        </p:txBody>
      </p:sp>
    </p:spTree>
    <p:extLst>
      <p:ext uri="{BB962C8B-B14F-4D97-AF65-F5344CB8AC3E}">
        <p14:creationId xmlns:p14="http://schemas.microsoft.com/office/powerpoint/2010/main" val="225568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8029CD8-413D-4578-A1A8-D19B2B0E9787}"/>
              </a:ext>
            </a:extLst>
          </p:cNvPr>
          <p:cNvSpPr txBox="1"/>
          <p:nvPr/>
        </p:nvSpPr>
        <p:spPr>
          <a:xfrm>
            <a:off x="373045" y="3690258"/>
            <a:ext cx="79193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Jalas</a:t>
            </a:r>
            <a:r>
              <a:rPr lang="en-US" sz="1200" dirty="0"/>
              <a:t> Jaakko et </a:t>
            </a:r>
            <a:r>
              <a:rPr lang="en-US" sz="1200" dirty="0" err="1"/>
              <a:t>Suominen</a:t>
            </a:r>
            <a:r>
              <a:rPr lang="en-US" sz="1200" dirty="0"/>
              <a:t> </a:t>
            </a:r>
            <a:r>
              <a:rPr lang="en-US" sz="1200" dirty="0" err="1"/>
              <a:t>Juha</a:t>
            </a:r>
            <a:r>
              <a:rPr lang="en-US" sz="1200" dirty="0"/>
              <a:t> (1972 - ): Atlas Florae </a:t>
            </a:r>
            <a:r>
              <a:rPr lang="en-US" sz="1200" dirty="0" err="1"/>
              <a:t>Europaeae</a:t>
            </a:r>
            <a:r>
              <a:rPr lang="en-US" sz="1200" dirty="0"/>
              <a:t>. - </a:t>
            </a:r>
            <a:r>
              <a:rPr lang="en-US" sz="1200" dirty="0" err="1"/>
              <a:t>Suomalaisen</a:t>
            </a:r>
            <a:r>
              <a:rPr lang="en-US" sz="1200" dirty="0"/>
              <a:t> </a:t>
            </a:r>
            <a:r>
              <a:rPr lang="en-US" sz="1200" dirty="0" err="1"/>
              <a:t>Kirjallisuuden</a:t>
            </a:r>
            <a:r>
              <a:rPr lang="en-US" sz="1200" dirty="0"/>
              <a:t> </a:t>
            </a:r>
            <a:r>
              <a:rPr lang="en-US" sz="1200" dirty="0" err="1"/>
              <a:t>Kirjapaino</a:t>
            </a:r>
            <a:r>
              <a:rPr lang="en-US" sz="1200" dirty="0"/>
              <a:t> Oy, Helsinki.  </a:t>
            </a:r>
          </a:p>
          <a:p>
            <a:r>
              <a:rPr lang="en-US" sz="1200" dirty="0" err="1"/>
              <a:t>vychází</a:t>
            </a:r>
            <a:r>
              <a:rPr lang="en-US" sz="1200" dirty="0"/>
              <a:t> </a:t>
            </a:r>
            <a:r>
              <a:rPr lang="en-US" sz="1200" dirty="0" err="1"/>
              <a:t>jako</a:t>
            </a:r>
            <a:r>
              <a:rPr lang="en-US" sz="1200" dirty="0"/>
              <a:t> </a:t>
            </a:r>
            <a:r>
              <a:rPr lang="en-US" sz="1200" dirty="0" err="1"/>
              <a:t>komplement</a:t>
            </a:r>
            <a:r>
              <a:rPr lang="en-US" sz="1200" dirty="0"/>
              <a:t> Flora europaea </a:t>
            </a:r>
            <a:r>
              <a:rPr lang="en-US" sz="1200" dirty="0" err="1"/>
              <a:t>nyní</a:t>
            </a:r>
            <a:r>
              <a:rPr lang="en-US" sz="1200" dirty="0"/>
              <a:t> </a:t>
            </a:r>
            <a:r>
              <a:rPr lang="en-US" sz="1200" dirty="0" err="1"/>
              <a:t>již</a:t>
            </a:r>
            <a:r>
              <a:rPr lang="en-US" sz="1200" dirty="0"/>
              <a:t> v </a:t>
            </a:r>
            <a:r>
              <a:rPr lang="en-US" sz="1200" dirty="0" err="1"/>
              <a:t>druhém</a:t>
            </a:r>
            <a:r>
              <a:rPr lang="en-US" sz="1200" dirty="0"/>
              <a:t> </a:t>
            </a:r>
            <a:r>
              <a:rPr lang="en-US" sz="1200" dirty="0" err="1"/>
              <a:t>vydání</a:t>
            </a:r>
            <a:r>
              <a:rPr lang="en-US" sz="1200" dirty="0"/>
              <a:t>.</a:t>
            </a:r>
          </a:p>
          <a:p>
            <a:r>
              <a:rPr lang="en-US" sz="1200" dirty="0"/>
              <a:t>Twelve volumes of Atlas Florae </a:t>
            </a:r>
            <a:r>
              <a:rPr lang="en-US" sz="1200" dirty="0" err="1"/>
              <a:t>Europaeae</a:t>
            </a:r>
            <a:r>
              <a:rPr lang="en-US" sz="1200" dirty="0"/>
              <a:t> have been published, altogether 2039 pages and 3270 maps. </a:t>
            </a:r>
          </a:p>
          <a:p>
            <a:r>
              <a:rPr lang="en-US" sz="1200" dirty="0"/>
              <a:t>1. </a:t>
            </a:r>
            <a:r>
              <a:rPr lang="en-US" sz="1200" dirty="0" err="1"/>
              <a:t>Pteridophyta</a:t>
            </a:r>
            <a:r>
              <a:rPr lang="en-US" sz="1200" dirty="0"/>
              <a:t> (</a:t>
            </a:r>
            <a:r>
              <a:rPr lang="en-US" sz="1200" dirty="0" err="1"/>
              <a:t>Psilotaceae</a:t>
            </a:r>
            <a:r>
              <a:rPr lang="en-US" sz="1200" dirty="0"/>
              <a:t> to </a:t>
            </a:r>
            <a:r>
              <a:rPr lang="en-US" sz="1200" dirty="0" err="1"/>
              <a:t>Azollaceae</a:t>
            </a:r>
            <a:r>
              <a:rPr lang="en-US" sz="1200" dirty="0"/>
              <a:t>). 121 pp, 3 + 150 maps + folded base map. 1972.</a:t>
            </a:r>
          </a:p>
          <a:p>
            <a:r>
              <a:rPr lang="en-US" sz="1200" dirty="0"/>
              <a:t>2. Gymnospermae (Pinaceae to </a:t>
            </a:r>
            <a:r>
              <a:rPr lang="en-US" sz="1200" dirty="0" err="1"/>
              <a:t>Ephedraceae</a:t>
            </a:r>
            <a:r>
              <a:rPr lang="en-US" sz="1200" dirty="0"/>
              <a:t>). 40 pp, 50 maps. 1973. </a:t>
            </a:r>
          </a:p>
          <a:p>
            <a:r>
              <a:rPr lang="en-US" sz="1200" dirty="0"/>
              <a:t>3. Salicaceae to </a:t>
            </a:r>
            <a:r>
              <a:rPr lang="en-US" sz="1200" dirty="0" err="1"/>
              <a:t>Balanophoraceae</a:t>
            </a:r>
            <a:r>
              <a:rPr lang="en-US" sz="1200" dirty="0"/>
              <a:t>. 128 pp, 1 + 183 maps. 1976. </a:t>
            </a:r>
          </a:p>
          <a:p>
            <a:r>
              <a:rPr lang="en-US" sz="1200" dirty="0"/>
              <a:t>4. </a:t>
            </a:r>
            <a:r>
              <a:rPr lang="en-US" sz="1200" dirty="0" err="1"/>
              <a:t>Polygonaceae</a:t>
            </a:r>
            <a:r>
              <a:rPr lang="en-US" sz="1200" dirty="0"/>
              <a:t>. 71 pp, 95 maps. 1979.</a:t>
            </a:r>
          </a:p>
          <a:p>
            <a:r>
              <a:rPr lang="en-US" sz="1200" dirty="0"/>
              <a:t>5. Chenopodiaceae to </a:t>
            </a:r>
            <a:r>
              <a:rPr lang="en-US" sz="1200" dirty="0" err="1"/>
              <a:t>Basellaceae</a:t>
            </a:r>
            <a:r>
              <a:rPr lang="en-US" sz="1200" dirty="0"/>
              <a:t>. 119 pp, 190 maps. 1980.</a:t>
            </a:r>
          </a:p>
          <a:p>
            <a:r>
              <a:rPr lang="en-US" sz="1200" dirty="0"/>
              <a:t>6. Caryophyllaceae (</a:t>
            </a:r>
            <a:r>
              <a:rPr lang="en-US" sz="1200" dirty="0" err="1"/>
              <a:t>Alsinoideae</a:t>
            </a:r>
            <a:r>
              <a:rPr lang="en-US" sz="1200" dirty="0"/>
              <a:t> and </a:t>
            </a:r>
            <a:r>
              <a:rPr lang="en-US" sz="1200" dirty="0" err="1"/>
              <a:t>Paronychioideae</a:t>
            </a:r>
            <a:r>
              <a:rPr lang="en-US" sz="1200" dirty="0"/>
              <a:t>). 176 pp, 343 maps. 1983.</a:t>
            </a:r>
          </a:p>
          <a:p>
            <a:r>
              <a:rPr lang="en-US" sz="1200" dirty="0"/>
              <a:t>7. Caryophyllaceae (</a:t>
            </a:r>
            <a:r>
              <a:rPr lang="en-US" sz="1200" dirty="0" err="1"/>
              <a:t>Silenoideae</a:t>
            </a:r>
            <a:r>
              <a:rPr lang="en-US" sz="1200" dirty="0"/>
              <a:t>). 229 pp, 497 maps. 1986.</a:t>
            </a:r>
          </a:p>
          <a:p>
            <a:r>
              <a:rPr lang="en-US" sz="1200" dirty="0"/>
              <a:t>8. Nymphaeaceae to Ranunculaceae. 261 pp, 445 maps. 1989.</a:t>
            </a:r>
          </a:p>
          <a:p>
            <a:r>
              <a:rPr lang="en-US" sz="1200" dirty="0"/>
              <a:t>9. </a:t>
            </a:r>
            <a:r>
              <a:rPr lang="en-US" sz="1200" dirty="0" err="1"/>
              <a:t>Paeoniaceae</a:t>
            </a:r>
            <a:r>
              <a:rPr lang="en-US" sz="1200" dirty="0"/>
              <a:t> to </a:t>
            </a:r>
            <a:r>
              <a:rPr lang="en-US" sz="1200" dirty="0" err="1"/>
              <a:t>Capparaceae</a:t>
            </a:r>
            <a:r>
              <a:rPr lang="en-US" sz="1200" dirty="0"/>
              <a:t>. 110 pp, 156 maps. 1991.</a:t>
            </a:r>
          </a:p>
          <a:p>
            <a:r>
              <a:rPr lang="en-US" sz="1200" dirty="0"/>
              <a:t>10. Cruciferae (Sisymbrium to Aubrieta). 224 pp, 324 maps. 1994. </a:t>
            </a:r>
          </a:p>
          <a:p>
            <a:r>
              <a:rPr lang="en-US" sz="1200" dirty="0"/>
              <a:t>11. Cruciferae (</a:t>
            </a:r>
            <a:r>
              <a:rPr lang="en-US" sz="1200" dirty="0" err="1"/>
              <a:t>Ricotia</a:t>
            </a:r>
            <a:r>
              <a:rPr lang="en-US" sz="1200" dirty="0"/>
              <a:t> to Raphanus). 310 pp, 493 maps. 1996. </a:t>
            </a:r>
          </a:p>
          <a:p>
            <a:r>
              <a:rPr lang="en-US" sz="1200" dirty="0"/>
              <a:t>12. </a:t>
            </a:r>
            <a:r>
              <a:rPr lang="en-US" sz="1200" dirty="0" err="1"/>
              <a:t>Resedeaceae</a:t>
            </a:r>
            <a:r>
              <a:rPr lang="en-US" sz="1200" dirty="0"/>
              <a:t> to Platanaceae. 250 pp, 343 maps. 1999.</a:t>
            </a:r>
          </a:p>
          <a:p>
            <a:r>
              <a:rPr lang="en-US" sz="1200" dirty="0"/>
              <a:t>Publishers:</a:t>
            </a:r>
            <a:r>
              <a:rPr lang="cs-CZ" sz="1200" dirty="0"/>
              <a:t> </a:t>
            </a:r>
            <a:r>
              <a:rPr lang="en-US" sz="1200" dirty="0"/>
              <a:t>Committee for Mapping the Flora of Europe and</a:t>
            </a:r>
            <a:r>
              <a:rPr lang="cs-CZ" sz="1200" dirty="0"/>
              <a:t> </a:t>
            </a:r>
            <a:r>
              <a:rPr lang="en-US" sz="1200" dirty="0" err="1"/>
              <a:t>Societas</a:t>
            </a:r>
            <a:r>
              <a:rPr lang="en-US" sz="1200" dirty="0"/>
              <a:t> </a:t>
            </a:r>
            <a:r>
              <a:rPr lang="en-US" sz="1200" dirty="0" err="1"/>
              <a:t>Biologica</a:t>
            </a:r>
            <a:r>
              <a:rPr lang="en-US" sz="1200" dirty="0"/>
              <a:t> </a:t>
            </a:r>
            <a:r>
              <a:rPr lang="en-US" sz="1200" dirty="0" err="1"/>
              <a:t>Fennica</a:t>
            </a:r>
            <a:r>
              <a:rPr lang="en-US" sz="1200" dirty="0"/>
              <a:t> </a:t>
            </a:r>
            <a:r>
              <a:rPr lang="en-US" sz="1200" dirty="0" err="1"/>
              <a:t>Vanamo</a:t>
            </a:r>
            <a:r>
              <a:rPr lang="en-US" sz="1200" dirty="0"/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01DF3DB-2A84-4FBC-9927-0708E0FBAB9C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Chorologie – jak zjistit geografické rozšíření? 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64969D1-5226-4F86-91A4-3927E6A6C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5" y="750601"/>
            <a:ext cx="2123412" cy="26892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EB7BFD0-477F-43E9-AC22-C4B6A88B1D44}"/>
              </a:ext>
            </a:extLst>
          </p:cNvPr>
          <p:cNvSpPr txBox="1"/>
          <p:nvPr/>
        </p:nvSpPr>
        <p:spPr>
          <a:xfrm>
            <a:off x="5050971" y="3720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http://www.daba.lv/grozs/BotanikasEkologijas/Flora_Europa/www/www.helsinki.fi/kmus/afe/database.html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0724007-0202-4490-92E4-11D1D643C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56" y="1302890"/>
            <a:ext cx="3522435" cy="26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12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01DF3DB-2A84-4FBC-9927-0708E0FBAB9C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Chorologie – jak zjistit geografické rozšíření?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2BAD49-5909-45C3-BFC6-AC966455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388" y="1019165"/>
            <a:ext cx="6799562" cy="467836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B4043FF-CBAB-4B61-8172-2D1EBFB87DEC}"/>
              </a:ext>
            </a:extLst>
          </p:cNvPr>
          <p:cNvSpPr txBox="1"/>
          <p:nvPr/>
        </p:nvSpPr>
        <p:spPr>
          <a:xfrm>
            <a:off x="346050" y="1019165"/>
            <a:ext cx="2665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https://www.gbif.org/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9152656-F4A3-46B5-9B33-CE2C51F7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50" y="1962912"/>
            <a:ext cx="4300399" cy="4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1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A88AEA82-61D2-4281-9A8B-CA7829AC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617" y="1526585"/>
            <a:ext cx="2789741" cy="73698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54772D0-2BBD-4AD3-9146-D47D3A726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491"/>
          <a:stretch/>
        </p:blipFill>
        <p:spPr>
          <a:xfrm>
            <a:off x="348660" y="2793271"/>
            <a:ext cx="5645973" cy="9477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E8886A2-617F-4670-8C95-3D50D704DE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474"/>
          <a:stretch/>
        </p:blipFill>
        <p:spPr>
          <a:xfrm>
            <a:off x="348660" y="3768506"/>
            <a:ext cx="5645973" cy="8410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D4FC6A-1CCD-4709-98D2-2FD873863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59" y="4636982"/>
            <a:ext cx="5630407" cy="10524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838E30-2E21-4201-8980-B2A51B949B36}"/>
              </a:ext>
            </a:extLst>
          </p:cNvPr>
          <p:cNvSpPr txBox="1"/>
          <p:nvPr/>
        </p:nvSpPr>
        <p:spPr>
          <a:xfrm>
            <a:off x="348659" y="6051633"/>
            <a:ext cx="596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Accepted</a:t>
            </a:r>
            <a:r>
              <a:rPr lang="cs-CZ" dirty="0"/>
              <a:t> </a:t>
            </a:r>
            <a:r>
              <a:rPr lang="cs-CZ" dirty="0" err="1"/>
              <a:t>names</a:t>
            </a:r>
            <a:r>
              <a:rPr lang="cs-CZ" dirty="0"/>
              <a:t> → jména akceptovaných taxonů</a:t>
            </a:r>
          </a:p>
          <a:p>
            <a:r>
              <a:rPr lang="cs-CZ" dirty="0"/>
              <a:t>		s citací autora bez odkazu na </a:t>
            </a:r>
            <a:r>
              <a:rPr lang="cs-CZ" dirty="0" err="1"/>
              <a:t>protolog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2FF9A7-4BF2-471F-A741-B26DEFE7E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621" y="850786"/>
            <a:ext cx="5812738" cy="63254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2310894-6A0E-4475-A700-347FCC351610}"/>
              </a:ext>
            </a:extLst>
          </p:cNvPr>
          <p:cNvSpPr txBox="1"/>
          <p:nvPr/>
        </p:nvSpPr>
        <p:spPr>
          <a:xfrm>
            <a:off x="6496396" y="6050808"/>
            <a:ext cx="542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Authors</a:t>
            </a:r>
            <a:r>
              <a:rPr lang="cs-CZ" i="1" dirty="0"/>
              <a:t> of plant </a:t>
            </a:r>
            <a:r>
              <a:rPr lang="cs-CZ" i="1" dirty="0" err="1"/>
              <a:t>names</a:t>
            </a:r>
            <a:endParaRPr lang="cs-CZ" dirty="0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9575807A-42C2-4674-9114-839DD00B2362}"/>
              </a:ext>
            </a:extLst>
          </p:cNvPr>
          <p:cNvSpPr/>
          <p:nvPr/>
        </p:nvSpPr>
        <p:spPr>
          <a:xfrm rot="10800000">
            <a:off x="11022076" y="2534735"/>
            <a:ext cx="821264" cy="517072"/>
          </a:xfrm>
          <a:prstGeom prst="down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6A9C04C-C57E-4232-80F2-48A615077AE3}"/>
              </a:ext>
            </a:extLst>
          </p:cNvPr>
          <p:cNvSpPr txBox="1"/>
          <p:nvPr/>
        </p:nvSpPr>
        <p:spPr>
          <a:xfrm>
            <a:off x="263789" y="281355"/>
            <a:ext cx="596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jak zjistit zda jméno již nebylo použito? 				(vyloučení homonymity)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8D03CAB-1C7F-4186-B53A-74B39CC5765F}"/>
              </a:ext>
            </a:extLst>
          </p:cNvPr>
          <p:cNvSpPr txBox="1"/>
          <p:nvPr/>
        </p:nvSpPr>
        <p:spPr>
          <a:xfrm>
            <a:off x="6229545" y="3244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https://www.ipni.org/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02FC7AF2-7C3A-4745-8C2A-CDC5FF703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40" y="3193308"/>
            <a:ext cx="3810000" cy="28575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E2A3CDD-D16D-40A0-9EFD-F65832C64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621" y="1574933"/>
            <a:ext cx="1097146" cy="142944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9151D4BC-9DDE-4F77-B729-D3153A655C9D}"/>
              </a:ext>
            </a:extLst>
          </p:cNvPr>
          <p:cNvSpPr txBox="1"/>
          <p:nvPr/>
        </p:nvSpPr>
        <p:spPr>
          <a:xfrm>
            <a:off x="5954010" y="2990817"/>
            <a:ext cx="1694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Richard Kenneth </a:t>
            </a:r>
            <a:r>
              <a:rPr lang="de-DE" sz="1200" dirty="0" err="1"/>
              <a:t>Brummitt</a:t>
            </a:r>
            <a:r>
              <a:rPr lang="de-DE" sz="1200" dirty="0"/>
              <a:t> </a:t>
            </a:r>
            <a:endParaRPr lang="cs-CZ" sz="1200" dirty="0"/>
          </a:p>
          <a:p>
            <a:pPr algn="ctr"/>
            <a:r>
              <a:rPr lang="de-DE" sz="1200" dirty="0"/>
              <a:t>(1937–2013)</a:t>
            </a:r>
            <a:endParaRPr lang="cs-CZ" sz="1200" dirty="0"/>
          </a:p>
          <a:p>
            <a:pPr algn="ctr"/>
            <a:r>
              <a:rPr lang="cs-CZ" sz="1200" dirty="0"/>
              <a:t>U.K.</a:t>
            </a:r>
          </a:p>
        </p:txBody>
      </p:sp>
    </p:spTree>
    <p:extLst>
      <p:ext uri="{BB962C8B-B14F-4D97-AF65-F5344CB8AC3E}">
        <p14:creationId xmlns:p14="http://schemas.microsoft.com/office/powerpoint/2010/main" val="249299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9A274F3-C892-428D-9AA1-6AE5CC97B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92" y="0"/>
            <a:ext cx="5500208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F0DA74-04AA-4C18-9FD1-399273DB9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" y="3992326"/>
            <a:ext cx="7001852" cy="26959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25E235-6D77-4001-B0B6-522A5013F77D}"/>
              </a:ext>
            </a:extLst>
          </p:cNvPr>
          <p:cNvSpPr txBox="1"/>
          <p:nvPr/>
        </p:nvSpPr>
        <p:spPr>
          <a:xfrm>
            <a:off x="828483" y="990533"/>
            <a:ext cx="6094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https://www.biodiversitylibrary.org/bibliography/48631</a:t>
            </a:r>
          </a:p>
        </p:txBody>
      </p:sp>
      <p:pic>
        <p:nvPicPr>
          <p:cNvPr id="11" name="Obrázek 10" descr="Obsah obrázku osoba, muž, vázanka, interiér&#10;&#10;Popis byl vytvořen automaticky">
            <a:extLst>
              <a:ext uri="{FF2B5EF4-FFF2-40B4-BE49-F238E27FC236}">
                <a16:creationId xmlns:a16="http://schemas.microsoft.com/office/drawing/2014/main" id="{0D1E19ED-DF7E-4AF9-BF17-8B962AD97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9" y="1429512"/>
            <a:ext cx="1399953" cy="189280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CA1F70A-B35D-44B8-A2A9-88B1675B2E88}"/>
              </a:ext>
            </a:extLst>
          </p:cNvPr>
          <p:cNvSpPr txBox="1"/>
          <p:nvPr/>
        </p:nvSpPr>
        <p:spPr>
          <a:xfrm>
            <a:off x="173613" y="3351794"/>
            <a:ext cx="1598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Frans Antonie </a:t>
            </a:r>
            <a:r>
              <a:rPr lang="cs-CZ" sz="1200" dirty="0" err="1"/>
              <a:t>Stafleu</a:t>
            </a:r>
            <a:r>
              <a:rPr lang="cs-CZ" sz="1200" dirty="0"/>
              <a:t> (1921–1997)</a:t>
            </a:r>
          </a:p>
          <a:p>
            <a:pPr algn="ctr"/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Netherlands</a:t>
            </a:r>
            <a:endParaRPr lang="cs-CZ" sz="1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6167E39-D439-4E01-9B4A-13828D4F36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6" t="2931" r="6580" b="17421"/>
          <a:stretch/>
        </p:blipFill>
        <p:spPr>
          <a:xfrm>
            <a:off x="1838507" y="1429512"/>
            <a:ext cx="1478855" cy="189280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649CC19-19E0-4D4F-87C0-2AC6255BF8DD}"/>
              </a:ext>
            </a:extLst>
          </p:cNvPr>
          <p:cNvSpPr txBox="1"/>
          <p:nvPr/>
        </p:nvSpPr>
        <p:spPr>
          <a:xfrm>
            <a:off x="1715167" y="3360938"/>
            <a:ext cx="1694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Richard Sumner Cowan (1921–1997)</a:t>
            </a:r>
            <a:endParaRPr lang="cs-CZ" sz="1200" dirty="0"/>
          </a:p>
          <a:p>
            <a:pPr algn="ctr"/>
            <a:r>
              <a:rPr lang="cs-CZ" sz="1200" dirty="0"/>
              <a:t>U.S.A.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AF89DF-C91F-4B3C-9659-60AB815B2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7"/>
          <a:stretch/>
        </p:blipFill>
        <p:spPr bwMode="auto">
          <a:xfrm>
            <a:off x="3384151" y="1429512"/>
            <a:ext cx="3227387" cy="122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13D8B65C-C372-474C-A096-4886B516F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0" b="5246"/>
          <a:stretch/>
        </p:blipFill>
        <p:spPr bwMode="auto">
          <a:xfrm>
            <a:off x="3406983" y="2721407"/>
            <a:ext cx="3227387" cy="46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C3648F6A-DBD6-4F03-940D-CD310DAB39F0}"/>
              </a:ext>
            </a:extLst>
          </p:cNvPr>
          <p:cNvSpPr txBox="1"/>
          <p:nvPr/>
        </p:nvSpPr>
        <p:spPr>
          <a:xfrm>
            <a:off x="4233478" y="3462415"/>
            <a:ext cx="192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1976–1988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DC4687D-93EC-4157-8BE6-2ECA77CA25D4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jak zjistit dobu publikace? (priorita jména) </a:t>
            </a:r>
          </a:p>
        </p:txBody>
      </p:sp>
    </p:spTree>
    <p:extLst>
      <p:ext uri="{BB962C8B-B14F-4D97-AF65-F5344CB8AC3E}">
        <p14:creationId xmlns:p14="http://schemas.microsoft.com/office/powerpoint/2010/main" val="101760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DF0DA74-04AA-4C18-9FD1-399273DB9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" y="3992326"/>
            <a:ext cx="7001852" cy="26959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25E235-6D77-4001-B0B6-522A5013F77D}"/>
              </a:ext>
            </a:extLst>
          </p:cNvPr>
          <p:cNvSpPr txBox="1"/>
          <p:nvPr/>
        </p:nvSpPr>
        <p:spPr>
          <a:xfrm>
            <a:off x="828483" y="990533"/>
            <a:ext cx="6094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https://www.sil.si.edu/DigitalCollections/tl-2/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5A0C60-B919-4744-8306-622024CCD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173" y="0"/>
            <a:ext cx="5081827" cy="68580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EA8B1CC-F73D-41E6-A5E6-42BBF907D22E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jak zjistit dobu publikace? (priorita jména) </a:t>
            </a:r>
          </a:p>
        </p:txBody>
      </p:sp>
      <p:pic>
        <p:nvPicPr>
          <p:cNvPr id="14" name="Obrázek 13" descr="Obsah obrázku osoba, muž, vázanka, interiér&#10;&#10;Popis byl vytvořen automaticky">
            <a:extLst>
              <a:ext uri="{FF2B5EF4-FFF2-40B4-BE49-F238E27FC236}">
                <a16:creationId xmlns:a16="http://schemas.microsoft.com/office/drawing/2014/main" id="{46D2324A-68F2-404C-B001-0B483B3AC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9" y="1429512"/>
            <a:ext cx="1399953" cy="189280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CD7AA0-15D2-4154-9F4C-4DE448DAA460}"/>
              </a:ext>
            </a:extLst>
          </p:cNvPr>
          <p:cNvSpPr txBox="1"/>
          <p:nvPr/>
        </p:nvSpPr>
        <p:spPr>
          <a:xfrm>
            <a:off x="173613" y="3351794"/>
            <a:ext cx="1598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Frans Antonie </a:t>
            </a:r>
            <a:r>
              <a:rPr lang="cs-CZ" sz="1200" dirty="0" err="1"/>
              <a:t>Stafleu</a:t>
            </a:r>
            <a:r>
              <a:rPr lang="cs-CZ" sz="1200" dirty="0"/>
              <a:t> (1921–1997)</a:t>
            </a:r>
          </a:p>
          <a:p>
            <a:pPr algn="ctr"/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Netherlands</a:t>
            </a:r>
            <a:endParaRPr lang="cs-CZ" sz="12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6655C2D-92AB-4A5D-824C-74350E4B8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6" t="2931" r="6580" b="17421"/>
          <a:stretch/>
        </p:blipFill>
        <p:spPr>
          <a:xfrm>
            <a:off x="1838507" y="1429512"/>
            <a:ext cx="1478855" cy="189280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1B5ECBA-5737-484F-BA9B-5C01D0FF1CFC}"/>
              </a:ext>
            </a:extLst>
          </p:cNvPr>
          <p:cNvSpPr txBox="1"/>
          <p:nvPr/>
        </p:nvSpPr>
        <p:spPr>
          <a:xfrm>
            <a:off x="1715167" y="3360938"/>
            <a:ext cx="1694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Richard Sumner Cowan (1921–1997)</a:t>
            </a:r>
            <a:endParaRPr lang="cs-CZ" sz="1200" dirty="0"/>
          </a:p>
          <a:p>
            <a:pPr algn="ctr"/>
            <a:r>
              <a:rPr lang="cs-CZ" sz="1200" dirty="0"/>
              <a:t>U.S.A.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9C053AC1-01D6-4B77-B45D-998853928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7"/>
          <a:stretch/>
        </p:blipFill>
        <p:spPr bwMode="auto">
          <a:xfrm>
            <a:off x="3384151" y="1429512"/>
            <a:ext cx="3227387" cy="122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20CB8027-01D4-4410-A3AC-808592042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0" b="5246"/>
          <a:stretch/>
        </p:blipFill>
        <p:spPr bwMode="auto">
          <a:xfrm>
            <a:off x="3406983" y="2721407"/>
            <a:ext cx="3227387" cy="46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7EAEB6F1-DF0A-472A-A216-BADE32DBA219}"/>
              </a:ext>
            </a:extLst>
          </p:cNvPr>
          <p:cNvSpPr txBox="1"/>
          <p:nvPr/>
        </p:nvSpPr>
        <p:spPr>
          <a:xfrm>
            <a:off x="4233478" y="3462415"/>
            <a:ext cx="192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1976–1988</a:t>
            </a:r>
          </a:p>
        </p:txBody>
      </p:sp>
    </p:spTree>
    <p:extLst>
      <p:ext uri="{BB962C8B-B14F-4D97-AF65-F5344CB8AC3E}">
        <p14:creationId xmlns:p14="http://schemas.microsoft.com/office/powerpoint/2010/main" val="28329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4CDD81-1668-4CA3-8F23-F58B6422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387" y="1032503"/>
            <a:ext cx="3534904" cy="576000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DAEC83F-CD01-46C2-804B-F031550FF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39"/>
          <a:stretch/>
        </p:blipFill>
        <p:spPr>
          <a:xfrm>
            <a:off x="0" y="3253564"/>
            <a:ext cx="4973020" cy="35389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7F2335-3698-4DA1-B6AF-24AD0A6DB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39" y="1032503"/>
            <a:ext cx="3566950" cy="576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0010AAA-F3B3-48CB-9C81-7A2E964D77B9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jak zjistit dobu publikace? (priorita jména) </a:t>
            </a:r>
          </a:p>
        </p:txBody>
      </p:sp>
    </p:spTree>
    <p:extLst>
      <p:ext uri="{BB962C8B-B14F-4D97-AF65-F5344CB8AC3E}">
        <p14:creationId xmlns:p14="http://schemas.microsoft.com/office/powerpoint/2010/main" val="93113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B733AD4-5658-4943-A974-5965070DC59A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typové položky?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8150FC-6FA2-4A2C-87C7-98E0AF75F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72" y="884734"/>
            <a:ext cx="5884016" cy="54094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75CA4E-AA2E-4FB6-A3C3-163B3D477E50}"/>
              </a:ext>
            </a:extLst>
          </p:cNvPr>
          <p:cNvSpPr txBox="1"/>
          <p:nvPr/>
        </p:nvSpPr>
        <p:spPr>
          <a:xfrm>
            <a:off x="3913059" y="281355"/>
            <a:ext cx="2506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https://plants.jstor.org/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1C24D9-3F22-4DCB-ACFD-C8553A0F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744" y="884734"/>
            <a:ext cx="4925568" cy="53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6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B733AD4-5658-4943-A974-5965070DC59A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typové položky?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075CA4E-AA2E-4FB6-A3C3-163B3D477E50}"/>
              </a:ext>
            </a:extLst>
          </p:cNvPr>
          <p:cNvSpPr txBox="1"/>
          <p:nvPr/>
        </p:nvSpPr>
        <p:spPr>
          <a:xfrm>
            <a:off x="3913059" y="281355"/>
            <a:ext cx="7419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https://www.ville-ge.ch/musinfo/bd/cjb/chg/advanced.php?lang=en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CB80A-FDDE-448A-9CBF-4B9EB0F98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89" y="771948"/>
            <a:ext cx="6865111" cy="57167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1FD7F2-B26E-4AC8-9805-DD59A363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947" y="771948"/>
            <a:ext cx="410540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4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B733AD4-5658-4943-A974-5965070DC59A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typové položky?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075CA4E-AA2E-4FB6-A3C3-163B3D477E50}"/>
              </a:ext>
            </a:extLst>
          </p:cNvPr>
          <p:cNvSpPr txBox="1"/>
          <p:nvPr/>
        </p:nvSpPr>
        <p:spPr>
          <a:xfrm>
            <a:off x="3913059" y="281355"/>
            <a:ext cx="7419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http://ww2.bgbm.org/herbarium/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4AB536-9AE8-459F-A370-4A0ADA27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26" y="798576"/>
            <a:ext cx="4683004" cy="55473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D31172-FC83-4BC3-9F68-EE59E846F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627" y="785288"/>
            <a:ext cx="5340614" cy="59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22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B733AD4-5658-4943-A974-5965070DC59A}"/>
              </a:ext>
            </a:extLst>
          </p:cNvPr>
          <p:cNvSpPr txBox="1"/>
          <p:nvPr/>
        </p:nvSpPr>
        <p:spPr>
          <a:xfrm>
            <a:off x="263789" y="281355"/>
            <a:ext cx="59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Nomenklatura – typové položky?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075CA4E-AA2E-4FB6-A3C3-163B3D477E50}"/>
              </a:ext>
            </a:extLst>
          </p:cNvPr>
          <p:cNvSpPr txBox="1"/>
          <p:nvPr/>
        </p:nvSpPr>
        <p:spPr>
          <a:xfrm>
            <a:off x="3913059" y="281355"/>
            <a:ext cx="7419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https://herbarium.univie.ac.at/database/search.php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F2186D-F4FB-4BD5-A558-70D5CD1E9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5" y="1188720"/>
            <a:ext cx="4839889" cy="49682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303261-A0E1-4312-9B5C-B129A72B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03" y="1188721"/>
            <a:ext cx="5301789" cy="52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372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732</Words>
  <Application>Microsoft Office PowerPoint</Application>
  <PresentationFormat>Širokoúhlá obrazovka</PresentationFormat>
  <Paragraphs>70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Admin</cp:lastModifiedBy>
  <cp:revision>16</cp:revision>
  <dcterms:created xsi:type="dcterms:W3CDTF">2021-05-04T08:00:01Z</dcterms:created>
  <dcterms:modified xsi:type="dcterms:W3CDTF">2021-05-04T13:20:49Z</dcterms:modified>
</cp:coreProperties>
</file>