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7" r:id="rId3"/>
    <p:sldId id="279" r:id="rId4"/>
    <p:sldId id="280" r:id="rId5"/>
    <p:sldId id="281" r:id="rId6"/>
    <p:sldId id="285" r:id="rId7"/>
    <p:sldId id="286" r:id="rId8"/>
    <p:sldId id="287" r:id="rId9"/>
    <p:sldId id="293" r:id="rId10"/>
    <p:sldId id="288" r:id="rId11"/>
    <p:sldId id="292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Palpační vyšetření tepu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22151"/>
            <a:ext cx="6638751" cy="46017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dirty="0"/>
              <a:t> změny srdeční frekvence vázané na dýchání, nejedná se o poruchu rytmu jako takovou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dirty="0"/>
              <a:t> při nádechu dochází ke zvýšení srdeční frekvence a ve výdechu k jejímu 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dirty="0"/>
              <a:t> nejvýraznější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dirty="0"/>
              <a:t> vymizí se zvýšením srdeční frekvence (stres, zátěž, vyšší věk, vyšší sympatická aktivita)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336971" y="1057084"/>
            <a:ext cx="4495801" cy="3144802"/>
            <a:chOff x="8512322" y="898708"/>
            <a:chExt cx="3701457" cy="2528890"/>
          </a:xfrm>
        </p:grpSpPr>
        <p:grpSp>
          <p:nvGrpSpPr>
            <p:cNvPr id="8" name="Skupina 7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4" name="Obrázek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5" name="Obrázek 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11" name="TextovéPole 10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EKG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TK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dýchání</a:t>
                </a: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10925662" y="2965933"/>
              <a:ext cx="1288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 </a:t>
              </a:r>
              <a:r>
                <a:rPr lang="en-US" dirty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282845"/>
            <a:ext cx="10753200" cy="45157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11265"/>
            <a:ext cx="11388172" cy="4514623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dirty="0"/>
              <a:t>Mechanismy podílející se na vzniku RSA (není jasné, který je hlavní):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err="1"/>
              <a:t>Baroreflex</a:t>
            </a:r>
            <a:r>
              <a:rPr lang="cs-CZ" dirty="0"/>
              <a:t>: v inspiriu – pokles </a:t>
            </a:r>
            <a:r>
              <a:rPr lang="cs-CZ" dirty="0" err="1"/>
              <a:t>intratorakálního</a:t>
            </a:r>
            <a:r>
              <a:rPr lang="cs-CZ" dirty="0"/>
              <a:t> tlaku → ↑plnění srdce (zvýšení tlakového gradientu) → ↑systolický výdej → ↑ krevní tlak → zaznamenají baroreceptory → přes baroreflex (zpoždění cca 2 s) → ↓srdeční frekvence (projeví se až ve výdechu) → ↓krevní tlak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 Centrální generátor</a:t>
            </a:r>
            <a:r>
              <a:rPr lang="cs-CZ" dirty="0"/>
              <a:t>: iradiace impulzů z respiračního do </a:t>
            </a:r>
            <a:r>
              <a:rPr lang="cs-CZ" dirty="0" err="1"/>
              <a:t>kardiomotorického</a:t>
            </a:r>
            <a:r>
              <a:rPr lang="cs-CZ" dirty="0"/>
              <a:t> centra v prodloužené míše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 err="1"/>
              <a:t>Bainbridgeův</a:t>
            </a:r>
            <a:r>
              <a:rPr lang="cs-CZ" b="1" dirty="0"/>
              <a:t> reflex</a:t>
            </a:r>
            <a:r>
              <a:rPr lang="cs-CZ" dirty="0"/>
              <a:t>: zvýšení žilního návratu při nádechu – rozpětí síní – podráždění </a:t>
            </a:r>
            <a:r>
              <a:rPr lang="cs-CZ" dirty="0" err="1"/>
              <a:t>stretch</a:t>
            </a:r>
            <a:r>
              <a:rPr lang="cs-CZ" dirty="0"/>
              <a:t> receptorů – stimulace vagu – stimulace SA uzlu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Lokální zdroj </a:t>
            </a:r>
            <a:r>
              <a:rPr lang="cs-CZ" dirty="0"/>
              <a:t>– mechanické napínání SA uzlu v nádechu urychluje jeho depolarizaci (slabá RSA přítomná i u transplantovaného srdce)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 Další: </a:t>
            </a:r>
            <a:r>
              <a:rPr lang="cs-CZ" dirty="0"/>
              <a:t>reflexy z plic ovlivňující aktivitu vagu, chemoreflex (oscilace pCO2, pO2, pH během dýchání)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71649" y="4321640"/>
            <a:ext cx="11482893" cy="2862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131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314" y="172358"/>
            <a:ext cx="10753200" cy="451576"/>
          </a:xfrm>
        </p:spPr>
        <p:txBody>
          <a:bodyPr/>
          <a:lstStyle/>
          <a:p>
            <a:pPr algn="ctr"/>
            <a:r>
              <a:rPr lang="cs-CZ" sz="3200" dirty="0"/>
              <a:t>Tepová frekvence při změnách polohy těla</a:t>
            </a:r>
            <a:br>
              <a:rPr lang="cs-CZ" dirty="0"/>
            </a:br>
            <a:r>
              <a:rPr lang="cs-CZ" sz="3200" b="0" dirty="0"/>
              <a:t>(demonstrace funkce baroreflexu)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312916"/>
            <a:ext cx="11482893" cy="3057332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Při změnách polohy těla v gravitačním poli dochází k změnám TK v závislosti na poloze vůči srdci (efekt hydrostatického tlaku). Změny TK v horní polovině těla jsou minimalizovány pomocí krátkodobé regulace TK (</a:t>
            </a:r>
            <a:r>
              <a:rPr lang="cs-CZ" sz="1800" dirty="0" err="1"/>
              <a:t>baroreflexu</a:t>
            </a:r>
            <a:r>
              <a:rPr lang="cs-CZ" sz="1800" dirty="0"/>
              <a:t>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</a:t>
            </a:r>
            <a:r>
              <a:rPr lang="cs-CZ" sz="1800" b="1"/>
              <a:t>klinostatická</a:t>
            </a:r>
            <a:r>
              <a:rPr lang="cs-CZ" sz="1800" b="1" dirty="0"/>
              <a:t> reakce </a:t>
            </a:r>
            <a:r>
              <a:rPr lang="cs-CZ" sz="1800" dirty="0"/>
              <a:t>– změna polohy ze stoje do lehu</a:t>
            </a:r>
            <a:br>
              <a:rPr lang="cs-CZ" sz="1800" dirty="0"/>
            </a:br>
            <a:r>
              <a:rPr lang="cs-CZ" sz="1800" dirty="0"/>
              <a:t>↑žilní návrat krve z dolní poloviny těla → ↑plnění srdce (</a:t>
            </a:r>
            <a:r>
              <a:rPr lang="cs-CZ" sz="1800" dirty="0" err="1"/>
              <a:t>preload</a:t>
            </a:r>
            <a:r>
              <a:rPr lang="cs-CZ" sz="1800" dirty="0"/>
              <a:t>) → ↑srdeční výdej → ↑krevní tlak</a:t>
            </a:r>
            <a:br>
              <a:rPr lang="cs-CZ" sz="1800" dirty="0"/>
            </a:br>
            <a:r>
              <a:rPr lang="cs-CZ" sz="1800" dirty="0"/>
              <a:t>→ přes baroreflex  dojde k ↓srdeční frekvence a ↓totální periferní resistence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b="1" dirty="0"/>
              <a:t>ortostatická reakce </a:t>
            </a:r>
            <a:r>
              <a:rPr lang="cs-CZ" sz="1800" dirty="0"/>
              <a:t>– změna polohy z lehu do stoje</a:t>
            </a:r>
            <a:br>
              <a:rPr lang="cs-CZ" sz="1800" dirty="0"/>
            </a:br>
            <a:r>
              <a:rPr lang="cs-CZ" sz="1800" dirty="0"/>
              <a:t>↓žilní návrat krve z dolní poloviny těla → ↓plnění srdce (</a:t>
            </a:r>
            <a:r>
              <a:rPr lang="cs-CZ" sz="1800" dirty="0" err="1"/>
              <a:t>preload</a:t>
            </a:r>
            <a:r>
              <a:rPr lang="cs-CZ" sz="1800" dirty="0"/>
              <a:t>) → ↓ srdeční výdej → ↓ krevní tlak </a:t>
            </a:r>
            <a:br>
              <a:rPr lang="cs-CZ" sz="1800" dirty="0"/>
            </a:br>
            <a:r>
              <a:rPr lang="cs-CZ" sz="1800" dirty="0"/>
              <a:t>→ přes baroreflex  dojde k ↑ srdeční frekvence a ↑totální periferní resistence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Odpověď srdeční větvě baroreflexu je rychlejší ale méně účinná– srdeční frekvence roste během 1s od poklesu krevního tlaku, zabrání poklesu </a:t>
            </a:r>
            <a:r>
              <a:rPr lang="cs-CZ" sz="1800" dirty="0" err="1"/>
              <a:t>perfúze</a:t>
            </a:r>
            <a:r>
              <a:rPr lang="cs-CZ" sz="1800" dirty="0"/>
              <a:t> mozku v prvních sekundách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Periferní větev baroreflexu reaguje pomaleji ale je účinnější – totální periferní resistence roste po cca 6s, stabilizuje TK pro další čas stání → v průběhu stání srdeční frekvence klesá na klidovou hodnotu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145429" cy="451576"/>
          </a:xfrm>
        </p:spPr>
        <p:txBody>
          <a:bodyPr/>
          <a:lstStyle/>
          <a:p>
            <a:r>
              <a:rPr lang="cs-CZ" dirty="0"/>
              <a:t>Změny tepové frekvence </a:t>
            </a:r>
            <a:r>
              <a:rPr lang="cs-CZ" sz="3600" dirty="0"/>
              <a:t>vlivem pracovní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2143" y="1135063"/>
            <a:ext cx="11821886" cy="378217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pracující sval má zvýšené metabolické nároky – dochází k zvýšenému prokrvení (metabolická autoregulace krevního průtoku)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fyzická práce zvyšuje aktivitu sympatiku („</a:t>
            </a:r>
            <a:r>
              <a:rPr lang="cs-CZ" dirty="0" err="1"/>
              <a:t>ergotropní</a:t>
            </a:r>
            <a:r>
              <a:rPr lang="cs-CZ" dirty="0"/>
              <a:t> systém“) </a:t>
            </a:r>
            <a:r>
              <a:rPr lang="cs-CZ" sz="2400" dirty="0"/>
              <a:t>- anticipace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dochází ke kompenzační vazokonstrikci v cévách tkání, které zrovna nejsou metabolicky zatíženy (GIT, kůže). To zabezpečí redistribuci krve.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to vše ovlivní srdeční činnost: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vazodilatace ve svalech → ↓totální periferní rezistence → ↓krevní tlak → baroreflex → ↑srdeční frekvence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sympatikus (může být aktivován přímo prací svalů): ↑srdeční frekvence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sk-SK" dirty="0"/>
              <a:t>Tep (</a:t>
            </a:r>
            <a:r>
              <a:rPr lang="sk-SK" i="1" dirty="0" err="1"/>
              <a:t>pulsus</a:t>
            </a:r>
            <a:r>
              <a:rPr lang="sk-SK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9909" y="1379311"/>
            <a:ext cx="6616018" cy="52439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400" dirty="0"/>
              <a:t>mechanický projev srdeční činnosti hmatný v periferii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mechanická (tlaková) vlna, která vzniká v ejekční fázi systoly komor a šíří se arteriemi do periferie (pulzová vlna)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jednoduše </a:t>
            </a:r>
            <a:r>
              <a:rPr lang="cs-CZ" sz="2400" dirty="0" err="1"/>
              <a:t>vyšetřitelný</a:t>
            </a:r>
            <a:r>
              <a:rPr lang="cs-CZ" sz="2400" dirty="0"/>
              <a:t> palpací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22910" y="1825625"/>
            <a:ext cx="522351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60" y="491394"/>
            <a:ext cx="5335331" cy="42405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91" y="5206101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6935" y="331220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3797580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i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82344" y="-46653"/>
            <a:ext cx="6237520" cy="6697799"/>
            <a:chOff x="5920740" y="25855"/>
            <a:chExt cx="6168946" cy="67070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5" r="46875" b="20828"/>
            <a:stretch/>
          </p:blipFill>
          <p:spPr>
            <a:xfrm>
              <a:off x="6583680" y="25855"/>
              <a:ext cx="3257550" cy="662340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663675" y="624750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i="1" dirty="0" err="1"/>
                <a:t>carotis</a:t>
              </a:r>
              <a:endParaRPr lang="cs-CZ" sz="2000" i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9806940" y="2928104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a. </a:t>
              </a:r>
              <a:r>
                <a:rPr lang="cs-CZ" sz="2000" i="1" dirty="0" err="1"/>
                <a:t>radialis</a:t>
              </a:r>
              <a:endParaRPr lang="cs-CZ" sz="2000" i="1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951220" y="2819638"/>
              <a:ext cx="1508760" cy="70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err="1"/>
                <a:t>arteria</a:t>
              </a:r>
              <a:r>
                <a:rPr lang="cs-CZ" sz="2000" i="1" dirty="0"/>
                <a:t> </a:t>
              </a:r>
              <a:r>
                <a:rPr lang="cs-CZ" sz="2000" i="1" dirty="0" err="1"/>
                <a:t>femoralis</a:t>
              </a:r>
              <a:endParaRPr lang="cs-CZ" sz="2000" i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345930" y="4463296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a. </a:t>
              </a:r>
              <a:r>
                <a:rPr lang="cs-CZ" sz="2000" i="1" dirty="0" err="1"/>
                <a:t>poplitea</a:t>
              </a:r>
              <a:endParaRPr lang="cs-CZ" sz="2000" i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9448800" y="5501998"/>
              <a:ext cx="2640886" cy="41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tibialis</a:t>
              </a:r>
              <a:r>
                <a:rPr lang="cs-CZ" sz="2000" dirty="0"/>
                <a:t> </a:t>
              </a:r>
              <a:r>
                <a:rPr lang="cs-CZ" sz="2000" dirty="0" err="1"/>
                <a:t>posterior</a:t>
              </a:r>
              <a:endParaRPr lang="cs-CZ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496425" y="6003876"/>
              <a:ext cx="2116455" cy="72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a. dorsalis</a:t>
              </a:r>
              <a:br>
                <a:rPr lang="cs-CZ" sz="2000" i="1" dirty="0"/>
              </a:br>
              <a:r>
                <a:rPr lang="cs-CZ" sz="2000" i="1" dirty="0"/>
                <a:t> </a:t>
              </a:r>
              <a:r>
                <a:rPr lang="cs-CZ" sz="2000" i="1" dirty="0" err="1"/>
                <a:t>pedis</a:t>
              </a:r>
              <a:endParaRPr lang="cs-CZ" sz="2000" i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920740" y="1943338"/>
              <a:ext cx="150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aorta </a:t>
              </a:r>
              <a:r>
                <a:rPr lang="cs-CZ" sz="2000" i="1" dirty="0" err="1"/>
                <a:t>abdominalis</a:t>
              </a:r>
              <a:endParaRPr lang="cs-CZ" sz="2000" i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841230" y="203477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a. </a:t>
              </a:r>
              <a:r>
                <a:rPr lang="cs-CZ" sz="2000" i="1" dirty="0" err="1"/>
                <a:t>brachialis</a:t>
              </a:r>
              <a:endParaRPr lang="cs-CZ" sz="2000" i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9810750" y="14899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a. </a:t>
              </a:r>
              <a:r>
                <a:rPr lang="cs-CZ" sz="2000" i="1" dirty="0" err="1"/>
                <a:t>axillaris</a:t>
              </a:r>
              <a:endParaRPr lang="cs-CZ" sz="2000" i="1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686800" y="117294"/>
              <a:ext cx="141351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403080" y="9565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a. </a:t>
              </a:r>
              <a:r>
                <a:rPr lang="cs-CZ" sz="2000" i="1" dirty="0" err="1"/>
                <a:t>subclavis</a:t>
              </a:r>
              <a:endParaRPr lang="cs-CZ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54728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u="sng" dirty="0"/>
              <a:t>Frekvence: </a:t>
            </a:r>
            <a:r>
              <a:rPr lang="cs-CZ" sz="2400" dirty="0"/>
              <a:t>počet tepů za minutu (</a:t>
            </a:r>
            <a:r>
              <a:rPr lang="cs-CZ" sz="2400" dirty="0" err="1"/>
              <a:t>bpm</a:t>
            </a:r>
            <a:r>
              <a:rPr lang="cs-CZ" sz="2400" dirty="0"/>
              <a:t>, beat per </a:t>
            </a:r>
            <a:r>
              <a:rPr lang="cs-CZ" sz="2400" dirty="0" err="1"/>
              <a:t>minute</a:t>
            </a:r>
            <a:r>
              <a:rPr lang="cs-CZ" sz="2400" dirty="0"/>
              <a:t>) = tepová frekvence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u="sng" dirty="0"/>
              <a:t>Kvalita: </a:t>
            </a:r>
            <a:r>
              <a:rPr lang="cs-CZ" sz="2400" dirty="0"/>
              <a:t>pravidelnost, síla, stlačitelnost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u="sng" dirty="0"/>
              <a:t>Dle kvality popisujeme: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regularis</a:t>
            </a:r>
            <a:endParaRPr lang="cs-CZ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irregularis</a:t>
            </a:r>
            <a:endParaRPr lang="cs-CZ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 </a:t>
            </a:r>
            <a:r>
              <a:rPr lang="cs-CZ" i="1" dirty="0" err="1"/>
              <a:t>pulsus</a:t>
            </a:r>
            <a:r>
              <a:rPr lang="cs-CZ" i="1" dirty="0"/>
              <a:t> celer </a:t>
            </a:r>
            <a:r>
              <a:rPr lang="cs-CZ" dirty="0"/>
              <a:t>(mrštný) – jednotlivé tepy mají krátké trvání – při periferní vazodilataci, aortální regurgitaci (</a:t>
            </a:r>
            <a:r>
              <a:rPr lang="cs-CZ" b="1" dirty="0" err="1"/>
              <a:t>Corriganův</a:t>
            </a:r>
            <a:r>
              <a:rPr lang="cs-CZ" b="1" dirty="0"/>
              <a:t> pulz</a:t>
            </a:r>
            <a:r>
              <a:rPr lang="cs-CZ" dirty="0"/>
              <a:t>: </a:t>
            </a:r>
            <a:r>
              <a:rPr lang="cs-CZ" i="1" dirty="0"/>
              <a:t>P. celer, </a:t>
            </a:r>
            <a:r>
              <a:rPr lang="cs-CZ" i="1" dirty="0" err="1"/>
              <a:t>altus</a:t>
            </a:r>
            <a:r>
              <a:rPr lang="cs-CZ" i="1" dirty="0"/>
              <a:t>, </a:t>
            </a:r>
            <a:r>
              <a:rPr lang="cs-CZ" i="1" dirty="0" err="1"/>
              <a:t>frequens</a:t>
            </a:r>
            <a:r>
              <a:rPr lang="cs-CZ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tardus</a:t>
            </a:r>
            <a:endParaRPr lang="cs-CZ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durus</a:t>
            </a:r>
            <a:r>
              <a:rPr lang="cs-CZ" i="1" dirty="0"/>
              <a:t> </a:t>
            </a:r>
            <a:r>
              <a:rPr lang="cs-CZ" dirty="0"/>
              <a:t>– těžko stlačitelný tep – hypertenze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mollis</a:t>
            </a:r>
            <a:r>
              <a:rPr lang="cs-CZ" i="1" dirty="0"/>
              <a:t> </a:t>
            </a:r>
            <a:r>
              <a:rPr lang="cs-CZ" dirty="0"/>
              <a:t>– lehce stlačitelný tep – hypotenze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magnus</a:t>
            </a:r>
            <a:r>
              <a:rPr lang="cs-CZ" i="1" dirty="0"/>
              <a:t> </a:t>
            </a:r>
            <a:r>
              <a:rPr lang="cs-CZ" dirty="0"/>
              <a:t>– velká amplituda tepu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parvus</a:t>
            </a:r>
            <a:r>
              <a:rPr lang="cs-CZ" i="1" dirty="0"/>
              <a:t> </a:t>
            </a:r>
            <a:r>
              <a:rPr lang="cs-CZ" dirty="0"/>
              <a:t>– malá amplituda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 err="1"/>
              <a:t>pulsus</a:t>
            </a:r>
            <a:r>
              <a:rPr lang="cs-CZ" i="1" dirty="0"/>
              <a:t> </a:t>
            </a:r>
            <a:r>
              <a:rPr lang="cs-CZ" i="1" dirty="0" err="1"/>
              <a:t>filiformis</a:t>
            </a:r>
            <a:r>
              <a:rPr lang="cs-CZ" i="1" dirty="0"/>
              <a:t> </a:t>
            </a:r>
            <a:r>
              <a:rPr lang="cs-CZ" dirty="0"/>
              <a:t>– nitkovitý tep – při šoku</a:t>
            </a:r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8271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počet tepů za minutu (fyziologicky 60 – 100/min v klidu)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tachykardie: zvýšení tepové frekvence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klidová tachykardie: TF nad 100/min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bradykardie: snížení tepové frekvence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klidová bradykardie: TF pod 60/min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arytmie: porucha srdečního rytmu (kromě sinusové respirační arytmie, viz dále)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/>
              <a:t>Srdeční versus tepová frekvence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srdeční frekvence je počet srdečních cyklů za jednu minutu. Přesně stanovíme z EKG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tepová frekvence (stanovena jako počet pulzů naměřený na arterii za jednu minutu) obvykle odpovídá srdeční frekvenci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6963" y="260875"/>
            <a:ext cx="10753200" cy="451576"/>
          </a:xfrm>
        </p:spPr>
        <p:txBody>
          <a:bodyPr/>
          <a:lstStyle/>
          <a:p>
            <a:pPr algn="ctr"/>
            <a:r>
              <a:rPr lang="da-DK" sz="2800" dirty="0"/>
              <a:t>Ovlivnění srdeční frekvence autonomním nervovým systémem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4553" y="1077541"/>
            <a:ext cx="11482893" cy="430918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Autonomní nervový systém moduluje srdeční </a:t>
            </a:r>
            <a:r>
              <a:rPr lang="cs-CZ" sz="2000" dirty="0" err="1"/>
              <a:t>automacii</a:t>
            </a:r>
            <a:r>
              <a:rPr lang="cs-CZ" sz="2000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1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parasympatikus</a:t>
            </a:r>
            <a:r>
              <a:rPr lang="cs-CZ" sz="2000" dirty="0"/>
              <a:t> – </a:t>
            </a:r>
            <a:r>
              <a:rPr lang="cs-CZ" sz="2000" i="1" dirty="0" err="1"/>
              <a:t>nervus</a:t>
            </a:r>
            <a:r>
              <a:rPr lang="cs-CZ" sz="2000" i="1" dirty="0"/>
              <a:t> vagus </a:t>
            </a:r>
            <a:r>
              <a:rPr lang="cs-CZ" sz="2000" dirty="0"/>
              <a:t>– „</a:t>
            </a:r>
            <a:r>
              <a:rPr lang="cs-CZ" sz="2000" i="1" dirty="0"/>
              <a:t>nervi </a:t>
            </a:r>
            <a:r>
              <a:rPr lang="cs-CZ" sz="2000" i="1" dirty="0" err="1"/>
              <a:t>retardantes</a:t>
            </a:r>
            <a:r>
              <a:rPr lang="cs-CZ" sz="2000" dirty="0"/>
              <a:t>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1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600" dirty="0"/>
              <a:t> přes </a:t>
            </a:r>
            <a:r>
              <a:rPr lang="cs-CZ" sz="1600" dirty="0" err="1"/>
              <a:t>muscalinový</a:t>
            </a:r>
            <a:r>
              <a:rPr lang="cs-CZ" sz="1600" dirty="0"/>
              <a:t> acetylcholin receptory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600" dirty="0"/>
              <a:t> negativně </a:t>
            </a:r>
            <a:r>
              <a:rPr lang="cs-CZ" sz="1600" dirty="0" err="1"/>
              <a:t>chronotropní</a:t>
            </a:r>
            <a:r>
              <a:rPr lang="cs-CZ" sz="1600" dirty="0"/>
              <a:t> efekt (snížení tepové frekvence)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600" dirty="0"/>
              <a:t> pokles aktivity vagu = vzestup srdeční frekvence; </a:t>
            </a:r>
          </a:p>
          <a:p>
            <a:pPr marL="324000" lvl="1" indent="0">
              <a:buNone/>
            </a:pPr>
            <a:r>
              <a:rPr lang="cs-CZ" sz="1600" dirty="0"/>
              <a:t>vzestup aktivity vagu = pokles srdeční frekvence</a:t>
            </a:r>
          </a:p>
          <a:p>
            <a:pPr marL="324000" lvl="1" indent="0">
              <a:buNone/>
            </a:pPr>
            <a:endParaRPr lang="cs-CZ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sympatikus </a:t>
            </a:r>
            <a:r>
              <a:rPr lang="cs-CZ" sz="2000" dirty="0"/>
              <a:t>– </a:t>
            </a:r>
            <a:r>
              <a:rPr lang="cs-CZ" sz="2000" i="1" dirty="0"/>
              <a:t>nervi </a:t>
            </a:r>
            <a:r>
              <a:rPr lang="cs-CZ" sz="2000" i="1" dirty="0" err="1"/>
              <a:t>cardiaci</a:t>
            </a:r>
            <a:r>
              <a:rPr lang="cs-CZ" sz="2000" i="1" dirty="0"/>
              <a:t> </a:t>
            </a:r>
            <a:r>
              <a:rPr lang="cs-CZ" sz="2000" dirty="0"/>
              <a:t>– „</a:t>
            </a:r>
            <a:r>
              <a:rPr lang="cs-CZ" sz="2000" i="1" dirty="0"/>
              <a:t>nervi </a:t>
            </a:r>
            <a:r>
              <a:rPr lang="cs-CZ" sz="2000" i="1" dirty="0" err="1"/>
              <a:t>accelerantes</a:t>
            </a:r>
            <a:r>
              <a:rPr lang="cs-CZ" sz="2000" dirty="0"/>
              <a:t>“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600" dirty="0"/>
              <a:t> přes a</a:t>
            </a:r>
            <a:r>
              <a:rPr lang="cs-CZ" sz="1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drenergní</a:t>
            </a:r>
            <a:r>
              <a:rPr lang="el-GR" sz="1600" dirty="0"/>
              <a:t> </a:t>
            </a:r>
            <a:r>
              <a:rPr lang="cs-CZ" sz="1600" dirty="0"/>
              <a:t>receptory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600" dirty="0"/>
              <a:t> pozitivně </a:t>
            </a:r>
            <a:r>
              <a:rPr lang="cs-CZ" sz="1600" dirty="0" err="1"/>
              <a:t>chronotropní</a:t>
            </a:r>
            <a:r>
              <a:rPr lang="cs-CZ" sz="1600" dirty="0"/>
              <a:t> efekt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600" dirty="0"/>
              <a:t> vzestup aktivity sympatiku = vzestup srdeční frekvence	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 Sympatikus a parasympatikus obvykle působí současně, projeví se efekt toho z nich, který má aktuálně silnější aktivitu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Picture 2" descr="Evoluce prvních ryb: Kolébka v mělkém moři | Ábíčko.cz">
            <a:extLst>
              <a:ext uri="{FF2B5EF4-FFF2-40B4-BE49-F238E27FC236}">
                <a16:creationId xmlns:a16="http://schemas.microsoft.com/office/drawing/2014/main" id="{3C6C04F3-9DDE-5F7D-E5BA-90F17FE8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15" y="4968758"/>
            <a:ext cx="3399849" cy="12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FBD8BAC-D20E-481B-B2DE-A2221F41A28C}"/>
              </a:ext>
            </a:extLst>
          </p:cNvPr>
          <p:cNvSpPr txBox="1"/>
          <p:nvPr/>
        </p:nvSpPr>
        <p:spPr>
          <a:xfrm>
            <a:off x="2764786" y="570778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Sympatikus-vznik před 600-550 milióny lety</a:t>
            </a:r>
          </a:p>
        </p:txBody>
      </p:sp>
      <p:pic>
        <p:nvPicPr>
          <p:cNvPr id="9" name="Picture 4" descr="Pradávná cesta živočichů z vody na souš objevena v genech divné ryby">
            <a:extLst>
              <a:ext uri="{FF2B5EF4-FFF2-40B4-BE49-F238E27FC236}">
                <a16:creationId xmlns:a16="http://schemas.microsoft.com/office/drawing/2014/main" id="{844A4EE4-C8E9-83BE-2743-BE1CA713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13" y="1918854"/>
            <a:ext cx="3137835" cy="17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9AED2E0-0991-8498-774D-E065CA5A36B1}"/>
              </a:ext>
            </a:extLst>
          </p:cNvPr>
          <p:cNvSpPr txBox="1"/>
          <p:nvPr/>
        </p:nvSpPr>
        <p:spPr>
          <a:xfrm>
            <a:off x="7022362" y="1398636"/>
            <a:ext cx="6844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/>
              <a:t>Parasympatikus.vznikl</a:t>
            </a:r>
            <a:r>
              <a:rPr lang="cs-CZ" sz="1400" b="1" dirty="0"/>
              <a:t> před 480 milióny lety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846637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Reflexní mechanizmus pro krátkodobou regulaci arteriálního krevního tlaku. Optimální krevní tlak je důležitý zejména pro zachování optimální </a:t>
            </a:r>
            <a:r>
              <a:rPr lang="cs-CZ" sz="2400" dirty="0" err="1"/>
              <a:t>perfuze</a:t>
            </a:r>
            <a:r>
              <a:rPr lang="cs-CZ" sz="2400" dirty="0"/>
              <a:t> mozku</a:t>
            </a:r>
            <a:r>
              <a:rPr lang="cs-CZ" dirty="0"/>
              <a:t>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Střední arteriální krevní tlak </a:t>
            </a:r>
            <a:r>
              <a:rPr lang="cs-CZ" sz="2000" dirty="0"/>
              <a:t>je detekován baroreceptory v </a:t>
            </a:r>
            <a:r>
              <a:rPr lang="cs-CZ" sz="2000" i="1" dirty="0"/>
              <a:t>sinus </a:t>
            </a:r>
            <a:r>
              <a:rPr lang="cs-CZ" sz="2000" i="1" dirty="0" err="1"/>
              <a:t>aorticus</a:t>
            </a:r>
            <a:r>
              <a:rPr lang="cs-CZ" sz="2000" i="1" dirty="0"/>
              <a:t> a sinus </a:t>
            </a:r>
            <a:r>
              <a:rPr lang="cs-CZ" sz="2000" i="1" dirty="0" err="1"/>
              <a:t>caroticus</a:t>
            </a:r>
            <a:r>
              <a:rPr lang="cs-CZ" sz="2000" i="1" dirty="0"/>
              <a:t> </a:t>
            </a:r>
            <a:r>
              <a:rPr lang="cs-CZ" sz="2000" dirty="0"/>
              <a:t>-  </a:t>
            </a:r>
            <a:r>
              <a:rPr lang="cs-CZ" sz="2000" dirty="0" err="1"/>
              <a:t>stretch</a:t>
            </a:r>
            <a:r>
              <a:rPr lang="cs-CZ" sz="2000" dirty="0"/>
              <a:t>-receptory (reagují na protažení)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Aferentní dráha (příchozí): </a:t>
            </a:r>
            <a:r>
              <a:rPr lang="cs-CZ" sz="2000" dirty="0"/>
              <a:t>senzitivní vlákna </a:t>
            </a:r>
            <a:r>
              <a:rPr lang="cs-CZ" sz="2000" i="1" dirty="0" err="1"/>
              <a:t>nervus</a:t>
            </a:r>
            <a:r>
              <a:rPr lang="cs-CZ" sz="2000" i="1" dirty="0"/>
              <a:t> vagus a </a:t>
            </a:r>
            <a:r>
              <a:rPr lang="cs-CZ" sz="2000" i="1" dirty="0" err="1"/>
              <a:t>glosopharyngeus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Centrum: </a:t>
            </a:r>
            <a:r>
              <a:rPr lang="cs-CZ" sz="2000" dirty="0"/>
              <a:t>jádro </a:t>
            </a:r>
            <a:r>
              <a:rPr lang="cs-CZ" sz="2000" dirty="0" err="1"/>
              <a:t>baroreflexu</a:t>
            </a:r>
            <a:r>
              <a:rPr lang="cs-CZ" sz="2000" dirty="0"/>
              <a:t> v prodloužené míše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Eferentní dráhy (odchozí): </a:t>
            </a:r>
          </a:p>
          <a:p>
            <a:pPr marL="1058862" lvl="1" indent="-342900">
              <a:buFont typeface="Wingdings" panose="05000000000000000000" pitchFamily="2" charset="2"/>
              <a:buChar char="Ø"/>
            </a:pPr>
            <a:r>
              <a:rPr lang="cs-CZ" b="1" dirty="0"/>
              <a:t>Srdeční větev </a:t>
            </a:r>
            <a:r>
              <a:rPr lang="cs-CZ" dirty="0"/>
              <a:t>(změny srdeční frekvence a kontraktility)</a:t>
            </a:r>
          </a:p>
          <a:p>
            <a:pPr marL="1603375" lvl="1" indent="-342900" defTabSz="1436688">
              <a:buFont typeface="Wingdings" panose="05000000000000000000" pitchFamily="2" charset="2"/>
              <a:buChar char="v"/>
            </a:pPr>
            <a:r>
              <a:rPr lang="cs-CZ" dirty="0"/>
              <a:t>parasympatické vlákna </a:t>
            </a:r>
            <a:r>
              <a:rPr lang="cs-CZ" i="1" dirty="0"/>
              <a:t>n. vagus </a:t>
            </a:r>
          </a:p>
          <a:p>
            <a:pPr marL="1603375" lvl="1" indent="-342900" defTabSz="1436688">
              <a:buFont typeface="Wingdings" panose="05000000000000000000" pitchFamily="2" charset="2"/>
              <a:buChar char="v"/>
            </a:pPr>
            <a:r>
              <a:rPr lang="cs-CZ" dirty="0"/>
              <a:t>sympatická inervace srdce</a:t>
            </a:r>
          </a:p>
          <a:p>
            <a:pPr marL="1260475" lvl="1" indent="0" defTabSz="1436688">
              <a:buNone/>
            </a:pPr>
            <a:endParaRPr lang="cs-CZ" dirty="0"/>
          </a:p>
          <a:p>
            <a:pPr marL="1058862" lvl="1" indent="-342900">
              <a:buFont typeface="Wingdings" panose="05000000000000000000" pitchFamily="2" charset="2"/>
              <a:buChar char="Ø"/>
            </a:pPr>
            <a:r>
              <a:rPr lang="cs-CZ" b="1" dirty="0"/>
              <a:t>Periferní větev </a:t>
            </a:r>
            <a:r>
              <a:rPr lang="cs-CZ" dirty="0"/>
              <a:t>(změny periferní rezistence – totální </a:t>
            </a:r>
            <a:r>
              <a:rPr lang="cs-CZ" dirty="0" err="1"/>
              <a:t>perifererní</a:t>
            </a:r>
            <a:r>
              <a:rPr lang="cs-CZ" dirty="0"/>
              <a:t> rezistence)</a:t>
            </a:r>
          </a:p>
          <a:p>
            <a:pPr marL="1603375" lvl="1" indent="-342900">
              <a:buFont typeface="Wingdings" panose="05000000000000000000" pitchFamily="2" charset="2"/>
              <a:buChar char="v"/>
            </a:pPr>
            <a:r>
              <a:rPr lang="cs-CZ" dirty="0"/>
              <a:t>sympatická vlákna </a:t>
            </a:r>
            <a:r>
              <a:rPr lang="cs-CZ" dirty="0" err="1"/>
              <a:t>inervující</a:t>
            </a:r>
            <a:r>
              <a:rPr lang="cs-CZ" dirty="0"/>
              <a:t> cévy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4694725" cy="38422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-42143" y="983137"/>
            <a:ext cx="5372099" cy="5547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827554" y="168004"/>
            <a:ext cx="7231095" cy="5796766"/>
            <a:chOff x="4827554" y="280360"/>
            <a:chExt cx="7231095" cy="5796766"/>
          </a:xfrm>
        </p:grpSpPr>
        <p:grpSp>
          <p:nvGrpSpPr>
            <p:cNvPr id="9" name="Skupina 8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9181476" y="2186427"/>
                <a:ext cx="114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5005958" y="840970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4701824" y="3939161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678615" y="4969024"/>
                <a:ext cx="22358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212724" y="3748649"/>
                <a:ext cx="1713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srdeční sympatikus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9457589" y="504889"/>
                <a:ext cx="1679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prodloužená mícha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439319" y="2449417"/>
                <a:ext cx="2110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parasympatická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327777" y="1668780"/>
                <a:ext cx="2222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400" i="1" dirty="0" err="1">
                    <a:latin typeface="Arial" pitchFamily="34" charset="0"/>
                    <a:cs typeface="Arial" pitchFamily="34" charset="0"/>
                  </a:rPr>
                  <a:t>glosopharyngeus</a:t>
                </a:r>
                <a:endParaRPr lang="cs-CZ" sz="1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411823" y="3616787"/>
                <a:ext cx="104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ovéPole 9"/>
            <p:cNvSpPr txBox="1"/>
            <p:nvPr/>
          </p:nvSpPr>
          <p:spPr>
            <a:xfrm>
              <a:off x="9194700" y="3045565"/>
              <a:ext cx="1956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eferentace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" name="Přímá spojnice 41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1ED9781-3D1D-5379-5828-00A932C16B10}"/>
              </a:ext>
            </a:extLst>
          </p:cNvPr>
          <p:cNvSpPr txBox="1"/>
          <p:nvPr/>
        </p:nvSpPr>
        <p:spPr>
          <a:xfrm>
            <a:off x="719137" y="1648421"/>
            <a:ext cx="5218413" cy="3896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500" b="0" i="0" dirty="0">
                <a:effectLst/>
                <a:latin typeface="+mn-lt"/>
                <a:ea typeface="+mn-ea"/>
                <a:cs typeface="+mn-cs"/>
              </a:rPr>
              <a:t> Maximální stimulací </a:t>
            </a:r>
            <a:r>
              <a:rPr lang="cs-CZ" sz="1500" b="0" i="1" dirty="0" err="1">
                <a:effectLst/>
                <a:latin typeface="+mn-lt"/>
                <a:ea typeface="+mn-ea"/>
                <a:cs typeface="+mn-cs"/>
              </a:rPr>
              <a:t>nervus</a:t>
            </a:r>
            <a:r>
              <a:rPr lang="cs-CZ" sz="1500" b="0" i="1" dirty="0">
                <a:effectLst/>
                <a:latin typeface="+mn-lt"/>
                <a:ea typeface="+mn-ea"/>
                <a:cs typeface="+mn-cs"/>
              </a:rPr>
              <a:t> vagus </a:t>
            </a:r>
            <a:r>
              <a:rPr lang="cs-CZ" sz="1500" b="0" i="0" dirty="0">
                <a:effectLst/>
                <a:latin typeface="+mn-lt"/>
                <a:ea typeface="+mn-ea"/>
                <a:cs typeface="+mn-cs"/>
              </a:rPr>
              <a:t>dochází k zástavě srdce a nastává tzv. vagová smrt.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cs-CZ" sz="1500" b="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500" b="0" dirty="0">
                <a:latin typeface="+mn-lt"/>
                <a:ea typeface="+mn-ea"/>
                <a:cs typeface="+mn-cs"/>
              </a:rPr>
              <a:t>může dojít během sportu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1500" b="0" dirty="0">
                <a:latin typeface="+mn-lt"/>
                <a:ea typeface="+mn-ea"/>
                <a:cs typeface="+mn-cs"/>
              </a:rPr>
              <a:t> - může dojít během úderu na </a:t>
            </a:r>
            <a:r>
              <a:rPr lang="cs-CZ" sz="1500" b="0" i="1" dirty="0">
                <a:latin typeface="+mn-lt"/>
                <a:ea typeface="+mn-ea"/>
                <a:cs typeface="+mn-cs"/>
              </a:rPr>
              <a:t>sinus </a:t>
            </a:r>
            <a:r>
              <a:rPr lang="cs-CZ" sz="1500" b="0" i="1" dirty="0" err="1">
                <a:latin typeface="+mn-lt"/>
                <a:ea typeface="+mn-ea"/>
                <a:cs typeface="+mn-cs"/>
              </a:rPr>
              <a:t>caroticus</a:t>
            </a:r>
            <a:r>
              <a:rPr lang="cs-CZ" sz="1500" b="0" dirty="0">
                <a:latin typeface="+mn-lt"/>
                <a:ea typeface="+mn-ea"/>
                <a:cs typeface="+mn-cs"/>
              </a:rPr>
              <a:t>, případně na srdeční krajinu, či </a:t>
            </a:r>
            <a:r>
              <a:rPr lang="cs-CZ" sz="1500" b="0" i="1" dirty="0">
                <a:latin typeface="+mn-lt"/>
                <a:ea typeface="+mn-ea"/>
                <a:cs typeface="+mn-cs"/>
              </a:rPr>
              <a:t>plexus </a:t>
            </a:r>
            <a:r>
              <a:rPr lang="cs-CZ" sz="1500" b="0" i="1" dirty="0" err="1">
                <a:latin typeface="+mn-lt"/>
                <a:ea typeface="+mn-ea"/>
                <a:cs typeface="+mn-cs"/>
              </a:rPr>
              <a:t>solaris</a:t>
            </a:r>
            <a:r>
              <a:rPr lang="cs-CZ" sz="1500" b="0" i="1" dirty="0">
                <a:latin typeface="+mn-lt"/>
                <a:ea typeface="+mn-ea"/>
                <a:cs typeface="+mn-cs"/>
              </a:rPr>
              <a:t>, </a:t>
            </a:r>
            <a:r>
              <a:rPr lang="cs-CZ" sz="1500" b="0" dirty="0">
                <a:latin typeface="+mn-lt"/>
                <a:ea typeface="+mn-ea"/>
                <a:cs typeface="+mn-cs"/>
              </a:rPr>
              <a:t>přes reflexní oblouk dojde k </a:t>
            </a:r>
            <a:r>
              <a:rPr lang="cs-CZ" sz="1500" b="0" dirty="0" err="1">
                <a:latin typeface="+mn-lt"/>
                <a:ea typeface="+mn-ea"/>
                <a:cs typeface="+mn-cs"/>
              </a:rPr>
              <a:t>brachykardii</a:t>
            </a:r>
            <a:r>
              <a:rPr lang="cs-CZ" sz="1500" b="0" dirty="0">
                <a:latin typeface="+mn-lt"/>
                <a:ea typeface="+mn-ea"/>
                <a:cs typeface="+mn-cs"/>
              </a:rPr>
              <a:t>, snížení tlaku až k zástavě srdce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cs-CZ" sz="1500" b="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Tx/>
              <a:buChar char="-"/>
            </a:pPr>
            <a:r>
              <a:rPr lang="cs-CZ" sz="1500" b="0" dirty="0">
                <a:latin typeface="+mn-lt"/>
                <a:ea typeface="+mn-ea"/>
                <a:cs typeface="+mn-cs"/>
              </a:rPr>
              <a:t>při skoku do studené vody díky vystupňovanému „</a:t>
            </a:r>
            <a:r>
              <a:rPr lang="cs-CZ" sz="1500" b="0" dirty="0" err="1">
                <a:latin typeface="+mn-lt"/>
                <a:ea typeface="+mn-ea"/>
                <a:cs typeface="+mn-cs"/>
              </a:rPr>
              <a:t>diving</a:t>
            </a:r>
            <a:r>
              <a:rPr lang="cs-CZ" sz="1500" b="0" dirty="0">
                <a:latin typeface="+mn-lt"/>
                <a:ea typeface="+mn-ea"/>
                <a:cs typeface="+mn-cs"/>
              </a:rPr>
              <a:t> reflexu“, jde o náhlé zvýšení periferní rezistence, zvýšení TK, což koriguje </a:t>
            </a:r>
            <a:r>
              <a:rPr lang="cs-CZ" sz="1500" b="0" i="1" dirty="0">
                <a:latin typeface="+mn-lt"/>
                <a:ea typeface="+mn-ea"/>
                <a:cs typeface="+mn-cs"/>
              </a:rPr>
              <a:t>sinus </a:t>
            </a:r>
            <a:r>
              <a:rPr lang="cs-CZ" sz="1500" b="0" i="1" dirty="0" err="1">
                <a:latin typeface="+mn-lt"/>
                <a:ea typeface="+mn-ea"/>
                <a:cs typeface="+mn-cs"/>
              </a:rPr>
              <a:t>caroticus</a:t>
            </a:r>
            <a:r>
              <a:rPr lang="cs-CZ" sz="1500" b="0" i="1" dirty="0">
                <a:latin typeface="+mn-lt"/>
                <a:ea typeface="+mn-ea"/>
                <a:cs typeface="+mn-cs"/>
              </a:rPr>
              <a:t>, </a:t>
            </a:r>
            <a:r>
              <a:rPr lang="cs-CZ" sz="1500" b="0" dirty="0">
                <a:latin typeface="+mn-lt"/>
                <a:ea typeface="+mn-ea"/>
                <a:cs typeface="+mn-cs"/>
              </a:rPr>
              <a:t>dále uplatnění </a:t>
            </a:r>
            <a:r>
              <a:rPr lang="cs-CZ" sz="1500" b="0" dirty="0" err="1">
                <a:latin typeface="+mn-lt"/>
                <a:ea typeface="+mn-ea"/>
                <a:cs typeface="+mn-cs"/>
              </a:rPr>
              <a:t>trigeminovagálního</a:t>
            </a:r>
            <a:r>
              <a:rPr lang="cs-CZ" sz="1500" b="0" dirty="0">
                <a:latin typeface="+mn-lt"/>
                <a:ea typeface="+mn-ea"/>
                <a:cs typeface="+mn-cs"/>
              </a:rPr>
              <a:t> reflexu (obličej)</a:t>
            </a:r>
            <a:r>
              <a:rPr lang="cs-CZ" sz="1500" b="0" i="1" dirty="0">
                <a:latin typeface="+mn-lt"/>
                <a:ea typeface="+mn-ea"/>
                <a:cs typeface="+mn-cs"/>
              </a:rPr>
              <a:t> a </a:t>
            </a:r>
            <a:r>
              <a:rPr lang="cs-CZ" sz="1500" b="0" dirty="0">
                <a:latin typeface="+mn-lt"/>
                <a:ea typeface="+mn-ea"/>
                <a:cs typeface="+mn-cs"/>
              </a:rPr>
              <a:t>vagová reakce na </a:t>
            </a:r>
            <a:r>
              <a:rPr lang="cs-CZ" sz="1500" b="0" dirty="0" err="1">
                <a:latin typeface="+mn-lt"/>
                <a:ea typeface="+mn-ea"/>
                <a:cs typeface="+mn-cs"/>
              </a:rPr>
              <a:t>Valsalvův</a:t>
            </a:r>
            <a:r>
              <a:rPr lang="cs-CZ" sz="1500" b="0" dirty="0">
                <a:latin typeface="+mn-lt"/>
                <a:ea typeface="+mn-ea"/>
                <a:cs typeface="+mn-cs"/>
              </a:rPr>
              <a:t> mechanismus (zadržení dechu a zvýšení </a:t>
            </a:r>
            <a:r>
              <a:rPr lang="cs-CZ" sz="1500" b="0" dirty="0" err="1">
                <a:latin typeface="+mn-lt"/>
                <a:ea typeface="+mn-ea"/>
                <a:cs typeface="+mn-cs"/>
              </a:rPr>
              <a:t>nitroplicního</a:t>
            </a:r>
            <a:r>
              <a:rPr lang="cs-CZ" sz="1500" b="0" dirty="0">
                <a:latin typeface="+mn-lt"/>
                <a:ea typeface="+mn-ea"/>
                <a:cs typeface="+mn-cs"/>
              </a:rPr>
              <a:t> tlaku při ponoření hlavy),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Tx/>
              <a:buChar char="-"/>
            </a:pPr>
            <a:endParaRPr lang="cs-CZ" sz="1500" dirty="0"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Tx/>
              <a:buChar char="-"/>
            </a:pPr>
            <a:r>
              <a:rPr lang="cs-CZ" sz="1500" dirty="0">
                <a:latin typeface="+mn-lt"/>
              </a:rPr>
              <a:t>p</a:t>
            </a:r>
            <a:r>
              <a:rPr lang="cs-CZ" sz="1500" b="0" dirty="0">
                <a:latin typeface="+mn-lt"/>
                <a:ea typeface="+mn-ea"/>
                <a:cs typeface="+mn-cs"/>
              </a:rPr>
              <a:t>ři bojových sportech</a:t>
            </a:r>
          </a:p>
        </p:txBody>
      </p:sp>
      <p:sp>
        <p:nvSpPr>
          <p:cNvPr id="1031" name="Footer Placeholder 2">
            <a:extLst>
              <a:ext uri="{FF2B5EF4-FFF2-40B4-BE49-F238E27FC236}">
                <a16:creationId xmlns:a16="http://schemas.microsoft.com/office/drawing/2014/main" id="{8D835079-DF02-1D6A-2FC6-35E32818D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1033" name="Slide Number Placeholder 3">
            <a:extLst>
              <a:ext uri="{FF2B5EF4-FFF2-40B4-BE49-F238E27FC236}">
                <a16:creationId xmlns:a16="http://schemas.microsoft.com/office/drawing/2014/main" id="{D36034D0-07D4-C856-B399-A4A5CEF9D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9A82E3-2C88-7CEA-8168-4A71CBA2E95F}"/>
              </a:ext>
            </a:extLst>
          </p:cNvPr>
          <p:cNvSpPr txBox="1"/>
          <p:nvPr/>
        </p:nvSpPr>
        <p:spPr>
          <a:xfrm>
            <a:off x="414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cs-CZ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Vagová smrt</a:t>
            </a:r>
          </a:p>
        </p:txBody>
      </p:sp>
      <p:sp>
        <p:nvSpPr>
          <p:cNvPr id="1035" name="Text Placeholder 5">
            <a:extLst>
              <a:ext uri="{FF2B5EF4-FFF2-40B4-BE49-F238E27FC236}">
                <a16:creationId xmlns:a16="http://schemas.microsoft.com/office/drawing/2014/main" id="{5AA551F2-7AA7-57AD-FC81-34DB8EBEF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5DD07-8466-26E5-CB7B-A35F0D765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11794" b="2"/>
          <a:stretch/>
        </p:blipFill>
        <p:spPr bwMode="auto">
          <a:xfrm>
            <a:off x="6251280" y="1667024"/>
            <a:ext cx="5219998" cy="4140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9564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2744</TotalTime>
  <Words>1186</Words>
  <Application>Microsoft Office PowerPoint</Application>
  <PresentationFormat>Širokoúhlá obrazovka</PresentationFormat>
  <Paragraphs>136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Tahoma</vt:lpstr>
      <vt:lpstr>Verdana</vt:lpstr>
      <vt:lpstr>Wingdings</vt:lpstr>
      <vt:lpstr>Prezentace_MU_CZ</vt:lpstr>
      <vt:lpstr>Palpační vyšetření tepu</vt:lpstr>
      <vt:lpstr>Tep (pulsus)</vt:lpstr>
      <vt:lpstr>Palpační vyšetření tepu</vt:lpstr>
      <vt:lpstr>Palpační vyšetření tepu</vt:lpstr>
      <vt:lpstr>Tepová frekvence</vt:lpstr>
      <vt:lpstr>Ovlivnění srdeční frekvence autonomním nervovým systémem</vt:lpstr>
      <vt:lpstr>Baroreflex</vt:lpstr>
      <vt:lpstr>Baroreflex</vt:lpstr>
      <vt:lpstr>Prezentace aplikace PowerPoint</vt:lpstr>
      <vt:lpstr>Sinusová respirační arytmie (RSA)</vt:lpstr>
      <vt:lpstr>Sinusová respirační arytmie (RSA)</vt:lpstr>
      <vt:lpstr>Tepová frekvence při změnách polohy těla (demonstrace funkce baroreflexu)</vt:lpstr>
      <vt:lpstr>Změny tepové frekvence vlivem pracovní zátěže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Nyvltova Fisakova</cp:lastModifiedBy>
  <cp:revision>64</cp:revision>
  <cp:lastPrinted>1601-01-01T00:00:00Z</cp:lastPrinted>
  <dcterms:created xsi:type="dcterms:W3CDTF">2018-10-05T10:13:37Z</dcterms:created>
  <dcterms:modified xsi:type="dcterms:W3CDTF">2023-03-06T15:43:09Z</dcterms:modified>
</cp:coreProperties>
</file>