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66" r:id="rId4"/>
    <p:sldId id="319" r:id="rId5"/>
    <p:sldId id="267" r:id="rId6"/>
    <p:sldId id="268" r:id="rId7"/>
    <p:sldId id="269" r:id="rId8"/>
    <p:sldId id="302" r:id="rId9"/>
    <p:sldId id="274" r:id="rId10"/>
    <p:sldId id="311" r:id="rId11"/>
    <p:sldId id="316" r:id="rId12"/>
    <p:sldId id="312" r:id="rId13"/>
    <p:sldId id="315" r:id="rId14"/>
    <p:sldId id="314" r:id="rId15"/>
    <p:sldId id="276" r:id="rId16"/>
    <p:sldId id="318" r:id="rId17"/>
    <p:sldId id="303" r:id="rId18"/>
    <p:sldId id="304" r:id="rId19"/>
    <p:sldId id="308" r:id="rId20"/>
    <p:sldId id="309" r:id="rId21"/>
    <p:sldId id="278" r:id="rId22"/>
    <p:sldId id="285" r:id="rId23"/>
    <p:sldId id="283" r:id="rId24"/>
    <p:sldId id="292" r:id="rId25"/>
    <p:sldId id="293" r:id="rId26"/>
    <p:sldId id="299" r:id="rId2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880AA-9A01-4610-9092-6B38DE236C45}" v="37" dt="2023-03-10T17:48:39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624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png"/><Relationship Id="rId7" Type="http://schemas.openxmlformats.org/officeDocument/2006/relationships/hyperlink" Target="http://www.qureshiuniversity.com/Ventricular%20Fibrillation.gi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upload.wikimedia.org/wikipedia/commons/thumb/6/64/Afib_ecg.jpg/400px-Afib_ecg.jpg" TargetMode="External"/><Relationship Id="rId5" Type="http://schemas.openxmlformats.org/officeDocument/2006/relationships/image" Target="../media/image25.jpg"/><Relationship Id="rId4" Type="http://schemas.openxmlformats.org/officeDocument/2006/relationships/image" Target="../media/image24.png"/><Relationship Id="rId9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81057" y="2388636"/>
            <a:ext cx="11361600" cy="1171580"/>
          </a:xfrm>
        </p:spPr>
        <p:txBody>
          <a:bodyPr/>
          <a:lstStyle/>
          <a:p>
            <a:pPr algn="ctr"/>
            <a:r>
              <a:rPr lang="cs-CZ" dirty="0"/>
              <a:t>EKG – Elektrokardiografie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5243966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akce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rytmus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Srdeční frekvence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Vlny, kmity, úseky a intervaly</a:t>
            </a:r>
          </a:p>
          <a:p>
            <a:pPr lvl="1"/>
            <a:r>
              <a:rPr lang="cs-CZ" dirty="0"/>
              <a:t>P vlna</a:t>
            </a:r>
          </a:p>
          <a:p>
            <a:pPr lvl="1"/>
            <a:r>
              <a:rPr lang="cs-CZ" dirty="0"/>
              <a:t>PQ interval</a:t>
            </a:r>
          </a:p>
          <a:p>
            <a:pPr lvl="1"/>
            <a:r>
              <a:rPr lang="cs-CZ" dirty="0"/>
              <a:t>QRS komplex</a:t>
            </a:r>
          </a:p>
          <a:p>
            <a:pPr lvl="1"/>
            <a:r>
              <a:rPr lang="cs-CZ" dirty="0"/>
              <a:t>ST úsek</a:t>
            </a:r>
          </a:p>
          <a:p>
            <a:pPr lvl="1"/>
            <a:r>
              <a:rPr lang="cs-CZ" dirty="0"/>
              <a:t>T vlna</a:t>
            </a:r>
          </a:p>
          <a:p>
            <a:pPr lvl="1"/>
            <a:r>
              <a:rPr lang="cs-CZ" dirty="0"/>
              <a:t>QT interval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dirty="0"/>
              <a:t>Elektrická osa srdeční</a:t>
            </a:r>
          </a:p>
        </p:txBody>
      </p:sp>
      <p:sp>
        <p:nvSpPr>
          <p:cNvPr id="30" name="Volný tvar 16">
            <a:extLst>
              <a:ext uri="{FF2B5EF4-FFF2-40B4-BE49-F238E27FC236}">
                <a16:creationId xmlns:a16="http://schemas.microsoft.com/office/drawing/2014/main" id="{E351147D-D017-4A3F-88E5-25504117677D}"/>
              </a:ext>
            </a:extLst>
          </p:cNvPr>
          <p:cNvSpPr/>
          <p:nvPr/>
        </p:nvSpPr>
        <p:spPr>
          <a:xfrm>
            <a:off x="6270147" y="2244945"/>
            <a:ext cx="5124364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00338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3A0418DF-73B7-482B-95B3-96DAEF4D44E6}"/>
              </a:ext>
            </a:extLst>
          </p:cNvPr>
          <p:cNvSpPr/>
          <p:nvPr/>
        </p:nvSpPr>
        <p:spPr>
          <a:xfrm>
            <a:off x="6452357" y="3559884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3643DC6B-D552-40B4-8C19-D741F6FC7087}"/>
              </a:ext>
            </a:extLst>
          </p:cNvPr>
          <p:cNvSpPr/>
          <p:nvPr/>
        </p:nvSpPr>
        <p:spPr>
          <a:xfrm>
            <a:off x="6913115" y="4423980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A616D67F-7749-4598-B31B-EECAD52A195C}"/>
              </a:ext>
            </a:extLst>
          </p:cNvPr>
          <p:cNvSpPr/>
          <p:nvPr/>
        </p:nvSpPr>
        <p:spPr>
          <a:xfrm>
            <a:off x="7083194" y="1875612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74AFFB-36F8-460A-AE1B-332BCCE3D365}"/>
              </a:ext>
            </a:extLst>
          </p:cNvPr>
          <p:cNvSpPr/>
          <p:nvPr/>
        </p:nvSpPr>
        <p:spPr>
          <a:xfrm>
            <a:off x="7298801" y="4470699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A392D7E9-DA51-4A4B-8FA1-7902B3C3E904}"/>
              </a:ext>
            </a:extLst>
          </p:cNvPr>
          <p:cNvSpPr/>
          <p:nvPr/>
        </p:nvSpPr>
        <p:spPr>
          <a:xfrm>
            <a:off x="8715987" y="3190552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770559FF-DAB1-4495-AE92-BC6D7E7B5F20}"/>
              </a:ext>
            </a:extLst>
          </p:cNvPr>
          <p:cNvSpPr/>
          <p:nvPr/>
        </p:nvSpPr>
        <p:spPr>
          <a:xfrm>
            <a:off x="5167785" y="3089220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590426BA-F4CF-4FDE-8C5F-9AFECC3FB867}"/>
              </a:ext>
            </a:extLst>
          </p:cNvPr>
          <p:cNvSpPr/>
          <p:nvPr/>
        </p:nvSpPr>
        <p:spPr>
          <a:xfrm>
            <a:off x="6478172" y="1111612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CA5DE4EF-3C59-4127-A401-8A987C3273AF}"/>
              </a:ext>
            </a:extLst>
          </p:cNvPr>
          <p:cNvSpPr/>
          <p:nvPr/>
        </p:nvSpPr>
        <p:spPr>
          <a:xfrm>
            <a:off x="7991760" y="2407756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0AC007E2-CD72-4475-81B4-2CB1B4C79550}"/>
              </a:ext>
            </a:extLst>
          </p:cNvPr>
          <p:cNvCxnSpPr/>
          <p:nvPr/>
        </p:nvCxnSpPr>
        <p:spPr>
          <a:xfrm>
            <a:off x="5910107" y="3487876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74C55297-223F-42A9-AEC1-C3FEDEB18467}"/>
              </a:ext>
            </a:extLst>
          </p:cNvPr>
          <p:cNvCxnSpPr/>
          <p:nvPr/>
        </p:nvCxnSpPr>
        <p:spPr>
          <a:xfrm>
            <a:off x="6880025" y="1831633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B580B3D3-FD5D-4204-9E0D-9135C8661607}"/>
              </a:ext>
            </a:extLst>
          </p:cNvPr>
          <p:cNvCxnSpPr/>
          <p:nvPr/>
        </p:nvCxnSpPr>
        <p:spPr>
          <a:xfrm>
            <a:off x="8446104" y="3188938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4AD44FCC-240A-4691-80F6-329C27AFA31B}"/>
              </a:ext>
            </a:extLst>
          </p:cNvPr>
          <p:cNvSpPr/>
          <p:nvPr/>
        </p:nvSpPr>
        <p:spPr>
          <a:xfrm>
            <a:off x="5333055" y="397447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</p:spTree>
    <p:extLst>
      <p:ext uri="{BB962C8B-B14F-4D97-AF65-F5344CB8AC3E}">
        <p14:creationId xmlns:p14="http://schemas.microsoft.com/office/powerpoint/2010/main" val="11322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Rozměření EKG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2080" y="1135063"/>
            <a:ext cx="441054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Milimetrový papír pomůže v rychlém rozměření</a:t>
            </a:r>
          </a:p>
          <a:p>
            <a:pPr lvl="1"/>
            <a:r>
              <a:rPr lang="cs-CZ" sz="1600" dirty="0"/>
              <a:t>Podívejte se, jaká je rychlost posunu papíru (zde 25 mm/s)</a:t>
            </a:r>
          </a:p>
        </p:txBody>
      </p:sp>
      <p:pic>
        <p:nvPicPr>
          <p:cNvPr id="29" name="Obrázek 28" descr="Obsah obrázku text&#10;&#10;Popis byl vytvořen automaticky">
            <a:extLst>
              <a:ext uri="{FF2B5EF4-FFF2-40B4-BE49-F238E27FC236}">
                <a16:creationId xmlns:a16="http://schemas.microsoft.com/office/drawing/2014/main" id="{AB4C9A51-313C-4CD9-925C-15CAD609C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1" t="6983" r="5801" b="2603"/>
          <a:stretch/>
        </p:blipFill>
        <p:spPr>
          <a:xfrm>
            <a:off x="4702629" y="1433348"/>
            <a:ext cx="7489371" cy="5424652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2CF156C3-328D-4BB5-9A78-2086BDBA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t="6983" r="77212" b="89878"/>
          <a:stretch/>
        </p:blipFill>
        <p:spPr>
          <a:xfrm>
            <a:off x="6122126" y="368011"/>
            <a:ext cx="2325188" cy="451576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2F5D3CB-DC22-432A-8D92-3CBAD6FE5369}"/>
              </a:ext>
            </a:extLst>
          </p:cNvPr>
          <p:cNvSpPr/>
          <p:nvPr/>
        </p:nvSpPr>
        <p:spPr bwMode="auto">
          <a:xfrm>
            <a:off x="5111931" y="1373194"/>
            <a:ext cx="1010195" cy="2561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31B68CF-A92C-4DF6-A9AC-03DC53E577FC}"/>
              </a:ext>
            </a:extLst>
          </p:cNvPr>
          <p:cNvSpPr/>
          <p:nvPr/>
        </p:nvSpPr>
        <p:spPr bwMode="auto">
          <a:xfrm>
            <a:off x="6096000" y="333260"/>
            <a:ext cx="2351314" cy="48632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06D9B07-1F1D-4F0D-82AB-3C7C7A95A43C}"/>
              </a:ext>
            </a:extLst>
          </p:cNvPr>
          <p:cNvCxnSpPr>
            <a:stCxn id="6" idx="0"/>
            <a:endCxn id="9" idx="2"/>
          </p:cNvCxnSpPr>
          <p:nvPr/>
        </p:nvCxnSpPr>
        <p:spPr bwMode="auto">
          <a:xfrm flipV="1">
            <a:off x="5617029" y="819587"/>
            <a:ext cx="1654628" cy="553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9387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1) Srdečné akce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41847" cy="481786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Pravidelnost vzdáleností mezi QRS komplexy – RR intervaly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Spočítejte rozdíl: RR – průměrné RR </a:t>
            </a:r>
            <a:br>
              <a:rPr lang="cs-CZ" dirty="0"/>
            </a:br>
            <a:r>
              <a:rPr lang="cs-CZ" sz="2000" dirty="0"/>
              <a:t>(stačí, když si vyberete nejkratší a nejdelší RR v záznamu)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Pravidelná akce: rozdíl </a:t>
            </a:r>
            <a:r>
              <a:rPr lang="en-GB" dirty="0"/>
              <a:t>&lt; </a:t>
            </a:r>
            <a:r>
              <a:rPr lang="cs-CZ" dirty="0"/>
              <a:t>0,16 s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Nepravidelná akce: rozdíl </a:t>
            </a:r>
            <a:r>
              <a:rPr lang="en-GB" dirty="0"/>
              <a:t>&gt; 0,16 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 err="1"/>
              <a:t>Obv</a:t>
            </a:r>
            <a:r>
              <a:rPr lang="cs-CZ" dirty="0" err="1"/>
              <a:t>ykle</a:t>
            </a:r>
            <a:r>
              <a:rPr lang="cs-CZ" dirty="0"/>
              <a:t> patologická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Pozor na významnou sinusovou respirační arytmii – tak je naopak velmi fyziologická. Pokud si nejste jistí, poproste pacienta, ať zadrží dech.</a:t>
            </a:r>
          </a:p>
          <a:p>
            <a:pPr lvl="1"/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Pozn: je-li přítomná jedna extrasystola, ale jinak je akce pravidelná, tak ji za pravidelnou označujeme</a:t>
            </a:r>
            <a:endParaRPr lang="en-GB" sz="2400" dirty="0"/>
          </a:p>
          <a:p>
            <a:pPr lvl="1"/>
            <a:endParaRPr lang="cs-CZ" dirty="0"/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6489C0AB-35E1-4002-9E40-0F3CB39B8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5271" r="61681" b="72698"/>
          <a:stretch/>
        </p:blipFill>
        <p:spPr bwMode="auto">
          <a:xfrm>
            <a:off x="7410994" y="2065051"/>
            <a:ext cx="3831771" cy="12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871018E-8D5F-4394-9E50-57251D9B22E5}"/>
              </a:ext>
            </a:extLst>
          </p:cNvPr>
          <p:cNvCxnSpPr/>
          <p:nvPr/>
        </p:nvCxnSpPr>
        <p:spPr bwMode="auto">
          <a:xfrm>
            <a:off x="7820297" y="2046514"/>
            <a:ext cx="90569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1AB0E6B1-65EE-42D6-A199-4CF89009F922}"/>
              </a:ext>
            </a:extLst>
          </p:cNvPr>
          <p:cNvSpPr/>
          <p:nvPr/>
        </p:nvSpPr>
        <p:spPr>
          <a:xfrm>
            <a:off x="7984577" y="1646404"/>
            <a:ext cx="5020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421636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8" descr="VÃ½sledek obrÃ¡zku pro junctional rhyth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07974" y="866898"/>
            <a:ext cx="115911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Sinusový rytmus </a:t>
            </a:r>
            <a:r>
              <a:rPr lang="cs-CZ" sz="2000" dirty="0"/>
              <a:t>– před každým QRS je přítomna vlna P – vzruch začíná v SA uzlu, ne na něj navázaná depolarizace komor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1548389"/>
            <a:ext cx="5782434" cy="649366"/>
            <a:chOff x="733782" y="2320449"/>
            <a:chExt cx="5782434" cy="964052"/>
          </a:xfrm>
        </p:grpSpPr>
        <p:grpSp>
          <p:nvGrpSpPr>
            <p:cNvPr id="9" name="Skupina 8"/>
            <p:cNvGrpSpPr/>
            <p:nvPr/>
          </p:nvGrpSpPr>
          <p:grpSpPr>
            <a:xfrm>
              <a:off x="733782" y="2320449"/>
              <a:ext cx="4340453" cy="964052"/>
              <a:chOff x="733782" y="2320449"/>
              <a:chExt cx="6269336" cy="964052"/>
            </a:xfrm>
          </p:grpSpPr>
          <p:sp>
            <p:nvSpPr>
              <p:cNvPr id="11" name="Volný tvar 10"/>
              <p:cNvSpPr/>
              <p:nvPr/>
            </p:nvSpPr>
            <p:spPr>
              <a:xfrm>
                <a:off x="733782" y="2320449"/>
                <a:ext cx="2113808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2983 w 2113808"/>
                  <a:gd name="connsiteY2" fmla="*/ 794880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13808" h="957616">
                    <a:moveTo>
                      <a:pt x="0" y="885890"/>
                    </a:moveTo>
                    <a:cubicBezTo>
                      <a:pt x="154379" y="896775"/>
                      <a:pt x="400692" y="917102"/>
                      <a:pt x="466900" y="890028"/>
                    </a:cubicBezTo>
                    <a:cubicBezTo>
                      <a:pt x="533108" y="862954"/>
                      <a:pt x="524063" y="799017"/>
                      <a:pt x="582983" y="794880"/>
                    </a:cubicBezTo>
                    <a:cubicBezTo>
                      <a:pt x="641903" y="790743"/>
                      <a:pt x="634853" y="872880"/>
                      <a:pt x="671467" y="890027"/>
                    </a:cubicBezTo>
                    <a:cubicBezTo>
                      <a:pt x="708081" y="907174"/>
                      <a:pt x="774636" y="895872"/>
                      <a:pt x="802667" y="897765"/>
                    </a:cubicBezTo>
                    <a:cubicBezTo>
                      <a:pt x="830698" y="899658"/>
                      <a:pt x="837675" y="889508"/>
                      <a:pt x="839654" y="901383"/>
                    </a:cubicBezTo>
                    <a:cubicBezTo>
                      <a:pt x="841633" y="913258"/>
                      <a:pt x="858833" y="1028760"/>
                      <a:pt x="864549" y="878530"/>
                    </a:cubicBezTo>
                    <a:cubicBezTo>
                      <a:pt x="870265" y="728300"/>
                      <a:pt x="869600" y="-1178"/>
                      <a:pt x="873950" y="2"/>
                    </a:cubicBezTo>
                    <a:cubicBezTo>
                      <a:pt x="878300" y="1182"/>
                      <a:pt x="883898" y="734799"/>
                      <a:pt x="890650" y="885611"/>
                    </a:cubicBezTo>
                    <a:cubicBezTo>
                      <a:pt x="897402" y="1036423"/>
                      <a:pt x="897174" y="903253"/>
                      <a:pt x="914462" y="904877"/>
                    </a:cubicBezTo>
                    <a:cubicBezTo>
                      <a:pt x="931750" y="906501"/>
                      <a:pt x="1169309" y="950410"/>
                      <a:pt x="1294411" y="909640"/>
                    </a:cubicBezTo>
                    <a:cubicBezTo>
                      <a:pt x="1419513" y="868870"/>
                      <a:pt x="1574028" y="666196"/>
                      <a:pt x="1665072" y="660258"/>
                    </a:cubicBezTo>
                    <a:cubicBezTo>
                      <a:pt x="1756116" y="654320"/>
                      <a:pt x="1765887" y="832450"/>
                      <a:pt x="1840676" y="874014"/>
                    </a:cubicBezTo>
                    <a:cubicBezTo>
                      <a:pt x="1915465" y="915578"/>
                      <a:pt x="2011878" y="912609"/>
                      <a:pt x="2113808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2" name="Volný tvar 11"/>
              <p:cNvSpPr/>
              <p:nvPr/>
            </p:nvSpPr>
            <p:spPr>
              <a:xfrm>
                <a:off x="2821887" y="2326885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  <p:sp>
            <p:nvSpPr>
              <p:cNvPr id="13" name="Volný tvar 12"/>
              <p:cNvSpPr/>
              <p:nvPr/>
            </p:nvSpPr>
            <p:spPr>
              <a:xfrm>
                <a:off x="4908247" y="2322838"/>
                <a:ext cx="2094871" cy="957616"/>
              </a:xfrm>
              <a:custGeom>
                <a:avLst/>
                <a:gdLst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27512 w 2113808"/>
                  <a:gd name="connsiteY2" fmla="*/ 760035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522515 w 2113808"/>
                  <a:gd name="connsiteY3" fmla="*/ 890664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481300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380011 w 2113808"/>
                  <a:gd name="connsiteY1" fmla="*/ 890664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51639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46642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981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50805"/>
                  <a:gd name="connsiteX1" fmla="*/ 466900 w 2113808"/>
                  <a:gd name="connsiteY1" fmla="*/ 894802 h 1050805"/>
                  <a:gd name="connsiteX2" fmla="*/ 580602 w 2113808"/>
                  <a:gd name="connsiteY2" fmla="*/ 797273 h 1050805"/>
                  <a:gd name="connsiteX3" fmla="*/ 671467 w 2113808"/>
                  <a:gd name="connsiteY3" fmla="*/ 894801 h 1050805"/>
                  <a:gd name="connsiteX4" fmla="*/ 843148 w 2113808"/>
                  <a:gd name="connsiteY4" fmla="*/ 902539 h 1050805"/>
                  <a:gd name="connsiteX5" fmla="*/ 855024 w 2113808"/>
                  <a:gd name="connsiteY5" fmla="*/ 973791 h 1050805"/>
                  <a:gd name="connsiteX6" fmla="*/ 902525 w 2113808"/>
                  <a:gd name="connsiteY6" fmla="*/ 14 h 1050805"/>
                  <a:gd name="connsiteX7" fmla="*/ 890650 w 2113808"/>
                  <a:gd name="connsiteY7" fmla="*/ 997542 h 1050805"/>
                  <a:gd name="connsiteX8" fmla="*/ 890650 w 2113808"/>
                  <a:gd name="connsiteY8" fmla="*/ 914414 h 1050805"/>
                  <a:gd name="connsiteX9" fmla="*/ 1294411 w 2113808"/>
                  <a:gd name="connsiteY9" fmla="*/ 914414 h 1050805"/>
                  <a:gd name="connsiteX10" fmla="*/ 1665072 w 2113808"/>
                  <a:gd name="connsiteY10" fmla="*/ 665032 h 1050805"/>
                  <a:gd name="connsiteX11" fmla="*/ 1840676 w 2113808"/>
                  <a:gd name="connsiteY11" fmla="*/ 878788 h 1050805"/>
                  <a:gd name="connsiteX12" fmla="*/ 2113808 w 2113808"/>
                  <a:gd name="connsiteY12" fmla="*/ 914414 h 1050805"/>
                  <a:gd name="connsiteX0" fmla="*/ 0 w 2113808"/>
                  <a:gd name="connsiteY0" fmla="*/ 890664 h 1028075"/>
                  <a:gd name="connsiteX1" fmla="*/ 466900 w 2113808"/>
                  <a:gd name="connsiteY1" fmla="*/ 894802 h 1028075"/>
                  <a:gd name="connsiteX2" fmla="*/ 580602 w 2113808"/>
                  <a:gd name="connsiteY2" fmla="*/ 797273 h 1028075"/>
                  <a:gd name="connsiteX3" fmla="*/ 671467 w 2113808"/>
                  <a:gd name="connsiteY3" fmla="*/ 894801 h 1028075"/>
                  <a:gd name="connsiteX4" fmla="*/ 843148 w 2113808"/>
                  <a:gd name="connsiteY4" fmla="*/ 902539 h 1028075"/>
                  <a:gd name="connsiteX5" fmla="*/ 855024 w 2113808"/>
                  <a:gd name="connsiteY5" fmla="*/ 973791 h 1028075"/>
                  <a:gd name="connsiteX6" fmla="*/ 902525 w 2113808"/>
                  <a:gd name="connsiteY6" fmla="*/ 14 h 1028075"/>
                  <a:gd name="connsiteX7" fmla="*/ 890650 w 2113808"/>
                  <a:gd name="connsiteY7" fmla="*/ 997542 h 1028075"/>
                  <a:gd name="connsiteX8" fmla="*/ 890650 w 2113808"/>
                  <a:gd name="connsiteY8" fmla="*/ 914414 h 1028075"/>
                  <a:gd name="connsiteX9" fmla="*/ 1294411 w 2113808"/>
                  <a:gd name="connsiteY9" fmla="*/ 914414 h 1028075"/>
                  <a:gd name="connsiteX10" fmla="*/ 1665072 w 2113808"/>
                  <a:gd name="connsiteY10" fmla="*/ 665032 h 1028075"/>
                  <a:gd name="connsiteX11" fmla="*/ 1840676 w 2113808"/>
                  <a:gd name="connsiteY11" fmla="*/ 878788 h 1028075"/>
                  <a:gd name="connsiteX12" fmla="*/ 2113808 w 2113808"/>
                  <a:gd name="connsiteY12" fmla="*/ 914414 h 1028075"/>
                  <a:gd name="connsiteX0" fmla="*/ 0 w 2113808"/>
                  <a:gd name="connsiteY0" fmla="*/ 890664 h 1028178"/>
                  <a:gd name="connsiteX1" fmla="*/ 466900 w 2113808"/>
                  <a:gd name="connsiteY1" fmla="*/ 894802 h 1028178"/>
                  <a:gd name="connsiteX2" fmla="*/ 580602 w 2113808"/>
                  <a:gd name="connsiteY2" fmla="*/ 797273 h 1028178"/>
                  <a:gd name="connsiteX3" fmla="*/ 671467 w 2113808"/>
                  <a:gd name="connsiteY3" fmla="*/ 894801 h 1028178"/>
                  <a:gd name="connsiteX4" fmla="*/ 843148 w 2113808"/>
                  <a:gd name="connsiteY4" fmla="*/ 902539 h 1028178"/>
                  <a:gd name="connsiteX5" fmla="*/ 837273 w 2113808"/>
                  <a:gd name="connsiteY5" fmla="*/ 903776 h 1028178"/>
                  <a:gd name="connsiteX6" fmla="*/ 855024 w 2113808"/>
                  <a:gd name="connsiteY6" fmla="*/ 973791 h 1028178"/>
                  <a:gd name="connsiteX7" fmla="*/ 902525 w 2113808"/>
                  <a:gd name="connsiteY7" fmla="*/ 14 h 1028178"/>
                  <a:gd name="connsiteX8" fmla="*/ 890650 w 2113808"/>
                  <a:gd name="connsiteY8" fmla="*/ 997542 h 1028178"/>
                  <a:gd name="connsiteX9" fmla="*/ 890650 w 2113808"/>
                  <a:gd name="connsiteY9" fmla="*/ 914414 h 1028178"/>
                  <a:gd name="connsiteX10" fmla="*/ 1294411 w 2113808"/>
                  <a:gd name="connsiteY10" fmla="*/ 914414 h 1028178"/>
                  <a:gd name="connsiteX11" fmla="*/ 1665072 w 2113808"/>
                  <a:gd name="connsiteY11" fmla="*/ 665032 h 1028178"/>
                  <a:gd name="connsiteX12" fmla="*/ 1840676 w 2113808"/>
                  <a:gd name="connsiteY12" fmla="*/ 878788 h 1028178"/>
                  <a:gd name="connsiteX13" fmla="*/ 2113808 w 2113808"/>
                  <a:gd name="connsiteY13" fmla="*/ 914414 h 1028178"/>
                  <a:gd name="connsiteX0" fmla="*/ 0 w 2113808"/>
                  <a:gd name="connsiteY0" fmla="*/ 890663 h 1001504"/>
                  <a:gd name="connsiteX1" fmla="*/ 466900 w 2113808"/>
                  <a:gd name="connsiteY1" fmla="*/ 894801 h 1001504"/>
                  <a:gd name="connsiteX2" fmla="*/ 580602 w 2113808"/>
                  <a:gd name="connsiteY2" fmla="*/ 797272 h 1001504"/>
                  <a:gd name="connsiteX3" fmla="*/ 671467 w 2113808"/>
                  <a:gd name="connsiteY3" fmla="*/ 894800 h 1001504"/>
                  <a:gd name="connsiteX4" fmla="*/ 843148 w 2113808"/>
                  <a:gd name="connsiteY4" fmla="*/ 902538 h 1001504"/>
                  <a:gd name="connsiteX5" fmla="*/ 837273 w 2113808"/>
                  <a:gd name="connsiteY5" fmla="*/ 903775 h 1001504"/>
                  <a:gd name="connsiteX6" fmla="*/ 855024 w 2113808"/>
                  <a:gd name="connsiteY6" fmla="*/ 973790 h 1001504"/>
                  <a:gd name="connsiteX7" fmla="*/ 902525 w 2113808"/>
                  <a:gd name="connsiteY7" fmla="*/ 13 h 1001504"/>
                  <a:gd name="connsiteX8" fmla="*/ 890650 w 2113808"/>
                  <a:gd name="connsiteY8" fmla="*/ 997541 h 1001504"/>
                  <a:gd name="connsiteX9" fmla="*/ 890650 w 2113808"/>
                  <a:gd name="connsiteY9" fmla="*/ 914413 h 1001504"/>
                  <a:gd name="connsiteX10" fmla="*/ 1294411 w 2113808"/>
                  <a:gd name="connsiteY10" fmla="*/ 914413 h 1001504"/>
                  <a:gd name="connsiteX11" fmla="*/ 1665072 w 2113808"/>
                  <a:gd name="connsiteY11" fmla="*/ 665031 h 1001504"/>
                  <a:gd name="connsiteX12" fmla="*/ 1840676 w 2113808"/>
                  <a:gd name="connsiteY12" fmla="*/ 878787 h 1001504"/>
                  <a:gd name="connsiteX13" fmla="*/ 2113808 w 2113808"/>
                  <a:gd name="connsiteY13" fmla="*/ 914413 h 1001504"/>
                  <a:gd name="connsiteX0" fmla="*/ 0 w 2113808"/>
                  <a:gd name="connsiteY0" fmla="*/ 890663 h 1049715"/>
                  <a:gd name="connsiteX1" fmla="*/ 466900 w 2113808"/>
                  <a:gd name="connsiteY1" fmla="*/ 894801 h 1049715"/>
                  <a:gd name="connsiteX2" fmla="*/ 580602 w 2113808"/>
                  <a:gd name="connsiteY2" fmla="*/ 797272 h 1049715"/>
                  <a:gd name="connsiteX3" fmla="*/ 671467 w 2113808"/>
                  <a:gd name="connsiteY3" fmla="*/ 894800 h 1049715"/>
                  <a:gd name="connsiteX4" fmla="*/ 843148 w 2113808"/>
                  <a:gd name="connsiteY4" fmla="*/ 902538 h 1049715"/>
                  <a:gd name="connsiteX5" fmla="*/ 837273 w 2113808"/>
                  <a:gd name="connsiteY5" fmla="*/ 903775 h 1049715"/>
                  <a:gd name="connsiteX6" fmla="*/ 855024 w 2113808"/>
                  <a:gd name="connsiteY6" fmla="*/ 973790 h 1049715"/>
                  <a:gd name="connsiteX7" fmla="*/ 902525 w 2113808"/>
                  <a:gd name="connsiteY7" fmla="*/ 13 h 1049715"/>
                  <a:gd name="connsiteX8" fmla="*/ 890650 w 2113808"/>
                  <a:gd name="connsiteY8" fmla="*/ 997541 h 1049715"/>
                  <a:gd name="connsiteX9" fmla="*/ 914462 w 2113808"/>
                  <a:gd name="connsiteY9" fmla="*/ 909650 h 1049715"/>
                  <a:gd name="connsiteX10" fmla="*/ 1294411 w 2113808"/>
                  <a:gd name="connsiteY10" fmla="*/ 914413 h 1049715"/>
                  <a:gd name="connsiteX11" fmla="*/ 1665072 w 2113808"/>
                  <a:gd name="connsiteY11" fmla="*/ 665031 h 1049715"/>
                  <a:gd name="connsiteX12" fmla="*/ 1840676 w 2113808"/>
                  <a:gd name="connsiteY12" fmla="*/ 878787 h 1049715"/>
                  <a:gd name="connsiteX13" fmla="*/ 2113808 w 2113808"/>
                  <a:gd name="connsiteY13" fmla="*/ 914413 h 1049715"/>
                  <a:gd name="connsiteX0" fmla="*/ 0 w 2113808"/>
                  <a:gd name="connsiteY0" fmla="*/ 890663 h 1048408"/>
                  <a:gd name="connsiteX1" fmla="*/ 466900 w 2113808"/>
                  <a:gd name="connsiteY1" fmla="*/ 894801 h 1048408"/>
                  <a:gd name="connsiteX2" fmla="*/ 580602 w 2113808"/>
                  <a:gd name="connsiteY2" fmla="*/ 797272 h 1048408"/>
                  <a:gd name="connsiteX3" fmla="*/ 671467 w 2113808"/>
                  <a:gd name="connsiteY3" fmla="*/ 894800 h 1048408"/>
                  <a:gd name="connsiteX4" fmla="*/ 843148 w 2113808"/>
                  <a:gd name="connsiteY4" fmla="*/ 902538 h 1048408"/>
                  <a:gd name="connsiteX5" fmla="*/ 837273 w 2113808"/>
                  <a:gd name="connsiteY5" fmla="*/ 903775 h 1048408"/>
                  <a:gd name="connsiteX6" fmla="*/ 855024 w 2113808"/>
                  <a:gd name="connsiteY6" fmla="*/ 973790 h 1048408"/>
                  <a:gd name="connsiteX7" fmla="*/ 902525 w 2113808"/>
                  <a:gd name="connsiteY7" fmla="*/ 13 h 1048408"/>
                  <a:gd name="connsiteX8" fmla="*/ 890650 w 2113808"/>
                  <a:gd name="connsiteY8" fmla="*/ 997541 h 1048408"/>
                  <a:gd name="connsiteX9" fmla="*/ 914462 w 2113808"/>
                  <a:gd name="connsiteY9" fmla="*/ 909650 h 1048408"/>
                  <a:gd name="connsiteX10" fmla="*/ 1294411 w 2113808"/>
                  <a:gd name="connsiteY10" fmla="*/ 914413 h 1048408"/>
                  <a:gd name="connsiteX11" fmla="*/ 1665072 w 2113808"/>
                  <a:gd name="connsiteY11" fmla="*/ 665031 h 1048408"/>
                  <a:gd name="connsiteX12" fmla="*/ 1840676 w 2113808"/>
                  <a:gd name="connsiteY12" fmla="*/ 878787 h 1048408"/>
                  <a:gd name="connsiteX13" fmla="*/ 2113808 w 2113808"/>
                  <a:gd name="connsiteY13" fmla="*/ 914413 h 1048408"/>
                  <a:gd name="connsiteX0" fmla="*/ 0 w 2113808"/>
                  <a:gd name="connsiteY0" fmla="*/ 890840 h 986440"/>
                  <a:gd name="connsiteX1" fmla="*/ 466900 w 2113808"/>
                  <a:gd name="connsiteY1" fmla="*/ 894978 h 986440"/>
                  <a:gd name="connsiteX2" fmla="*/ 580602 w 2113808"/>
                  <a:gd name="connsiteY2" fmla="*/ 797449 h 986440"/>
                  <a:gd name="connsiteX3" fmla="*/ 671467 w 2113808"/>
                  <a:gd name="connsiteY3" fmla="*/ 894977 h 986440"/>
                  <a:gd name="connsiteX4" fmla="*/ 843148 w 2113808"/>
                  <a:gd name="connsiteY4" fmla="*/ 902715 h 986440"/>
                  <a:gd name="connsiteX5" fmla="*/ 837273 w 2113808"/>
                  <a:gd name="connsiteY5" fmla="*/ 903952 h 986440"/>
                  <a:gd name="connsiteX6" fmla="*/ 855024 w 2113808"/>
                  <a:gd name="connsiteY6" fmla="*/ 973967 h 986440"/>
                  <a:gd name="connsiteX7" fmla="*/ 902525 w 2113808"/>
                  <a:gd name="connsiteY7" fmla="*/ 190 h 986440"/>
                  <a:gd name="connsiteX8" fmla="*/ 890650 w 2113808"/>
                  <a:gd name="connsiteY8" fmla="*/ 890561 h 986440"/>
                  <a:gd name="connsiteX9" fmla="*/ 914462 w 2113808"/>
                  <a:gd name="connsiteY9" fmla="*/ 909827 h 986440"/>
                  <a:gd name="connsiteX10" fmla="*/ 1294411 w 2113808"/>
                  <a:gd name="connsiteY10" fmla="*/ 914590 h 986440"/>
                  <a:gd name="connsiteX11" fmla="*/ 1665072 w 2113808"/>
                  <a:gd name="connsiteY11" fmla="*/ 665208 h 986440"/>
                  <a:gd name="connsiteX12" fmla="*/ 1840676 w 2113808"/>
                  <a:gd name="connsiteY12" fmla="*/ 878964 h 986440"/>
                  <a:gd name="connsiteX13" fmla="*/ 2113808 w 2113808"/>
                  <a:gd name="connsiteY13" fmla="*/ 914590 h 986440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27 h 986427"/>
                  <a:gd name="connsiteX1" fmla="*/ 466900 w 2113808"/>
                  <a:gd name="connsiteY1" fmla="*/ 894965 h 986427"/>
                  <a:gd name="connsiteX2" fmla="*/ 580602 w 2113808"/>
                  <a:gd name="connsiteY2" fmla="*/ 797436 h 986427"/>
                  <a:gd name="connsiteX3" fmla="*/ 671467 w 2113808"/>
                  <a:gd name="connsiteY3" fmla="*/ 894964 h 986427"/>
                  <a:gd name="connsiteX4" fmla="*/ 843148 w 2113808"/>
                  <a:gd name="connsiteY4" fmla="*/ 902702 h 986427"/>
                  <a:gd name="connsiteX5" fmla="*/ 837273 w 2113808"/>
                  <a:gd name="connsiteY5" fmla="*/ 903939 h 986427"/>
                  <a:gd name="connsiteX6" fmla="*/ 855024 w 2113808"/>
                  <a:gd name="connsiteY6" fmla="*/ 973954 h 986427"/>
                  <a:gd name="connsiteX7" fmla="*/ 902525 w 2113808"/>
                  <a:gd name="connsiteY7" fmla="*/ 177 h 986427"/>
                  <a:gd name="connsiteX8" fmla="*/ 890650 w 2113808"/>
                  <a:gd name="connsiteY8" fmla="*/ 890548 h 986427"/>
                  <a:gd name="connsiteX9" fmla="*/ 914462 w 2113808"/>
                  <a:gd name="connsiteY9" fmla="*/ 909814 h 986427"/>
                  <a:gd name="connsiteX10" fmla="*/ 1294411 w 2113808"/>
                  <a:gd name="connsiteY10" fmla="*/ 914577 h 986427"/>
                  <a:gd name="connsiteX11" fmla="*/ 1665072 w 2113808"/>
                  <a:gd name="connsiteY11" fmla="*/ 665195 h 986427"/>
                  <a:gd name="connsiteX12" fmla="*/ 1840676 w 2113808"/>
                  <a:gd name="connsiteY12" fmla="*/ 878951 h 986427"/>
                  <a:gd name="connsiteX13" fmla="*/ 2113808 w 2113808"/>
                  <a:gd name="connsiteY13" fmla="*/ 914577 h 986427"/>
                  <a:gd name="connsiteX0" fmla="*/ 0 w 2113808"/>
                  <a:gd name="connsiteY0" fmla="*/ 890833 h 986433"/>
                  <a:gd name="connsiteX1" fmla="*/ 466900 w 2113808"/>
                  <a:gd name="connsiteY1" fmla="*/ 894971 h 986433"/>
                  <a:gd name="connsiteX2" fmla="*/ 580602 w 2113808"/>
                  <a:gd name="connsiteY2" fmla="*/ 797442 h 986433"/>
                  <a:gd name="connsiteX3" fmla="*/ 671467 w 2113808"/>
                  <a:gd name="connsiteY3" fmla="*/ 894970 h 986433"/>
                  <a:gd name="connsiteX4" fmla="*/ 843148 w 2113808"/>
                  <a:gd name="connsiteY4" fmla="*/ 902708 h 986433"/>
                  <a:gd name="connsiteX5" fmla="*/ 837273 w 2113808"/>
                  <a:gd name="connsiteY5" fmla="*/ 903945 h 986433"/>
                  <a:gd name="connsiteX6" fmla="*/ 855024 w 2113808"/>
                  <a:gd name="connsiteY6" fmla="*/ 973960 h 986433"/>
                  <a:gd name="connsiteX7" fmla="*/ 902525 w 2113808"/>
                  <a:gd name="connsiteY7" fmla="*/ 183 h 986433"/>
                  <a:gd name="connsiteX8" fmla="*/ 890650 w 2113808"/>
                  <a:gd name="connsiteY8" fmla="*/ 890554 h 986433"/>
                  <a:gd name="connsiteX9" fmla="*/ 914462 w 2113808"/>
                  <a:gd name="connsiteY9" fmla="*/ 909820 h 986433"/>
                  <a:gd name="connsiteX10" fmla="*/ 1294411 w 2113808"/>
                  <a:gd name="connsiteY10" fmla="*/ 914583 h 986433"/>
                  <a:gd name="connsiteX11" fmla="*/ 1665072 w 2113808"/>
                  <a:gd name="connsiteY11" fmla="*/ 665201 h 986433"/>
                  <a:gd name="connsiteX12" fmla="*/ 1840676 w 2113808"/>
                  <a:gd name="connsiteY12" fmla="*/ 878957 h 986433"/>
                  <a:gd name="connsiteX13" fmla="*/ 2113808 w 2113808"/>
                  <a:gd name="connsiteY13" fmla="*/ 914583 h 986433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43148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5541"/>
                  <a:gd name="connsiteX1" fmla="*/ 466900 w 2113808"/>
                  <a:gd name="connsiteY1" fmla="*/ 894971 h 1025541"/>
                  <a:gd name="connsiteX2" fmla="*/ 580602 w 2113808"/>
                  <a:gd name="connsiteY2" fmla="*/ 797442 h 1025541"/>
                  <a:gd name="connsiteX3" fmla="*/ 671467 w 2113808"/>
                  <a:gd name="connsiteY3" fmla="*/ 894970 h 1025541"/>
                  <a:gd name="connsiteX4" fmla="*/ 802667 w 2113808"/>
                  <a:gd name="connsiteY4" fmla="*/ 902708 h 1025541"/>
                  <a:gd name="connsiteX5" fmla="*/ 822985 w 2113808"/>
                  <a:gd name="connsiteY5" fmla="*/ 892039 h 1025541"/>
                  <a:gd name="connsiteX6" fmla="*/ 855024 w 2113808"/>
                  <a:gd name="connsiteY6" fmla="*/ 973960 h 1025541"/>
                  <a:gd name="connsiteX7" fmla="*/ 902525 w 2113808"/>
                  <a:gd name="connsiteY7" fmla="*/ 183 h 1025541"/>
                  <a:gd name="connsiteX8" fmla="*/ 890650 w 2113808"/>
                  <a:gd name="connsiteY8" fmla="*/ 890554 h 1025541"/>
                  <a:gd name="connsiteX9" fmla="*/ 914462 w 2113808"/>
                  <a:gd name="connsiteY9" fmla="*/ 909820 h 1025541"/>
                  <a:gd name="connsiteX10" fmla="*/ 1294411 w 2113808"/>
                  <a:gd name="connsiteY10" fmla="*/ 914583 h 1025541"/>
                  <a:gd name="connsiteX11" fmla="*/ 1665072 w 2113808"/>
                  <a:gd name="connsiteY11" fmla="*/ 665201 h 1025541"/>
                  <a:gd name="connsiteX12" fmla="*/ 1840676 w 2113808"/>
                  <a:gd name="connsiteY12" fmla="*/ 878957 h 1025541"/>
                  <a:gd name="connsiteX13" fmla="*/ 2113808 w 2113808"/>
                  <a:gd name="connsiteY13" fmla="*/ 914583 h 1025541"/>
                  <a:gd name="connsiteX0" fmla="*/ 0 w 2113808"/>
                  <a:gd name="connsiteY0" fmla="*/ 890833 h 1028929"/>
                  <a:gd name="connsiteX1" fmla="*/ 466900 w 2113808"/>
                  <a:gd name="connsiteY1" fmla="*/ 894971 h 1028929"/>
                  <a:gd name="connsiteX2" fmla="*/ 580602 w 2113808"/>
                  <a:gd name="connsiteY2" fmla="*/ 797442 h 1028929"/>
                  <a:gd name="connsiteX3" fmla="*/ 671467 w 2113808"/>
                  <a:gd name="connsiteY3" fmla="*/ 894970 h 1028929"/>
                  <a:gd name="connsiteX4" fmla="*/ 802667 w 2113808"/>
                  <a:gd name="connsiteY4" fmla="*/ 902708 h 1028929"/>
                  <a:gd name="connsiteX5" fmla="*/ 839654 w 2113808"/>
                  <a:gd name="connsiteY5" fmla="*/ 906326 h 1028929"/>
                  <a:gd name="connsiteX6" fmla="*/ 855024 w 2113808"/>
                  <a:gd name="connsiteY6" fmla="*/ 973960 h 1028929"/>
                  <a:gd name="connsiteX7" fmla="*/ 902525 w 2113808"/>
                  <a:gd name="connsiteY7" fmla="*/ 183 h 1028929"/>
                  <a:gd name="connsiteX8" fmla="*/ 890650 w 2113808"/>
                  <a:gd name="connsiteY8" fmla="*/ 890554 h 1028929"/>
                  <a:gd name="connsiteX9" fmla="*/ 914462 w 2113808"/>
                  <a:gd name="connsiteY9" fmla="*/ 909820 h 1028929"/>
                  <a:gd name="connsiteX10" fmla="*/ 1294411 w 2113808"/>
                  <a:gd name="connsiteY10" fmla="*/ 914583 h 1028929"/>
                  <a:gd name="connsiteX11" fmla="*/ 1665072 w 2113808"/>
                  <a:gd name="connsiteY11" fmla="*/ 665201 h 1028929"/>
                  <a:gd name="connsiteX12" fmla="*/ 1840676 w 2113808"/>
                  <a:gd name="connsiteY12" fmla="*/ 878957 h 1028929"/>
                  <a:gd name="connsiteX13" fmla="*/ 2113808 w 2113808"/>
                  <a:gd name="connsiteY13" fmla="*/ 914583 h 1028929"/>
                  <a:gd name="connsiteX0" fmla="*/ 0 w 2113808"/>
                  <a:gd name="connsiteY0" fmla="*/ 890652 h 960068"/>
                  <a:gd name="connsiteX1" fmla="*/ 466900 w 2113808"/>
                  <a:gd name="connsiteY1" fmla="*/ 894790 h 960068"/>
                  <a:gd name="connsiteX2" fmla="*/ 580602 w 2113808"/>
                  <a:gd name="connsiteY2" fmla="*/ 797261 h 960068"/>
                  <a:gd name="connsiteX3" fmla="*/ 671467 w 2113808"/>
                  <a:gd name="connsiteY3" fmla="*/ 894789 h 960068"/>
                  <a:gd name="connsiteX4" fmla="*/ 802667 w 2113808"/>
                  <a:gd name="connsiteY4" fmla="*/ 902527 h 960068"/>
                  <a:gd name="connsiteX5" fmla="*/ 839654 w 2113808"/>
                  <a:gd name="connsiteY5" fmla="*/ 906145 h 960068"/>
                  <a:gd name="connsiteX6" fmla="*/ 864549 w 2113808"/>
                  <a:gd name="connsiteY6" fmla="*/ 883292 h 960068"/>
                  <a:gd name="connsiteX7" fmla="*/ 902525 w 2113808"/>
                  <a:gd name="connsiteY7" fmla="*/ 2 h 960068"/>
                  <a:gd name="connsiteX8" fmla="*/ 890650 w 2113808"/>
                  <a:gd name="connsiteY8" fmla="*/ 890373 h 960068"/>
                  <a:gd name="connsiteX9" fmla="*/ 914462 w 2113808"/>
                  <a:gd name="connsiteY9" fmla="*/ 909639 h 960068"/>
                  <a:gd name="connsiteX10" fmla="*/ 1294411 w 2113808"/>
                  <a:gd name="connsiteY10" fmla="*/ 914402 h 960068"/>
                  <a:gd name="connsiteX11" fmla="*/ 1665072 w 2113808"/>
                  <a:gd name="connsiteY11" fmla="*/ 665020 h 960068"/>
                  <a:gd name="connsiteX12" fmla="*/ 1840676 w 2113808"/>
                  <a:gd name="connsiteY12" fmla="*/ 878776 h 960068"/>
                  <a:gd name="connsiteX13" fmla="*/ 2113808 w 2113808"/>
                  <a:gd name="connsiteY13" fmla="*/ 914402 h 960068"/>
                  <a:gd name="connsiteX0" fmla="*/ 0 w 2113808"/>
                  <a:gd name="connsiteY0" fmla="*/ 885890 h 957616"/>
                  <a:gd name="connsiteX1" fmla="*/ 466900 w 2113808"/>
                  <a:gd name="connsiteY1" fmla="*/ 890028 h 957616"/>
                  <a:gd name="connsiteX2" fmla="*/ 580602 w 2113808"/>
                  <a:gd name="connsiteY2" fmla="*/ 792499 h 957616"/>
                  <a:gd name="connsiteX3" fmla="*/ 671467 w 2113808"/>
                  <a:gd name="connsiteY3" fmla="*/ 890027 h 957616"/>
                  <a:gd name="connsiteX4" fmla="*/ 802667 w 2113808"/>
                  <a:gd name="connsiteY4" fmla="*/ 897765 h 957616"/>
                  <a:gd name="connsiteX5" fmla="*/ 839654 w 2113808"/>
                  <a:gd name="connsiteY5" fmla="*/ 901383 h 957616"/>
                  <a:gd name="connsiteX6" fmla="*/ 864549 w 2113808"/>
                  <a:gd name="connsiteY6" fmla="*/ 878530 h 957616"/>
                  <a:gd name="connsiteX7" fmla="*/ 873950 w 2113808"/>
                  <a:gd name="connsiteY7" fmla="*/ 2 h 957616"/>
                  <a:gd name="connsiteX8" fmla="*/ 890650 w 2113808"/>
                  <a:gd name="connsiteY8" fmla="*/ 885611 h 957616"/>
                  <a:gd name="connsiteX9" fmla="*/ 914462 w 2113808"/>
                  <a:gd name="connsiteY9" fmla="*/ 904877 h 957616"/>
                  <a:gd name="connsiteX10" fmla="*/ 1294411 w 2113808"/>
                  <a:gd name="connsiteY10" fmla="*/ 909640 h 957616"/>
                  <a:gd name="connsiteX11" fmla="*/ 1665072 w 2113808"/>
                  <a:gd name="connsiteY11" fmla="*/ 660258 h 957616"/>
                  <a:gd name="connsiteX12" fmla="*/ 1840676 w 2113808"/>
                  <a:gd name="connsiteY12" fmla="*/ 874014 h 957616"/>
                  <a:gd name="connsiteX13" fmla="*/ 2113808 w 2113808"/>
                  <a:gd name="connsiteY13" fmla="*/ 909640 h 957616"/>
                  <a:gd name="connsiteX0" fmla="*/ 0 w 2097576"/>
                  <a:gd name="connsiteY0" fmla="*/ 888595 h 957616"/>
                  <a:gd name="connsiteX1" fmla="*/ 450668 w 2097576"/>
                  <a:gd name="connsiteY1" fmla="*/ 890028 h 957616"/>
                  <a:gd name="connsiteX2" fmla="*/ 564370 w 2097576"/>
                  <a:gd name="connsiteY2" fmla="*/ 792499 h 957616"/>
                  <a:gd name="connsiteX3" fmla="*/ 655235 w 2097576"/>
                  <a:gd name="connsiteY3" fmla="*/ 890027 h 957616"/>
                  <a:gd name="connsiteX4" fmla="*/ 786435 w 2097576"/>
                  <a:gd name="connsiteY4" fmla="*/ 897765 h 957616"/>
                  <a:gd name="connsiteX5" fmla="*/ 823422 w 2097576"/>
                  <a:gd name="connsiteY5" fmla="*/ 901383 h 957616"/>
                  <a:gd name="connsiteX6" fmla="*/ 848317 w 2097576"/>
                  <a:gd name="connsiteY6" fmla="*/ 878530 h 957616"/>
                  <a:gd name="connsiteX7" fmla="*/ 857718 w 2097576"/>
                  <a:gd name="connsiteY7" fmla="*/ 2 h 957616"/>
                  <a:gd name="connsiteX8" fmla="*/ 874418 w 2097576"/>
                  <a:gd name="connsiteY8" fmla="*/ 885611 h 957616"/>
                  <a:gd name="connsiteX9" fmla="*/ 898230 w 2097576"/>
                  <a:gd name="connsiteY9" fmla="*/ 904877 h 957616"/>
                  <a:gd name="connsiteX10" fmla="*/ 1278179 w 2097576"/>
                  <a:gd name="connsiteY10" fmla="*/ 909640 h 957616"/>
                  <a:gd name="connsiteX11" fmla="*/ 1648840 w 2097576"/>
                  <a:gd name="connsiteY11" fmla="*/ 660258 h 957616"/>
                  <a:gd name="connsiteX12" fmla="*/ 1824444 w 2097576"/>
                  <a:gd name="connsiteY12" fmla="*/ 874014 h 957616"/>
                  <a:gd name="connsiteX13" fmla="*/ 2097576 w 2097576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61665 w 2094871"/>
                  <a:gd name="connsiteY2" fmla="*/ 792499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  <a:gd name="connsiteX0" fmla="*/ 0 w 2094871"/>
                  <a:gd name="connsiteY0" fmla="*/ 907532 h 957616"/>
                  <a:gd name="connsiteX1" fmla="*/ 447963 w 2094871"/>
                  <a:gd name="connsiteY1" fmla="*/ 890028 h 957616"/>
                  <a:gd name="connsiteX2" fmla="*/ 575952 w 2094871"/>
                  <a:gd name="connsiteY2" fmla="*/ 797262 h 957616"/>
                  <a:gd name="connsiteX3" fmla="*/ 652530 w 2094871"/>
                  <a:gd name="connsiteY3" fmla="*/ 890027 h 957616"/>
                  <a:gd name="connsiteX4" fmla="*/ 783730 w 2094871"/>
                  <a:gd name="connsiteY4" fmla="*/ 897765 h 957616"/>
                  <a:gd name="connsiteX5" fmla="*/ 820717 w 2094871"/>
                  <a:gd name="connsiteY5" fmla="*/ 901383 h 957616"/>
                  <a:gd name="connsiteX6" fmla="*/ 845612 w 2094871"/>
                  <a:gd name="connsiteY6" fmla="*/ 878530 h 957616"/>
                  <a:gd name="connsiteX7" fmla="*/ 855013 w 2094871"/>
                  <a:gd name="connsiteY7" fmla="*/ 2 h 957616"/>
                  <a:gd name="connsiteX8" fmla="*/ 871713 w 2094871"/>
                  <a:gd name="connsiteY8" fmla="*/ 885611 h 957616"/>
                  <a:gd name="connsiteX9" fmla="*/ 895525 w 2094871"/>
                  <a:gd name="connsiteY9" fmla="*/ 904877 h 957616"/>
                  <a:gd name="connsiteX10" fmla="*/ 1275474 w 2094871"/>
                  <a:gd name="connsiteY10" fmla="*/ 909640 h 957616"/>
                  <a:gd name="connsiteX11" fmla="*/ 1646135 w 2094871"/>
                  <a:gd name="connsiteY11" fmla="*/ 660258 h 957616"/>
                  <a:gd name="connsiteX12" fmla="*/ 1821739 w 2094871"/>
                  <a:gd name="connsiteY12" fmla="*/ 874014 h 957616"/>
                  <a:gd name="connsiteX13" fmla="*/ 2094871 w 2094871"/>
                  <a:gd name="connsiteY13" fmla="*/ 909640 h 957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94871" h="957616">
                    <a:moveTo>
                      <a:pt x="0" y="907532"/>
                    </a:moveTo>
                    <a:cubicBezTo>
                      <a:pt x="157085" y="910302"/>
                      <a:pt x="351971" y="908406"/>
                      <a:pt x="447963" y="890028"/>
                    </a:cubicBezTo>
                    <a:cubicBezTo>
                      <a:pt x="543955" y="871650"/>
                      <a:pt x="517032" y="801399"/>
                      <a:pt x="575952" y="797262"/>
                    </a:cubicBezTo>
                    <a:cubicBezTo>
                      <a:pt x="634872" y="793125"/>
                      <a:pt x="617900" y="873277"/>
                      <a:pt x="652530" y="890027"/>
                    </a:cubicBezTo>
                    <a:cubicBezTo>
                      <a:pt x="687160" y="906777"/>
                      <a:pt x="755699" y="895872"/>
                      <a:pt x="783730" y="897765"/>
                    </a:cubicBezTo>
                    <a:cubicBezTo>
                      <a:pt x="811761" y="899658"/>
                      <a:pt x="818738" y="889508"/>
                      <a:pt x="820717" y="901383"/>
                    </a:cubicBezTo>
                    <a:cubicBezTo>
                      <a:pt x="822696" y="913258"/>
                      <a:pt x="839896" y="1028760"/>
                      <a:pt x="845612" y="878530"/>
                    </a:cubicBezTo>
                    <a:cubicBezTo>
                      <a:pt x="851328" y="728300"/>
                      <a:pt x="850663" y="-1178"/>
                      <a:pt x="855013" y="2"/>
                    </a:cubicBezTo>
                    <a:cubicBezTo>
                      <a:pt x="859363" y="1182"/>
                      <a:pt x="864961" y="734799"/>
                      <a:pt x="871713" y="885611"/>
                    </a:cubicBezTo>
                    <a:cubicBezTo>
                      <a:pt x="878465" y="1036423"/>
                      <a:pt x="878237" y="903253"/>
                      <a:pt x="895525" y="904877"/>
                    </a:cubicBezTo>
                    <a:cubicBezTo>
                      <a:pt x="912813" y="906501"/>
                      <a:pt x="1150372" y="950410"/>
                      <a:pt x="1275474" y="909640"/>
                    </a:cubicBezTo>
                    <a:cubicBezTo>
                      <a:pt x="1400576" y="868870"/>
                      <a:pt x="1555091" y="666196"/>
                      <a:pt x="1646135" y="660258"/>
                    </a:cubicBezTo>
                    <a:cubicBezTo>
                      <a:pt x="1737179" y="654320"/>
                      <a:pt x="1746950" y="832450"/>
                      <a:pt x="1821739" y="874014"/>
                    </a:cubicBezTo>
                    <a:cubicBezTo>
                      <a:pt x="1896528" y="915578"/>
                      <a:pt x="1992941" y="912609"/>
                      <a:pt x="2094871" y="909640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600"/>
              </a:p>
            </p:txBody>
          </p:sp>
        </p:grpSp>
        <p:sp>
          <p:nvSpPr>
            <p:cNvPr id="10" name="Volný tvar 9"/>
            <p:cNvSpPr/>
            <p:nvPr/>
          </p:nvSpPr>
          <p:spPr>
            <a:xfrm>
              <a:off x="5065873" y="2325130"/>
              <a:ext cx="1450343" cy="957616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4871" h="957616">
                  <a:moveTo>
                    <a:pt x="0" y="907532"/>
                  </a:moveTo>
                  <a:cubicBezTo>
                    <a:pt x="157085" y="910302"/>
                    <a:pt x="351971" y="908406"/>
                    <a:pt x="447963" y="890028"/>
                  </a:cubicBezTo>
                  <a:cubicBezTo>
                    <a:pt x="543955" y="871650"/>
                    <a:pt x="517032" y="801399"/>
                    <a:pt x="575952" y="797262"/>
                  </a:cubicBezTo>
                  <a:cubicBezTo>
                    <a:pt x="634872" y="793125"/>
                    <a:pt x="617900" y="873277"/>
                    <a:pt x="652530" y="890027"/>
                  </a:cubicBezTo>
                  <a:cubicBezTo>
                    <a:pt x="687160" y="906777"/>
                    <a:pt x="755699" y="895872"/>
                    <a:pt x="783730" y="897765"/>
                  </a:cubicBezTo>
                  <a:cubicBezTo>
                    <a:pt x="811761" y="899658"/>
                    <a:pt x="818738" y="889508"/>
                    <a:pt x="820717" y="901383"/>
                  </a:cubicBezTo>
                  <a:cubicBezTo>
                    <a:pt x="822696" y="913258"/>
                    <a:pt x="839896" y="1028760"/>
                    <a:pt x="845612" y="878530"/>
                  </a:cubicBezTo>
                  <a:cubicBezTo>
                    <a:pt x="851328" y="728300"/>
                    <a:pt x="850663" y="-1178"/>
                    <a:pt x="855013" y="2"/>
                  </a:cubicBezTo>
                  <a:cubicBezTo>
                    <a:pt x="859363" y="1182"/>
                    <a:pt x="864961" y="734799"/>
                    <a:pt x="871713" y="885611"/>
                  </a:cubicBezTo>
                  <a:cubicBezTo>
                    <a:pt x="878465" y="1036423"/>
                    <a:pt x="878237" y="903253"/>
                    <a:pt x="895525" y="904877"/>
                  </a:cubicBezTo>
                  <a:cubicBezTo>
                    <a:pt x="912813" y="906501"/>
                    <a:pt x="1150372" y="950410"/>
                    <a:pt x="1275474" y="909640"/>
                  </a:cubicBezTo>
                  <a:cubicBezTo>
                    <a:pt x="1400576" y="868870"/>
                    <a:pt x="1555091" y="666196"/>
                    <a:pt x="1646135" y="660258"/>
                  </a:cubicBezTo>
                  <a:cubicBezTo>
                    <a:pt x="1737179" y="654320"/>
                    <a:pt x="1746950" y="832450"/>
                    <a:pt x="1821739" y="874014"/>
                  </a:cubicBezTo>
                  <a:cubicBezTo>
                    <a:pt x="1896528" y="915578"/>
                    <a:pt x="1992941" y="912609"/>
                    <a:pt x="2094871" y="909640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467544" y="4441135"/>
            <a:ext cx="7980072" cy="852074"/>
            <a:chOff x="807457" y="5176787"/>
            <a:chExt cx="7980072" cy="1391014"/>
          </a:xfrm>
        </p:grpSpPr>
        <p:sp>
          <p:nvSpPr>
            <p:cNvPr id="15" name="Volný tvar 14"/>
            <p:cNvSpPr/>
            <p:nvPr/>
          </p:nvSpPr>
          <p:spPr>
            <a:xfrm>
              <a:off x="807457" y="5290628"/>
              <a:ext cx="3535691" cy="1277173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84704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46774 w 5068170"/>
                <a:gd name="connsiteY6" fmla="*/ 812464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5068170 w 5068170"/>
                <a:gd name="connsiteY7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5068170 w 5068170"/>
                <a:gd name="connsiteY8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2067322 w 5068170"/>
                <a:gd name="connsiteY7" fmla="*/ 70008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25251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602800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339949 w 5068170"/>
                <a:gd name="connsiteY6" fmla="*/ 793756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70359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705619 w 5068170"/>
                <a:gd name="connsiteY8" fmla="*/ 838539 h 1277172"/>
                <a:gd name="connsiteX9" fmla="*/ 5068170 w 5068170"/>
                <a:gd name="connsiteY9" fmla="*/ 769934 h 1277172"/>
                <a:gd name="connsiteX0" fmla="*/ 0 w 5068170"/>
                <a:gd name="connsiteY0" fmla="*/ 829015 h 1277172"/>
                <a:gd name="connsiteX1" fmla="*/ 336681 w 5068170"/>
                <a:gd name="connsiteY1" fmla="*/ 768731 h 1277172"/>
                <a:gd name="connsiteX2" fmla="*/ 496170 w 5068170"/>
                <a:gd name="connsiteY2" fmla="*/ 4390 h 1277172"/>
                <a:gd name="connsiteX3" fmla="*/ 559965 w 5068170"/>
                <a:gd name="connsiteY3" fmla="*/ 1163339 h 1277172"/>
                <a:gd name="connsiteX4" fmla="*/ 755864 w 5068170"/>
                <a:gd name="connsiteY4" fmla="*/ 1195236 h 1277172"/>
                <a:gd name="connsiteX5" fmla="*/ 904719 w 5068170"/>
                <a:gd name="connsiteY5" fmla="*/ 821235 h 1277172"/>
                <a:gd name="connsiteX6" fmla="*/ 1288749 w 5068170"/>
                <a:gd name="connsiteY6" fmla="*/ 790014 h 1277172"/>
                <a:gd name="connsiteX7" fmla="*/ 1708918 w 5068170"/>
                <a:gd name="connsiteY7" fmla="*/ 561639 h 1277172"/>
                <a:gd name="connsiteX8" fmla="*/ 2374523 w 5068170"/>
                <a:gd name="connsiteY8" fmla="*/ 812347 h 1277172"/>
                <a:gd name="connsiteX9" fmla="*/ 5068170 w 5068170"/>
                <a:gd name="connsiteY9" fmla="*/ 769934 h 1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8170" h="1277172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83" y="964865"/>
                    <a:pt x="559965" y="1163339"/>
                  </a:cubicBezTo>
                  <a:cubicBezTo>
                    <a:pt x="603247" y="1361813"/>
                    <a:pt x="698405" y="1252253"/>
                    <a:pt x="755864" y="1195236"/>
                  </a:cubicBezTo>
                  <a:cubicBezTo>
                    <a:pt x="813323" y="1138219"/>
                    <a:pt x="815905" y="888772"/>
                    <a:pt x="904719" y="821235"/>
                  </a:cubicBezTo>
                  <a:cubicBezTo>
                    <a:pt x="993533" y="753698"/>
                    <a:pt x="1095551" y="795237"/>
                    <a:pt x="1288749" y="790014"/>
                  </a:cubicBezTo>
                  <a:cubicBezTo>
                    <a:pt x="1372720" y="766082"/>
                    <a:pt x="1471635" y="574132"/>
                    <a:pt x="1708918" y="561639"/>
                  </a:cubicBezTo>
                  <a:cubicBezTo>
                    <a:pt x="1946201" y="549146"/>
                    <a:pt x="1874382" y="800706"/>
                    <a:pt x="2374523" y="812347"/>
                  </a:cubicBezTo>
                  <a:lnTo>
                    <a:pt x="5068170" y="769934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847984" y="5176787"/>
              <a:ext cx="939545" cy="1276116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  <a:gd name="connsiteX0" fmla="*/ 0 w 1346774"/>
                <a:gd name="connsiteY0" fmla="*/ 829015 h 1278459"/>
                <a:gd name="connsiteX1" fmla="*/ 336681 w 1346774"/>
                <a:gd name="connsiteY1" fmla="*/ 768731 h 1278459"/>
                <a:gd name="connsiteX2" fmla="*/ 496170 w 1346774"/>
                <a:gd name="connsiteY2" fmla="*/ 4390 h 1278459"/>
                <a:gd name="connsiteX3" fmla="*/ 559965 w 1346774"/>
                <a:gd name="connsiteY3" fmla="*/ 1163339 h 1278459"/>
                <a:gd name="connsiteX4" fmla="*/ 805374 w 1346774"/>
                <a:gd name="connsiteY4" fmla="*/ 1199390 h 1278459"/>
                <a:gd name="connsiteX5" fmla="*/ 995900 w 1346774"/>
                <a:gd name="connsiteY5" fmla="*/ 833729 h 1278459"/>
                <a:gd name="connsiteX6" fmla="*/ 1346774 w 1346774"/>
                <a:gd name="connsiteY6" fmla="*/ 812464 h 1278459"/>
                <a:gd name="connsiteX0" fmla="*/ 0 w 1346774"/>
                <a:gd name="connsiteY0" fmla="*/ 829015 h 1280024"/>
                <a:gd name="connsiteX1" fmla="*/ 336681 w 1346774"/>
                <a:gd name="connsiteY1" fmla="*/ 768731 h 1280024"/>
                <a:gd name="connsiteX2" fmla="*/ 496170 w 1346774"/>
                <a:gd name="connsiteY2" fmla="*/ 4390 h 1280024"/>
                <a:gd name="connsiteX3" fmla="*/ 559965 w 1346774"/>
                <a:gd name="connsiteY3" fmla="*/ 1163339 h 1280024"/>
                <a:gd name="connsiteX4" fmla="*/ 805374 w 1346774"/>
                <a:gd name="connsiteY4" fmla="*/ 1199390 h 1280024"/>
                <a:gd name="connsiteX5" fmla="*/ 889830 w 1346774"/>
                <a:gd name="connsiteY5" fmla="*/ 804659 h 1280024"/>
                <a:gd name="connsiteX6" fmla="*/ 1346774 w 1346774"/>
                <a:gd name="connsiteY6" fmla="*/ 812464 h 1280024"/>
                <a:gd name="connsiteX0" fmla="*/ 0 w 1346774"/>
                <a:gd name="connsiteY0" fmla="*/ 829015 h 1276116"/>
                <a:gd name="connsiteX1" fmla="*/ 336681 w 1346774"/>
                <a:gd name="connsiteY1" fmla="*/ 768731 h 1276116"/>
                <a:gd name="connsiteX2" fmla="*/ 496170 w 1346774"/>
                <a:gd name="connsiteY2" fmla="*/ 4390 h 1276116"/>
                <a:gd name="connsiteX3" fmla="*/ 559965 w 1346774"/>
                <a:gd name="connsiteY3" fmla="*/ 1163339 h 1276116"/>
                <a:gd name="connsiteX4" fmla="*/ 756127 w 1346774"/>
                <a:gd name="connsiteY4" fmla="*/ 1191084 h 1276116"/>
                <a:gd name="connsiteX5" fmla="*/ 889830 w 1346774"/>
                <a:gd name="connsiteY5" fmla="*/ 804659 h 1276116"/>
                <a:gd name="connsiteX6" fmla="*/ 1346774 w 1346774"/>
                <a:gd name="connsiteY6" fmla="*/ 812464 h 1276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4" h="1276116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16639" y="965557"/>
                    <a:pt x="559965" y="1163339"/>
                  </a:cubicBezTo>
                  <a:cubicBezTo>
                    <a:pt x="603291" y="1361121"/>
                    <a:pt x="701150" y="1250864"/>
                    <a:pt x="756127" y="1191084"/>
                  </a:cubicBezTo>
                  <a:cubicBezTo>
                    <a:pt x="811104" y="1131304"/>
                    <a:pt x="806542" y="868454"/>
                    <a:pt x="889830" y="804659"/>
                  </a:cubicBezTo>
                  <a:cubicBezTo>
                    <a:pt x="973118" y="74086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55575" y="2310731"/>
            <a:ext cx="116603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err="1"/>
              <a:t>Junkční</a:t>
            </a:r>
            <a:r>
              <a:rPr lang="cs-CZ" sz="2000" b="1" dirty="0"/>
              <a:t> rytmus </a:t>
            </a:r>
            <a:r>
              <a:rPr lang="cs-CZ" sz="2000" dirty="0"/>
              <a:t>– nejsou přítomné normální vlny P před QRS – vzruch začíná v AV uzlu nebo </a:t>
            </a:r>
            <a:r>
              <a:rPr lang="cs-CZ" sz="2000" dirty="0" err="1"/>
              <a:t>Hisově</a:t>
            </a:r>
            <a:r>
              <a:rPr lang="cs-CZ" sz="2000" dirty="0"/>
              <a:t> svazku, nízká srdeční frekvence, ale normální QRS (v komoře se vzruch šíří normálně)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3766302"/>
            <a:ext cx="11636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Terciální (komorový) rytmus </a:t>
            </a:r>
            <a:r>
              <a:rPr lang="cs-CZ" sz="2000" dirty="0"/>
              <a:t>– nejsou přítomné vlny normální P vázané na QRS, vzruch začíná někde v komorách – deformované QRS, hodně nízká srdeční frekvence, například AV blok III. stupně </a:t>
            </a: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5344747"/>
            <a:ext cx="7980074" cy="851885"/>
            <a:chOff x="807457" y="5180942"/>
            <a:chExt cx="7980074" cy="1390706"/>
          </a:xfrm>
        </p:grpSpPr>
        <p:grpSp>
          <p:nvGrpSpPr>
            <p:cNvPr id="20" name="Skupina 19"/>
            <p:cNvGrpSpPr/>
            <p:nvPr/>
          </p:nvGrpSpPr>
          <p:grpSpPr>
            <a:xfrm>
              <a:off x="807457" y="5241080"/>
              <a:ext cx="7076911" cy="1330568"/>
              <a:chOff x="460473" y="5241080"/>
              <a:chExt cx="8085358" cy="1330568"/>
            </a:xfrm>
          </p:grpSpPr>
          <p:sp>
            <p:nvSpPr>
              <p:cNvPr id="22" name="Volný tvar 21"/>
              <p:cNvSpPr/>
              <p:nvPr/>
            </p:nvSpPr>
            <p:spPr>
              <a:xfrm>
                <a:off x="460473" y="5290625"/>
                <a:ext cx="4039521" cy="1281023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3186479 w 5068170"/>
                  <a:gd name="connsiteY8" fmla="*/ 797328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3186479 w 5068170"/>
                  <a:gd name="connsiteY9" fmla="*/ 797328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186479 w 5068170"/>
                  <a:gd name="connsiteY10" fmla="*/ 797328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965187 w 5068170"/>
                  <a:gd name="connsiteY9" fmla="*/ 937285 h 1276514"/>
                  <a:gd name="connsiteX10" fmla="*/ 3314148 w 5068170"/>
                  <a:gd name="connsiteY10" fmla="*/ 806657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14148 w 5068170"/>
                  <a:gd name="connsiteY11" fmla="*/ 806657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4165270 w 5068170"/>
                  <a:gd name="connsiteY12" fmla="*/ 582728 h 1276514"/>
                  <a:gd name="connsiteX13" fmla="*/ 4514231 w 5068170"/>
                  <a:gd name="connsiteY13" fmla="*/ 899962 h 1276514"/>
                  <a:gd name="connsiteX14" fmla="*/ 4803613 w 5068170"/>
                  <a:gd name="connsiteY14" fmla="*/ 750676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514231 w 5068170"/>
                  <a:gd name="connsiteY14" fmla="*/ 899962 h 1276514"/>
                  <a:gd name="connsiteX15" fmla="*/ 4803613 w 5068170"/>
                  <a:gd name="connsiteY15" fmla="*/ 750676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165270 w 5068170"/>
                  <a:gd name="connsiteY13" fmla="*/ 582728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514231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292939 w 5068170"/>
                  <a:gd name="connsiteY14" fmla="*/ 760005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61001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348193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0157 w 5068170"/>
                  <a:gd name="connsiteY13" fmla="*/ 629379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960862 w 5068170"/>
                  <a:gd name="connsiteY7" fmla="*/ 806659 h 1276514"/>
                  <a:gd name="connsiteX8" fmla="*/ 2275777 w 5068170"/>
                  <a:gd name="connsiteY8" fmla="*/ 620048 h 1276514"/>
                  <a:gd name="connsiteX9" fmla="*/ 2539626 w 5068170"/>
                  <a:gd name="connsiteY9" fmla="*/ 806659 h 1276514"/>
                  <a:gd name="connsiteX10" fmla="*/ 2965187 w 5068170"/>
                  <a:gd name="connsiteY10" fmla="*/ 937285 h 1276514"/>
                  <a:gd name="connsiteX11" fmla="*/ 3203501 w 5068170"/>
                  <a:gd name="connsiteY11" fmla="*/ 797328 h 1276514"/>
                  <a:gd name="connsiteX12" fmla="*/ 3901423 w 5068170"/>
                  <a:gd name="connsiteY12" fmla="*/ 797328 h 1276514"/>
                  <a:gd name="connsiteX13" fmla="*/ 4088668 w 5068170"/>
                  <a:gd name="connsiteY13" fmla="*/ 657371 h 1276514"/>
                  <a:gd name="connsiteX14" fmla="*/ 4369540 w 5068170"/>
                  <a:gd name="connsiteY14" fmla="*/ 769336 h 1276514"/>
                  <a:gd name="connsiteX15" fmla="*/ 4607857 w 5068170"/>
                  <a:gd name="connsiteY15" fmla="*/ 899962 h 1276514"/>
                  <a:gd name="connsiteX16" fmla="*/ 4803613 w 5068170"/>
                  <a:gd name="connsiteY16" fmla="*/ 750676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81610"/>
                  <a:gd name="connsiteX1" fmla="*/ 336681 w 5068170"/>
                  <a:gd name="connsiteY1" fmla="*/ 768731 h 1281610"/>
                  <a:gd name="connsiteX2" fmla="*/ 496170 w 5068170"/>
                  <a:gd name="connsiteY2" fmla="*/ 4390 h 1281610"/>
                  <a:gd name="connsiteX3" fmla="*/ 559965 w 5068170"/>
                  <a:gd name="connsiteY3" fmla="*/ 1163339 h 1281610"/>
                  <a:gd name="connsiteX4" fmla="*/ 778574 w 5068170"/>
                  <a:gd name="connsiteY4" fmla="*/ 1205960 h 1281610"/>
                  <a:gd name="connsiteX5" fmla="*/ 995900 w 5068170"/>
                  <a:gd name="connsiteY5" fmla="*/ 833729 h 1281610"/>
                  <a:gd name="connsiteX6" fmla="*/ 1346774 w 5068170"/>
                  <a:gd name="connsiteY6" fmla="*/ 812464 h 1281610"/>
                  <a:gd name="connsiteX7" fmla="*/ 1960862 w 5068170"/>
                  <a:gd name="connsiteY7" fmla="*/ 806659 h 1281610"/>
                  <a:gd name="connsiteX8" fmla="*/ 2275777 w 5068170"/>
                  <a:gd name="connsiteY8" fmla="*/ 620048 h 1281610"/>
                  <a:gd name="connsiteX9" fmla="*/ 2539626 w 5068170"/>
                  <a:gd name="connsiteY9" fmla="*/ 806659 h 1281610"/>
                  <a:gd name="connsiteX10" fmla="*/ 2965187 w 5068170"/>
                  <a:gd name="connsiteY10" fmla="*/ 937285 h 1281610"/>
                  <a:gd name="connsiteX11" fmla="*/ 3203501 w 5068170"/>
                  <a:gd name="connsiteY11" fmla="*/ 797328 h 1281610"/>
                  <a:gd name="connsiteX12" fmla="*/ 3901423 w 5068170"/>
                  <a:gd name="connsiteY12" fmla="*/ 797328 h 1281610"/>
                  <a:gd name="connsiteX13" fmla="*/ 4088668 w 5068170"/>
                  <a:gd name="connsiteY13" fmla="*/ 657371 h 1281610"/>
                  <a:gd name="connsiteX14" fmla="*/ 4369540 w 5068170"/>
                  <a:gd name="connsiteY14" fmla="*/ 769336 h 1281610"/>
                  <a:gd name="connsiteX15" fmla="*/ 4607857 w 5068170"/>
                  <a:gd name="connsiteY15" fmla="*/ 899962 h 1281610"/>
                  <a:gd name="connsiteX16" fmla="*/ 4803613 w 5068170"/>
                  <a:gd name="connsiteY16" fmla="*/ 750676 h 1281610"/>
                  <a:gd name="connsiteX17" fmla="*/ 5068170 w 5068170"/>
                  <a:gd name="connsiteY17" fmla="*/ 769934 h 1281610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960862 w 5068170"/>
                  <a:gd name="connsiteY7" fmla="*/ 806659 h 1281022"/>
                  <a:gd name="connsiteX8" fmla="*/ 2275777 w 5068170"/>
                  <a:gd name="connsiteY8" fmla="*/ 620048 h 1281022"/>
                  <a:gd name="connsiteX9" fmla="*/ 2539626 w 5068170"/>
                  <a:gd name="connsiteY9" fmla="*/ 806659 h 1281022"/>
                  <a:gd name="connsiteX10" fmla="*/ 2965187 w 5068170"/>
                  <a:gd name="connsiteY10" fmla="*/ 937285 h 1281022"/>
                  <a:gd name="connsiteX11" fmla="*/ 3203501 w 5068170"/>
                  <a:gd name="connsiteY11" fmla="*/ 797328 h 1281022"/>
                  <a:gd name="connsiteX12" fmla="*/ 3901423 w 5068170"/>
                  <a:gd name="connsiteY12" fmla="*/ 797328 h 1281022"/>
                  <a:gd name="connsiteX13" fmla="*/ 4088668 w 5068170"/>
                  <a:gd name="connsiteY13" fmla="*/ 657371 h 1281022"/>
                  <a:gd name="connsiteX14" fmla="*/ 4369540 w 5068170"/>
                  <a:gd name="connsiteY14" fmla="*/ 769336 h 1281022"/>
                  <a:gd name="connsiteX15" fmla="*/ 4607857 w 5068170"/>
                  <a:gd name="connsiteY15" fmla="*/ 899962 h 1281022"/>
                  <a:gd name="connsiteX16" fmla="*/ 4803613 w 5068170"/>
                  <a:gd name="connsiteY16" fmla="*/ 750676 h 1281022"/>
                  <a:gd name="connsiteX17" fmla="*/ 5068170 w 5068170"/>
                  <a:gd name="connsiteY17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346774 w 5068170"/>
                  <a:gd name="connsiteY6" fmla="*/ 812464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73005 w 5068170"/>
                  <a:gd name="connsiteY7" fmla="*/ 416118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60862 w 5068170"/>
                  <a:gd name="connsiteY8" fmla="*/ 806659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80426 w 5068170"/>
                  <a:gd name="connsiteY8" fmla="*/ 71015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  <a:gd name="connsiteX0" fmla="*/ 0 w 5068170"/>
                  <a:gd name="connsiteY0" fmla="*/ 829015 h 1281022"/>
                  <a:gd name="connsiteX1" fmla="*/ 336681 w 5068170"/>
                  <a:gd name="connsiteY1" fmla="*/ 768731 h 1281022"/>
                  <a:gd name="connsiteX2" fmla="*/ 496170 w 5068170"/>
                  <a:gd name="connsiteY2" fmla="*/ 4390 h 1281022"/>
                  <a:gd name="connsiteX3" fmla="*/ 559965 w 5068170"/>
                  <a:gd name="connsiteY3" fmla="*/ 1163339 h 1281022"/>
                  <a:gd name="connsiteX4" fmla="*/ 778574 w 5068170"/>
                  <a:gd name="connsiteY4" fmla="*/ 1205960 h 1281022"/>
                  <a:gd name="connsiteX5" fmla="*/ 917648 w 5068170"/>
                  <a:gd name="connsiteY5" fmla="*/ 844452 h 1281022"/>
                  <a:gd name="connsiteX6" fmla="*/ 1297867 w 5068170"/>
                  <a:gd name="connsiteY6" fmla="*/ 801743 h 1281022"/>
                  <a:gd name="connsiteX7" fmla="*/ 1653441 w 5068170"/>
                  <a:gd name="connsiteY7" fmla="*/ 523349 h 1281022"/>
                  <a:gd name="connsiteX8" fmla="*/ 1999989 w 5068170"/>
                  <a:gd name="connsiteY8" fmla="*/ 645811 h 1281022"/>
                  <a:gd name="connsiteX9" fmla="*/ 2275777 w 5068170"/>
                  <a:gd name="connsiteY9" fmla="*/ 620048 h 1281022"/>
                  <a:gd name="connsiteX10" fmla="*/ 2539626 w 5068170"/>
                  <a:gd name="connsiteY10" fmla="*/ 806659 h 1281022"/>
                  <a:gd name="connsiteX11" fmla="*/ 2965187 w 5068170"/>
                  <a:gd name="connsiteY11" fmla="*/ 937285 h 1281022"/>
                  <a:gd name="connsiteX12" fmla="*/ 3203501 w 5068170"/>
                  <a:gd name="connsiteY12" fmla="*/ 797328 h 1281022"/>
                  <a:gd name="connsiteX13" fmla="*/ 3901423 w 5068170"/>
                  <a:gd name="connsiteY13" fmla="*/ 797328 h 1281022"/>
                  <a:gd name="connsiteX14" fmla="*/ 4088668 w 5068170"/>
                  <a:gd name="connsiteY14" fmla="*/ 657371 h 1281022"/>
                  <a:gd name="connsiteX15" fmla="*/ 4369540 w 5068170"/>
                  <a:gd name="connsiteY15" fmla="*/ 769336 h 1281022"/>
                  <a:gd name="connsiteX16" fmla="*/ 4607857 w 5068170"/>
                  <a:gd name="connsiteY16" fmla="*/ 899962 h 1281022"/>
                  <a:gd name="connsiteX17" fmla="*/ 4803613 w 5068170"/>
                  <a:gd name="connsiteY17" fmla="*/ 750676 h 1281022"/>
                  <a:gd name="connsiteX18" fmla="*/ 5068170 w 5068170"/>
                  <a:gd name="connsiteY18" fmla="*/ 769934 h 128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8170" h="1281022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12898" y="963077"/>
                      <a:pt x="559965" y="1163339"/>
                    </a:cubicBezTo>
                    <a:cubicBezTo>
                      <a:pt x="607032" y="1363601"/>
                      <a:pt x="718960" y="1259108"/>
                      <a:pt x="778574" y="1205960"/>
                    </a:cubicBezTo>
                    <a:cubicBezTo>
                      <a:pt x="838188" y="1152812"/>
                      <a:pt x="831099" y="911821"/>
                      <a:pt x="917648" y="844452"/>
                    </a:cubicBezTo>
                    <a:cubicBezTo>
                      <a:pt x="1004197" y="777083"/>
                      <a:pt x="1175235" y="855260"/>
                      <a:pt x="1297867" y="801743"/>
                    </a:cubicBezTo>
                    <a:cubicBezTo>
                      <a:pt x="1420499" y="748226"/>
                      <a:pt x="1463059" y="535039"/>
                      <a:pt x="1653441" y="523349"/>
                    </a:cubicBezTo>
                    <a:cubicBezTo>
                      <a:pt x="1892731" y="522382"/>
                      <a:pt x="1896266" y="629694"/>
                      <a:pt x="1999989" y="645811"/>
                    </a:cubicBezTo>
                    <a:cubicBezTo>
                      <a:pt x="2103712" y="661928"/>
                      <a:pt x="2185838" y="593240"/>
                      <a:pt x="2275777" y="620048"/>
                    </a:cubicBezTo>
                    <a:cubicBezTo>
                      <a:pt x="2365716" y="646856"/>
                      <a:pt x="2424724" y="753786"/>
                      <a:pt x="2539626" y="806659"/>
                    </a:cubicBezTo>
                    <a:cubicBezTo>
                      <a:pt x="2824753" y="803547"/>
                      <a:pt x="2836100" y="924845"/>
                      <a:pt x="2965187" y="937285"/>
                    </a:cubicBezTo>
                    <a:cubicBezTo>
                      <a:pt x="3094274" y="949726"/>
                      <a:pt x="3048880" y="845536"/>
                      <a:pt x="3203501" y="797328"/>
                    </a:cubicBezTo>
                    <a:cubicBezTo>
                      <a:pt x="3358122" y="749121"/>
                      <a:pt x="3765244" y="833095"/>
                      <a:pt x="3901423" y="797328"/>
                    </a:cubicBezTo>
                    <a:cubicBezTo>
                      <a:pt x="4037602" y="761561"/>
                      <a:pt x="4024834" y="669812"/>
                      <a:pt x="4088668" y="657371"/>
                    </a:cubicBezTo>
                    <a:cubicBezTo>
                      <a:pt x="4152502" y="644930"/>
                      <a:pt x="4277335" y="800437"/>
                      <a:pt x="4369540" y="769336"/>
                    </a:cubicBezTo>
                    <a:cubicBezTo>
                      <a:pt x="4572392" y="738234"/>
                      <a:pt x="4531256" y="895297"/>
                      <a:pt x="4607857" y="899962"/>
                    </a:cubicBezTo>
                    <a:cubicBezTo>
                      <a:pt x="4724177" y="865751"/>
                      <a:pt x="4687293" y="784887"/>
                      <a:pt x="4803613" y="750676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3" name="Volný tvar 22"/>
              <p:cNvSpPr/>
              <p:nvPr/>
            </p:nvSpPr>
            <p:spPr>
              <a:xfrm>
                <a:off x="4506310" y="5241080"/>
                <a:ext cx="4039521" cy="1276515"/>
              </a:xfrm>
              <a:custGeom>
                <a:avLst/>
                <a:gdLst>
                  <a:gd name="connsiteX0" fmla="*/ 0 w 5061098"/>
                  <a:gd name="connsiteY0" fmla="*/ 800992 h 1275674"/>
                  <a:gd name="connsiteX1" fmla="*/ 329609 w 5061098"/>
                  <a:gd name="connsiteY1" fmla="*/ 800992 h 1275674"/>
                  <a:gd name="connsiteX2" fmla="*/ 489098 w 5061098"/>
                  <a:gd name="connsiteY2" fmla="*/ 3550 h 1275674"/>
                  <a:gd name="connsiteX3" fmla="*/ 552893 w 5061098"/>
                  <a:gd name="connsiteY3" fmla="*/ 1162499 h 1275674"/>
                  <a:gd name="connsiteX4" fmla="*/ 839972 w 5061098"/>
                  <a:gd name="connsiteY4" fmla="*/ 1194396 h 1275674"/>
                  <a:gd name="connsiteX5" fmla="*/ 988828 w 5061098"/>
                  <a:gd name="connsiteY5" fmla="*/ 832889 h 1275674"/>
                  <a:gd name="connsiteX6" fmla="*/ 1339702 w 5061098"/>
                  <a:gd name="connsiteY6" fmla="*/ 811624 h 1275674"/>
                  <a:gd name="connsiteX7" fmla="*/ 5061098 w 5061098"/>
                  <a:gd name="connsiteY7" fmla="*/ 769094 h 1275674"/>
                  <a:gd name="connsiteX0" fmla="*/ 0 w 5092996"/>
                  <a:gd name="connsiteY0" fmla="*/ 811633 h 1275682"/>
                  <a:gd name="connsiteX1" fmla="*/ 361507 w 5092996"/>
                  <a:gd name="connsiteY1" fmla="*/ 801000 h 1275682"/>
                  <a:gd name="connsiteX2" fmla="*/ 520996 w 5092996"/>
                  <a:gd name="connsiteY2" fmla="*/ 3558 h 1275682"/>
                  <a:gd name="connsiteX3" fmla="*/ 584791 w 5092996"/>
                  <a:gd name="connsiteY3" fmla="*/ 1162507 h 1275682"/>
                  <a:gd name="connsiteX4" fmla="*/ 871870 w 5092996"/>
                  <a:gd name="connsiteY4" fmla="*/ 1194404 h 1275682"/>
                  <a:gd name="connsiteX5" fmla="*/ 1020726 w 5092996"/>
                  <a:gd name="connsiteY5" fmla="*/ 832897 h 1275682"/>
                  <a:gd name="connsiteX6" fmla="*/ 1371600 w 5092996"/>
                  <a:gd name="connsiteY6" fmla="*/ 811632 h 1275682"/>
                  <a:gd name="connsiteX7" fmla="*/ 5092996 w 5092996"/>
                  <a:gd name="connsiteY7" fmla="*/ 769102 h 1275682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65462 h 1275723"/>
                  <a:gd name="connsiteX1" fmla="*/ 336681 w 5068170"/>
                  <a:gd name="connsiteY1" fmla="*/ 801041 h 1275723"/>
                  <a:gd name="connsiteX2" fmla="*/ 496170 w 5068170"/>
                  <a:gd name="connsiteY2" fmla="*/ 3599 h 1275723"/>
                  <a:gd name="connsiteX3" fmla="*/ 559965 w 5068170"/>
                  <a:gd name="connsiteY3" fmla="*/ 1162548 h 1275723"/>
                  <a:gd name="connsiteX4" fmla="*/ 847044 w 5068170"/>
                  <a:gd name="connsiteY4" fmla="*/ 1194445 h 1275723"/>
                  <a:gd name="connsiteX5" fmla="*/ 995900 w 5068170"/>
                  <a:gd name="connsiteY5" fmla="*/ 832938 h 1275723"/>
                  <a:gd name="connsiteX6" fmla="*/ 1346774 w 5068170"/>
                  <a:gd name="connsiteY6" fmla="*/ 811673 h 1275723"/>
                  <a:gd name="connsiteX7" fmla="*/ 5068170 w 5068170"/>
                  <a:gd name="connsiteY7" fmla="*/ 769143 h 1275723"/>
                  <a:gd name="connsiteX0" fmla="*/ 0 w 5068170"/>
                  <a:gd name="connsiteY0" fmla="*/ 828196 h 1275695"/>
                  <a:gd name="connsiteX1" fmla="*/ 336681 w 5068170"/>
                  <a:gd name="connsiteY1" fmla="*/ 801013 h 1275695"/>
                  <a:gd name="connsiteX2" fmla="*/ 496170 w 5068170"/>
                  <a:gd name="connsiteY2" fmla="*/ 3571 h 1275695"/>
                  <a:gd name="connsiteX3" fmla="*/ 559965 w 5068170"/>
                  <a:gd name="connsiteY3" fmla="*/ 1162520 h 1275695"/>
                  <a:gd name="connsiteX4" fmla="*/ 847044 w 5068170"/>
                  <a:gd name="connsiteY4" fmla="*/ 1194417 h 1275695"/>
                  <a:gd name="connsiteX5" fmla="*/ 995900 w 5068170"/>
                  <a:gd name="connsiteY5" fmla="*/ 832910 h 1275695"/>
                  <a:gd name="connsiteX6" fmla="*/ 1346774 w 5068170"/>
                  <a:gd name="connsiteY6" fmla="*/ 811645 h 1275695"/>
                  <a:gd name="connsiteX7" fmla="*/ 5068170 w 5068170"/>
                  <a:gd name="connsiteY7" fmla="*/ 769115 h 1275695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5068170 w 5068170"/>
                  <a:gd name="connsiteY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5068170 w 5068170"/>
                  <a:gd name="connsiteY8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5068170 w 5068170"/>
                  <a:gd name="connsiteY9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2425578 w 5068170"/>
                  <a:gd name="connsiteY8" fmla="*/ 949510 h 1276514"/>
                  <a:gd name="connsiteX9" fmla="*/ 2757516 w 5068170"/>
                  <a:gd name="connsiteY9" fmla="*/ 753570 h 1276514"/>
                  <a:gd name="connsiteX10" fmla="*/ 5068170 w 5068170"/>
                  <a:gd name="connsiteY10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425578 w 5068170"/>
                  <a:gd name="connsiteY9" fmla="*/ 949510 h 1276514"/>
                  <a:gd name="connsiteX10" fmla="*/ 2757516 w 5068170"/>
                  <a:gd name="connsiteY10" fmla="*/ 753570 h 1276514"/>
                  <a:gd name="connsiteX11" fmla="*/ 5068170 w 5068170"/>
                  <a:gd name="connsiteY11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076618 w 5068170"/>
                  <a:gd name="connsiteY9" fmla="*/ 865536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5068170 w 5068170"/>
                  <a:gd name="connsiteY12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5068170 w 5068170"/>
                  <a:gd name="connsiteY13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5068170 w 5068170"/>
                  <a:gd name="connsiteY14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761840 w 5068170"/>
                  <a:gd name="connsiteY12" fmla="*/ 622943 h 1276514"/>
                  <a:gd name="connsiteX13" fmla="*/ 4204423 w 5068170"/>
                  <a:gd name="connsiteY13" fmla="*/ 930848 h 1276514"/>
                  <a:gd name="connsiteX14" fmla="*/ 4451250 w 5068170"/>
                  <a:gd name="connsiteY14" fmla="*/ 772231 h 1276514"/>
                  <a:gd name="connsiteX15" fmla="*/ 5068170 w 5068170"/>
                  <a:gd name="connsiteY15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61840 w 5068170"/>
                  <a:gd name="connsiteY13" fmla="*/ 622943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204423 w 5068170"/>
                  <a:gd name="connsiteY14" fmla="*/ 930848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451250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306558 w 5068170"/>
                  <a:gd name="connsiteY14" fmla="*/ 958840 h 1276514"/>
                  <a:gd name="connsiteX15" fmla="*/ 4544873 w 5068170"/>
                  <a:gd name="connsiteY15" fmla="*/ 772231 h 1276514"/>
                  <a:gd name="connsiteX16" fmla="*/ 5068170 w 5068170"/>
                  <a:gd name="connsiteY16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804395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591617 w 5068170"/>
                  <a:gd name="connsiteY12" fmla="*/ 762896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693612 w 5068170"/>
                  <a:gd name="connsiteY7" fmla="*/ 678927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1889370 w 5068170"/>
                  <a:gd name="connsiteY8" fmla="*/ 828215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170241 w 5068170"/>
                  <a:gd name="connsiteY9" fmla="*/ 846875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  <a:gd name="connsiteX0" fmla="*/ 0 w 5068170"/>
                  <a:gd name="connsiteY0" fmla="*/ 829015 h 1276514"/>
                  <a:gd name="connsiteX1" fmla="*/ 336681 w 5068170"/>
                  <a:gd name="connsiteY1" fmla="*/ 768731 h 1276514"/>
                  <a:gd name="connsiteX2" fmla="*/ 496170 w 5068170"/>
                  <a:gd name="connsiteY2" fmla="*/ 4390 h 1276514"/>
                  <a:gd name="connsiteX3" fmla="*/ 559965 w 5068170"/>
                  <a:gd name="connsiteY3" fmla="*/ 1163339 h 1276514"/>
                  <a:gd name="connsiteX4" fmla="*/ 847044 w 5068170"/>
                  <a:gd name="connsiteY4" fmla="*/ 1195236 h 1276514"/>
                  <a:gd name="connsiteX5" fmla="*/ 995900 w 5068170"/>
                  <a:gd name="connsiteY5" fmla="*/ 833729 h 1276514"/>
                  <a:gd name="connsiteX6" fmla="*/ 1346774 w 5068170"/>
                  <a:gd name="connsiteY6" fmla="*/ 812464 h 1276514"/>
                  <a:gd name="connsiteX7" fmla="*/ 1722957 w 5068170"/>
                  <a:gd name="connsiteY7" fmla="*/ 528803 h 1276514"/>
                  <a:gd name="connsiteX8" fmla="*/ 2036093 w 5068170"/>
                  <a:gd name="connsiteY8" fmla="*/ 645923 h 1276514"/>
                  <a:gd name="connsiteX9" fmla="*/ 2219148 w 5068170"/>
                  <a:gd name="connsiteY9" fmla="*/ 793259 h 1276514"/>
                  <a:gd name="connsiteX10" fmla="*/ 2425578 w 5068170"/>
                  <a:gd name="connsiteY10" fmla="*/ 949510 h 1276514"/>
                  <a:gd name="connsiteX11" fmla="*/ 2757516 w 5068170"/>
                  <a:gd name="connsiteY11" fmla="*/ 753570 h 1276514"/>
                  <a:gd name="connsiteX12" fmla="*/ 3472459 w 5068170"/>
                  <a:gd name="connsiteY12" fmla="*/ 772225 h 1276514"/>
                  <a:gd name="connsiteX13" fmla="*/ 3744816 w 5068170"/>
                  <a:gd name="connsiteY13" fmla="*/ 622944 h 1276514"/>
                  <a:gd name="connsiteX14" fmla="*/ 4051222 w 5068170"/>
                  <a:gd name="connsiteY14" fmla="*/ 790887 h 1276514"/>
                  <a:gd name="connsiteX15" fmla="*/ 4306558 w 5068170"/>
                  <a:gd name="connsiteY15" fmla="*/ 958840 h 1276514"/>
                  <a:gd name="connsiteX16" fmla="*/ 4544873 w 5068170"/>
                  <a:gd name="connsiteY16" fmla="*/ 772231 h 1276514"/>
                  <a:gd name="connsiteX17" fmla="*/ 5068170 w 5068170"/>
                  <a:gd name="connsiteY17" fmla="*/ 769934 h 1276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68170" h="1276514">
                    <a:moveTo>
                      <a:pt x="0" y="829015"/>
                    </a:moveTo>
                    <a:cubicBezTo>
                      <a:pt x="165421" y="829267"/>
                      <a:pt x="253986" y="906169"/>
                      <a:pt x="336681" y="768731"/>
                    </a:cubicBezTo>
                    <a:cubicBezTo>
                      <a:pt x="419376" y="631293"/>
                      <a:pt x="458956" y="-61378"/>
                      <a:pt x="496170" y="4390"/>
                    </a:cubicBezTo>
                    <a:cubicBezTo>
                      <a:pt x="533384" y="70158"/>
                      <a:pt x="501486" y="964865"/>
                      <a:pt x="559965" y="1163339"/>
                    </a:cubicBezTo>
                    <a:cubicBezTo>
                      <a:pt x="618444" y="1361813"/>
                      <a:pt x="774388" y="1250171"/>
                      <a:pt x="847044" y="1195236"/>
                    </a:cubicBezTo>
                    <a:cubicBezTo>
                      <a:pt x="919700" y="1140301"/>
                      <a:pt x="912612" y="897524"/>
                      <a:pt x="995900" y="833729"/>
                    </a:cubicBezTo>
                    <a:cubicBezTo>
                      <a:pt x="1079188" y="769934"/>
                      <a:pt x="1225598" y="863285"/>
                      <a:pt x="1346774" y="812464"/>
                    </a:cubicBezTo>
                    <a:cubicBezTo>
                      <a:pt x="1467950" y="761643"/>
                      <a:pt x="1608070" y="556560"/>
                      <a:pt x="1722957" y="528803"/>
                    </a:cubicBezTo>
                    <a:cubicBezTo>
                      <a:pt x="1837844" y="501046"/>
                      <a:pt x="1953395" y="601847"/>
                      <a:pt x="2036093" y="645923"/>
                    </a:cubicBezTo>
                    <a:cubicBezTo>
                      <a:pt x="2118792" y="689999"/>
                      <a:pt x="2154234" y="742661"/>
                      <a:pt x="2219148" y="793259"/>
                    </a:cubicBezTo>
                    <a:cubicBezTo>
                      <a:pt x="2284062" y="843857"/>
                      <a:pt x="2307839" y="969726"/>
                      <a:pt x="2425578" y="949510"/>
                    </a:cubicBezTo>
                    <a:cubicBezTo>
                      <a:pt x="2493669" y="924628"/>
                      <a:pt x="2578780" y="750459"/>
                      <a:pt x="2757516" y="753570"/>
                    </a:cubicBezTo>
                    <a:cubicBezTo>
                      <a:pt x="2922067" y="703807"/>
                      <a:pt x="3305072" y="793996"/>
                      <a:pt x="3472459" y="772225"/>
                    </a:cubicBezTo>
                    <a:cubicBezTo>
                      <a:pt x="3639846" y="750454"/>
                      <a:pt x="3671052" y="619834"/>
                      <a:pt x="3744816" y="622944"/>
                    </a:cubicBezTo>
                    <a:cubicBezTo>
                      <a:pt x="3818580" y="626054"/>
                      <a:pt x="3899438" y="800218"/>
                      <a:pt x="4051222" y="790887"/>
                    </a:cubicBezTo>
                    <a:cubicBezTo>
                      <a:pt x="4203005" y="762896"/>
                      <a:pt x="4221446" y="960394"/>
                      <a:pt x="4306558" y="958840"/>
                    </a:cubicBezTo>
                    <a:cubicBezTo>
                      <a:pt x="4451249" y="930849"/>
                      <a:pt x="4400182" y="800222"/>
                      <a:pt x="4544873" y="772231"/>
                    </a:cubicBezTo>
                    <a:lnTo>
                      <a:pt x="5068170" y="769934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1" name="Volný tvar 20"/>
            <p:cNvSpPr/>
            <p:nvPr/>
          </p:nvSpPr>
          <p:spPr>
            <a:xfrm>
              <a:off x="7847985" y="5180942"/>
              <a:ext cx="939546" cy="1276514"/>
            </a:xfrm>
            <a:custGeom>
              <a:avLst/>
              <a:gdLst>
                <a:gd name="connsiteX0" fmla="*/ 0 w 5061098"/>
                <a:gd name="connsiteY0" fmla="*/ 800992 h 1275674"/>
                <a:gd name="connsiteX1" fmla="*/ 329609 w 5061098"/>
                <a:gd name="connsiteY1" fmla="*/ 800992 h 1275674"/>
                <a:gd name="connsiteX2" fmla="*/ 489098 w 5061098"/>
                <a:gd name="connsiteY2" fmla="*/ 3550 h 1275674"/>
                <a:gd name="connsiteX3" fmla="*/ 552893 w 5061098"/>
                <a:gd name="connsiteY3" fmla="*/ 1162499 h 1275674"/>
                <a:gd name="connsiteX4" fmla="*/ 839972 w 5061098"/>
                <a:gd name="connsiteY4" fmla="*/ 1194396 h 1275674"/>
                <a:gd name="connsiteX5" fmla="*/ 988828 w 5061098"/>
                <a:gd name="connsiteY5" fmla="*/ 832889 h 1275674"/>
                <a:gd name="connsiteX6" fmla="*/ 1339702 w 5061098"/>
                <a:gd name="connsiteY6" fmla="*/ 811624 h 1275674"/>
                <a:gd name="connsiteX7" fmla="*/ 5061098 w 5061098"/>
                <a:gd name="connsiteY7" fmla="*/ 769094 h 1275674"/>
                <a:gd name="connsiteX0" fmla="*/ 0 w 5092996"/>
                <a:gd name="connsiteY0" fmla="*/ 811633 h 1275682"/>
                <a:gd name="connsiteX1" fmla="*/ 361507 w 5092996"/>
                <a:gd name="connsiteY1" fmla="*/ 801000 h 1275682"/>
                <a:gd name="connsiteX2" fmla="*/ 520996 w 5092996"/>
                <a:gd name="connsiteY2" fmla="*/ 3558 h 1275682"/>
                <a:gd name="connsiteX3" fmla="*/ 584791 w 5092996"/>
                <a:gd name="connsiteY3" fmla="*/ 1162507 h 1275682"/>
                <a:gd name="connsiteX4" fmla="*/ 871870 w 5092996"/>
                <a:gd name="connsiteY4" fmla="*/ 1194404 h 1275682"/>
                <a:gd name="connsiteX5" fmla="*/ 1020726 w 5092996"/>
                <a:gd name="connsiteY5" fmla="*/ 832897 h 1275682"/>
                <a:gd name="connsiteX6" fmla="*/ 1371600 w 5092996"/>
                <a:gd name="connsiteY6" fmla="*/ 811632 h 1275682"/>
                <a:gd name="connsiteX7" fmla="*/ 5092996 w 5092996"/>
                <a:gd name="connsiteY7" fmla="*/ 769102 h 1275682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65462 h 1275723"/>
                <a:gd name="connsiteX1" fmla="*/ 336681 w 5068170"/>
                <a:gd name="connsiteY1" fmla="*/ 801041 h 1275723"/>
                <a:gd name="connsiteX2" fmla="*/ 496170 w 5068170"/>
                <a:gd name="connsiteY2" fmla="*/ 3599 h 1275723"/>
                <a:gd name="connsiteX3" fmla="*/ 559965 w 5068170"/>
                <a:gd name="connsiteY3" fmla="*/ 1162548 h 1275723"/>
                <a:gd name="connsiteX4" fmla="*/ 847044 w 5068170"/>
                <a:gd name="connsiteY4" fmla="*/ 1194445 h 1275723"/>
                <a:gd name="connsiteX5" fmla="*/ 995900 w 5068170"/>
                <a:gd name="connsiteY5" fmla="*/ 832938 h 1275723"/>
                <a:gd name="connsiteX6" fmla="*/ 1346774 w 5068170"/>
                <a:gd name="connsiteY6" fmla="*/ 811673 h 1275723"/>
                <a:gd name="connsiteX7" fmla="*/ 5068170 w 5068170"/>
                <a:gd name="connsiteY7" fmla="*/ 769143 h 1275723"/>
                <a:gd name="connsiteX0" fmla="*/ 0 w 5068170"/>
                <a:gd name="connsiteY0" fmla="*/ 828196 h 1275695"/>
                <a:gd name="connsiteX1" fmla="*/ 336681 w 5068170"/>
                <a:gd name="connsiteY1" fmla="*/ 801013 h 1275695"/>
                <a:gd name="connsiteX2" fmla="*/ 496170 w 5068170"/>
                <a:gd name="connsiteY2" fmla="*/ 3571 h 1275695"/>
                <a:gd name="connsiteX3" fmla="*/ 559965 w 5068170"/>
                <a:gd name="connsiteY3" fmla="*/ 1162520 h 1275695"/>
                <a:gd name="connsiteX4" fmla="*/ 847044 w 5068170"/>
                <a:gd name="connsiteY4" fmla="*/ 1194417 h 1275695"/>
                <a:gd name="connsiteX5" fmla="*/ 995900 w 5068170"/>
                <a:gd name="connsiteY5" fmla="*/ 832910 h 1275695"/>
                <a:gd name="connsiteX6" fmla="*/ 1346774 w 5068170"/>
                <a:gd name="connsiteY6" fmla="*/ 811645 h 1275695"/>
                <a:gd name="connsiteX7" fmla="*/ 5068170 w 5068170"/>
                <a:gd name="connsiteY7" fmla="*/ 769115 h 1275695"/>
                <a:gd name="connsiteX0" fmla="*/ 0 w 5068170"/>
                <a:gd name="connsiteY0" fmla="*/ 829015 h 1276514"/>
                <a:gd name="connsiteX1" fmla="*/ 336681 w 5068170"/>
                <a:gd name="connsiteY1" fmla="*/ 768731 h 1276514"/>
                <a:gd name="connsiteX2" fmla="*/ 496170 w 5068170"/>
                <a:gd name="connsiteY2" fmla="*/ 4390 h 1276514"/>
                <a:gd name="connsiteX3" fmla="*/ 559965 w 5068170"/>
                <a:gd name="connsiteY3" fmla="*/ 1163339 h 1276514"/>
                <a:gd name="connsiteX4" fmla="*/ 847044 w 5068170"/>
                <a:gd name="connsiteY4" fmla="*/ 1195236 h 1276514"/>
                <a:gd name="connsiteX5" fmla="*/ 995900 w 5068170"/>
                <a:gd name="connsiteY5" fmla="*/ 833729 h 1276514"/>
                <a:gd name="connsiteX6" fmla="*/ 1346774 w 5068170"/>
                <a:gd name="connsiteY6" fmla="*/ 812464 h 1276514"/>
                <a:gd name="connsiteX7" fmla="*/ 5068170 w 5068170"/>
                <a:gd name="connsiteY7" fmla="*/ 769934 h 1276514"/>
                <a:gd name="connsiteX0" fmla="*/ 0 w 1346775"/>
                <a:gd name="connsiteY0" fmla="*/ 829015 h 1276514"/>
                <a:gd name="connsiteX1" fmla="*/ 336681 w 1346775"/>
                <a:gd name="connsiteY1" fmla="*/ 768731 h 1276514"/>
                <a:gd name="connsiteX2" fmla="*/ 496170 w 1346775"/>
                <a:gd name="connsiteY2" fmla="*/ 4390 h 1276514"/>
                <a:gd name="connsiteX3" fmla="*/ 559965 w 1346775"/>
                <a:gd name="connsiteY3" fmla="*/ 1163339 h 1276514"/>
                <a:gd name="connsiteX4" fmla="*/ 847044 w 1346775"/>
                <a:gd name="connsiteY4" fmla="*/ 1195236 h 1276514"/>
                <a:gd name="connsiteX5" fmla="*/ 995900 w 1346775"/>
                <a:gd name="connsiteY5" fmla="*/ 833729 h 1276514"/>
                <a:gd name="connsiteX6" fmla="*/ 1346774 w 1346775"/>
                <a:gd name="connsiteY6" fmla="*/ 812464 h 12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775" h="1276514">
                  <a:moveTo>
                    <a:pt x="0" y="829015"/>
                  </a:moveTo>
                  <a:cubicBezTo>
                    <a:pt x="165421" y="829267"/>
                    <a:pt x="253986" y="906169"/>
                    <a:pt x="336681" y="768731"/>
                  </a:cubicBezTo>
                  <a:cubicBezTo>
                    <a:pt x="419376" y="631293"/>
                    <a:pt x="458956" y="-61378"/>
                    <a:pt x="496170" y="4390"/>
                  </a:cubicBezTo>
                  <a:cubicBezTo>
                    <a:pt x="533384" y="70158"/>
                    <a:pt x="501486" y="964865"/>
                    <a:pt x="559965" y="1163339"/>
                  </a:cubicBezTo>
                  <a:cubicBezTo>
                    <a:pt x="618444" y="1361813"/>
                    <a:pt x="774388" y="1250171"/>
                    <a:pt x="847044" y="1195236"/>
                  </a:cubicBezTo>
                  <a:cubicBezTo>
                    <a:pt x="919700" y="1140301"/>
                    <a:pt x="912612" y="897524"/>
                    <a:pt x="995900" y="833729"/>
                  </a:cubicBezTo>
                  <a:cubicBezTo>
                    <a:pt x="1079188" y="769934"/>
                    <a:pt x="1346774" y="812464"/>
                    <a:pt x="1346774" y="812464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4" name="Obdélník 23"/>
          <p:cNvSpPr/>
          <p:nvPr/>
        </p:nvSpPr>
        <p:spPr>
          <a:xfrm>
            <a:off x="132701" y="6150433"/>
            <a:ext cx="10617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AV blok III. stupně – komory si jedou terciální rytmus, síně si jednou svůj rychlejší rytmus určený SA uzlem, který se ale nepřevádí do komor   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2771800" y="5701936"/>
            <a:ext cx="448505" cy="102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1286803" y="5346428"/>
            <a:ext cx="2484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P – depolarizace síní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2632837" y="5058554"/>
            <a:ext cx="1994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repolarizace</a:t>
            </a:r>
            <a:r>
              <a:rPr lang="cs-CZ" sz="2000" dirty="0"/>
              <a:t> síní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635768" y="5381585"/>
            <a:ext cx="146576" cy="540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Volný tvar 28"/>
          <p:cNvSpPr/>
          <p:nvPr/>
        </p:nvSpPr>
        <p:spPr>
          <a:xfrm>
            <a:off x="3986479" y="4476321"/>
            <a:ext cx="3535691" cy="782340"/>
          </a:xfrm>
          <a:custGeom>
            <a:avLst/>
            <a:gdLst>
              <a:gd name="connsiteX0" fmla="*/ 0 w 5061098"/>
              <a:gd name="connsiteY0" fmla="*/ 800992 h 1275674"/>
              <a:gd name="connsiteX1" fmla="*/ 329609 w 5061098"/>
              <a:gd name="connsiteY1" fmla="*/ 800992 h 1275674"/>
              <a:gd name="connsiteX2" fmla="*/ 489098 w 5061098"/>
              <a:gd name="connsiteY2" fmla="*/ 3550 h 1275674"/>
              <a:gd name="connsiteX3" fmla="*/ 552893 w 5061098"/>
              <a:gd name="connsiteY3" fmla="*/ 1162499 h 1275674"/>
              <a:gd name="connsiteX4" fmla="*/ 839972 w 5061098"/>
              <a:gd name="connsiteY4" fmla="*/ 1194396 h 1275674"/>
              <a:gd name="connsiteX5" fmla="*/ 988828 w 5061098"/>
              <a:gd name="connsiteY5" fmla="*/ 832889 h 1275674"/>
              <a:gd name="connsiteX6" fmla="*/ 1339702 w 5061098"/>
              <a:gd name="connsiteY6" fmla="*/ 811624 h 1275674"/>
              <a:gd name="connsiteX7" fmla="*/ 5061098 w 5061098"/>
              <a:gd name="connsiteY7" fmla="*/ 769094 h 1275674"/>
              <a:gd name="connsiteX0" fmla="*/ 0 w 5092996"/>
              <a:gd name="connsiteY0" fmla="*/ 811633 h 1275682"/>
              <a:gd name="connsiteX1" fmla="*/ 361507 w 5092996"/>
              <a:gd name="connsiteY1" fmla="*/ 801000 h 1275682"/>
              <a:gd name="connsiteX2" fmla="*/ 520996 w 5092996"/>
              <a:gd name="connsiteY2" fmla="*/ 3558 h 1275682"/>
              <a:gd name="connsiteX3" fmla="*/ 584791 w 5092996"/>
              <a:gd name="connsiteY3" fmla="*/ 1162507 h 1275682"/>
              <a:gd name="connsiteX4" fmla="*/ 871870 w 5092996"/>
              <a:gd name="connsiteY4" fmla="*/ 1194404 h 1275682"/>
              <a:gd name="connsiteX5" fmla="*/ 1020726 w 5092996"/>
              <a:gd name="connsiteY5" fmla="*/ 832897 h 1275682"/>
              <a:gd name="connsiteX6" fmla="*/ 1371600 w 5092996"/>
              <a:gd name="connsiteY6" fmla="*/ 811632 h 1275682"/>
              <a:gd name="connsiteX7" fmla="*/ 5092996 w 5092996"/>
              <a:gd name="connsiteY7" fmla="*/ 769102 h 1275682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65462 h 1275723"/>
              <a:gd name="connsiteX1" fmla="*/ 336681 w 5068170"/>
              <a:gd name="connsiteY1" fmla="*/ 801041 h 1275723"/>
              <a:gd name="connsiteX2" fmla="*/ 496170 w 5068170"/>
              <a:gd name="connsiteY2" fmla="*/ 3599 h 1275723"/>
              <a:gd name="connsiteX3" fmla="*/ 559965 w 5068170"/>
              <a:gd name="connsiteY3" fmla="*/ 1162548 h 1275723"/>
              <a:gd name="connsiteX4" fmla="*/ 847044 w 5068170"/>
              <a:gd name="connsiteY4" fmla="*/ 1194445 h 1275723"/>
              <a:gd name="connsiteX5" fmla="*/ 995900 w 5068170"/>
              <a:gd name="connsiteY5" fmla="*/ 832938 h 1275723"/>
              <a:gd name="connsiteX6" fmla="*/ 1346774 w 5068170"/>
              <a:gd name="connsiteY6" fmla="*/ 811673 h 1275723"/>
              <a:gd name="connsiteX7" fmla="*/ 5068170 w 5068170"/>
              <a:gd name="connsiteY7" fmla="*/ 769143 h 1275723"/>
              <a:gd name="connsiteX0" fmla="*/ 0 w 5068170"/>
              <a:gd name="connsiteY0" fmla="*/ 828196 h 1275695"/>
              <a:gd name="connsiteX1" fmla="*/ 336681 w 5068170"/>
              <a:gd name="connsiteY1" fmla="*/ 801013 h 1275695"/>
              <a:gd name="connsiteX2" fmla="*/ 496170 w 5068170"/>
              <a:gd name="connsiteY2" fmla="*/ 3571 h 1275695"/>
              <a:gd name="connsiteX3" fmla="*/ 559965 w 5068170"/>
              <a:gd name="connsiteY3" fmla="*/ 1162520 h 1275695"/>
              <a:gd name="connsiteX4" fmla="*/ 847044 w 5068170"/>
              <a:gd name="connsiteY4" fmla="*/ 1194417 h 1275695"/>
              <a:gd name="connsiteX5" fmla="*/ 995900 w 5068170"/>
              <a:gd name="connsiteY5" fmla="*/ 832910 h 1275695"/>
              <a:gd name="connsiteX6" fmla="*/ 1346774 w 5068170"/>
              <a:gd name="connsiteY6" fmla="*/ 811645 h 1275695"/>
              <a:gd name="connsiteX7" fmla="*/ 5068170 w 5068170"/>
              <a:gd name="connsiteY7" fmla="*/ 769115 h 1275695"/>
              <a:gd name="connsiteX0" fmla="*/ 0 w 5068170"/>
              <a:gd name="connsiteY0" fmla="*/ 829015 h 1276514"/>
              <a:gd name="connsiteX1" fmla="*/ 336681 w 5068170"/>
              <a:gd name="connsiteY1" fmla="*/ 768731 h 1276514"/>
              <a:gd name="connsiteX2" fmla="*/ 496170 w 5068170"/>
              <a:gd name="connsiteY2" fmla="*/ 4390 h 1276514"/>
              <a:gd name="connsiteX3" fmla="*/ 559965 w 5068170"/>
              <a:gd name="connsiteY3" fmla="*/ 1163339 h 1276514"/>
              <a:gd name="connsiteX4" fmla="*/ 847044 w 5068170"/>
              <a:gd name="connsiteY4" fmla="*/ 1195236 h 1276514"/>
              <a:gd name="connsiteX5" fmla="*/ 995900 w 5068170"/>
              <a:gd name="connsiteY5" fmla="*/ 833729 h 1276514"/>
              <a:gd name="connsiteX6" fmla="*/ 1346774 w 5068170"/>
              <a:gd name="connsiteY6" fmla="*/ 812464 h 1276514"/>
              <a:gd name="connsiteX7" fmla="*/ 5068170 w 5068170"/>
              <a:gd name="connsiteY7" fmla="*/ 769934 h 1276514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84704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46774 w 5068170"/>
              <a:gd name="connsiteY6" fmla="*/ 812464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5068170 w 5068170"/>
              <a:gd name="connsiteY7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5068170 w 5068170"/>
              <a:gd name="connsiteY8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2067322 w 5068170"/>
              <a:gd name="connsiteY7" fmla="*/ 70008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25251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602800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339949 w 5068170"/>
              <a:gd name="connsiteY6" fmla="*/ 793756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70359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705619 w 5068170"/>
              <a:gd name="connsiteY8" fmla="*/ 838539 h 1277172"/>
              <a:gd name="connsiteX9" fmla="*/ 5068170 w 5068170"/>
              <a:gd name="connsiteY9" fmla="*/ 769934 h 1277172"/>
              <a:gd name="connsiteX0" fmla="*/ 0 w 5068170"/>
              <a:gd name="connsiteY0" fmla="*/ 829015 h 1277172"/>
              <a:gd name="connsiteX1" fmla="*/ 336681 w 5068170"/>
              <a:gd name="connsiteY1" fmla="*/ 768731 h 1277172"/>
              <a:gd name="connsiteX2" fmla="*/ 496170 w 5068170"/>
              <a:gd name="connsiteY2" fmla="*/ 4390 h 1277172"/>
              <a:gd name="connsiteX3" fmla="*/ 559965 w 5068170"/>
              <a:gd name="connsiteY3" fmla="*/ 1163339 h 1277172"/>
              <a:gd name="connsiteX4" fmla="*/ 755864 w 5068170"/>
              <a:gd name="connsiteY4" fmla="*/ 1195236 h 1277172"/>
              <a:gd name="connsiteX5" fmla="*/ 904719 w 5068170"/>
              <a:gd name="connsiteY5" fmla="*/ 821235 h 1277172"/>
              <a:gd name="connsiteX6" fmla="*/ 1288749 w 5068170"/>
              <a:gd name="connsiteY6" fmla="*/ 790014 h 1277172"/>
              <a:gd name="connsiteX7" fmla="*/ 1708918 w 5068170"/>
              <a:gd name="connsiteY7" fmla="*/ 561639 h 1277172"/>
              <a:gd name="connsiteX8" fmla="*/ 2374523 w 5068170"/>
              <a:gd name="connsiteY8" fmla="*/ 812347 h 1277172"/>
              <a:gd name="connsiteX9" fmla="*/ 5068170 w 5068170"/>
              <a:gd name="connsiteY9" fmla="*/ 769934 h 127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68170" h="1277172">
                <a:moveTo>
                  <a:pt x="0" y="829015"/>
                </a:moveTo>
                <a:cubicBezTo>
                  <a:pt x="165421" y="829267"/>
                  <a:pt x="253986" y="906169"/>
                  <a:pt x="336681" y="768731"/>
                </a:cubicBezTo>
                <a:cubicBezTo>
                  <a:pt x="419376" y="631293"/>
                  <a:pt x="458956" y="-61378"/>
                  <a:pt x="496170" y="4390"/>
                </a:cubicBezTo>
                <a:cubicBezTo>
                  <a:pt x="533384" y="70158"/>
                  <a:pt x="516683" y="964865"/>
                  <a:pt x="559965" y="1163339"/>
                </a:cubicBezTo>
                <a:cubicBezTo>
                  <a:pt x="603247" y="1361813"/>
                  <a:pt x="698405" y="1252253"/>
                  <a:pt x="755864" y="1195236"/>
                </a:cubicBezTo>
                <a:cubicBezTo>
                  <a:pt x="813323" y="1138219"/>
                  <a:pt x="815905" y="888772"/>
                  <a:pt x="904719" y="821235"/>
                </a:cubicBezTo>
                <a:cubicBezTo>
                  <a:pt x="993533" y="753698"/>
                  <a:pt x="1095551" y="795237"/>
                  <a:pt x="1288749" y="790014"/>
                </a:cubicBezTo>
                <a:cubicBezTo>
                  <a:pt x="1372720" y="766082"/>
                  <a:pt x="1471635" y="574132"/>
                  <a:pt x="1708918" y="561639"/>
                </a:cubicBezTo>
                <a:cubicBezTo>
                  <a:pt x="1946201" y="549146"/>
                  <a:pt x="1874382" y="800706"/>
                  <a:pt x="2374523" y="812347"/>
                </a:cubicBezTo>
                <a:lnTo>
                  <a:pt x="5068170" y="769934"/>
                </a:ln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0" name="Skupina 29"/>
          <p:cNvGrpSpPr/>
          <p:nvPr/>
        </p:nvGrpSpPr>
        <p:grpSpPr>
          <a:xfrm>
            <a:off x="251520" y="2992120"/>
            <a:ext cx="6244482" cy="698398"/>
            <a:chOff x="251520" y="2840739"/>
            <a:chExt cx="6244482" cy="725554"/>
          </a:xfrm>
        </p:grpSpPr>
        <p:sp>
          <p:nvSpPr>
            <p:cNvPr id="31" name="Volný tvar 30"/>
            <p:cNvSpPr/>
            <p:nvPr/>
          </p:nvSpPr>
          <p:spPr>
            <a:xfrm>
              <a:off x="251520" y="2840739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2316604" y="2856744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4386826" y="2864060"/>
              <a:ext cx="2109176" cy="702233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45460" h="957616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4882" y="903253"/>
                    <a:pt x="882170" y="904877"/>
                  </a:cubicBezTo>
                  <a:cubicBezTo>
                    <a:pt x="899458" y="906501"/>
                    <a:pt x="1137017" y="950410"/>
                    <a:pt x="1262119" y="909640"/>
                  </a:cubicBezTo>
                  <a:cubicBezTo>
                    <a:pt x="1387221" y="868870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34" name="Nadpis 3">
            <a:extLst>
              <a:ext uri="{FF2B5EF4-FFF2-40B4-BE49-F238E27FC236}">
                <a16:creationId xmlns:a16="http://schemas.microsoft.com/office/drawing/2014/main" id="{3CA78BA0-C2A6-4344-92FE-11FE760C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32003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2) Srdeční rytmus</a:t>
            </a:r>
            <a:endParaRPr lang="cs-CZ" dirty="0"/>
          </a:p>
        </p:txBody>
      </p: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4E83DCD3-FF8E-4415-9AB0-2112B988D941}"/>
              </a:ext>
            </a:extLst>
          </p:cNvPr>
          <p:cNvGrpSpPr/>
          <p:nvPr/>
        </p:nvGrpSpPr>
        <p:grpSpPr>
          <a:xfrm>
            <a:off x="6720830" y="3039271"/>
            <a:ext cx="4174260" cy="768302"/>
            <a:chOff x="251520" y="2840739"/>
            <a:chExt cx="4174260" cy="798177"/>
          </a:xfrm>
        </p:grpSpPr>
        <p:sp>
          <p:nvSpPr>
            <p:cNvPr id="37" name="Volný tvar 30">
              <a:extLst>
                <a:ext uri="{FF2B5EF4-FFF2-40B4-BE49-F238E27FC236}">
                  <a16:creationId xmlns:a16="http://schemas.microsoft.com/office/drawing/2014/main" id="{97B3D137-477F-47D1-87F7-E7441BA0B70F}"/>
                </a:ext>
              </a:extLst>
            </p:cNvPr>
            <p:cNvSpPr/>
            <p:nvPr/>
          </p:nvSpPr>
          <p:spPr>
            <a:xfrm>
              <a:off x="251520" y="2840739"/>
              <a:ext cx="2109176" cy="753775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80299"/>
                <a:gd name="connsiteX1" fmla="*/ 434608 w 3145460"/>
                <a:gd name="connsiteY1" fmla="*/ 890028 h 980299"/>
                <a:gd name="connsiteX2" fmla="*/ 639175 w 3145460"/>
                <a:gd name="connsiteY2" fmla="*/ 890027 h 980299"/>
                <a:gd name="connsiteX3" fmla="*/ 770375 w 3145460"/>
                <a:gd name="connsiteY3" fmla="*/ 897765 h 980299"/>
                <a:gd name="connsiteX4" fmla="*/ 807362 w 3145460"/>
                <a:gd name="connsiteY4" fmla="*/ 901383 h 980299"/>
                <a:gd name="connsiteX5" fmla="*/ 832257 w 3145460"/>
                <a:gd name="connsiteY5" fmla="*/ 878530 h 980299"/>
                <a:gd name="connsiteX6" fmla="*/ 841658 w 3145460"/>
                <a:gd name="connsiteY6" fmla="*/ 2 h 980299"/>
                <a:gd name="connsiteX7" fmla="*/ 858358 w 3145460"/>
                <a:gd name="connsiteY7" fmla="*/ 885611 h 980299"/>
                <a:gd name="connsiteX8" fmla="*/ 882170 w 3145460"/>
                <a:gd name="connsiteY8" fmla="*/ 904877 h 980299"/>
                <a:gd name="connsiteX9" fmla="*/ 1014240 w 3145460"/>
                <a:gd name="connsiteY9" fmla="*/ 980275 h 980299"/>
                <a:gd name="connsiteX10" fmla="*/ 1262119 w 3145460"/>
                <a:gd name="connsiteY10" fmla="*/ 909640 h 980299"/>
                <a:gd name="connsiteX11" fmla="*/ 1632780 w 3145460"/>
                <a:gd name="connsiteY11" fmla="*/ 660258 h 980299"/>
                <a:gd name="connsiteX12" fmla="*/ 1808384 w 3145460"/>
                <a:gd name="connsiteY12" fmla="*/ 874014 h 980299"/>
                <a:gd name="connsiteX13" fmla="*/ 3145460 w 3145460"/>
                <a:gd name="connsiteY13" fmla="*/ 898161 h 980299"/>
                <a:gd name="connsiteX0" fmla="*/ 0 w 3145460"/>
                <a:gd name="connsiteY0" fmla="*/ 881554 h 980917"/>
                <a:gd name="connsiteX1" fmla="*/ 434608 w 3145460"/>
                <a:gd name="connsiteY1" fmla="*/ 890028 h 980917"/>
                <a:gd name="connsiteX2" fmla="*/ 639175 w 3145460"/>
                <a:gd name="connsiteY2" fmla="*/ 890027 h 980917"/>
                <a:gd name="connsiteX3" fmla="*/ 770375 w 3145460"/>
                <a:gd name="connsiteY3" fmla="*/ 897765 h 980917"/>
                <a:gd name="connsiteX4" fmla="*/ 807362 w 3145460"/>
                <a:gd name="connsiteY4" fmla="*/ 901383 h 980917"/>
                <a:gd name="connsiteX5" fmla="*/ 832257 w 3145460"/>
                <a:gd name="connsiteY5" fmla="*/ 878530 h 980917"/>
                <a:gd name="connsiteX6" fmla="*/ 841658 w 3145460"/>
                <a:gd name="connsiteY6" fmla="*/ 2 h 980917"/>
                <a:gd name="connsiteX7" fmla="*/ 858358 w 3145460"/>
                <a:gd name="connsiteY7" fmla="*/ 885611 h 980917"/>
                <a:gd name="connsiteX8" fmla="*/ 882170 w 3145460"/>
                <a:gd name="connsiteY8" fmla="*/ 904877 h 980917"/>
                <a:gd name="connsiteX9" fmla="*/ 1014240 w 3145460"/>
                <a:gd name="connsiteY9" fmla="*/ 980275 h 980917"/>
                <a:gd name="connsiteX10" fmla="*/ 1134982 w 3145460"/>
                <a:gd name="connsiteY10" fmla="*/ 906060 h 980917"/>
                <a:gd name="connsiteX11" fmla="*/ 1262119 w 3145460"/>
                <a:gd name="connsiteY11" fmla="*/ 909640 h 980917"/>
                <a:gd name="connsiteX12" fmla="*/ 1632780 w 3145460"/>
                <a:gd name="connsiteY12" fmla="*/ 660258 h 980917"/>
                <a:gd name="connsiteX13" fmla="*/ 1808384 w 3145460"/>
                <a:gd name="connsiteY13" fmla="*/ 874014 h 980917"/>
                <a:gd name="connsiteX14" fmla="*/ 3145460 w 3145460"/>
                <a:gd name="connsiteY14" fmla="*/ 898161 h 980917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882170 w 3145460"/>
                <a:gd name="connsiteY8" fmla="*/ 904877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980916"/>
                <a:gd name="connsiteX1" fmla="*/ 434608 w 3145460"/>
                <a:gd name="connsiteY1" fmla="*/ 890028 h 980916"/>
                <a:gd name="connsiteX2" fmla="*/ 639175 w 3145460"/>
                <a:gd name="connsiteY2" fmla="*/ 890027 h 980916"/>
                <a:gd name="connsiteX3" fmla="*/ 770375 w 3145460"/>
                <a:gd name="connsiteY3" fmla="*/ 897765 h 980916"/>
                <a:gd name="connsiteX4" fmla="*/ 807362 w 3145460"/>
                <a:gd name="connsiteY4" fmla="*/ 901383 h 980916"/>
                <a:gd name="connsiteX5" fmla="*/ 832257 w 3145460"/>
                <a:gd name="connsiteY5" fmla="*/ 878530 h 980916"/>
                <a:gd name="connsiteX6" fmla="*/ 841658 w 3145460"/>
                <a:gd name="connsiteY6" fmla="*/ 2 h 980916"/>
                <a:gd name="connsiteX7" fmla="*/ 858358 w 3145460"/>
                <a:gd name="connsiteY7" fmla="*/ 885611 h 980916"/>
                <a:gd name="connsiteX8" fmla="*/ 903478 w 3145460"/>
                <a:gd name="connsiteY8" fmla="*/ 864395 h 980916"/>
                <a:gd name="connsiteX9" fmla="*/ 1014240 w 3145460"/>
                <a:gd name="connsiteY9" fmla="*/ 980275 h 980916"/>
                <a:gd name="connsiteX10" fmla="*/ 1134982 w 3145460"/>
                <a:gd name="connsiteY10" fmla="*/ 906060 h 980916"/>
                <a:gd name="connsiteX11" fmla="*/ 1283426 w 3145460"/>
                <a:gd name="connsiteY11" fmla="*/ 889398 h 980916"/>
                <a:gd name="connsiteX12" fmla="*/ 1632780 w 3145460"/>
                <a:gd name="connsiteY12" fmla="*/ 660258 h 980916"/>
                <a:gd name="connsiteX13" fmla="*/ 1808384 w 3145460"/>
                <a:gd name="connsiteY13" fmla="*/ 874014 h 980916"/>
                <a:gd name="connsiteX14" fmla="*/ 3145460 w 3145460"/>
                <a:gd name="connsiteY14" fmla="*/ 898161 h 980916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  <a:gd name="connsiteX0" fmla="*/ 0 w 3145460"/>
                <a:gd name="connsiteY0" fmla="*/ 881554 h 1027902"/>
                <a:gd name="connsiteX1" fmla="*/ 434608 w 3145460"/>
                <a:gd name="connsiteY1" fmla="*/ 890028 h 1027902"/>
                <a:gd name="connsiteX2" fmla="*/ 639175 w 3145460"/>
                <a:gd name="connsiteY2" fmla="*/ 890027 h 1027902"/>
                <a:gd name="connsiteX3" fmla="*/ 770375 w 3145460"/>
                <a:gd name="connsiteY3" fmla="*/ 897765 h 1027902"/>
                <a:gd name="connsiteX4" fmla="*/ 807362 w 3145460"/>
                <a:gd name="connsiteY4" fmla="*/ 901383 h 1027902"/>
                <a:gd name="connsiteX5" fmla="*/ 832257 w 3145460"/>
                <a:gd name="connsiteY5" fmla="*/ 878530 h 1027902"/>
                <a:gd name="connsiteX6" fmla="*/ 841658 w 3145460"/>
                <a:gd name="connsiteY6" fmla="*/ 2 h 1027902"/>
                <a:gd name="connsiteX7" fmla="*/ 858358 w 3145460"/>
                <a:gd name="connsiteY7" fmla="*/ 885611 h 1027902"/>
                <a:gd name="connsiteX8" fmla="*/ 903478 w 3145460"/>
                <a:gd name="connsiteY8" fmla="*/ 864395 h 1027902"/>
                <a:gd name="connsiteX9" fmla="*/ 1007137 w 3145460"/>
                <a:gd name="connsiteY9" fmla="*/ 1027506 h 1027902"/>
                <a:gd name="connsiteX10" fmla="*/ 1134982 w 3145460"/>
                <a:gd name="connsiteY10" fmla="*/ 906060 h 1027902"/>
                <a:gd name="connsiteX11" fmla="*/ 1283426 w 3145460"/>
                <a:gd name="connsiteY11" fmla="*/ 889398 h 1027902"/>
                <a:gd name="connsiteX12" fmla="*/ 1632780 w 3145460"/>
                <a:gd name="connsiteY12" fmla="*/ 660258 h 1027902"/>
                <a:gd name="connsiteX13" fmla="*/ 1808384 w 3145460"/>
                <a:gd name="connsiteY13" fmla="*/ 874014 h 1027902"/>
                <a:gd name="connsiteX14" fmla="*/ 3145460 w 3145460"/>
                <a:gd name="connsiteY14" fmla="*/ 898161 h 102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5460" h="1027902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48055" y="741545"/>
                    <a:pt x="858358" y="885611"/>
                  </a:cubicBezTo>
                  <a:cubicBezTo>
                    <a:pt x="868661" y="1029677"/>
                    <a:pt x="878682" y="840746"/>
                    <a:pt x="903478" y="864395"/>
                  </a:cubicBezTo>
                  <a:cubicBezTo>
                    <a:pt x="928274" y="888044"/>
                    <a:pt x="956716" y="1019437"/>
                    <a:pt x="1007137" y="1027506"/>
                  </a:cubicBezTo>
                  <a:cubicBezTo>
                    <a:pt x="1078865" y="1035575"/>
                    <a:pt x="1093669" y="917833"/>
                    <a:pt x="1134982" y="906060"/>
                  </a:cubicBezTo>
                  <a:cubicBezTo>
                    <a:pt x="1176295" y="894288"/>
                    <a:pt x="1200460" y="930365"/>
                    <a:pt x="1283426" y="889398"/>
                  </a:cubicBezTo>
                  <a:cubicBezTo>
                    <a:pt x="1366392" y="848431"/>
                    <a:pt x="1545287" y="662822"/>
                    <a:pt x="1632780" y="660258"/>
                  </a:cubicBezTo>
                  <a:cubicBezTo>
                    <a:pt x="1720273" y="657694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  <p:sp>
          <p:nvSpPr>
            <p:cNvPr id="38" name="Volný tvar 31">
              <a:extLst>
                <a:ext uri="{FF2B5EF4-FFF2-40B4-BE49-F238E27FC236}">
                  <a16:creationId xmlns:a16="http://schemas.microsoft.com/office/drawing/2014/main" id="{027E41AF-8AC3-46FC-9CF6-EF7AB1BE26BD}"/>
                </a:ext>
              </a:extLst>
            </p:cNvPr>
            <p:cNvSpPr/>
            <p:nvPr/>
          </p:nvSpPr>
          <p:spPr>
            <a:xfrm>
              <a:off x="2316604" y="2856745"/>
              <a:ext cx="2109176" cy="782171"/>
            </a:xfrm>
            <a:custGeom>
              <a:avLst/>
              <a:gdLst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27512 w 2113808"/>
                <a:gd name="connsiteY2" fmla="*/ 760035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522515 w 2113808"/>
                <a:gd name="connsiteY3" fmla="*/ 890664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481300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380011 w 2113808"/>
                <a:gd name="connsiteY1" fmla="*/ 890664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51639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46642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981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50805"/>
                <a:gd name="connsiteX1" fmla="*/ 466900 w 2113808"/>
                <a:gd name="connsiteY1" fmla="*/ 894802 h 1050805"/>
                <a:gd name="connsiteX2" fmla="*/ 580602 w 2113808"/>
                <a:gd name="connsiteY2" fmla="*/ 797273 h 1050805"/>
                <a:gd name="connsiteX3" fmla="*/ 671467 w 2113808"/>
                <a:gd name="connsiteY3" fmla="*/ 894801 h 1050805"/>
                <a:gd name="connsiteX4" fmla="*/ 843148 w 2113808"/>
                <a:gd name="connsiteY4" fmla="*/ 902539 h 1050805"/>
                <a:gd name="connsiteX5" fmla="*/ 855024 w 2113808"/>
                <a:gd name="connsiteY5" fmla="*/ 973791 h 1050805"/>
                <a:gd name="connsiteX6" fmla="*/ 902525 w 2113808"/>
                <a:gd name="connsiteY6" fmla="*/ 14 h 1050805"/>
                <a:gd name="connsiteX7" fmla="*/ 890650 w 2113808"/>
                <a:gd name="connsiteY7" fmla="*/ 997542 h 1050805"/>
                <a:gd name="connsiteX8" fmla="*/ 890650 w 2113808"/>
                <a:gd name="connsiteY8" fmla="*/ 914414 h 1050805"/>
                <a:gd name="connsiteX9" fmla="*/ 1294411 w 2113808"/>
                <a:gd name="connsiteY9" fmla="*/ 914414 h 1050805"/>
                <a:gd name="connsiteX10" fmla="*/ 1665072 w 2113808"/>
                <a:gd name="connsiteY10" fmla="*/ 665032 h 1050805"/>
                <a:gd name="connsiteX11" fmla="*/ 1840676 w 2113808"/>
                <a:gd name="connsiteY11" fmla="*/ 878788 h 1050805"/>
                <a:gd name="connsiteX12" fmla="*/ 2113808 w 2113808"/>
                <a:gd name="connsiteY12" fmla="*/ 914414 h 1050805"/>
                <a:gd name="connsiteX0" fmla="*/ 0 w 2113808"/>
                <a:gd name="connsiteY0" fmla="*/ 890664 h 1028075"/>
                <a:gd name="connsiteX1" fmla="*/ 466900 w 2113808"/>
                <a:gd name="connsiteY1" fmla="*/ 894802 h 1028075"/>
                <a:gd name="connsiteX2" fmla="*/ 580602 w 2113808"/>
                <a:gd name="connsiteY2" fmla="*/ 797273 h 1028075"/>
                <a:gd name="connsiteX3" fmla="*/ 671467 w 2113808"/>
                <a:gd name="connsiteY3" fmla="*/ 894801 h 1028075"/>
                <a:gd name="connsiteX4" fmla="*/ 843148 w 2113808"/>
                <a:gd name="connsiteY4" fmla="*/ 902539 h 1028075"/>
                <a:gd name="connsiteX5" fmla="*/ 855024 w 2113808"/>
                <a:gd name="connsiteY5" fmla="*/ 973791 h 1028075"/>
                <a:gd name="connsiteX6" fmla="*/ 902525 w 2113808"/>
                <a:gd name="connsiteY6" fmla="*/ 14 h 1028075"/>
                <a:gd name="connsiteX7" fmla="*/ 890650 w 2113808"/>
                <a:gd name="connsiteY7" fmla="*/ 997542 h 1028075"/>
                <a:gd name="connsiteX8" fmla="*/ 890650 w 2113808"/>
                <a:gd name="connsiteY8" fmla="*/ 914414 h 1028075"/>
                <a:gd name="connsiteX9" fmla="*/ 1294411 w 2113808"/>
                <a:gd name="connsiteY9" fmla="*/ 914414 h 1028075"/>
                <a:gd name="connsiteX10" fmla="*/ 1665072 w 2113808"/>
                <a:gd name="connsiteY10" fmla="*/ 665032 h 1028075"/>
                <a:gd name="connsiteX11" fmla="*/ 1840676 w 2113808"/>
                <a:gd name="connsiteY11" fmla="*/ 878788 h 1028075"/>
                <a:gd name="connsiteX12" fmla="*/ 2113808 w 2113808"/>
                <a:gd name="connsiteY12" fmla="*/ 914414 h 1028075"/>
                <a:gd name="connsiteX0" fmla="*/ 0 w 2113808"/>
                <a:gd name="connsiteY0" fmla="*/ 890664 h 1028178"/>
                <a:gd name="connsiteX1" fmla="*/ 466900 w 2113808"/>
                <a:gd name="connsiteY1" fmla="*/ 894802 h 1028178"/>
                <a:gd name="connsiteX2" fmla="*/ 580602 w 2113808"/>
                <a:gd name="connsiteY2" fmla="*/ 797273 h 1028178"/>
                <a:gd name="connsiteX3" fmla="*/ 671467 w 2113808"/>
                <a:gd name="connsiteY3" fmla="*/ 894801 h 1028178"/>
                <a:gd name="connsiteX4" fmla="*/ 843148 w 2113808"/>
                <a:gd name="connsiteY4" fmla="*/ 902539 h 1028178"/>
                <a:gd name="connsiteX5" fmla="*/ 837273 w 2113808"/>
                <a:gd name="connsiteY5" fmla="*/ 903776 h 1028178"/>
                <a:gd name="connsiteX6" fmla="*/ 855024 w 2113808"/>
                <a:gd name="connsiteY6" fmla="*/ 973791 h 1028178"/>
                <a:gd name="connsiteX7" fmla="*/ 902525 w 2113808"/>
                <a:gd name="connsiteY7" fmla="*/ 14 h 1028178"/>
                <a:gd name="connsiteX8" fmla="*/ 890650 w 2113808"/>
                <a:gd name="connsiteY8" fmla="*/ 997542 h 1028178"/>
                <a:gd name="connsiteX9" fmla="*/ 890650 w 2113808"/>
                <a:gd name="connsiteY9" fmla="*/ 914414 h 1028178"/>
                <a:gd name="connsiteX10" fmla="*/ 1294411 w 2113808"/>
                <a:gd name="connsiteY10" fmla="*/ 914414 h 1028178"/>
                <a:gd name="connsiteX11" fmla="*/ 1665072 w 2113808"/>
                <a:gd name="connsiteY11" fmla="*/ 665032 h 1028178"/>
                <a:gd name="connsiteX12" fmla="*/ 1840676 w 2113808"/>
                <a:gd name="connsiteY12" fmla="*/ 878788 h 1028178"/>
                <a:gd name="connsiteX13" fmla="*/ 2113808 w 2113808"/>
                <a:gd name="connsiteY13" fmla="*/ 914414 h 1028178"/>
                <a:gd name="connsiteX0" fmla="*/ 0 w 2113808"/>
                <a:gd name="connsiteY0" fmla="*/ 890663 h 1001504"/>
                <a:gd name="connsiteX1" fmla="*/ 466900 w 2113808"/>
                <a:gd name="connsiteY1" fmla="*/ 894801 h 1001504"/>
                <a:gd name="connsiteX2" fmla="*/ 580602 w 2113808"/>
                <a:gd name="connsiteY2" fmla="*/ 797272 h 1001504"/>
                <a:gd name="connsiteX3" fmla="*/ 671467 w 2113808"/>
                <a:gd name="connsiteY3" fmla="*/ 894800 h 1001504"/>
                <a:gd name="connsiteX4" fmla="*/ 843148 w 2113808"/>
                <a:gd name="connsiteY4" fmla="*/ 902538 h 1001504"/>
                <a:gd name="connsiteX5" fmla="*/ 837273 w 2113808"/>
                <a:gd name="connsiteY5" fmla="*/ 903775 h 1001504"/>
                <a:gd name="connsiteX6" fmla="*/ 855024 w 2113808"/>
                <a:gd name="connsiteY6" fmla="*/ 973790 h 1001504"/>
                <a:gd name="connsiteX7" fmla="*/ 902525 w 2113808"/>
                <a:gd name="connsiteY7" fmla="*/ 13 h 1001504"/>
                <a:gd name="connsiteX8" fmla="*/ 890650 w 2113808"/>
                <a:gd name="connsiteY8" fmla="*/ 997541 h 1001504"/>
                <a:gd name="connsiteX9" fmla="*/ 890650 w 2113808"/>
                <a:gd name="connsiteY9" fmla="*/ 914413 h 1001504"/>
                <a:gd name="connsiteX10" fmla="*/ 1294411 w 2113808"/>
                <a:gd name="connsiteY10" fmla="*/ 914413 h 1001504"/>
                <a:gd name="connsiteX11" fmla="*/ 1665072 w 2113808"/>
                <a:gd name="connsiteY11" fmla="*/ 665031 h 1001504"/>
                <a:gd name="connsiteX12" fmla="*/ 1840676 w 2113808"/>
                <a:gd name="connsiteY12" fmla="*/ 878787 h 1001504"/>
                <a:gd name="connsiteX13" fmla="*/ 2113808 w 2113808"/>
                <a:gd name="connsiteY13" fmla="*/ 914413 h 1001504"/>
                <a:gd name="connsiteX0" fmla="*/ 0 w 2113808"/>
                <a:gd name="connsiteY0" fmla="*/ 890663 h 1049715"/>
                <a:gd name="connsiteX1" fmla="*/ 466900 w 2113808"/>
                <a:gd name="connsiteY1" fmla="*/ 894801 h 1049715"/>
                <a:gd name="connsiteX2" fmla="*/ 580602 w 2113808"/>
                <a:gd name="connsiteY2" fmla="*/ 797272 h 1049715"/>
                <a:gd name="connsiteX3" fmla="*/ 671467 w 2113808"/>
                <a:gd name="connsiteY3" fmla="*/ 894800 h 1049715"/>
                <a:gd name="connsiteX4" fmla="*/ 843148 w 2113808"/>
                <a:gd name="connsiteY4" fmla="*/ 902538 h 1049715"/>
                <a:gd name="connsiteX5" fmla="*/ 837273 w 2113808"/>
                <a:gd name="connsiteY5" fmla="*/ 903775 h 1049715"/>
                <a:gd name="connsiteX6" fmla="*/ 855024 w 2113808"/>
                <a:gd name="connsiteY6" fmla="*/ 973790 h 1049715"/>
                <a:gd name="connsiteX7" fmla="*/ 902525 w 2113808"/>
                <a:gd name="connsiteY7" fmla="*/ 13 h 1049715"/>
                <a:gd name="connsiteX8" fmla="*/ 890650 w 2113808"/>
                <a:gd name="connsiteY8" fmla="*/ 997541 h 1049715"/>
                <a:gd name="connsiteX9" fmla="*/ 914462 w 2113808"/>
                <a:gd name="connsiteY9" fmla="*/ 909650 h 1049715"/>
                <a:gd name="connsiteX10" fmla="*/ 1294411 w 2113808"/>
                <a:gd name="connsiteY10" fmla="*/ 914413 h 1049715"/>
                <a:gd name="connsiteX11" fmla="*/ 1665072 w 2113808"/>
                <a:gd name="connsiteY11" fmla="*/ 665031 h 1049715"/>
                <a:gd name="connsiteX12" fmla="*/ 1840676 w 2113808"/>
                <a:gd name="connsiteY12" fmla="*/ 878787 h 1049715"/>
                <a:gd name="connsiteX13" fmla="*/ 2113808 w 2113808"/>
                <a:gd name="connsiteY13" fmla="*/ 914413 h 1049715"/>
                <a:gd name="connsiteX0" fmla="*/ 0 w 2113808"/>
                <a:gd name="connsiteY0" fmla="*/ 890663 h 1048408"/>
                <a:gd name="connsiteX1" fmla="*/ 466900 w 2113808"/>
                <a:gd name="connsiteY1" fmla="*/ 894801 h 1048408"/>
                <a:gd name="connsiteX2" fmla="*/ 580602 w 2113808"/>
                <a:gd name="connsiteY2" fmla="*/ 797272 h 1048408"/>
                <a:gd name="connsiteX3" fmla="*/ 671467 w 2113808"/>
                <a:gd name="connsiteY3" fmla="*/ 894800 h 1048408"/>
                <a:gd name="connsiteX4" fmla="*/ 843148 w 2113808"/>
                <a:gd name="connsiteY4" fmla="*/ 902538 h 1048408"/>
                <a:gd name="connsiteX5" fmla="*/ 837273 w 2113808"/>
                <a:gd name="connsiteY5" fmla="*/ 903775 h 1048408"/>
                <a:gd name="connsiteX6" fmla="*/ 855024 w 2113808"/>
                <a:gd name="connsiteY6" fmla="*/ 973790 h 1048408"/>
                <a:gd name="connsiteX7" fmla="*/ 902525 w 2113808"/>
                <a:gd name="connsiteY7" fmla="*/ 13 h 1048408"/>
                <a:gd name="connsiteX8" fmla="*/ 890650 w 2113808"/>
                <a:gd name="connsiteY8" fmla="*/ 997541 h 1048408"/>
                <a:gd name="connsiteX9" fmla="*/ 914462 w 2113808"/>
                <a:gd name="connsiteY9" fmla="*/ 909650 h 1048408"/>
                <a:gd name="connsiteX10" fmla="*/ 1294411 w 2113808"/>
                <a:gd name="connsiteY10" fmla="*/ 914413 h 1048408"/>
                <a:gd name="connsiteX11" fmla="*/ 1665072 w 2113808"/>
                <a:gd name="connsiteY11" fmla="*/ 665031 h 1048408"/>
                <a:gd name="connsiteX12" fmla="*/ 1840676 w 2113808"/>
                <a:gd name="connsiteY12" fmla="*/ 878787 h 1048408"/>
                <a:gd name="connsiteX13" fmla="*/ 2113808 w 2113808"/>
                <a:gd name="connsiteY13" fmla="*/ 914413 h 1048408"/>
                <a:gd name="connsiteX0" fmla="*/ 0 w 2113808"/>
                <a:gd name="connsiteY0" fmla="*/ 890840 h 986440"/>
                <a:gd name="connsiteX1" fmla="*/ 466900 w 2113808"/>
                <a:gd name="connsiteY1" fmla="*/ 894978 h 986440"/>
                <a:gd name="connsiteX2" fmla="*/ 580602 w 2113808"/>
                <a:gd name="connsiteY2" fmla="*/ 797449 h 986440"/>
                <a:gd name="connsiteX3" fmla="*/ 671467 w 2113808"/>
                <a:gd name="connsiteY3" fmla="*/ 894977 h 986440"/>
                <a:gd name="connsiteX4" fmla="*/ 843148 w 2113808"/>
                <a:gd name="connsiteY4" fmla="*/ 902715 h 986440"/>
                <a:gd name="connsiteX5" fmla="*/ 837273 w 2113808"/>
                <a:gd name="connsiteY5" fmla="*/ 903952 h 986440"/>
                <a:gd name="connsiteX6" fmla="*/ 855024 w 2113808"/>
                <a:gd name="connsiteY6" fmla="*/ 973967 h 986440"/>
                <a:gd name="connsiteX7" fmla="*/ 902525 w 2113808"/>
                <a:gd name="connsiteY7" fmla="*/ 190 h 986440"/>
                <a:gd name="connsiteX8" fmla="*/ 890650 w 2113808"/>
                <a:gd name="connsiteY8" fmla="*/ 890561 h 986440"/>
                <a:gd name="connsiteX9" fmla="*/ 914462 w 2113808"/>
                <a:gd name="connsiteY9" fmla="*/ 909827 h 986440"/>
                <a:gd name="connsiteX10" fmla="*/ 1294411 w 2113808"/>
                <a:gd name="connsiteY10" fmla="*/ 914590 h 986440"/>
                <a:gd name="connsiteX11" fmla="*/ 1665072 w 2113808"/>
                <a:gd name="connsiteY11" fmla="*/ 665208 h 986440"/>
                <a:gd name="connsiteX12" fmla="*/ 1840676 w 2113808"/>
                <a:gd name="connsiteY12" fmla="*/ 878964 h 986440"/>
                <a:gd name="connsiteX13" fmla="*/ 2113808 w 2113808"/>
                <a:gd name="connsiteY13" fmla="*/ 914590 h 986440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27 h 986427"/>
                <a:gd name="connsiteX1" fmla="*/ 466900 w 2113808"/>
                <a:gd name="connsiteY1" fmla="*/ 894965 h 986427"/>
                <a:gd name="connsiteX2" fmla="*/ 580602 w 2113808"/>
                <a:gd name="connsiteY2" fmla="*/ 797436 h 986427"/>
                <a:gd name="connsiteX3" fmla="*/ 671467 w 2113808"/>
                <a:gd name="connsiteY3" fmla="*/ 894964 h 986427"/>
                <a:gd name="connsiteX4" fmla="*/ 843148 w 2113808"/>
                <a:gd name="connsiteY4" fmla="*/ 902702 h 986427"/>
                <a:gd name="connsiteX5" fmla="*/ 837273 w 2113808"/>
                <a:gd name="connsiteY5" fmla="*/ 903939 h 986427"/>
                <a:gd name="connsiteX6" fmla="*/ 855024 w 2113808"/>
                <a:gd name="connsiteY6" fmla="*/ 973954 h 986427"/>
                <a:gd name="connsiteX7" fmla="*/ 902525 w 2113808"/>
                <a:gd name="connsiteY7" fmla="*/ 177 h 986427"/>
                <a:gd name="connsiteX8" fmla="*/ 890650 w 2113808"/>
                <a:gd name="connsiteY8" fmla="*/ 890548 h 986427"/>
                <a:gd name="connsiteX9" fmla="*/ 914462 w 2113808"/>
                <a:gd name="connsiteY9" fmla="*/ 909814 h 986427"/>
                <a:gd name="connsiteX10" fmla="*/ 1294411 w 2113808"/>
                <a:gd name="connsiteY10" fmla="*/ 914577 h 986427"/>
                <a:gd name="connsiteX11" fmla="*/ 1665072 w 2113808"/>
                <a:gd name="connsiteY11" fmla="*/ 665195 h 986427"/>
                <a:gd name="connsiteX12" fmla="*/ 1840676 w 2113808"/>
                <a:gd name="connsiteY12" fmla="*/ 878951 h 986427"/>
                <a:gd name="connsiteX13" fmla="*/ 2113808 w 2113808"/>
                <a:gd name="connsiteY13" fmla="*/ 914577 h 986427"/>
                <a:gd name="connsiteX0" fmla="*/ 0 w 2113808"/>
                <a:gd name="connsiteY0" fmla="*/ 890833 h 986433"/>
                <a:gd name="connsiteX1" fmla="*/ 466900 w 2113808"/>
                <a:gd name="connsiteY1" fmla="*/ 894971 h 986433"/>
                <a:gd name="connsiteX2" fmla="*/ 580602 w 2113808"/>
                <a:gd name="connsiteY2" fmla="*/ 797442 h 986433"/>
                <a:gd name="connsiteX3" fmla="*/ 671467 w 2113808"/>
                <a:gd name="connsiteY3" fmla="*/ 894970 h 986433"/>
                <a:gd name="connsiteX4" fmla="*/ 843148 w 2113808"/>
                <a:gd name="connsiteY4" fmla="*/ 902708 h 986433"/>
                <a:gd name="connsiteX5" fmla="*/ 837273 w 2113808"/>
                <a:gd name="connsiteY5" fmla="*/ 903945 h 986433"/>
                <a:gd name="connsiteX6" fmla="*/ 855024 w 2113808"/>
                <a:gd name="connsiteY6" fmla="*/ 973960 h 986433"/>
                <a:gd name="connsiteX7" fmla="*/ 902525 w 2113808"/>
                <a:gd name="connsiteY7" fmla="*/ 183 h 986433"/>
                <a:gd name="connsiteX8" fmla="*/ 890650 w 2113808"/>
                <a:gd name="connsiteY8" fmla="*/ 890554 h 986433"/>
                <a:gd name="connsiteX9" fmla="*/ 914462 w 2113808"/>
                <a:gd name="connsiteY9" fmla="*/ 909820 h 986433"/>
                <a:gd name="connsiteX10" fmla="*/ 1294411 w 2113808"/>
                <a:gd name="connsiteY10" fmla="*/ 914583 h 986433"/>
                <a:gd name="connsiteX11" fmla="*/ 1665072 w 2113808"/>
                <a:gd name="connsiteY11" fmla="*/ 665201 h 986433"/>
                <a:gd name="connsiteX12" fmla="*/ 1840676 w 2113808"/>
                <a:gd name="connsiteY12" fmla="*/ 878957 h 986433"/>
                <a:gd name="connsiteX13" fmla="*/ 2113808 w 2113808"/>
                <a:gd name="connsiteY13" fmla="*/ 914583 h 986433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43148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5541"/>
                <a:gd name="connsiteX1" fmla="*/ 466900 w 2113808"/>
                <a:gd name="connsiteY1" fmla="*/ 894971 h 1025541"/>
                <a:gd name="connsiteX2" fmla="*/ 580602 w 2113808"/>
                <a:gd name="connsiteY2" fmla="*/ 797442 h 1025541"/>
                <a:gd name="connsiteX3" fmla="*/ 671467 w 2113808"/>
                <a:gd name="connsiteY3" fmla="*/ 894970 h 1025541"/>
                <a:gd name="connsiteX4" fmla="*/ 802667 w 2113808"/>
                <a:gd name="connsiteY4" fmla="*/ 902708 h 1025541"/>
                <a:gd name="connsiteX5" fmla="*/ 822985 w 2113808"/>
                <a:gd name="connsiteY5" fmla="*/ 892039 h 1025541"/>
                <a:gd name="connsiteX6" fmla="*/ 855024 w 2113808"/>
                <a:gd name="connsiteY6" fmla="*/ 973960 h 1025541"/>
                <a:gd name="connsiteX7" fmla="*/ 902525 w 2113808"/>
                <a:gd name="connsiteY7" fmla="*/ 183 h 1025541"/>
                <a:gd name="connsiteX8" fmla="*/ 890650 w 2113808"/>
                <a:gd name="connsiteY8" fmla="*/ 890554 h 1025541"/>
                <a:gd name="connsiteX9" fmla="*/ 914462 w 2113808"/>
                <a:gd name="connsiteY9" fmla="*/ 909820 h 1025541"/>
                <a:gd name="connsiteX10" fmla="*/ 1294411 w 2113808"/>
                <a:gd name="connsiteY10" fmla="*/ 914583 h 1025541"/>
                <a:gd name="connsiteX11" fmla="*/ 1665072 w 2113808"/>
                <a:gd name="connsiteY11" fmla="*/ 665201 h 1025541"/>
                <a:gd name="connsiteX12" fmla="*/ 1840676 w 2113808"/>
                <a:gd name="connsiteY12" fmla="*/ 878957 h 1025541"/>
                <a:gd name="connsiteX13" fmla="*/ 2113808 w 2113808"/>
                <a:gd name="connsiteY13" fmla="*/ 914583 h 1025541"/>
                <a:gd name="connsiteX0" fmla="*/ 0 w 2113808"/>
                <a:gd name="connsiteY0" fmla="*/ 890833 h 1028929"/>
                <a:gd name="connsiteX1" fmla="*/ 466900 w 2113808"/>
                <a:gd name="connsiteY1" fmla="*/ 894971 h 1028929"/>
                <a:gd name="connsiteX2" fmla="*/ 580602 w 2113808"/>
                <a:gd name="connsiteY2" fmla="*/ 797442 h 1028929"/>
                <a:gd name="connsiteX3" fmla="*/ 671467 w 2113808"/>
                <a:gd name="connsiteY3" fmla="*/ 894970 h 1028929"/>
                <a:gd name="connsiteX4" fmla="*/ 802667 w 2113808"/>
                <a:gd name="connsiteY4" fmla="*/ 902708 h 1028929"/>
                <a:gd name="connsiteX5" fmla="*/ 839654 w 2113808"/>
                <a:gd name="connsiteY5" fmla="*/ 906326 h 1028929"/>
                <a:gd name="connsiteX6" fmla="*/ 855024 w 2113808"/>
                <a:gd name="connsiteY6" fmla="*/ 973960 h 1028929"/>
                <a:gd name="connsiteX7" fmla="*/ 902525 w 2113808"/>
                <a:gd name="connsiteY7" fmla="*/ 183 h 1028929"/>
                <a:gd name="connsiteX8" fmla="*/ 890650 w 2113808"/>
                <a:gd name="connsiteY8" fmla="*/ 890554 h 1028929"/>
                <a:gd name="connsiteX9" fmla="*/ 914462 w 2113808"/>
                <a:gd name="connsiteY9" fmla="*/ 909820 h 1028929"/>
                <a:gd name="connsiteX10" fmla="*/ 1294411 w 2113808"/>
                <a:gd name="connsiteY10" fmla="*/ 914583 h 1028929"/>
                <a:gd name="connsiteX11" fmla="*/ 1665072 w 2113808"/>
                <a:gd name="connsiteY11" fmla="*/ 665201 h 1028929"/>
                <a:gd name="connsiteX12" fmla="*/ 1840676 w 2113808"/>
                <a:gd name="connsiteY12" fmla="*/ 878957 h 1028929"/>
                <a:gd name="connsiteX13" fmla="*/ 2113808 w 2113808"/>
                <a:gd name="connsiteY13" fmla="*/ 914583 h 1028929"/>
                <a:gd name="connsiteX0" fmla="*/ 0 w 2113808"/>
                <a:gd name="connsiteY0" fmla="*/ 890652 h 960068"/>
                <a:gd name="connsiteX1" fmla="*/ 466900 w 2113808"/>
                <a:gd name="connsiteY1" fmla="*/ 894790 h 960068"/>
                <a:gd name="connsiteX2" fmla="*/ 580602 w 2113808"/>
                <a:gd name="connsiteY2" fmla="*/ 797261 h 960068"/>
                <a:gd name="connsiteX3" fmla="*/ 671467 w 2113808"/>
                <a:gd name="connsiteY3" fmla="*/ 894789 h 960068"/>
                <a:gd name="connsiteX4" fmla="*/ 802667 w 2113808"/>
                <a:gd name="connsiteY4" fmla="*/ 902527 h 960068"/>
                <a:gd name="connsiteX5" fmla="*/ 839654 w 2113808"/>
                <a:gd name="connsiteY5" fmla="*/ 906145 h 960068"/>
                <a:gd name="connsiteX6" fmla="*/ 864549 w 2113808"/>
                <a:gd name="connsiteY6" fmla="*/ 883292 h 960068"/>
                <a:gd name="connsiteX7" fmla="*/ 902525 w 2113808"/>
                <a:gd name="connsiteY7" fmla="*/ 2 h 960068"/>
                <a:gd name="connsiteX8" fmla="*/ 890650 w 2113808"/>
                <a:gd name="connsiteY8" fmla="*/ 890373 h 960068"/>
                <a:gd name="connsiteX9" fmla="*/ 914462 w 2113808"/>
                <a:gd name="connsiteY9" fmla="*/ 909639 h 960068"/>
                <a:gd name="connsiteX10" fmla="*/ 1294411 w 2113808"/>
                <a:gd name="connsiteY10" fmla="*/ 914402 h 960068"/>
                <a:gd name="connsiteX11" fmla="*/ 1665072 w 2113808"/>
                <a:gd name="connsiteY11" fmla="*/ 665020 h 960068"/>
                <a:gd name="connsiteX12" fmla="*/ 1840676 w 2113808"/>
                <a:gd name="connsiteY12" fmla="*/ 878776 h 960068"/>
                <a:gd name="connsiteX13" fmla="*/ 2113808 w 2113808"/>
                <a:gd name="connsiteY13" fmla="*/ 914402 h 960068"/>
                <a:gd name="connsiteX0" fmla="*/ 0 w 2113808"/>
                <a:gd name="connsiteY0" fmla="*/ 885890 h 957616"/>
                <a:gd name="connsiteX1" fmla="*/ 466900 w 2113808"/>
                <a:gd name="connsiteY1" fmla="*/ 890028 h 957616"/>
                <a:gd name="connsiteX2" fmla="*/ 580602 w 2113808"/>
                <a:gd name="connsiteY2" fmla="*/ 792499 h 957616"/>
                <a:gd name="connsiteX3" fmla="*/ 671467 w 2113808"/>
                <a:gd name="connsiteY3" fmla="*/ 890027 h 957616"/>
                <a:gd name="connsiteX4" fmla="*/ 802667 w 2113808"/>
                <a:gd name="connsiteY4" fmla="*/ 897765 h 957616"/>
                <a:gd name="connsiteX5" fmla="*/ 839654 w 2113808"/>
                <a:gd name="connsiteY5" fmla="*/ 901383 h 957616"/>
                <a:gd name="connsiteX6" fmla="*/ 864549 w 2113808"/>
                <a:gd name="connsiteY6" fmla="*/ 878530 h 957616"/>
                <a:gd name="connsiteX7" fmla="*/ 873950 w 2113808"/>
                <a:gd name="connsiteY7" fmla="*/ 2 h 957616"/>
                <a:gd name="connsiteX8" fmla="*/ 890650 w 2113808"/>
                <a:gd name="connsiteY8" fmla="*/ 885611 h 957616"/>
                <a:gd name="connsiteX9" fmla="*/ 914462 w 2113808"/>
                <a:gd name="connsiteY9" fmla="*/ 904877 h 957616"/>
                <a:gd name="connsiteX10" fmla="*/ 1294411 w 2113808"/>
                <a:gd name="connsiteY10" fmla="*/ 909640 h 957616"/>
                <a:gd name="connsiteX11" fmla="*/ 1665072 w 2113808"/>
                <a:gd name="connsiteY11" fmla="*/ 660258 h 957616"/>
                <a:gd name="connsiteX12" fmla="*/ 1840676 w 2113808"/>
                <a:gd name="connsiteY12" fmla="*/ 874014 h 957616"/>
                <a:gd name="connsiteX13" fmla="*/ 2113808 w 2113808"/>
                <a:gd name="connsiteY13" fmla="*/ 909640 h 957616"/>
                <a:gd name="connsiteX0" fmla="*/ 0 w 2097576"/>
                <a:gd name="connsiteY0" fmla="*/ 888595 h 957616"/>
                <a:gd name="connsiteX1" fmla="*/ 450668 w 2097576"/>
                <a:gd name="connsiteY1" fmla="*/ 890028 h 957616"/>
                <a:gd name="connsiteX2" fmla="*/ 564370 w 2097576"/>
                <a:gd name="connsiteY2" fmla="*/ 792499 h 957616"/>
                <a:gd name="connsiteX3" fmla="*/ 655235 w 2097576"/>
                <a:gd name="connsiteY3" fmla="*/ 890027 h 957616"/>
                <a:gd name="connsiteX4" fmla="*/ 786435 w 2097576"/>
                <a:gd name="connsiteY4" fmla="*/ 897765 h 957616"/>
                <a:gd name="connsiteX5" fmla="*/ 823422 w 2097576"/>
                <a:gd name="connsiteY5" fmla="*/ 901383 h 957616"/>
                <a:gd name="connsiteX6" fmla="*/ 848317 w 2097576"/>
                <a:gd name="connsiteY6" fmla="*/ 878530 h 957616"/>
                <a:gd name="connsiteX7" fmla="*/ 857718 w 2097576"/>
                <a:gd name="connsiteY7" fmla="*/ 2 h 957616"/>
                <a:gd name="connsiteX8" fmla="*/ 874418 w 2097576"/>
                <a:gd name="connsiteY8" fmla="*/ 885611 h 957616"/>
                <a:gd name="connsiteX9" fmla="*/ 898230 w 2097576"/>
                <a:gd name="connsiteY9" fmla="*/ 904877 h 957616"/>
                <a:gd name="connsiteX10" fmla="*/ 1278179 w 2097576"/>
                <a:gd name="connsiteY10" fmla="*/ 909640 h 957616"/>
                <a:gd name="connsiteX11" fmla="*/ 1648840 w 2097576"/>
                <a:gd name="connsiteY11" fmla="*/ 660258 h 957616"/>
                <a:gd name="connsiteX12" fmla="*/ 1824444 w 2097576"/>
                <a:gd name="connsiteY12" fmla="*/ 874014 h 957616"/>
                <a:gd name="connsiteX13" fmla="*/ 2097576 w 2097576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61665 w 2094871"/>
                <a:gd name="connsiteY2" fmla="*/ 792499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575952 w 2094871"/>
                <a:gd name="connsiteY2" fmla="*/ 797262 h 957616"/>
                <a:gd name="connsiteX3" fmla="*/ 652530 w 2094871"/>
                <a:gd name="connsiteY3" fmla="*/ 890027 h 957616"/>
                <a:gd name="connsiteX4" fmla="*/ 783730 w 2094871"/>
                <a:gd name="connsiteY4" fmla="*/ 897765 h 957616"/>
                <a:gd name="connsiteX5" fmla="*/ 820717 w 2094871"/>
                <a:gd name="connsiteY5" fmla="*/ 901383 h 957616"/>
                <a:gd name="connsiteX6" fmla="*/ 845612 w 2094871"/>
                <a:gd name="connsiteY6" fmla="*/ 878530 h 957616"/>
                <a:gd name="connsiteX7" fmla="*/ 855013 w 2094871"/>
                <a:gd name="connsiteY7" fmla="*/ 2 h 957616"/>
                <a:gd name="connsiteX8" fmla="*/ 871713 w 2094871"/>
                <a:gd name="connsiteY8" fmla="*/ 885611 h 957616"/>
                <a:gd name="connsiteX9" fmla="*/ 895525 w 2094871"/>
                <a:gd name="connsiteY9" fmla="*/ 904877 h 957616"/>
                <a:gd name="connsiteX10" fmla="*/ 1275474 w 2094871"/>
                <a:gd name="connsiteY10" fmla="*/ 909640 h 957616"/>
                <a:gd name="connsiteX11" fmla="*/ 1646135 w 2094871"/>
                <a:gd name="connsiteY11" fmla="*/ 660258 h 957616"/>
                <a:gd name="connsiteX12" fmla="*/ 1821739 w 2094871"/>
                <a:gd name="connsiteY12" fmla="*/ 874014 h 957616"/>
                <a:gd name="connsiteX13" fmla="*/ 2094871 w 2094871"/>
                <a:gd name="connsiteY13" fmla="*/ 909640 h 957616"/>
                <a:gd name="connsiteX0" fmla="*/ 0 w 2094871"/>
                <a:gd name="connsiteY0" fmla="*/ 907532 h 957616"/>
                <a:gd name="connsiteX1" fmla="*/ 447963 w 2094871"/>
                <a:gd name="connsiteY1" fmla="*/ 890028 h 957616"/>
                <a:gd name="connsiteX2" fmla="*/ 652530 w 2094871"/>
                <a:gd name="connsiteY2" fmla="*/ 890027 h 957616"/>
                <a:gd name="connsiteX3" fmla="*/ 783730 w 2094871"/>
                <a:gd name="connsiteY3" fmla="*/ 897765 h 957616"/>
                <a:gd name="connsiteX4" fmla="*/ 820717 w 2094871"/>
                <a:gd name="connsiteY4" fmla="*/ 901383 h 957616"/>
                <a:gd name="connsiteX5" fmla="*/ 845612 w 2094871"/>
                <a:gd name="connsiteY5" fmla="*/ 878530 h 957616"/>
                <a:gd name="connsiteX6" fmla="*/ 855013 w 2094871"/>
                <a:gd name="connsiteY6" fmla="*/ 2 h 957616"/>
                <a:gd name="connsiteX7" fmla="*/ 871713 w 2094871"/>
                <a:gd name="connsiteY7" fmla="*/ 885611 h 957616"/>
                <a:gd name="connsiteX8" fmla="*/ 895525 w 2094871"/>
                <a:gd name="connsiteY8" fmla="*/ 904877 h 957616"/>
                <a:gd name="connsiteX9" fmla="*/ 1275474 w 2094871"/>
                <a:gd name="connsiteY9" fmla="*/ 909640 h 957616"/>
                <a:gd name="connsiteX10" fmla="*/ 1646135 w 2094871"/>
                <a:gd name="connsiteY10" fmla="*/ 660258 h 957616"/>
                <a:gd name="connsiteX11" fmla="*/ 1821739 w 2094871"/>
                <a:gd name="connsiteY11" fmla="*/ 874014 h 957616"/>
                <a:gd name="connsiteX12" fmla="*/ 2094871 w 2094871"/>
                <a:gd name="connsiteY12" fmla="*/ 909640 h 957616"/>
                <a:gd name="connsiteX0" fmla="*/ 0 w 3163267"/>
                <a:gd name="connsiteY0" fmla="*/ 907532 h 957616"/>
                <a:gd name="connsiteX1" fmla="*/ 447963 w 3163267"/>
                <a:gd name="connsiteY1" fmla="*/ 890028 h 957616"/>
                <a:gd name="connsiteX2" fmla="*/ 652530 w 3163267"/>
                <a:gd name="connsiteY2" fmla="*/ 890027 h 957616"/>
                <a:gd name="connsiteX3" fmla="*/ 783730 w 3163267"/>
                <a:gd name="connsiteY3" fmla="*/ 897765 h 957616"/>
                <a:gd name="connsiteX4" fmla="*/ 820717 w 3163267"/>
                <a:gd name="connsiteY4" fmla="*/ 901383 h 957616"/>
                <a:gd name="connsiteX5" fmla="*/ 845612 w 3163267"/>
                <a:gd name="connsiteY5" fmla="*/ 878530 h 957616"/>
                <a:gd name="connsiteX6" fmla="*/ 855013 w 3163267"/>
                <a:gd name="connsiteY6" fmla="*/ 2 h 957616"/>
                <a:gd name="connsiteX7" fmla="*/ 871713 w 3163267"/>
                <a:gd name="connsiteY7" fmla="*/ 885611 h 957616"/>
                <a:gd name="connsiteX8" fmla="*/ 895525 w 3163267"/>
                <a:gd name="connsiteY8" fmla="*/ 904877 h 957616"/>
                <a:gd name="connsiteX9" fmla="*/ 1275474 w 3163267"/>
                <a:gd name="connsiteY9" fmla="*/ 909640 h 957616"/>
                <a:gd name="connsiteX10" fmla="*/ 1646135 w 3163267"/>
                <a:gd name="connsiteY10" fmla="*/ 660258 h 957616"/>
                <a:gd name="connsiteX11" fmla="*/ 1821739 w 3163267"/>
                <a:gd name="connsiteY11" fmla="*/ 874014 h 957616"/>
                <a:gd name="connsiteX12" fmla="*/ 3163267 w 3163267"/>
                <a:gd name="connsiteY12" fmla="*/ 924139 h 957616"/>
                <a:gd name="connsiteX0" fmla="*/ 0 w 3149912"/>
                <a:gd name="connsiteY0" fmla="*/ 881554 h 957616"/>
                <a:gd name="connsiteX1" fmla="*/ 434608 w 3149912"/>
                <a:gd name="connsiteY1" fmla="*/ 890028 h 957616"/>
                <a:gd name="connsiteX2" fmla="*/ 639175 w 3149912"/>
                <a:gd name="connsiteY2" fmla="*/ 890027 h 957616"/>
                <a:gd name="connsiteX3" fmla="*/ 770375 w 3149912"/>
                <a:gd name="connsiteY3" fmla="*/ 897765 h 957616"/>
                <a:gd name="connsiteX4" fmla="*/ 807362 w 3149912"/>
                <a:gd name="connsiteY4" fmla="*/ 901383 h 957616"/>
                <a:gd name="connsiteX5" fmla="*/ 832257 w 3149912"/>
                <a:gd name="connsiteY5" fmla="*/ 878530 h 957616"/>
                <a:gd name="connsiteX6" fmla="*/ 841658 w 3149912"/>
                <a:gd name="connsiteY6" fmla="*/ 2 h 957616"/>
                <a:gd name="connsiteX7" fmla="*/ 858358 w 3149912"/>
                <a:gd name="connsiteY7" fmla="*/ 885611 h 957616"/>
                <a:gd name="connsiteX8" fmla="*/ 882170 w 3149912"/>
                <a:gd name="connsiteY8" fmla="*/ 904877 h 957616"/>
                <a:gd name="connsiteX9" fmla="*/ 1262119 w 3149912"/>
                <a:gd name="connsiteY9" fmla="*/ 909640 h 957616"/>
                <a:gd name="connsiteX10" fmla="*/ 1632780 w 3149912"/>
                <a:gd name="connsiteY10" fmla="*/ 660258 h 957616"/>
                <a:gd name="connsiteX11" fmla="*/ 1808384 w 3149912"/>
                <a:gd name="connsiteY11" fmla="*/ 874014 h 957616"/>
                <a:gd name="connsiteX12" fmla="*/ 3149912 w 3149912"/>
                <a:gd name="connsiteY12" fmla="*/ 924139 h 957616"/>
                <a:gd name="connsiteX0" fmla="*/ 0 w 3145460"/>
                <a:gd name="connsiteY0" fmla="*/ 881554 h 957616"/>
                <a:gd name="connsiteX1" fmla="*/ 434608 w 3145460"/>
                <a:gd name="connsiteY1" fmla="*/ 890028 h 957616"/>
                <a:gd name="connsiteX2" fmla="*/ 639175 w 3145460"/>
                <a:gd name="connsiteY2" fmla="*/ 890027 h 957616"/>
                <a:gd name="connsiteX3" fmla="*/ 770375 w 3145460"/>
                <a:gd name="connsiteY3" fmla="*/ 897765 h 957616"/>
                <a:gd name="connsiteX4" fmla="*/ 807362 w 3145460"/>
                <a:gd name="connsiteY4" fmla="*/ 901383 h 957616"/>
                <a:gd name="connsiteX5" fmla="*/ 832257 w 3145460"/>
                <a:gd name="connsiteY5" fmla="*/ 878530 h 957616"/>
                <a:gd name="connsiteX6" fmla="*/ 841658 w 3145460"/>
                <a:gd name="connsiteY6" fmla="*/ 2 h 957616"/>
                <a:gd name="connsiteX7" fmla="*/ 858358 w 3145460"/>
                <a:gd name="connsiteY7" fmla="*/ 885611 h 957616"/>
                <a:gd name="connsiteX8" fmla="*/ 882170 w 3145460"/>
                <a:gd name="connsiteY8" fmla="*/ 904877 h 957616"/>
                <a:gd name="connsiteX9" fmla="*/ 1262119 w 3145460"/>
                <a:gd name="connsiteY9" fmla="*/ 909640 h 957616"/>
                <a:gd name="connsiteX10" fmla="*/ 1632780 w 3145460"/>
                <a:gd name="connsiteY10" fmla="*/ 660258 h 957616"/>
                <a:gd name="connsiteX11" fmla="*/ 1808384 w 3145460"/>
                <a:gd name="connsiteY11" fmla="*/ 874014 h 957616"/>
                <a:gd name="connsiteX12" fmla="*/ 3145460 w 3145460"/>
                <a:gd name="connsiteY12" fmla="*/ 898161 h 957616"/>
                <a:gd name="connsiteX0" fmla="*/ 0 w 3145460"/>
                <a:gd name="connsiteY0" fmla="*/ 881554 h 971984"/>
                <a:gd name="connsiteX1" fmla="*/ 434608 w 3145460"/>
                <a:gd name="connsiteY1" fmla="*/ 890028 h 971984"/>
                <a:gd name="connsiteX2" fmla="*/ 639175 w 3145460"/>
                <a:gd name="connsiteY2" fmla="*/ 890027 h 971984"/>
                <a:gd name="connsiteX3" fmla="*/ 770375 w 3145460"/>
                <a:gd name="connsiteY3" fmla="*/ 897765 h 971984"/>
                <a:gd name="connsiteX4" fmla="*/ 807362 w 3145460"/>
                <a:gd name="connsiteY4" fmla="*/ 901383 h 971984"/>
                <a:gd name="connsiteX5" fmla="*/ 832257 w 3145460"/>
                <a:gd name="connsiteY5" fmla="*/ 878530 h 971984"/>
                <a:gd name="connsiteX6" fmla="*/ 841658 w 3145460"/>
                <a:gd name="connsiteY6" fmla="*/ 2 h 971984"/>
                <a:gd name="connsiteX7" fmla="*/ 858358 w 3145460"/>
                <a:gd name="connsiteY7" fmla="*/ 885611 h 971984"/>
                <a:gd name="connsiteX8" fmla="*/ 882170 w 3145460"/>
                <a:gd name="connsiteY8" fmla="*/ 904877 h 971984"/>
                <a:gd name="connsiteX9" fmla="*/ 1002781 w 3145460"/>
                <a:gd name="connsiteY9" fmla="*/ 971946 h 971984"/>
                <a:gd name="connsiteX10" fmla="*/ 1262119 w 3145460"/>
                <a:gd name="connsiteY10" fmla="*/ 909640 h 971984"/>
                <a:gd name="connsiteX11" fmla="*/ 1632780 w 3145460"/>
                <a:gd name="connsiteY11" fmla="*/ 660258 h 971984"/>
                <a:gd name="connsiteX12" fmla="*/ 1808384 w 3145460"/>
                <a:gd name="connsiteY12" fmla="*/ 874014 h 971984"/>
                <a:gd name="connsiteX13" fmla="*/ 3145460 w 3145460"/>
                <a:gd name="connsiteY13" fmla="*/ 898161 h 971984"/>
                <a:gd name="connsiteX0" fmla="*/ 0 w 3145460"/>
                <a:gd name="connsiteY0" fmla="*/ 881554 h 972884"/>
                <a:gd name="connsiteX1" fmla="*/ 434608 w 3145460"/>
                <a:gd name="connsiteY1" fmla="*/ 890028 h 972884"/>
                <a:gd name="connsiteX2" fmla="*/ 639175 w 3145460"/>
                <a:gd name="connsiteY2" fmla="*/ 890027 h 972884"/>
                <a:gd name="connsiteX3" fmla="*/ 770375 w 3145460"/>
                <a:gd name="connsiteY3" fmla="*/ 897765 h 972884"/>
                <a:gd name="connsiteX4" fmla="*/ 807362 w 3145460"/>
                <a:gd name="connsiteY4" fmla="*/ 901383 h 972884"/>
                <a:gd name="connsiteX5" fmla="*/ 832257 w 3145460"/>
                <a:gd name="connsiteY5" fmla="*/ 878530 h 972884"/>
                <a:gd name="connsiteX6" fmla="*/ 841658 w 3145460"/>
                <a:gd name="connsiteY6" fmla="*/ 2 h 972884"/>
                <a:gd name="connsiteX7" fmla="*/ 858358 w 3145460"/>
                <a:gd name="connsiteY7" fmla="*/ 885611 h 972884"/>
                <a:gd name="connsiteX8" fmla="*/ 882170 w 3145460"/>
                <a:gd name="connsiteY8" fmla="*/ 904877 h 972884"/>
                <a:gd name="connsiteX9" fmla="*/ 1002781 w 3145460"/>
                <a:gd name="connsiteY9" fmla="*/ 971946 h 972884"/>
                <a:gd name="connsiteX10" fmla="*/ 1137728 w 3145460"/>
                <a:gd name="connsiteY10" fmla="*/ 897728 h 972884"/>
                <a:gd name="connsiteX11" fmla="*/ 1262119 w 3145460"/>
                <a:gd name="connsiteY11" fmla="*/ 909640 h 972884"/>
                <a:gd name="connsiteX12" fmla="*/ 1632780 w 3145460"/>
                <a:gd name="connsiteY12" fmla="*/ 660258 h 972884"/>
                <a:gd name="connsiteX13" fmla="*/ 1808384 w 3145460"/>
                <a:gd name="connsiteY13" fmla="*/ 874014 h 972884"/>
                <a:gd name="connsiteX14" fmla="*/ 3145460 w 3145460"/>
                <a:gd name="connsiteY14" fmla="*/ 898161 h 972884"/>
                <a:gd name="connsiteX0" fmla="*/ 0 w 3145460"/>
                <a:gd name="connsiteY0" fmla="*/ 881554 h 972504"/>
                <a:gd name="connsiteX1" fmla="*/ 434608 w 3145460"/>
                <a:gd name="connsiteY1" fmla="*/ 890028 h 972504"/>
                <a:gd name="connsiteX2" fmla="*/ 639175 w 3145460"/>
                <a:gd name="connsiteY2" fmla="*/ 890027 h 972504"/>
                <a:gd name="connsiteX3" fmla="*/ 770375 w 3145460"/>
                <a:gd name="connsiteY3" fmla="*/ 897765 h 972504"/>
                <a:gd name="connsiteX4" fmla="*/ 807362 w 3145460"/>
                <a:gd name="connsiteY4" fmla="*/ 901383 h 972504"/>
                <a:gd name="connsiteX5" fmla="*/ 832257 w 3145460"/>
                <a:gd name="connsiteY5" fmla="*/ 878530 h 972504"/>
                <a:gd name="connsiteX6" fmla="*/ 841658 w 3145460"/>
                <a:gd name="connsiteY6" fmla="*/ 2 h 972504"/>
                <a:gd name="connsiteX7" fmla="*/ 858358 w 3145460"/>
                <a:gd name="connsiteY7" fmla="*/ 885611 h 972504"/>
                <a:gd name="connsiteX8" fmla="*/ 882170 w 3145460"/>
                <a:gd name="connsiteY8" fmla="*/ 904877 h 972504"/>
                <a:gd name="connsiteX9" fmla="*/ 931757 w 3145460"/>
                <a:gd name="connsiteY9" fmla="*/ 911224 h 972504"/>
                <a:gd name="connsiteX10" fmla="*/ 1002781 w 3145460"/>
                <a:gd name="connsiteY10" fmla="*/ 971946 h 972504"/>
                <a:gd name="connsiteX11" fmla="*/ 1137728 w 3145460"/>
                <a:gd name="connsiteY11" fmla="*/ 897728 h 972504"/>
                <a:gd name="connsiteX12" fmla="*/ 1262119 w 3145460"/>
                <a:gd name="connsiteY12" fmla="*/ 909640 h 972504"/>
                <a:gd name="connsiteX13" fmla="*/ 1632780 w 3145460"/>
                <a:gd name="connsiteY13" fmla="*/ 660258 h 972504"/>
                <a:gd name="connsiteX14" fmla="*/ 1808384 w 3145460"/>
                <a:gd name="connsiteY14" fmla="*/ 874014 h 972504"/>
                <a:gd name="connsiteX15" fmla="*/ 3145460 w 3145460"/>
                <a:gd name="connsiteY15" fmla="*/ 898161 h 972504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897728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0988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39681"/>
                <a:gd name="connsiteX1" fmla="*/ 434608 w 3145460"/>
                <a:gd name="connsiteY1" fmla="*/ 890028 h 1039681"/>
                <a:gd name="connsiteX2" fmla="*/ 639175 w 3145460"/>
                <a:gd name="connsiteY2" fmla="*/ 890027 h 1039681"/>
                <a:gd name="connsiteX3" fmla="*/ 770375 w 3145460"/>
                <a:gd name="connsiteY3" fmla="*/ 897765 h 1039681"/>
                <a:gd name="connsiteX4" fmla="*/ 807362 w 3145460"/>
                <a:gd name="connsiteY4" fmla="*/ 901383 h 1039681"/>
                <a:gd name="connsiteX5" fmla="*/ 832257 w 3145460"/>
                <a:gd name="connsiteY5" fmla="*/ 878530 h 1039681"/>
                <a:gd name="connsiteX6" fmla="*/ 841658 w 3145460"/>
                <a:gd name="connsiteY6" fmla="*/ 2 h 1039681"/>
                <a:gd name="connsiteX7" fmla="*/ 858358 w 3145460"/>
                <a:gd name="connsiteY7" fmla="*/ 885611 h 1039681"/>
                <a:gd name="connsiteX8" fmla="*/ 882170 w 3145460"/>
                <a:gd name="connsiteY8" fmla="*/ 904877 h 1039681"/>
                <a:gd name="connsiteX9" fmla="*/ 931757 w 3145460"/>
                <a:gd name="connsiteY9" fmla="*/ 911224 h 1039681"/>
                <a:gd name="connsiteX10" fmla="*/ 1038294 w 3145460"/>
                <a:gd name="connsiteY10" fmla="*/ 1039416 h 1039681"/>
                <a:gd name="connsiteX11" fmla="*/ 1137728 w 3145460"/>
                <a:gd name="connsiteY11" fmla="*/ 924716 h 1039681"/>
                <a:gd name="connsiteX12" fmla="*/ 1262119 w 3145460"/>
                <a:gd name="connsiteY12" fmla="*/ 909640 h 1039681"/>
                <a:gd name="connsiteX13" fmla="*/ 1632780 w 3145460"/>
                <a:gd name="connsiteY13" fmla="*/ 660258 h 1039681"/>
                <a:gd name="connsiteX14" fmla="*/ 1808384 w 3145460"/>
                <a:gd name="connsiteY14" fmla="*/ 874014 h 1039681"/>
                <a:gd name="connsiteX15" fmla="*/ 3145460 w 3145460"/>
                <a:gd name="connsiteY15" fmla="*/ 898161 h 1039681"/>
                <a:gd name="connsiteX0" fmla="*/ 0 w 3145460"/>
                <a:gd name="connsiteY0" fmla="*/ 881554 h 1066622"/>
                <a:gd name="connsiteX1" fmla="*/ 434608 w 3145460"/>
                <a:gd name="connsiteY1" fmla="*/ 890028 h 1066622"/>
                <a:gd name="connsiteX2" fmla="*/ 639175 w 3145460"/>
                <a:gd name="connsiteY2" fmla="*/ 890027 h 1066622"/>
                <a:gd name="connsiteX3" fmla="*/ 770375 w 3145460"/>
                <a:gd name="connsiteY3" fmla="*/ 897765 h 1066622"/>
                <a:gd name="connsiteX4" fmla="*/ 807362 w 3145460"/>
                <a:gd name="connsiteY4" fmla="*/ 901383 h 1066622"/>
                <a:gd name="connsiteX5" fmla="*/ 832257 w 3145460"/>
                <a:gd name="connsiteY5" fmla="*/ 878530 h 1066622"/>
                <a:gd name="connsiteX6" fmla="*/ 841658 w 3145460"/>
                <a:gd name="connsiteY6" fmla="*/ 2 h 1066622"/>
                <a:gd name="connsiteX7" fmla="*/ 858358 w 3145460"/>
                <a:gd name="connsiteY7" fmla="*/ 885611 h 1066622"/>
                <a:gd name="connsiteX8" fmla="*/ 882170 w 3145460"/>
                <a:gd name="connsiteY8" fmla="*/ 904877 h 1066622"/>
                <a:gd name="connsiteX9" fmla="*/ 931757 w 3145460"/>
                <a:gd name="connsiteY9" fmla="*/ 911224 h 1066622"/>
                <a:gd name="connsiteX10" fmla="*/ 1024089 w 3145460"/>
                <a:gd name="connsiteY10" fmla="*/ 1066404 h 1066622"/>
                <a:gd name="connsiteX11" fmla="*/ 1137728 w 3145460"/>
                <a:gd name="connsiteY11" fmla="*/ 924716 h 1066622"/>
                <a:gd name="connsiteX12" fmla="*/ 1262119 w 3145460"/>
                <a:gd name="connsiteY12" fmla="*/ 909640 h 1066622"/>
                <a:gd name="connsiteX13" fmla="*/ 1632780 w 3145460"/>
                <a:gd name="connsiteY13" fmla="*/ 660258 h 1066622"/>
                <a:gd name="connsiteX14" fmla="*/ 1808384 w 3145460"/>
                <a:gd name="connsiteY14" fmla="*/ 874014 h 1066622"/>
                <a:gd name="connsiteX15" fmla="*/ 3145460 w 3145460"/>
                <a:gd name="connsiteY15" fmla="*/ 898161 h 1066622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  <a:gd name="connsiteX0" fmla="*/ 0 w 3145460"/>
                <a:gd name="connsiteY0" fmla="*/ 881554 h 1066623"/>
                <a:gd name="connsiteX1" fmla="*/ 434608 w 3145460"/>
                <a:gd name="connsiteY1" fmla="*/ 890028 h 1066623"/>
                <a:gd name="connsiteX2" fmla="*/ 639175 w 3145460"/>
                <a:gd name="connsiteY2" fmla="*/ 890027 h 1066623"/>
                <a:gd name="connsiteX3" fmla="*/ 770375 w 3145460"/>
                <a:gd name="connsiteY3" fmla="*/ 897765 h 1066623"/>
                <a:gd name="connsiteX4" fmla="*/ 807362 w 3145460"/>
                <a:gd name="connsiteY4" fmla="*/ 901383 h 1066623"/>
                <a:gd name="connsiteX5" fmla="*/ 832257 w 3145460"/>
                <a:gd name="connsiteY5" fmla="*/ 878530 h 1066623"/>
                <a:gd name="connsiteX6" fmla="*/ 841658 w 3145460"/>
                <a:gd name="connsiteY6" fmla="*/ 2 h 1066623"/>
                <a:gd name="connsiteX7" fmla="*/ 858358 w 3145460"/>
                <a:gd name="connsiteY7" fmla="*/ 885611 h 1066623"/>
                <a:gd name="connsiteX8" fmla="*/ 882170 w 3145460"/>
                <a:gd name="connsiteY8" fmla="*/ 904877 h 1066623"/>
                <a:gd name="connsiteX9" fmla="*/ 931757 w 3145460"/>
                <a:gd name="connsiteY9" fmla="*/ 911224 h 1066623"/>
                <a:gd name="connsiteX10" fmla="*/ 1024089 w 3145460"/>
                <a:gd name="connsiteY10" fmla="*/ 1066404 h 1066623"/>
                <a:gd name="connsiteX11" fmla="*/ 1137728 w 3145460"/>
                <a:gd name="connsiteY11" fmla="*/ 924716 h 1066623"/>
                <a:gd name="connsiteX12" fmla="*/ 1262119 w 3145460"/>
                <a:gd name="connsiteY12" fmla="*/ 909640 h 1066623"/>
                <a:gd name="connsiteX13" fmla="*/ 1632780 w 3145460"/>
                <a:gd name="connsiteY13" fmla="*/ 660258 h 1066623"/>
                <a:gd name="connsiteX14" fmla="*/ 1808384 w 3145460"/>
                <a:gd name="connsiteY14" fmla="*/ 874014 h 1066623"/>
                <a:gd name="connsiteX15" fmla="*/ 3145460 w 3145460"/>
                <a:gd name="connsiteY15" fmla="*/ 898161 h 106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5460" h="1066623">
                  <a:moveTo>
                    <a:pt x="0" y="881554"/>
                  </a:moveTo>
                  <a:lnTo>
                    <a:pt x="434608" y="890028"/>
                  </a:lnTo>
                  <a:cubicBezTo>
                    <a:pt x="541137" y="891440"/>
                    <a:pt x="583214" y="888738"/>
                    <a:pt x="639175" y="890027"/>
                  </a:cubicBezTo>
                  <a:cubicBezTo>
                    <a:pt x="695136" y="891316"/>
                    <a:pt x="742344" y="895872"/>
                    <a:pt x="770375" y="897765"/>
                  </a:cubicBezTo>
                  <a:cubicBezTo>
                    <a:pt x="798406" y="899658"/>
                    <a:pt x="805383" y="889508"/>
                    <a:pt x="807362" y="901383"/>
                  </a:cubicBezTo>
                  <a:cubicBezTo>
                    <a:pt x="809341" y="913258"/>
                    <a:pt x="826541" y="1028760"/>
                    <a:pt x="832257" y="878530"/>
                  </a:cubicBezTo>
                  <a:cubicBezTo>
                    <a:pt x="837973" y="728300"/>
                    <a:pt x="837308" y="-1178"/>
                    <a:pt x="841658" y="2"/>
                  </a:cubicBezTo>
                  <a:cubicBezTo>
                    <a:pt x="846008" y="1182"/>
                    <a:pt x="851606" y="734799"/>
                    <a:pt x="858358" y="885611"/>
                  </a:cubicBezTo>
                  <a:cubicBezTo>
                    <a:pt x="865110" y="1036423"/>
                    <a:pt x="869937" y="900608"/>
                    <a:pt x="882170" y="904877"/>
                  </a:cubicBezTo>
                  <a:cubicBezTo>
                    <a:pt x="894403" y="909146"/>
                    <a:pt x="911655" y="900046"/>
                    <a:pt x="931757" y="911224"/>
                  </a:cubicBezTo>
                  <a:cubicBezTo>
                    <a:pt x="951859" y="922402"/>
                    <a:pt x="947146" y="1073151"/>
                    <a:pt x="1024089" y="1066404"/>
                  </a:cubicBezTo>
                  <a:cubicBezTo>
                    <a:pt x="1108133" y="1059658"/>
                    <a:pt x="1094505" y="935100"/>
                    <a:pt x="1137728" y="924716"/>
                  </a:cubicBezTo>
                  <a:cubicBezTo>
                    <a:pt x="1180951" y="914332"/>
                    <a:pt x="1179611" y="953716"/>
                    <a:pt x="1262119" y="909640"/>
                  </a:cubicBezTo>
                  <a:cubicBezTo>
                    <a:pt x="1344627" y="865564"/>
                    <a:pt x="1541736" y="666196"/>
                    <a:pt x="1632780" y="660258"/>
                  </a:cubicBezTo>
                  <a:cubicBezTo>
                    <a:pt x="1723824" y="654320"/>
                    <a:pt x="1733595" y="832450"/>
                    <a:pt x="1808384" y="874014"/>
                  </a:cubicBezTo>
                  <a:cubicBezTo>
                    <a:pt x="1883173" y="915578"/>
                    <a:pt x="3043530" y="901130"/>
                    <a:pt x="3145460" y="898161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600"/>
            </a:p>
          </p:txBody>
        </p:sp>
      </p:grpSp>
      <p:sp>
        <p:nvSpPr>
          <p:cNvPr id="40" name="Obdélník 39">
            <a:extLst>
              <a:ext uri="{FF2B5EF4-FFF2-40B4-BE49-F238E27FC236}">
                <a16:creationId xmlns:a16="http://schemas.microsoft.com/office/drawing/2014/main" id="{A945A86D-60EA-4207-A91D-2B48A9C9163E}"/>
              </a:ext>
            </a:extLst>
          </p:cNvPr>
          <p:cNvSpPr/>
          <p:nvPr/>
        </p:nvSpPr>
        <p:spPr>
          <a:xfrm>
            <a:off x="9398537" y="2964831"/>
            <a:ext cx="2374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zpětná depolarizace síní</a:t>
            </a:r>
          </a:p>
        </p:txBody>
      </p: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858BDD99-17DE-4B7B-A910-00CAA4EB8ABF}"/>
              </a:ext>
            </a:extLst>
          </p:cNvPr>
          <p:cNvCxnSpPr>
            <a:cxnSpLocks/>
          </p:cNvCxnSpPr>
          <p:nvPr/>
        </p:nvCxnSpPr>
        <p:spPr>
          <a:xfrm flipH="1">
            <a:off x="9501051" y="3295499"/>
            <a:ext cx="120390" cy="342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bdélník 41">
            <a:extLst>
              <a:ext uri="{FF2B5EF4-FFF2-40B4-BE49-F238E27FC236}">
                <a16:creationId xmlns:a16="http://schemas.microsoft.com/office/drawing/2014/main" id="{FAFCC655-9609-4A73-97A1-7C9289EE97B9}"/>
              </a:ext>
            </a:extLst>
          </p:cNvPr>
          <p:cNvSpPr/>
          <p:nvPr/>
        </p:nvSpPr>
        <p:spPr>
          <a:xfrm>
            <a:off x="6103524" y="3103330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nebo</a:t>
            </a:r>
          </a:p>
        </p:txBody>
      </p:sp>
    </p:spTree>
    <p:extLst>
      <p:ext uri="{BB962C8B-B14F-4D97-AF65-F5344CB8AC3E}">
        <p14:creationId xmlns:p14="http://schemas.microsoft.com/office/powerpoint/2010/main" val="88020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3) Srdeční frekvence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11148232" cy="5092937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Frekvence stahu komor (protože ta určuje srdeční výdej) </a:t>
            </a:r>
            <a:br>
              <a:rPr lang="cs-CZ" dirty="0"/>
            </a:br>
            <a:r>
              <a:rPr lang="cs-CZ" dirty="0"/>
              <a:t>na EKG – frekvence depolarizací komor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HR (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= 1 / RR (jednotky </a:t>
            </a:r>
            <a:r>
              <a:rPr lang="cs-CZ" dirty="0" err="1"/>
              <a:t>bpm</a:t>
            </a:r>
            <a:r>
              <a:rPr lang="cs-CZ" dirty="0"/>
              <a:t>: beat per </a:t>
            </a:r>
            <a:r>
              <a:rPr lang="cs-CZ" dirty="0" err="1"/>
              <a:t>minute</a:t>
            </a:r>
            <a:r>
              <a:rPr lang="cs-CZ" dirty="0"/>
              <a:t>)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Fyziologická: 60 – 90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Tachykardie: </a:t>
            </a:r>
            <a:r>
              <a:rPr lang="en-GB" dirty="0"/>
              <a:t>&gt;</a:t>
            </a:r>
            <a:r>
              <a:rPr lang="cs-CZ" dirty="0"/>
              <a:t> 90 </a:t>
            </a:r>
            <a:r>
              <a:rPr lang="cs-CZ" dirty="0" err="1"/>
              <a:t>bpm</a:t>
            </a:r>
            <a:r>
              <a:rPr lang="cs-CZ" dirty="0"/>
              <a:t> v klidu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Může být sinusová (vyšší aktivita sympatiku, léky, 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 err="1"/>
              <a:t>Tachyarytmie</a:t>
            </a:r>
            <a:r>
              <a:rPr lang="cs-CZ" dirty="0"/>
              <a:t>: rytmus není sinusový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Pokud je </a:t>
            </a:r>
            <a:r>
              <a:rPr lang="en-GB" dirty="0"/>
              <a:t>&gt; </a:t>
            </a:r>
            <a:r>
              <a:rPr lang="cs-CZ" dirty="0"/>
              <a:t>cca </a:t>
            </a:r>
            <a:r>
              <a:rPr lang="en-GB" dirty="0"/>
              <a:t>180, </a:t>
            </a:r>
            <a:r>
              <a:rPr lang="cs-CZ" dirty="0"/>
              <a:t>rytmus s největší pravděpodobností sinusový nebude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Bradykardie: </a:t>
            </a:r>
            <a:r>
              <a:rPr lang="en-GB" dirty="0"/>
              <a:t>&lt; 60 bpm</a:t>
            </a:r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Může být sinusová (vyšší aktivita parasympatiku, sportovní bradykardie - fyziologická)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dirty="0"/>
              <a:t>Pokud je </a:t>
            </a:r>
            <a:r>
              <a:rPr lang="en-GB" dirty="0"/>
              <a:t>&lt; </a:t>
            </a:r>
            <a:r>
              <a:rPr lang="cs-CZ" dirty="0"/>
              <a:t>5</a:t>
            </a:r>
            <a:r>
              <a:rPr lang="en-GB" dirty="0"/>
              <a:t>0 bpm</a:t>
            </a:r>
            <a:r>
              <a:rPr lang="cs-CZ" dirty="0"/>
              <a:t>, rytmus pravděpodobně sinusový nebude (</a:t>
            </a:r>
            <a:r>
              <a:rPr lang="cs-CZ" dirty="0" err="1"/>
              <a:t>junkční</a:t>
            </a:r>
            <a:r>
              <a:rPr lang="cs-CZ" dirty="0"/>
              <a:t>, komorový)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4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kmity, úseky, intervaly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/>
          <a:stretch/>
        </p:blipFill>
        <p:spPr bwMode="auto">
          <a:xfrm>
            <a:off x="110327" y="1799450"/>
            <a:ext cx="6999922" cy="439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082834" y="1976846"/>
            <a:ext cx="3091626" cy="414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600" dirty="0">
                <a:latin typeface="Arial" pitchFamily="34" charset="0"/>
                <a:cs typeface="Arial" pitchFamily="34" charset="0"/>
              </a:rPr>
              <a:t>Pozor na pojmy interval a úsek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4"/>
              <p:cNvSpPr txBox="1">
                <a:spLocks noChangeArrowheads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cs-CZ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Bazettova rovnice:</a:t>
                </a:r>
                <a14:m>
                  <m:oMath xmlns:m="http://schemas.openxmlformats.org/officeDocument/2006/math">
                    <m:r>
                      <a:rPr lang="cs-CZ" sz="2000" b="0" i="0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𝑄𝑇𝑐</m:t>
                    </m:r>
                    <m:r>
                      <a:rPr lang="cs-CZ" sz="2000" b="0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cs-CZ" sz="20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𝑄𝑇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𝑅𝑅</m:t>
                            </m:r>
                          </m:e>
                        </m:rad>
                      </m:den>
                    </m:f>
                  </m:oMath>
                </a14:m>
                <a:endParaRPr lang="cs-CZ" sz="20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l"/>
                <a:r>
                  <a:rPr lang="cs-CZ" sz="1800" dirty="0">
                    <a:latin typeface="Arial" pitchFamily="34" charset="0"/>
                    <a:cs typeface="Arial" pitchFamily="34" charset="0"/>
                  </a:rPr>
                  <a:t>QT interval závisí na délce RR intervalu – pro standardizaci je nezbytná korekce QT intervalu na RR interval</a:t>
                </a:r>
              </a:p>
            </p:txBody>
          </p:sp>
        </mc:Choice>
        <mc:Fallback xmlns="">
          <p:sp>
            <p:nvSpPr>
              <p:cNvPr id="9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9" y="5126578"/>
                <a:ext cx="4275158" cy="1595796"/>
              </a:xfrm>
              <a:prstGeom prst="rect">
                <a:avLst/>
              </a:prstGeom>
              <a:blipFill>
                <a:blip r:embed="rId3"/>
                <a:stretch>
                  <a:fillRect l="-1425" r="-11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62073"/>
              </p:ext>
            </p:extLst>
          </p:nvPr>
        </p:nvGraphicFramePr>
        <p:xfrm>
          <a:off x="8335138" y="488924"/>
          <a:ext cx="3410604" cy="4156343"/>
        </p:xfrm>
        <a:graphic>
          <a:graphicData uri="http://schemas.openxmlformats.org/drawingml/2006/table">
            <a:tbl>
              <a:tblPr/>
              <a:tblGrid>
                <a:gridCol w="1954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78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Název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400" b="1" kern="140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Norma</a:t>
                      </a:r>
                      <a:endParaRPr lang="cs-CZ" sz="14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18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P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120-200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PQ (PR)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Q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Komplex QRS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80-100ms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R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50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Kmit 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79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 dirty="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Úsek ST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80-120 ms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Interval QT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</a:t>
                      </a: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420ms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b="1" kern="1400">
                          <a:solidFill>
                            <a:srgbClr val="04617B"/>
                          </a:solidFill>
                          <a:effectLst/>
                          <a:latin typeface="Calibri"/>
                        </a:rPr>
                        <a:t>Vlna T</a:t>
                      </a:r>
                      <a:endParaRPr lang="cs-CZ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cs-CZ" sz="20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 </a:t>
                      </a:r>
                      <a:r>
                        <a:rPr lang="cs-CZ" sz="2000" kern="14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</a:t>
                      </a:r>
                      <a:endParaRPr lang="cs-CZ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9405" marR="29405" marT="29405" marB="29405">
                    <a:lnL>
                      <a:noFill/>
                    </a:lnL>
                    <a:lnR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461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5988508"/>
            <a:ext cx="252000" cy="252000"/>
          </a:xfrm>
        </p:spPr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4) Vlny, kmity</a:t>
            </a: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3568" y="128970"/>
            <a:ext cx="749808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DBBEBF3-2348-4FBD-8A4C-5EDCC7D9009D}"/>
              </a:ext>
            </a:extLst>
          </p:cNvPr>
          <p:cNvSpPr/>
          <p:nvPr/>
        </p:nvSpPr>
        <p:spPr>
          <a:xfrm>
            <a:off x="4380132" y="717182"/>
            <a:ext cx="77029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b="1" dirty="0"/>
              <a:t>Vlna P: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Je přítomná?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Je pozitivní/negativní (nahoru/dolu), </a:t>
            </a:r>
            <a:r>
              <a:rPr lang="cs-CZ" sz="1800" dirty="0" err="1"/>
              <a:t>jednovrcholová</a:t>
            </a:r>
            <a:r>
              <a:rPr lang="cs-CZ" sz="1800" dirty="0"/>
              <a:t>/</a:t>
            </a:r>
            <a:r>
              <a:rPr lang="cs-CZ" sz="1800" dirty="0" err="1"/>
              <a:t>vícevrcholová</a:t>
            </a:r>
            <a:r>
              <a:rPr lang="cs-CZ" sz="1800" dirty="0"/>
              <a:t>, silná(</a:t>
            </a:r>
            <a:r>
              <a:rPr lang="en-GB" sz="1800" dirty="0"/>
              <a:t>&gt;0,25mV</a:t>
            </a:r>
            <a:r>
              <a:rPr lang="cs-CZ" sz="1800" dirty="0"/>
              <a:t>)/normální/slabá?</a:t>
            </a:r>
            <a:br>
              <a:rPr lang="cs-CZ" sz="1800" dirty="0"/>
            </a:br>
            <a:endParaRPr lang="cs-CZ" sz="1800" dirty="0"/>
          </a:p>
          <a:p>
            <a:r>
              <a:rPr lang="cs-CZ" sz="1800" b="1" dirty="0"/>
              <a:t>QRS:</a:t>
            </a:r>
          </a:p>
          <a:p>
            <a:pPr lvl="1"/>
            <a:r>
              <a:rPr lang="cs-CZ" sz="1800" dirty="0"/>
              <a:t>Q:  první negativní kmit</a:t>
            </a:r>
          </a:p>
          <a:p>
            <a:pPr lvl="1"/>
            <a:r>
              <a:rPr lang="cs-CZ" sz="1800" dirty="0"/>
              <a:t>R:  první pozitivní kmit</a:t>
            </a:r>
          </a:p>
          <a:p>
            <a:pPr lvl="1"/>
            <a:r>
              <a:rPr lang="cs-CZ" sz="1800" dirty="0"/>
              <a:t>S:  negativní kmit, kterému předchází pozitivní kmit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Malý kmit (pod 0,5 </a:t>
            </a:r>
            <a:r>
              <a:rPr lang="cs-CZ" sz="1800" dirty="0" err="1"/>
              <a:t>mV</a:t>
            </a:r>
            <a:r>
              <a:rPr lang="cs-CZ" sz="1800" dirty="0"/>
              <a:t>) je malým písmenem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Velký kmit je velkým písmenem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Druhý takový kmit je s čárkou  (‘)</a:t>
            </a:r>
          </a:p>
          <a:p>
            <a:pPr marL="285750" indent="-285750">
              <a:buFontTx/>
              <a:buChar char="-"/>
            </a:pPr>
            <a:endParaRPr lang="cs-CZ" sz="1800" dirty="0"/>
          </a:p>
          <a:p>
            <a:r>
              <a:rPr lang="cs-CZ" sz="1800" b="1" dirty="0"/>
              <a:t>Vlna T</a:t>
            </a:r>
            <a:r>
              <a:rPr lang="cs-CZ" sz="1800" dirty="0"/>
              <a:t>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Je pozitivní/negativní/bipolární?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dirty="0"/>
              <a:t>Má stejnou polaritu jako nejsilnější výchylka QRS?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800" dirty="0"/>
              <a:t>Ano: konkordantní (ok), Ne: </a:t>
            </a:r>
            <a:r>
              <a:rPr lang="cs-CZ" sz="1800" dirty="0" err="1"/>
              <a:t>dyskordantní</a:t>
            </a:r>
            <a:r>
              <a:rPr lang="cs-CZ" sz="1800" dirty="0"/>
              <a:t> (patologie)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800" b="1" dirty="0"/>
              <a:t>Bipolární T: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800" dirty="0" err="1"/>
              <a:t>Preterminálně</a:t>
            </a:r>
            <a:r>
              <a:rPr lang="cs-CZ" sz="1800" dirty="0"/>
              <a:t> negativní (-/+)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cs-CZ" sz="1800" dirty="0"/>
              <a:t>Terminálně negativní (+/-)</a:t>
            </a:r>
          </a:p>
          <a:p>
            <a:endParaRPr lang="cs-CZ" sz="1800" dirty="0"/>
          </a:p>
        </p:txBody>
      </p:sp>
      <p:sp>
        <p:nvSpPr>
          <p:cNvPr id="12" name="Volný tvar 16">
            <a:extLst>
              <a:ext uri="{FF2B5EF4-FFF2-40B4-BE49-F238E27FC236}">
                <a16:creationId xmlns:a16="http://schemas.microsoft.com/office/drawing/2014/main" id="{658A33E9-D4CC-4960-8A6F-500139CA53E7}"/>
              </a:ext>
            </a:extLst>
          </p:cNvPr>
          <p:cNvSpPr/>
          <p:nvPr/>
        </p:nvSpPr>
        <p:spPr>
          <a:xfrm>
            <a:off x="1079823" y="3525113"/>
            <a:ext cx="4604697" cy="2225754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843213"/>
              <a:gd name="connsiteY0" fmla="*/ 555099 h 807513"/>
              <a:gd name="connsiteX1" fmla="*/ 66675 w 2843213"/>
              <a:gd name="connsiteY1" fmla="*/ 562242 h 807513"/>
              <a:gd name="connsiteX2" fmla="*/ 111919 w 2843213"/>
              <a:gd name="connsiteY2" fmla="*/ 516998 h 807513"/>
              <a:gd name="connsiteX3" fmla="*/ 169068 w 2843213"/>
              <a:gd name="connsiteY3" fmla="*/ 505091 h 807513"/>
              <a:gd name="connsiteX4" fmla="*/ 230982 w 2843213"/>
              <a:gd name="connsiteY4" fmla="*/ 559861 h 807513"/>
              <a:gd name="connsiteX5" fmla="*/ 278607 w 2843213"/>
              <a:gd name="connsiteY5" fmla="*/ 564623 h 807513"/>
              <a:gd name="connsiteX6" fmla="*/ 359569 w 2843213"/>
              <a:gd name="connsiteY6" fmla="*/ 555098 h 807513"/>
              <a:gd name="connsiteX7" fmla="*/ 411957 w 2843213"/>
              <a:gd name="connsiteY7" fmla="*/ 555097 h 807513"/>
              <a:gd name="connsiteX8" fmla="*/ 457200 w 2843213"/>
              <a:gd name="connsiteY8" fmla="*/ 619392 h 807513"/>
              <a:gd name="connsiteX9" fmla="*/ 464344 w 2843213"/>
              <a:gd name="connsiteY9" fmla="*/ 526523 h 807513"/>
              <a:gd name="connsiteX10" fmla="*/ 495300 w 2843213"/>
              <a:gd name="connsiteY10" fmla="*/ 159811 h 807513"/>
              <a:gd name="connsiteX11" fmla="*/ 514350 w 2843213"/>
              <a:gd name="connsiteY11" fmla="*/ 5029 h 807513"/>
              <a:gd name="connsiteX12" fmla="*/ 523875 w 2843213"/>
              <a:gd name="connsiteY12" fmla="*/ 83611 h 807513"/>
              <a:gd name="connsiteX13" fmla="*/ 554832 w 2843213"/>
              <a:gd name="connsiteY13" fmla="*/ 514617 h 807513"/>
              <a:gd name="connsiteX14" fmla="*/ 564357 w 2843213"/>
              <a:gd name="connsiteY14" fmla="*/ 714642 h 807513"/>
              <a:gd name="connsiteX15" fmla="*/ 571500 w 2843213"/>
              <a:gd name="connsiteY15" fmla="*/ 807511 h 807513"/>
              <a:gd name="connsiteX16" fmla="*/ 581025 w 2843213"/>
              <a:gd name="connsiteY16" fmla="*/ 717023 h 807513"/>
              <a:gd name="connsiteX17" fmla="*/ 595313 w 2843213"/>
              <a:gd name="connsiteY17" fmla="*/ 569386 h 807513"/>
              <a:gd name="connsiteX18" fmla="*/ 697707 w 2843213"/>
              <a:gd name="connsiteY18" fmla="*/ 559860 h 807513"/>
              <a:gd name="connsiteX19" fmla="*/ 859632 w 2843213"/>
              <a:gd name="connsiteY19" fmla="*/ 559861 h 807513"/>
              <a:gd name="connsiteX20" fmla="*/ 1067240 w 2843213"/>
              <a:gd name="connsiteY20" fmla="*/ 548440 h 807513"/>
              <a:gd name="connsiteX21" fmla="*/ 1228725 w 2843213"/>
              <a:gd name="connsiteY21" fmla="*/ 452705 h 807513"/>
              <a:gd name="connsiteX22" fmla="*/ 1401539 w 2843213"/>
              <a:gd name="connsiteY22" fmla="*/ 437054 h 807513"/>
              <a:gd name="connsiteX23" fmla="*/ 1575279 w 2843213"/>
              <a:gd name="connsiteY23" fmla="*/ 550821 h 807513"/>
              <a:gd name="connsiteX24" fmla="*/ 1709738 w 2843213"/>
              <a:gd name="connsiteY24" fmla="*/ 559861 h 807513"/>
              <a:gd name="connsiteX25" fmla="*/ 2426494 w 2843213"/>
              <a:gd name="connsiteY25" fmla="*/ 552717 h 807513"/>
              <a:gd name="connsiteX26" fmla="*/ 2700338 w 2843213"/>
              <a:gd name="connsiteY26" fmla="*/ 557480 h 807513"/>
              <a:gd name="connsiteX27" fmla="*/ 2752725 w 2843213"/>
              <a:gd name="connsiteY27" fmla="*/ 509854 h 807513"/>
              <a:gd name="connsiteX28" fmla="*/ 2843213 w 2843213"/>
              <a:gd name="connsiteY28" fmla="*/ 478897 h 807513"/>
              <a:gd name="connsiteX0" fmla="*/ 0 w 2752725"/>
              <a:gd name="connsiteY0" fmla="*/ 555099 h 807513"/>
              <a:gd name="connsiteX1" fmla="*/ 66675 w 2752725"/>
              <a:gd name="connsiteY1" fmla="*/ 562242 h 807513"/>
              <a:gd name="connsiteX2" fmla="*/ 111919 w 2752725"/>
              <a:gd name="connsiteY2" fmla="*/ 516998 h 807513"/>
              <a:gd name="connsiteX3" fmla="*/ 169068 w 2752725"/>
              <a:gd name="connsiteY3" fmla="*/ 505091 h 807513"/>
              <a:gd name="connsiteX4" fmla="*/ 230982 w 2752725"/>
              <a:gd name="connsiteY4" fmla="*/ 559861 h 807513"/>
              <a:gd name="connsiteX5" fmla="*/ 278607 w 2752725"/>
              <a:gd name="connsiteY5" fmla="*/ 564623 h 807513"/>
              <a:gd name="connsiteX6" fmla="*/ 359569 w 2752725"/>
              <a:gd name="connsiteY6" fmla="*/ 555098 h 807513"/>
              <a:gd name="connsiteX7" fmla="*/ 411957 w 2752725"/>
              <a:gd name="connsiteY7" fmla="*/ 555097 h 807513"/>
              <a:gd name="connsiteX8" fmla="*/ 457200 w 2752725"/>
              <a:gd name="connsiteY8" fmla="*/ 619392 h 807513"/>
              <a:gd name="connsiteX9" fmla="*/ 464344 w 2752725"/>
              <a:gd name="connsiteY9" fmla="*/ 526523 h 807513"/>
              <a:gd name="connsiteX10" fmla="*/ 495300 w 2752725"/>
              <a:gd name="connsiteY10" fmla="*/ 159811 h 807513"/>
              <a:gd name="connsiteX11" fmla="*/ 514350 w 2752725"/>
              <a:gd name="connsiteY11" fmla="*/ 5029 h 807513"/>
              <a:gd name="connsiteX12" fmla="*/ 523875 w 2752725"/>
              <a:gd name="connsiteY12" fmla="*/ 83611 h 807513"/>
              <a:gd name="connsiteX13" fmla="*/ 554832 w 2752725"/>
              <a:gd name="connsiteY13" fmla="*/ 514617 h 807513"/>
              <a:gd name="connsiteX14" fmla="*/ 564357 w 2752725"/>
              <a:gd name="connsiteY14" fmla="*/ 714642 h 807513"/>
              <a:gd name="connsiteX15" fmla="*/ 571500 w 2752725"/>
              <a:gd name="connsiteY15" fmla="*/ 807511 h 807513"/>
              <a:gd name="connsiteX16" fmla="*/ 581025 w 2752725"/>
              <a:gd name="connsiteY16" fmla="*/ 717023 h 807513"/>
              <a:gd name="connsiteX17" fmla="*/ 595313 w 2752725"/>
              <a:gd name="connsiteY17" fmla="*/ 569386 h 807513"/>
              <a:gd name="connsiteX18" fmla="*/ 697707 w 2752725"/>
              <a:gd name="connsiteY18" fmla="*/ 559860 h 807513"/>
              <a:gd name="connsiteX19" fmla="*/ 859632 w 2752725"/>
              <a:gd name="connsiteY19" fmla="*/ 559861 h 807513"/>
              <a:gd name="connsiteX20" fmla="*/ 1067240 w 2752725"/>
              <a:gd name="connsiteY20" fmla="*/ 548440 h 807513"/>
              <a:gd name="connsiteX21" fmla="*/ 1228725 w 2752725"/>
              <a:gd name="connsiteY21" fmla="*/ 452705 h 807513"/>
              <a:gd name="connsiteX22" fmla="*/ 1401539 w 2752725"/>
              <a:gd name="connsiteY22" fmla="*/ 437054 h 807513"/>
              <a:gd name="connsiteX23" fmla="*/ 1575279 w 2752725"/>
              <a:gd name="connsiteY23" fmla="*/ 550821 h 807513"/>
              <a:gd name="connsiteX24" fmla="*/ 1709738 w 2752725"/>
              <a:gd name="connsiteY24" fmla="*/ 559861 h 807513"/>
              <a:gd name="connsiteX25" fmla="*/ 2426494 w 2752725"/>
              <a:gd name="connsiteY25" fmla="*/ 552717 h 807513"/>
              <a:gd name="connsiteX26" fmla="*/ 2700338 w 2752725"/>
              <a:gd name="connsiteY26" fmla="*/ 557480 h 807513"/>
              <a:gd name="connsiteX27" fmla="*/ 2752725 w 2752725"/>
              <a:gd name="connsiteY27" fmla="*/ 509854 h 807513"/>
              <a:gd name="connsiteX0" fmla="*/ 0 w 2700338"/>
              <a:gd name="connsiteY0" fmla="*/ 555099 h 807513"/>
              <a:gd name="connsiteX1" fmla="*/ 66675 w 2700338"/>
              <a:gd name="connsiteY1" fmla="*/ 562242 h 807513"/>
              <a:gd name="connsiteX2" fmla="*/ 111919 w 2700338"/>
              <a:gd name="connsiteY2" fmla="*/ 516998 h 807513"/>
              <a:gd name="connsiteX3" fmla="*/ 169068 w 2700338"/>
              <a:gd name="connsiteY3" fmla="*/ 505091 h 807513"/>
              <a:gd name="connsiteX4" fmla="*/ 230982 w 2700338"/>
              <a:gd name="connsiteY4" fmla="*/ 559861 h 807513"/>
              <a:gd name="connsiteX5" fmla="*/ 278607 w 2700338"/>
              <a:gd name="connsiteY5" fmla="*/ 564623 h 807513"/>
              <a:gd name="connsiteX6" fmla="*/ 359569 w 2700338"/>
              <a:gd name="connsiteY6" fmla="*/ 555098 h 807513"/>
              <a:gd name="connsiteX7" fmla="*/ 411957 w 2700338"/>
              <a:gd name="connsiteY7" fmla="*/ 555097 h 807513"/>
              <a:gd name="connsiteX8" fmla="*/ 457200 w 2700338"/>
              <a:gd name="connsiteY8" fmla="*/ 619392 h 807513"/>
              <a:gd name="connsiteX9" fmla="*/ 464344 w 2700338"/>
              <a:gd name="connsiteY9" fmla="*/ 526523 h 807513"/>
              <a:gd name="connsiteX10" fmla="*/ 495300 w 2700338"/>
              <a:gd name="connsiteY10" fmla="*/ 159811 h 807513"/>
              <a:gd name="connsiteX11" fmla="*/ 514350 w 2700338"/>
              <a:gd name="connsiteY11" fmla="*/ 5029 h 807513"/>
              <a:gd name="connsiteX12" fmla="*/ 523875 w 2700338"/>
              <a:gd name="connsiteY12" fmla="*/ 83611 h 807513"/>
              <a:gd name="connsiteX13" fmla="*/ 554832 w 2700338"/>
              <a:gd name="connsiteY13" fmla="*/ 514617 h 807513"/>
              <a:gd name="connsiteX14" fmla="*/ 564357 w 2700338"/>
              <a:gd name="connsiteY14" fmla="*/ 714642 h 807513"/>
              <a:gd name="connsiteX15" fmla="*/ 571500 w 2700338"/>
              <a:gd name="connsiteY15" fmla="*/ 807511 h 807513"/>
              <a:gd name="connsiteX16" fmla="*/ 581025 w 2700338"/>
              <a:gd name="connsiteY16" fmla="*/ 717023 h 807513"/>
              <a:gd name="connsiteX17" fmla="*/ 595313 w 2700338"/>
              <a:gd name="connsiteY17" fmla="*/ 569386 h 807513"/>
              <a:gd name="connsiteX18" fmla="*/ 697707 w 2700338"/>
              <a:gd name="connsiteY18" fmla="*/ 559860 h 807513"/>
              <a:gd name="connsiteX19" fmla="*/ 859632 w 2700338"/>
              <a:gd name="connsiteY19" fmla="*/ 559861 h 807513"/>
              <a:gd name="connsiteX20" fmla="*/ 1067240 w 2700338"/>
              <a:gd name="connsiteY20" fmla="*/ 548440 h 807513"/>
              <a:gd name="connsiteX21" fmla="*/ 1228725 w 2700338"/>
              <a:gd name="connsiteY21" fmla="*/ 452705 h 807513"/>
              <a:gd name="connsiteX22" fmla="*/ 1401539 w 2700338"/>
              <a:gd name="connsiteY22" fmla="*/ 437054 h 807513"/>
              <a:gd name="connsiteX23" fmla="*/ 1575279 w 2700338"/>
              <a:gd name="connsiteY23" fmla="*/ 550821 h 807513"/>
              <a:gd name="connsiteX24" fmla="*/ 1709738 w 2700338"/>
              <a:gd name="connsiteY24" fmla="*/ 559861 h 807513"/>
              <a:gd name="connsiteX25" fmla="*/ 2426494 w 2700338"/>
              <a:gd name="connsiteY25" fmla="*/ 552717 h 807513"/>
              <a:gd name="connsiteX26" fmla="*/ 2700338 w 2700338"/>
              <a:gd name="connsiteY26" fmla="*/ 557480 h 807513"/>
              <a:gd name="connsiteX0" fmla="*/ 0 w 2700338"/>
              <a:gd name="connsiteY0" fmla="*/ 555099 h 738985"/>
              <a:gd name="connsiteX1" fmla="*/ 66675 w 2700338"/>
              <a:gd name="connsiteY1" fmla="*/ 562242 h 738985"/>
              <a:gd name="connsiteX2" fmla="*/ 111919 w 2700338"/>
              <a:gd name="connsiteY2" fmla="*/ 516998 h 738985"/>
              <a:gd name="connsiteX3" fmla="*/ 169068 w 2700338"/>
              <a:gd name="connsiteY3" fmla="*/ 505091 h 738985"/>
              <a:gd name="connsiteX4" fmla="*/ 230982 w 2700338"/>
              <a:gd name="connsiteY4" fmla="*/ 559861 h 738985"/>
              <a:gd name="connsiteX5" fmla="*/ 278607 w 2700338"/>
              <a:gd name="connsiteY5" fmla="*/ 564623 h 738985"/>
              <a:gd name="connsiteX6" fmla="*/ 359569 w 2700338"/>
              <a:gd name="connsiteY6" fmla="*/ 555098 h 738985"/>
              <a:gd name="connsiteX7" fmla="*/ 411957 w 2700338"/>
              <a:gd name="connsiteY7" fmla="*/ 555097 h 738985"/>
              <a:gd name="connsiteX8" fmla="*/ 457200 w 2700338"/>
              <a:gd name="connsiteY8" fmla="*/ 619392 h 738985"/>
              <a:gd name="connsiteX9" fmla="*/ 464344 w 2700338"/>
              <a:gd name="connsiteY9" fmla="*/ 526523 h 738985"/>
              <a:gd name="connsiteX10" fmla="*/ 495300 w 2700338"/>
              <a:gd name="connsiteY10" fmla="*/ 159811 h 738985"/>
              <a:gd name="connsiteX11" fmla="*/ 514350 w 2700338"/>
              <a:gd name="connsiteY11" fmla="*/ 5029 h 738985"/>
              <a:gd name="connsiteX12" fmla="*/ 523875 w 2700338"/>
              <a:gd name="connsiteY12" fmla="*/ 83611 h 738985"/>
              <a:gd name="connsiteX13" fmla="*/ 554832 w 2700338"/>
              <a:gd name="connsiteY13" fmla="*/ 514617 h 738985"/>
              <a:gd name="connsiteX14" fmla="*/ 564357 w 2700338"/>
              <a:gd name="connsiteY14" fmla="*/ 714642 h 738985"/>
              <a:gd name="connsiteX15" fmla="*/ 577103 w 2700338"/>
              <a:gd name="connsiteY15" fmla="*/ 735834 h 738985"/>
              <a:gd name="connsiteX16" fmla="*/ 581025 w 2700338"/>
              <a:gd name="connsiteY16" fmla="*/ 717023 h 738985"/>
              <a:gd name="connsiteX17" fmla="*/ 595313 w 2700338"/>
              <a:gd name="connsiteY17" fmla="*/ 569386 h 738985"/>
              <a:gd name="connsiteX18" fmla="*/ 697707 w 2700338"/>
              <a:gd name="connsiteY18" fmla="*/ 559860 h 738985"/>
              <a:gd name="connsiteX19" fmla="*/ 859632 w 2700338"/>
              <a:gd name="connsiteY19" fmla="*/ 559861 h 738985"/>
              <a:gd name="connsiteX20" fmla="*/ 1067240 w 2700338"/>
              <a:gd name="connsiteY20" fmla="*/ 548440 h 738985"/>
              <a:gd name="connsiteX21" fmla="*/ 1228725 w 2700338"/>
              <a:gd name="connsiteY21" fmla="*/ 452705 h 738985"/>
              <a:gd name="connsiteX22" fmla="*/ 1401539 w 2700338"/>
              <a:gd name="connsiteY22" fmla="*/ 437054 h 738985"/>
              <a:gd name="connsiteX23" fmla="*/ 1575279 w 2700338"/>
              <a:gd name="connsiteY23" fmla="*/ 550821 h 738985"/>
              <a:gd name="connsiteX24" fmla="*/ 1709738 w 2700338"/>
              <a:gd name="connsiteY24" fmla="*/ 559861 h 738985"/>
              <a:gd name="connsiteX25" fmla="*/ 2426494 w 2700338"/>
              <a:gd name="connsiteY25" fmla="*/ 552717 h 738985"/>
              <a:gd name="connsiteX26" fmla="*/ 2700338 w 2700338"/>
              <a:gd name="connsiteY26" fmla="*/ 557480 h 738985"/>
              <a:gd name="connsiteX0" fmla="*/ 0 w 2700338"/>
              <a:gd name="connsiteY0" fmla="*/ 555099 h 742556"/>
              <a:gd name="connsiteX1" fmla="*/ 66675 w 2700338"/>
              <a:gd name="connsiteY1" fmla="*/ 562242 h 742556"/>
              <a:gd name="connsiteX2" fmla="*/ 111919 w 2700338"/>
              <a:gd name="connsiteY2" fmla="*/ 516998 h 742556"/>
              <a:gd name="connsiteX3" fmla="*/ 169068 w 2700338"/>
              <a:gd name="connsiteY3" fmla="*/ 505091 h 742556"/>
              <a:gd name="connsiteX4" fmla="*/ 230982 w 2700338"/>
              <a:gd name="connsiteY4" fmla="*/ 559861 h 742556"/>
              <a:gd name="connsiteX5" fmla="*/ 278607 w 2700338"/>
              <a:gd name="connsiteY5" fmla="*/ 564623 h 742556"/>
              <a:gd name="connsiteX6" fmla="*/ 359569 w 2700338"/>
              <a:gd name="connsiteY6" fmla="*/ 555098 h 742556"/>
              <a:gd name="connsiteX7" fmla="*/ 411957 w 2700338"/>
              <a:gd name="connsiteY7" fmla="*/ 555097 h 742556"/>
              <a:gd name="connsiteX8" fmla="*/ 457200 w 2700338"/>
              <a:gd name="connsiteY8" fmla="*/ 619392 h 742556"/>
              <a:gd name="connsiteX9" fmla="*/ 464344 w 2700338"/>
              <a:gd name="connsiteY9" fmla="*/ 526523 h 742556"/>
              <a:gd name="connsiteX10" fmla="*/ 495300 w 2700338"/>
              <a:gd name="connsiteY10" fmla="*/ 159811 h 742556"/>
              <a:gd name="connsiteX11" fmla="*/ 514350 w 2700338"/>
              <a:gd name="connsiteY11" fmla="*/ 5029 h 742556"/>
              <a:gd name="connsiteX12" fmla="*/ 523875 w 2700338"/>
              <a:gd name="connsiteY12" fmla="*/ 83611 h 742556"/>
              <a:gd name="connsiteX13" fmla="*/ 554832 w 2700338"/>
              <a:gd name="connsiteY13" fmla="*/ 514617 h 742556"/>
              <a:gd name="connsiteX14" fmla="*/ 564357 w 2700338"/>
              <a:gd name="connsiteY14" fmla="*/ 714642 h 742556"/>
              <a:gd name="connsiteX15" fmla="*/ 577103 w 2700338"/>
              <a:gd name="connsiteY15" fmla="*/ 735834 h 742556"/>
              <a:gd name="connsiteX16" fmla="*/ 581025 w 2700338"/>
              <a:gd name="connsiteY16" fmla="*/ 665375 h 742556"/>
              <a:gd name="connsiteX17" fmla="*/ 595313 w 2700338"/>
              <a:gd name="connsiteY17" fmla="*/ 569386 h 742556"/>
              <a:gd name="connsiteX18" fmla="*/ 697707 w 2700338"/>
              <a:gd name="connsiteY18" fmla="*/ 559860 h 742556"/>
              <a:gd name="connsiteX19" fmla="*/ 859632 w 2700338"/>
              <a:gd name="connsiteY19" fmla="*/ 559861 h 742556"/>
              <a:gd name="connsiteX20" fmla="*/ 1067240 w 2700338"/>
              <a:gd name="connsiteY20" fmla="*/ 548440 h 742556"/>
              <a:gd name="connsiteX21" fmla="*/ 1228725 w 2700338"/>
              <a:gd name="connsiteY21" fmla="*/ 452705 h 742556"/>
              <a:gd name="connsiteX22" fmla="*/ 1401539 w 2700338"/>
              <a:gd name="connsiteY22" fmla="*/ 437054 h 742556"/>
              <a:gd name="connsiteX23" fmla="*/ 1575279 w 2700338"/>
              <a:gd name="connsiteY23" fmla="*/ 550821 h 742556"/>
              <a:gd name="connsiteX24" fmla="*/ 1709738 w 2700338"/>
              <a:gd name="connsiteY24" fmla="*/ 559861 h 742556"/>
              <a:gd name="connsiteX25" fmla="*/ 2426494 w 2700338"/>
              <a:gd name="connsiteY25" fmla="*/ 552717 h 742556"/>
              <a:gd name="connsiteX26" fmla="*/ 2700338 w 2700338"/>
              <a:gd name="connsiteY26" fmla="*/ 557480 h 742556"/>
              <a:gd name="connsiteX0" fmla="*/ 0 w 2700338"/>
              <a:gd name="connsiteY0" fmla="*/ 555099 h 735854"/>
              <a:gd name="connsiteX1" fmla="*/ 66675 w 2700338"/>
              <a:gd name="connsiteY1" fmla="*/ 562242 h 735854"/>
              <a:gd name="connsiteX2" fmla="*/ 111919 w 2700338"/>
              <a:gd name="connsiteY2" fmla="*/ 516998 h 735854"/>
              <a:gd name="connsiteX3" fmla="*/ 169068 w 2700338"/>
              <a:gd name="connsiteY3" fmla="*/ 505091 h 735854"/>
              <a:gd name="connsiteX4" fmla="*/ 230982 w 2700338"/>
              <a:gd name="connsiteY4" fmla="*/ 559861 h 735854"/>
              <a:gd name="connsiteX5" fmla="*/ 278607 w 2700338"/>
              <a:gd name="connsiteY5" fmla="*/ 564623 h 735854"/>
              <a:gd name="connsiteX6" fmla="*/ 359569 w 2700338"/>
              <a:gd name="connsiteY6" fmla="*/ 555098 h 735854"/>
              <a:gd name="connsiteX7" fmla="*/ 411957 w 2700338"/>
              <a:gd name="connsiteY7" fmla="*/ 555097 h 735854"/>
              <a:gd name="connsiteX8" fmla="*/ 457200 w 2700338"/>
              <a:gd name="connsiteY8" fmla="*/ 619392 h 735854"/>
              <a:gd name="connsiteX9" fmla="*/ 464344 w 2700338"/>
              <a:gd name="connsiteY9" fmla="*/ 526523 h 735854"/>
              <a:gd name="connsiteX10" fmla="*/ 495300 w 2700338"/>
              <a:gd name="connsiteY10" fmla="*/ 159811 h 735854"/>
              <a:gd name="connsiteX11" fmla="*/ 514350 w 2700338"/>
              <a:gd name="connsiteY11" fmla="*/ 5029 h 735854"/>
              <a:gd name="connsiteX12" fmla="*/ 523875 w 2700338"/>
              <a:gd name="connsiteY12" fmla="*/ 83611 h 735854"/>
              <a:gd name="connsiteX13" fmla="*/ 554832 w 2700338"/>
              <a:gd name="connsiteY13" fmla="*/ 514617 h 735854"/>
              <a:gd name="connsiteX14" fmla="*/ 564357 w 2700338"/>
              <a:gd name="connsiteY14" fmla="*/ 658807 h 735854"/>
              <a:gd name="connsiteX15" fmla="*/ 577103 w 2700338"/>
              <a:gd name="connsiteY15" fmla="*/ 735834 h 735854"/>
              <a:gd name="connsiteX16" fmla="*/ 581025 w 2700338"/>
              <a:gd name="connsiteY16" fmla="*/ 665375 h 735854"/>
              <a:gd name="connsiteX17" fmla="*/ 595313 w 2700338"/>
              <a:gd name="connsiteY17" fmla="*/ 569386 h 735854"/>
              <a:gd name="connsiteX18" fmla="*/ 697707 w 2700338"/>
              <a:gd name="connsiteY18" fmla="*/ 559860 h 735854"/>
              <a:gd name="connsiteX19" fmla="*/ 859632 w 2700338"/>
              <a:gd name="connsiteY19" fmla="*/ 559861 h 735854"/>
              <a:gd name="connsiteX20" fmla="*/ 1067240 w 2700338"/>
              <a:gd name="connsiteY20" fmla="*/ 548440 h 735854"/>
              <a:gd name="connsiteX21" fmla="*/ 1228725 w 2700338"/>
              <a:gd name="connsiteY21" fmla="*/ 452705 h 735854"/>
              <a:gd name="connsiteX22" fmla="*/ 1401539 w 2700338"/>
              <a:gd name="connsiteY22" fmla="*/ 437054 h 735854"/>
              <a:gd name="connsiteX23" fmla="*/ 1575279 w 2700338"/>
              <a:gd name="connsiteY23" fmla="*/ 550821 h 735854"/>
              <a:gd name="connsiteX24" fmla="*/ 1709738 w 2700338"/>
              <a:gd name="connsiteY24" fmla="*/ 559861 h 735854"/>
              <a:gd name="connsiteX25" fmla="*/ 2426494 w 2700338"/>
              <a:gd name="connsiteY25" fmla="*/ 552717 h 735854"/>
              <a:gd name="connsiteX26" fmla="*/ 2700338 w 2700338"/>
              <a:gd name="connsiteY26" fmla="*/ 557480 h 735854"/>
              <a:gd name="connsiteX0" fmla="*/ 0 w 2700338"/>
              <a:gd name="connsiteY0" fmla="*/ 555099 h 685825"/>
              <a:gd name="connsiteX1" fmla="*/ 66675 w 2700338"/>
              <a:gd name="connsiteY1" fmla="*/ 562242 h 685825"/>
              <a:gd name="connsiteX2" fmla="*/ 111919 w 2700338"/>
              <a:gd name="connsiteY2" fmla="*/ 516998 h 685825"/>
              <a:gd name="connsiteX3" fmla="*/ 169068 w 2700338"/>
              <a:gd name="connsiteY3" fmla="*/ 505091 h 685825"/>
              <a:gd name="connsiteX4" fmla="*/ 230982 w 2700338"/>
              <a:gd name="connsiteY4" fmla="*/ 559861 h 685825"/>
              <a:gd name="connsiteX5" fmla="*/ 278607 w 2700338"/>
              <a:gd name="connsiteY5" fmla="*/ 564623 h 685825"/>
              <a:gd name="connsiteX6" fmla="*/ 359569 w 2700338"/>
              <a:gd name="connsiteY6" fmla="*/ 555098 h 685825"/>
              <a:gd name="connsiteX7" fmla="*/ 411957 w 2700338"/>
              <a:gd name="connsiteY7" fmla="*/ 555097 h 685825"/>
              <a:gd name="connsiteX8" fmla="*/ 457200 w 2700338"/>
              <a:gd name="connsiteY8" fmla="*/ 619392 h 685825"/>
              <a:gd name="connsiteX9" fmla="*/ 464344 w 2700338"/>
              <a:gd name="connsiteY9" fmla="*/ 526523 h 685825"/>
              <a:gd name="connsiteX10" fmla="*/ 495300 w 2700338"/>
              <a:gd name="connsiteY10" fmla="*/ 159811 h 685825"/>
              <a:gd name="connsiteX11" fmla="*/ 514350 w 2700338"/>
              <a:gd name="connsiteY11" fmla="*/ 5029 h 685825"/>
              <a:gd name="connsiteX12" fmla="*/ 523875 w 2700338"/>
              <a:gd name="connsiteY12" fmla="*/ 83611 h 685825"/>
              <a:gd name="connsiteX13" fmla="*/ 554832 w 2700338"/>
              <a:gd name="connsiteY13" fmla="*/ 514617 h 685825"/>
              <a:gd name="connsiteX14" fmla="*/ 564357 w 2700338"/>
              <a:gd name="connsiteY14" fmla="*/ 658807 h 685825"/>
              <a:gd name="connsiteX15" fmla="*/ 573338 w 2700338"/>
              <a:gd name="connsiteY15" fmla="*/ 685583 h 685825"/>
              <a:gd name="connsiteX16" fmla="*/ 581025 w 2700338"/>
              <a:gd name="connsiteY16" fmla="*/ 665375 h 685825"/>
              <a:gd name="connsiteX17" fmla="*/ 595313 w 2700338"/>
              <a:gd name="connsiteY17" fmla="*/ 569386 h 685825"/>
              <a:gd name="connsiteX18" fmla="*/ 697707 w 2700338"/>
              <a:gd name="connsiteY18" fmla="*/ 559860 h 685825"/>
              <a:gd name="connsiteX19" fmla="*/ 859632 w 2700338"/>
              <a:gd name="connsiteY19" fmla="*/ 559861 h 685825"/>
              <a:gd name="connsiteX20" fmla="*/ 1067240 w 2700338"/>
              <a:gd name="connsiteY20" fmla="*/ 548440 h 685825"/>
              <a:gd name="connsiteX21" fmla="*/ 1228725 w 2700338"/>
              <a:gd name="connsiteY21" fmla="*/ 452705 h 685825"/>
              <a:gd name="connsiteX22" fmla="*/ 1401539 w 2700338"/>
              <a:gd name="connsiteY22" fmla="*/ 437054 h 685825"/>
              <a:gd name="connsiteX23" fmla="*/ 1575279 w 2700338"/>
              <a:gd name="connsiteY23" fmla="*/ 550821 h 685825"/>
              <a:gd name="connsiteX24" fmla="*/ 1709738 w 2700338"/>
              <a:gd name="connsiteY24" fmla="*/ 559861 h 685825"/>
              <a:gd name="connsiteX25" fmla="*/ 2426494 w 2700338"/>
              <a:gd name="connsiteY25" fmla="*/ 552717 h 685825"/>
              <a:gd name="connsiteX26" fmla="*/ 2700338 w 2700338"/>
              <a:gd name="connsiteY26" fmla="*/ 557480 h 685825"/>
              <a:gd name="connsiteX0" fmla="*/ 0 w 2700338"/>
              <a:gd name="connsiteY0" fmla="*/ 555099 h 685926"/>
              <a:gd name="connsiteX1" fmla="*/ 66675 w 2700338"/>
              <a:gd name="connsiteY1" fmla="*/ 562242 h 685926"/>
              <a:gd name="connsiteX2" fmla="*/ 111919 w 2700338"/>
              <a:gd name="connsiteY2" fmla="*/ 516998 h 685926"/>
              <a:gd name="connsiteX3" fmla="*/ 169068 w 2700338"/>
              <a:gd name="connsiteY3" fmla="*/ 505091 h 685926"/>
              <a:gd name="connsiteX4" fmla="*/ 230982 w 2700338"/>
              <a:gd name="connsiteY4" fmla="*/ 559861 h 685926"/>
              <a:gd name="connsiteX5" fmla="*/ 278607 w 2700338"/>
              <a:gd name="connsiteY5" fmla="*/ 564623 h 685926"/>
              <a:gd name="connsiteX6" fmla="*/ 359569 w 2700338"/>
              <a:gd name="connsiteY6" fmla="*/ 555098 h 685926"/>
              <a:gd name="connsiteX7" fmla="*/ 411957 w 2700338"/>
              <a:gd name="connsiteY7" fmla="*/ 555097 h 685926"/>
              <a:gd name="connsiteX8" fmla="*/ 457200 w 2700338"/>
              <a:gd name="connsiteY8" fmla="*/ 619392 h 685926"/>
              <a:gd name="connsiteX9" fmla="*/ 464344 w 2700338"/>
              <a:gd name="connsiteY9" fmla="*/ 526523 h 685926"/>
              <a:gd name="connsiteX10" fmla="*/ 495300 w 2700338"/>
              <a:gd name="connsiteY10" fmla="*/ 159811 h 685926"/>
              <a:gd name="connsiteX11" fmla="*/ 514350 w 2700338"/>
              <a:gd name="connsiteY11" fmla="*/ 5029 h 685926"/>
              <a:gd name="connsiteX12" fmla="*/ 523875 w 2700338"/>
              <a:gd name="connsiteY12" fmla="*/ 83611 h 685926"/>
              <a:gd name="connsiteX13" fmla="*/ 554832 w 2700338"/>
              <a:gd name="connsiteY13" fmla="*/ 514617 h 685926"/>
              <a:gd name="connsiteX14" fmla="*/ 564357 w 2700338"/>
              <a:gd name="connsiteY14" fmla="*/ 658807 h 685926"/>
              <a:gd name="connsiteX15" fmla="*/ 573338 w 2700338"/>
              <a:gd name="connsiteY15" fmla="*/ 685583 h 685926"/>
              <a:gd name="connsiteX16" fmla="*/ 582280 w 2700338"/>
              <a:gd name="connsiteY16" fmla="*/ 652812 h 685926"/>
              <a:gd name="connsiteX17" fmla="*/ 595313 w 2700338"/>
              <a:gd name="connsiteY17" fmla="*/ 569386 h 685926"/>
              <a:gd name="connsiteX18" fmla="*/ 697707 w 2700338"/>
              <a:gd name="connsiteY18" fmla="*/ 559860 h 685926"/>
              <a:gd name="connsiteX19" fmla="*/ 859632 w 2700338"/>
              <a:gd name="connsiteY19" fmla="*/ 559861 h 685926"/>
              <a:gd name="connsiteX20" fmla="*/ 1067240 w 2700338"/>
              <a:gd name="connsiteY20" fmla="*/ 548440 h 685926"/>
              <a:gd name="connsiteX21" fmla="*/ 1228725 w 2700338"/>
              <a:gd name="connsiteY21" fmla="*/ 452705 h 685926"/>
              <a:gd name="connsiteX22" fmla="*/ 1401539 w 2700338"/>
              <a:gd name="connsiteY22" fmla="*/ 437054 h 685926"/>
              <a:gd name="connsiteX23" fmla="*/ 1575279 w 2700338"/>
              <a:gd name="connsiteY23" fmla="*/ 550821 h 685926"/>
              <a:gd name="connsiteX24" fmla="*/ 1709738 w 2700338"/>
              <a:gd name="connsiteY24" fmla="*/ 559861 h 685926"/>
              <a:gd name="connsiteX25" fmla="*/ 2426494 w 2700338"/>
              <a:gd name="connsiteY25" fmla="*/ 552717 h 685926"/>
              <a:gd name="connsiteX26" fmla="*/ 2700338 w 2700338"/>
              <a:gd name="connsiteY26" fmla="*/ 557480 h 685926"/>
              <a:gd name="connsiteX0" fmla="*/ 0 w 2700338"/>
              <a:gd name="connsiteY0" fmla="*/ 555099 h 687937"/>
              <a:gd name="connsiteX1" fmla="*/ 66675 w 2700338"/>
              <a:gd name="connsiteY1" fmla="*/ 562242 h 687937"/>
              <a:gd name="connsiteX2" fmla="*/ 111919 w 2700338"/>
              <a:gd name="connsiteY2" fmla="*/ 516998 h 687937"/>
              <a:gd name="connsiteX3" fmla="*/ 169068 w 2700338"/>
              <a:gd name="connsiteY3" fmla="*/ 505091 h 687937"/>
              <a:gd name="connsiteX4" fmla="*/ 230982 w 2700338"/>
              <a:gd name="connsiteY4" fmla="*/ 559861 h 687937"/>
              <a:gd name="connsiteX5" fmla="*/ 278607 w 2700338"/>
              <a:gd name="connsiteY5" fmla="*/ 564623 h 687937"/>
              <a:gd name="connsiteX6" fmla="*/ 359569 w 2700338"/>
              <a:gd name="connsiteY6" fmla="*/ 555098 h 687937"/>
              <a:gd name="connsiteX7" fmla="*/ 411957 w 2700338"/>
              <a:gd name="connsiteY7" fmla="*/ 555097 h 687937"/>
              <a:gd name="connsiteX8" fmla="*/ 457200 w 2700338"/>
              <a:gd name="connsiteY8" fmla="*/ 619392 h 687937"/>
              <a:gd name="connsiteX9" fmla="*/ 464344 w 2700338"/>
              <a:gd name="connsiteY9" fmla="*/ 526523 h 687937"/>
              <a:gd name="connsiteX10" fmla="*/ 495300 w 2700338"/>
              <a:gd name="connsiteY10" fmla="*/ 159811 h 687937"/>
              <a:gd name="connsiteX11" fmla="*/ 514350 w 2700338"/>
              <a:gd name="connsiteY11" fmla="*/ 5029 h 687937"/>
              <a:gd name="connsiteX12" fmla="*/ 523875 w 2700338"/>
              <a:gd name="connsiteY12" fmla="*/ 83611 h 687937"/>
              <a:gd name="connsiteX13" fmla="*/ 554832 w 2700338"/>
              <a:gd name="connsiteY13" fmla="*/ 514617 h 687937"/>
              <a:gd name="connsiteX14" fmla="*/ 564357 w 2700338"/>
              <a:gd name="connsiteY14" fmla="*/ 658807 h 687937"/>
              <a:gd name="connsiteX15" fmla="*/ 573338 w 2700338"/>
              <a:gd name="connsiteY15" fmla="*/ 685583 h 687937"/>
              <a:gd name="connsiteX16" fmla="*/ 582280 w 2700338"/>
              <a:gd name="connsiteY16" fmla="*/ 622801 h 687937"/>
              <a:gd name="connsiteX17" fmla="*/ 595313 w 2700338"/>
              <a:gd name="connsiteY17" fmla="*/ 569386 h 687937"/>
              <a:gd name="connsiteX18" fmla="*/ 697707 w 2700338"/>
              <a:gd name="connsiteY18" fmla="*/ 559860 h 687937"/>
              <a:gd name="connsiteX19" fmla="*/ 859632 w 2700338"/>
              <a:gd name="connsiteY19" fmla="*/ 559861 h 687937"/>
              <a:gd name="connsiteX20" fmla="*/ 1067240 w 2700338"/>
              <a:gd name="connsiteY20" fmla="*/ 548440 h 687937"/>
              <a:gd name="connsiteX21" fmla="*/ 1228725 w 2700338"/>
              <a:gd name="connsiteY21" fmla="*/ 452705 h 687937"/>
              <a:gd name="connsiteX22" fmla="*/ 1401539 w 2700338"/>
              <a:gd name="connsiteY22" fmla="*/ 437054 h 687937"/>
              <a:gd name="connsiteX23" fmla="*/ 1575279 w 2700338"/>
              <a:gd name="connsiteY23" fmla="*/ 550821 h 687937"/>
              <a:gd name="connsiteX24" fmla="*/ 1709738 w 2700338"/>
              <a:gd name="connsiteY24" fmla="*/ 559861 h 687937"/>
              <a:gd name="connsiteX25" fmla="*/ 2426494 w 2700338"/>
              <a:gd name="connsiteY25" fmla="*/ 552717 h 687937"/>
              <a:gd name="connsiteX26" fmla="*/ 2700338 w 2700338"/>
              <a:gd name="connsiteY26" fmla="*/ 557480 h 687937"/>
              <a:gd name="connsiteX0" fmla="*/ 0 w 2700338"/>
              <a:gd name="connsiteY0" fmla="*/ 555099 h 685662"/>
              <a:gd name="connsiteX1" fmla="*/ 66675 w 2700338"/>
              <a:gd name="connsiteY1" fmla="*/ 562242 h 685662"/>
              <a:gd name="connsiteX2" fmla="*/ 111919 w 2700338"/>
              <a:gd name="connsiteY2" fmla="*/ 516998 h 685662"/>
              <a:gd name="connsiteX3" fmla="*/ 169068 w 2700338"/>
              <a:gd name="connsiteY3" fmla="*/ 505091 h 685662"/>
              <a:gd name="connsiteX4" fmla="*/ 230982 w 2700338"/>
              <a:gd name="connsiteY4" fmla="*/ 559861 h 685662"/>
              <a:gd name="connsiteX5" fmla="*/ 278607 w 2700338"/>
              <a:gd name="connsiteY5" fmla="*/ 564623 h 685662"/>
              <a:gd name="connsiteX6" fmla="*/ 359569 w 2700338"/>
              <a:gd name="connsiteY6" fmla="*/ 555098 h 685662"/>
              <a:gd name="connsiteX7" fmla="*/ 411957 w 2700338"/>
              <a:gd name="connsiteY7" fmla="*/ 555097 h 685662"/>
              <a:gd name="connsiteX8" fmla="*/ 457200 w 2700338"/>
              <a:gd name="connsiteY8" fmla="*/ 619392 h 685662"/>
              <a:gd name="connsiteX9" fmla="*/ 464344 w 2700338"/>
              <a:gd name="connsiteY9" fmla="*/ 526523 h 685662"/>
              <a:gd name="connsiteX10" fmla="*/ 495300 w 2700338"/>
              <a:gd name="connsiteY10" fmla="*/ 159811 h 685662"/>
              <a:gd name="connsiteX11" fmla="*/ 514350 w 2700338"/>
              <a:gd name="connsiteY11" fmla="*/ 5029 h 685662"/>
              <a:gd name="connsiteX12" fmla="*/ 523875 w 2700338"/>
              <a:gd name="connsiteY12" fmla="*/ 83611 h 685662"/>
              <a:gd name="connsiteX13" fmla="*/ 554832 w 2700338"/>
              <a:gd name="connsiteY13" fmla="*/ 514617 h 685662"/>
              <a:gd name="connsiteX14" fmla="*/ 560592 w 2700338"/>
              <a:gd name="connsiteY14" fmla="*/ 632983 h 685662"/>
              <a:gd name="connsiteX15" fmla="*/ 573338 w 2700338"/>
              <a:gd name="connsiteY15" fmla="*/ 685583 h 685662"/>
              <a:gd name="connsiteX16" fmla="*/ 582280 w 2700338"/>
              <a:gd name="connsiteY16" fmla="*/ 622801 h 685662"/>
              <a:gd name="connsiteX17" fmla="*/ 595313 w 2700338"/>
              <a:gd name="connsiteY17" fmla="*/ 569386 h 685662"/>
              <a:gd name="connsiteX18" fmla="*/ 697707 w 2700338"/>
              <a:gd name="connsiteY18" fmla="*/ 559860 h 685662"/>
              <a:gd name="connsiteX19" fmla="*/ 859632 w 2700338"/>
              <a:gd name="connsiteY19" fmla="*/ 559861 h 685662"/>
              <a:gd name="connsiteX20" fmla="*/ 1067240 w 2700338"/>
              <a:gd name="connsiteY20" fmla="*/ 548440 h 685662"/>
              <a:gd name="connsiteX21" fmla="*/ 1228725 w 2700338"/>
              <a:gd name="connsiteY21" fmla="*/ 452705 h 685662"/>
              <a:gd name="connsiteX22" fmla="*/ 1401539 w 2700338"/>
              <a:gd name="connsiteY22" fmla="*/ 437054 h 685662"/>
              <a:gd name="connsiteX23" fmla="*/ 1575279 w 2700338"/>
              <a:gd name="connsiteY23" fmla="*/ 550821 h 685662"/>
              <a:gd name="connsiteX24" fmla="*/ 1709738 w 2700338"/>
              <a:gd name="connsiteY24" fmla="*/ 559861 h 685662"/>
              <a:gd name="connsiteX25" fmla="*/ 2426494 w 2700338"/>
              <a:gd name="connsiteY25" fmla="*/ 552717 h 685662"/>
              <a:gd name="connsiteX26" fmla="*/ 2700338 w 2700338"/>
              <a:gd name="connsiteY26" fmla="*/ 557480 h 685662"/>
              <a:gd name="connsiteX0" fmla="*/ 0 w 2700338"/>
              <a:gd name="connsiteY0" fmla="*/ 555099 h 651899"/>
              <a:gd name="connsiteX1" fmla="*/ 66675 w 2700338"/>
              <a:gd name="connsiteY1" fmla="*/ 562242 h 651899"/>
              <a:gd name="connsiteX2" fmla="*/ 111919 w 2700338"/>
              <a:gd name="connsiteY2" fmla="*/ 516998 h 651899"/>
              <a:gd name="connsiteX3" fmla="*/ 169068 w 2700338"/>
              <a:gd name="connsiteY3" fmla="*/ 505091 h 651899"/>
              <a:gd name="connsiteX4" fmla="*/ 230982 w 2700338"/>
              <a:gd name="connsiteY4" fmla="*/ 559861 h 651899"/>
              <a:gd name="connsiteX5" fmla="*/ 278607 w 2700338"/>
              <a:gd name="connsiteY5" fmla="*/ 564623 h 651899"/>
              <a:gd name="connsiteX6" fmla="*/ 359569 w 2700338"/>
              <a:gd name="connsiteY6" fmla="*/ 555098 h 651899"/>
              <a:gd name="connsiteX7" fmla="*/ 411957 w 2700338"/>
              <a:gd name="connsiteY7" fmla="*/ 555097 h 651899"/>
              <a:gd name="connsiteX8" fmla="*/ 457200 w 2700338"/>
              <a:gd name="connsiteY8" fmla="*/ 619392 h 651899"/>
              <a:gd name="connsiteX9" fmla="*/ 464344 w 2700338"/>
              <a:gd name="connsiteY9" fmla="*/ 526523 h 651899"/>
              <a:gd name="connsiteX10" fmla="*/ 495300 w 2700338"/>
              <a:gd name="connsiteY10" fmla="*/ 159811 h 651899"/>
              <a:gd name="connsiteX11" fmla="*/ 514350 w 2700338"/>
              <a:gd name="connsiteY11" fmla="*/ 5029 h 651899"/>
              <a:gd name="connsiteX12" fmla="*/ 523875 w 2700338"/>
              <a:gd name="connsiteY12" fmla="*/ 83611 h 651899"/>
              <a:gd name="connsiteX13" fmla="*/ 554832 w 2700338"/>
              <a:gd name="connsiteY13" fmla="*/ 514617 h 651899"/>
              <a:gd name="connsiteX14" fmla="*/ 560592 w 2700338"/>
              <a:gd name="connsiteY14" fmla="*/ 632983 h 651899"/>
              <a:gd name="connsiteX15" fmla="*/ 567064 w 2700338"/>
              <a:gd name="connsiteY15" fmla="*/ 650686 h 651899"/>
              <a:gd name="connsiteX16" fmla="*/ 582280 w 2700338"/>
              <a:gd name="connsiteY16" fmla="*/ 622801 h 651899"/>
              <a:gd name="connsiteX17" fmla="*/ 595313 w 2700338"/>
              <a:gd name="connsiteY17" fmla="*/ 569386 h 651899"/>
              <a:gd name="connsiteX18" fmla="*/ 697707 w 2700338"/>
              <a:gd name="connsiteY18" fmla="*/ 559860 h 651899"/>
              <a:gd name="connsiteX19" fmla="*/ 859632 w 2700338"/>
              <a:gd name="connsiteY19" fmla="*/ 559861 h 651899"/>
              <a:gd name="connsiteX20" fmla="*/ 1067240 w 2700338"/>
              <a:gd name="connsiteY20" fmla="*/ 548440 h 651899"/>
              <a:gd name="connsiteX21" fmla="*/ 1228725 w 2700338"/>
              <a:gd name="connsiteY21" fmla="*/ 452705 h 651899"/>
              <a:gd name="connsiteX22" fmla="*/ 1401539 w 2700338"/>
              <a:gd name="connsiteY22" fmla="*/ 437054 h 651899"/>
              <a:gd name="connsiteX23" fmla="*/ 1575279 w 2700338"/>
              <a:gd name="connsiteY23" fmla="*/ 550821 h 651899"/>
              <a:gd name="connsiteX24" fmla="*/ 1709738 w 2700338"/>
              <a:gd name="connsiteY24" fmla="*/ 559861 h 651899"/>
              <a:gd name="connsiteX25" fmla="*/ 2426494 w 2700338"/>
              <a:gd name="connsiteY25" fmla="*/ 552717 h 651899"/>
              <a:gd name="connsiteX26" fmla="*/ 2700338 w 2700338"/>
              <a:gd name="connsiteY26" fmla="*/ 557480 h 651899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11957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38639 w 2700338"/>
              <a:gd name="connsiteY7" fmla="*/ 555097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59569 w 2700338"/>
              <a:gd name="connsiteY6" fmla="*/ 555098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700338"/>
              <a:gd name="connsiteY0" fmla="*/ 555099 h 652363"/>
              <a:gd name="connsiteX1" fmla="*/ 66675 w 2700338"/>
              <a:gd name="connsiteY1" fmla="*/ 562242 h 652363"/>
              <a:gd name="connsiteX2" fmla="*/ 111919 w 2700338"/>
              <a:gd name="connsiteY2" fmla="*/ 516998 h 652363"/>
              <a:gd name="connsiteX3" fmla="*/ 169068 w 2700338"/>
              <a:gd name="connsiteY3" fmla="*/ 505091 h 652363"/>
              <a:gd name="connsiteX4" fmla="*/ 230982 w 2700338"/>
              <a:gd name="connsiteY4" fmla="*/ 559861 h 652363"/>
              <a:gd name="connsiteX5" fmla="*/ 278607 w 2700338"/>
              <a:gd name="connsiteY5" fmla="*/ 564623 h 652363"/>
              <a:gd name="connsiteX6" fmla="*/ 372125 w 2700338"/>
              <a:gd name="connsiteY6" fmla="*/ 558590 h 652363"/>
              <a:gd name="connsiteX7" fmla="*/ 424513 w 2700338"/>
              <a:gd name="connsiteY7" fmla="*/ 560335 h 652363"/>
              <a:gd name="connsiteX8" fmla="*/ 457200 w 2700338"/>
              <a:gd name="connsiteY8" fmla="*/ 619392 h 652363"/>
              <a:gd name="connsiteX9" fmla="*/ 464344 w 2700338"/>
              <a:gd name="connsiteY9" fmla="*/ 526523 h 652363"/>
              <a:gd name="connsiteX10" fmla="*/ 495300 w 2700338"/>
              <a:gd name="connsiteY10" fmla="*/ 159811 h 652363"/>
              <a:gd name="connsiteX11" fmla="*/ 514350 w 2700338"/>
              <a:gd name="connsiteY11" fmla="*/ 5029 h 652363"/>
              <a:gd name="connsiteX12" fmla="*/ 523875 w 2700338"/>
              <a:gd name="connsiteY12" fmla="*/ 83611 h 652363"/>
              <a:gd name="connsiteX13" fmla="*/ 554832 w 2700338"/>
              <a:gd name="connsiteY13" fmla="*/ 514617 h 652363"/>
              <a:gd name="connsiteX14" fmla="*/ 560592 w 2700338"/>
              <a:gd name="connsiteY14" fmla="*/ 632983 h 652363"/>
              <a:gd name="connsiteX15" fmla="*/ 567064 w 2700338"/>
              <a:gd name="connsiteY15" fmla="*/ 650686 h 652363"/>
              <a:gd name="connsiteX16" fmla="*/ 573496 w 2700338"/>
              <a:gd name="connsiteY16" fmla="*/ 616519 h 652363"/>
              <a:gd name="connsiteX17" fmla="*/ 595313 w 2700338"/>
              <a:gd name="connsiteY17" fmla="*/ 569386 h 652363"/>
              <a:gd name="connsiteX18" fmla="*/ 697707 w 2700338"/>
              <a:gd name="connsiteY18" fmla="*/ 559860 h 652363"/>
              <a:gd name="connsiteX19" fmla="*/ 859632 w 2700338"/>
              <a:gd name="connsiteY19" fmla="*/ 559861 h 652363"/>
              <a:gd name="connsiteX20" fmla="*/ 1067240 w 2700338"/>
              <a:gd name="connsiteY20" fmla="*/ 548440 h 652363"/>
              <a:gd name="connsiteX21" fmla="*/ 1228725 w 2700338"/>
              <a:gd name="connsiteY21" fmla="*/ 452705 h 652363"/>
              <a:gd name="connsiteX22" fmla="*/ 1401539 w 2700338"/>
              <a:gd name="connsiteY22" fmla="*/ 437054 h 652363"/>
              <a:gd name="connsiteX23" fmla="*/ 1575279 w 2700338"/>
              <a:gd name="connsiteY23" fmla="*/ 550821 h 652363"/>
              <a:gd name="connsiteX24" fmla="*/ 1709738 w 2700338"/>
              <a:gd name="connsiteY24" fmla="*/ 559861 h 652363"/>
              <a:gd name="connsiteX25" fmla="*/ 2426494 w 2700338"/>
              <a:gd name="connsiteY25" fmla="*/ 552717 h 652363"/>
              <a:gd name="connsiteX26" fmla="*/ 2700338 w 2700338"/>
              <a:gd name="connsiteY26" fmla="*/ 557480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2717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57822 h 652363"/>
              <a:gd name="connsiteX0" fmla="*/ 0 w 2426494"/>
              <a:gd name="connsiteY0" fmla="*/ 555099 h 652363"/>
              <a:gd name="connsiteX1" fmla="*/ 66675 w 2426494"/>
              <a:gd name="connsiteY1" fmla="*/ 562242 h 652363"/>
              <a:gd name="connsiteX2" fmla="*/ 111919 w 2426494"/>
              <a:gd name="connsiteY2" fmla="*/ 516998 h 652363"/>
              <a:gd name="connsiteX3" fmla="*/ 169068 w 2426494"/>
              <a:gd name="connsiteY3" fmla="*/ 505091 h 652363"/>
              <a:gd name="connsiteX4" fmla="*/ 230982 w 2426494"/>
              <a:gd name="connsiteY4" fmla="*/ 559861 h 652363"/>
              <a:gd name="connsiteX5" fmla="*/ 278607 w 2426494"/>
              <a:gd name="connsiteY5" fmla="*/ 564623 h 652363"/>
              <a:gd name="connsiteX6" fmla="*/ 372125 w 2426494"/>
              <a:gd name="connsiteY6" fmla="*/ 558590 h 652363"/>
              <a:gd name="connsiteX7" fmla="*/ 424513 w 2426494"/>
              <a:gd name="connsiteY7" fmla="*/ 560335 h 652363"/>
              <a:gd name="connsiteX8" fmla="*/ 457200 w 2426494"/>
              <a:gd name="connsiteY8" fmla="*/ 619392 h 652363"/>
              <a:gd name="connsiteX9" fmla="*/ 464344 w 2426494"/>
              <a:gd name="connsiteY9" fmla="*/ 526523 h 652363"/>
              <a:gd name="connsiteX10" fmla="*/ 495300 w 2426494"/>
              <a:gd name="connsiteY10" fmla="*/ 159811 h 652363"/>
              <a:gd name="connsiteX11" fmla="*/ 514350 w 2426494"/>
              <a:gd name="connsiteY11" fmla="*/ 5029 h 652363"/>
              <a:gd name="connsiteX12" fmla="*/ 523875 w 2426494"/>
              <a:gd name="connsiteY12" fmla="*/ 83611 h 652363"/>
              <a:gd name="connsiteX13" fmla="*/ 554832 w 2426494"/>
              <a:gd name="connsiteY13" fmla="*/ 514617 h 652363"/>
              <a:gd name="connsiteX14" fmla="*/ 560592 w 2426494"/>
              <a:gd name="connsiteY14" fmla="*/ 632983 h 652363"/>
              <a:gd name="connsiteX15" fmla="*/ 567064 w 2426494"/>
              <a:gd name="connsiteY15" fmla="*/ 650686 h 652363"/>
              <a:gd name="connsiteX16" fmla="*/ 573496 w 2426494"/>
              <a:gd name="connsiteY16" fmla="*/ 616519 h 652363"/>
              <a:gd name="connsiteX17" fmla="*/ 595313 w 2426494"/>
              <a:gd name="connsiteY17" fmla="*/ 569386 h 652363"/>
              <a:gd name="connsiteX18" fmla="*/ 697707 w 2426494"/>
              <a:gd name="connsiteY18" fmla="*/ 559860 h 652363"/>
              <a:gd name="connsiteX19" fmla="*/ 859632 w 2426494"/>
              <a:gd name="connsiteY19" fmla="*/ 559861 h 652363"/>
              <a:gd name="connsiteX20" fmla="*/ 1067240 w 2426494"/>
              <a:gd name="connsiteY20" fmla="*/ 548440 h 652363"/>
              <a:gd name="connsiteX21" fmla="*/ 1228725 w 2426494"/>
              <a:gd name="connsiteY21" fmla="*/ 452705 h 652363"/>
              <a:gd name="connsiteX22" fmla="*/ 1401539 w 2426494"/>
              <a:gd name="connsiteY22" fmla="*/ 437054 h 652363"/>
              <a:gd name="connsiteX23" fmla="*/ 1575279 w 2426494"/>
              <a:gd name="connsiteY23" fmla="*/ 550821 h 652363"/>
              <a:gd name="connsiteX24" fmla="*/ 1709738 w 2426494"/>
              <a:gd name="connsiteY24" fmla="*/ 559861 h 652363"/>
              <a:gd name="connsiteX25" fmla="*/ 2426494 w 2426494"/>
              <a:gd name="connsiteY25" fmla="*/ 568032 h 65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26494" h="65236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5083" y="564835"/>
                  <a:pt x="278607" y="564623"/>
                </a:cubicBezTo>
                <a:cubicBezTo>
                  <a:pt x="302131" y="564411"/>
                  <a:pt x="347807" y="559305"/>
                  <a:pt x="372125" y="558590"/>
                </a:cubicBezTo>
                <a:cubicBezTo>
                  <a:pt x="396443" y="557875"/>
                  <a:pt x="410334" y="550201"/>
                  <a:pt x="424513" y="560335"/>
                </a:cubicBezTo>
                <a:cubicBezTo>
                  <a:pt x="438692" y="570469"/>
                  <a:pt x="450562" y="625027"/>
                  <a:pt x="457200" y="619392"/>
                </a:cubicBezTo>
                <a:cubicBezTo>
                  <a:pt x="463838" y="613757"/>
                  <a:pt x="457994" y="603120"/>
                  <a:pt x="464344" y="526523"/>
                </a:cubicBezTo>
                <a:cubicBezTo>
                  <a:pt x="470694" y="449926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713" y="423055"/>
                  <a:pt x="554832" y="514617"/>
                </a:cubicBezTo>
                <a:cubicBezTo>
                  <a:pt x="560952" y="606179"/>
                  <a:pt x="558553" y="610305"/>
                  <a:pt x="560592" y="632983"/>
                </a:cubicBezTo>
                <a:cubicBezTo>
                  <a:pt x="562631" y="655661"/>
                  <a:pt x="564913" y="653430"/>
                  <a:pt x="567064" y="650686"/>
                </a:cubicBezTo>
                <a:cubicBezTo>
                  <a:pt x="569215" y="647942"/>
                  <a:pt x="568788" y="630069"/>
                  <a:pt x="573496" y="616519"/>
                </a:cubicBezTo>
                <a:cubicBezTo>
                  <a:pt x="578204" y="602969"/>
                  <a:pt x="574611" y="578829"/>
                  <a:pt x="595313" y="569386"/>
                </a:cubicBezTo>
                <a:cubicBezTo>
                  <a:pt x="616015" y="559943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725" y="566299"/>
                  <a:pt x="1067240" y="548440"/>
                </a:cubicBezTo>
                <a:cubicBezTo>
                  <a:pt x="1128756" y="530581"/>
                  <a:pt x="1173009" y="471269"/>
                  <a:pt x="1228725" y="452705"/>
                </a:cubicBezTo>
                <a:cubicBezTo>
                  <a:pt x="1284442" y="434141"/>
                  <a:pt x="1343780" y="420701"/>
                  <a:pt x="1401539" y="437054"/>
                </a:cubicBezTo>
                <a:cubicBezTo>
                  <a:pt x="1459298" y="453407"/>
                  <a:pt x="1523913" y="530353"/>
                  <a:pt x="1575279" y="550821"/>
                </a:cubicBezTo>
                <a:cubicBezTo>
                  <a:pt x="1626646" y="571289"/>
                  <a:pt x="1567869" y="559545"/>
                  <a:pt x="1709738" y="559861"/>
                </a:cubicBezTo>
                <a:lnTo>
                  <a:pt x="2426494" y="568032"/>
                </a:ln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000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EC6D2A8-1AFC-46DB-8852-2F450F6DFAE5}"/>
              </a:ext>
            </a:extLst>
          </p:cNvPr>
          <p:cNvSpPr/>
          <p:nvPr/>
        </p:nvSpPr>
        <p:spPr>
          <a:xfrm>
            <a:off x="1262034" y="4840052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C1920F3-667A-48B4-AC74-CA719A60A554}"/>
              </a:ext>
            </a:extLst>
          </p:cNvPr>
          <p:cNvSpPr/>
          <p:nvPr/>
        </p:nvSpPr>
        <p:spPr>
          <a:xfrm>
            <a:off x="1722792" y="5704148"/>
            <a:ext cx="3305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Q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D86A23A-C6D8-4610-9D61-1CC72222A4E3}"/>
              </a:ext>
            </a:extLst>
          </p:cNvPr>
          <p:cNvSpPr/>
          <p:nvPr/>
        </p:nvSpPr>
        <p:spPr>
          <a:xfrm>
            <a:off x="1892871" y="3155780"/>
            <a:ext cx="311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07B8147F-022F-4D22-BE42-B109A0A7055E}"/>
              </a:ext>
            </a:extLst>
          </p:cNvPr>
          <p:cNvSpPr/>
          <p:nvPr/>
        </p:nvSpPr>
        <p:spPr>
          <a:xfrm>
            <a:off x="2108478" y="5750867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S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A4146E-A90F-4052-9278-D17CAACBC080}"/>
              </a:ext>
            </a:extLst>
          </p:cNvPr>
          <p:cNvSpPr/>
          <p:nvPr/>
        </p:nvSpPr>
        <p:spPr>
          <a:xfrm>
            <a:off x="3525664" y="4470720"/>
            <a:ext cx="3048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T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1CA7673C-668D-431C-9AA5-9B188D984C7C}"/>
              </a:ext>
            </a:extLst>
          </p:cNvPr>
          <p:cNvSpPr/>
          <p:nvPr/>
        </p:nvSpPr>
        <p:spPr>
          <a:xfrm>
            <a:off x="-22538" y="4369388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síní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1B5A948E-E0CB-4243-ADBC-2D1D13FF3E70}"/>
              </a:ext>
            </a:extLst>
          </p:cNvPr>
          <p:cNvSpPr/>
          <p:nvPr/>
        </p:nvSpPr>
        <p:spPr>
          <a:xfrm>
            <a:off x="1287849" y="2391780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depolarizace komor - QRS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7E452AF-4696-4D80-81F4-199A516527AC}"/>
              </a:ext>
            </a:extLst>
          </p:cNvPr>
          <p:cNvSpPr/>
          <p:nvPr/>
        </p:nvSpPr>
        <p:spPr>
          <a:xfrm>
            <a:off x="2801437" y="3687924"/>
            <a:ext cx="174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err="1"/>
              <a:t>repolarizace</a:t>
            </a:r>
            <a:r>
              <a:rPr lang="cs-CZ" sz="1600" dirty="0"/>
              <a:t> komor</a:t>
            </a:r>
          </a:p>
        </p:txBody>
      </p: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82FC8DB6-F193-4ECB-9634-BC36A21795FD}"/>
              </a:ext>
            </a:extLst>
          </p:cNvPr>
          <p:cNvCxnSpPr/>
          <p:nvPr/>
        </p:nvCxnSpPr>
        <p:spPr>
          <a:xfrm>
            <a:off x="719784" y="4768044"/>
            <a:ext cx="542250" cy="441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08D3D577-3541-4909-921B-BEF20D871E91}"/>
              </a:ext>
            </a:extLst>
          </p:cNvPr>
          <p:cNvCxnSpPr/>
          <p:nvPr/>
        </p:nvCxnSpPr>
        <p:spPr>
          <a:xfrm>
            <a:off x="1689702" y="3111801"/>
            <a:ext cx="271125" cy="899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8BC5DEAD-6B44-4703-BDF3-AC7A39D21F3C}"/>
              </a:ext>
            </a:extLst>
          </p:cNvPr>
          <p:cNvCxnSpPr/>
          <p:nvPr/>
        </p:nvCxnSpPr>
        <p:spPr>
          <a:xfrm>
            <a:off x="3255781" y="4469106"/>
            <a:ext cx="269883" cy="433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>
            <a:extLst>
              <a:ext uri="{FF2B5EF4-FFF2-40B4-BE49-F238E27FC236}">
                <a16:creationId xmlns:a16="http://schemas.microsoft.com/office/drawing/2014/main" id="{53803E6D-A2A0-4B25-BFA2-C01EC4A684E2}"/>
              </a:ext>
            </a:extLst>
          </p:cNvPr>
          <p:cNvSpPr/>
          <p:nvPr/>
        </p:nvSpPr>
        <p:spPr>
          <a:xfrm>
            <a:off x="142732" y="5254646"/>
            <a:ext cx="1745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Svod II</a:t>
            </a:r>
          </a:p>
        </p:txBody>
      </p:sp>
      <p:sp>
        <p:nvSpPr>
          <p:cNvPr id="25" name="Volný tvar 7">
            <a:extLst>
              <a:ext uri="{FF2B5EF4-FFF2-40B4-BE49-F238E27FC236}">
                <a16:creationId xmlns:a16="http://schemas.microsoft.com/office/drawing/2014/main" id="{A7EE3772-BF91-4D86-A693-74C1D6884AF8}"/>
              </a:ext>
            </a:extLst>
          </p:cNvPr>
          <p:cNvSpPr/>
          <p:nvPr/>
        </p:nvSpPr>
        <p:spPr>
          <a:xfrm>
            <a:off x="10202284" y="3004577"/>
            <a:ext cx="478716" cy="953982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Volný tvar 8">
            <a:extLst>
              <a:ext uri="{FF2B5EF4-FFF2-40B4-BE49-F238E27FC236}">
                <a16:creationId xmlns:a16="http://schemas.microsoft.com/office/drawing/2014/main" id="{8BFE8E95-A340-44A9-84F3-0B3B1EE3F519}"/>
              </a:ext>
            </a:extLst>
          </p:cNvPr>
          <p:cNvSpPr/>
          <p:nvPr/>
        </p:nvSpPr>
        <p:spPr>
          <a:xfrm>
            <a:off x="10202284" y="1895425"/>
            <a:ext cx="939226" cy="992402"/>
          </a:xfrm>
          <a:custGeom>
            <a:avLst/>
            <a:gdLst>
              <a:gd name="connsiteX0" fmla="*/ 0 w 914400"/>
              <a:gd name="connsiteY0" fmla="*/ 553979 h 842231"/>
              <a:gd name="connsiteX1" fmla="*/ 387626 w 914400"/>
              <a:gd name="connsiteY1" fmla="*/ 434709 h 842231"/>
              <a:gd name="connsiteX2" fmla="*/ 467139 w 914400"/>
              <a:gd name="connsiteY2" fmla="*/ 7327 h 842231"/>
              <a:gd name="connsiteX3" fmla="*/ 477078 w 914400"/>
              <a:gd name="connsiteY3" fmla="*/ 832275 h 842231"/>
              <a:gd name="connsiteX4" fmla="*/ 556591 w 914400"/>
              <a:gd name="connsiteY4" fmla="*/ 464527 h 842231"/>
              <a:gd name="connsiteX5" fmla="*/ 914400 w 914400"/>
              <a:gd name="connsiteY5" fmla="*/ 474466 h 842231"/>
              <a:gd name="connsiteX0" fmla="*/ 0 w 914400"/>
              <a:gd name="connsiteY0" fmla="*/ 551368 h 839620"/>
              <a:gd name="connsiteX1" fmla="*/ 379351 w 914400"/>
              <a:gd name="connsiteY1" fmla="*/ 495194 h 839620"/>
              <a:gd name="connsiteX2" fmla="*/ 467139 w 914400"/>
              <a:gd name="connsiteY2" fmla="*/ 4716 h 839620"/>
              <a:gd name="connsiteX3" fmla="*/ 477078 w 914400"/>
              <a:gd name="connsiteY3" fmla="*/ 829664 h 839620"/>
              <a:gd name="connsiteX4" fmla="*/ 556591 w 914400"/>
              <a:gd name="connsiteY4" fmla="*/ 461916 h 839620"/>
              <a:gd name="connsiteX5" fmla="*/ 914400 w 914400"/>
              <a:gd name="connsiteY5" fmla="*/ 471855 h 839620"/>
              <a:gd name="connsiteX0" fmla="*/ 0 w 914400"/>
              <a:gd name="connsiteY0" fmla="*/ 550718 h 838970"/>
              <a:gd name="connsiteX1" fmla="*/ 379351 w 914400"/>
              <a:gd name="connsiteY1" fmla="*/ 494544 h 838970"/>
              <a:gd name="connsiteX2" fmla="*/ 467139 w 914400"/>
              <a:gd name="connsiteY2" fmla="*/ 4066 h 838970"/>
              <a:gd name="connsiteX3" fmla="*/ 477078 w 914400"/>
              <a:gd name="connsiteY3" fmla="*/ 829014 h 838970"/>
              <a:gd name="connsiteX4" fmla="*/ 556591 w 914400"/>
              <a:gd name="connsiteY4" fmla="*/ 461266 h 838970"/>
              <a:gd name="connsiteX5" fmla="*/ 914400 w 914400"/>
              <a:gd name="connsiteY5" fmla="*/ 471205 h 838970"/>
              <a:gd name="connsiteX0" fmla="*/ 0 w 914400"/>
              <a:gd name="connsiteY0" fmla="*/ 549860 h 838112"/>
              <a:gd name="connsiteX1" fmla="*/ 395901 w 914400"/>
              <a:gd name="connsiteY1" fmla="*/ 525234 h 838112"/>
              <a:gd name="connsiteX2" fmla="*/ 467139 w 914400"/>
              <a:gd name="connsiteY2" fmla="*/ 3208 h 838112"/>
              <a:gd name="connsiteX3" fmla="*/ 477078 w 914400"/>
              <a:gd name="connsiteY3" fmla="*/ 828156 h 838112"/>
              <a:gd name="connsiteX4" fmla="*/ 556591 w 914400"/>
              <a:gd name="connsiteY4" fmla="*/ 460408 h 838112"/>
              <a:gd name="connsiteX5" fmla="*/ 914400 w 914400"/>
              <a:gd name="connsiteY5" fmla="*/ 470347 h 838112"/>
              <a:gd name="connsiteX0" fmla="*/ 0 w 914400"/>
              <a:gd name="connsiteY0" fmla="*/ 549860 h 837265"/>
              <a:gd name="connsiteX1" fmla="*/ 395901 w 914400"/>
              <a:gd name="connsiteY1" fmla="*/ 525234 h 837265"/>
              <a:gd name="connsiteX2" fmla="*/ 467139 w 914400"/>
              <a:gd name="connsiteY2" fmla="*/ 3208 h 837265"/>
              <a:gd name="connsiteX3" fmla="*/ 477078 w 914400"/>
              <a:gd name="connsiteY3" fmla="*/ 828156 h 837265"/>
              <a:gd name="connsiteX4" fmla="*/ 556591 w 914400"/>
              <a:gd name="connsiteY4" fmla="*/ 460408 h 837265"/>
              <a:gd name="connsiteX5" fmla="*/ 914400 w 914400"/>
              <a:gd name="connsiteY5" fmla="*/ 470347 h 837265"/>
              <a:gd name="connsiteX0" fmla="*/ 0 w 914400"/>
              <a:gd name="connsiteY0" fmla="*/ 549860 h 840938"/>
              <a:gd name="connsiteX1" fmla="*/ 395901 w 914400"/>
              <a:gd name="connsiteY1" fmla="*/ 525234 h 840938"/>
              <a:gd name="connsiteX2" fmla="*/ 467139 w 914400"/>
              <a:gd name="connsiteY2" fmla="*/ 3208 h 840938"/>
              <a:gd name="connsiteX3" fmla="*/ 477078 w 914400"/>
              <a:gd name="connsiteY3" fmla="*/ 828156 h 840938"/>
              <a:gd name="connsiteX4" fmla="*/ 535903 w 914400"/>
              <a:gd name="connsiteY4" fmla="*/ 519999 h 840938"/>
              <a:gd name="connsiteX5" fmla="*/ 914400 w 914400"/>
              <a:gd name="connsiteY5" fmla="*/ 470347 h 840938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1910"/>
              <a:gd name="connsiteX1" fmla="*/ 395901 w 939226"/>
              <a:gd name="connsiteY1" fmla="*/ 525234 h 841910"/>
              <a:gd name="connsiteX2" fmla="*/ 467139 w 939226"/>
              <a:gd name="connsiteY2" fmla="*/ 3208 h 841910"/>
              <a:gd name="connsiteX3" fmla="*/ 477078 w 939226"/>
              <a:gd name="connsiteY3" fmla="*/ 828156 h 841910"/>
              <a:gd name="connsiteX4" fmla="*/ 535903 w 939226"/>
              <a:gd name="connsiteY4" fmla="*/ 519999 h 841910"/>
              <a:gd name="connsiteX5" fmla="*/ 939226 w 939226"/>
              <a:gd name="connsiteY5" fmla="*/ 529938 h 841910"/>
              <a:gd name="connsiteX0" fmla="*/ 0 w 939226"/>
              <a:gd name="connsiteY0" fmla="*/ 549860 h 840759"/>
              <a:gd name="connsiteX1" fmla="*/ 395901 w 939226"/>
              <a:gd name="connsiteY1" fmla="*/ 525234 h 840759"/>
              <a:gd name="connsiteX2" fmla="*/ 467139 w 939226"/>
              <a:gd name="connsiteY2" fmla="*/ 3208 h 840759"/>
              <a:gd name="connsiteX3" fmla="*/ 477078 w 939226"/>
              <a:gd name="connsiteY3" fmla="*/ 828156 h 840759"/>
              <a:gd name="connsiteX4" fmla="*/ 535903 w 939226"/>
              <a:gd name="connsiteY4" fmla="*/ 519999 h 840759"/>
              <a:gd name="connsiteX5" fmla="*/ 939226 w 939226"/>
              <a:gd name="connsiteY5" fmla="*/ 529938 h 84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9226" h="840759">
                <a:moveTo>
                  <a:pt x="0" y="549860"/>
                </a:moveTo>
                <a:cubicBezTo>
                  <a:pt x="154885" y="535779"/>
                  <a:pt x="380108" y="535721"/>
                  <a:pt x="395901" y="525234"/>
                </a:cubicBezTo>
                <a:cubicBezTo>
                  <a:pt x="411694" y="514747"/>
                  <a:pt x="453610" y="-47279"/>
                  <a:pt x="467139" y="3208"/>
                </a:cubicBezTo>
                <a:cubicBezTo>
                  <a:pt x="480668" y="53695"/>
                  <a:pt x="465617" y="742024"/>
                  <a:pt x="477078" y="828156"/>
                </a:cubicBezTo>
                <a:cubicBezTo>
                  <a:pt x="488539" y="914288"/>
                  <a:pt x="525079" y="531143"/>
                  <a:pt x="535903" y="519999"/>
                </a:cubicBezTo>
                <a:cubicBezTo>
                  <a:pt x="546727" y="508855"/>
                  <a:pt x="755464" y="519806"/>
                  <a:pt x="939226" y="52993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7" name="Volný tvar 33">
            <a:extLst>
              <a:ext uri="{FF2B5EF4-FFF2-40B4-BE49-F238E27FC236}">
                <a16:creationId xmlns:a16="http://schemas.microsoft.com/office/drawing/2014/main" id="{D2AE993C-1F75-496E-8837-1C56908E49B6}"/>
              </a:ext>
            </a:extLst>
          </p:cNvPr>
          <p:cNvSpPr/>
          <p:nvPr/>
        </p:nvSpPr>
        <p:spPr>
          <a:xfrm flipV="1">
            <a:off x="10653055" y="4294990"/>
            <a:ext cx="408702" cy="985128"/>
          </a:xfrm>
          <a:custGeom>
            <a:avLst/>
            <a:gdLst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77687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2866"/>
              <a:gd name="connsiteX1" fmla="*/ 208722 w 864705"/>
              <a:gd name="connsiteY1" fmla="*/ 1222520 h 1442866"/>
              <a:gd name="connsiteX2" fmla="*/ 238540 w 864705"/>
              <a:gd name="connsiteY2" fmla="*/ 1361668 h 1442866"/>
              <a:gd name="connsiteX3" fmla="*/ 303211 w 864705"/>
              <a:gd name="connsiteY3" fmla="*/ 7 h 1442866"/>
              <a:gd name="connsiteX4" fmla="*/ 387627 w 864705"/>
              <a:gd name="connsiteY4" fmla="*/ 1381546 h 1442866"/>
              <a:gd name="connsiteX5" fmla="*/ 427383 w 864705"/>
              <a:gd name="connsiteY5" fmla="*/ 1202642 h 1442866"/>
              <a:gd name="connsiteX6" fmla="*/ 864705 w 864705"/>
              <a:gd name="connsiteY6" fmla="*/ 1222520 h 1442866"/>
              <a:gd name="connsiteX0" fmla="*/ 0 w 864705"/>
              <a:gd name="connsiteY0" fmla="*/ 1222520 h 1440609"/>
              <a:gd name="connsiteX1" fmla="*/ 208722 w 864705"/>
              <a:gd name="connsiteY1" fmla="*/ 1222520 h 1440609"/>
              <a:gd name="connsiteX2" fmla="*/ 238540 w 864705"/>
              <a:gd name="connsiteY2" fmla="*/ 1361668 h 1440609"/>
              <a:gd name="connsiteX3" fmla="*/ 303211 w 864705"/>
              <a:gd name="connsiteY3" fmla="*/ 7 h 1440609"/>
              <a:gd name="connsiteX4" fmla="*/ 387627 w 864705"/>
              <a:gd name="connsiteY4" fmla="*/ 1381546 h 1440609"/>
              <a:gd name="connsiteX5" fmla="*/ 427383 w 864705"/>
              <a:gd name="connsiteY5" fmla="*/ 1202642 h 1440609"/>
              <a:gd name="connsiteX6" fmla="*/ 864705 w 864705"/>
              <a:gd name="connsiteY6" fmla="*/ 1222520 h 1440609"/>
              <a:gd name="connsiteX0" fmla="*/ 0 w 864705"/>
              <a:gd name="connsiteY0" fmla="*/ 1222520 h 1445280"/>
              <a:gd name="connsiteX1" fmla="*/ 208722 w 864705"/>
              <a:gd name="connsiteY1" fmla="*/ 1222520 h 1445280"/>
              <a:gd name="connsiteX2" fmla="*/ 238540 w 864705"/>
              <a:gd name="connsiteY2" fmla="*/ 1361668 h 1445280"/>
              <a:gd name="connsiteX3" fmla="*/ 303211 w 864705"/>
              <a:gd name="connsiteY3" fmla="*/ 7 h 1445280"/>
              <a:gd name="connsiteX4" fmla="*/ 387627 w 864705"/>
              <a:gd name="connsiteY4" fmla="*/ 1381546 h 1445280"/>
              <a:gd name="connsiteX5" fmla="*/ 431521 w 864705"/>
              <a:gd name="connsiteY5" fmla="*/ 1227467 h 1445280"/>
              <a:gd name="connsiteX6" fmla="*/ 864705 w 864705"/>
              <a:gd name="connsiteY6" fmla="*/ 1222520 h 1445280"/>
              <a:gd name="connsiteX0" fmla="*/ 0 w 616451"/>
              <a:gd name="connsiteY0" fmla="*/ 1222520 h 1447527"/>
              <a:gd name="connsiteX1" fmla="*/ 208722 w 616451"/>
              <a:gd name="connsiteY1" fmla="*/ 1222520 h 1447527"/>
              <a:gd name="connsiteX2" fmla="*/ 238540 w 616451"/>
              <a:gd name="connsiteY2" fmla="*/ 1361668 h 1447527"/>
              <a:gd name="connsiteX3" fmla="*/ 303211 w 616451"/>
              <a:gd name="connsiteY3" fmla="*/ 7 h 1447527"/>
              <a:gd name="connsiteX4" fmla="*/ 387627 w 616451"/>
              <a:gd name="connsiteY4" fmla="*/ 1381546 h 1447527"/>
              <a:gd name="connsiteX5" fmla="*/ 431521 w 616451"/>
              <a:gd name="connsiteY5" fmla="*/ 1227467 h 1447527"/>
              <a:gd name="connsiteX6" fmla="*/ 616451 w 616451"/>
              <a:gd name="connsiteY6" fmla="*/ 1234932 h 1447527"/>
              <a:gd name="connsiteX0" fmla="*/ 0 w 624726"/>
              <a:gd name="connsiteY0" fmla="*/ 1222520 h 1447871"/>
              <a:gd name="connsiteX1" fmla="*/ 208722 w 624726"/>
              <a:gd name="connsiteY1" fmla="*/ 1222520 h 1447871"/>
              <a:gd name="connsiteX2" fmla="*/ 238540 w 624726"/>
              <a:gd name="connsiteY2" fmla="*/ 1361668 h 1447871"/>
              <a:gd name="connsiteX3" fmla="*/ 303211 w 624726"/>
              <a:gd name="connsiteY3" fmla="*/ 7 h 1447871"/>
              <a:gd name="connsiteX4" fmla="*/ 387627 w 624726"/>
              <a:gd name="connsiteY4" fmla="*/ 1381546 h 1447871"/>
              <a:gd name="connsiteX5" fmla="*/ 431521 w 624726"/>
              <a:gd name="connsiteY5" fmla="*/ 1227467 h 1447871"/>
              <a:gd name="connsiteX6" fmla="*/ 624726 w 624726"/>
              <a:gd name="connsiteY6" fmla="*/ 1218382 h 1447871"/>
              <a:gd name="connsiteX0" fmla="*/ 0 w 624726"/>
              <a:gd name="connsiteY0" fmla="*/ 1222520 h 1445850"/>
              <a:gd name="connsiteX1" fmla="*/ 208722 w 624726"/>
              <a:gd name="connsiteY1" fmla="*/ 1222520 h 1445850"/>
              <a:gd name="connsiteX2" fmla="*/ 238540 w 624726"/>
              <a:gd name="connsiteY2" fmla="*/ 1361668 h 1445850"/>
              <a:gd name="connsiteX3" fmla="*/ 303211 w 624726"/>
              <a:gd name="connsiteY3" fmla="*/ 7 h 1445850"/>
              <a:gd name="connsiteX4" fmla="*/ 387627 w 624726"/>
              <a:gd name="connsiteY4" fmla="*/ 1381546 h 1445850"/>
              <a:gd name="connsiteX5" fmla="*/ 431521 w 624726"/>
              <a:gd name="connsiteY5" fmla="*/ 1227467 h 1445850"/>
              <a:gd name="connsiteX6" fmla="*/ 624726 w 624726"/>
              <a:gd name="connsiteY6" fmla="*/ 1218382 h 1445850"/>
              <a:gd name="connsiteX0" fmla="*/ 0 w 624726"/>
              <a:gd name="connsiteY0" fmla="*/ 1222520 h 1443438"/>
              <a:gd name="connsiteX1" fmla="*/ 208722 w 624726"/>
              <a:gd name="connsiteY1" fmla="*/ 1222520 h 1443438"/>
              <a:gd name="connsiteX2" fmla="*/ 238540 w 624726"/>
              <a:gd name="connsiteY2" fmla="*/ 1361668 h 1443438"/>
              <a:gd name="connsiteX3" fmla="*/ 303211 w 624726"/>
              <a:gd name="connsiteY3" fmla="*/ 7 h 1443438"/>
              <a:gd name="connsiteX4" fmla="*/ 387627 w 624726"/>
              <a:gd name="connsiteY4" fmla="*/ 1381546 h 1443438"/>
              <a:gd name="connsiteX5" fmla="*/ 410833 w 624726"/>
              <a:gd name="connsiteY5" fmla="*/ 1215055 h 1443438"/>
              <a:gd name="connsiteX6" fmla="*/ 624726 w 624726"/>
              <a:gd name="connsiteY6" fmla="*/ 1218382 h 144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726" h="1443438">
                <a:moveTo>
                  <a:pt x="0" y="1222520"/>
                </a:moveTo>
                <a:cubicBezTo>
                  <a:pt x="84482" y="1210924"/>
                  <a:pt x="193790" y="1215880"/>
                  <a:pt x="208722" y="1222520"/>
                </a:cubicBezTo>
                <a:cubicBezTo>
                  <a:pt x="223654" y="1229160"/>
                  <a:pt x="222792" y="1565420"/>
                  <a:pt x="238540" y="1361668"/>
                </a:cubicBezTo>
                <a:cubicBezTo>
                  <a:pt x="254288" y="1157916"/>
                  <a:pt x="278363" y="-3306"/>
                  <a:pt x="303211" y="7"/>
                </a:cubicBezTo>
                <a:cubicBezTo>
                  <a:pt x="328059" y="3320"/>
                  <a:pt x="369690" y="1179038"/>
                  <a:pt x="387627" y="1381546"/>
                </a:cubicBezTo>
                <a:cubicBezTo>
                  <a:pt x="405564" y="1584054"/>
                  <a:pt x="400280" y="1225699"/>
                  <a:pt x="410833" y="1215055"/>
                </a:cubicBezTo>
                <a:cubicBezTo>
                  <a:pt x="421386" y="1204411"/>
                  <a:pt x="624726" y="1218382"/>
                  <a:pt x="624726" y="121838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D4BEC446-7969-4192-AC1E-9F31863E4943}"/>
              </a:ext>
            </a:extLst>
          </p:cNvPr>
          <p:cNvSpPr/>
          <p:nvPr/>
        </p:nvSpPr>
        <p:spPr>
          <a:xfrm>
            <a:off x="11195548" y="2313071"/>
            <a:ext cx="45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RS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32520F6C-254C-41CE-844D-2E4BFD2F7038}"/>
              </a:ext>
            </a:extLst>
          </p:cNvPr>
          <p:cNvSpPr/>
          <p:nvPr/>
        </p:nvSpPr>
        <p:spPr>
          <a:xfrm>
            <a:off x="9314989" y="2022294"/>
            <a:ext cx="1225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Například: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38162537-89CC-4B6C-BF83-320FEF166CDB}"/>
              </a:ext>
            </a:extLst>
          </p:cNvPr>
          <p:cNvSpPr/>
          <p:nvPr/>
        </p:nvSpPr>
        <p:spPr>
          <a:xfrm>
            <a:off x="10893285" y="3341222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err="1"/>
              <a:t>qRs</a:t>
            </a:r>
            <a:endParaRPr lang="cs-CZ" sz="1800" dirty="0"/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77018E2D-6A55-46F3-A771-B72F8843E6F7}"/>
              </a:ext>
            </a:extLst>
          </p:cNvPr>
          <p:cNvSpPr/>
          <p:nvPr/>
        </p:nvSpPr>
        <p:spPr>
          <a:xfrm>
            <a:off x="11273384" y="427633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 err="1"/>
              <a:t>rSr</a:t>
            </a:r>
            <a:r>
              <a:rPr lang="cs-CZ" sz="1800" dirty="0"/>
              <a:t>‘</a:t>
            </a:r>
          </a:p>
        </p:txBody>
      </p:sp>
    </p:spTree>
    <p:extLst>
      <p:ext uri="{BB962C8B-B14F-4D97-AF65-F5344CB8AC3E}">
        <p14:creationId xmlns:p14="http://schemas.microsoft.com/office/powerpoint/2010/main" val="279809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9B3421AE-E199-4C08-AB49-2315A45F8FF3}"/>
              </a:ext>
            </a:extLst>
          </p:cNvPr>
          <p:cNvSpPr txBox="1">
            <a:spLocks/>
          </p:cNvSpPr>
          <p:nvPr/>
        </p:nvSpPr>
        <p:spPr>
          <a:xfrm>
            <a:off x="491827" y="1939982"/>
            <a:ext cx="6143865" cy="42846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sz="2400" kern="0" dirty="0"/>
              <a:t>Spočítáme součet kmitů QRS v těchto svodech. </a:t>
            </a:r>
            <a:r>
              <a:rPr lang="cs-CZ" sz="1800" kern="0" dirty="0"/>
              <a:t>Když je kmit dolů, je záporný. Když je kmit nahoru, je kladný. Využije milimetrového papíru. Velikost kmitu bude v mm.</a:t>
            </a:r>
            <a:br>
              <a:rPr lang="cs-CZ" sz="1800" kern="0" dirty="0"/>
            </a:br>
            <a:endParaRPr lang="cs-CZ" sz="2400" kern="0" dirty="0"/>
          </a:p>
          <a:p>
            <a:pPr marL="324000" lvl="1" indent="0">
              <a:buNone/>
            </a:pPr>
            <a:r>
              <a:rPr lang="cs-CZ" sz="1600" kern="0" dirty="0"/>
              <a:t>Svod I: Q</a:t>
            </a:r>
            <a:r>
              <a:rPr lang="cs-CZ" sz="1600" kern="0" baseline="-25000" dirty="0"/>
              <a:t>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</a:t>
            </a:r>
            <a:r>
              <a:rPr lang="cs-CZ" sz="1600" kern="0" dirty="0"/>
              <a:t>=6; S</a:t>
            </a:r>
            <a:r>
              <a:rPr lang="cs-CZ" sz="1600" kern="0" baseline="-25000" dirty="0"/>
              <a:t>I</a:t>
            </a:r>
            <a:r>
              <a:rPr lang="cs-CZ" sz="1600" kern="0" dirty="0"/>
              <a:t>=0;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</a:t>
            </a:r>
            <a:r>
              <a:rPr lang="cs-CZ" sz="1600" kern="0" dirty="0"/>
              <a:t>=5</a:t>
            </a:r>
          </a:p>
          <a:p>
            <a:pPr lvl="1"/>
            <a:endParaRPr lang="cs-CZ" sz="1600" kern="0" dirty="0"/>
          </a:p>
          <a:p>
            <a:pPr lvl="1"/>
            <a:endParaRPr lang="cs-CZ" sz="1600" kern="0" dirty="0"/>
          </a:p>
          <a:p>
            <a:pPr marL="324000" lvl="1" indent="0">
              <a:buNone/>
            </a:pPr>
            <a:r>
              <a:rPr lang="cs-CZ" sz="1600" kern="0" dirty="0"/>
              <a:t>Svod II: Q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R</a:t>
            </a:r>
            <a:r>
              <a:rPr lang="cs-CZ" sz="1600" kern="0" baseline="-25000" dirty="0"/>
              <a:t>II</a:t>
            </a:r>
            <a:r>
              <a:rPr lang="cs-CZ" sz="1600" kern="0" dirty="0"/>
              <a:t>=17; S</a:t>
            </a:r>
            <a:r>
              <a:rPr lang="cs-CZ" sz="1600" kern="0" baseline="-25000" dirty="0"/>
              <a:t>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</a:t>
            </a:r>
            <a:r>
              <a:rPr lang="cs-CZ" sz="1600" kern="0" dirty="0"/>
              <a:t>=15</a:t>
            </a:r>
          </a:p>
          <a:p>
            <a:pPr marL="324000" lvl="1" indent="0">
              <a:buNone/>
            </a:pPr>
            <a:endParaRPr lang="cs-CZ" sz="1600" kern="0" dirty="0"/>
          </a:p>
          <a:p>
            <a:pPr lvl="1"/>
            <a:endParaRPr lang="cs-CZ" sz="1600" kern="0" dirty="0"/>
          </a:p>
          <a:p>
            <a:pPr marL="324000" lvl="1" indent="0">
              <a:buNone/>
            </a:pPr>
            <a:r>
              <a:rPr lang="cs-CZ" sz="1600" kern="0" dirty="0"/>
              <a:t>Svod IIII: Q</a:t>
            </a:r>
            <a:r>
              <a:rPr lang="cs-CZ" sz="1600" kern="0" baseline="-25000" dirty="0"/>
              <a:t>III</a:t>
            </a:r>
            <a:r>
              <a:rPr lang="cs-CZ" sz="1600" kern="0" dirty="0"/>
              <a:t>=0; R</a:t>
            </a:r>
            <a:r>
              <a:rPr lang="cs-CZ" sz="1600" kern="0" baseline="-25000" dirty="0"/>
              <a:t>III</a:t>
            </a:r>
            <a:r>
              <a:rPr lang="cs-CZ" sz="1600" kern="0" dirty="0"/>
              <a:t>=10; S</a:t>
            </a:r>
            <a:r>
              <a:rPr lang="cs-CZ" sz="1600" kern="0" baseline="-25000" dirty="0"/>
              <a:t>III</a:t>
            </a:r>
            <a:r>
              <a:rPr lang="cs-CZ" sz="1600" kern="0" dirty="0"/>
              <a:t>=-1; </a:t>
            </a:r>
            <a:br>
              <a:rPr lang="cs-CZ" sz="1600" kern="0" dirty="0"/>
            </a:br>
            <a:r>
              <a:rPr lang="cs-CZ" sz="1600" kern="0" dirty="0"/>
              <a:t>QRS</a:t>
            </a:r>
            <a:r>
              <a:rPr lang="cs-CZ" sz="1600" kern="0" baseline="-25000" dirty="0"/>
              <a:t>III</a:t>
            </a:r>
            <a:r>
              <a:rPr lang="cs-CZ" sz="1600" kern="0" dirty="0"/>
              <a:t>=9</a:t>
            </a:r>
          </a:p>
          <a:p>
            <a:pPr lvl="1"/>
            <a:endParaRPr lang="cs-CZ" sz="1600" kern="0" dirty="0"/>
          </a:p>
          <a:p>
            <a:endParaRPr lang="el-GR" sz="2400" kern="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pic>
        <p:nvPicPr>
          <p:cNvPr id="79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B09CD266-7B36-49D4-9210-3F4AE890B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t="7028" r="51529" b="33174"/>
          <a:stretch/>
        </p:blipFill>
        <p:spPr bwMode="auto">
          <a:xfrm>
            <a:off x="6995160" y="2042026"/>
            <a:ext cx="4946904" cy="46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11450237" cy="73971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Protože se el. osa týká depolarizace komor ve frontální rovině, k výpočtu použijeme QRS komplexy končetinových svodů: I, II, III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2F76B1D-AF7E-4192-9827-DDC88D16815E}"/>
              </a:ext>
            </a:extLst>
          </p:cNvPr>
          <p:cNvSpPr/>
          <p:nvPr/>
        </p:nvSpPr>
        <p:spPr bwMode="auto">
          <a:xfrm>
            <a:off x="7226136" y="2215763"/>
            <a:ext cx="4715928" cy="220370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45488E02-E6E7-4452-87BC-1358A8180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3983466" y="5495521"/>
            <a:ext cx="525739" cy="98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D6433170-91A2-484D-A89B-09899AFF2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3815564" y="4242107"/>
            <a:ext cx="335804" cy="117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8016998E-3ED7-46B8-B99D-DC14D2786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9883" r="84417" b="84164"/>
          <a:stretch/>
        </p:blipFill>
        <p:spPr bwMode="auto">
          <a:xfrm>
            <a:off x="3410082" y="3429000"/>
            <a:ext cx="284925" cy="65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Zakreslení Svodu 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0 na svodu I je ve středu svodu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QRS</a:t>
            </a:r>
            <a:r>
              <a:rPr lang="cs-CZ" sz="1600" baseline="-25000" dirty="0"/>
              <a:t>I</a:t>
            </a:r>
            <a:r>
              <a:rPr lang="cs-CZ" sz="1600" dirty="0"/>
              <a:t>=5, takže od 0 si odměřte 5 mm směrem ke kladné elektrodě, udělejte si značku (nebo jakýchkoliv jiných jednotek, důležité jsou poměry)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Pokud by byl součet QRS záporný, tak půjdete směrem k záporné elektrodě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Od značky veďte přímku kolmou na I svod (rovnoběžnou se svodem </a:t>
            </a:r>
            <a:r>
              <a:rPr lang="cs-CZ" sz="1600" dirty="0" err="1"/>
              <a:t>aVF</a:t>
            </a:r>
            <a:r>
              <a:rPr lang="cs-CZ" sz="1600" dirty="0"/>
              <a:t>)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540861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1653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Zakreslení Svodu II: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0 na svodu II je  opět ve středu svodu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QRS</a:t>
            </a:r>
            <a:r>
              <a:rPr lang="cs-CZ" sz="1600" baseline="-25000" dirty="0"/>
              <a:t>II</a:t>
            </a:r>
            <a:r>
              <a:rPr lang="cs-CZ" sz="1600" dirty="0"/>
              <a:t>=15, takže od 0 si odměřte 15 mm směrem ke kladné elektrodě, udělejte si značku (opět, pokud by byl součet QRS záporný, tak půjdete směrem k záporné elektrodě)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1600" dirty="0"/>
              <a:t>Od značky veďte přímku kolmou na II svod (rovnoběžnou se svodem </a:t>
            </a:r>
            <a:r>
              <a:rPr lang="cs-CZ" sz="1600" dirty="0" err="1"/>
              <a:t>aVL</a:t>
            </a:r>
            <a:r>
              <a:rPr lang="cs-CZ" sz="1600" dirty="0"/>
              <a:t>)</a:t>
            </a: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165294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6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78000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Elektrokardiografie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83789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u="sng" dirty="0"/>
              <a:t>Definice</a:t>
            </a:r>
            <a:r>
              <a:rPr lang="cs-CZ" dirty="0"/>
              <a:t>: záznam elektrické aktivity srdce z povrhu těla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(záznam el. aktivity srdce se dá pořídit i z jícnových svodů nebo samotného povrchu srdce, ale tyto metody jsou požívána jiná pojmenování)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/>
              <a:t>Pojmy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převodní systém srdce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potřeby pro záznam EKG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končetinové a hrudní svody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unipolární a bipolární svody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srdeční vektor, elektrická osa srdce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Elektrická osa srdeční - výpočet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53F81C1-DCB0-4D31-9BEA-2D1F77F2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7" y="1122640"/>
            <a:ext cx="5218751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Zakreslení Svodu III:</a:t>
            </a:r>
          </a:p>
          <a:p>
            <a:pPr lvl="1"/>
            <a:r>
              <a:rPr lang="cs-CZ" sz="1600" dirty="0"/>
              <a:t>Analogicky pro QRS</a:t>
            </a:r>
            <a:r>
              <a:rPr lang="cs-CZ" sz="1600" baseline="-25000" dirty="0"/>
              <a:t>III</a:t>
            </a:r>
            <a:r>
              <a:rPr lang="cs-CZ" sz="1600" dirty="0"/>
              <a:t>=9 zakreslíme přímku</a:t>
            </a:r>
          </a:p>
          <a:p>
            <a:pPr lvl="1"/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Nakreslete šipku, která začíná ve středu trojúhelníku a prochází spojnicí zakreslených přímek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Tato šipka ukazuje směr elektrické osy srdeční ve frontální rovině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Pozn. Pro výpočet el. osy stačí logicky jen přímky ze dvou svodů</a:t>
            </a:r>
            <a:endParaRPr lang="cs-CZ" sz="1800" dirty="0"/>
          </a:p>
          <a:p>
            <a:pPr lvl="1"/>
            <a:endParaRPr lang="el-GR" sz="1600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F22A677-83F3-405F-A616-9F1023091C92}"/>
              </a:ext>
            </a:extLst>
          </p:cNvPr>
          <p:cNvGrpSpPr>
            <a:grpSpLocks noChangeAspect="1"/>
          </p:cNvGrpSpPr>
          <p:nvPr/>
        </p:nvGrpSpPr>
        <p:grpSpPr>
          <a:xfrm>
            <a:off x="6100239" y="1000243"/>
            <a:ext cx="6091761" cy="5698224"/>
            <a:chOff x="6100239" y="722500"/>
            <a:chExt cx="6389662" cy="5976879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C68D89F5-EDCC-46A4-A7C3-B3AA6CC88E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00239" y="722500"/>
              <a:ext cx="6389662" cy="5976879"/>
              <a:chOff x="1427766" y="66617"/>
              <a:chExt cx="11550868" cy="10804663"/>
            </a:xfrm>
          </p:grpSpPr>
          <p:cxnSp>
            <p:nvCxnSpPr>
              <p:cNvPr id="7" name="Přímá spojnice 6">
                <a:extLst>
                  <a:ext uri="{FF2B5EF4-FFF2-40B4-BE49-F238E27FC236}">
                    <a16:creationId xmlns:a16="http://schemas.microsoft.com/office/drawing/2014/main" id="{04D3F5FE-EF8D-4348-A3E1-DED4D6A2F67B}"/>
                  </a:ext>
                </a:extLst>
              </p:cNvPr>
              <p:cNvCxnSpPr/>
              <p:nvPr/>
            </p:nvCxnSpPr>
            <p:spPr>
              <a:xfrm rot="600000">
                <a:off x="1431587" y="5113556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7">
                <a:extLst>
                  <a:ext uri="{FF2B5EF4-FFF2-40B4-BE49-F238E27FC236}">
                    <a16:creationId xmlns:a16="http://schemas.microsoft.com/office/drawing/2014/main" id="{E6FE041C-2395-4F17-80A4-6551AFE14529}"/>
                  </a:ext>
                </a:extLst>
              </p:cNvPr>
              <p:cNvCxnSpPr/>
              <p:nvPr/>
            </p:nvCxnSpPr>
            <p:spPr>
              <a:xfrm rot="600000">
                <a:off x="6471587" y="73556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Přímá spojnice 8">
                <a:extLst>
                  <a:ext uri="{FF2B5EF4-FFF2-40B4-BE49-F238E27FC236}">
                    <a16:creationId xmlns:a16="http://schemas.microsoft.com/office/drawing/2014/main" id="{9B6578ED-E707-4A07-86C3-9A602976A968}"/>
                  </a:ext>
                </a:extLst>
              </p:cNvPr>
              <p:cNvCxnSpPr/>
              <p:nvPr/>
            </p:nvCxnSpPr>
            <p:spPr>
              <a:xfrm rot="2400000">
                <a:off x="1429985" y="511126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Přímá spojnice 9">
                <a:extLst>
                  <a:ext uri="{FF2B5EF4-FFF2-40B4-BE49-F238E27FC236}">
                    <a16:creationId xmlns:a16="http://schemas.microsoft.com/office/drawing/2014/main" id="{E04AFAB5-EB2A-487B-886E-BADEDA2FE87F}"/>
                  </a:ext>
                </a:extLst>
              </p:cNvPr>
              <p:cNvCxnSpPr/>
              <p:nvPr/>
            </p:nvCxnSpPr>
            <p:spPr>
              <a:xfrm rot="2400000">
                <a:off x="6469985" y="7126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Přímá spojnice 10">
                <a:extLst>
                  <a:ext uri="{FF2B5EF4-FFF2-40B4-BE49-F238E27FC236}">
                    <a16:creationId xmlns:a16="http://schemas.microsoft.com/office/drawing/2014/main" id="{69E89D63-AD5D-4FD6-B399-757EBE3B19FB}"/>
                  </a:ext>
                </a:extLst>
              </p:cNvPr>
              <p:cNvCxnSpPr/>
              <p:nvPr/>
            </p:nvCxnSpPr>
            <p:spPr>
              <a:xfrm rot="20400000" flipV="1">
                <a:off x="1428383" y="5108980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Přímá spojnice 11">
                <a:extLst>
                  <a:ext uri="{FF2B5EF4-FFF2-40B4-BE49-F238E27FC236}">
                    <a16:creationId xmlns:a16="http://schemas.microsoft.com/office/drawing/2014/main" id="{1BE4AC83-4D95-4BC3-A90D-76E98CFEC83F}"/>
                  </a:ext>
                </a:extLst>
              </p:cNvPr>
              <p:cNvCxnSpPr/>
              <p:nvPr/>
            </p:nvCxnSpPr>
            <p:spPr>
              <a:xfrm rot="20400000" flipV="1">
                <a:off x="6468383" y="68980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A827071C-B9DE-48DF-983E-6A2B31A360B2}"/>
                  </a:ext>
                </a:extLst>
              </p:cNvPr>
              <p:cNvCxnSpPr/>
              <p:nvPr/>
            </p:nvCxnSpPr>
            <p:spPr>
              <a:xfrm rot="1200000">
                <a:off x="1431149" y="5111679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C5C86E8-0BD9-444F-A65A-C3C8C9B24E6A}"/>
                  </a:ext>
                </a:extLst>
              </p:cNvPr>
              <p:cNvCxnSpPr/>
              <p:nvPr/>
            </p:nvCxnSpPr>
            <p:spPr>
              <a:xfrm rot="1200000">
                <a:off x="6471149" y="71679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6024A282-CFF2-4C46-BC25-613E23E66690}"/>
                  </a:ext>
                </a:extLst>
              </p:cNvPr>
              <p:cNvCxnSpPr/>
              <p:nvPr/>
            </p:nvCxnSpPr>
            <p:spPr>
              <a:xfrm rot="3000000">
                <a:off x="1429969" y="510914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859835CD-6B11-4F7F-8CBB-BCBCAF361F68}"/>
                  </a:ext>
                </a:extLst>
              </p:cNvPr>
              <p:cNvCxnSpPr/>
              <p:nvPr/>
            </p:nvCxnSpPr>
            <p:spPr>
              <a:xfrm rot="3000000">
                <a:off x="6469969" y="6914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7F73E873-09C1-4C89-B81B-01986DBE62E4}"/>
                  </a:ext>
                </a:extLst>
              </p:cNvPr>
              <p:cNvCxnSpPr/>
              <p:nvPr/>
            </p:nvCxnSpPr>
            <p:spPr>
              <a:xfrm rot="21000000" flipV="1">
                <a:off x="1428789" y="5106617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461AA35F-1292-42E8-83B2-567088915FDE}"/>
                  </a:ext>
                </a:extLst>
              </p:cNvPr>
              <p:cNvCxnSpPr/>
              <p:nvPr/>
            </p:nvCxnSpPr>
            <p:spPr>
              <a:xfrm rot="21000000" flipV="1">
                <a:off x="6468789" y="66617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ál 18">
                <a:extLst>
                  <a:ext uri="{FF2B5EF4-FFF2-40B4-BE49-F238E27FC236}">
                    <a16:creationId xmlns:a16="http://schemas.microsoft.com/office/drawing/2014/main" id="{EA1A8941-52DB-4862-9508-309D94B87B5B}"/>
                  </a:ext>
                </a:extLst>
              </p:cNvPr>
              <p:cNvSpPr/>
              <p:nvPr/>
            </p:nvSpPr>
            <p:spPr>
              <a:xfrm>
                <a:off x="1431716" y="72083"/>
                <a:ext cx="10080000" cy="10080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0" name="Ovál 19">
                <a:extLst>
                  <a:ext uri="{FF2B5EF4-FFF2-40B4-BE49-F238E27FC236}">
                    <a16:creationId xmlns:a16="http://schemas.microsoft.com/office/drawing/2014/main" id="{C2AFD96C-905D-4540-AA0F-5B8CCEF357CF}"/>
                  </a:ext>
                </a:extLst>
              </p:cNvPr>
              <p:cNvSpPr/>
              <p:nvPr/>
            </p:nvSpPr>
            <p:spPr>
              <a:xfrm>
                <a:off x="1971716" y="612084"/>
                <a:ext cx="8999999" cy="9000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cxnSp>
            <p:nvCxnSpPr>
              <p:cNvPr id="21" name="Přímá spojnice 20">
                <a:extLst>
                  <a:ext uri="{FF2B5EF4-FFF2-40B4-BE49-F238E27FC236}">
                    <a16:creationId xmlns:a16="http://schemas.microsoft.com/office/drawing/2014/main" id="{D86BFBA0-3968-4ACB-AA74-A19C248FAC8E}"/>
                  </a:ext>
                </a:extLst>
              </p:cNvPr>
              <p:cNvCxnSpPr>
                <a:stCxn id="19" idx="2"/>
                <a:endCxn id="19" idx="6"/>
              </p:cNvCxnSpPr>
              <p:nvPr/>
            </p:nvCxnSpPr>
            <p:spPr>
              <a:xfrm>
                <a:off x="1431716" y="511208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>
                <a:extLst>
                  <a:ext uri="{FF2B5EF4-FFF2-40B4-BE49-F238E27FC236}">
                    <a16:creationId xmlns:a16="http://schemas.microsoft.com/office/drawing/2014/main" id="{7F598184-8D19-4F9E-9EB1-80F57E2DE638}"/>
                  </a:ext>
                </a:extLst>
              </p:cNvPr>
              <p:cNvCxnSpPr/>
              <p:nvPr/>
            </p:nvCxnSpPr>
            <p:spPr>
              <a:xfrm rot="19800000" flipV="1">
                <a:off x="6467766" y="6813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>
                <a:extLst>
                  <a:ext uri="{FF2B5EF4-FFF2-40B4-BE49-F238E27FC236}">
                    <a16:creationId xmlns:a16="http://schemas.microsoft.com/office/drawing/2014/main" id="{AB999AC9-599B-43AF-B6CA-01904992AD31}"/>
                  </a:ext>
                </a:extLst>
              </p:cNvPr>
              <p:cNvCxnSpPr/>
              <p:nvPr/>
            </p:nvCxnSpPr>
            <p:spPr>
              <a:xfrm rot="1800000">
                <a:off x="6469741" y="70108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ovnoramenný trojúhelník 23">
                <a:extLst>
                  <a:ext uri="{FF2B5EF4-FFF2-40B4-BE49-F238E27FC236}">
                    <a16:creationId xmlns:a16="http://schemas.microsoft.com/office/drawing/2014/main" id="{A8718375-44DB-42FF-9B03-D403A90ADC58}"/>
                  </a:ext>
                </a:extLst>
              </p:cNvPr>
              <p:cNvSpPr/>
              <p:nvPr/>
            </p:nvSpPr>
            <p:spPr>
              <a:xfrm rot="10800000">
                <a:off x="2620863" y="2878731"/>
                <a:ext cx="7704000" cy="6672700"/>
              </a:xfrm>
              <a:prstGeom prst="triangle">
                <a:avLst/>
              </a:prstGeom>
              <a:solidFill>
                <a:srgbClr val="E1FFFF"/>
              </a:solidFill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000"/>
              </a:p>
            </p:txBody>
          </p:sp>
          <p:sp>
            <p:nvSpPr>
              <p:cNvPr id="25" name="TextovéPole 24">
                <a:extLst>
                  <a:ext uri="{FF2B5EF4-FFF2-40B4-BE49-F238E27FC236}">
                    <a16:creationId xmlns:a16="http://schemas.microsoft.com/office/drawing/2014/main" id="{A74012F5-DE7B-4457-9873-1A6A0506126A}"/>
                  </a:ext>
                </a:extLst>
              </p:cNvPr>
              <p:cNvSpPr txBox="1"/>
              <p:nvPr/>
            </p:nvSpPr>
            <p:spPr>
              <a:xfrm>
                <a:off x="11631488" y="4794797"/>
                <a:ext cx="8608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0°</a:t>
                </a:r>
              </a:p>
            </p:txBody>
          </p:sp>
          <p:sp>
            <p:nvSpPr>
              <p:cNvPr id="26" name="TextovéPole 25">
                <a:extLst>
                  <a:ext uri="{FF2B5EF4-FFF2-40B4-BE49-F238E27FC236}">
                    <a16:creationId xmlns:a16="http://schemas.microsoft.com/office/drawing/2014/main" id="{CE9793F9-8A62-4B83-B8F7-E4E582CBCD35}"/>
                  </a:ext>
                </a:extLst>
              </p:cNvPr>
              <p:cNvSpPr txBox="1"/>
              <p:nvPr/>
            </p:nvSpPr>
            <p:spPr>
              <a:xfrm>
                <a:off x="10998275" y="7444699"/>
                <a:ext cx="1209277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30°</a:t>
                </a:r>
              </a:p>
            </p:txBody>
          </p:sp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6991F94-605B-4B21-ABA4-FDD68AA74929}"/>
                  </a:ext>
                </a:extLst>
              </p:cNvPr>
              <p:cNvSpPr txBox="1"/>
              <p:nvPr/>
            </p:nvSpPr>
            <p:spPr>
              <a:xfrm>
                <a:off x="8877434" y="9472902"/>
                <a:ext cx="1220196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60°</a:t>
                </a:r>
              </a:p>
            </p:txBody>
          </p:sp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5E78406D-5248-427C-8790-52D70F085249}"/>
                  </a:ext>
                </a:extLst>
              </p:cNvPr>
              <p:cNvSpPr txBox="1"/>
              <p:nvPr/>
            </p:nvSpPr>
            <p:spPr>
              <a:xfrm>
                <a:off x="5922487" y="10112613"/>
                <a:ext cx="1220196" cy="758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/>
                  <a:t>90°</a:t>
                </a:r>
              </a:p>
            </p:txBody>
          </p:sp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24F88BE6-BC48-40D5-B088-7BCEF8313BDD}"/>
                  </a:ext>
                </a:extLst>
              </p:cNvPr>
              <p:cNvSpPr txBox="1"/>
              <p:nvPr/>
            </p:nvSpPr>
            <p:spPr>
              <a:xfrm>
                <a:off x="10934084" y="2035969"/>
                <a:ext cx="2044550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-30°</a:t>
                </a:r>
              </a:p>
            </p:txBody>
          </p:sp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28D67416-81DE-4C50-ADA8-CF3ADEB9F9F1}"/>
                  </a:ext>
                </a:extLst>
              </p:cNvPr>
              <p:cNvSpPr txBox="1"/>
              <p:nvPr/>
            </p:nvSpPr>
            <p:spPr>
              <a:xfrm>
                <a:off x="3268596" y="9546829"/>
                <a:ext cx="1413469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120°</a:t>
                </a:r>
              </a:p>
            </p:txBody>
          </p: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23E62D4A-EFB6-4D92-8683-E79188168154}"/>
                  </a:ext>
                </a:extLst>
              </p:cNvPr>
              <p:cNvCxnSpPr>
                <a:stCxn id="19" idx="0"/>
                <a:endCxn id="19" idx="4"/>
              </p:cNvCxnSpPr>
              <p:nvPr/>
            </p:nvCxnSpPr>
            <p:spPr>
              <a:xfrm>
                <a:off x="6471716" y="72083"/>
                <a:ext cx="0" cy="10080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30309DF5-30E8-4C8D-AB02-D454534F5748}"/>
                  </a:ext>
                </a:extLst>
              </p:cNvPr>
              <p:cNvCxnSpPr/>
              <p:nvPr/>
            </p:nvCxnSpPr>
            <p:spPr>
              <a:xfrm rot="1800000">
                <a:off x="1429741" y="5110108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>
                <a:extLst>
                  <a:ext uri="{FF2B5EF4-FFF2-40B4-BE49-F238E27FC236}">
                    <a16:creationId xmlns:a16="http://schemas.microsoft.com/office/drawing/2014/main" id="{B836265B-F97D-45F0-8CA6-0FE2AD4AD010}"/>
                  </a:ext>
                </a:extLst>
              </p:cNvPr>
              <p:cNvCxnSpPr/>
              <p:nvPr/>
            </p:nvCxnSpPr>
            <p:spPr>
              <a:xfrm rot="19800000" flipV="1">
                <a:off x="1427766" y="5108133"/>
                <a:ext cx="10080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>
                <a:extLst>
                  <a:ext uri="{FF2B5EF4-FFF2-40B4-BE49-F238E27FC236}">
                    <a16:creationId xmlns:a16="http://schemas.microsoft.com/office/drawing/2014/main" id="{A7B1316F-4942-430D-B844-5BC2A40B23FD}"/>
                  </a:ext>
                </a:extLst>
              </p:cNvPr>
              <p:cNvSpPr txBox="1"/>
              <p:nvPr/>
            </p:nvSpPr>
            <p:spPr>
              <a:xfrm>
                <a:off x="6508492" y="1452211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</a:t>
                </a:r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1C2B0464-73ED-46BD-A991-1236270222C0}"/>
                  </a:ext>
                </a:extLst>
              </p:cNvPr>
              <p:cNvSpPr txBox="1"/>
              <p:nvPr/>
            </p:nvSpPr>
            <p:spPr>
              <a:xfrm>
                <a:off x="2974292" y="521961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</a:t>
                </a:r>
              </a:p>
            </p:txBody>
          </p:sp>
          <p:sp>
            <p:nvSpPr>
              <p:cNvPr id="36" name="TextovéPole 35">
                <a:extLst>
                  <a:ext uri="{FF2B5EF4-FFF2-40B4-BE49-F238E27FC236}">
                    <a16:creationId xmlns:a16="http://schemas.microsoft.com/office/drawing/2014/main" id="{D6372758-DCF7-480A-BC2C-C0D46ACC4E28}"/>
                  </a:ext>
                </a:extLst>
              </p:cNvPr>
              <p:cNvSpPr txBox="1"/>
              <p:nvPr/>
            </p:nvSpPr>
            <p:spPr>
              <a:xfrm>
                <a:off x="8977740" y="5629368"/>
                <a:ext cx="1056913" cy="7232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solidFill>
                      <a:srgbClr val="0000FF"/>
                    </a:solidFill>
                  </a:rPr>
                  <a:t>III</a:t>
                </a:r>
              </a:p>
            </p:txBody>
          </p:sp>
        </p:grpSp>
        <p:pic>
          <p:nvPicPr>
            <p:cNvPr id="37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A86C240A-EE78-41D1-AB09-767338ABA0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8657695" y="49069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23A2A70D-4BC0-44A7-897B-FFE7DD9C9A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8008457">
              <a:off x="9605594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BC99EBFC-3A0E-4339-9099-A489419B0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6347870" y="327063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F132C777-B1FA-43D8-8E98-81D2EF440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3591543" flipV="1">
              <a:off x="7279237" y="4899400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7C6D0B91-AF53-4430-9A65-E5E51A42AC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7032337" y="2072549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:\Users\Johanka\Desktop\výuka\seminář\EKG\EKG scan\EKG 5.jpg">
              <a:extLst>
                <a:ext uri="{FF2B5EF4-FFF2-40B4-BE49-F238E27FC236}">
                  <a16:creationId xmlns:a16="http://schemas.microsoft.com/office/drawing/2014/main" id="{EEFE6058-1C96-48A2-9BB0-C6907F918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2" t="36087" r="58180" b="60663"/>
            <a:stretch/>
          </p:blipFill>
          <p:spPr bwMode="auto">
            <a:xfrm rot="10800000" flipV="1">
              <a:off x="8930838" y="2079898"/>
              <a:ext cx="1839255" cy="185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>
              <a:extLst>
                <a:ext uri="{FF2B5EF4-FFF2-40B4-BE49-F238E27FC236}">
                  <a16:creationId xmlns:a16="http://schemas.microsoft.com/office/drawing/2014/main" id="{BA11D20A-68B2-49A9-88E5-095BB01AFFA6}"/>
                </a:ext>
              </a:extLst>
            </p:cNvPr>
            <p:cNvSpPr txBox="1"/>
            <p:nvPr/>
          </p:nvSpPr>
          <p:spPr>
            <a:xfrm>
              <a:off x="6566195" y="222391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4" name="TextovéPole 43">
              <a:extLst>
                <a:ext uri="{FF2B5EF4-FFF2-40B4-BE49-F238E27FC236}">
                  <a16:creationId xmlns:a16="http://schemas.microsoft.com/office/drawing/2014/main" id="{337CA8C6-4176-4DB8-9161-9C2D2B0C355D}"/>
                </a:ext>
              </a:extLst>
            </p:cNvPr>
            <p:cNvSpPr txBox="1"/>
            <p:nvPr/>
          </p:nvSpPr>
          <p:spPr>
            <a:xfrm>
              <a:off x="10620627" y="1866341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2729A9A6-D2CB-4393-8841-F0832F185BD8}"/>
                </a:ext>
              </a:extLst>
            </p:cNvPr>
            <p:cNvSpPr txBox="1"/>
            <p:nvPr/>
          </p:nvSpPr>
          <p:spPr>
            <a:xfrm>
              <a:off x="10852767" y="2278094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46A897D3-5F4D-492A-8185-E4E26D8E5C47}"/>
                </a:ext>
              </a:extLst>
            </p:cNvPr>
            <p:cNvSpPr txBox="1"/>
            <p:nvPr/>
          </p:nvSpPr>
          <p:spPr>
            <a:xfrm>
              <a:off x="6835449" y="1903575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–</a:t>
              </a:r>
              <a:r>
                <a:rPr lang="cs-CZ" b="1" dirty="0">
                  <a:solidFill>
                    <a:srgbClr val="FFFF00"/>
                  </a:solidFill>
                </a:rPr>
                <a:t> </a:t>
              </a:r>
              <a:endParaRPr lang="cs-CZ" sz="1200" b="1" dirty="0">
                <a:solidFill>
                  <a:srgbClr val="FFFF00"/>
                </a:solidFill>
              </a:endParaRPr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247254F0-4B8D-4350-9165-A5F7022AFA2A}"/>
                </a:ext>
              </a:extLst>
            </p:cNvPr>
            <p:cNvSpPr txBox="1"/>
            <p:nvPr/>
          </p:nvSpPr>
          <p:spPr>
            <a:xfrm>
              <a:off x="8529461" y="5601702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6152C19F-2641-45CB-AD42-2D14EEC03481}"/>
                </a:ext>
              </a:extLst>
            </p:cNvPr>
            <p:cNvSpPr txBox="1"/>
            <p:nvPr/>
          </p:nvSpPr>
          <p:spPr>
            <a:xfrm>
              <a:off x="8907441" y="5604098"/>
              <a:ext cx="404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+</a:t>
              </a:r>
              <a:endParaRPr lang="cs-CZ" sz="1200" b="1" dirty="0"/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D3C59273-DF44-499D-9F57-49C0D3F58A05}"/>
                </a:ext>
              </a:extLst>
            </p:cNvPr>
            <p:cNvSpPr txBox="1"/>
            <p:nvPr/>
          </p:nvSpPr>
          <p:spPr>
            <a:xfrm>
              <a:off x="9985856" y="4181232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B7035489-FCD1-4B69-A572-B7A584EA7882}"/>
                </a:ext>
              </a:extLst>
            </p:cNvPr>
            <p:cNvSpPr txBox="1"/>
            <p:nvPr/>
          </p:nvSpPr>
          <p:spPr>
            <a:xfrm>
              <a:off x="8643761" y="180139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sp>
          <p:nvSpPr>
            <p:cNvPr id="51" name="TextovéPole 50">
              <a:extLst>
                <a:ext uri="{FF2B5EF4-FFF2-40B4-BE49-F238E27FC236}">
                  <a16:creationId xmlns:a16="http://schemas.microsoft.com/office/drawing/2014/main" id="{C78B926E-1696-489A-8AB6-9E14AB027D30}"/>
                </a:ext>
              </a:extLst>
            </p:cNvPr>
            <p:cNvSpPr txBox="1"/>
            <p:nvPr/>
          </p:nvSpPr>
          <p:spPr>
            <a:xfrm>
              <a:off x="7382666" y="3999731"/>
              <a:ext cx="318665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0</a:t>
              </a:r>
            </a:p>
          </p:txBody>
        </p: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F8B1BE7B-21CA-4180-83F7-645F2FAE18DB}"/>
                </a:ext>
              </a:extLst>
            </p:cNvPr>
            <p:cNvCxnSpPr/>
            <p:nvPr/>
          </p:nvCxnSpPr>
          <p:spPr>
            <a:xfrm>
              <a:off x="9394916" y="2096402"/>
              <a:ext cx="0" cy="2772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ovéPole 56">
              <a:extLst>
                <a:ext uri="{FF2B5EF4-FFF2-40B4-BE49-F238E27FC236}">
                  <a16:creationId xmlns:a16="http://schemas.microsoft.com/office/drawing/2014/main" id="{527D2759-BF56-40F3-AEFE-34820FB9F446}"/>
                </a:ext>
              </a:extLst>
            </p:cNvPr>
            <p:cNvSpPr txBox="1"/>
            <p:nvPr/>
          </p:nvSpPr>
          <p:spPr>
            <a:xfrm>
              <a:off x="7961781" y="5301208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15</a:t>
              </a:r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F952496D-5816-4BCF-9098-E3E7A2FA0D27}"/>
                </a:ext>
              </a:extLst>
            </p:cNvPr>
            <p:cNvSpPr txBox="1"/>
            <p:nvPr/>
          </p:nvSpPr>
          <p:spPr>
            <a:xfrm>
              <a:off x="9722964" y="4797152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9</a:t>
              </a:r>
            </a:p>
          </p:txBody>
        </p:sp>
        <p:sp>
          <p:nvSpPr>
            <p:cNvPr id="59" name="TextovéPole 58">
              <a:extLst>
                <a:ext uri="{FF2B5EF4-FFF2-40B4-BE49-F238E27FC236}">
                  <a16:creationId xmlns:a16="http://schemas.microsoft.com/office/drawing/2014/main" id="{D88EC9B1-8F33-47F3-A421-7FD638EE8D5A}"/>
                </a:ext>
              </a:extLst>
            </p:cNvPr>
            <p:cNvSpPr txBox="1"/>
            <p:nvPr/>
          </p:nvSpPr>
          <p:spPr>
            <a:xfrm>
              <a:off x="9218908" y="1772816"/>
              <a:ext cx="481731" cy="307777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5</a:t>
              </a:r>
            </a:p>
          </p:txBody>
        </p:sp>
        <p:sp>
          <p:nvSpPr>
            <p:cNvPr id="61" name="Oblouk 60">
              <a:extLst>
                <a:ext uri="{FF2B5EF4-FFF2-40B4-BE49-F238E27FC236}">
                  <a16:creationId xmlns:a16="http://schemas.microsoft.com/office/drawing/2014/main" id="{D22804A6-6C64-4951-A677-6C40439A2AE0}"/>
                </a:ext>
              </a:extLst>
            </p:cNvPr>
            <p:cNvSpPr/>
            <p:nvPr/>
          </p:nvSpPr>
          <p:spPr>
            <a:xfrm rot="10800000">
              <a:off x="9137096" y="2049849"/>
              <a:ext cx="504000" cy="504000"/>
            </a:xfrm>
            <a:prstGeom prst="arc">
              <a:avLst/>
            </a:prstGeom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1B140B16-328A-477B-B2C7-EA6EE1384777}"/>
                </a:ext>
              </a:extLst>
            </p:cNvPr>
            <p:cNvSpPr/>
            <p:nvPr/>
          </p:nvSpPr>
          <p:spPr>
            <a:xfrm>
              <a:off x="9270691" y="2372122"/>
              <a:ext cx="36000" cy="36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dirty="0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64" name="Přímá spojnice 63">
              <a:extLst>
                <a:ext uri="{FF2B5EF4-FFF2-40B4-BE49-F238E27FC236}">
                  <a16:creationId xmlns:a16="http://schemas.microsoft.com/office/drawing/2014/main" id="{A59C15F9-20A2-44E1-90E2-C0DD7EE21916}"/>
                </a:ext>
              </a:extLst>
            </p:cNvPr>
            <p:cNvCxnSpPr/>
            <p:nvPr/>
          </p:nvCxnSpPr>
          <p:spPr>
            <a:xfrm>
              <a:off x="9268591" y="267511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8D9FC61D-5D10-4D17-8EBA-89FAB01C5F12}"/>
                </a:ext>
              </a:extLst>
            </p:cNvPr>
            <p:cNvCxnSpPr/>
            <p:nvPr/>
          </p:nvCxnSpPr>
          <p:spPr>
            <a:xfrm>
              <a:off x="9268591" y="2747118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ACAE860C-67AC-49A2-9577-A7FBEB38054E}"/>
                </a:ext>
              </a:extLst>
            </p:cNvPr>
            <p:cNvCxnSpPr/>
            <p:nvPr/>
          </p:nvCxnSpPr>
          <p:spPr>
            <a:xfrm>
              <a:off x="8755010" y="2636912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06E411-588C-4A2F-91B1-752E9B73CC9D}"/>
                </a:ext>
              </a:extLst>
            </p:cNvPr>
            <p:cNvCxnSpPr/>
            <p:nvPr/>
          </p:nvCxnSpPr>
          <p:spPr>
            <a:xfrm>
              <a:off x="8755010" y="2708920"/>
              <a:ext cx="216024" cy="177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 descr="C:\Users\Johanka\Desktop\výuka\seminář\EKG\EKG scan\EKG 1.jpg">
              <a:extLst>
                <a:ext uri="{FF2B5EF4-FFF2-40B4-BE49-F238E27FC236}">
                  <a16:creationId xmlns:a16="http://schemas.microsoft.com/office/drawing/2014/main" id="{0F79AC39-F9AA-4014-ACE6-9EBA810031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7" t="9883" r="84417" b="84164"/>
            <a:stretch/>
          </p:blipFill>
          <p:spPr bwMode="auto">
            <a:xfrm>
              <a:off x="8559643" y="1191897"/>
              <a:ext cx="266700" cy="611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Přímá spojnice 73">
              <a:extLst>
                <a:ext uri="{FF2B5EF4-FFF2-40B4-BE49-F238E27FC236}">
                  <a16:creationId xmlns:a16="http://schemas.microsoft.com/office/drawing/2014/main" id="{5B342DA8-D46D-4E7C-B4FE-5CE3A2E51BEE}"/>
                </a:ext>
              </a:extLst>
            </p:cNvPr>
            <p:cNvCxnSpPr>
              <a:endCxn id="24" idx="3"/>
            </p:cNvCxnSpPr>
            <p:nvPr/>
          </p:nvCxnSpPr>
          <p:spPr>
            <a:xfrm flipH="1">
              <a:off x="8891065" y="2278094"/>
              <a:ext cx="49803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Přímá spojnice 67">
            <a:extLst>
              <a:ext uri="{FF2B5EF4-FFF2-40B4-BE49-F238E27FC236}">
                <a16:creationId xmlns:a16="http://schemas.microsoft.com/office/drawing/2014/main" id="{3093B0BE-0B6B-4869-A865-58DF723F8DD1}"/>
              </a:ext>
            </a:extLst>
          </p:cNvPr>
          <p:cNvCxnSpPr/>
          <p:nvPr/>
        </p:nvCxnSpPr>
        <p:spPr>
          <a:xfrm flipH="1">
            <a:off x="8250058" y="4874083"/>
            <a:ext cx="1045919" cy="6138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blouk 68">
            <a:extLst>
              <a:ext uri="{FF2B5EF4-FFF2-40B4-BE49-F238E27FC236}">
                <a16:creationId xmlns:a16="http://schemas.microsoft.com/office/drawing/2014/main" id="{2CA06C28-B302-4BFC-9AD2-C03918A83DF8}"/>
              </a:ext>
            </a:extLst>
          </p:cNvPr>
          <p:cNvSpPr/>
          <p:nvPr/>
        </p:nvSpPr>
        <p:spPr>
          <a:xfrm rot="19894142">
            <a:off x="8166307" y="5151907"/>
            <a:ext cx="480502" cy="480502"/>
          </a:xfrm>
          <a:prstGeom prst="arc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2000"/>
          </a:p>
        </p:txBody>
      </p:sp>
      <p:sp>
        <p:nvSpPr>
          <p:cNvPr id="70" name="Ovál 69">
            <a:extLst>
              <a:ext uri="{FF2B5EF4-FFF2-40B4-BE49-F238E27FC236}">
                <a16:creationId xmlns:a16="http://schemas.microsoft.com/office/drawing/2014/main" id="{317334FB-329D-4E7D-99D2-FE0AB78E60F2}"/>
              </a:ext>
            </a:extLst>
          </p:cNvPr>
          <p:cNvSpPr/>
          <p:nvPr/>
        </p:nvSpPr>
        <p:spPr>
          <a:xfrm>
            <a:off x="8415591" y="5245654"/>
            <a:ext cx="34322" cy="34322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2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EFF6809B-A10D-4682-B66E-73D3D2396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t="15806" r="84280" b="73486"/>
          <a:stretch/>
        </p:blipFill>
        <p:spPr bwMode="auto">
          <a:xfrm>
            <a:off x="6628323" y="3689247"/>
            <a:ext cx="299670" cy="104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FF806753-DE3A-49BD-87B2-45F001B392B3}"/>
              </a:ext>
            </a:extLst>
          </p:cNvPr>
          <p:cNvCxnSpPr/>
          <p:nvPr/>
        </p:nvCxnSpPr>
        <p:spPr>
          <a:xfrm>
            <a:off x="7750246" y="4242854"/>
            <a:ext cx="661351" cy="1122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0B2ABBE6-7BDF-487A-A00A-2323018A5C07}"/>
              </a:ext>
            </a:extLst>
          </p:cNvPr>
          <p:cNvCxnSpPr/>
          <p:nvPr/>
        </p:nvCxnSpPr>
        <p:spPr>
          <a:xfrm flipH="1" flipV="1">
            <a:off x="9273246" y="4917139"/>
            <a:ext cx="245586" cy="1452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Přímá spojnice se šipkou 75">
            <a:extLst>
              <a:ext uri="{FF2B5EF4-FFF2-40B4-BE49-F238E27FC236}">
                <a16:creationId xmlns:a16="http://schemas.microsoft.com/office/drawing/2014/main" id="{2CDB5D42-62B7-4174-8D66-0D9220B8A609}"/>
              </a:ext>
            </a:extLst>
          </p:cNvPr>
          <p:cNvCxnSpPr/>
          <p:nvPr/>
        </p:nvCxnSpPr>
        <p:spPr>
          <a:xfrm>
            <a:off x="8777621" y="3658566"/>
            <a:ext cx="810024" cy="2154113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ál 76">
            <a:extLst>
              <a:ext uri="{FF2B5EF4-FFF2-40B4-BE49-F238E27FC236}">
                <a16:creationId xmlns:a16="http://schemas.microsoft.com/office/drawing/2014/main" id="{0B4A1142-153D-46C3-BC08-9E1C99C2F79B}"/>
              </a:ext>
            </a:extLst>
          </p:cNvPr>
          <p:cNvSpPr/>
          <p:nvPr/>
        </p:nvSpPr>
        <p:spPr>
          <a:xfrm>
            <a:off x="9174915" y="4854081"/>
            <a:ext cx="141833" cy="13657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8" name="Picture 2" descr="C:\Users\Johanka\Desktop\výuka\seminář\EKG\EKG scan\EKG 1.jpg">
            <a:extLst>
              <a:ext uri="{FF2B5EF4-FFF2-40B4-BE49-F238E27FC236}">
                <a16:creationId xmlns:a16="http://schemas.microsoft.com/office/drawing/2014/main" id="{0828017E-547B-42E0-AD73-166F2FD6E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3" t="27997" r="83809" b="63045"/>
          <a:stretch/>
        </p:blipFill>
        <p:spPr bwMode="auto">
          <a:xfrm>
            <a:off x="10430325" y="3707464"/>
            <a:ext cx="469169" cy="87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93609090-B7BE-4D9A-ACD5-F76575F1E81A}"/>
              </a:ext>
            </a:extLst>
          </p:cNvPr>
          <p:cNvCxnSpPr/>
          <p:nvPr/>
        </p:nvCxnSpPr>
        <p:spPr>
          <a:xfrm flipH="1">
            <a:off x="9380920" y="4273092"/>
            <a:ext cx="380656" cy="674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CE8372E-428C-44E4-98B8-794763BB9A72}"/>
              </a:ext>
            </a:extLst>
          </p:cNvPr>
          <p:cNvSpPr txBox="1"/>
          <p:nvPr/>
        </p:nvSpPr>
        <p:spPr>
          <a:xfrm>
            <a:off x="602129" y="5153530"/>
            <a:ext cx="500450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/>
              <a:t>Elektrická osa srdeční pro depolarizaci komor ve frontální rovině je 70°</a:t>
            </a:r>
          </a:p>
        </p:txBody>
      </p:sp>
    </p:spTree>
    <p:extLst>
      <p:ext uri="{BB962C8B-B14F-4D97-AF65-F5344CB8AC3E}">
        <p14:creationId xmlns:p14="http://schemas.microsoft.com/office/powerpoint/2010/main" val="1925117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967" y="1125480"/>
            <a:ext cx="2232248" cy="181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27482" y="973023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Arytmie: </a:t>
            </a:r>
            <a:r>
              <a:rPr lang="cs-CZ" sz="2400" dirty="0"/>
              <a:t>porucha srdečního rytmu 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831" y="1122684"/>
            <a:ext cx="1518919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85" y="4992381"/>
            <a:ext cx="5058010" cy="12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585946" y="3780212"/>
            <a:ext cx="4541225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síňová fibrilace</a:t>
            </a:r>
          </a:p>
          <a:p>
            <a:r>
              <a:rPr lang="cs-CZ" sz="1800" dirty="0"/>
              <a:t>(chybí P, „zubatá“ izolinie,  RR nepravidelné, frekvence 80 – 180 </a:t>
            </a:r>
            <a:r>
              <a:rPr lang="cs-CZ" sz="1800" dirty="0" err="1"/>
              <a:t>bpm</a:t>
            </a:r>
            <a:r>
              <a:rPr lang="cs-CZ" sz="1800" dirty="0"/>
              <a:t>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5945" y="5573185"/>
            <a:ext cx="432351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/>
              <a:t>komorová fibrilace</a:t>
            </a:r>
          </a:p>
          <a:p>
            <a:r>
              <a:rPr lang="cs-CZ" sz="1800" dirty="0"/>
              <a:t>(srdce nefunguje jako pumpa, poškození mozku po 3 – 5 minutách fibrilace)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23" y="2614697"/>
            <a:ext cx="3048000" cy="122682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1288683" y="7139727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>
                <a:hlinkClick r:id="rId6"/>
              </a:rPr>
              <a:t>https://upload.wikimedia.org/wikipedia/commons/thumb/6/64/Afib_ecg.jpg/400px-Afib_ecg.jpg</a:t>
            </a:r>
            <a:br>
              <a:rPr lang="cs-CZ" sz="1100" dirty="0"/>
            </a:br>
            <a:r>
              <a:rPr lang="cs-CZ" sz="1100" dirty="0">
                <a:hlinkClick r:id="rId7"/>
              </a:rPr>
              <a:t>http://www.qureshiuniversity.com/Ventricular%20Fibrillation.gif</a:t>
            </a:r>
            <a:endParaRPr lang="cs-CZ" sz="1100" dirty="0"/>
          </a:p>
          <a:p>
            <a:r>
              <a:rPr lang="cs-CZ" sz="1100" dirty="0"/>
              <a:t>https://ekg.academy/ekgtracings/313.gif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678733" y="5065460"/>
            <a:ext cx="3150659" cy="609137"/>
          </a:xfrm>
          <a:prstGeom prst="rect">
            <a:avLst/>
          </a:prstGeom>
        </p:spPr>
      </p:pic>
      <p:sp>
        <p:nvSpPr>
          <p:cNvPr id="16" name="Rectangle 4"/>
          <p:cNvSpPr txBox="1">
            <a:spLocks noChangeArrowheads="1"/>
          </p:cNvSpPr>
          <p:nvPr/>
        </p:nvSpPr>
        <p:spPr>
          <a:xfrm>
            <a:off x="585946" y="1694446"/>
            <a:ext cx="4135673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657823" y="2807459"/>
            <a:ext cx="1066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/>
              <a:t>fibrilace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672584" y="3410880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dirty="0" err="1"/>
              <a:t>normal</a:t>
            </a:r>
            <a:endParaRPr lang="cs-CZ" sz="20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8464040" y="2674397"/>
            <a:ext cx="3364682" cy="8002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AV blok I. stupně </a:t>
            </a:r>
            <a:br>
              <a:rPr lang="cs-CZ" sz="2000" dirty="0"/>
            </a:br>
            <a:r>
              <a:rPr lang="cs-CZ" sz="1400" dirty="0"/>
              <a:t>(prodloužení převodu vzruchu ze síně na komory, prodloužený PQ </a:t>
            </a:r>
            <a:r>
              <a:rPr lang="cs-CZ" sz="1400" dirty="0" err="1"/>
              <a:t>int</a:t>
            </a:r>
            <a:r>
              <a:rPr lang="cs-CZ" sz="1400" dirty="0"/>
              <a:t>.)</a:t>
            </a:r>
          </a:p>
        </p:txBody>
      </p:sp>
      <p:sp>
        <p:nvSpPr>
          <p:cNvPr id="20" name="Rectangle 4"/>
          <p:cNvSpPr txBox="1">
            <a:spLocks noChangeArrowheads="1"/>
          </p:cNvSpPr>
          <p:nvPr/>
        </p:nvSpPr>
        <p:spPr>
          <a:xfrm>
            <a:off x="7216515" y="233973"/>
            <a:ext cx="4803535" cy="905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Atrioventrikulární blokáda: porucha převodu vzruchu ze síní na komory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03"/>
          <a:stretch/>
        </p:blipFill>
        <p:spPr>
          <a:xfrm>
            <a:off x="6329846" y="3493616"/>
            <a:ext cx="4920185" cy="1067121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6276885" y="4564169"/>
            <a:ext cx="54846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dirty="0"/>
              <a:t>(některé vzruchy se nepřevedou: výskyt P, </a:t>
            </a:r>
            <a:br>
              <a:rPr lang="cs-CZ" sz="1800" dirty="0"/>
            </a:br>
            <a:r>
              <a:rPr lang="cs-CZ" sz="1800" dirty="0"/>
              <a:t>po kterých nenásleduje QRS)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100022" y="3671574"/>
            <a:ext cx="1258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II. stupně 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084698" y="5180952"/>
            <a:ext cx="1273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800" dirty="0"/>
              <a:t>AV blok </a:t>
            </a:r>
            <a:br>
              <a:rPr lang="cs-CZ" sz="1800" dirty="0"/>
            </a:br>
            <a:r>
              <a:rPr lang="cs-CZ" sz="1800" dirty="0"/>
              <a:t>III. stupně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193965" y="6087431"/>
            <a:ext cx="574765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800" dirty="0"/>
              <a:t>Kompletní blokáda převodu vzruchů ze síní na komory, P a QRS se objevují </a:t>
            </a:r>
            <a:r>
              <a:rPr lang="cs-CZ" sz="1800" dirty="0" err="1"/>
              <a:t>nesynchronizovaně</a:t>
            </a:r>
            <a:endParaRPr lang="cs-CZ" sz="1800" dirty="0"/>
          </a:p>
        </p:txBody>
      </p:sp>
      <p:cxnSp>
        <p:nvCxnSpPr>
          <p:cNvPr id="26" name="Přímá spojnice 25"/>
          <p:cNvCxnSpPr/>
          <p:nvPr/>
        </p:nvCxnSpPr>
        <p:spPr>
          <a:xfrm flipH="1">
            <a:off x="5023262" y="1936664"/>
            <a:ext cx="0" cy="4652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047823" y="39187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651473" y="39167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8278873" y="39266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0" name="Obdélník 29"/>
          <p:cNvSpPr/>
          <p:nvPr/>
        </p:nvSpPr>
        <p:spPr>
          <a:xfrm>
            <a:off x="8894398" y="394841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9509923" y="3946436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0125448" y="3944461"/>
            <a:ext cx="243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23778" y="1257516"/>
            <a:ext cx="712879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ischemie srdce, infarkt myokardu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492440" y="2135150"/>
            <a:ext cx="4296741" cy="2256892"/>
            <a:chOff x="311056" y="2168574"/>
            <a:chExt cx="3412902" cy="1708279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57843"/>
            <a:stretch/>
          </p:blipFill>
          <p:spPr bwMode="auto">
            <a:xfrm>
              <a:off x="311056" y="2576913"/>
              <a:ext cx="3405179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297649" y="2168574"/>
              <a:ext cx="1426309" cy="3960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8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cs-CZ" dirty="0">
                  <a:latin typeface="Arial" pitchFamily="34" charset="0"/>
                  <a:cs typeface="Arial" pitchFamily="34" charset="0"/>
                </a:rPr>
                <a:t> (elevace ST)</a:t>
              </a:r>
              <a:endParaRPr lang="cs-CZ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5855506" y="1811114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elektrolytová nerovnováha - 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hyperkalémie</a:t>
            </a:r>
            <a:endParaRPr lang="cs-CZ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6112968" y="2631466"/>
            <a:ext cx="4604509" cy="3927788"/>
            <a:chOff x="321830" y="2276872"/>
            <a:chExt cx="4604509" cy="3927788"/>
          </a:xfrm>
        </p:grpSpPr>
        <p:grpSp>
          <p:nvGrpSpPr>
            <p:cNvPr id="12" name="Skupina 11"/>
            <p:cNvGrpSpPr/>
            <p:nvPr/>
          </p:nvGrpSpPr>
          <p:grpSpPr>
            <a:xfrm>
              <a:off x="323527" y="2276872"/>
              <a:ext cx="4602812" cy="1948906"/>
              <a:chOff x="323527" y="2276872"/>
              <a:chExt cx="4602812" cy="1948906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0000"/>
              <a:stretch/>
            </p:blipFill>
            <p:spPr bwMode="auto">
              <a:xfrm>
                <a:off x="323527" y="2276872"/>
                <a:ext cx="2232248" cy="1728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764" y="3930503"/>
                <a:ext cx="460057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3" name="Skupina 12"/>
            <p:cNvGrpSpPr/>
            <p:nvPr/>
          </p:nvGrpSpPr>
          <p:grpSpPr>
            <a:xfrm>
              <a:off x="321830" y="4293096"/>
              <a:ext cx="4314825" cy="1911564"/>
              <a:chOff x="321830" y="4293096"/>
              <a:chExt cx="4314825" cy="1911564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30" y="5909385"/>
                <a:ext cx="4314825" cy="2952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926"/>
              <a:stretch/>
            </p:blipFill>
            <p:spPr bwMode="auto">
              <a:xfrm>
                <a:off x="323528" y="4293096"/>
                <a:ext cx="2232247" cy="16270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Diagnostické využití EKG</a:t>
            </a:r>
          </a:p>
        </p:txBody>
      </p:sp>
      <p:pic>
        <p:nvPicPr>
          <p:cNvPr id="5" name="Picture 4" descr="AEE89E4D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57" y="1917857"/>
            <a:ext cx="5786406" cy="397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547663" y="1283116"/>
            <a:ext cx="6408713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24-hodinové monitorování EKG (</a:t>
            </a:r>
            <a:r>
              <a:rPr lang="cs-CZ" sz="28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Holter</a:t>
            </a:r>
            <a:r>
              <a:rPr lang="cs-CZ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18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4900" y="13702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Fibrilace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65448" y="1484784"/>
            <a:ext cx="112486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Síňová</a:t>
            </a:r>
            <a:r>
              <a:rPr lang="cs-CZ" sz="2000" dirty="0"/>
              <a:t>– chybí P, slabě nepravidelně „zubatá“ izolinie,  RR nepravidelné, frekvence 80 – 180 </a:t>
            </a:r>
            <a:r>
              <a:rPr lang="cs-CZ" sz="2000" dirty="0" err="1"/>
              <a:t>bpm</a:t>
            </a:r>
            <a:r>
              <a:rPr lang="cs-CZ" sz="2000" dirty="0"/>
              <a:t>, není život ohrožující, ale vyčerpává srdce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2753" y="3682165"/>
            <a:ext cx="112913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Komorová </a:t>
            </a:r>
            <a:r>
              <a:rPr lang="cs-CZ" sz="2000" dirty="0"/>
              <a:t>– srdce nefunguje jako pumpa, nulový srdeční výdej, poškození mozku po 3 – 5 minutách fibrilace, bez včasné defibrilace se kardiomyocyty vyčerpají a přechází v asystolii</a:t>
            </a:r>
          </a:p>
          <a:p>
            <a:endParaRPr lang="cs-CZ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37005"/>
            <a:ext cx="3048000" cy="12268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6"/>
          <a:stretch/>
        </p:blipFill>
        <p:spPr>
          <a:xfrm>
            <a:off x="446069" y="4510636"/>
            <a:ext cx="4297188" cy="9366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3371528" y="2541642"/>
            <a:ext cx="939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fibrilace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386289" y="314506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normal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322754" y="855876"/>
            <a:ext cx="11145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Fibrilace: nesynchronizovaná aktivita kardiomyocytů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409" y="5402621"/>
            <a:ext cx="4552181" cy="963991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482571" y="5549044"/>
            <a:ext cx="541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Asystolie – </a:t>
            </a:r>
            <a:r>
              <a:rPr lang="cs-CZ" sz="2000" dirty="0"/>
              <a:t>není přítomná elektrická aktivita, nedá se řešit defibrilací</a:t>
            </a:r>
          </a:p>
        </p:txBody>
      </p:sp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Extrasystoly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81" y="4053101"/>
            <a:ext cx="3763518" cy="204902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42" y="269070"/>
            <a:ext cx="4551462" cy="11768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77323" y="1108573"/>
            <a:ext cx="81610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 err="1">
                <a:latin typeface="+mn-lt"/>
              </a:rPr>
              <a:t>Supraventrikulární</a:t>
            </a:r>
            <a:r>
              <a:rPr lang="cs-CZ" dirty="0">
                <a:latin typeface="+mn-lt"/>
              </a:rPr>
              <a:t> – ektopický vzruch </a:t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vzniká v síni nebo v převodním systému AV</a:t>
            </a:r>
          </a:p>
          <a:p>
            <a:pPr marL="872100" lvl="1" indent="-34290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QRS komplex extrasystoly má normální tvar (vzruch se komorou šíří normálně), </a:t>
            </a:r>
          </a:p>
          <a:p>
            <a:pPr marL="872100" lvl="1" indent="-34290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vlna P nemá normální tvar (může být záporná či zakrytá QRS),</a:t>
            </a:r>
          </a:p>
          <a:p>
            <a:pPr marL="872100" lvl="1" indent="-34290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může být s </a:t>
            </a:r>
            <a:r>
              <a:rPr lang="cs-CZ" sz="1800" dirty="0" err="1">
                <a:latin typeface="+mn-lt"/>
              </a:rPr>
              <a:t>postextrasystolickou</a:t>
            </a:r>
            <a:r>
              <a:rPr lang="cs-CZ" sz="1800" dirty="0">
                <a:latin typeface="+mn-lt"/>
              </a:rPr>
              <a:t> pauzou (pokus se vzruch šíří zpětně síněmi a vybije SA)</a:t>
            </a:r>
          </a:p>
          <a:p>
            <a:pPr marL="529200" lvl="1"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cs-CZ" dirty="0">
                <a:latin typeface="+mn-lt"/>
              </a:rPr>
              <a:t>Ventrikulární – ektopický vzruch vzniká v komoře</a:t>
            </a:r>
          </a:p>
          <a:p>
            <a:pPr marL="814950" lvl="1" indent="-2857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QRS komplex nemá normální tvar („obluda“)</a:t>
            </a:r>
          </a:p>
          <a:p>
            <a:pPr marL="814950" lvl="1" indent="-2857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při pomalé srdeční frekvenci je bez kompenzační pauzy (extrasystola je vmezeřená mezi normální QRS) o sinusovém rytmu, </a:t>
            </a:r>
          </a:p>
          <a:p>
            <a:pPr marL="814950" lvl="1" indent="-285750"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dirty="0">
                <a:latin typeface="+mn-lt"/>
              </a:rPr>
              <a:t>nebo obsahuje kompenzační pauzu, pokud další vzruch pocházející z SA uzlu přijde v čase, kdy je komora ještě refrakterní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7"/>
          <a:stretch/>
        </p:blipFill>
        <p:spPr>
          <a:xfrm>
            <a:off x="8434596" y="2103542"/>
            <a:ext cx="3413047" cy="188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0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39875"/>
            <a:ext cx="7920000" cy="252000"/>
          </a:xfrm>
        </p:spPr>
        <p:txBody>
          <a:bodyPr/>
          <a:lstStyle/>
          <a:p>
            <a:r>
              <a:rPr lang="cs-CZ" sz="1050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3987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z="1050" smtClean="0"/>
              <a:pPr/>
              <a:t>26</a:t>
            </a:fld>
            <a:endParaRPr lang="cs-CZ" altLang="cs-CZ" sz="105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Ischemie srdce 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3562350" y="992603"/>
            <a:ext cx="7795930" cy="1552019"/>
            <a:chOff x="323528" y="2168574"/>
            <a:chExt cx="8499746" cy="170828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5" r="4487"/>
            <a:stretch/>
          </p:blipFill>
          <p:spPr bwMode="auto">
            <a:xfrm>
              <a:off x="323528" y="2576914"/>
              <a:ext cx="8499746" cy="1299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97160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627784" y="2168574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4338752" y="2168574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071864" y="2175168"/>
              <a:ext cx="404073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7604870" y="2175168"/>
              <a:ext cx="388345" cy="4403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9"/>
          <a:stretch/>
        </p:blipFill>
        <p:spPr>
          <a:xfrm>
            <a:off x="189147" y="2864811"/>
            <a:ext cx="3373203" cy="3672408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203290" y="4524703"/>
            <a:ext cx="4840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Deprese ST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980015" y="488732"/>
            <a:ext cx="2103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(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Pardeho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vlna)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9366882" y="2544622"/>
            <a:ext cx="2103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438482"/>
            <a:ext cx="1905000" cy="142875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49477"/>
            <a:ext cx="1905000" cy="1428750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16" y="5457099"/>
            <a:ext cx="1905000" cy="1428750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6678481" y="2729288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 err="1">
                <a:latin typeface="Arial" pitchFamily="34" charset="0"/>
                <a:cs typeface="Arial" pitchFamily="34" charset="0"/>
              </a:rPr>
              <a:t>Transmurální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 infarkt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4567807" y="3374597"/>
            <a:ext cx="2688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Negativní T (obrácený směr </a:t>
            </a:r>
            <a:r>
              <a:rPr lang="cs-CZ" sz="1800" dirty="0" err="1">
                <a:latin typeface="Arial" pitchFamily="34" charset="0"/>
                <a:cs typeface="Arial" pitchFamily="34" charset="0"/>
              </a:rPr>
              <a:t>repolarizace</a:t>
            </a:r>
            <a:r>
              <a:rPr lang="cs-CZ" sz="1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878689" y="4593003"/>
            <a:ext cx="268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Elevace ST – některé části tkáně se depolarizují se zpožděním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4716016" y="6023871"/>
            <a:ext cx="268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Arial" pitchFamily="34" charset="0"/>
                <a:cs typeface="Arial" pitchFamily="34" charset="0"/>
              </a:rPr>
              <a:t>Patologické Q</a:t>
            </a:r>
          </a:p>
        </p:txBody>
      </p:sp>
    </p:spTree>
    <p:extLst>
      <p:ext uri="{BB962C8B-B14F-4D97-AF65-F5344CB8AC3E}">
        <p14:creationId xmlns:p14="http://schemas.microsoft.com/office/powerpoint/2010/main" val="389101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106680" y="970653"/>
            <a:ext cx="5188362" cy="5278348"/>
            <a:chOff x="1310640" y="870515"/>
            <a:chExt cx="5188362" cy="5278348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grpSp>
          <p:nvGrpSpPr>
            <p:cNvPr id="10" name="Skupina 9"/>
            <p:cNvGrpSpPr/>
            <p:nvPr/>
          </p:nvGrpSpPr>
          <p:grpSpPr>
            <a:xfrm>
              <a:off x="1310640" y="2276393"/>
              <a:ext cx="4411096" cy="3872470"/>
              <a:chOff x="1310640" y="2276393"/>
              <a:chExt cx="4411096" cy="3872470"/>
            </a:xfrm>
          </p:grpSpPr>
          <p:sp>
            <p:nvSpPr>
              <p:cNvPr id="11" name="TextovéPole 10"/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Sinoatriální uzel (SA)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1310640" y="3158272"/>
                <a:ext cx="1870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Preferenční síňové dráhy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1325880" y="3813179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Atrioventrik</a:t>
                </a:r>
                <a:r>
                  <a:rPr lang="cs-CZ" sz="1800" dirty="0"/>
                  <a:t>. uzel (AV)</a:t>
                </a:r>
              </a:p>
            </p:txBody>
          </p:sp>
          <p:sp>
            <p:nvSpPr>
              <p:cNvPr id="14" name="TextovéPole 13"/>
              <p:cNvSpPr txBox="1"/>
              <p:nvPr/>
            </p:nvSpPr>
            <p:spPr>
              <a:xfrm>
                <a:off x="1999490" y="4909060"/>
                <a:ext cx="124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Hisův</a:t>
                </a:r>
                <a:r>
                  <a:rPr lang="cs-CZ" sz="1800" dirty="0"/>
                  <a:t> svazek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2846385" y="5502532"/>
                <a:ext cx="143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Tawarova raménka</a:t>
                </a:r>
              </a:p>
            </p:txBody>
          </p:sp>
          <p:cxnSp>
            <p:nvCxnSpPr>
              <p:cNvPr id="16" name="Přímá spojnice 15"/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/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/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Přímá spojnice 18"/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stCxn id="15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Skupina 21"/>
          <p:cNvGrpSpPr/>
          <p:nvPr/>
        </p:nvGrpSpPr>
        <p:grpSpPr>
          <a:xfrm>
            <a:off x="5043265" y="1331468"/>
            <a:ext cx="7094764" cy="4469322"/>
            <a:chOff x="5119465" y="1231330"/>
            <a:chExt cx="7094764" cy="4469322"/>
          </a:xfrm>
        </p:grpSpPr>
        <p:pic>
          <p:nvPicPr>
            <p:cNvPr id="23" name="Obrázek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51" t="23876" r="22587" b="51923"/>
            <a:stretch/>
          </p:blipFill>
          <p:spPr>
            <a:xfrm>
              <a:off x="5119465" y="1231330"/>
              <a:ext cx="7072536" cy="4469322"/>
            </a:xfrm>
            <a:prstGeom prst="rect">
              <a:avLst/>
            </a:prstGeom>
          </p:spPr>
        </p:pic>
        <p:sp>
          <p:nvSpPr>
            <p:cNvPr id="24" name="Volný tvar 23"/>
            <p:cNvSpPr/>
            <p:nvPr/>
          </p:nvSpPr>
          <p:spPr>
            <a:xfrm>
              <a:off x="5278900" y="4598519"/>
              <a:ext cx="6935329" cy="991660"/>
            </a:xfrm>
            <a:custGeom>
              <a:avLst/>
              <a:gdLst>
                <a:gd name="connsiteX0" fmla="*/ 0 w 3676650"/>
                <a:gd name="connsiteY0" fmla="*/ 600378 h 615955"/>
                <a:gd name="connsiteX1" fmla="*/ 403860 w 3676650"/>
                <a:gd name="connsiteY1" fmla="*/ 611808 h 615955"/>
                <a:gd name="connsiteX2" fmla="*/ 697230 w 3676650"/>
                <a:gd name="connsiteY2" fmla="*/ 596568 h 615955"/>
                <a:gd name="connsiteX3" fmla="*/ 716280 w 3676650"/>
                <a:gd name="connsiteY3" fmla="*/ 596568 h 615955"/>
                <a:gd name="connsiteX4" fmla="*/ 773430 w 3676650"/>
                <a:gd name="connsiteY4" fmla="*/ 588948 h 615955"/>
                <a:gd name="connsiteX5" fmla="*/ 777240 w 3676650"/>
                <a:gd name="connsiteY5" fmla="*/ 478458 h 615955"/>
                <a:gd name="connsiteX6" fmla="*/ 781050 w 3676650"/>
                <a:gd name="connsiteY6" fmla="*/ 280338 h 615955"/>
                <a:gd name="connsiteX7" fmla="*/ 777240 w 3676650"/>
                <a:gd name="connsiteY7" fmla="*/ 181278 h 615955"/>
                <a:gd name="connsiteX8" fmla="*/ 777240 w 3676650"/>
                <a:gd name="connsiteY8" fmla="*/ 6018 h 615955"/>
                <a:gd name="connsiteX9" fmla="*/ 792480 w 3676650"/>
                <a:gd name="connsiteY9" fmla="*/ 47928 h 615955"/>
                <a:gd name="connsiteX10" fmla="*/ 880110 w 3676650"/>
                <a:gd name="connsiteY10" fmla="*/ 120318 h 615955"/>
                <a:gd name="connsiteX11" fmla="*/ 1062990 w 3676650"/>
                <a:gd name="connsiteY11" fmla="*/ 135558 h 615955"/>
                <a:gd name="connsiteX12" fmla="*/ 1257300 w 3676650"/>
                <a:gd name="connsiteY12" fmla="*/ 150798 h 615955"/>
                <a:gd name="connsiteX13" fmla="*/ 1337310 w 3676650"/>
                <a:gd name="connsiteY13" fmla="*/ 200328 h 615955"/>
                <a:gd name="connsiteX14" fmla="*/ 1432560 w 3676650"/>
                <a:gd name="connsiteY14" fmla="*/ 307008 h 615955"/>
                <a:gd name="connsiteX15" fmla="*/ 1447800 w 3676650"/>
                <a:gd name="connsiteY15" fmla="*/ 455598 h 615955"/>
                <a:gd name="connsiteX16" fmla="*/ 1463040 w 3676650"/>
                <a:gd name="connsiteY16" fmla="*/ 535608 h 615955"/>
                <a:gd name="connsiteX17" fmla="*/ 1531620 w 3676650"/>
                <a:gd name="connsiteY17" fmla="*/ 600378 h 615955"/>
                <a:gd name="connsiteX18" fmla="*/ 1752600 w 3676650"/>
                <a:gd name="connsiteY18" fmla="*/ 611808 h 615955"/>
                <a:gd name="connsiteX19" fmla="*/ 2491740 w 3676650"/>
                <a:gd name="connsiteY19" fmla="*/ 615618 h 615955"/>
                <a:gd name="connsiteX20" fmla="*/ 2766060 w 3676650"/>
                <a:gd name="connsiteY20" fmla="*/ 604188 h 615955"/>
                <a:gd name="connsiteX21" fmla="*/ 2964180 w 3676650"/>
                <a:gd name="connsiteY21" fmla="*/ 604188 h 615955"/>
                <a:gd name="connsiteX22" fmla="*/ 2987040 w 3676650"/>
                <a:gd name="connsiteY22" fmla="*/ 604188 h 615955"/>
                <a:gd name="connsiteX23" fmla="*/ 2990850 w 3676650"/>
                <a:gd name="connsiteY23" fmla="*/ 535608 h 615955"/>
                <a:gd name="connsiteX24" fmla="*/ 2998470 w 3676650"/>
                <a:gd name="connsiteY24" fmla="*/ 295578 h 615955"/>
                <a:gd name="connsiteX25" fmla="*/ 2998470 w 3676650"/>
                <a:gd name="connsiteY25" fmla="*/ 181278 h 615955"/>
                <a:gd name="connsiteX26" fmla="*/ 3002280 w 3676650"/>
                <a:gd name="connsiteY26" fmla="*/ 17448 h 615955"/>
                <a:gd name="connsiteX27" fmla="*/ 3002280 w 3676650"/>
                <a:gd name="connsiteY27" fmla="*/ 13638 h 615955"/>
                <a:gd name="connsiteX28" fmla="*/ 3070860 w 3676650"/>
                <a:gd name="connsiteY28" fmla="*/ 78408 h 615955"/>
                <a:gd name="connsiteX29" fmla="*/ 3200400 w 3676650"/>
                <a:gd name="connsiteY29" fmla="*/ 131748 h 615955"/>
                <a:gd name="connsiteX30" fmla="*/ 3379470 w 3676650"/>
                <a:gd name="connsiteY30" fmla="*/ 139368 h 615955"/>
                <a:gd name="connsiteX31" fmla="*/ 3554730 w 3676650"/>
                <a:gd name="connsiteY31" fmla="*/ 173658 h 615955"/>
                <a:gd name="connsiteX32" fmla="*/ 3649980 w 3676650"/>
                <a:gd name="connsiteY32" fmla="*/ 272718 h 615955"/>
                <a:gd name="connsiteX33" fmla="*/ 3676650 w 3676650"/>
                <a:gd name="connsiteY33" fmla="*/ 432738 h 615955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4438650 w 4438650"/>
                <a:gd name="connsiteY33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992880 w 4438650"/>
                <a:gd name="connsiteY33" fmla="*/ 596567 h 634668"/>
                <a:gd name="connsiteX34" fmla="*/ 4438650 w 4438650"/>
                <a:gd name="connsiteY34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596567 h 634668"/>
                <a:gd name="connsiteX35" fmla="*/ 4438650 w 4438650"/>
                <a:gd name="connsiteY35" fmla="*/ 634668 h 634668"/>
                <a:gd name="connsiteX0" fmla="*/ 0 w 4438650"/>
                <a:gd name="connsiteY0" fmla="*/ 600378 h 637217"/>
                <a:gd name="connsiteX1" fmla="*/ 403860 w 4438650"/>
                <a:gd name="connsiteY1" fmla="*/ 611808 h 637217"/>
                <a:gd name="connsiteX2" fmla="*/ 697230 w 4438650"/>
                <a:gd name="connsiteY2" fmla="*/ 596568 h 637217"/>
                <a:gd name="connsiteX3" fmla="*/ 716280 w 4438650"/>
                <a:gd name="connsiteY3" fmla="*/ 596568 h 637217"/>
                <a:gd name="connsiteX4" fmla="*/ 773430 w 4438650"/>
                <a:gd name="connsiteY4" fmla="*/ 588948 h 637217"/>
                <a:gd name="connsiteX5" fmla="*/ 777240 w 4438650"/>
                <a:gd name="connsiteY5" fmla="*/ 478458 h 637217"/>
                <a:gd name="connsiteX6" fmla="*/ 781050 w 4438650"/>
                <a:gd name="connsiteY6" fmla="*/ 280338 h 637217"/>
                <a:gd name="connsiteX7" fmla="*/ 777240 w 4438650"/>
                <a:gd name="connsiteY7" fmla="*/ 181278 h 637217"/>
                <a:gd name="connsiteX8" fmla="*/ 777240 w 4438650"/>
                <a:gd name="connsiteY8" fmla="*/ 6018 h 637217"/>
                <a:gd name="connsiteX9" fmla="*/ 792480 w 4438650"/>
                <a:gd name="connsiteY9" fmla="*/ 47928 h 637217"/>
                <a:gd name="connsiteX10" fmla="*/ 880110 w 4438650"/>
                <a:gd name="connsiteY10" fmla="*/ 120318 h 637217"/>
                <a:gd name="connsiteX11" fmla="*/ 1062990 w 4438650"/>
                <a:gd name="connsiteY11" fmla="*/ 135558 h 637217"/>
                <a:gd name="connsiteX12" fmla="*/ 1257300 w 4438650"/>
                <a:gd name="connsiteY12" fmla="*/ 150798 h 637217"/>
                <a:gd name="connsiteX13" fmla="*/ 1337310 w 4438650"/>
                <a:gd name="connsiteY13" fmla="*/ 200328 h 637217"/>
                <a:gd name="connsiteX14" fmla="*/ 1432560 w 4438650"/>
                <a:gd name="connsiteY14" fmla="*/ 307008 h 637217"/>
                <a:gd name="connsiteX15" fmla="*/ 1447800 w 4438650"/>
                <a:gd name="connsiteY15" fmla="*/ 455598 h 637217"/>
                <a:gd name="connsiteX16" fmla="*/ 1463040 w 4438650"/>
                <a:gd name="connsiteY16" fmla="*/ 535608 h 637217"/>
                <a:gd name="connsiteX17" fmla="*/ 1531620 w 4438650"/>
                <a:gd name="connsiteY17" fmla="*/ 600378 h 637217"/>
                <a:gd name="connsiteX18" fmla="*/ 1752600 w 4438650"/>
                <a:gd name="connsiteY18" fmla="*/ 611808 h 637217"/>
                <a:gd name="connsiteX19" fmla="*/ 2491740 w 4438650"/>
                <a:gd name="connsiteY19" fmla="*/ 615618 h 637217"/>
                <a:gd name="connsiteX20" fmla="*/ 2766060 w 4438650"/>
                <a:gd name="connsiteY20" fmla="*/ 604188 h 637217"/>
                <a:gd name="connsiteX21" fmla="*/ 2964180 w 4438650"/>
                <a:gd name="connsiteY21" fmla="*/ 604188 h 637217"/>
                <a:gd name="connsiteX22" fmla="*/ 2987040 w 4438650"/>
                <a:gd name="connsiteY22" fmla="*/ 604188 h 637217"/>
                <a:gd name="connsiteX23" fmla="*/ 2990850 w 4438650"/>
                <a:gd name="connsiteY23" fmla="*/ 535608 h 637217"/>
                <a:gd name="connsiteX24" fmla="*/ 2998470 w 4438650"/>
                <a:gd name="connsiteY24" fmla="*/ 295578 h 637217"/>
                <a:gd name="connsiteX25" fmla="*/ 2998470 w 4438650"/>
                <a:gd name="connsiteY25" fmla="*/ 181278 h 637217"/>
                <a:gd name="connsiteX26" fmla="*/ 3002280 w 4438650"/>
                <a:gd name="connsiteY26" fmla="*/ 17448 h 637217"/>
                <a:gd name="connsiteX27" fmla="*/ 3002280 w 4438650"/>
                <a:gd name="connsiteY27" fmla="*/ 13638 h 637217"/>
                <a:gd name="connsiteX28" fmla="*/ 3070860 w 4438650"/>
                <a:gd name="connsiteY28" fmla="*/ 78408 h 637217"/>
                <a:gd name="connsiteX29" fmla="*/ 3200400 w 4438650"/>
                <a:gd name="connsiteY29" fmla="*/ 131748 h 637217"/>
                <a:gd name="connsiteX30" fmla="*/ 3379470 w 4438650"/>
                <a:gd name="connsiteY30" fmla="*/ 139368 h 637217"/>
                <a:gd name="connsiteX31" fmla="*/ 3554730 w 4438650"/>
                <a:gd name="connsiteY31" fmla="*/ 173658 h 637217"/>
                <a:gd name="connsiteX32" fmla="*/ 3649980 w 4438650"/>
                <a:gd name="connsiteY32" fmla="*/ 272718 h 637217"/>
                <a:gd name="connsiteX33" fmla="*/ 3745230 w 4438650"/>
                <a:gd name="connsiteY33" fmla="*/ 588947 h 637217"/>
                <a:gd name="connsiteX34" fmla="*/ 3992880 w 4438650"/>
                <a:gd name="connsiteY34" fmla="*/ 611807 h 637217"/>
                <a:gd name="connsiteX35" fmla="*/ 4438650 w 4438650"/>
                <a:gd name="connsiteY35" fmla="*/ 634668 h 637217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  <a:gd name="connsiteX0" fmla="*/ 0 w 4438650"/>
                <a:gd name="connsiteY0" fmla="*/ 600378 h 634668"/>
                <a:gd name="connsiteX1" fmla="*/ 403860 w 4438650"/>
                <a:gd name="connsiteY1" fmla="*/ 611808 h 634668"/>
                <a:gd name="connsiteX2" fmla="*/ 697230 w 4438650"/>
                <a:gd name="connsiteY2" fmla="*/ 596568 h 634668"/>
                <a:gd name="connsiteX3" fmla="*/ 716280 w 4438650"/>
                <a:gd name="connsiteY3" fmla="*/ 596568 h 634668"/>
                <a:gd name="connsiteX4" fmla="*/ 773430 w 4438650"/>
                <a:gd name="connsiteY4" fmla="*/ 588948 h 634668"/>
                <a:gd name="connsiteX5" fmla="*/ 777240 w 4438650"/>
                <a:gd name="connsiteY5" fmla="*/ 478458 h 634668"/>
                <a:gd name="connsiteX6" fmla="*/ 781050 w 4438650"/>
                <a:gd name="connsiteY6" fmla="*/ 280338 h 634668"/>
                <a:gd name="connsiteX7" fmla="*/ 777240 w 4438650"/>
                <a:gd name="connsiteY7" fmla="*/ 181278 h 634668"/>
                <a:gd name="connsiteX8" fmla="*/ 777240 w 4438650"/>
                <a:gd name="connsiteY8" fmla="*/ 6018 h 634668"/>
                <a:gd name="connsiteX9" fmla="*/ 792480 w 4438650"/>
                <a:gd name="connsiteY9" fmla="*/ 47928 h 634668"/>
                <a:gd name="connsiteX10" fmla="*/ 880110 w 4438650"/>
                <a:gd name="connsiteY10" fmla="*/ 120318 h 634668"/>
                <a:gd name="connsiteX11" fmla="*/ 1062990 w 4438650"/>
                <a:gd name="connsiteY11" fmla="*/ 135558 h 634668"/>
                <a:gd name="connsiteX12" fmla="*/ 1257300 w 4438650"/>
                <a:gd name="connsiteY12" fmla="*/ 150798 h 634668"/>
                <a:gd name="connsiteX13" fmla="*/ 1337310 w 4438650"/>
                <a:gd name="connsiteY13" fmla="*/ 200328 h 634668"/>
                <a:gd name="connsiteX14" fmla="*/ 1432560 w 4438650"/>
                <a:gd name="connsiteY14" fmla="*/ 307008 h 634668"/>
                <a:gd name="connsiteX15" fmla="*/ 1447800 w 4438650"/>
                <a:gd name="connsiteY15" fmla="*/ 455598 h 634668"/>
                <a:gd name="connsiteX16" fmla="*/ 1463040 w 4438650"/>
                <a:gd name="connsiteY16" fmla="*/ 535608 h 634668"/>
                <a:gd name="connsiteX17" fmla="*/ 1531620 w 4438650"/>
                <a:gd name="connsiteY17" fmla="*/ 600378 h 634668"/>
                <a:gd name="connsiteX18" fmla="*/ 1752600 w 4438650"/>
                <a:gd name="connsiteY18" fmla="*/ 611808 h 634668"/>
                <a:gd name="connsiteX19" fmla="*/ 2491740 w 4438650"/>
                <a:gd name="connsiteY19" fmla="*/ 615618 h 634668"/>
                <a:gd name="connsiteX20" fmla="*/ 2766060 w 4438650"/>
                <a:gd name="connsiteY20" fmla="*/ 604188 h 634668"/>
                <a:gd name="connsiteX21" fmla="*/ 2964180 w 4438650"/>
                <a:gd name="connsiteY21" fmla="*/ 604188 h 634668"/>
                <a:gd name="connsiteX22" fmla="*/ 2987040 w 4438650"/>
                <a:gd name="connsiteY22" fmla="*/ 604188 h 634668"/>
                <a:gd name="connsiteX23" fmla="*/ 2990850 w 4438650"/>
                <a:gd name="connsiteY23" fmla="*/ 535608 h 634668"/>
                <a:gd name="connsiteX24" fmla="*/ 2998470 w 4438650"/>
                <a:gd name="connsiteY24" fmla="*/ 295578 h 634668"/>
                <a:gd name="connsiteX25" fmla="*/ 2998470 w 4438650"/>
                <a:gd name="connsiteY25" fmla="*/ 181278 h 634668"/>
                <a:gd name="connsiteX26" fmla="*/ 3002280 w 4438650"/>
                <a:gd name="connsiteY26" fmla="*/ 17448 h 634668"/>
                <a:gd name="connsiteX27" fmla="*/ 3002280 w 4438650"/>
                <a:gd name="connsiteY27" fmla="*/ 13638 h 634668"/>
                <a:gd name="connsiteX28" fmla="*/ 3070860 w 4438650"/>
                <a:gd name="connsiteY28" fmla="*/ 78408 h 634668"/>
                <a:gd name="connsiteX29" fmla="*/ 3200400 w 4438650"/>
                <a:gd name="connsiteY29" fmla="*/ 131748 h 634668"/>
                <a:gd name="connsiteX30" fmla="*/ 3379470 w 4438650"/>
                <a:gd name="connsiteY30" fmla="*/ 139368 h 634668"/>
                <a:gd name="connsiteX31" fmla="*/ 3554730 w 4438650"/>
                <a:gd name="connsiteY31" fmla="*/ 173658 h 634668"/>
                <a:gd name="connsiteX32" fmla="*/ 3649980 w 4438650"/>
                <a:gd name="connsiteY32" fmla="*/ 272718 h 634668"/>
                <a:gd name="connsiteX33" fmla="*/ 3745230 w 4438650"/>
                <a:gd name="connsiteY33" fmla="*/ 588947 h 634668"/>
                <a:gd name="connsiteX34" fmla="*/ 3992880 w 4438650"/>
                <a:gd name="connsiteY34" fmla="*/ 611807 h 634668"/>
                <a:gd name="connsiteX35" fmla="*/ 4438650 w 4438650"/>
                <a:gd name="connsiteY35" fmla="*/ 634668 h 63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438650" h="634668">
                  <a:moveTo>
                    <a:pt x="0" y="600378"/>
                  </a:moveTo>
                  <a:cubicBezTo>
                    <a:pt x="143827" y="606410"/>
                    <a:pt x="287655" y="612443"/>
                    <a:pt x="403860" y="611808"/>
                  </a:cubicBezTo>
                  <a:cubicBezTo>
                    <a:pt x="520065" y="611173"/>
                    <a:pt x="645160" y="599108"/>
                    <a:pt x="697230" y="596568"/>
                  </a:cubicBezTo>
                  <a:cubicBezTo>
                    <a:pt x="749300" y="594028"/>
                    <a:pt x="703580" y="597838"/>
                    <a:pt x="716280" y="596568"/>
                  </a:cubicBezTo>
                  <a:cubicBezTo>
                    <a:pt x="728980" y="595298"/>
                    <a:pt x="763270" y="608633"/>
                    <a:pt x="773430" y="588948"/>
                  </a:cubicBezTo>
                  <a:cubicBezTo>
                    <a:pt x="783590" y="569263"/>
                    <a:pt x="775970" y="529893"/>
                    <a:pt x="777240" y="478458"/>
                  </a:cubicBezTo>
                  <a:cubicBezTo>
                    <a:pt x="778510" y="427023"/>
                    <a:pt x="781050" y="329868"/>
                    <a:pt x="781050" y="280338"/>
                  </a:cubicBezTo>
                  <a:cubicBezTo>
                    <a:pt x="781050" y="230808"/>
                    <a:pt x="777875" y="226998"/>
                    <a:pt x="777240" y="181278"/>
                  </a:cubicBezTo>
                  <a:cubicBezTo>
                    <a:pt x="776605" y="135558"/>
                    <a:pt x="774700" y="28243"/>
                    <a:pt x="777240" y="6018"/>
                  </a:cubicBezTo>
                  <a:cubicBezTo>
                    <a:pt x="779780" y="-16207"/>
                    <a:pt x="775335" y="28878"/>
                    <a:pt x="792480" y="47928"/>
                  </a:cubicBezTo>
                  <a:cubicBezTo>
                    <a:pt x="809625" y="66978"/>
                    <a:pt x="835025" y="105713"/>
                    <a:pt x="880110" y="120318"/>
                  </a:cubicBezTo>
                  <a:cubicBezTo>
                    <a:pt x="925195" y="134923"/>
                    <a:pt x="1062990" y="135558"/>
                    <a:pt x="1062990" y="135558"/>
                  </a:cubicBezTo>
                  <a:cubicBezTo>
                    <a:pt x="1125855" y="140638"/>
                    <a:pt x="1211580" y="140003"/>
                    <a:pt x="1257300" y="150798"/>
                  </a:cubicBezTo>
                  <a:cubicBezTo>
                    <a:pt x="1303020" y="161593"/>
                    <a:pt x="1308100" y="174293"/>
                    <a:pt x="1337310" y="200328"/>
                  </a:cubicBezTo>
                  <a:cubicBezTo>
                    <a:pt x="1366520" y="226363"/>
                    <a:pt x="1414145" y="264463"/>
                    <a:pt x="1432560" y="307008"/>
                  </a:cubicBezTo>
                  <a:cubicBezTo>
                    <a:pt x="1450975" y="349553"/>
                    <a:pt x="1442720" y="417498"/>
                    <a:pt x="1447800" y="455598"/>
                  </a:cubicBezTo>
                  <a:cubicBezTo>
                    <a:pt x="1452880" y="493698"/>
                    <a:pt x="1449070" y="511478"/>
                    <a:pt x="1463040" y="535608"/>
                  </a:cubicBezTo>
                  <a:cubicBezTo>
                    <a:pt x="1477010" y="559738"/>
                    <a:pt x="1483360" y="587678"/>
                    <a:pt x="1531620" y="600378"/>
                  </a:cubicBezTo>
                  <a:cubicBezTo>
                    <a:pt x="1579880" y="613078"/>
                    <a:pt x="1592580" y="609268"/>
                    <a:pt x="1752600" y="611808"/>
                  </a:cubicBezTo>
                  <a:cubicBezTo>
                    <a:pt x="1912620" y="614348"/>
                    <a:pt x="2322830" y="616888"/>
                    <a:pt x="2491740" y="615618"/>
                  </a:cubicBezTo>
                  <a:cubicBezTo>
                    <a:pt x="2660650" y="614348"/>
                    <a:pt x="2687320" y="606093"/>
                    <a:pt x="2766060" y="604188"/>
                  </a:cubicBezTo>
                  <a:cubicBezTo>
                    <a:pt x="2844800" y="602283"/>
                    <a:pt x="2964180" y="604188"/>
                    <a:pt x="2964180" y="604188"/>
                  </a:cubicBezTo>
                  <a:cubicBezTo>
                    <a:pt x="3001010" y="604188"/>
                    <a:pt x="2982595" y="615618"/>
                    <a:pt x="2987040" y="604188"/>
                  </a:cubicBezTo>
                  <a:cubicBezTo>
                    <a:pt x="2991485" y="592758"/>
                    <a:pt x="2988945" y="587043"/>
                    <a:pt x="2990850" y="535608"/>
                  </a:cubicBezTo>
                  <a:cubicBezTo>
                    <a:pt x="2992755" y="484173"/>
                    <a:pt x="2997200" y="354633"/>
                    <a:pt x="2998470" y="295578"/>
                  </a:cubicBezTo>
                  <a:cubicBezTo>
                    <a:pt x="2999740" y="236523"/>
                    <a:pt x="2997835" y="227633"/>
                    <a:pt x="2998470" y="181278"/>
                  </a:cubicBezTo>
                  <a:cubicBezTo>
                    <a:pt x="2999105" y="134923"/>
                    <a:pt x="3001645" y="45388"/>
                    <a:pt x="3002280" y="17448"/>
                  </a:cubicBezTo>
                  <a:cubicBezTo>
                    <a:pt x="3002915" y="-10492"/>
                    <a:pt x="2990850" y="3478"/>
                    <a:pt x="3002280" y="13638"/>
                  </a:cubicBezTo>
                  <a:cubicBezTo>
                    <a:pt x="3013710" y="23798"/>
                    <a:pt x="3037840" y="58723"/>
                    <a:pt x="3070860" y="78408"/>
                  </a:cubicBezTo>
                  <a:cubicBezTo>
                    <a:pt x="3103880" y="98093"/>
                    <a:pt x="3148965" y="121588"/>
                    <a:pt x="3200400" y="131748"/>
                  </a:cubicBezTo>
                  <a:cubicBezTo>
                    <a:pt x="3251835" y="141908"/>
                    <a:pt x="3320415" y="132383"/>
                    <a:pt x="3379470" y="139368"/>
                  </a:cubicBezTo>
                  <a:cubicBezTo>
                    <a:pt x="3438525" y="146353"/>
                    <a:pt x="3509645" y="151433"/>
                    <a:pt x="3554730" y="173658"/>
                  </a:cubicBezTo>
                  <a:cubicBezTo>
                    <a:pt x="3599815" y="195883"/>
                    <a:pt x="3618230" y="203503"/>
                    <a:pt x="3649980" y="272718"/>
                  </a:cubicBezTo>
                  <a:cubicBezTo>
                    <a:pt x="3681730" y="341933"/>
                    <a:pt x="3688080" y="534972"/>
                    <a:pt x="3745230" y="588947"/>
                  </a:cubicBezTo>
                  <a:cubicBezTo>
                    <a:pt x="3802380" y="642922"/>
                    <a:pt x="3869055" y="597837"/>
                    <a:pt x="3992880" y="611807"/>
                  </a:cubicBezTo>
                  <a:cubicBezTo>
                    <a:pt x="4131945" y="634032"/>
                    <a:pt x="4374515" y="601648"/>
                    <a:pt x="4438650" y="6346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7629466" y="30692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SA uzel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00866" y="3556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síňový myokard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8345746" y="3907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AV uzel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8056186" y="43189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Hisův</a:t>
              </a:r>
              <a:r>
                <a:rPr lang="cs-CZ" sz="1800" dirty="0"/>
                <a:t> svazek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7629466" y="466944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 err="1"/>
                <a:t>Tawarova</a:t>
              </a:r>
              <a:r>
                <a:rPr lang="cs-CZ" sz="1800" dirty="0"/>
                <a:t> raménka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7690426" y="495900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7629466" y="5233322"/>
              <a:ext cx="27642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komorový myokard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16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480B2D-FFD8-4CB5-842C-DB2C4682DC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05F860-90DD-47B8-A539-87041CB3D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A4F2C31E-A3D6-4197-B173-385B60D2C3E5}"/>
              </a:ext>
            </a:extLst>
          </p:cNvPr>
          <p:cNvGrpSpPr/>
          <p:nvPr/>
        </p:nvGrpSpPr>
        <p:grpSpPr>
          <a:xfrm>
            <a:off x="2856849" y="378000"/>
            <a:ext cx="5613341" cy="5278348"/>
            <a:chOff x="885661" y="870515"/>
            <a:chExt cx="5613341" cy="527834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48908743-A68E-4C41-981E-0FC7FC8B1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026" b="16704"/>
            <a:stretch/>
          </p:blipFill>
          <p:spPr>
            <a:xfrm>
              <a:off x="2477693" y="870515"/>
              <a:ext cx="4021309" cy="5150773"/>
            </a:xfrm>
            <a:prstGeom prst="rect">
              <a:avLst/>
            </a:prstGeom>
          </p:spPr>
        </p:pic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4FF871F5-A143-4D9D-873F-2A5C673238CB}"/>
                </a:ext>
              </a:extLst>
            </p:cNvPr>
            <p:cNvSpPr txBox="1"/>
            <p:nvPr/>
          </p:nvSpPr>
          <p:spPr>
            <a:xfrm>
              <a:off x="4741886" y="5430110"/>
              <a:ext cx="16674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dirty="0"/>
                <a:t>Purkyňova vlákna</a:t>
              </a: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3C1AD011-9A1D-4A16-9318-FC69D0633BF4}"/>
                </a:ext>
              </a:extLst>
            </p:cNvPr>
            <p:cNvGrpSpPr/>
            <p:nvPr/>
          </p:nvGrpSpPr>
          <p:grpSpPr>
            <a:xfrm>
              <a:off x="885661" y="2276393"/>
              <a:ext cx="4836075" cy="3872470"/>
              <a:chOff x="885661" y="2276393"/>
              <a:chExt cx="4836075" cy="3872470"/>
            </a:xfrm>
          </p:grpSpPr>
          <p:sp>
            <p:nvSpPr>
              <p:cNvPr id="8" name="TextovéPole 7">
                <a:extLst>
                  <a:ext uri="{FF2B5EF4-FFF2-40B4-BE49-F238E27FC236}">
                    <a16:creationId xmlns:a16="http://schemas.microsoft.com/office/drawing/2014/main" id="{C5B111F1-C202-459C-960B-8D8BA26CEFD0}"/>
                  </a:ext>
                </a:extLst>
              </p:cNvPr>
              <p:cNvSpPr txBox="1"/>
              <p:nvPr/>
            </p:nvSpPr>
            <p:spPr>
              <a:xfrm>
                <a:off x="1365826" y="2276393"/>
                <a:ext cx="14098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Sinoatriální uzel (SA)</a:t>
                </a:r>
              </a:p>
            </p:txBody>
          </p:sp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890BCDDC-2981-49A8-A35B-F20791B5DE35}"/>
                  </a:ext>
                </a:extLst>
              </p:cNvPr>
              <p:cNvSpPr txBox="1"/>
              <p:nvPr/>
            </p:nvSpPr>
            <p:spPr>
              <a:xfrm>
                <a:off x="1310640" y="3158272"/>
                <a:ext cx="18707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Preferenční síňové dráhy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B39AD36F-983F-470C-8FF0-7586E8F4A963}"/>
                  </a:ext>
                </a:extLst>
              </p:cNvPr>
              <p:cNvSpPr txBox="1"/>
              <p:nvPr/>
            </p:nvSpPr>
            <p:spPr>
              <a:xfrm>
                <a:off x="885661" y="3936518"/>
                <a:ext cx="17961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Atrioventrik</a:t>
                </a:r>
                <a:r>
                  <a:rPr lang="cs-CZ" sz="1800" dirty="0"/>
                  <a:t>. uzel (AV)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DCC1B6BA-9EE2-4FE8-B9AD-3C69F88CE006}"/>
                  </a:ext>
                </a:extLst>
              </p:cNvPr>
              <p:cNvSpPr txBox="1"/>
              <p:nvPr/>
            </p:nvSpPr>
            <p:spPr>
              <a:xfrm>
                <a:off x="1999490" y="4909060"/>
                <a:ext cx="12448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 err="1"/>
                  <a:t>Hisův</a:t>
                </a:r>
                <a:r>
                  <a:rPr lang="cs-CZ" sz="1800" dirty="0"/>
                  <a:t> svazek</a:t>
                </a:r>
              </a:p>
            </p:txBody>
          </p:sp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512DC51-A070-4C9A-8EBA-9AC124BA6A1A}"/>
                  </a:ext>
                </a:extLst>
              </p:cNvPr>
              <p:cNvSpPr txBox="1"/>
              <p:nvPr/>
            </p:nvSpPr>
            <p:spPr>
              <a:xfrm>
                <a:off x="2846385" y="5502532"/>
                <a:ext cx="14319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Tawarova raménka</a:t>
                </a:r>
              </a:p>
            </p:txBody>
          </p:sp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0F246724-2DDC-4256-B196-D45E8CAFAD0D}"/>
                  </a:ext>
                </a:extLst>
              </p:cNvPr>
              <p:cNvCxnSpPr/>
              <p:nvPr/>
            </p:nvCxnSpPr>
            <p:spPr>
              <a:xfrm>
                <a:off x="2621901" y="2855204"/>
                <a:ext cx="647880" cy="7881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C589DA1F-2F73-4DD0-A330-32D9E868506F}"/>
                  </a:ext>
                </a:extLst>
              </p:cNvPr>
              <p:cNvCxnSpPr/>
              <p:nvPr/>
            </p:nvCxnSpPr>
            <p:spPr>
              <a:xfrm flipV="1">
                <a:off x="2271270" y="3489901"/>
                <a:ext cx="998511" cy="217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2EBE897A-4A59-477E-85D4-BD37245B5FAC}"/>
                  </a:ext>
                </a:extLst>
              </p:cNvPr>
              <p:cNvCxnSpPr/>
              <p:nvPr/>
            </p:nvCxnSpPr>
            <p:spPr>
              <a:xfrm flipH="1">
                <a:off x="2785018" y="3891363"/>
                <a:ext cx="1661756" cy="10930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985C79F9-ED2D-48FB-B352-BDE5398510BF}"/>
                  </a:ext>
                </a:extLst>
              </p:cNvPr>
              <p:cNvCxnSpPr/>
              <p:nvPr/>
            </p:nvCxnSpPr>
            <p:spPr>
              <a:xfrm flipV="1">
                <a:off x="2638477" y="3761532"/>
                <a:ext cx="1639863" cy="4025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69AAD16F-328D-42FA-B821-5C45DF282286}"/>
                  </a:ext>
                </a:extLst>
              </p:cNvPr>
              <p:cNvCxnSpPr>
                <a:stCxn id="12" idx="0"/>
              </p:cNvCxnSpPr>
              <p:nvPr/>
            </p:nvCxnSpPr>
            <p:spPr>
              <a:xfrm flipV="1">
                <a:off x="3562363" y="4501386"/>
                <a:ext cx="1213724" cy="10011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CA995CB8-309C-427D-9714-90B2C4D7CA8C}"/>
                  </a:ext>
                </a:extLst>
              </p:cNvPr>
              <p:cNvCxnSpPr/>
              <p:nvPr/>
            </p:nvCxnSpPr>
            <p:spPr>
              <a:xfrm flipV="1">
                <a:off x="5429456" y="4806767"/>
                <a:ext cx="292280" cy="6237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Život bez hlavy - Časopis Vesmír">
            <a:extLst>
              <a:ext uri="{FF2B5EF4-FFF2-40B4-BE49-F238E27FC236}">
                <a16:creationId xmlns:a16="http://schemas.microsoft.com/office/drawing/2014/main" id="{74E9117A-8422-6CC2-256F-7CDDCC405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285" y="4234338"/>
            <a:ext cx="2915657" cy="14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DFF3E0D3-1BF0-A92D-1E52-CDE3392710D9}"/>
              </a:ext>
            </a:extLst>
          </p:cNvPr>
          <p:cNvCxnSpPr/>
          <p:nvPr/>
        </p:nvCxnSpPr>
        <p:spPr bwMode="auto">
          <a:xfrm flipH="1" flipV="1">
            <a:off x="7786025" y="4686197"/>
            <a:ext cx="675394" cy="2032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 descr="All About the Dunkleosteus: Dunkle's Bones – Gage Beasley">
            <a:extLst>
              <a:ext uri="{FF2B5EF4-FFF2-40B4-BE49-F238E27FC236}">
                <a16:creationId xmlns:a16="http://schemas.microsoft.com/office/drawing/2014/main" id="{208327E2-A747-3DD8-CE81-4D826F5DA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73" y="1501768"/>
            <a:ext cx="2467980" cy="185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8B31B0AC-F29E-2D88-335E-B7C2CA7847BB}"/>
              </a:ext>
            </a:extLst>
          </p:cNvPr>
          <p:cNvCxnSpPr/>
          <p:nvPr/>
        </p:nvCxnSpPr>
        <p:spPr bwMode="auto">
          <a:xfrm flipH="1">
            <a:off x="6933381" y="2875531"/>
            <a:ext cx="1706415" cy="7946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0" name="Picture 6" descr="New Fossils of Tiktaalik roseae Amaze Scientists | Sci.News">
            <a:extLst>
              <a:ext uri="{FF2B5EF4-FFF2-40B4-BE49-F238E27FC236}">
                <a16:creationId xmlns:a16="http://schemas.microsoft.com/office/drawing/2014/main" id="{9173F3A3-3E90-0EF0-6FC8-A2F39DFE5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30" y="5016390"/>
            <a:ext cx="1796146" cy="13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cynodontoidea - Wikipedia">
            <a:extLst>
              <a:ext uri="{FF2B5EF4-FFF2-40B4-BE49-F238E27FC236}">
                <a16:creationId xmlns:a16="http://schemas.microsoft.com/office/drawing/2014/main" id="{73DB6B65-5CBC-A24E-5CA6-857A2566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11" y="3822663"/>
            <a:ext cx="2589820" cy="112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6B125158-CFC3-DB69-F709-BEE61970F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85" y="2486948"/>
            <a:ext cx="1952662" cy="1300672"/>
          </a:xfrm>
          <a:prstGeom prst="rect">
            <a:avLst/>
          </a:prstGeom>
        </p:spPr>
      </p:pic>
      <p:pic>
        <p:nvPicPr>
          <p:cNvPr id="1034" name="Picture 10" descr="Artwork by Zdeněk Burian, MAMMUTHUS PRIMIGENIUS FRAASI, Made of Oil on canvas">
            <a:extLst>
              <a:ext uri="{FF2B5EF4-FFF2-40B4-BE49-F238E27FC236}">
                <a16:creationId xmlns:a16="http://schemas.microsoft.com/office/drawing/2014/main" id="{B0DCDB39-2369-C651-AA23-6C3CE2B99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08" y="140660"/>
            <a:ext cx="1808923" cy="213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1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Převodní systém srdeční</a:t>
            </a:r>
            <a:endParaRPr lang="cs-CZ" dirty="0"/>
          </a:p>
        </p:txBody>
      </p:sp>
      <p:sp>
        <p:nvSpPr>
          <p:cNvPr id="22" name="Zástupný symbol pro obsah 4">
            <a:extLst>
              <a:ext uri="{FF2B5EF4-FFF2-40B4-BE49-F238E27FC236}">
                <a16:creationId xmlns:a16="http://schemas.microsoft.com/office/drawing/2014/main" id="{61476F49-2C94-4EEA-A183-96693649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63" y="1135063"/>
            <a:ext cx="11652256" cy="3017487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Funkce: Rytmické vytváření akčního potenciálu a preferenční vedení vzruchu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Síně jsou od komor oddělené nevodivou vazivovou přepážkou – jediná cesta přes AV</a:t>
            </a:r>
          </a:p>
          <a:p>
            <a:pPr lvl="1"/>
            <a:endParaRPr lang="cs-CZ" sz="16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/>
              <a:t>Sinoatriální uzel (SA) </a:t>
            </a:r>
            <a:r>
              <a:rPr lang="cs-CZ" sz="1600" dirty="0"/>
              <a:t>–  vlastní frekvence 100 </a:t>
            </a:r>
            <a:r>
              <a:rPr lang="cs-CZ" sz="1600" dirty="0" err="1"/>
              <a:t>bpm</a:t>
            </a:r>
            <a:r>
              <a:rPr lang="cs-CZ" sz="1600" dirty="0"/>
              <a:t> (většinou pod tlumivým vlivem parasympatiku), rychlost vedení 0,05 m/s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/>
              <a:t>Preferenční </a:t>
            </a:r>
            <a:r>
              <a:rPr lang="cs-CZ" sz="1600" b="1" dirty="0" err="1"/>
              <a:t>internodální</a:t>
            </a:r>
            <a:r>
              <a:rPr lang="cs-CZ" sz="1600" b="1" dirty="0"/>
              <a:t> síňové spoje </a:t>
            </a:r>
            <a:r>
              <a:rPr lang="cs-CZ" sz="1600" dirty="0"/>
              <a:t>– rychlost vedení vzruchu 0,8 – 1 m/s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/>
              <a:t>Atrioventrikulární uzel </a:t>
            </a:r>
            <a:r>
              <a:rPr lang="cs-CZ" sz="1600" dirty="0"/>
              <a:t>– jediný vodivý spoj mezi síněmi a komorami, vlastní frekvence 40 – 55 </a:t>
            </a:r>
            <a:r>
              <a:rPr lang="cs-CZ" sz="1600" dirty="0" err="1"/>
              <a:t>bpm</a:t>
            </a:r>
            <a:r>
              <a:rPr lang="cs-CZ" sz="1600" dirty="0"/>
              <a:t>, rychlost vedení jen 0,05 m/s (nodální zdržení)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 err="1"/>
              <a:t>Hisův</a:t>
            </a:r>
            <a:r>
              <a:rPr lang="cs-CZ" sz="1600" b="1" dirty="0"/>
              <a:t> svazek </a:t>
            </a:r>
            <a:r>
              <a:rPr lang="cs-CZ" sz="1600" dirty="0"/>
              <a:t>– rychlost vedení 1 – 1,5 m/s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 err="1"/>
              <a:t>Tawarova</a:t>
            </a:r>
            <a:r>
              <a:rPr lang="cs-CZ" sz="1600" b="1" dirty="0"/>
              <a:t> raménka </a:t>
            </a:r>
            <a:r>
              <a:rPr lang="cs-CZ" sz="1600" dirty="0"/>
              <a:t>– rychlost vedení 1 – 1,5 m/s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600" dirty="0"/>
              <a:t> </a:t>
            </a:r>
            <a:r>
              <a:rPr lang="cs-CZ" sz="1600" b="1" dirty="0"/>
              <a:t>Purkyňova vlákna </a:t>
            </a:r>
            <a:r>
              <a:rPr lang="cs-CZ" sz="1600" dirty="0"/>
              <a:t>– rychlost vedení 3 – 3,5 m/s</a:t>
            </a:r>
          </a:p>
          <a:p>
            <a:pPr lvl="1"/>
            <a:endParaRPr lang="cs-CZ" sz="16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Sinusový rytmus – vzruch začíná v SA uzlu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 err="1"/>
              <a:t>Junkční</a:t>
            </a:r>
            <a:r>
              <a:rPr lang="cs-CZ" sz="1800" dirty="0"/>
              <a:t> rytmus – vzruch se tvoří v AV uzlu nebo </a:t>
            </a:r>
            <a:r>
              <a:rPr lang="cs-CZ" sz="1800" dirty="0" err="1"/>
              <a:t>Hisově</a:t>
            </a:r>
            <a:r>
              <a:rPr lang="cs-CZ" sz="1800" dirty="0"/>
              <a:t> svazku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800" dirty="0"/>
              <a:t>Terciální (komorový) rytmus – vzruch je tvořen od </a:t>
            </a:r>
            <a:r>
              <a:rPr lang="cs-CZ" sz="1800" dirty="0" err="1"/>
              <a:t>Hisova</a:t>
            </a:r>
            <a:r>
              <a:rPr lang="cs-CZ" sz="1800" dirty="0"/>
              <a:t> svazku dále</a:t>
            </a:r>
          </a:p>
          <a:p>
            <a:pPr>
              <a:lnSpc>
                <a:spcPct val="100000"/>
              </a:lnSpc>
            </a:pPr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1400" dirty="0"/>
              <a:t>Pozn:</a:t>
            </a:r>
            <a:r>
              <a:rPr lang="cs-CZ" sz="1400" b="1" dirty="0"/>
              <a:t> </a:t>
            </a:r>
            <a:r>
              <a:rPr lang="cs-CZ" sz="1400" dirty="0"/>
              <a:t>vlastní frekvence je frekvence vzniku AP  neovlivněná nervovým a hormonálním řízením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/>
              <a:t>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93EF220-D4D3-4564-A14D-D55F4C236AD5}"/>
              </a:ext>
            </a:extLst>
          </p:cNvPr>
          <p:cNvSpPr txBox="1"/>
          <p:nvPr/>
        </p:nvSpPr>
        <p:spPr>
          <a:xfrm>
            <a:off x="5969627" y="3162234"/>
            <a:ext cx="5630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vlastní frekvence 20 – 40 </a:t>
            </a:r>
            <a:r>
              <a:rPr lang="cs-CZ" sz="1400" dirty="0" err="1"/>
              <a:t>bpm</a:t>
            </a:r>
            <a:r>
              <a:rPr lang="cs-CZ" sz="1400" dirty="0"/>
              <a:t>, mají pomalou spontánní depolarizaci, která je tak pomalá, že na obrázcích není moc patrná</a:t>
            </a:r>
          </a:p>
        </p:txBody>
      </p:sp>
      <p:sp>
        <p:nvSpPr>
          <p:cNvPr id="24" name="Pravá složená závorka 23">
            <a:extLst>
              <a:ext uri="{FF2B5EF4-FFF2-40B4-BE49-F238E27FC236}">
                <a16:creationId xmlns:a16="http://schemas.microsoft.com/office/drawing/2014/main" id="{797B0E33-819F-4FB4-B5B4-B373F8BA9259}"/>
              </a:ext>
            </a:extLst>
          </p:cNvPr>
          <p:cNvSpPr/>
          <p:nvPr/>
        </p:nvSpPr>
        <p:spPr>
          <a:xfrm>
            <a:off x="5508104" y="3140968"/>
            <a:ext cx="396044" cy="720080"/>
          </a:xfrm>
          <a:prstGeom prst="rightBrace">
            <a:avLst>
              <a:gd name="adj1" fmla="val 1488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246498"/>
            <a:ext cx="10753200" cy="1141463"/>
          </a:xfrm>
        </p:spPr>
        <p:txBody>
          <a:bodyPr/>
          <a:lstStyle/>
          <a:p>
            <a:pPr algn="ctr"/>
            <a:r>
              <a:rPr lang="cs-CZ" dirty="0" err="1"/>
              <a:t>Einthovenův</a:t>
            </a:r>
            <a:r>
              <a:rPr lang="cs-CZ" dirty="0"/>
              <a:t> trojúhelník </a:t>
            </a:r>
            <a:br>
              <a:rPr lang="cs-CZ" dirty="0"/>
            </a:br>
            <a:r>
              <a:rPr lang="cs-CZ" sz="3200" b="0" dirty="0"/>
              <a:t>(standardní, končetinové, bipolární svody)</a:t>
            </a:r>
            <a:endParaRPr lang="cs-CZ" sz="3600" b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49745" y="2045001"/>
            <a:ext cx="5116285" cy="2433694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Bipolární svody: </a:t>
            </a:r>
            <a:br>
              <a:rPr lang="cs-CZ" dirty="0"/>
            </a:br>
            <a:r>
              <a:rPr lang="cs-CZ" dirty="0"/>
              <a:t>obě elektrody jsou aktivní </a:t>
            </a:r>
            <a:br>
              <a:rPr lang="cs-CZ" dirty="0"/>
            </a:br>
            <a:r>
              <a:rPr lang="cs-CZ" sz="2400" dirty="0"/>
              <a:t>(obě mají proměnný el. potenciál)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Barvy elektrod: </a:t>
            </a:r>
            <a:br>
              <a:rPr lang="cs-CZ" sz="2400" dirty="0"/>
            </a:br>
            <a:r>
              <a:rPr lang="cs-CZ" sz="2400" dirty="0"/>
              <a:t>R: červená, L: žlutá, F: zelená</a:t>
            </a:r>
            <a:endParaRPr lang="en-GB" sz="2400" dirty="0"/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213455" y="1745119"/>
            <a:ext cx="5538873" cy="4838385"/>
            <a:chOff x="938254" y="1467071"/>
            <a:chExt cx="5898637" cy="5152651"/>
          </a:xfrm>
        </p:grpSpPr>
        <p:grpSp>
          <p:nvGrpSpPr>
            <p:cNvPr id="7" name="Skupina 6"/>
            <p:cNvGrpSpPr>
              <a:grpSpLocks noChangeAspect="1"/>
            </p:cNvGrpSpPr>
            <p:nvPr/>
          </p:nvGrpSpPr>
          <p:grpSpPr>
            <a:xfrm>
              <a:off x="938254" y="1467071"/>
              <a:ext cx="5898637" cy="5152651"/>
              <a:chOff x="1143212" y="792163"/>
              <a:chExt cx="11458289" cy="10009188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1143213" y="792163"/>
                <a:ext cx="11458288" cy="100091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13" name="Skupina 12"/>
              <p:cNvGrpSpPr>
                <a:grpSpLocks noChangeAspect="1"/>
              </p:cNvGrpSpPr>
              <p:nvPr/>
            </p:nvGrpSpPr>
            <p:grpSpPr>
              <a:xfrm>
                <a:off x="1143212" y="960395"/>
                <a:ext cx="11341605" cy="9769582"/>
                <a:chOff x="939126" y="871795"/>
                <a:chExt cx="7507225" cy="6466672"/>
              </a:xfrm>
            </p:grpSpPr>
            <p:pic>
              <p:nvPicPr>
                <p:cNvPr id="16" name="Obrázek 15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17" name="Rovnoramenný trojúhelník 16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762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18" name="TextovéPole 17"/>
                <p:cNvSpPr txBox="1"/>
                <p:nvPr/>
              </p:nvSpPr>
              <p:spPr>
                <a:xfrm>
                  <a:off x="4171667" y="87179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</a:t>
                  </a:r>
                </a:p>
              </p:txBody>
            </p:sp>
            <p:sp>
              <p:nvSpPr>
                <p:cNvPr id="19" name="TextovéPole 18"/>
                <p:cNvSpPr txBox="1"/>
                <p:nvPr/>
              </p:nvSpPr>
              <p:spPr>
                <a:xfrm>
                  <a:off x="2906262" y="3513850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</a:t>
                  </a:r>
                </a:p>
              </p:txBody>
            </p:sp>
            <p:sp>
              <p:nvSpPr>
                <p:cNvPr id="20" name="TextovéPole 19"/>
                <p:cNvSpPr txBox="1"/>
                <p:nvPr/>
              </p:nvSpPr>
              <p:spPr>
                <a:xfrm>
                  <a:off x="5129640" y="3598217"/>
                  <a:ext cx="1133802" cy="716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III</a:t>
                  </a:r>
                </a:p>
              </p:txBody>
            </p:sp>
            <p:sp>
              <p:nvSpPr>
                <p:cNvPr id="21" name="TextovéPole 20"/>
                <p:cNvSpPr txBox="1"/>
                <p:nvPr/>
              </p:nvSpPr>
              <p:spPr>
                <a:xfrm>
                  <a:off x="939126" y="1285745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R</a:t>
                  </a:r>
                </a:p>
              </p:txBody>
            </p:sp>
            <p:sp>
              <p:nvSpPr>
                <p:cNvPr id="22" name="TextovéPole 21"/>
                <p:cNvSpPr txBox="1"/>
                <p:nvPr/>
              </p:nvSpPr>
              <p:spPr>
                <a:xfrm>
                  <a:off x="7521181" y="1321053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L</a:t>
                  </a:r>
                </a:p>
              </p:txBody>
            </p:sp>
            <p:sp>
              <p:nvSpPr>
                <p:cNvPr id="23" name="TextovéPole 22"/>
                <p:cNvSpPr txBox="1"/>
                <p:nvPr/>
              </p:nvSpPr>
              <p:spPr>
                <a:xfrm>
                  <a:off x="4204469" y="6665711"/>
                  <a:ext cx="925170" cy="672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800" b="1" dirty="0"/>
                    <a:t>F</a:t>
                  </a:r>
                  <a:endParaRPr lang="cs-CZ" sz="2000" b="1" dirty="0"/>
                </a:p>
              </p:txBody>
            </p:sp>
          </p:grpSp>
          <p:sp>
            <p:nvSpPr>
              <p:cNvPr id="14" name="Plus 13"/>
              <p:cNvSpPr>
                <a:spLocks noChangeAspect="1"/>
              </p:cNvSpPr>
              <p:nvPr/>
            </p:nvSpPr>
            <p:spPr>
              <a:xfrm>
                <a:off x="10281693" y="1261739"/>
                <a:ext cx="524429" cy="524429"/>
              </a:xfrm>
              <a:prstGeom prst="mathPlus">
                <a:avLst>
                  <a:gd name="adj1" fmla="val 13528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5" name="Minus 14"/>
              <p:cNvSpPr/>
              <p:nvPr/>
            </p:nvSpPr>
            <p:spPr>
              <a:xfrm>
                <a:off x="10894612" y="2833799"/>
                <a:ext cx="452711" cy="429303"/>
              </a:xfrm>
              <a:prstGeom prst="mathMinus">
                <a:avLst>
                  <a:gd name="adj1" fmla="val 1420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sp>
          <p:nvSpPr>
            <p:cNvPr id="8" name="Plus 7"/>
            <p:cNvSpPr>
              <a:spLocks noChangeAspect="1"/>
            </p:cNvSpPr>
            <p:nvPr/>
          </p:nvSpPr>
          <p:spPr>
            <a:xfrm>
              <a:off x="4089614" y="5659567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9" name="Plus 8"/>
            <p:cNvSpPr>
              <a:spLocks noChangeAspect="1"/>
            </p:cNvSpPr>
            <p:nvPr/>
          </p:nvSpPr>
          <p:spPr>
            <a:xfrm>
              <a:off x="3207826" y="5710545"/>
              <a:ext cx="269972" cy="269972"/>
            </a:xfrm>
            <a:prstGeom prst="mathPlus">
              <a:avLst>
                <a:gd name="adj1" fmla="val 13528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0" name="Minus 9"/>
            <p:cNvSpPr/>
            <p:nvPr/>
          </p:nvSpPr>
          <p:spPr>
            <a:xfrm>
              <a:off x="1665082" y="1792575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  <p:sp>
          <p:nvSpPr>
            <p:cNvPr id="11" name="Minus 10"/>
            <p:cNvSpPr/>
            <p:nvPr/>
          </p:nvSpPr>
          <p:spPr>
            <a:xfrm>
              <a:off x="1433590" y="2324547"/>
              <a:ext cx="233052" cy="221002"/>
            </a:xfrm>
            <a:prstGeom prst="mathMinus">
              <a:avLst>
                <a:gd name="adj1" fmla="val 1420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900"/>
            </a:p>
          </p:txBody>
        </p: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1527906"/>
          </a:xfrm>
        </p:spPr>
        <p:txBody>
          <a:bodyPr/>
          <a:lstStyle/>
          <a:p>
            <a:pPr algn="ctr"/>
            <a:r>
              <a:rPr lang="cs-CZ" dirty="0" err="1"/>
              <a:t>Goldbergerovy</a:t>
            </a:r>
            <a:r>
              <a:rPr lang="cs-CZ" dirty="0"/>
              <a:t> svody</a:t>
            </a:r>
            <a:br>
              <a:rPr lang="cs-CZ" dirty="0"/>
            </a:br>
            <a:r>
              <a:rPr lang="cs-CZ" sz="3200" b="0" dirty="0"/>
              <a:t>(</a:t>
            </a:r>
            <a:r>
              <a:rPr lang="cs-CZ" sz="3200" b="0" dirty="0" err="1"/>
              <a:t>augmentované</a:t>
            </a:r>
            <a:r>
              <a:rPr lang="cs-CZ" sz="3200" b="0" dirty="0"/>
              <a:t>, končetinové, unipolární svody)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2" y="1777999"/>
            <a:ext cx="6761699" cy="3455237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Unipolární svody: </a:t>
            </a:r>
            <a:br>
              <a:rPr lang="cs-CZ" dirty="0"/>
            </a:br>
            <a:r>
              <a:rPr lang="cs-CZ" dirty="0"/>
              <a:t>jedna elektroda je aktivní  (proměnný el. potenciál) a druhá je neaktivní (konstantní el. potenciál, obvykle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Aktivní elektroda je vždy kladná</a:t>
            </a: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6900871" y="1452407"/>
            <a:ext cx="4932121" cy="4449151"/>
            <a:chOff x="1026837" y="360115"/>
            <a:chExt cx="11574664" cy="10441236"/>
          </a:xfrm>
        </p:grpSpPr>
        <p:grpSp>
          <p:nvGrpSpPr>
            <p:cNvPr id="7" name="Skupina 6"/>
            <p:cNvGrpSpPr/>
            <p:nvPr/>
          </p:nvGrpSpPr>
          <p:grpSpPr>
            <a:xfrm>
              <a:off x="1026837" y="360115"/>
              <a:ext cx="11574664" cy="10441236"/>
              <a:chOff x="1026837" y="360115"/>
              <a:chExt cx="11574664" cy="10441236"/>
            </a:xfrm>
          </p:grpSpPr>
          <p:sp>
            <p:nvSpPr>
              <p:cNvPr id="29" name="Obdélník 28"/>
              <p:cNvSpPr/>
              <p:nvPr/>
            </p:nvSpPr>
            <p:spPr>
              <a:xfrm>
                <a:off x="1143213" y="360115"/>
                <a:ext cx="11458288" cy="104412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grpSp>
            <p:nvGrpSpPr>
              <p:cNvPr id="30" name="Skupina 29"/>
              <p:cNvGrpSpPr>
                <a:grpSpLocks noChangeAspect="1"/>
              </p:cNvGrpSpPr>
              <p:nvPr/>
            </p:nvGrpSpPr>
            <p:grpSpPr>
              <a:xfrm>
                <a:off x="1026837" y="978952"/>
                <a:ext cx="11574662" cy="9673182"/>
                <a:chOff x="862095" y="884078"/>
                <a:chExt cx="7661490" cy="6402863"/>
              </a:xfrm>
            </p:grpSpPr>
            <p:pic>
              <p:nvPicPr>
                <p:cNvPr id="31" name="Obrázek 30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"/>
                <a:stretch/>
              </p:blipFill>
              <p:spPr>
                <a:xfrm>
                  <a:off x="939126" y="884078"/>
                  <a:ext cx="7404497" cy="5857290"/>
                </a:xfrm>
                <a:prstGeom prst="rect">
                  <a:avLst/>
                </a:prstGeom>
              </p:spPr>
            </p:pic>
            <p:sp>
              <p:nvSpPr>
                <p:cNvPr id="32" name="Rovnoramenný trojúhelník 31"/>
                <p:cNvSpPr/>
                <p:nvPr/>
              </p:nvSpPr>
              <p:spPr>
                <a:xfrm rot="10800000">
                  <a:off x="1725859" y="1537912"/>
                  <a:ext cx="5882391" cy="5127798"/>
                </a:xfrm>
                <a:prstGeom prst="triangle">
                  <a:avLst/>
                </a:prstGeom>
                <a:solidFill>
                  <a:srgbClr val="66FFFF"/>
                </a:solidFill>
                <a:ln w="1905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900"/>
                </a:p>
              </p:txBody>
            </p:sp>
            <p:sp>
              <p:nvSpPr>
                <p:cNvPr id="33" name="TextovéPole 32"/>
                <p:cNvSpPr txBox="1"/>
                <p:nvPr/>
              </p:nvSpPr>
              <p:spPr>
                <a:xfrm>
                  <a:off x="3546655" y="4251812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aVF</a:t>
                  </a:r>
                  <a:endParaRPr lang="cs-CZ" sz="2000" b="1" dirty="0"/>
                </a:p>
              </p:txBody>
            </p:sp>
            <p:sp>
              <p:nvSpPr>
                <p:cNvPr id="34" name="TextovéPole 33"/>
                <p:cNvSpPr txBox="1"/>
                <p:nvPr/>
              </p:nvSpPr>
              <p:spPr>
                <a:xfrm>
                  <a:off x="5038210" y="1797634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aVL</a:t>
                  </a:r>
                  <a:endParaRPr lang="cs-CZ" sz="2000" b="1" dirty="0"/>
                </a:p>
              </p:txBody>
            </p:sp>
            <p:sp>
              <p:nvSpPr>
                <p:cNvPr id="35" name="TextovéPole 34"/>
                <p:cNvSpPr txBox="1"/>
                <p:nvPr/>
              </p:nvSpPr>
              <p:spPr>
                <a:xfrm>
                  <a:off x="2842103" y="1789815"/>
                  <a:ext cx="1303225" cy="507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b="1" dirty="0" err="1"/>
                    <a:t>avR</a:t>
                  </a:r>
                  <a:endParaRPr lang="cs-CZ" sz="2000" b="1" dirty="0"/>
                </a:p>
              </p:txBody>
            </p:sp>
            <p:sp>
              <p:nvSpPr>
                <p:cNvPr id="36" name="TextovéPole 35"/>
                <p:cNvSpPr txBox="1"/>
                <p:nvPr/>
              </p:nvSpPr>
              <p:spPr>
                <a:xfrm>
                  <a:off x="862095" y="1080111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R</a:t>
                  </a:r>
                </a:p>
              </p:txBody>
            </p:sp>
            <p:sp>
              <p:nvSpPr>
                <p:cNvPr id="37" name="TextovéPole 36"/>
                <p:cNvSpPr txBox="1"/>
                <p:nvPr/>
              </p:nvSpPr>
              <p:spPr>
                <a:xfrm>
                  <a:off x="7598414" y="1125345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L</a:t>
                  </a:r>
                </a:p>
              </p:txBody>
            </p:sp>
            <p:sp>
              <p:nvSpPr>
                <p:cNvPr id="38" name="TextovéPole 37"/>
                <p:cNvSpPr txBox="1"/>
                <p:nvPr/>
              </p:nvSpPr>
              <p:spPr>
                <a:xfrm>
                  <a:off x="4204469" y="6761036"/>
                  <a:ext cx="925171" cy="525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600" b="1" dirty="0"/>
                    <a:t>F</a:t>
                  </a:r>
                  <a:endParaRPr lang="cs-CZ" sz="1200" b="1" dirty="0"/>
                </a:p>
              </p:txBody>
            </p:sp>
          </p:grpSp>
        </p:grpSp>
        <p:cxnSp>
          <p:nvCxnSpPr>
            <p:cNvPr id="8" name="Přímá spojnice 7"/>
            <p:cNvCxnSpPr>
              <a:endCxn id="32" idx="1"/>
            </p:cNvCxnSpPr>
            <p:nvPr/>
          </p:nvCxnSpPr>
          <p:spPr>
            <a:xfrm>
              <a:off x="2331775" y="1966737"/>
              <a:ext cx="6665156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>
              <a:stCxn id="32" idx="3"/>
              <a:endCxn id="38" idx="0"/>
            </p:cNvCxnSpPr>
            <p:nvPr/>
          </p:nvCxnSpPr>
          <p:spPr>
            <a:xfrm>
              <a:off x="6775211" y="1966739"/>
              <a:ext cx="2" cy="789088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>
              <a:endCxn id="32" idx="5"/>
            </p:cNvCxnSpPr>
            <p:nvPr/>
          </p:nvCxnSpPr>
          <p:spPr>
            <a:xfrm flipH="1">
              <a:off x="4553494" y="1966737"/>
              <a:ext cx="6665155" cy="38734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Skupina 10"/>
            <p:cNvGrpSpPr/>
            <p:nvPr/>
          </p:nvGrpSpPr>
          <p:grpSpPr>
            <a:xfrm>
              <a:off x="2064546" y="1606737"/>
              <a:ext cx="720000" cy="720000"/>
              <a:chOff x="3096524" y="654977"/>
              <a:chExt cx="720000" cy="720000"/>
            </a:xfrm>
          </p:grpSpPr>
          <p:sp>
            <p:nvSpPr>
              <p:cNvPr id="27" name="Ovál 26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8" name="Plus 27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2" name="Skupina 11"/>
            <p:cNvGrpSpPr/>
            <p:nvPr/>
          </p:nvGrpSpPr>
          <p:grpSpPr>
            <a:xfrm>
              <a:off x="6415211" y="1639116"/>
              <a:ext cx="720000" cy="720000"/>
              <a:chOff x="4478363" y="2410944"/>
              <a:chExt cx="720000" cy="720000"/>
            </a:xfrm>
          </p:grpSpPr>
          <p:sp>
            <p:nvSpPr>
              <p:cNvPr id="25" name="Ovál 24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6" name="Minus 25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10858648" y="1632845"/>
              <a:ext cx="720000" cy="720000"/>
              <a:chOff x="3096524" y="654977"/>
              <a:chExt cx="720000" cy="720000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4" name="Plus 23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4" name="Skupina 13"/>
            <p:cNvGrpSpPr/>
            <p:nvPr/>
          </p:nvGrpSpPr>
          <p:grpSpPr>
            <a:xfrm>
              <a:off x="6419422" y="9196972"/>
              <a:ext cx="720000" cy="720000"/>
              <a:chOff x="3096524" y="654977"/>
              <a:chExt cx="720000" cy="720000"/>
            </a:xfrm>
          </p:grpSpPr>
          <p:sp>
            <p:nvSpPr>
              <p:cNvPr id="21" name="Ovál 20"/>
              <p:cNvSpPr/>
              <p:nvPr/>
            </p:nvSpPr>
            <p:spPr>
              <a:xfrm>
                <a:off x="3096524" y="654977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2" name="Plus 21"/>
              <p:cNvSpPr>
                <a:spLocks noChangeAspect="1"/>
              </p:cNvSpPr>
              <p:nvPr/>
            </p:nvSpPr>
            <p:spPr>
              <a:xfrm>
                <a:off x="3132488" y="690941"/>
                <a:ext cx="648072" cy="648072"/>
              </a:xfrm>
              <a:prstGeom prst="mathPlus">
                <a:avLst>
                  <a:gd name="adj1" fmla="val 11027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5" name="Skupina 14"/>
            <p:cNvGrpSpPr/>
            <p:nvPr/>
          </p:nvGrpSpPr>
          <p:grpSpPr>
            <a:xfrm>
              <a:off x="4243258" y="5453382"/>
              <a:ext cx="720000" cy="720000"/>
              <a:chOff x="4478363" y="2410944"/>
              <a:chExt cx="720000" cy="720000"/>
            </a:xfrm>
          </p:grpSpPr>
          <p:sp>
            <p:nvSpPr>
              <p:cNvPr id="19" name="Ovál 18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20" name="Minus 19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8636931" y="5515310"/>
              <a:ext cx="720000" cy="720000"/>
              <a:chOff x="4478363" y="2410944"/>
              <a:chExt cx="720000" cy="720000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4478363" y="2410944"/>
                <a:ext cx="720000" cy="72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  <p:sp>
            <p:nvSpPr>
              <p:cNvPr id="18" name="Minus 17"/>
              <p:cNvSpPr/>
              <p:nvPr/>
            </p:nvSpPr>
            <p:spPr>
              <a:xfrm>
                <a:off x="4565670" y="2472872"/>
                <a:ext cx="545387" cy="596144"/>
              </a:xfrm>
              <a:prstGeom prst="mathMinus">
                <a:avLst>
                  <a:gd name="adj1" fmla="val 1661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9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Wilsonova svorka (W)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5466253" cy="284910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Vzniká spojením končetinových elektrod přes odpory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elektricky představuje střed srdce (reálně je vyvedena stranou nebo dopočítána)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/>
              <a:t>Neaktivní elektroda (konstantní potenciál)</a:t>
            </a:r>
          </a:p>
        </p:txBody>
      </p: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483C75FF-CDCA-4CF7-B332-97257EB334C0}"/>
              </a:ext>
            </a:extLst>
          </p:cNvPr>
          <p:cNvGrpSpPr>
            <a:grpSpLocks noChangeAspect="1"/>
          </p:cNvGrpSpPr>
          <p:nvPr/>
        </p:nvGrpSpPr>
        <p:grpSpPr>
          <a:xfrm>
            <a:off x="5880205" y="651318"/>
            <a:ext cx="6155679" cy="4524874"/>
            <a:chOff x="4457120" y="688312"/>
            <a:chExt cx="7206625" cy="5297396"/>
          </a:xfrm>
        </p:grpSpPr>
        <p:sp>
          <p:nvSpPr>
            <p:cNvPr id="28" name="Rovnoramenný trojúhelník 27">
              <a:extLst>
                <a:ext uri="{FF2B5EF4-FFF2-40B4-BE49-F238E27FC236}">
                  <a16:creationId xmlns:a16="http://schemas.microsoft.com/office/drawing/2014/main" id="{A73E6A78-979F-4A3F-A8E3-34ECB4A3A01B}"/>
                </a:ext>
              </a:extLst>
            </p:cNvPr>
            <p:cNvSpPr/>
            <p:nvPr/>
          </p:nvSpPr>
          <p:spPr>
            <a:xfrm rot="10800000">
              <a:off x="4685122" y="1772816"/>
              <a:ext cx="5472608" cy="4176464"/>
            </a:xfrm>
            <a:prstGeom prst="triangle">
              <a:avLst/>
            </a:prstGeom>
            <a:solidFill>
              <a:srgbClr val="FFFF66"/>
            </a:solidFill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682EA056-E336-4359-A48C-603EA9676673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7421426" y="1772816"/>
              <a:ext cx="2736304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30BAFB8D-9FEF-4C59-81D5-A4A049EE83FA}"/>
                </a:ext>
              </a:extLst>
            </p:cNvPr>
            <p:cNvCxnSpPr/>
            <p:nvPr/>
          </p:nvCxnSpPr>
          <p:spPr>
            <a:xfrm>
              <a:off x="7421426" y="3212976"/>
              <a:ext cx="17787" cy="255541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26DB58D3-2266-4AEE-899E-389D80E43F31}"/>
                </a:ext>
              </a:extLst>
            </p:cNvPr>
            <p:cNvCxnSpPr/>
            <p:nvPr/>
          </p:nvCxnSpPr>
          <p:spPr>
            <a:xfrm>
              <a:off x="4673144" y="1772816"/>
              <a:ext cx="2748282" cy="144016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2D0316B1-2D20-4DA2-91DA-399E696BE2DF}"/>
                </a:ext>
              </a:extLst>
            </p:cNvPr>
            <p:cNvSpPr txBox="1"/>
            <p:nvPr/>
          </p:nvSpPr>
          <p:spPr>
            <a:xfrm>
              <a:off x="5735412" y="3259833"/>
              <a:ext cx="1720486" cy="7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  <a:endParaRPr lang="cs-CZ" sz="1050" b="1" dirty="0"/>
            </a:p>
          </p:txBody>
        </p:sp>
        <p:grpSp>
          <p:nvGrpSpPr>
            <p:cNvPr id="33" name="Skupina 32">
              <a:extLst>
                <a:ext uri="{FF2B5EF4-FFF2-40B4-BE49-F238E27FC236}">
                  <a16:creationId xmlns:a16="http://schemas.microsoft.com/office/drawing/2014/main" id="{28E58764-3A11-4E10-ABC2-EC6255305F8D}"/>
                </a:ext>
              </a:extLst>
            </p:cNvPr>
            <p:cNvGrpSpPr/>
            <p:nvPr/>
          </p:nvGrpSpPr>
          <p:grpSpPr>
            <a:xfrm>
              <a:off x="7212746" y="2867414"/>
              <a:ext cx="432048" cy="584775"/>
              <a:chOff x="2616592" y="1350309"/>
              <a:chExt cx="432048" cy="584775"/>
            </a:xfrm>
          </p:grpSpPr>
          <p:sp>
            <p:nvSpPr>
              <p:cNvPr id="34" name="Ovál 33">
                <a:extLst>
                  <a:ext uri="{FF2B5EF4-FFF2-40B4-BE49-F238E27FC236}">
                    <a16:creationId xmlns:a16="http://schemas.microsoft.com/office/drawing/2014/main" id="{C7524E55-0824-4574-8738-FFC70F6ABE0C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  <a:ln w="57150">
                <a:solidFill>
                  <a:srgbClr val="F019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5" name="TextovéPole 34">
                <a:extLst>
                  <a:ext uri="{FF2B5EF4-FFF2-40B4-BE49-F238E27FC236}">
                    <a16:creationId xmlns:a16="http://schemas.microsoft.com/office/drawing/2014/main" id="{573173CD-4220-42F3-B2B8-849901B4DB32}"/>
                  </a:ext>
                </a:extLst>
              </p:cNvPr>
              <p:cNvSpPr txBox="1"/>
              <p:nvPr/>
            </p:nvSpPr>
            <p:spPr>
              <a:xfrm>
                <a:off x="2616592" y="1350309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6" name="Skupina 35">
              <a:extLst>
                <a:ext uri="{FF2B5EF4-FFF2-40B4-BE49-F238E27FC236}">
                  <a16:creationId xmlns:a16="http://schemas.microsoft.com/office/drawing/2014/main" id="{AEC2E621-AABB-4FFD-9889-4DAEA707C28E}"/>
                </a:ext>
              </a:extLst>
            </p:cNvPr>
            <p:cNvGrpSpPr/>
            <p:nvPr/>
          </p:nvGrpSpPr>
          <p:grpSpPr>
            <a:xfrm>
              <a:off x="9929831" y="1484784"/>
              <a:ext cx="432048" cy="540484"/>
              <a:chOff x="6382390" y="235475"/>
              <a:chExt cx="432048" cy="540484"/>
            </a:xfrm>
          </p:grpSpPr>
          <p:sp>
            <p:nvSpPr>
              <p:cNvPr id="37" name="Ovál 36">
                <a:extLst>
                  <a:ext uri="{FF2B5EF4-FFF2-40B4-BE49-F238E27FC236}">
                    <a16:creationId xmlns:a16="http://schemas.microsoft.com/office/drawing/2014/main" id="{5C62347A-05D0-4A46-8B49-8BFE2DFCCD98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8" name="TextovéPole 37">
                <a:extLst>
                  <a:ext uri="{FF2B5EF4-FFF2-40B4-BE49-F238E27FC236}">
                    <a16:creationId xmlns:a16="http://schemas.microsoft.com/office/drawing/2014/main" id="{416A5136-48E6-4BB1-9502-51931CCAF959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9" name="Skupina 38">
              <a:extLst>
                <a:ext uri="{FF2B5EF4-FFF2-40B4-BE49-F238E27FC236}">
                  <a16:creationId xmlns:a16="http://schemas.microsoft.com/office/drawing/2014/main" id="{7ECF5492-573C-4C3B-9DEA-2ECA61AEE360}"/>
                </a:ext>
              </a:extLst>
            </p:cNvPr>
            <p:cNvGrpSpPr/>
            <p:nvPr/>
          </p:nvGrpSpPr>
          <p:grpSpPr>
            <a:xfrm>
              <a:off x="7200910" y="5445224"/>
              <a:ext cx="432048" cy="540484"/>
              <a:chOff x="6382389" y="235475"/>
              <a:chExt cx="432048" cy="540484"/>
            </a:xfrm>
          </p:grpSpPr>
          <p:sp>
            <p:nvSpPr>
              <p:cNvPr id="40" name="Ovál 39">
                <a:extLst>
                  <a:ext uri="{FF2B5EF4-FFF2-40B4-BE49-F238E27FC236}">
                    <a16:creationId xmlns:a16="http://schemas.microsoft.com/office/drawing/2014/main" id="{AB339EE9-259F-4982-9D77-9349C26111EF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1" name="TextovéPole 40">
                <a:extLst>
                  <a:ext uri="{FF2B5EF4-FFF2-40B4-BE49-F238E27FC236}">
                    <a16:creationId xmlns:a16="http://schemas.microsoft.com/office/drawing/2014/main" id="{24F00699-30D8-4560-B717-C2B191505A76}"/>
                  </a:ext>
                </a:extLst>
              </p:cNvPr>
              <p:cNvSpPr txBox="1"/>
              <p:nvPr/>
            </p:nvSpPr>
            <p:spPr>
              <a:xfrm>
                <a:off x="6382389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42" name="Skupina 41">
              <a:extLst>
                <a:ext uri="{FF2B5EF4-FFF2-40B4-BE49-F238E27FC236}">
                  <a16:creationId xmlns:a16="http://schemas.microsoft.com/office/drawing/2014/main" id="{B56D8349-B172-48FA-8887-EB9BAEAD9537}"/>
                </a:ext>
              </a:extLst>
            </p:cNvPr>
            <p:cNvGrpSpPr/>
            <p:nvPr/>
          </p:nvGrpSpPr>
          <p:grpSpPr>
            <a:xfrm>
              <a:off x="4457120" y="1414516"/>
              <a:ext cx="432048" cy="540484"/>
              <a:chOff x="6382390" y="235475"/>
              <a:chExt cx="432048" cy="540484"/>
            </a:xfrm>
          </p:grpSpPr>
          <p:sp>
            <p:nvSpPr>
              <p:cNvPr id="43" name="Ovál 42">
                <a:extLst>
                  <a:ext uri="{FF2B5EF4-FFF2-40B4-BE49-F238E27FC236}">
                    <a16:creationId xmlns:a16="http://schemas.microsoft.com/office/drawing/2014/main" id="{3FED83D0-D5C9-4236-927E-95227D573581}"/>
                  </a:ext>
                </a:extLst>
              </p:cNvPr>
              <p:cNvSpPr/>
              <p:nvPr/>
            </p:nvSpPr>
            <p:spPr>
              <a:xfrm>
                <a:off x="6418414" y="37864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44" name="TextovéPole 43">
                <a:extLst>
                  <a:ext uri="{FF2B5EF4-FFF2-40B4-BE49-F238E27FC236}">
                    <a16:creationId xmlns:a16="http://schemas.microsoft.com/office/drawing/2014/main" id="{A4FA3E2A-390D-4C61-BC1E-624937608B95}"/>
                  </a:ext>
                </a:extLst>
              </p:cNvPr>
              <p:cNvSpPr txBox="1"/>
              <p:nvPr/>
            </p:nvSpPr>
            <p:spPr>
              <a:xfrm>
                <a:off x="6382390" y="235475"/>
                <a:ext cx="432048" cy="54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FF00"/>
                    </a:solidFill>
                  </a:rPr>
                  <a:t>+</a:t>
                </a:r>
                <a:endParaRPr lang="cs-CZ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ECB3B7A2-A54E-4E08-B4EC-80B2A1BF267D}"/>
                </a:ext>
              </a:extLst>
            </p:cNvPr>
            <p:cNvSpPr/>
            <p:nvPr/>
          </p:nvSpPr>
          <p:spPr>
            <a:xfrm rot="1688240">
              <a:off x="5817619" y="2406419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3C8B52C2-C72C-447C-9250-5EE923E2EAE0}"/>
                </a:ext>
              </a:extLst>
            </p:cNvPr>
            <p:cNvSpPr/>
            <p:nvPr/>
          </p:nvSpPr>
          <p:spPr>
            <a:xfrm rot="9019058">
              <a:off x="8173252" y="2419895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418D8ECB-61FD-4D7A-A519-218062F51FD6}"/>
                </a:ext>
              </a:extLst>
            </p:cNvPr>
            <p:cNvSpPr/>
            <p:nvPr/>
          </p:nvSpPr>
          <p:spPr>
            <a:xfrm rot="5161516">
              <a:off x="7020926" y="4329098"/>
              <a:ext cx="778355" cy="3231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8" name="Volný tvar 1">
              <a:extLst>
                <a:ext uri="{FF2B5EF4-FFF2-40B4-BE49-F238E27FC236}">
                  <a16:creationId xmlns:a16="http://schemas.microsoft.com/office/drawing/2014/main" id="{FDBA0093-CC9D-4027-A794-0A179D54DFEA}"/>
                </a:ext>
              </a:extLst>
            </p:cNvPr>
            <p:cNvSpPr/>
            <p:nvPr/>
          </p:nvSpPr>
          <p:spPr>
            <a:xfrm>
              <a:off x="4646274" y="688312"/>
              <a:ext cx="6307897" cy="3748800"/>
            </a:xfrm>
            <a:custGeom>
              <a:avLst/>
              <a:gdLst>
                <a:gd name="connsiteX0" fmla="*/ 0 w 6307897"/>
                <a:gd name="connsiteY0" fmla="*/ 910066 h 3748800"/>
                <a:gd name="connsiteX1" fmla="*/ 3002508 w 6307897"/>
                <a:gd name="connsiteY1" fmla="*/ 254973 h 3748800"/>
                <a:gd name="connsiteX2" fmla="*/ 5895833 w 6307897"/>
                <a:gd name="connsiteY2" fmla="*/ 295917 h 3748800"/>
                <a:gd name="connsiteX3" fmla="*/ 6223379 w 6307897"/>
                <a:gd name="connsiteY3" fmla="*/ 3748800 h 374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07897" h="3748800">
                  <a:moveTo>
                    <a:pt x="0" y="910066"/>
                  </a:moveTo>
                  <a:cubicBezTo>
                    <a:pt x="1009934" y="633698"/>
                    <a:pt x="2019869" y="357331"/>
                    <a:pt x="3002508" y="254973"/>
                  </a:cubicBezTo>
                  <a:cubicBezTo>
                    <a:pt x="3985147" y="152615"/>
                    <a:pt x="5359021" y="-286387"/>
                    <a:pt x="5895833" y="295917"/>
                  </a:cubicBezTo>
                  <a:cubicBezTo>
                    <a:pt x="6432645" y="878221"/>
                    <a:pt x="6328012" y="2313510"/>
                    <a:pt x="6223379" y="37488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49" name="Volný tvar 4">
              <a:extLst>
                <a:ext uri="{FF2B5EF4-FFF2-40B4-BE49-F238E27FC236}">
                  <a16:creationId xmlns:a16="http://schemas.microsoft.com/office/drawing/2014/main" id="{7C52BCDB-3925-4E72-A3C4-85900D224EFE}"/>
                </a:ext>
              </a:extLst>
            </p:cNvPr>
            <p:cNvSpPr/>
            <p:nvPr/>
          </p:nvSpPr>
          <p:spPr>
            <a:xfrm>
              <a:off x="10255504" y="1965278"/>
              <a:ext cx="641445" cy="2470244"/>
            </a:xfrm>
            <a:custGeom>
              <a:avLst/>
              <a:gdLst>
                <a:gd name="connsiteX0" fmla="*/ 0 w 641445"/>
                <a:gd name="connsiteY0" fmla="*/ 0 h 2470244"/>
                <a:gd name="connsiteX1" fmla="*/ 382137 w 641445"/>
                <a:gd name="connsiteY1" fmla="*/ 832513 h 2470244"/>
                <a:gd name="connsiteX2" fmla="*/ 450376 w 641445"/>
                <a:gd name="connsiteY2" fmla="*/ 2033516 h 2470244"/>
                <a:gd name="connsiteX3" fmla="*/ 641445 w 641445"/>
                <a:gd name="connsiteY3" fmla="*/ 2470244 h 247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445" h="2470244">
                  <a:moveTo>
                    <a:pt x="0" y="0"/>
                  </a:moveTo>
                  <a:cubicBezTo>
                    <a:pt x="153537" y="246797"/>
                    <a:pt x="307074" y="493594"/>
                    <a:pt x="382137" y="832513"/>
                  </a:cubicBezTo>
                  <a:cubicBezTo>
                    <a:pt x="457200" y="1171432"/>
                    <a:pt x="407158" y="1760561"/>
                    <a:pt x="450376" y="2033516"/>
                  </a:cubicBezTo>
                  <a:cubicBezTo>
                    <a:pt x="493594" y="2306471"/>
                    <a:pt x="641445" y="2470244"/>
                    <a:pt x="641445" y="2470244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50" name="Volný tvar 5">
              <a:extLst>
                <a:ext uri="{FF2B5EF4-FFF2-40B4-BE49-F238E27FC236}">
                  <a16:creationId xmlns:a16="http://schemas.microsoft.com/office/drawing/2014/main" id="{459048E8-903D-42CB-868D-CFDC2EBE3E7D}"/>
                </a:ext>
              </a:extLst>
            </p:cNvPr>
            <p:cNvSpPr/>
            <p:nvPr/>
          </p:nvSpPr>
          <p:spPr>
            <a:xfrm>
              <a:off x="7539600" y="4394579"/>
              <a:ext cx="3316406" cy="1473958"/>
            </a:xfrm>
            <a:custGeom>
              <a:avLst/>
              <a:gdLst>
                <a:gd name="connsiteX0" fmla="*/ 0 w 3316406"/>
                <a:gd name="connsiteY0" fmla="*/ 1473958 h 1473958"/>
                <a:gd name="connsiteX1" fmla="*/ 736979 w 3316406"/>
                <a:gd name="connsiteY1" fmla="*/ 1091821 h 1473958"/>
                <a:gd name="connsiteX2" fmla="*/ 2033516 w 3316406"/>
                <a:gd name="connsiteY2" fmla="*/ 532263 h 1473958"/>
                <a:gd name="connsiteX3" fmla="*/ 2920621 w 3316406"/>
                <a:gd name="connsiteY3" fmla="*/ 368490 h 1473958"/>
                <a:gd name="connsiteX4" fmla="*/ 3316406 w 3316406"/>
                <a:gd name="connsiteY4" fmla="*/ 0 h 147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6406" h="1473958">
                  <a:moveTo>
                    <a:pt x="0" y="1473958"/>
                  </a:moveTo>
                  <a:cubicBezTo>
                    <a:pt x="199030" y="1361364"/>
                    <a:pt x="398060" y="1248770"/>
                    <a:pt x="736979" y="1091821"/>
                  </a:cubicBezTo>
                  <a:cubicBezTo>
                    <a:pt x="1075898" y="934872"/>
                    <a:pt x="1669576" y="652818"/>
                    <a:pt x="2033516" y="532263"/>
                  </a:cubicBezTo>
                  <a:cubicBezTo>
                    <a:pt x="2397456" y="411708"/>
                    <a:pt x="2706806" y="457200"/>
                    <a:pt x="2920621" y="368490"/>
                  </a:cubicBezTo>
                  <a:cubicBezTo>
                    <a:pt x="3134436" y="279779"/>
                    <a:pt x="3316406" y="0"/>
                    <a:pt x="3316406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grpSp>
          <p:nvGrpSpPr>
            <p:cNvPr id="51" name="Skupina 50">
              <a:extLst>
                <a:ext uri="{FF2B5EF4-FFF2-40B4-BE49-F238E27FC236}">
                  <a16:creationId xmlns:a16="http://schemas.microsoft.com/office/drawing/2014/main" id="{F1194B29-9614-42CC-88C3-A10983B78E62}"/>
                </a:ext>
              </a:extLst>
            </p:cNvPr>
            <p:cNvGrpSpPr/>
            <p:nvPr/>
          </p:nvGrpSpPr>
          <p:grpSpPr>
            <a:xfrm>
              <a:off x="10680925" y="4167515"/>
              <a:ext cx="432048" cy="584775"/>
              <a:chOff x="2609248" y="1377642"/>
              <a:chExt cx="432048" cy="584775"/>
            </a:xfrm>
          </p:grpSpPr>
          <p:sp>
            <p:nvSpPr>
              <p:cNvPr id="52" name="Ovál 51">
                <a:extLst>
                  <a:ext uri="{FF2B5EF4-FFF2-40B4-BE49-F238E27FC236}">
                    <a16:creationId xmlns:a16="http://schemas.microsoft.com/office/drawing/2014/main" id="{DF5EC210-D681-4A95-983A-4924B8AAAB1B}"/>
                  </a:ext>
                </a:extLst>
              </p:cNvPr>
              <p:cNvSpPr/>
              <p:nvPr/>
            </p:nvSpPr>
            <p:spPr>
              <a:xfrm>
                <a:off x="2645272" y="1520808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" name="TextovéPole 52">
                <a:extLst>
                  <a:ext uri="{FF2B5EF4-FFF2-40B4-BE49-F238E27FC236}">
                    <a16:creationId xmlns:a16="http://schemas.microsoft.com/office/drawing/2014/main" id="{75637349-7AA7-410F-8391-0BD88E6B9433}"/>
                  </a:ext>
                </a:extLst>
              </p:cNvPr>
              <p:cNvSpPr txBox="1"/>
              <p:nvPr/>
            </p:nvSpPr>
            <p:spPr>
              <a:xfrm>
                <a:off x="2609248" y="1377642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3200" b="1" dirty="0">
                    <a:solidFill>
                      <a:srgbClr val="FFFF00"/>
                    </a:solidFill>
                  </a:rPr>
                  <a:t>- </a:t>
                </a:r>
                <a:endParaRPr lang="cs-CZ" sz="20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CBC97B3B-CF2F-4155-B970-A3FDF0CA1E44}"/>
                </a:ext>
              </a:extLst>
            </p:cNvPr>
            <p:cNvSpPr txBox="1"/>
            <p:nvPr/>
          </p:nvSpPr>
          <p:spPr>
            <a:xfrm>
              <a:off x="9929831" y="4813846"/>
              <a:ext cx="1733914" cy="1080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Wilsonova svorka</a:t>
              </a:r>
            </a:p>
            <a:p>
              <a:pPr algn="ctr"/>
              <a:r>
                <a:rPr lang="cs-CZ" sz="1800" b="1" dirty="0"/>
                <a:t>reálně</a:t>
              </a:r>
              <a:endParaRPr lang="cs-CZ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08742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Hrudní svody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245862" cy="338095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Hrudní svod: </a:t>
            </a:r>
            <a:r>
              <a:rPr lang="cs-CZ" dirty="0"/>
              <a:t>spojení hrudní elektrody a Wilsonovy svorky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dirty="0"/>
              <a:t>Unipolární svody: </a:t>
            </a:r>
            <a:br>
              <a:rPr lang="cs-CZ" dirty="0"/>
            </a:br>
            <a:r>
              <a:rPr lang="cs-CZ" dirty="0"/>
              <a:t>aktivní je hrudní elektroda (kladná) a neaktivní je Wilsonova svorka (el. potenciál 0 </a:t>
            </a:r>
            <a:r>
              <a:rPr lang="cs-CZ" dirty="0" err="1"/>
              <a:t>mV</a:t>
            </a:r>
            <a:r>
              <a:rPr lang="cs-CZ" dirty="0"/>
              <a:t>)</a:t>
            </a:r>
          </a:p>
        </p:txBody>
      </p:sp>
      <p:grpSp>
        <p:nvGrpSpPr>
          <p:cNvPr id="27" name="Skupina 26"/>
          <p:cNvGrpSpPr>
            <a:grpSpLocks noChangeAspect="1"/>
          </p:cNvGrpSpPr>
          <p:nvPr/>
        </p:nvGrpSpPr>
        <p:grpSpPr>
          <a:xfrm>
            <a:off x="6682825" y="571067"/>
            <a:ext cx="5386160" cy="5417658"/>
            <a:chOff x="868455" y="1181769"/>
            <a:chExt cx="5386160" cy="5417658"/>
          </a:xfrm>
        </p:grpSpPr>
        <p:pic>
          <p:nvPicPr>
            <p:cNvPr id="6" name="Picture 2" descr="Bez názvu-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" t="9953" r="55234" b="12608"/>
            <a:stretch>
              <a:fillRect/>
            </a:stretch>
          </p:blipFill>
          <p:spPr bwMode="auto">
            <a:xfrm>
              <a:off x="868455" y="1181769"/>
              <a:ext cx="5386160" cy="5417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4617B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grpSp>
          <p:nvGrpSpPr>
            <p:cNvPr id="7" name="Skupina 6"/>
            <p:cNvGrpSpPr/>
            <p:nvPr/>
          </p:nvGrpSpPr>
          <p:grpSpPr>
            <a:xfrm>
              <a:off x="2949784" y="3670217"/>
              <a:ext cx="252000" cy="369332"/>
              <a:chOff x="2968832" y="3705932"/>
              <a:chExt cx="252000" cy="369332"/>
            </a:xfrm>
          </p:grpSpPr>
          <p:sp>
            <p:nvSpPr>
              <p:cNvPr id="8" name="Ovál 7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1</a:t>
                </a:r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>
              <a:off x="3528428" y="3670217"/>
              <a:ext cx="252000" cy="369332"/>
              <a:chOff x="2968832" y="3705932"/>
              <a:chExt cx="252000" cy="369332"/>
            </a:xfrm>
          </p:grpSpPr>
          <p:sp>
            <p:nvSpPr>
              <p:cNvPr id="11" name="Ovál 10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2</a:t>
                </a:r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3754639" y="3848808"/>
              <a:ext cx="252000" cy="369332"/>
              <a:chOff x="2968832" y="3705932"/>
              <a:chExt cx="252000" cy="369332"/>
            </a:xfrm>
          </p:grpSpPr>
          <p:sp>
            <p:nvSpPr>
              <p:cNvPr id="14" name="Ovál 13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3</a:t>
                </a:r>
              </a:p>
            </p:txBody>
          </p:sp>
        </p:grpSp>
        <p:grpSp>
          <p:nvGrpSpPr>
            <p:cNvPr id="16" name="Skupina 15"/>
            <p:cNvGrpSpPr/>
            <p:nvPr/>
          </p:nvGrpSpPr>
          <p:grpSpPr>
            <a:xfrm>
              <a:off x="3997517" y="3986922"/>
              <a:ext cx="252000" cy="369332"/>
              <a:chOff x="2968832" y="3705932"/>
              <a:chExt cx="252000" cy="369332"/>
            </a:xfrm>
          </p:grpSpPr>
          <p:sp>
            <p:nvSpPr>
              <p:cNvPr id="17" name="Ovál 16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8" name="TextovéPole 17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4</a:t>
                </a:r>
              </a:p>
            </p:txBody>
          </p:sp>
        </p:grpSp>
        <p:grpSp>
          <p:nvGrpSpPr>
            <p:cNvPr id="19" name="Skupina 18"/>
            <p:cNvGrpSpPr/>
            <p:nvPr/>
          </p:nvGrpSpPr>
          <p:grpSpPr>
            <a:xfrm>
              <a:off x="4368969" y="3963128"/>
              <a:ext cx="252000" cy="369332"/>
              <a:chOff x="2968832" y="3705932"/>
              <a:chExt cx="252000" cy="369332"/>
            </a:xfrm>
          </p:grpSpPr>
          <p:sp>
            <p:nvSpPr>
              <p:cNvPr id="20" name="Ovál 19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" name="TextovéPole 20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5</a:t>
                </a:r>
              </a:p>
            </p:txBody>
          </p:sp>
        </p:grpSp>
        <p:grpSp>
          <p:nvGrpSpPr>
            <p:cNvPr id="22" name="Skupina 21"/>
            <p:cNvGrpSpPr/>
            <p:nvPr/>
          </p:nvGrpSpPr>
          <p:grpSpPr>
            <a:xfrm>
              <a:off x="4635657" y="3851237"/>
              <a:ext cx="252000" cy="369332"/>
              <a:chOff x="2968832" y="3705932"/>
              <a:chExt cx="252000" cy="369332"/>
            </a:xfrm>
          </p:grpSpPr>
          <p:sp>
            <p:nvSpPr>
              <p:cNvPr id="23" name="Ovál 22"/>
              <p:cNvSpPr/>
              <p:nvPr/>
            </p:nvSpPr>
            <p:spPr>
              <a:xfrm>
                <a:off x="2968832" y="3764598"/>
                <a:ext cx="252000" cy="2520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3003154" y="3705932"/>
                <a:ext cx="183356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cs-CZ" dirty="0"/>
                  <a:t>6</a:t>
                </a:r>
              </a:p>
            </p:txBody>
          </p:sp>
        </p:grpSp>
        <p:sp>
          <p:nvSpPr>
            <p:cNvPr id="25" name="Obdélník 24"/>
            <p:cNvSpPr/>
            <p:nvPr/>
          </p:nvSpPr>
          <p:spPr>
            <a:xfrm>
              <a:off x="1809196" y="3067069"/>
              <a:ext cx="1752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dirty="0"/>
                <a:t>hrudní elektroda</a:t>
              </a:r>
            </a:p>
          </p:txBody>
        </p:sp>
        <p:cxnSp>
          <p:nvCxnSpPr>
            <p:cNvPr id="26" name="Přímá spojnice 25"/>
            <p:cNvCxnSpPr/>
            <p:nvPr/>
          </p:nvCxnSpPr>
          <p:spPr>
            <a:xfrm>
              <a:off x="3422632" y="3399496"/>
              <a:ext cx="211591" cy="32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73709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1511</TotalTime>
  <Words>2030</Words>
  <Application>Microsoft Office PowerPoint</Application>
  <PresentationFormat>Širokoúhlá obrazovka</PresentationFormat>
  <Paragraphs>377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Wingdings</vt:lpstr>
      <vt:lpstr>Prezentace_MU_CZ</vt:lpstr>
      <vt:lpstr>EKG – Elektrokardiografie</vt:lpstr>
      <vt:lpstr>Elektrokardiografie</vt:lpstr>
      <vt:lpstr>Převodní systém srdeční</vt:lpstr>
      <vt:lpstr>Prezentace aplikace PowerPoint</vt:lpstr>
      <vt:lpstr>Převodní systém srdeční</vt:lpstr>
      <vt:lpstr>Einthovenův trojúhelník  (standardní, končetinové, bipolární svody)</vt:lpstr>
      <vt:lpstr>Goldbergerovy svody (augmentované, končetinové, unipolární svody)</vt:lpstr>
      <vt:lpstr>Wilsonova svorka (W)</vt:lpstr>
      <vt:lpstr>Hrudní svody</vt:lpstr>
      <vt:lpstr>Rozměření EKG</vt:lpstr>
      <vt:lpstr>Rozměření EKG</vt:lpstr>
      <vt:lpstr>1) Srdečné akce</vt:lpstr>
      <vt:lpstr>2) Srdeční rytmus</vt:lpstr>
      <vt:lpstr>3) Srdeční frekvence</vt:lpstr>
      <vt:lpstr>4) Vlny, kmity, úseky, intervaly</vt:lpstr>
      <vt:lpstr>4) Vlny, kmity</vt:lpstr>
      <vt:lpstr>Elektrická osa srdeční - výpočet</vt:lpstr>
      <vt:lpstr>Elektrická osa srdeční - výpočet</vt:lpstr>
      <vt:lpstr>Elektrická osa srdeční - výpočet</vt:lpstr>
      <vt:lpstr>Elektrická osa srdeční - výpočet</vt:lpstr>
      <vt:lpstr>Diagnostické využití EKG</vt:lpstr>
      <vt:lpstr>Diagnostické využití EKG</vt:lpstr>
      <vt:lpstr>Diagnostické využití EKG</vt:lpstr>
      <vt:lpstr>Fibrilace</vt:lpstr>
      <vt:lpstr>Extrasystoly</vt:lpstr>
      <vt:lpstr>Ischemie srdce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Nyvltova Fisakova</cp:lastModifiedBy>
  <cp:revision>148</cp:revision>
  <cp:lastPrinted>1601-01-01T00:00:00Z</cp:lastPrinted>
  <dcterms:created xsi:type="dcterms:W3CDTF">2018-10-05T10:13:37Z</dcterms:created>
  <dcterms:modified xsi:type="dcterms:W3CDTF">2023-03-10T18:00:04Z</dcterms:modified>
</cp:coreProperties>
</file>