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9" r:id="rId14"/>
    <p:sldId id="267" r:id="rId15"/>
    <p:sldId id="268" r:id="rId16"/>
    <p:sldId id="270" r:id="rId17"/>
    <p:sldId id="278" r:id="rId18"/>
    <p:sldId id="277" r:id="rId19"/>
    <p:sldId id="276" r:id="rId20"/>
    <p:sldId id="279" r:id="rId21"/>
    <p:sldId id="274" r:id="rId22"/>
    <p:sldId id="275" r:id="rId23"/>
    <p:sldId id="271" r:id="rId24"/>
    <p:sldId id="27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340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546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19559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1433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6494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742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5901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83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11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100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802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945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1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2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80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6107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54B4-8A6D-4E78-919B-C3280AD2F106}" type="datetimeFigureOut">
              <a:rPr lang="cs-CZ" smtClean="0"/>
              <a:t>22.09.2018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1C35C1-D90E-4359-A000-C0F1D81E3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973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sv.wikipedia.org/wiki/Disseminerad_intravasal_koagulatio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alcer-caceres.org/noticias/nuevas-recomendaciones-describir-una-biopsia-renal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nnm.cz/radiologie-info-skiaskopicka-vysetreni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0863" y="952034"/>
            <a:ext cx="9144000" cy="2387600"/>
          </a:xfrm>
        </p:spPr>
        <p:txBody>
          <a:bodyPr/>
          <a:lstStyle/>
          <a:p>
            <a:pPr algn="ctr"/>
            <a:r>
              <a:rPr lang="cs-CZ" dirty="0"/>
              <a:t>Vyšetření ledvin pomocí zobrazovacích metod a biopsie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2621" y="5084221"/>
            <a:ext cx="7766936" cy="1096899"/>
          </a:xfrm>
        </p:spPr>
        <p:txBody>
          <a:bodyPr>
            <a:normAutofit/>
          </a:bodyPr>
          <a:lstStyle/>
          <a:p>
            <a:r>
              <a:rPr lang="cs-CZ" sz="2400" dirty="0"/>
              <a:t>Pavel Tinka</a:t>
            </a:r>
          </a:p>
        </p:txBody>
      </p:sp>
      <p:pic>
        <p:nvPicPr>
          <p:cNvPr id="1026" name="Picture 2" descr="VÃ½sledek obrÃ¡zku pro ledv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863" y="3446200"/>
            <a:ext cx="3239938" cy="1897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85800" y="5316148"/>
            <a:ext cx="402675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900" dirty="0"/>
              <a:t>https://i.iinfo.cz/images/244/ledviny-dialyza-1.jpg</a:t>
            </a:r>
          </a:p>
        </p:txBody>
      </p:sp>
    </p:spTree>
    <p:extLst>
      <p:ext uri="{BB962C8B-B14F-4D97-AF65-F5344CB8AC3E}">
        <p14:creationId xmlns:p14="http://schemas.microsoft.com/office/powerpoint/2010/main" val="1422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Barevná Dopplerovská sonografie renální arterií</a:t>
            </a:r>
          </a:p>
        </p:txBody>
      </p:sp>
      <p:pic>
        <p:nvPicPr>
          <p:cNvPr id="7170" name="Picture 2" descr="VÃ½sledek obrÃ¡zku pro renal artery stenosis doppl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7334" y="1864753"/>
            <a:ext cx="7883135" cy="450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7456" y="6373906"/>
            <a:ext cx="306526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https://pbs.twimg.com/media/DQc5OHIUMAImYG0.jpg</a:t>
            </a:r>
          </a:p>
        </p:txBody>
      </p:sp>
    </p:spTree>
    <p:extLst>
      <p:ext uri="{BB962C8B-B14F-4D97-AF65-F5344CB8AC3E}">
        <p14:creationId xmlns:p14="http://schemas.microsoft.com/office/powerpoint/2010/main" val="2897858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</a:t>
            </a:r>
          </a:p>
        </p:txBody>
      </p:sp>
      <p:pic>
        <p:nvPicPr>
          <p:cNvPr id="9218" name="Picture 2" descr="VÃ½sledek obrÃ¡zku pro CT ledv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332" y="1270000"/>
            <a:ext cx="4825332" cy="4117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722684" y="5450560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https://upload.wikimedia.org/wikipedia/commons/thumb/b/b5/Angiomyolipom_Niere_rechts_CT_coronor.png/300px-Angiomyolipom_Niere_rechts_CT_coronor.png</a:t>
            </a:r>
          </a:p>
        </p:txBody>
      </p:sp>
    </p:spTree>
    <p:extLst>
      <p:ext uri="{BB962C8B-B14F-4D97-AF65-F5344CB8AC3E}">
        <p14:creationId xmlns:p14="http://schemas.microsoft.com/office/powerpoint/2010/main" val="2740865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</a:t>
            </a:r>
          </a:p>
        </p:txBody>
      </p:sp>
      <p:pic>
        <p:nvPicPr>
          <p:cNvPr id="4" name="Picture 4" descr="VÃ½sledek obrÃ¡zku pro CT ledv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363" y="1134746"/>
            <a:ext cx="5395060" cy="471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171283" y="5963558"/>
            <a:ext cx="32640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http://www.stefajir.cz/files/Nalez_26_Tumor_ledviny.png</a:t>
            </a:r>
          </a:p>
        </p:txBody>
      </p:sp>
    </p:spTree>
    <p:extLst>
      <p:ext uri="{BB962C8B-B14F-4D97-AF65-F5344CB8AC3E}">
        <p14:creationId xmlns:p14="http://schemas.microsoft.com/office/powerpoint/2010/main" val="83161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70539"/>
            <a:ext cx="8596668" cy="4370824"/>
          </a:xfrm>
        </p:spPr>
        <p:txBody>
          <a:bodyPr/>
          <a:lstStyle/>
          <a:p>
            <a:r>
              <a:rPr lang="cs-CZ" dirty="0"/>
              <a:t>Větší rozlišovací schopnost než RTG</a:t>
            </a:r>
          </a:p>
          <a:p>
            <a:r>
              <a:rPr lang="cs-CZ" dirty="0"/>
              <a:t>Podává výbornou prostorovou představu</a:t>
            </a:r>
          </a:p>
          <a:p>
            <a:r>
              <a:rPr lang="cs-CZ" dirty="0"/>
              <a:t>Indikace:</a:t>
            </a:r>
          </a:p>
          <a:p>
            <a:pPr lvl="1"/>
            <a:r>
              <a:rPr lang="cs-CZ" dirty="0"/>
              <a:t>Zejména </a:t>
            </a:r>
            <a:r>
              <a:rPr lang="cs-CZ" dirty="0" err="1"/>
              <a:t>staging</a:t>
            </a:r>
            <a:r>
              <a:rPr lang="cs-CZ" dirty="0"/>
              <a:t> nádorů</a:t>
            </a:r>
          </a:p>
          <a:p>
            <a:pPr lvl="1"/>
            <a:r>
              <a:rPr lang="cs-CZ" dirty="0"/>
              <a:t>Možnost provést CTA (CT angiografie) s kontrastní látkou pro diagnostiku stenózy renálních tepen </a:t>
            </a:r>
          </a:p>
          <a:p>
            <a:r>
              <a:rPr lang="cs-CZ" dirty="0"/>
              <a:t>Nevýhody: </a:t>
            </a:r>
          </a:p>
          <a:p>
            <a:pPr lvl="1"/>
            <a:r>
              <a:rPr lang="cs-CZ" dirty="0"/>
              <a:t>Zátěž ionizujícím zářením</a:t>
            </a:r>
          </a:p>
          <a:p>
            <a:pPr lvl="1"/>
            <a:r>
              <a:rPr lang="cs-CZ" dirty="0"/>
              <a:t>Kontrastní látky: </a:t>
            </a:r>
            <a:r>
              <a:rPr lang="cs-CZ" dirty="0" err="1"/>
              <a:t>nefrotoxicita</a:t>
            </a:r>
            <a:r>
              <a:rPr lang="cs-CZ" dirty="0"/>
              <a:t>, </a:t>
            </a:r>
            <a:r>
              <a:rPr lang="cs-CZ" dirty="0" err="1"/>
              <a:t>alergizace</a:t>
            </a:r>
            <a:endParaRPr lang="cs-CZ" dirty="0"/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551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MRI</a:t>
            </a:r>
          </a:p>
        </p:txBody>
      </p:sp>
      <p:pic>
        <p:nvPicPr>
          <p:cNvPr id="8194" name="Picture 2" descr="VÃ½sledek obrÃ¡zku pro MRI ledv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6591" y="1270000"/>
            <a:ext cx="4996147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24808" y="5165506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https://docplayer.cz/docs-images/73/68947250/images/49-0.jpg</a:t>
            </a:r>
          </a:p>
        </p:txBody>
      </p:sp>
    </p:spTree>
    <p:extLst>
      <p:ext uri="{BB962C8B-B14F-4D97-AF65-F5344CB8AC3E}">
        <p14:creationId xmlns:p14="http://schemas.microsoft.com/office/powerpoint/2010/main" val="2691224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MRI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Neinvazivní, vysoká rozlišovací schopnost</a:t>
            </a:r>
          </a:p>
          <a:p>
            <a:r>
              <a:rPr lang="cs-CZ" dirty="0"/>
              <a:t>Nevýhody</a:t>
            </a:r>
          </a:p>
          <a:p>
            <a:pPr lvl="1"/>
            <a:r>
              <a:rPr lang="cs-CZ" dirty="0"/>
              <a:t>Nemožnost vyšetřit pacienty s feromagnetickými zařízeními: některé kardiostimulátory, stenty</a:t>
            </a:r>
          </a:p>
          <a:p>
            <a:pPr lvl="1"/>
            <a:r>
              <a:rPr lang="cs-CZ" dirty="0"/>
              <a:t>Horší dostupnost ve srovnání s CT nebo UZV vyšetřením</a:t>
            </a:r>
          </a:p>
          <a:p>
            <a:r>
              <a:rPr lang="cs-CZ" dirty="0"/>
              <a:t>Indikace:</a:t>
            </a:r>
          </a:p>
          <a:p>
            <a:pPr lvl="1"/>
            <a:r>
              <a:rPr lang="cs-CZ" dirty="0"/>
              <a:t>Renální tumory</a:t>
            </a:r>
          </a:p>
          <a:p>
            <a:pPr lvl="1"/>
            <a:r>
              <a:rPr lang="cs-CZ" dirty="0"/>
              <a:t>Kvalitní zobrazení odstupů renálních tepen, bez nutnosti podání </a:t>
            </a:r>
            <a:r>
              <a:rPr lang="cs-CZ" dirty="0" err="1"/>
              <a:t>nefrotoxické</a:t>
            </a:r>
            <a:r>
              <a:rPr lang="cs-CZ" dirty="0"/>
              <a:t> kontrastní látky, možnost využití MRA (angiografie pomocí MRI)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73992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Radionuklidová vyšetření – princip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Využíváme radiofarmaka se schopností emitovat </a:t>
            </a:r>
            <a:r>
              <a:rPr lang="el-GR" dirty="0"/>
              <a:t>γ</a:t>
            </a:r>
            <a:r>
              <a:rPr lang="cs-CZ" dirty="0"/>
              <a:t> – záření, které detekujeme například </a:t>
            </a:r>
            <a:r>
              <a:rPr lang="cs-CZ" dirty="0" err="1"/>
              <a:t>gamakamerou</a:t>
            </a:r>
            <a:r>
              <a:rPr lang="cs-CZ" dirty="0"/>
              <a:t> </a:t>
            </a:r>
          </a:p>
          <a:p>
            <a:r>
              <a:rPr lang="cs-CZ" dirty="0"/>
              <a:t>Fotonové ionizující záření se využívá pro své schopnosti projít tělem pacienta až k detekční kameře a zároveň pro nízký přenos energie během svého letu, který může výrazně poškodit tkáně</a:t>
            </a:r>
          </a:p>
          <a:p>
            <a:r>
              <a:rPr lang="cs-CZ" dirty="0"/>
              <a:t>Pro vyšetřování ledvin se volí radiofarmaka:</a:t>
            </a:r>
          </a:p>
          <a:p>
            <a:pPr lvl="1"/>
            <a:r>
              <a:rPr lang="cs-CZ" baseline="30000" dirty="0"/>
              <a:t>99m</a:t>
            </a:r>
            <a:r>
              <a:rPr lang="cs-CZ" dirty="0"/>
              <a:t>Tc-MAG3, </a:t>
            </a:r>
            <a:r>
              <a:rPr lang="cs-CZ" baseline="30000" dirty="0"/>
              <a:t>99m</a:t>
            </a:r>
            <a:r>
              <a:rPr lang="cs-CZ" dirty="0"/>
              <a:t>Tc-DTPA, </a:t>
            </a:r>
            <a:r>
              <a:rPr lang="cs-CZ" baseline="30000" dirty="0"/>
              <a:t>99m</a:t>
            </a:r>
            <a:r>
              <a:rPr lang="cs-CZ" dirty="0"/>
              <a:t>Tc-DMSA, </a:t>
            </a:r>
            <a:r>
              <a:rPr lang="cs-CZ" baseline="30000" dirty="0"/>
              <a:t>123</a:t>
            </a:r>
            <a:r>
              <a:rPr lang="cs-CZ" dirty="0"/>
              <a:t>I-OIH… </a:t>
            </a:r>
          </a:p>
          <a:p>
            <a:pPr lvl="1"/>
            <a:r>
              <a:rPr lang="cs-CZ" dirty="0"/>
              <a:t>Většinou podaná </a:t>
            </a:r>
            <a:r>
              <a:rPr lang="cs-CZ" dirty="0" err="1"/>
              <a:t>i.v</a:t>
            </a:r>
            <a:r>
              <a:rPr lang="cs-CZ" dirty="0"/>
              <a:t>. </a:t>
            </a:r>
          </a:p>
        </p:txBody>
      </p:sp>
      <p:pic>
        <p:nvPicPr>
          <p:cNvPr id="1032" name="Picture 8" descr="VÃ½sledek obrÃ¡zku pro zÃ¡ÅenÃ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910" y="4167258"/>
            <a:ext cx="2286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043950" y="569125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http://www.cez.cz/edee/content/file/static/encyklopedie/images//03/35_03.gif</a:t>
            </a:r>
          </a:p>
        </p:txBody>
      </p:sp>
    </p:spTree>
    <p:extLst>
      <p:ext uri="{BB962C8B-B14F-4D97-AF65-F5344CB8AC3E}">
        <p14:creationId xmlns:p14="http://schemas.microsoft.com/office/powerpoint/2010/main" val="31836452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Radionuklidová vyšetření – statická scintigrafie</a:t>
            </a:r>
          </a:p>
        </p:txBody>
      </p:sp>
      <p:pic>
        <p:nvPicPr>
          <p:cNvPr id="1026" name="Picture 2" descr="VÃ½sledek obrÃ¡zku pro scintigrafie ledv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400" y="1930399"/>
            <a:ext cx="6233654" cy="454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03480" y="6502192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http://www.kcsolid.cz/zdravotnictvi/klinicka_kapitola/nef/nef-1/nef-1-obr1.jpg</a:t>
            </a:r>
          </a:p>
        </p:txBody>
      </p:sp>
    </p:spTree>
    <p:extLst>
      <p:ext uri="{BB962C8B-B14F-4D97-AF65-F5344CB8AC3E}">
        <p14:creationId xmlns:p14="http://schemas.microsoft.com/office/powerpoint/2010/main" val="551310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Radionuklidová vyšetření – statická scintigrafie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Zhodnocení funkčního parenchymu ledvin</a:t>
            </a:r>
          </a:p>
          <a:p>
            <a:r>
              <a:rPr lang="cs-CZ" dirty="0"/>
              <a:t>Využívá se radiofarmaka </a:t>
            </a:r>
            <a:r>
              <a:rPr lang="cs-CZ" baseline="30000" dirty="0"/>
              <a:t>99m</a:t>
            </a:r>
            <a:r>
              <a:rPr lang="cs-CZ" dirty="0"/>
              <a:t>Tc – DMSA, které je selektivně vychytáváno buňkami </a:t>
            </a:r>
            <a:r>
              <a:rPr lang="cs-CZ" dirty="0" err="1"/>
              <a:t>prox</a:t>
            </a:r>
            <a:r>
              <a:rPr lang="cs-CZ" dirty="0"/>
              <a:t>. tubulu, není okamžitě vylučováno do moči. </a:t>
            </a:r>
          </a:p>
          <a:p>
            <a:r>
              <a:rPr lang="cs-CZ" dirty="0"/>
              <a:t>Vychytávání radiofarmaka v různých oblastech ledvin odráží funkci jejich </a:t>
            </a:r>
            <a:r>
              <a:rPr lang="cs-CZ" dirty="0" err="1"/>
              <a:t>prox</a:t>
            </a:r>
            <a:r>
              <a:rPr lang="cs-CZ" dirty="0"/>
              <a:t>. tubulů</a:t>
            </a:r>
          </a:p>
          <a:p>
            <a:r>
              <a:rPr lang="cs-CZ" dirty="0"/>
              <a:t>Indikace:</a:t>
            </a:r>
          </a:p>
          <a:p>
            <a:pPr lvl="1"/>
            <a:r>
              <a:rPr lang="cs-CZ" dirty="0"/>
              <a:t>Posouzení funkce obou ledvin</a:t>
            </a:r>
          </a:p>
          <a:p>
            <a:pPr lvl="1"/>
            <a:r>
              <a:rPr lang="cs-CZ" dirty="0"/>
              <a:t>Zjištění funkčních defektů parenchymu</a:t>
            </a:r>
          </a:p>
          <a:p>
            <a:pPr lvl="1"/>
            <a:r>
              <a:rPr lang="cs-CZ" dirty="0"/>
              <a:t>Potvrzení aplazie nebo </a:t>
            </a:r>
            <a:r>
              <a:rPr lang="cs-CZ" dirty="0" err="1"/>
              <a:t>afunkce</a:t>
            </a:r>
            <a:r>
              <a:rPr lang="cs-CZ" dirty="0"/>
              <a:t> jedné z ledvin</a:t>
            </a:r>
          </a:p>
          <a:p>
            <a:pPr lvl="1"/>
            <a:r>
              <a:rPr lang="cs-CZ" dirty="0"/>
              <a:t>Ověření tvarových anomálií ledvin</a:t>
            </a:r>
          </a:p>
        </p:txBody>
      </p:sp>
    </p:spTree>
    <p:extLst>
      <p:ext uri="{BB962C8B-B14F-4D97-AF65-F5344CB8AC3E}">
        <p14:creationId xmlns:p14="http://schemas.microsoft.com/office/powerpoint/2010/main" val="29918011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Radionuklidová vyšetření – dynamická scintigrafie</a:t>
            </a:r>
          </a:p>
        </p:txBody>
      </p:sp>
      <p:pic>
        <p:nvPicPr>
          <p:cNvPr id="2050" name="Picture 2" descr="VÃ½sledek obrÃ¡zku pro scintigrafie ledv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930400"/>
            <a:ext cx="7394004" cy="445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7362" y="6414729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http://pfyziolklin.upol.cz/wp-content/uploads/2012/10/fur_odtok_vesely.jpg</a:t>
            </a:r>
          </a:p>
        </p:txBody>
      </p:sp>
    </p:spTree>
    <p:extLst>
      <p:ext uri="{BB962C8B-B14F-4D97-AF65-F5344CB8AC3E}">
        <p14:creationId xmlns:p14="http://schemas.microsoft.com/office/powerpoint/2010/main" val="3641682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metody:</a:t>
            </a:r>
          </a:p>
          <a:p>
            <a:pPr lvl="1"/>
            <a:r>
              <a:rPr lang="cs-CZ" dirty="0"/>
              <a:t>IVU (intravenózní vylučovací urografie), UZV, CT a radionuklidové metody</a:t>
            </a:r>
          </a:p>
          <a:p>
            <a:pPr lvl="1"/>
            <a:endParaRPr lang="cs-CZ" dirty="0"/>
          </a:p>
          <a:p>
            <a:r>
              <a:rPr lang="cs-CZ" dirty="0"/>
              <a:t>Speciální indikace:</a:t>
            </a:r>
          </a:p>
          <a:p>
            <a:pPr lvl="1"/>
            <a:r>
              <a:rPr lang="cs-CZ" dirty="0"/>
              <a:t>Ascendentní pyelografie, </a:t>
            </a:r>
            <a:r>
              <a:rPr lang="cs-CZ" dirty="0" err="1"/>
              <a:t>cystoureterografie</a:t>
            </a:r>
            <a:r>
              <a:rPr lang="cs-CZ" dirty="0"/>
              <a:t>, MRI, biopsie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r>
              <a:rPr lang="cs-CZ" i="1" dirty="0"/>
              <a:t>UZV, MRI a CT podávají především anatomické informace, radionuklidové metody zase funkční, IVU je schopno dodat informovat jak o anatomii tak i o funkci</a:t>
            </a:r>
          </a:p>
        </p:txBody>
      </p:sp>
    </p:spTree>
    <p:extLst>
      <p:ext uri="{BB962C8B-B14F-4D97-AF65-F5344CB8AC3E}">
        <p14:creationId xmlns:p14="http://schemas.microsoft.com/office/powerpoint/2010/main" val="18347614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Radionuklidová vyšetření – dynamická scintigrafie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podání radiofarmaka sledujeme v čase jeho koncentraci v ledvinném parenchymu s následným odtokem do vývodného systému</a:t>
            </a:r>
          </a:p>
          <a:p>
            <a:endParaRPr lang="cs-CZ" dirty="0"/>
          </a:p>
          <a:p>
            <a:r>
              <a:rPr lang="cs-CZ" dirty="0"/>
              <a:t>Indikací tedy je vyšetření funkce parenchymu a zároveň průchodnosti vývodného systému ledvin</a:t>
            </a:r>
          </a:p>
          <a:p>
            <a:endParaRPr lang="cs-CZ" dirty="0"/>
          </a:p>
          <a:p>
            <a:r>
              <a:rPr lang="cs-CZ" dirty="0"/>
              <a:t>Podle volby radiofarmaka, sledujeme buď glomerulární filtraci (</a:t>
            </a:r>
            <a:r>
              <a:rPr lang="cs-CZ" baseline="30000" dirty="0"/>
              <a:t>99m</a:t>
            </a:r>
            <a:r>
              <a:rPr lang="cs-CZ" dirty="0"/>
              <a:t>Tc-DTPA) nebo tubulární sekreci (</a:t>
            </a:r>
            <a:r>
              <a:rPr lang="cs-CZ" baseline="30000" dirty="0"/>
              <a:t>99m</a:t>
            </a:r>
            <a:r>
              <a:rPr lang="cs-CZ" dirty="0"/>
              <a:t>Tc-MAG3) </a:t>
            </a:r>
          </a:p>
        </p:txBody>
      </p:sp>
    </p:spTree>
    <p:extLst>
      <p:ext uri="{BB962C8B-B14F-4D97-AF65-F5344CB8AC3E}">
        <p14:creationId xmlns:p14="http://schemas.microsoft.com/office/powerpoint/2010/main" val="4267410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pic>
        <p:nvPicPr>
          <p:cNvPr id="10242" name="Picture 2" descr="Související obráze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4127" y="1563592"/>
            <a:ext cx="2940503" cy="4410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879124" y="6041362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https://upload.wikimedia.org/wikipedia/commons/thumb/0/0b/Acute_thrombotic_microangiopathy_-_pas_-_very_high_mag.jpg/250px-Acute_thrombotic_microangiopathy_-_pas_-_very_high_mag.jpg</a:t>
            </a:r>
          </a:p>
        </p:txBody>
      </p:sp>
      <p:pic>
        <p:nvPicPr>
          <p:cNvPr id="10244" name="Picture 4" descr="Související obrázek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66" y="1563592"/>
            <a:ext cx="4958251" cy="437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4946" y="6041362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http://www.alcer-caceres.org/wp-content/uploads/2018/04/biopsia.jpg</a:t>
            </a:r>
          </a:p>
        </p:txBody>
      </p:sp>
    </p:spTree>
    <p:extLst>
      <p:ext uri="{BB962C8B-B14F-4D97-AF65-F5344CB8AC3E}">
        <p14:creationId xmlns:p14="http://schemas.microsoft.com/office/powerpoint/2010/main" val="9472093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Provedení:</a:t>
            </a:r>
          </a:p>
          <a:p>
            <a:pPr lvl="1"/>
            <a:r>
              <a:rPr lang="cs-CZ" dirty="0"/>
              <a:t>Vleže na břiše</a:t>
            </a:r>
          </a:p>
          <a:p>
            <a:pPr lvl="1"/>
            <a:r>
              <a:rPr lang="cs-CZ" dirty="0"/>
              <a:t>Perkutánní technika</a:t>
            </a:r>
          </a:p>
          <a:p>
            <a:pPr lvl="1"/>
            <a:r>
              <a:rPr lang="cs-CZ" dirty="0"/>
              <a:t>Odběr z dolního pólu ledviny za kontroly CT, UZV</a:t>
            </a:r>
          </a:p>
          <a:p>
            <a:pPr lvl="1"/>
            <a:r>
              <a:rPr lang="cs-CZ" dirty="0"/>
              <a:t>Odběrové jehly součástí poloautomatických až automatických systémů</a:t>
            </a:r>
          </a:p>
          <a:p>
            <a:pPr lvl="1"/>
            <a:r>
              <a:rPr lang="cs-CZ" dirty="0"/>
              <a:t>Odebraný vzorek zpracován na histologii pro světelný mikroskop</a:t>
            </a:r>
          </a:p>
          <a:p>
            <a:pPr lvl="1"/>
            <a:r>
              <a:rPr lang="cs-CZ" dirty="0"/>
              <a:t>Může se provést i imunofluorescenční vyšetření nebo elektronová mikroskopie.</a:t>
            </a:r>
          </a:p>
        </p:txBody>
      </p:sp>
    </p:spTree>
    <p:extLst>
      <p:ext uri="{BB962C8B-B14F-4D97-AF65-F5344CB8AC3E}">
        <p14:creationId xmlns:p14="http://schemas.microsoft.com/office/powerpoint/2010/main" val="6646533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Biopsie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Indikace:</a:t>
            </a:r>
          </a:p>
          <a:p>
            <a:pPr lvl="1"/>
            <a:r>
              <a:rPr lang="cs-CZ" dirty="0"/>
              <a:t>Nefrotický syndrom</a:t>
            </a:r>
          </a:p>
          <a:p>
            <a:pPr lvl="1"/>
            <a:r>
              <a:rPr lang="cs-CZ" dirty="0"/>
              <a:t>Mikroskopická hematurie a proteinurie, přítomnost autoprotilátek</a:t>
            </a:r>
          </a:p>
          <a:p>
            <a:pPr lvl="1"/>
            <a:r>
              <a:rPr lang="cs-CZ" dirty="0"/>
              <a:t>Chronická renální insuficience s perzistující proteinurií</a:t>
            </a:r>
          </a:p>
          <a:p>
            <a:pPr lvl="1"/>
            <a:r>
              <a:rPr lang="cs-CZ" dirty="0"/>
              <a:t>Akutní renální selhání nejasné etiologie</a:t>
            </a:r>
          </a:p>
          <a:p>
            <a:pPr lvl="1"/>
            <a:r>
              <a:rPr lang="cs-CZ" dirty="0"/>
              <a:t>Progrese chronického selhání u pacientů s prokázanou glomerulonefritidou</a:t>
            </a:r>
          </a:p>
          <a:p>
            <a:r>
              <a:rPr lang="cs-CZ" dirty="0"/>
              <a:t>Kontraindikace:</a:t>
            </a:r>
          </a:p>
          <a:p>
            <a:pPr lvl="1"/>
            <a:r>
              <a:rPr lang="cs-CZ" dirty="0"/>
              <a:t>Nespolupráce pacienta</a:t>
            </a:r>
          </a:p>
          <a:p>
            <a:pPr lvl="1"/>
            <a:r>
              <a:rPr lang="cs-CZ" dirty="0"/>
              <a:t>Solitární ledvina</a:t>
            </a:r>
          </a:p>
          <a:p>
            <a:pPr lvl="1"/>
            <a:r>
              <a:rPr lang="cs-CZ" dirty="0"/>
              <a:t>Hemoragická diatéza, cystické ledviny, terminální selhání ledvin, těžká anémie</a:t>
            </a:r>
          </a:p>
          <a:p>
            <a:r>
              <a:rPr lang="cs-CZ" dirty="0"/>
              <a:t>Komplikace:</a:t>
            </a:r>
          </a:p>
          <a:p>
            <a:pPr lvl="1"/>
            <a:r>
              <a:rPr lang="cs-CZ" dirty="0"/>
              <a:t>Nízké riziko, hematurie, hematom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4700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Konec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99499"/>
            <a:ext cx="8596668" cy="4351338"/>
          </a:xfrm>
        </p:spPr>
        <p:txBody>
          <a:bodyPr/>
          <a:lstStyle/>
          <a:p>
            <a:r>
              <a:rPr lang="cs-CZ" dirty="0"/>
              <a:t>Zdroje:</a:t>
            </a:r>
          </a:p>
          <a:p>
            <a:endParaRPr lang="cs-CZ" dirty="0"/>
          </a:p>
          <a:p>
            <a:pPr lvl="1"/>
            <a:r>
              <a:rPr lang="cs-CZ" dirty="0"/>
              <a:t>TESAŘ, Vladimír a Ondřej VIKLICKÝ. </a:t>
            </a:r>
            <a:r>
              <a:rPr lang="cs-CZ" i="1" dirty="0"/>
              <a:t>Klinická </a:t>
            </a:r>
            <a:r>
              <a:rPr lang="cs-CZ" i="1" dirty="0" err="1"/>
              <a:t>nefrologie</a:t>
            </a:r>
            <a:r>
              <a:rPr lang="cs-CZ" i="1" dirty="0"/>
              <a:t> / Vladimír Tesař, Ondřej Viklický editoři</a:t>
            </a:r>
            <a:r>
              <a:rPr lang="cs-CZ" dirty="0"/>
              <a:t>. 2015. ISBN 9788024743677.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NEKULA, Josef. </a:t>
            </a:r>
            <a:r>
              <a:rPr lang="cs-CZ" i="1" dirty="0"/>
              <a:t>Radiologie / Josef Nekula ... [et al.]</a:t>
            </a:r>
            <a:r>
              <a:rPr lang="cs-CZ" dirty="0"/>
              <a:t>. 2001. ISBN 8024402599.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KORANDA, Pavel. </a:t>
            </a:r>
            <a:r>
              <a:rPr lang="cs-CZ" i="1" dirty="0"/>
              <a:t>Nukleární medicína / Pavel Koranda a kolektiv</a:t>
            </a:r>
            <a:r>
              <a:rPr lang="cs-CZ" dirty="0"/>
              <a:t>. 2014. ISBN 9788024440316.</a:t>
            </a:r>
          </a:p>
        </p:txBody>
      </p:sp>
    </p:spTree>
    <p:extLst>
      <p:ext uri="{BB962C8B-B14F-4D97-AF65-F5344CB8AC3E}">
        <p14:creationId xmlns:p14="http://schemas.microsoft.com/office/powerpoint/2010/main" val="274573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IVU</a:t>
            </a:r>
          </a:p>
        </p:txBody>
      </p:sp>
      <p:pic>
        <p:nvPicPr>
          <p:cNvPr id="2050" name="Picture 2" descr="VÃ½sledek obrÃ¡zku pro IV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257" y="1316977"/>
            <a:ext cx="4498749" cy="523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77334" y="6567208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https://upload.wikimedia.org/wikipedia/commons/thumb/f/f5/Ivu_1.jpg/280px-Ivu_1.jpg</a:t>
            </a:r>
          </a:p>
        </p:txBody>
      </p:sp>
      <p:pic>
        <p:nvPicPr>
          <p:cNvPr id="2052" name="Picture 4" descr="VÃ½sledek obrÃ¡zku pro IV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4" y="358615"/>
            <a:ext cx="4440115" cy="525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26001" y="600631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https://www.researchgate.net/profile/Ahmed_Kotb4/publication/233960479/figure/fig3/AS:267799507501074@1440859786448/Initial-IVU-showing-the-left-PUJ-obstruction.png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77340" y="5687767"/>
            <a:ext cx="5548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i="1" dirty="0"/>
              <a:t>Obstrukce levého močovodu</a:t>
            </a:r>
          </a:p>
        </p:txBody>
      </p:sp>
    </p:spTree>
    <p:extLst>
      <p:ext uri="{BB962C8B-B14F-4D97-AF65-F5344CB8AC3E}">
        <p14:creationId xmlns:p14="http://schemas.microsoft.com/office/powerpoint/2010/main" val="1538067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IVU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Indikace: </a:t>
            </a:r>
          </a:p>
          <a:p>
            <a:pPr lvl="1"/>
            <a:r>
              <a:rPr lang="cs-CZ" dirty="0"/>
              <a:t>Detailní informace o </a:t>
            </a:r>
            <a:r>
              <a:rPr lang="cs-CZ" dirty="0" err="1"/>
              <a:t>kalichopánvičkovém</a:t>
            </a:r>
            <a:r>
              <a:rPr lang="cs-CZ" dirty="0"/>
              <a:t> systému a jeho nemocech: nádory, TBC ledvin, kongenitální anomálie</a:t>
            </a:r>
          </a:p>
          <a:p>
            <a:pPr lvl="1"/>
            <a:r>
              <a:rPr lang="cs-CZ" dirty="0"/>
              <a:t>Spolehlivost v diagnostice urolitiázy</a:t>
            </a:r>
          </a:p>
          <a:p>
            <a:endParaRPr lang="cs-CZ" dirty="0"/>
          </a:p>
          <a:p>
            <a:r>
              <a:rPr lang="cs-CZ" dirty="0"/>
              <a:t>Nevýhody:</a:t>
            </a:r>
          </a:p>
          <a:p>
            <a:pPr lvl="1"/>
            <a:r>
              <a:rPr lang="cs-CZ" dirty="0"/>
              <a:t>Rizika spojená s podáním kontrastní látky: alergie, poškození ledvin</a:t>
            </a:r>
          </a:p>
          <a:p>
            <a:pPr lvl="1"/>
            <a:r>
              <a:rPr lang="cs-CZ" dirty="0"/>
              <a:t>Metoda vyžaduje dostatečně zachovanou glomerulární filtraci, jinak potřeba volit ascendentní pyelografii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111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Prostý RTG snímek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91"/>
            <a:ext cx="10515600" cy="4351338"/>
          </a:xfrm>
        </p:spPr>
        <p:txBody>
          <a:bodyPr/>
          <a:lstStyle/>
          <a:p>
            <a:r>
              <a:rPr lang="cs-CZ" dirty="0"/>
              <a:t>Předchází každé IVU</a:t>
            </a:r>
          </a:p>
          <a:p>
            <a:endParaRPr lang="cs-CZ" dirty="0"/>
          </a:p>
          <a:p>
            <a:r>
              <a:rPr lang="cs-CZ" dirty="0"/>
              <a:t>Význam při urolitiáze</a:t>
            </a:r>
          </a:p>
          <a:p>
            <a:endParaRPr lang="cs-CZ" dirty="0"/>
          </a:p>
          <a:p>
            <a:r>
              <a:rPr lang="cs-CZ" dirty="0"/>
              <a:t>Omezený informační přínos </a:t>
            </a:r>
          </a:p>
          <a:p>
            <a:endParaRPr lang="cs-CZ" dirty="0"/>
          </a:p>
          <a:p>
            <a:r>
              <a:rPr lang="cs-CZ" dirty="0"/>
              <a:t>Vytlačen informačně přínosnějšími metodami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3074" name="Picture 2" descr="VÃ½sledek obrÃ¡zku pro RTG ledv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157" y="1485991"/>
            <a:ext cx="4219744" cy="448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997442" y="59671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http://upload.wikimedia.org/wikipedia/commons/thumb/6/66/Kidney_stones_abdominal_X-ray.jpg/226px-Kidney_stones_abdominal_X-ray.jpg</a:t>
            </a:r>
          </a:p>
        </p:txBody>
      </p:sp>
    </p:spTree>
    <p:extLst>
      <p:ext uri="{BB962C8B-B14F-4D97-AF65-F5344CB8AC3E}">
        <p14:creationId xmlns:p14="http://schemas.microsoft.com/office/powerpoint/2010/main" val="3880481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Ascendentní pyelografie</a:t>
            </a:r>
          </a:p>
        </p:txBody>
      </p:sp>
      <p:pic>
        <p:nvPicPr>
          <p:cNvPr id="6" name="Picture 2" descr="Výsledek obrázku pro ascendentní pyelografi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17" t="975" r="19510" b="8064"/>
          <a:stretch/>
        </p:blipFill>
        <p:spPr bwMode="auto">
          <a:xfrm>
            <a:off x="8399417" y="1254035"/>
            <a:ext cx="3252652" cy="454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399417" y="6022704"/>
            <a:ext cx="3132589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http://www.nnm.cz/_oddeleni/radiologie/docs/b06.jpg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8200" y="1554480"/>
            <a:ext cx="711708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Výběrové vyšetření u některých obstrukčních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uropatií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Eventuálně doplnění některých jiných radiologických metod, které nepřinesly dostatek informací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 potřeba zavést katetr do močovodu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Riziko zavlečení infekce, poranění močových cest</a:t>
            </a:r>
          </a:p>
        </p:txBody>
      </p:sp>
    </p:spTree>
    <p:extLst>
      <p:ext uri="{BB962C8B-B14F-4D97-AF65-F5344CB8AC3E}">
        <p14:creationId xmlns:p14="http://schemas.microsoft.com/office/powerpoint/2010/main" val="1575073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UZV</a:t>
            </a:r>
          </a:p>
        </p:txBody>
      </p:sp>
      <p:pic>
        <p:nvPicPr>
          <p:cNvPr id="5122" name="Picture 2" descr="VÃ½sledek obrÃ¡zku pro UZV ledv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446" y="722851"/>
            <a:ext cx="6723955" cy="504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21192" y="5879068"/>
            <a:ext cx="248657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900" dirty="0"/>
              <a:t>http://www.stefajir.cz/files/LedvinaUZ.jpg</a:t>
            </a:r>
          </a:p>
        </p:txBody>
      </p:sp>
    </p:spTree>
    <p:extLst>
      <p:ext uri="{BB962C8B-B14F-4D97-AF65-F5344CB8AC3E}">
        <p14:creationId xmlns:p14="http://schemas.microsoft.com/office/powerpoint/2010/main" val="3245407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UZV</a:t>
            </a:r>
          </a:p>
        </p:txBody>
      </p:sp>
      <p:pic>
        <p:nvPicPr>
          <p:cNvPr id="6146" name="Picture 2" descr="VÃ½sledek obrÃ¡zku pro UZV ledv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254" y="609600"/>
            <a:ext cx="6576500" cy="5359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19400" y="5969447"/>
            <a:ext cx="6096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900" dirty="0"/>
              <a:t>https://www.vethope.cz/userimages/wysiwyg/8587ca3fbf80779e8c7e8fc38abd5cb5.gif</a:t>
            </a:r>
          </a:p>
        </p:txBody>
      </p:sp>
    </p:spTree>
    <p:extLst>
      <p:ext uri="{BB962C8B-B14F-4D97-AF65-F5344CB8AC3E}">
        <p14:creationId xmlns:p14="http://schemas.microsoft.com/office/powerpoint/2010/main" val="27261909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UZV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Dostupná, neinvazivní, informačně přínosná = nejčastěji používaná</a:t>
            </a:r>
          </a:p>
          <a:p>
            <a:r>
              <a:rPr lang="cs-CZ" dirty="0"/>
              <a:t>Indikace:</a:t>
            </a:r>
          </a:p>
          <a:p>
            <a:pPr lvl="1"/>
            <a:r>
              <a:rPr lang="cs-CZ" dirty="0" err="1"/>
              <a:t>Hydronefróza</a:t>
            </a:r>
            <a:endParaRPr lang="cs-CZ" dirty="0"/>
          </a:p>
          <a:p>
            <a:pPr lvl="1"/>
            <a:r>
              <a:rPr lang="cs-CZ" dirty="0"/>
              <a:t>Renální tumory, abscesy, cysty…</a:t>
            </a:r>
          </a:p>
          <a:p>
            <a:pPr lvl="1"/>
            <a:r>
              <a:rPr lang="cs-CZ" dirty="0"/>
              <a:t>Sledování velikosti ledvin</a:t>
            </a:r>
          </a:p>
          <a:p>
            <a:pPr lvl="1"/>
            <a:r>
              <a:rPr lang="cs-CZ" dirty="0"/>
              <a:t>Traumata ledvin</a:t>
            </a:r>
          </a:p>
          <a:p>
            <a:pPr lvl="1"/>
            <a:r>
              <a:rPr lang="cs-CZ" dirty="0"/>
              <a:t>Vyšetření renálních tepen Dopplerovskými metodami pro renální stenózu, ovšem limitováno svojí náročností na provedení, alternativou jsou CTA a MRA popř. konvenční angiografie</a:t>
            </a:r>
          </a:p>
        </p:txBody>
      </p:sp>
    </p:spTree>
    <p:extLst>
      <p:ext uri="{BB962C8B-B14F-4D97-AF65-F5344CB8AC3E}">
        <p14:creationId xmlns:p14="http://schemas.microsoft.com/office/powerpoint/2010/main" val="31332478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990</Words>
  <Application>Microsoft Office PowerPoint</Application>
  <PresentationFormat>Širokoúhlá obrazovka</PresentationFormat>
  <Paragraphs>136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8" baseType="lpstr">
      <vt:lpstr>Arial</vt:lpstr>
      <vt:lpstr>Trebuchet MS</vt:lpstr>
      <vt:lpstr>Wingdings 3</vt:lpstr>
      <vt:lpstr>Facet</vt:lpstr>
      <vt:lpstr>Vyšetření ledvin pomocí zobrazovacích metod a biopsie</vt:lpstr>
      <vt:lpstr>Úvod</vt:lpstr>
      <vt:lpstr>IVU</vt:lpstr>
      <vt:lpstr>IVU</vt:lpstr>
      <vt:lpstr>Prostý RTG snímek</vt:lpstr>
      <vt:lpstr>Ascendentní pyelografie</vt:lpstr>
      <vt:lpstr>UZV</vt:lpstr>
      <vt:lpstr>UZV</vt:lpstr>
      <vt:lpstr>UZV</vt:lpstr>
      <vt:lpstr>Barevná Dopplerovská sonografie renální arterií</vt:lpstr>
      <vt:lpstr>CT</vt:lpstr>
      <vt:lpstr>CT</vt:lpstr>
      <vt:lpstr>CT</vt:lpstr>
      <vt:lpstr>MRI</vt:lpstr>
      <vt:lpstr>MRI</vt:lpstr>
      <vt:lpstr>Radionuklidová vyšetření – princip</vt:lpstr>
      <vt:lpstr>Radionuklidová vyšetření – statická scintigrafie</vt:lpstr>
      <vt:lpstr>Radionuklidová vyšetření – statická scintigrafie</vt:lpstr>
      <vt:lpstr>Radionuklidová vyšetření – dynamická scintigrafie</vt:lpstr>
      <vt:lpstr>Radionuklidová vyšetření – dynamická scintigrafie</vt:lpstr>
      <vt:lpstr>Biopsie</vt:lpstr>
      <vt:lpstr>Biopsie</vt:lpstr>
      <vt:lpstr>Biopsie</vt:lpstr>
      <vt:lpstr>Konec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Vyšetření ledvin pomocí zobrazovacích metod</dc:title>
  <dc:creator>Pavel Tinka</dc:creator>
  <cp:lastModifiedBy>Pavel Tinka</cp:lastModifiedBy>
  <cp:revision>20</cp:revision>
  <dcterms:created xsi:type="dcterms:W3CDTF">2018-08-21T08:16:35Z</dcterms:created>
  <dcterms:modified xsi:type="dcterms:W3CDTF">2018-09-22T10:05:22Z</dcterms:modified>
</cp:coreProperties>
</file>