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5" r:id="rId8"/>
    <p:sldId id="264" r:id="rId9"/>
    <p:sldId id="271" r:id="rId10"/>
    <p:sldId id="270" r:id="rId11"/>
    <p:sldId id="268" r:id="rId12"/>
    <p:sldId id="266" r:id="rId13"/>
    <p:sldId id="276" r:id="rId14"/>
    <p:sldId id="272" r:id="rId15"/>
    <p:sldId id="273" r:id="rId16"/>
    <p:sldId id="277" r:id="rId17"/>
    <p:sldId id="278" r:id="rId18"/>
    <p:sldId id="274" r:id="rId19"/>
    <p:sldId id="279" r:id="rId20"/>
    <p:sldId id="280" r:id="rId21"/>
    <p:sldId id="282" r:id="rId22"/>
    <p:sldId id="281" r:id="rId23"/>
    <p:sldId id="275" r:id="rId24"/>
    <p:sldId id="283" r:id="rId25"/>
    <p:sldId id="284" r:id="rId26"/>
    <p:sldId id="285" r:id="rId27"/>
    <p:sldId id="267" r:id="rId28"/>
    <p:sldId id="287" r:id="rId29"/>
    <p:sldId id="286" r:id="rId30"/>
    <p:sldId id="263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vel Tinka" initials="PT" lastIdx="1" clrIdx="0">
    <p:extLst>
      <p:ext uri="{19B8F6BF-5375-455C-9EA6-DF929625EA0E}">
        <p15:presenceInfo xmlns:p15="http://schemas.microsoft.com/office/powerpoint/2012/main" userId="Pavel Tink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C79E7-1590-4E7A-BF4F-34A31A816980}" type="datetimeFigureOut">
              <a:rPr lang="cs-CZ" smtClean="0"/>
              <a:t>22.09.2018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51295-0AFF-4FF1-A766-9EEA3C2C6E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32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C79E7-1590-4E7A-BF4F-34A31A816980}" type="datetimeFigureOut">
              <a:rPr lang="cs-CZ" smtClean="0"/>
              <a:t>22.09.2018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51295-0AFF-4FF1-A766-9EEA3C2C6E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0921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C79E7-1590-4E7A-BF4F-34A31A816980}" type="datetimeFigureOut">
              <a:rPr lang="cs-CZ" smtClean="0"/>
              <a:t>22.09.2018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51295-0AFF-4FF1-A766-9EEA3C2C6E15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9105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C79E7-1590-4E7A-BF4F-34A31A816980}" type="datetimeFigureOut">
              <a:rPr lang="cs-CZ" smtClean="0"/>
              <a:t>22.09.2018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51295-0AFF-4FF1-A766-9EEA3C2C6E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73908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C79E7-1590-4E7A-BF4F-34A31A816980}" type="datetimeFigureOut">
              <a:rPr lang="cs-CZ" smtClean="0"/>
              <a:t>22.09.2018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51295-0AFF-4FF1-A766-9EEA3C2C6E15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5340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C79E7-1590-4E7A-BF4F-34A31A816980}" type="datetimeFigureOut">
              <a:rPr lang="cs-CZ" smtClean="0"/>
              <a:t>22.09.2018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51295-0AFF-4FF1-A766-9EEA3C2C6E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35246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C79E7-1590-4E7A-BF4F-34A31A816980}" type="datetimeFigureOut">
              <a:rPr lang="cs-CZ" smtClean="0"/>
              <a:t>22.09.2018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51295-0AFF-4FF1-A766-9EEA3C2C6E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8068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C79E7-1590-4E7A-BF4F-34A31A816980}" type="datetimeFigureOut">
              <a:rPr lang="cs-CZ" smtClean="0"/>
              <a:t>22.09.2018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51295-0AFF-4FF1-A766-9EEA3C2C6E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740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C79E7-1590-4E7A-BF4F-34A31A816980}" type="datetimeFigureOut">
              <a:rPr lang="cs-CZ" smtClean="0"/>
              <a:t>22.09.2018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51295-0AFF-4FF1-A766-9EEA3C2C6E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4256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C79E7-1590-4E7A-BF4F-34A31A816980}" type="datetimeFigureOut">
              <a:rPr lang="cs-CZ" smtClean="0"/>
              <a:t>22.09.2018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51295-0AFF-4FF1-A766-9EEA3C2C6E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0360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C79E7-1590-4E7A-BF4F-34A31A816980}" type="datetimeFigureOut">
              <a:rPr lang="cs-CZ" smtClean="0"/>
              <a:t>22.09.2018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51295-0AFF-4FF1-A766-9EEA3C2C6E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2881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C79E7-1590-4E7A-BF4F-34A31A816980}" type="datetimeFigureOut">
              <a:rPr lang="cs-CZ" smtClean="0"/>
              <a:t>22.09.2018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51295-0AFF-4FF1-A766-9EEA3C2C6E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835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C79E7-1590-4E7A-BF4F-34A31A816980}" type="datetimeFigureOut">
              <a:rPr lang="cs-CZ" smtClean="0"/>
              <a:t>22.09.2018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51295-0AFF-4FF1-A766-9EEA3C2C6E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239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C79E7-1590-4E7A-BF4F-34A31A816980}" type="datetimeFigureOut">
              <a:rPr lang="cs-CZ" smtClean="0"/>
              <a:t>22.09.2018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51295-0AFF-4FF1-A766-9EEA3C2C6E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5549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C79E7-1590-4E7A-BF4F-34A31A816980}" type="datetimeFigureOut">
              <a:rPr lang="cs-CZ" smtClean="0"/>
              <a:t>22.09.2018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51295-0AFF-4FF1-A766-9EEA3C2C6E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3892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C79E7-1590-4E7A-BF4F-34A31A816980}" type="datetimeFigureOut">
              <a:rPr lang="cs-CZ" smtClean="0"/>
              <a:t>22.09.2018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51295-0AFF-4FF1-A766-9EEA3C2C6E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1000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C79E7-1590-4E7A-BF4F-34A31A816980}" type="datetimeFigureOut">
              <a:rPr lang="cs-CZ" smtClean="0"/>
              <a:t>22.09.2018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7551295-0AFF-4FF1-A766-9EEA3C2C6E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3624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ukbh.fnplzen.cz/cs/node/1613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6AB4FC-CB49-4BCE-B8B2-C504B222CE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Vyšetření moči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FB1814E-9D3E-4E5D-9CA0-94E6F9E5E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529135"/>
            <a:ext cx="7766936" cy="1096899"/>
          </a:xfrm>
        </p:spPr>
        <p:txBody>
          <a:bodyPr>
            <a:normAutofit/>
          </a:bodyPr>
          <a:lstStyle/>
          <a:p>
            <a:r>
              <a:rPr lang="cs-CZ" sz="2200" dirty="0"/>
              <a:t>Pavel Tinka</a:t>
            </a:r>
          </a:p>
        </p:txBody>
      </p:sp>
      <p:pic>
        <p:nvPicPr>
          <p:cNvPr id="1026" name="Picture 2" descr="VÃ½sledek obrÃ¡zku pro vyÅ¡etÅenÃ­ moÄe">
            <a:extLst>
              <a:ext uri="{FF2B5EF4-FFF2-40B4-BE49-F238E27FC236}">
                <a16:creationId xmlns:a16="http://schemas.microsoft.com/office/drawing/2014/main" id="{E23C9D7B-5A74-4A07-83B0-50F4FBE09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31" y="3488131"/>
            <a:ext cx="3814548" cy="254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6E0D6CF7-066A-4071-BFD8-3BB00186DA60}"/>
              </a:ext>
            </a:extLst>
          </p:cNvPr>
          <p:cNvSpPr/>
          <p:nvPr/>
        </p:nvSpPr>
        <p:spPr>
          <a:xfrm>
            <a:off x="407963" y="6104333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900" dirty="0"/>
              <a:t>http://new.propedeutika.cz/wp-content/uploads/ngg_featured/20924718_ml.jpg</a:t>
            </a:r>
          </a:p>
        </p:txBody>
      </p:sp>
    </p:spTree>
    <p:extLst>
      <p:ext uri="{BB962C8B-B14F-4D97-AF65-F5344CB8AC3E}">
        <p14:creationId xmlns:p14="http://schemas.microsoft.com/office/powerpoint/2010/main" val="1249090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492414-47AE-4038-8AED-6A122A6A6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Chemické vyšetření moči - proteinurie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45FB2F1-0E3D-4CC6-AFA2-A7F2BEAC16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Tubulární proteinurie</a:t>
            </a:r>
          </a:p>
          <a:p>
            <a:pPr lvl="1"/>
            <a:r>
              <a:rPr lang="cs-CZ" dirty="0"/>
              <a:t>Porucha tubulární resorpce proteinů, v moči je charakteristická přítomnost beta</a:t>
            </a:r>
            <a:r>
              <a:rPr lang="cs-CZ" baseline="-25000" dirty="0"/>
              <a:t>2</a:t>
            </a:r>
            <a:r>
              <a:rPr lang="cs-CZ" dirty="0"/>
              <a:t>-mikroglobulinu, alfa</a:t>
            </a:r>
            <a:r>
              <a:rPr lang="cs-CZ" baseline="-25000" dirty="0"/>
              <a:t>1</a:t>
            </a:r>
            <a:r>
              <a:rPr lang="cs-CZ" dirty="0"/>
              <a:t> – mikroglobulinu, retinol-</a:t>
            </a:r>
            <a:r>
              <a:rPr lang="cs-CZ" dirty="0" err="1"/>
              <a:t>binding</a:t>
            </a:r>
            <a:r>
              <a:rPr lang="cs-CZ" dirty="0"/>
              <a:t> proteinu </a:t>
            </a:r>
          </a:p>
          <a:p>
            <a:r>
              <a:rPr lang="cs-CZ" dirty="0"/>
              <a:t>Smíšené proteinurie</a:t>
            </a:r>
          </a:p>
          <a:p>
            <a:pPr lvl="1"/>
            <a:r>
              <a:rPr lang="cs-CZ" dirty="0"/>
              <a:t>Bývá kombinací výše uvedených, je projevem zániku většiny nefronů</a:t>
            </a:r>
          </a:p>
          <a:p>
            <a:r>
              <a:rPr lang="cs-CZ" dirty="0" err="1"/>
              <a:t>Postrenální</a:t>
            </a:r>
            <a:r>
              <a:rPr lang="cs-CZ" dirty="0"/>
              <a:t> proteinurie</a:t>
            </a:r>
          </a:p>
          <a:p>
            <a:pPr lvl="1"/>
            <a:r>
              <a:rPr lang="cs-CZ" dirty="0"/>
              <a:t>Vzniká při patologických procesech ve vývodném systému ledvin, moč obsahuje proteiny, které v ní nejsou přítomny ani při výrazně poškozeném glomerulu</a:t>
            </a:r>
          </a:p>
          <a:p>
            <a:r>
              <a:rPr lang="cs-CZ" i="1" dirty="0"/>
              <a:t>* </a:t>
            </a:r>
            <a:r>
              <a:rPr lang="cs-CZ" i="1" dirty="0" err="1"/>
              <a:t>Glykozurie</a:t>
            </a:r>
            <a:endParaRPr lang="cs-CZ" i="1" dirty="0"/>
          </a:p>
          <a:p>
            <a:pPr lvl="1"/>
            <a:r>
              <a:rPr lang="cs-CZ" i="1" dirty="0"/>
              <a:t>Vzniká při glykémii 10 </a:t>
            </a:r>
            <a:r>
              <a:rPr lang="cs-CZ" i="1" dirty="0" err="1"/>
              <a:t>mmol</a:t>
            </a:r>
            <a:r>
              <a:rPr lang="cs-CZ" i="1" dirty="0"/>
              <a:t>/l a vyšší, kdy nestíhá tubulární resorpce GLC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0192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37C43D-2C3C-4044-B775-72433AAB9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Chemické vyšetření moči – komplikace při vyšetřování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0CC5A56-B3A8-43BE-AF9C-9622965F7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Pokud se v již odebrané moči pomnoží bakterie z důvodu dlouhého stání, způsobí svojí činností změnu pH ve smyslu alkalizace, což může způsobit arteficiální vznik krystalů </a:t>
            </a:r>
          </a:p>
          <a:p>
            <a:endParaRPr lang="cs-CZ" dirty="0"/>
          </a:p>
          <a:p>
            <a:r>
              <a:rPr lang="cs-CZ" dirty="0"/>
              <a:t>V hypotonické moči se mohou případné erytrocyty rozpadnout, uvolnit svůj obsah a ovlivnit vyšetřování, navíc budou chybět pro průkaz hematurie</a:t>
            </a:r>
          </a:p>
          <a:p>
            <a:endParaRPr lang="cs-CZ" dirty="0"/>
          </a:p>
          <a:p>
            <a:r>
              <a:rPr lang="cs-CZ" dirty="0"/>
              <a:t>V hypertonické moči se buňky svraští a mohou být hůře hodnotitelné</a:t>
            </a:r>
          </a:p>
        </p:txBody>
      </p:sp>
    </p:spTree>
    <p:extLst>
      <p:ext uri="{BB962C8B-B14F-4D97-AF65-F5344CB8AC3E}">
        <p14:creationId xmlns:p14="http://schemas.microsoft.com/office/powerpoint/2010/main" val="4139041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6A1900-7605-4541-B2D5-EDF618B32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Vyšetření močového sedimentu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A4692CC-0F4D-495B-94A4-DA511DE861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Normální močový sediment zcela ojediněle obsahuje </a:t>
            </a:r>
            <a:r>
              <a:rPr lang="cs-CZ" dirty="0" err="1"/>
              <a:t>ery</a:t>
            </a:r>
            <a:r>
              <a:rPr lang="cs-CZ" dirty="0"/>
              <a:t>, </a:t>
            </a:r>
            <a:r>
              <a:rPr lang="cs-CZ" dirty="0" err="1"/>
              <a:t>leu</a:t>
            </a:r>
            <a:r>
              <a:rPr lang="cs-CZ" dirty="0"/>
              <a:t>, </a:t>
            </a:r>
            <a:r>
              <a:rPr lang="cs-CZ" dirty="0" err="1"/>
              <a:t>epitelie</a:t>
            </a:r>
            <a:r>
              <a:rPr lang="cs-CZ" dirty="0"/>
              <a:t> a amorfní soli</a:t>
            </a:r>
          </a:p>
          <a:p>
            <a:endParaRPr lang="cs-CZ" dirty="0"/>
          </a:p>
          <a:p>
            <a:r>
              <a:rPr lang="cs-CZ" dirty="0"/>
              <a:t>Vyšetření dle </a:t>
            </a:r>
            <a:r>
              <a:rPr lang="cs-CZ" dirty="0" err="1"/>
              <a:t>Hamburgera</a:t>
            </a:r>
            <a:r>
              <a:rPr lang="cs-CZ" dirty="0"/>
              <a:t> (manuální počítání krvinek v </a:t>
            </a:r>
            <a:r>
              <a:rPr lang="cs-CZ" dirty="0" err="1"/>
              <a:t>Bürckerově</a:t>
            </a:r>
            <a:r>
              <a:rPr lang="cs-CZ" dirty="0"/>
              <a:t> komůrce) je již </a:t>
            </a:r>
            <a:r>
              <a:rPr lang="cs-CZ" dirty="0" err="1"/>
              <a:t>obsolentní</a:t>
            </a:r>
            <a:endParaRPr lang="cs-CZ" dirty="0"/>
          </a:p>
          <a:p>
            <a:endParaRPr lang="cs-CZ" b="1" dirty="0"/>
          </a:p>
          <a:p>
            <a:r>
              <a:rPr lang="cs-CZ" b="1" dirty="0"/>
              <a:t>nahrazeno automatickým analyzátorem</a:t>
            </a:r>
            <a:r>
              <a:rPr lang="cs-CZ" dirty="0"/>
              <a:t>, který přiřazuje arbitrární jednotky počtům elementů v 1 µl moči</a:t>
            </a:r>
            <a:r>
              <a:rPr lang="cs-CZ" b="1" dirty="0"/>
              <a:t>. </a:t>
            </a:r>
            <a:r>
              <a:rPr lang="cs-CZ" dirty="0"/>
              <a:t>Viz tabulka na následujícím snímku.</a:t>
            </a:r>
          </a:p>
        </p:txBody>
      </p:sp>
    </p:spTree>
    <p:extLst>
      <p:ext uri="{BB962C8B-B14F-4D97-AF65-F5344CB8AC3E}">
        <p14:creationId xmlns:p14="http://schemas.microsoft.com/office/powerpoint/2010/main" val="837171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5CABE7-18AA-4D27-B71E-2A51D0C5B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Provedení vyšetření močového sedimentu</a:t>
            </a:r>
          </a:p>
        </p:txBody>
      </p:sp>
      <p:pic>
        <p:nvPicPr>
          <p:cNvPr id="1026" name="Picture 2" descr="VÃ½sledek obrÃ¡zku pro moÄovÃ½ sediment">
            <a:extLst>
              <a:ext uri="{FF2B5EF4-FFF2-40B4-BE49-F238E27FC236}">
                <a16:creationId xmlns:a16="http://schemas.microsoft.com/office/drawing/2014/main" id="{8F1F80DA-C251-408E-950C-EABCB725F80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3" y="1930400"/>
            <a:ext cx="8776156" cy="480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2DD8B172-5C9A-48C7-9DA6-E6CD5932EB76}"/>
              </a:ext>
            </a:extLst>
          </p:cNvPr>
          <p:cNvSpPr/>
          <p:nvPr/>
        </p:nvSpPr>
        <p:spPr>
          <a:xfrm>
            <a:off x="9453489" y="6509155"/>
            <a:ext cx="241765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900" dirty="0"/>
              <a:t>https://labmet.zshk.cz/media/SLM409.jpg</a:t>
            </a:r>
          </a:p>
        </p:txBody>
      </p:sp>
    </p:spTree>
    <p:extLst>
      <p:ext uri="{BB962C8B-B14F-4D97-AF65-F5344CB8AC3E}">
        <p14:creationId xmlns:p14="http://schemas.microsoft.com/office/powerpoint/2010/main" val="1694539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39DC92-4CDE-4831-A92C-64FB4F8B8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Vyšetření močového sedimentu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C2BA98A2-314D-4020-8665-F406C9F19F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2667494"/>
              </p:ext>
            </p:extLst>
          </p:nvPr>
        </p:nvGraphicFramePr>
        <p:xfrm>
          <a:off x="677334" y="2501900"/>
          <a:ext cx="859631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2719">
                  <a:extLst>
                    <a:ext uri="{9D8B030D-6E8A-4147-A177-3AD203B41FA5}">
                      <a16:colId xmlns:a16="http://schemas.microsoft.com/office/drawing/2014/main" val="3677404377"/>
                    </a:ext>
                  </a:extLst>
                </a:gridCol>
                <a:gridCol w="1432719">
                  <a:extLst>
                    <a:ext uri="{9D8B030D-6E8A-4147-A177-3AD203B41FA5}">
                      <a16:colId xmlns:a16="http://schemas.microsoft.com/office/drawing/2014/main" val="949886267"/>
                    </a:ext>
                  </a:extLst>
                </a:gridCol>
                <a:gridCol w="1432719">
                  <a:extLst>
                    <a:ext uri="{9D8B030D-6E8A-4147-A177-3AD203B41FA5}">
                      <a16:colId xmlns:a16="http://schemas.microsoft.com/office/drawing/2014/main" val="3814528776"/>
                    </a:ext>
                  </a:extLst>
                </a:gridCol>
                <a:gridCol w="1432719">
                  <a:extLst>
                    <a:ext uri="{9D8B030D-6E8A-4147-A177-3AD203B41FA5}">
                      <a16:colId xmlns:a16="http://schemas.microsoft.com/office/drawing/2014/main" val="360079688"/>
                    </a:ext>
                  </a:extLst>
                </a:gridCol>
                <a:gridCol w="1432719">
                  <a:extLst>
                    <a:ext uri="{9D8B030D-6E8A-4147-A177-3AD203B41FA5}">
                      <a16:colId xmlns:a16="http://schemas.microsoft.com/office/drawing/2014/main" val="1375499766"/>
                    </a:ext>
                  </a:extLst>
                </a:gridCol>
                <a:gridCol w="1432719">
                  <a:extLst>
                    <a:ext uri="{9D8B030D-6E8A-4147-A177-3AD203B41FA5}">
                      <a16:colId xmlns:a16="http://schemas.microsoft.com/office/drawing/2014/main" val="37752876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 </a:t>
                      </a:r>
                      <a:r>
                        <a:rPr lang="cs-CZ" dirty="0" err="1"/>
                        <a:t>arb</a:t>
                      </a:r>
                      <a:r>
                        <a:rPr lang="cs-CZ" dirty="0"/>
                        <a:t>. j.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1 </a:t>
                      </a:r>
                      <a:r>
                        <a:rPr lang="cs-CZ" dirty="0" err="1"/>
                        <a:t>arb</a:t>
                      </a:r>
                      <a:r>
                        <a:rPr lang="cs-CZ" dirty="0"/>
                        <a:t>. j.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2 </a:t>
                      </a:r>
                      <a:r>
                        <a:rPr lang="cs-CZ" dirty="0" err="1"/>
                        <a:t>arb</a:t>
                      </a:r>
                      <a:r>
                        <a:rPr lang="cs-CZ" dirty="0"/>
                        <a:t>. j.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3 </a:t>
                      </a:r>
                      <a:r>
                        <a:rPr lang="cs-CZ" dirty="0" err="1"/>
                        <a:t>arb</a:t>
                      </a:r>
                      <a:r>
                        <a:rPr lang="cs-CZ" dirty="0"/>
                        <a:t>. j.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4 </a:t>
                      </a:r>
                      <a:r>
                        <a:rPr lang="cs-CZ" dirty="0" err="1"/>
                        <a:t>arb</a:t>
                      </a:r>
                      <a:r>
                        <a:rPr lang="cs-CZ" dirty="0"/>
                        <a:t>. j.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7820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Erytrocyty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11-50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51-100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101-500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&gt;500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1143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Leukocyty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0-14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15-50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51-100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101-250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&gt;250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8881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Válce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11-20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&gt;20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4367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Epitelie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0-15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16-50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51-100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101-200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&gt;200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673640"/>
                  </a:ext>
                </a:extLst>
              </a:tr>
            </a:tbl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F26984A7-BE8F-4FA6-9ED4-F59D758D91EF}"/>
              </a:ext>
            </a:extLst>
          </p:cNvPr>
          <p:cNvSpPr txBox="1"/>
          <p:nvPr/>
        </p:nvSpPr>
        <p:spPr>
          <a:xfrm>
            <a:off x="677334" y="4356100"/>
            <a:ext cx="8596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*dospělá populace, laboratoř OKB, FN u svaté Anny v Brně</a:t>
            </a:r>
          </a:p>
        </p:txBody>
      </p:sp>
    </p:spTree>
    <p:extLst>
      <p:ext uri="{BB962C8B-B14F-4D97-AF65-F5344CB8AC3E}">
        <p14:creationId xmlns:p14="http://schemas.microsoft.com/office/powerpoint/2010/main" val="950980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EF8696-43DB-4C8D-A782-E51B6C046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Vyšetření močového sedimentu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72D02AB-20F5-47EF-A53F-626323177A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Hematurie</a:t>
            </a:r>
          </a:p>
          <a:p>
            <a:pPr lvl="1"/>
            <a:r>
              <a:rPr lang="cs-CZ" dirty="0"/>
              <a:t>Mikroskopická, průkaz </a:t>
            </a:r>
            <a:r>
              <a:rPr lang="cs-CZ" dirty="0" err="1"/>
              <a:t>ery</a:t>
            </a:r>
            <a:r>
              <a:rPr lang="cs-CZ" dirty="0"/>
              <a:t> až mikroskopem</a:t>
            </a:r>
          </a:p>
          <a:p>
            <a:pPr lvl="1"/>
            <a:r>
              <a:rPr lang="cs-CZ" dirty="0"/>
              <a:t>Makroskopická, zabarvení moče do červena, viditelné okem</a:t>
            </a:r>
          </a:p>
          <a:p>
            <a:pPr lvl="1"/>
            <a:r>
              <a:rPr lang="cs-CZ" dirty="0" err="1"/>
              <a:t>Hemoglobinurie</a:t>
            </a:r>
            <a:r>
              <a:rPr lang="cs-CZ" dirty="0"/>
              <a:t>, přítomnost </a:t>
            </a:r>
            <a:r>
              <a:rPr lang="cs-CZ" dirty="0" err="1"/>
              <a:t>Hb</a:t>
            </a:r>
            <a:r>
              <a:rPr lang="cs-CZ" dirty="0"/>
              <a:t> bez </a:t>
            </a:r>
            <a:r>
              <a:rPr lang="cs-CZ" dirty="0" err="1"/>
              <a:t>ery</a:t>
            </a:r>
            <a:endParaRPr lang="cs-CZ" dirty="0"/>
          </a:p>
          <a:p>
            <a:pPr lvl="1"/>
            <a:r>
              <a:rPr lang="cs-CZ" dirty="0"/>
              <a:t>Renální hematurie, poškození glomerulů takového rozměru, že prochází i </a:t>
            </a:r>
            <a:r>
              <a:rPr lang="cs-CZ" dirty="0" err="1"/>
              <a:t>ery</a:t>
            </a:r>
            <a:r>
              <a:rPr lang="cs-CZ" dirty="0"/>
              <a:t>, které jsou deformované</a:t>
            </a:r>
          </a:p>
          <a:p>
            <a:pPr lvl="1"/>
            <a:r>
              <a:rPr lang="cs-CZ" dirty="0"/>
              <a:t>Hematurie z močových cest, uvolnění </a:t>
            </a:r>
            <a:r>
              <a:rPr lang="cs-CZ" dirty="0" err="1"/>
              <a:t>ery</a:t>
            </a:r>
            <a:r>
              <a:rPr lang="cs-CZ" dirty="0"/>
              <a:t> z nádorů, zánětlivých ložisek </a:t>
            </a:r>
            <a:r>
              <a:rPr lang="cs-CZ" dirty="0" err="1"/>
              <a:t>etc</a:t>
            </a:r>
            <a:r>
              <a:rPr lang="cs-CZ" dirty="0"/>
              <a:t>., </a:t>
            </a:r>
            <a:r>
              <a:rPr lang="cs-CZ" dirty="0" err="1"/>
              <a:t>ery</a:t>
            </a:r>
            <a:r>
              <a:rPr lang="cs-CZ" dirty="0"/>
              <a:t> nedeformovány</a:t>
            </a:r>
          </a:p>
          <a:p>
            <a:r>
              <a:rPr lang="cs-CZ" dirty="0" err="1"/>
              <a:t>Leukocyturie</a:t>
            </a:r>
            <a:endParaRPr lang="cs-CZ" dirty="0"/>
          </a:p>
          <a:p>
            <a:pPr lvl="1"/>
            <a:r>
              <a:rPr lang="cs-CZ" dirty="0"/>
              <a:t>Důsledek bakteriální infekce, makroskopicky zhnisaná moč = pyurie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5508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EAB8C1-D362-40BC-98D4-22281E818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Makroskopická hematurie</a:t>
            </a:r>
          </a:p>
        </p:txBody>
      </p:sp>
      <p:pic>
        <p:nvPicPr>
          <p:cNvPr id="2050" name="Picture 2" descr="VÃ½sledek obrÃ¡zku pro hematurie">
            <a:extLst>
              <a:ext uri="{FF2B5EF4-FFF2-40B4-BE49-F238E27FC236}">
                <a16:creationId xmlns:a16="http://schemas.microsoft.com/office/drawing/2014/main" id="{BAF6E542-DF03-44F6-8DB7-B9B88920E29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683" y="1930400"/>
            <a:ext cx="2713465" cy="44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29D9A707-87F5-486A-AAD9-8BAA507782E7}"/>
              </a:ext>
            </a:extLst>
          </p:cNvPr>
          <p:cNvSpPr/>
          <p:nvPr/>
        </p:nvSpPr>
        <p:spPr>
          <a:xfrm>
            <a:off x="3882683" y="633525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900" dirty="0"/>
              <a:t>https://upload.wikimedia.org/wikipedia/commons/thumb/a/a1/HematuriaTrauma.JPG/300px-HematuriaTrauma.JPG</a:t>
            </a:r>
          </a:p>
        </p:txBody>
      </p:sp>
    </p:spTree>
    <p:extLst>
      <p:ext uri="{BB962C8B-B14F-4D97-AF65-F5344CB8AC3E}">
        <p14:creationId xmlns:p14="http://schemas.microsoft.com/office/powerpoint/2010/main" val="1108449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D28C0F-F1D0-4F2D-8644-8F11738CB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Pyurie</a:t>
            </a:r>
          </a:p>
        </p:txBody>
      </p:sp>
      <p:pic>
        <p:nvPicPr>
          <p:cNvPr id="3074" name="Picture 2" descr="VÃ½sledek obrÃ¡zku pro pyurie">
            <a:extLst>
              <a:ext uri="{FF2B5EF4-FFF2-40B4-BE49-F238E27FC236}">
                <a16:creationId xmlns:a16="http://schemas.microsoft.com/office/drawing/2014/main" id="{F15B5100-9B97-429F-B3BE-BA316E2E053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298" y="1930400"/>
            <a:ext cx="2916702" cy="420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19E9EAB6-27F8-44A0-9CB0-CCDADB01E4C7}"/>
              </a:ext>
            </a:extLst>
          </p:cNvPr>
          <p:cNvSpPr/>
          <p:nvPr/>
        </p:nvSpPr>
        <p:spPr>
          <a:xfrm>
            <a:off x="3048000" y="6248400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900" dirty="0"/>
              <a:t>https://upload.wikimedia.org/wikipedia/commons/thumb/2/29/Pyuria2011.JPG/220px-Pyuria2011.JPG</a:t>
            </a:r>
          </a:p>
        </p:txBody>
      </p:sp>
    </p:spTree>
    <p:extLst>
      <p:ext uri="{BB962C8B-B14F-4D97-AF65-F5344CB8AC3E}">
        <p14:creationId xmlns:p14="http://schemas.microsoft.com/office/powerpoint/2010/main" val="32439338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EF8696-43DB-4C8D-A782-E51B6C046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Vyšetření močového sedimentu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72D02AB-20F5-47EF-A53F-626323177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226143"/>
          </a:xfrm>
        </p:spPr>
        <p:txBody>
          <a:bodyPr>
            <a:normAutofit lnSpcReduction="10000"/>
          </a:bodyPr>
          <a:lstStyle/>
          <a:p>
            <a:r>
              <a:rPr lang="cs-CZ" dirty="0" err="1"/>
              <a:t>Epitelie</a:t>
            </a:r>
            <a:endParaRPr lang="cs-CZ" dirty="0"/>
          </a:p>
          <a:p>
            <a:pPr lvl="1"/>
            <a:r>
              <a:rPr lang="cs-CZ" dirty="0"/>
              <a:t>Renální tubulární </a:t>
            </a:r>
            <a:r>
              <a:rPr lang="cs-CZ" dirty="0" err="1"/>
              <a:t>bb</a:t>
            </a:r>
            <a:r>
              <a:rPr lang="cs-CZ" dirty="0"/>
              <a:t> v moči.: poškození tubulů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Přechodný epitel: z povrchových vrstev se může v moči vyskytovat i fyziologicky, jinak známka infekce, buňky z hlubších vrstev se vyskytují při urolitiáze či karcinomu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Dlaždicové </a:t>
            </a:r>
            <a:r>
              <a:rPr lang="cs-CZ" dirty="0" err="1"/>
              <a:t>epitelie</a:t>
            </a:r>
            <a:r>
              <a:rPr lang="cs-CZ" dirty="0"/>
              <a:t>: kontaminace z pochvy či močové trubice, nemají dg. význam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Nádorové </a:t>
            </a:r>
            <a:r>
              <a:rPr lang="cs-CZ" dirty="0" err="1"/>
              <a:t>bb</a:t>
            </a:r>
            <a:r>
              <a:rPr lang="cs-CZ" dirty="0"/>
              <a:t>.: odráží postižení ledvin, vývodného systému či prostaty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Válce v moči: jádrem </a:t>
            </a:r>
            <a:r>
              <a:rPr lang="cs-CZ" dirty="0" err="1"/>
              <a:t>uroprotein</a:t>
            </a:r>
            <a:r>
              <a:rPr lang="cs-CZ" dirty="0"/>
              <a:t> s vysráženým albuminem, dále se mohou přidat </a:t>
            </a:r>
            <a:r>
              <a:rPr lang="cs-CZ" dirty="0" err="1"/>
              <a:t>ery</a:t>
            </a:r>
            <a:r>
              <a:rPr lang="cs-CZ" dirty="0"/>
              <a:t> nebo </a:t>
            </a:r>
            <a:r>
              <a:rPr lang="cs-CZ" dirty="0" err="1"/>
              <a:t>leu</a:t>
            </a:r>
            <a:r>
              <a:rPr lang="cs-CZ" dirty="0"/>
              <a:t>, existují i tukové válce, jejich přítomnost odráží poškození ledvin</a:t>
            </a:r>
          </a:p>
        </p:txBody>
      </p:sp>
    </p:spTree>
    <p:extLst>
      <p:ext uri="{BB962C8B-B14F-4D97-AF65-F5344CB8AC3E}">
        <p14:creationId xmlns:p14="http://schemas.microsoft.com/office/powerpoint/2010/main" val="11644470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55B78F-785A-439D-B055-6F0BFF4CB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Renální tubulární </a:t>
            </a:r>
            <a:r>
              <a:rPr lang="cs-CZ" dirty="0" err="1"/>
              <a:t>epitelie</a:t>
            </a:r>
            <a:r>
              <a:rPr lang="cs-CZ" dirty="0"/>
              <a:t> v moči</a:t>
            </a:r>
          </a:p>
        </p:txBody>
      </p:sp>
      <p:pic>
        <p:nvPicPr>
          <p:cNvPr id="4098" name="Picture 2" descr="SouvisejÃ­cÃ­ obrÃ¡zek">
            <a:extLst>
              <a:ext uri="{FF2B5EF4-FFF2-40B4-BE49-F238E27FC236}">
                <a16:creationId xmlns:a16="http://schemas.microsoft.com/office/drawing/2014/main" id="{2EBBCBF6-A70A-49C6-BEE7-652A557DAB4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76" y="1521070"/>
            <a:ext cx="6848881" cy="513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B855A14D-EDFA-4082-9A51-E844608080D3}"/>
              </a:ext>
            </a:extLst>
          </p:cNvPr>
          <p:cNvSpPr/>
          <p:nvPr/>
        </p:nvSpPr>
        <p:spPr>
          <a:xfrm>
            <a:off x="5051521" y="6615445"/>
            <a:ext cx="269977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900" dirty="0"/>
              <a:t>https://sekk.cz/atlas/pict/cells/epi_ren_02.jpg</a:t>
            </a:r>
          </a:p>
        </p:txBody>
      </p:sp>
    </p:spTree>
    <p:extLst>
      <p:ext uri="{BB962C8B-B14F-4D97-AF65-F5344CB8AC3E}">
        <p14:creationId xmlns:p14="http://schemas.microsoft.com/office/powerpoint/2010/main" val="3990609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84D42E-AD1C-4E4E-916D-FCAF94D60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Postup při odběru moči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7DB296D-1577-4F3C-8DB3-1F88AA7AA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47040"/>
          </a:xfrm>
        </p:spPr>
        <p:txBody>
          <a:bodyPr>
            <a:normAutofit/>
          </a:bodyPr>
          <a:lstStyle/>
          <a:p>
            <a:r>
              <a:rPr lang="cs-CZ" dirty="0"/>
              <a:t>Způsoby odběru moči:</a:t>
            </a:r>
          </a:p>
          <a:p>
            <a:pPr lvl="1"/>
            <a:r>
              <a:rPr lang="cs-CZ" dirty="0"/>
              <a:t>První ranní moč</a:t>
            </a:r>
          </a:p>
          <a:p>
            <a:pPr lvl="2"/>
            <a:r>
              <a:rPr lang="cs-CZ" dirty="0"/>
              <a:t>Nejvhodnější pro většinu vyšetření</a:t>
            </a:r>
          </a:p>
          <a:p>
            <a:pPr lvl="2"/>
            <a:r>
              <a:rPr lang="cs-CZ" dirty="0"/>
              <a:t>Je koncentrovanější a kyselejší</a:t>
            </a:r>
          </a:p>
          <a:p>
            <a:pPr lvl="2"/>
            <a:r>
              <a:rPr lang="cs-CZ" dirty="0"/>
              <a:t>Před vymočením je potřeba důkladně omýt a osušit zevní ústí </a:t>
            </a:r>
            <a:r>
              <a:rPr lang="cs-CZ" dirty="0" err="1"/>
              <a:t>uretry</a:t>
            </a:r>
            <a:endParaRPr lang="cs-CZ" dirty="0"/>
          </a:p>
          <a:p>
            <a:pPr lvl="2"/>
            <a:r>
              <a:rPr lang="cs-CZ" dirty="0"/>
              <a:t>Používá se střední proud moči, jež neobsahuje tolik </a:t>
            </a:r>
            <a:r>
              <a:rPr lang="cs-CZ" dirty="0" err="1"/>
              <a:t>epitelií</a:t>
            </a:r>
            <a:r>
              <a:rPr lang="cs-CZ" dirty="0"/>
              <a:t> a bakterií </a:t>
            </a:r>
          </a:p>
          <a:p>
            <a:pPr lvl="1"/>
            <a:r>
              <a:rPr lang="cs-CZ" dirty="0"/>
              <a:t>Druhá ranní moč</a:t>
            </a:r>
          </a:p>
          <a:p>
            <a:pPr lvl="2"/>
            <a:r>
              <a:rPr lang="cs-CZ" dirty="0"/>
              <a:t>Složení ovlivněno příjmem potravy, tekutin a pohybem</a:t>
            </a:r>
          </a:p>
          <a:p>
            <a:pPr lvl="2"/>
            <a:r>
              <a:rPr lang="cs-CZ" dirty="0"/>
              <a:t>Vhodná pro kvantitativní stanovení, např. koncentrace kreatininu v moči </a:t>
            </a:r>
          </a:p>
          <a:p>
            <a:pPr lvl="1"/>
            <a:r>
              <a:rPr lang="cs-CZ" dirty="0"/>
              <a:t>Náhodný vzorek moči</a:t>
            </a:r>
          </a:p>
          <a:p>
            <a:pPr lvl="2"/>
            <a:r>
              <a:rPr lang="cs-CZ" dirty="0"/>
              <a:t>V úvahu u akutních stavů</a:t>
            </a:r>
          </a:p>
          <a:p>
            <a:pPr lvl="2"/>
            <a:r>
              <a:rPr lang="cs-CZ" dirty="0"/>
              <a:t>Analýza zatížena řadou chyb</a:t>
            </a:r>
          </a:p>
        </p:txBody>
      </p:sp>
    </p:spTree>
    <p:extLst>
      <p:ext uri="{BB962C8B-B14F-4D97-AF65-F5344CB8AC3E}">
        <p14:creationId xmlns:p14="http://schemas.microsoft.com/office/powerpoint/2010/main" val="11810510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55B78F-785A-439D-B055-6F0BFF4CB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Dlaždicové </a:t>
            </a:r>
            <a:r>
              <a:rPr lang="cs-CZ" dirty="0" err="1"/>
              <a:t>epitelie</a:t>
            </a:r>
            <a:r>
              <a:rPr lang="cs-CZ" dirty="0"/>
              <a:t> v moči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2AEADE9-58B0-4BE6-AF15-D0C66570A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4594" y="6248400"/>
            <a:ext cx="3078740" cy="357528"/>
          </a:xfrm>
        </p:spPr>
        <p:txBody>
          <a:bodyPr>
            <a:normAutofit/>
          </a:bodyPr>
          <a:lstStyle/>
          <a:p>
            <a:r>
              <a:rPr lang="cs-CZ" sz="900" dirty="0"/>
              <a:t>https://sekk.cz/atlas/pict/cells/sq_epi_03.jpg</a:t>
            </a:r>
          </a:p>
        </p:txBody>
      </p:sp>
      <p:pic>
        <p:nvPicPr>
          <p:cNvPr id="5122" name="Picture 2" descr="VÃ½sledek obrÃ¡zku pro epitelie v moÄi">
            <a:extLst>
              <a:ext uri="{FF2B5EF4-FFF2-40B4-BE49-F238E27FC236}">
                <a16:creationId xmlns:a16="http://schemas.microsoft.com/office/drawing/2014/main" id="{E32DAC06-52EE-4ABA-B22B-E79A99F93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6764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9489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6B9CF4-D27E-4812-AC75-C4A6B26EA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Přechodný epitel v močovém sedimentu</a:t>
            </a:r>
          </a:p>
        </p:txBody>
      </p:sp>
      <p:pic>
        <p:nvPicPr>
          <p:cNvPr id="7170" name="Picture 2" descr="VÃ½sledek obrÃ¡zku pro pÅechodnÃ½ epitel v moÄovÃ©m sedimentu">
            <a:extLst>
              <a:ext uri="{FF2B5EF4-FFF2-40B4-BE49-F238E27FC236}">
                <a16:creationId xmlns:a16="http://schemas.microsoft.com/office/drawing/2014/main" id="{F145118C-6F2F-44A3-BA60-E76D983FE90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3" y="1343855"/>
            <a:ext cx="6885577" cy="516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86D69CDB-9D3B-44E1-8BCA-7089C12397D1}"/>
              </a:ext>
            </a:extLst>
          </p:cNvPr>
          <p:cNvSpPr/>
          <p:nvPr/>
        </p:nvSpPr>
        <p:spPr>
          <a:xfrm>
            <a:off x="4803821" y="6538518"/>
            <a:ext cx="275908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900" dirty="0"/>
              <a:t>https://sekk.cz/atlas/pict/cells/atyp_epi_05.jpg</a:t>
            </a:r>
          </a:p>
        </p:txBody>
      </p:sp>
    </p:spTree>
    <p:extLst>
      <p:ext uri="{BB962C8B-B14F-4D97-AF65-F5344CB8AC3E}">
        <p14:creationId xmlns:p14="http://schemas.microsoft.com/office/powerpoint/2010/main" val="1170707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B02176-A01A-4397-9400-6BAACEC38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Leukocyty a erytrocyty v močovém sedimentu</a:t>
            </a:r>
          </a:p>
        </p:txBody>
      </p:sp>
      <p:pic>
        <p:nvPicPr>
          <p:cNvPr id="6146" name="Picture 2" descr="VÃ½sledek obrÃ¡zku pro leukocyty v moÄovÃ©m sedimentu">
            <a:extLst>
              <a:ext uri="{FF2B5EF4-FFF2-40B4-BE49-F238E27FC236}">
                <a16:creationId xmlns:a16="http://schemas.microsoft.com/office/drawing/2014/main" id="{B2E0DCDE-C4B6-447B-8B34-3D78D1F638A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21" y="1930400"/>
            <a:ext cx="6384331" cy="478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3F22A22D-D62C-48B5-BF21-AD75AB897713}"/>
              </a:ext>
            </a:extLst>
          </p:cNvPr>
          <p:cNvSpPr/>
          <p:nvPr/>
        </p:nvSpPr>
        <p:spPr>
          <a:xfrm>
            <a:off x="7174839" y="6248400"/>
            <a:ext cx="46704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900" dirty="0"/>
              <a:t>https://is.muni.cz/do/rect/el/estud/lf/js16/mikroskop/web/pics/zajimave-nalezy/hypo-moc/hypotonicka-moc01cz.jpg</a:t>
            </a:r>
          </a:p>
        </p:txBody>
      </p:sp>
    </p:spTree>
    <p:extLst>
      <p:ext uri="{BB962C8B-B14F-4D97-AF65-F5344CB8AC3E}">
        <p14:creationId xmlns:p14="http://schemas.microsoft.com/office/powerpoint/2010/main" val="31660702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73C3A9-98C9-4598-9372-53BED4EBF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Vyšetření močového sedimentu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3D3EB02-C22B-4A2C-9703-B0B8BA0BE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Krystaly</a:t>
            </a:r>
          </a:p>
          <a:p>
            <a:pPr lvl="1"/>
            <a:r>
              <a:rPr lang="cs-CZ" dirty="0"/>
              <a:t>Je potřeba vyšetřovat ihned po odběru moči</a:t>
            </a:r>
          </a:p>
          <a:p>
            <a:pPr lvl="1"/>
            <a:r>
              <a:rPr lang="cs-CZ" dirty="0"/>
              <a:t>Významné u pacientů s urolitiázou</a:t>
            </a:r>
          </a:p>
          <a:p>
            <a:pPr lvl="1"/>
            <a:r>
              <a:rPr lang="cs-CZ" dirty="0"/>
              <a:t>Nález krystalů oxalátu vápenatého svědčí pro otravu </a:t>
            </a:r>
            <a:r>
              <a:rPr lang="cs-CZ" dirty="0" err="1"/>
              <a:t>ethylenglykolem</a:t>
            </a:r>
            <a:endParaRPr lang="cs-CZ" dirty="0"/>
          </a:p>
          <a:p>
            <a:pPr lvl="1"/>
            <a:r>
              <a:rPr lang="cs-CZ" dirty="0"/>
              <a:t>Nález šestibokých krystalů cystinu svědčí pro </a:t>
            </a:r>
            <a:r>
              <a:rPr lang="cs-CZ" dirty="0" err="1"/>
              <a:t>cystinurii</a:t>
            </a:r>
            <a:endParaRPr lang="cs-CZ" dirty="0"/>
          </a:p>
          <a:p>
            <a:pPr lvl="1"/>
            <a:r>
              <a:rPr lang="cs-CZ" dirty="0"/>
              <a:t>Krystaly fosforečnanu </a:t>
            </a:r>
            <a:r>
              <a:rPr lang="cs-CZ" dirty="0" err="1"/>
              <a:t>amono</a:t>
            </a:r>
            <a:r>
              <a:rPr lang="cs-CZ" dirty="0"/>
              <a:t>-hořečnatého poukazuje na </a:t>
            </a:r>
            <a:r>
              <a:rPr lang="cs-CZ" dirty="0" err="1"/>
              <a:t>struvitové</a:t>
            </a:r>
            <a:r>
              <a:rPr lang="cs-CZ" dirty="0"/>
              <a:t> konkrementy</a:t>
            </a:r>
          </a:p>
          <a:p>
            <a:pPr lvl="1"/>
            <a:r>
              <a:rPr lang="cs-CZ" dirty="0"/>
              <a:t>Krystaly leucinu a tyrozinu svědčí pro </a:t>
            </a:r>
            <a:r>
              <a:rPr lang="cs-CZ" dirty="0" err="1"/>
              <a:t>težké</a:t>
            </a:r>
            <a:r>
              <a:rPr lang="cs-CZ" dirty="0"/>
              <a:t> poškození jater</a:t>
            </a:r>
          </a:p>
        </p:txBody>
      </p:sp>
    </p:spTree>
    <p:extLst>
      <p:ext uri="{BB962C8B-B14F-4D97-AF65-F5344CB8AC3E}">
        <p14:creationId xmlns:p14="http://schemas.microsoft.com/office/powerpoint/2010/main" val="7347316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B06754-FEF4-42E9-B25F-426B14025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Krystaly cystinu</a:t>
            </a:r>
          </a:p>
        </p:txBody>
      </p:sp>
      <p:pic>
        <p:nvPicPr>
          <p:cNvPr id="1026" name="Picture 2" descr="VÃ½sledek obrÃ¡zku pro krystaly v moÄi">
            <a:extLst>
              <a:ext uri="{FF2B5EF4-FFF2-40B4-BE49-F238E27FC236}">
                <a16:creationId xmlns:a16="http://schemas.microsoft.com/office/drawing/2014/main" id="{2CF37229-6DC7-42C1-A6B8-B5FE8E58B9F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482578"/>
            <a:ext cx="6354429" cy="476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2D7A093F-9F7F-4311-8948-7D6C819EC037}"/>
              </a:ext>
            </a:extLst>
          </p:cNvPr>
          <p:cNvSpPr/>
          <p:nvPr/>
        </p:nvSpPr>
        <p:spPr>
          <a:xfrm>
            <a:off x="677334" y="6248400"/>
            <a:ext cx="251703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900" dirty="0"/>
              <a:t>https://sekk.cz/atlas/pict/xtal/cystin_1.jpg</a:t>
            </a:r>
          </a:p>
        </p:txBody>
      </p:sp>
    </p:spTree>
    <p:extLst>
      <p:ext uri="{BB962C8B-B14F-4D97-AF65-F5344CB8AC3E}">
        <p14:creationId xmlns:p14="http://schemas.microsoft.com/office/powerpoint/2010/main" val="12906751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190643-3FC0-46C7-8069-3799E22E5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Krystaly kyseliny močové</a:t>
            </a:r>
          </a:p>
        </p:txBody>
      </p:sp>
      <p:pic>
        <p:nvPicPr>
          <p:cNvPr id="2050" name="Picture 2" descr="VÃ½sledek obrÃ¡zku pro krystaly v moÄi">
            <a:extLst>
              <a:ext uri="{FF2B5EF4-FFF2-40B4-BE49-F238E27FC236}">
                <a16:creationId xmlns:a16="http://schemas.microsoft.com/office/drawing/2014/main" id="{248020E3-592F-4C7F-9081-AFDC43AB022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417711"/>
            <a:ext cx="6440918" cy="483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C1994A9-A660-4BC7-A0E7-BE710EB2CD1A}"/>
              </a:ext>
            </a:extLst>
          </p:cNvPr>
          <p:cNvSpPr/>
          <p:nvPr/>
        </p:nvSpPr>
        <p:spPr>
          <a:xfrm>
            <a:off x="677334" y="6248400"/>
            <a:ext cx="289213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900" dirty="0"/>
              <a:t>https://sekk.cz/atlas/pict/xtal/kys_mocova_06.jpg</a:t>
            </a:r>
          </a:p>
        </p:txBody>
      </p:sp>
    </p:spTree>
    <p:extLst>
      <p:ext uri="{BB962C8B-B14F-4D97-AF65-F5344CB8AC3E}">
        <p14:creationId xmlns:p14="http://schemas.microsoft.com/office/powerpoint/2010/main" val="28305669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CC428F-9038-4842-9D26-10301371D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Obrovské oxalátové krystaly</a:t>
            </a:r>
          </a:p>
        </p:txBody>
      </p:sp>
      <p:pic>
        <p:nvPicPr>
          <p:cNvPr id="3074" name="Picture 2" descr="VÃ½sledek obrÃ¡zku pro krystaly v moÄi">
            <a:extLst>
              <a:ext uri="{FF2B5EF4-FFF2-40B4-BE49-F238E27FC236}">
                <a16:creationId xmlns:a16="http://schemas.microsoft.com/office/drawing/2014/main" id="{AFC3AC37-3545-4FDA-941A-0E521CC6C9A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438031"/>
            <a:ext cx="6698027" cy="470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37E202CC-6A45-48BD-87C4-5220125ECEC8}"/>
              </a:ext>
            </a:extLst>
          </p:cNvPr>
          <p:cNvSpPr/>
          <p:nvPr/>
        </p:nvSpPr>
        <p:spPr>
          <a:xfrm>
            <a:off x="677334" y="6248400"/>
            <a:ext cx="259558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900" dirty="0"/>
              <a:t>https://sekk.cz/atlas/pict/xtal/oxalat_23.jpg</a:t>
            </a:r>
          </a:p>
        </p:txBody>
      </p:sp>
    </p:spTree>
    <p:extLst>
      <p:ext uri="{BB962C8B-B14F-4D97-AF65-F5344CB8AC3E}">
        <p14:creationId xmlns:p14="http://schemas.microsoft.com/office/powerpoint/2010/main" val="5088686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D73E9F-58D4-4C33-AF0A-5504C9073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Mikrobiologické vyšetření moči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DA9A9C9-51E3-468C-B5F0-8A2D2B9040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Vzorek se získává ze středního proudu moči, je potřeba omýt zevní ústí </a:t>
            </a:r>
            <a:r>
              <a:rPr lang="cs-CZ" dirty="0" err="1"/>
              <a:t>uretry</a:t>
            </a:r>
            <a:endParaRPr lang="cs-CZ" dirty="0"/>
          </a:p>
          <a:p>
            <a:r>
              <a:rPr lang="cs-CZ" dirty="0"/>
              <a:t>Normou je nález bakterií do 105/ml, vzhledu tyčinek či koků</a:t>
            </a:r>
          </a:p>
          <a:p>
            <a:r>
              <a:rPr lang="cs-CZ" dirty="0"/>
              <a:t>Větší množství bakterií se může vyskytnout i </a:t>
            </a:r>
            <a:r>
              <a:rPr lang="cs-CZ" dirty="0" err="1"/>
              <a:t>arteficiálně</a:t>
            </a:r>
            <a:r>
              <a:rPr lang="cs-CZ" dirty="0"/>
              <a:t> při špatném skladování moči, kde se bakterie pomnoží</a:t>
            </a:r>
          </a:p>
          <a:p>
            <a:r>
              <a:rPr lang="cs-CZ" dirty="0"/>
              <a:t>Trichomonády mají kruhovitý nebo oválný tvar s bičíky, jsou typické pro probíhající zánět pochvy</a:t>
            </a:r>
          </a:p>
          <a:p>
            <a:r>
              <a:rPr lang="cs-CZ" dirty="0"/>
              <a:t>Kvasinky jsou o něco menší než </a:t>
            </a:r>
            <a:r>
              <a:rPr lang="cs-CZ" dirty="0" err="1"/>
              <a:t>ery</a:t>
            </a:r>
            <a:r>
              <a:rPr lang="cs-CZ" dirty="0"/>
              <a:t>, nacházíme je ve skupinkách, často </a:t>
            </a:r>
            <a:r>
              <a:rPr lang="cs-CZ" dirty="0" err="1"/>
              <a:t>řetízkovatí</a:t>
            </a:r>
            <a:r>
              <a:rPr lang="cs-CZ" dirty="0"/>
              <a:t>, vyskytují se u diabetiků nebo po imunosupresivní léčbě</a:t>
            </a:r>
          </a:p>
        </p:txBody>
      </p:sp>
    </p:spTree>
    <p:extLst>
      <p:ext uri="{BB962C8B-B14F-4D97-AF65-F5344CB8AC3E}">
        <p14:creationId xmlns:p14="http://schemas.microsoft.com/office/powerpoint/2010/main" val="17744834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A3BF6B-C9FA-4F68-A241-E46539397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Trichomonády v moči</a:t>
            </a:r>
          </a:p>
        </p:txBody>
      </p:sp>
      <p:pic>
        <p:nvPicPr>
          <p:cNvPr id="5122" name="Picture 2" descr="VÃ½sledek obrÃ¡zku pro trichomonÃ¡dy v moÄi">
            <a:extLst>
              <a:ext uri="{FF2B5EF4-FFF2-40B4-BE49-F238E27FC236}">
                <a16:creationId xmlns:a16="http://schemas.microsoft.com/office/drawing/2014/main" id="{2C090390-6BDA-41FE-AC5C-39E38D2F753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488281"/>
            <a:ext cx="6637866" cy="497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80E2D9F9-9EB2-42F5-A602-92BB8E25C55F}"/>
              </a:ext>
            </a:extLst>
          </p:cNvPr>
          <p:cNvSpPr/>
          <p:nvPr/>
        </p:nvSpPr>
        <p:spPr>
          <a:xfrm>
            <a:off x="4819048" y="6511229"/>
            <a:ext cx="255390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900" dirty="0"/>
              <a:t>https://sekk.cz/atlas/pict/cells/trich_02.jpg</a:t>
            </a:r>
          </a:p>
        </p:txBody>
      </p:sp>
    </p:spTree>
    <p:extLst>
      <p:ext uri="{BB962C8B-B14F-4D97-AF65-F5344CB8AC3E}">
        <p14:creationId xmlns:p14="http://schemas.microsoft.com/office/powerpoint/2010/main" val="10567753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A35F5B-B64C-4C65-B282-B02F415E0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Kvasinky v moči</a:t>
            </a:r>
          </a:p>
        </p:txBody>
      </p:sp>
      <p:pic>
        <p:nvPicPr>
          <p:cNvPr id="4098" name="Picture 2" descr="SouvisejÃ­cÃ­ obrÃ¡zek">
            <a:extLst>
              <a:ext uri="{FF2B5EF4-FFF2-40B4-BE49-F238E27FC236}">
                <a16:creationId xmlns:a16="http://schemas.microsoft.com/office/drawing/2014/main" id="{397035C1-1A27-4A28-BD43-7D2F58BCAB4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423963"/>
            <a:ext cx="6187700" cy="464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2E5F8055-5817-4D8A-9BA8-5F01709E8659}"/>
              </a:ext>
            </a:extLst>
          </p:cNvPr>
          <p:cNvSpPr/>
          <p:nvPr/>
        </p:nvSpPr>
        <p:spPr>
          <a:xfrm>
            <a:off x="4327160" y="6180406"/>
            <a:ext cx="253787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900" dirty="0"/>
              <a:t>https://sekk.cz/atlas/pict/cells/bakt_02.jpg</a:t>
            </a:r>
          </a:p>
        </p:txBody>
      </p:sp>
    </p:spTree>
    <p:extLst>
      <p:ext uri="{BB962C8B-B14F-4D97-AF65-F5344CB8AC3E}">
        <p14:creationId xmlns:p14="http://schemas.microsoft.com/office/powerpoint/2010/main" val="281829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86581E-3415-4AE1-96B1-34A289063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odběrových zkumavek</a:t>
            </a:r>
          </a:p>
        </p:txBody>
      </p:sp>
      <p:pic>
        <p:nvPicPr>
          <p:cNvPr id="1026" name="Picture 2" descr="Výsledek obrázku pro odběrová nádoba na moč">
            <a:hlinkClick r:id="rId2"/>
            <a:extLst>
              <a:ext uri="{FF2B5EF4-FFF2-40B4-BE49-F238E27FC236}">
                <a16:creationId xmlns:a16="http://schemas.microsoft.com/office/drawing/2014/main" id="{A3B69AAF-91F9-43C1-B79F-11D8C2EC877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94" y="1270001"/>
            <a:ext cx="7516550" cy="39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C3A6CF2B-8255-4FDE-BD7D-5837387DE408}"/>
              </a:ext>
            </a:extLst>
          </p:cNvPr>
          <p:cNvSpPr/>
          <p:nvPr/>
        </p:nvSpPr>
        <p:spPr>
          <a:xfrm>
            <a:off x="775194" y="5279624"/>
            <a:ext cx="337945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900" dirty="0"/>
              <a:t>http://ukbh.fnplzen.cz/sites/users/ukbh/obrazky/moczk.jpg</a:t>
            </a:r>
          </a:p>
        </p:txBody>
      </p:sp>
    </p:spTree>
    <p:extLst>
      <p:ext uri="{BB962C8B-B14F-4D97-AF65-F5344CB8AC3E}">
        <p14:creationId xmlns:p14="http://schemas.microsoft.com/office/powerpoint/2010/main" val="42488361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1392A0-3AF7-42E4-AFBF-466ED9334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Konec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A4C5E58-3A7F-46A1-9EBF-7D63953B2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Zdroje:</a:t>
            </a:r>
          </a:p>
          <a:p>
            <a:pPr marL="457200" lvl="1" indent="0" algn="just">
              <a:buNone/>
            </a:pPr>
            <a:r>
              <a:rPr lang="cs-CZ" sz="2200" dirty="0"/>
              <a:t>ŠPINAR, Jindřich a Ondřej LUDKA. </a:t>
            </a:r>
            <a:r>
              <a:rPr lang="cs-CZ" sz="2200" i="1" dirty="0"/>
              <a:t>Propedeutika a vyšetřovací metody vnitřních nemocí / Jindřich Špinar, Ondřej </a:t>
            </a:r>
            <a:r>
              <a:rPr lang="cs-CZ" sz="2200" i="1" dirty="0" err="1"/>
              <a:t>Ludka</a:t>
            </a:r>
            <a:r>
              <a:rPr lang="cs-CZ" sz="2200" i="1" dirty="0"/>
              <a:t> a kolektiv</a:t>
            </a:r>
            <a:r>
              <a:rPr lang="cs-CZ" sz="2200" dirty="0"/>
              <a:t>. 2013. ISBN 9788024743561.</a:t>
            </a:r>
          </a:p>
        </p:txBody>
      </p:sp>
    </p:spTree>
    <p:extLst>
      <p:ext uri="{BB962C8B-B14F-4D97-AF65-F5344CB8AC3E}">
        <p14:creationId xmlns:p14="http://schemas.microsoft.com/office/powerpoint/2010/main" val="3644114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4395E6-E158-4A3B-A4BE-A6E6DB500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Sběr moči za časové období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C33E5FE-AEAC-49EC-AFE5-2140B7BC7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8874629" cy="3880773"/>
          </a:xfrm>
        </p:spPr>
        <p:txBody>
          <a:bodyPr/>
          <a:lstStyle/>
          <a:p>
            <a:pPr lvl="1"/>
            <a:r>
              <a:rPr lang="cs-CZ" sz="2000" dirty="0"/>
              <a:t>Kvantitativní analýza, sběr v určitém časovém intervalu</a:t>
            </a:r>
          </a:p>
          <a:p>
            <a:pPr lvl="1"/>
            <a:endParaRPr lang="cs-CZ" sz="2000" dirty="0"/>
          </a:p>
          <a:p>
            <a:pPr lvl="1"/>
            <a:r>
              <a:rPr lang="cs-CZ" sz="2000" dirty="0"/>
              <a:t>Krátkodobý sběr (1-3 h), dlouhodobý sběr (12-24 h), noční (cca 8 h)</a:t>
            </a:r>
          </a:p>
          <a:p>
            <a:pPr lvl="1"/>
            <a:endParaRPr lang="cs-CZ" sz="2000" dirty="0"/>
          </a:p>
          <a:p>
            <a:pPr lvl="1"/>
            <a:r>
              <a:rPr lang="cs-CZ" sz="2000" dirty="0"/>
              <a:t>Sběr může být zahájen kdykoliv</a:t>
            </a:r>
          </a:p>
          <a:p>
            <a:pPr lvl="1"/>
            <a:endParaRPr lang="cs-CZ" sz="2000" dirty="0"/>
          </a:p>
          <a:p>
            <a:pPr lvl="1"/>
            <a:r>
              <a:rPr lang="cs-CZ" sz="2000" dirty="0"/>
              <a:t>Před zahájením vyprázdnit močový měchýř (tato porce se ještě nesbírá) </a:t>
            </a:r>
          </a:p>
        </p:txBody>
      </p:sp>
    </p:spTree>
    <p:extLst>
      <p:ext uri="{BB962C8B-B14F-4D97-AF65-F5344CB8AC3E}">
        <p14:creationId xmlns:p14="http://schemas.microsoft.com/office/powerpoint/2010/main" val="1053982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4C8A44-FA32-4C20-8F9A-63C704DC3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Sběr moči: </a:t>
            </a:r>
            <a:r>
              <a:rPr lang="cs-CZ" dirty="0" err="1"/>
              <a:t>preanalytické</a:t>
            </a:r>
            <a:r>
              <a:rPr lang="cs-CZ" dirty="0"/>
              <a:t> chyby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B410ED1-96F4-4B1B-8068-D6D8F009A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S délkou vyšetření roste riziko zatížení chybou</a:t>
            </a:r>
          </a:p>
          <a:p>
            <a:pPr lvl="1"/>
            <a:r>
              <a:rPr lang="cs-CZ" sz="1800" dirty="0"/>
              <a:t>Chybný sběr moči za sledované období</a:t>
            </a:r>
          </a:p>
          <a:p>
            <a:pPr lvl="2"/>
            <a:r>
              <a:rPr lang="cs-CZ" sz="1600" dirty="0"/>
              <a:t>Není nasbírána veškerá moč, nebo je sbírána moč za delší časové období</a:t>
            </a:r>
          </a:p>
          <a:p>
            <a:pPr lvl="1"/>
            <a:r>
              <a:rPr lang="cs-CZ" sz="1800" dirty="0"/>
              <a:t>Nevhodné uchování moči</a:t>
            </a:r>
          </a:p>
          <a:p>
            <a:pPr lvl="2"/>
            <a:r>
              <a:rPr lang="cs-CZ" sz="1600" dirty="0"/>
              <a:t>Uchování v pokojové teplotě místo chladničkové, dochází k pomnožení bakterií, pokud není možnost vyšetřit moč do 2 h po odběru, je potřeba uskladnit moč v lednici</a:t>
            </a:r>
          </a:p>
          <a:p>
            <a:pPr lvl="1"/>
            <a:r>
              <a:rPr lang="cs-CZ" sz="1800" dirty="0"/>
              <a:t>Nepřesné změření celkového množství nasbírané moči za sledované období</a:t>
            </a:r>
          </a:p>
          <a:p>
            <a:pPr lvl="1"/>
            <a:r>
              <a:rPr lang="cs-CZ" sz="1800" dirty="0"/>
              <a:t>Chybné odlití vzorku z takto nasbírané moči</a:t>
            </a:r>
          </a:p>
          <a:p>
            <a:pPr lvl="2"/>
            <a:r>
              <a:rPr lang="cs-CZ" sz="1600" dirty="0"/>
              <a:t>Veškerá nasbíraná moč se slévá do jedné nádoby a musí být dostatečně promíchána pro zajištění průměrnosti vzorku</a:t>
            </a:r>
          </a:p>
        </p:txBody>
      </p:sp>
    </p:spTree>
    <p:extLst>
      <p:ext uri="{BB962C8B-B14F-4D97-AF65-F5344CB8AC3E}">
        <p14:creationId xmlns:p14="http://schemas.microsoft.com/office/powerpoint/2010/main" val="2988414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22E08C-607F-44C9-9AF7-467249867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3" y="396160"/>
            <a:ext cx="10515600" cy="1325563"/>
          </a:xfrm>
        </p:spPr>
        <p:txBody>
          <a:bodyPr/>
          <a:lstStyle/>
          <a:p>
            <a:r>
              <a:rPr lang="cs-CZ" dirty="0"/>
              <a:t>Referenční meze některých analytů v moči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241F4C2A-319A-4A69-A254-C1FF4A754A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2771887"/>
              </p:ext>
            </p:extLst>
          </p:nvPr>
        </p:nvGraphicFramePr>
        <p:xfrm>
          <a:off x="677863" y="2160588"/>
          <a:ext cx="8596314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5438">
                  <a:extLst>
                    <a:ext uri="{9D8B030D-6E8A-4147-A177-3AD203B41FA5}">
                      <a16:colId xmlns:a16="http://schemas.microsoft.com/office/drawing/2014/main" val="2185881756"/>
                    </a:ext>
                  </a:extLst>
                </a:gridCol>
                <a:gridCol w="2865438">
                  <a:extLst>
                    <a:ext uri="{9D8B030D-6E8A-4147-A177-3AD203B41FA5}">
                      <a16:colId xmlns:a16="http://schemas.microsoft.com/office/drawing/2014/main" val="1262675310"/>
                    </a:ext>
                  </a:extLst>
                </a:gridCol>
                <a:gridCol w="2865438">
                  <a:extLst>
                    <a:ext uri="{9D8B030D-6E8A-4147-A177-3AD203B41FA5}">
                      <a16:colId xmlns:a16="http://schemas.microsoft.com/office/drawing/2014/main" val="1069703884"/>
                    </a:ext>
                  </a:extLst>
                </a:gridCol>
              </a:tblGrid>
              <a:tr h="318883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Parametr</a:t>
                      </a:r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Jednotka</a:t>
                      </a:r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Referenční meze</a:t>
                      </a:r>
                    </a:p>
                  </a:txBody>
                  <a:tcPr marL="74751" marR="74751"/>
                </a:tc>
                <a:extLst>
                  <a:ext uri="{0D108BD9-81ED-4DB2-BD59-A6C34878D82A}">
                    <a16:rowId xmlns:a16="http://schemas.microsoft.com/office/drawing/2014/main" val="2955052296"/>
                  </a:ext>
                </a:extLst>
              </a:tr>
              <a:tr h="318883"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Draslík</a:t>
                      </a:r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mmol</a:t>
                      </a:r>
                      <a:r>
                        <a:rPr lang="cs-CZ" dirty="0"/>
                        <a:t>/24 h </a:t>
                      </a:r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25-125</a:t>
                      </a:r>
                    </a:p>
                  </a:txBody>
                  <a:tcPr marL="74751" marR="74751"/>
                </a:tc>
                <a:extLst>
                  <a:ext uri="{0D108BD9-81ED-4DB2-BD59-A6C34878D82A}">
                    <a16:rowId xmlns:a16="http://schemas.microsoft.com/office/drawing/2014/main" val="3863783117"/>
                  </a:ext>
                </a:extLst>
              </a:tr>
              <a:tr h="318883"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Sodík</a:t>
                      </a:r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/>
                        <a:t>mmol</a:t>
                      </a:r>
                      <a:r>
                        <a:rPr lang="cs-CZ" dirty="0"/>
                        <a:t>/24 h </a:t>
                      </a:r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40-220</a:t>
                      </a:r>
                    </a:p>
                  </a:txBody>
                  <a:tcPr marL="74751" marR="74751"/>
                </a:tc>
                <a:extLst>
                  <a:ext uri="{0D108BD9-81ED-4DB2-BD59-A6C34878D82A}">
                    <a16:rowId xmlns:a16="http://schemas.microsoft.com/office/drawing/2014/main" val="4017837538"/>
                  </a:ext>
                </a:extLst>
              </a:tr>
              <a:tr h="318883"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Chloridy</a:t>
                      </a:r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/>
                        <a:t>mmol</a:t>
                      </a:r>
                      <a:r>
                        <a:rPr lang="cs-CZ" dirty="0"/>
                        <a:t>/24 h </a:t>
                      </a:r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110-250</a:t>
                      </a:r>
                    </a:p>
                  </a:txBody>
                  <a:tcPr marL="74751" marR="74751"/>
                </a:tc>
                <a:extLst>
                  <a:ext uri="{0D108BD9-81ED-4DB2-BD59-A6C34878D82A}">
                    <a16:rowId xmlns:a16="http://schemas.microsoft.com/office/drawing/2014/main" val="61678763"/>
                  </a:ext>
                </a:extLst>
              </a:tr>
              <a:tr h="318883"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Vápník</a:t>
                      </a:r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/>
                        <a:t>mmol</a:t>
                      </a:r>
                      <a:r>
                        <a:rPr lang="cs-CZ" dirty="0"/>
                        <a:t>/24 h </a:t>
                      </a:r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2,5-8,0</a:t>
                      </a:r>
                    </a:p>
                  </a:txBody>
                  <a:tcPr marL="74751" marR="74751"/>
                </a:tc>
                <a:extLst>
                  <a:ext uri="{0D108BD9-81ED-4DB2-BD59-A6C34878D82A}">
                    <a16:rowId xmlns:a16="http://schemas.microsoft.com/office/drawing/2014/main" val="1836475003"/>
                  </a:ext>
                </a:extLst>
              </a:tr>
              <a:tr h="318883"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Bílkovina</a:t>
                      </a:r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mg/24 h </a:t>
                      </a:r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0-150</a:t>
                      </a:r>
                    </a:p>
                  </a:txBody>
                  <a:tcPr marL="74751" marR="74751"/>
                </a:tc>
                <a:extLst>
                  <a:ext uri="{0D108BD9-81ED-4DB2-BD59-A6C34878D82A}">
                    <a16:rowId xmlns:a16="http://schemas.microsoft.com/office/drawing/2014/main" val="2137740227"/>
                  </a:ext>
                </a:extLst>
              </a:tr>
              <a:tr h="318883"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Kreatinin</a:t>
                      </a:r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/>
                        <a:t>mmol</a:t>
                      </a:r>
                      <a:r>
                        <a:rPr lang="cs-CZ" dirty="0"/>
                        <a:t>/24 h </a:t>
                      </a:r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Muži: 9-19</a:t>
                      </a:r>
                    </a:p>
                    <a:p>
                      <a:pPr algn="ctr"/>
                      <a:r>
                        <a:rPr lang="cs-CZ" dirty="0"/>
                        <a:t>Ženy: 6-13</a:t>
                      </a:r>
                    </a:p>
                  </a:txBody>
                  <a:tcPr marL="74751" marR="74751"/>
                </a:tc>
                <a:extLst>
                  <a:ext uri="{0D108BD9-81ED-4DB2-BD59-A6C34878D82A}">
                    <a16:rowId xmlns:a16="http://schemas.microsoft.com/office/drawing/2014/main" val="2340076160"/>
                  </a:ext>
                </a:extLst>
              </a:tr>
              <a:tr h="318883"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Kyselina močová</a:t>
                      </a:r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/>
                        <a:t>mmol</a:t>
                      </a:r>
                      <a:r>
                        <a:rPr lang="cs-CZ" dirty="0"/>
                        <a:t>/24 h </a:t>
                      </a:r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1,2-5,9</a:t>
                      </a:r>
                    </a:p>
                  </a:txBody>
                  <a:tcPr marL="74751" marR="74751"/>
                </a:tc>
                <a:extLst>
                  <a:ext uri="{0D108BD9-81ED-4DB2-BD59-A6C34878D82A}">
                    <a16:rowId xmlns:a16="http://schemas.microsoft.com/office/drawing/2014/main" val="4045515385"/>
                  </a:ext>
                </a:extLst>
              </a:tr>
              <a:tr h="318883"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Močovina</a:t>
                      </a:r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/>
                        <a:t>mmol</a:t>
                      </a:r>
                      <a:r>
                        <a:rPr lang="cs-CZ" dirty="0"/>
                        <a:t>/24 h </a:t>
                      </a:r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170-580</a:t>
                      </a:r>
                    </a:p>
                  </a:txBody>
                  <a:tcPr marL="74751" marR="74751"/>
                </a:tc>
                <a:extLst>
                  <a:ext uri="{0D108BD9-81ED-4DB2-BD59-A6C34878D82A}">
                    <a16:rowId xmlns:a16="http://schemas.microsoft.com/office/drawing/2014/main" val="3939810748"/>
                  </a:ext>
                </a:extLst>
              </a:tr>
              <a:tr h="318883"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Osmolalita</a:t>
                      </a:r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/>
                        <a:t>mosm</a:t>
                      </a:r>
                      <a:r>
                        <a:rPr lang="cs-CZ" dirty="0"/>
                        <a:t>/kg H</a:t>
                      </a:r>
                      <a:r>
                        <a:rPr lang="cs-CZ" baseline="-25000" dirty="0"/>
                        <a:t>2</a:t>
                      </a:r>
                      <a:r>
                        <a:rPr lang="cs-CZ" dirty="0"/>
                        <a:t>0</a:t>
                      </a:r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50-1200</a:t>
                      </a:r>
                    </a:p>
                  </a:txBody>
                  <a:tcPr marL="74751" marR="74751"/>
                </a:tc>
                <a:extLst>
                  <a:ext uri="{0D108BD9-81ED-4DB2-BD59-A6C34878D82A}">
                    <a16:rowId xmlns:a16="http://schemas.microsoft.com/office/drawing/2014/main" val="2370084363"/>
                  </a:ext>
                </a:extLst>
              </a:tr>
            </a:tbl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BD8EF553-6A8F-4D31-9101-8B99D98EEAD7}"/>
              </a:ext>
            </a:extLst>
          </p:cNvPr>
          <p:cNvSpPr txBox="1"/>
          <p:nvPr/>
        </p:nvSpPr>
        <p:spPr>
          <a:xfrm>
            <a:off x="702055" y="6092508"/>
            <a:ext cx="1051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*dospělá populace, laboratoř OKB, FN u svaté Anny v Brně</a:t>
            </a:r>
          </a:p>
        </p:txBody>
      </p:sp>
    </p:spTree>
    <p:extLst>
      <p:ext uri="{BB962C8B-B14F-4D97-AF65-F5344CB8AC3E}">
        <p14:creationId xmlns:p14="http://schemas.microsoft.com/office/powerpoint/2010/main" val="1534699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7F3540-A2EF-48FF-9062-FB9044E24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Fyzikální vyšetření moči - pH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A4F8122-E93F-4E6F-995E-0E617F49F8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 glomerulární filtraci je pH primární moči stejné jako v plazmě, v tubulech dochází k acidifikaci</a:t>
            </a:r>
          </a:p>
          <a:p>
            <a:r>
              <a:rPr lang="cs-CZ" dirty="0"/>
              <a:t>Fyziologické pH moče: 5,0-6,5</a:t>
            </a:r>
          </a:p>
          <a:p>
            <a:r>
              <a:rPr lang="cs-CZ" dirty="0"/>
              <a:t>Ovlivněno složením potravy</a:t>
            </a:r>
          </a:p>
          <a:p>
            <a:pPr lvl="1"/>
            <a:r>
              <a:rPr lang="cs-CZ" dirty="0" err="1"/>
              <a:t>Acidurie</a:t>
            </a:r>
            <a:r>
              <a:rPr lang="cs-CZ" dirty="0"/>
              <a:t> a </a:t>
            </a:r>
            <a:r>
              <a:rPr lang="cs-CZ" dirty="0" err="1"/>
              <a:t>ketourie</a:t>
            </a:r>
            <a:r>
              <a:rPr lang="cs-CZ" dirty="0"/>
              <a:t> svědčí pro hladovění</a:t>
            </a:r>
          </a:p>
          <a:p>
            <a:pPr lvl="1"/>
            <a:r>
              <a:rPr lang="cs-CZ" dirty="0"/>
              <a:t>Kombinace </a:t>
            </a:r>
            <a:r>
              <a:rPr lang="cs-CZ" dirty="0" err="1"/>
              <a:t>ketourie</a:t>
            </a:r>
            <a:r>
              <a:rPr lang="cs-CZ" dirty="0"/>
              <a:t> a glykosurie svědčí pro dekompenzovaný DM</a:t>
            </a:r>
          </a:p>
          <a:p>
            <a:r>
              <a:rPr lang="cs-CZ" dirty="0"/>
              <a:t>Alkalická moč může svědčit pro infekci ledvin či močových cest</a:t>
            </a:r>
          </a:p>
          <a:p>
            <a:pPr lvl="1"/>
            <a:r>
              <a:rPr lang="cs-CZ" dirty="0"/>
              <a:t>Přemnožení bakterií při nevhodném skladování může způsobit též alkalózu moče, jako důsledek činnosti ureázy produkované bakteriemi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pic>
        <p:nvPicPr>
          <p:cNvPr id="1026" name="Picture 2" descr="IndikaÄnÃ© papieriky na meranie pH">
            <a:extLst>
              <a:ext uri="{FF2B5EF4-FFF2-40B4-BE49-F238E27FC236}">
                <a16:creationId xmlns:a16="http://schemas.microsoft.com/office/drawing/2014/main" id="{9811C5B0-1CD5-4FC1-9D97-9B37B6E20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402" y="2576879"/>
            <a:ext cx="409575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468C3150-5923-4769-9A39-013AD005D5FF}"/>
              </a:ext>
            </a:extLst>
          </p:cNvPr>
          <p:cNvSpPr/>
          <p:nvPr/>
        </p:nvSpPr>
        <p:spPr>
          <a:xfrm>
            <a:off x="4975668" y="645765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900" dirty="0"/>
              <a:t>https://www.zdravimkuspechu.cz/media/catalog/product/cache/3/image/9df78eab33525d08d6e5fb8d27136e95/a/3/a3ec6e8b5684a592aa607ac47ecb8faf_1.png</a:t>
            </a:r>
          </a:p>
        </p:txBody>
      </p:sp>
    </p:spTree>
    <p:extLst>
      <p:ext uri="{BB962C8B-B14F-4D97-AF65-F5344CB8AC3E}">
        <p14:creationId xmlns:p14="http://schemas.microsoft.com/office/powerpoint/2010/main" val="1972021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7F3540-A2EF-48FF-9062-FB9044E24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Fyzikální vyšetření moči - osmolalita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A4F8122-E93F-4E6F-995E-0E617F49F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324617"/>
          </a:xfrm>
        </p:spPr>
        <p:txBody>
          <a:bodyPr>
            <a:normAutofit lnSpcReduction="10000"/>
          </a:bodyPr>
          <a:lstStyle/>
          <a:p>
            <a:r>
              <a:rPr lang="cs-CZ" dirty="0"/>
              <a:t>Je determinována množstvím osmoticky aktivních částic vyloučených do moče</a:t>
            </a:r>
          </a:p>
          <a:p>
            <a:endParaRPr lang="cs-CZ" dirty="0"/>
          </a:p>
          <a:p>
            <a:r>
              <a:rPr lang="cs-CZ" dirty="0"/>
              <a:t>Závisí na zřeďovací a koncentrační schopnosti ledvin</a:t>
            </a:r>
          </a:p>
          <a:p>
            <a:endParaRPr lang="cs-CZ" dirty="0"/>
          </a:p>
          <a:p>
            <a:r>
              <a:rPr lang="cs-CZ" dirty="0"/>
              <a:t>Na rozdíl od hustoty moče, která je spíš závislá na hmotných molekulách jako je například bílkovina, osmolalita spíše závislá na početných malých osmoticky aktivních molekulách jako je GLC, Na</a:t>
            </a:r>
            <a:r>
              <a:rPr lang="cs-CZ" baseline="30000" dirty="0"/>
              <a:t>+</a:t>
            </a:r>
            <a:r>
              <a:rPr lang="cs-CZ" dirty="0"/>
              <a:t>, Urea</a:t>
            </a:r>
          </a:p>
          <a:p>
            <a:endParaRPr lang="cs-CZ" dirty="0"/>
          </a:p>
          <a:p>
            <a:r>
              <a:rPr lang="cs-CZ" dirty="0"/>
              <a:t>Fyziologické rozmezí pro moč: 300 – 900 </a:t>
            </a:r>
            <a:r>
              <a:rPr lang="cs-CZ" dirty="0" err="1"/>
              <a:t>mmol</a:t>
            </a:r>
            <a:r>
              <a:rPr lang="cs-CZ" dirty="0"/>
              <a:t>/kg</a:t>
            </a:r>
          </a:p>
          <a:p>
            <a:endParaRPr lang="cs-CZ" dirty="0"/>
          </a:p>
          <a:p>
            <a:r>
              <a:rPr lang="cs-CZ" dirty="0"/>
              <a:t>Může být </a:t>
            </a:r>
            <a:r>
              <a:rPr lang="cs-CZ" dirty="0" err="1"/>
              <a:t>izoosmolární</a:t>
            </a:r>
            <a:r>
              <a:rPr lang="cs-CZ" dirty="0"/>
              <a:t> (stejně jako krev)/</a:t>
            </a:r>
            <a:r>
              <a:rPr lang="cs-CZ" dirty="0" err="1"/>
              <a:t>hypoosmolární</a:t>
            </a:r>
            <a:r>
              <a:rPr lang="cs-CZ" dirty="0"/>
              <a:t> (&lt;290mmol/kg)/</a:t>
            </a:r>
            <a:r>
              <a:rPr lang="cs-CZ" dirty="0" err="1"/>
              <a:t>hyperosmolární</a:t>
            </a:r>
            <a:r>
              <a:rPr lang="cs-CZ" dirty="0"/>
              <a:t> (více než krev)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7108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492414-47AE-4038-8AED-6A122A6A6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Chemické vyšetření moči - proteinurie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45FB2F1-0E3D-4CC6-AFA2-A7F2BEAC16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Mikroalbuminurie</a:t>
            </a:r>
            <a:endParaRPr lang="cs-CZ" dirty="0"/>
          </a:p>
          <a:p>
            <a:pPr lvl="1"/>
            <a:r>
              <a:rPr lang="cs-CZ" dirty="0"/>
              <a:t>Ztráty malých množství albuminu, u pacientů s hypertenzí nebo DM</a:t>
            </a:r>
          </a:p>
          <a:p>
            <a:r>
              <a:rPr lang="cs-CZ" dirty="0" err="1"/>
              <a:t>Prerenální</a:t>
            </a:r>
            <a:r>
              <a:rPr lang="cs-CZ" dirty="0"/>
              <a:t> proteinurie </a:t>
            </a:r>
          </a:p>
          <a:p>
            <a:pPr lvl="1"/>
            <a:r>
              <a:rPr lang="cs-CZ" dirty="0"/>
              <a:t>Z „přetékání“, příliš mnoho bílkovin v krvi, nefron je však nepoškozen, např. Bence-</a:t>
            </a:r>
            <a:r>
              <a:rPr lang="cs-CZ" dirty="0" err="1"/>
              <a:t>Jonesova</a:t>
            </a:r>
            <a:r>
              <a:rPr lang="cs-CZ" dirty="0"/>
              <a:t> bílkovina u mnohočetného myelomu, </a:t>
            </a:r>
            <a:r>
              <a:rPr lang="cs-CZ" dirty="0" err="1"/>
              <a:t>Hb</a:t>
            </a:r>
            <a:r>
              <a:rPr lang="cs-CZ" dirty="0"/>
              <a:t> z nadměrné hemolýzy </a:t>
            </a:r>
            <a:r>
              <a:rPr lang="cs-CZ" dirty="0" err="1"/>
              <a:t>etc</a:t>
            </a:r>
            <a:r>
              <a:rPr lang="cs-CZ" dirty="0"/>
              <a:t>.</a:t>
            </a:r>
          </a:p>
          <a:p>
            <a:r>
              <a:rPr lang="cs-CZ" dirty="0"/>
              <a:t>Glomerulární proteinurie </a:t>
            </a:r>
          </a:p>
          <a:p>
            <a:pPr lvl="1"/>
            <a:r>
              <a:rPr lang="cs-CZ" dirty="0"/>
              <a:t>Z poškození glomerulární membrány, selektivní (poškození elektrostatické funkce glomerulu, ztráta </a:t>
            </a:r>
            <a:r>
              <a:rPr lang="cs-CZ" dirty="0" err="1"/>
              <a:t>prealbuminu</a:t>
            </a:r>
            <a:r>
              <a:rPr lang="cs-CZ" dirty="0"/>
              <a:t>, albuminu, </a:t>
            </a:r>
            <a:r>
              <a:rPr lang="cs-CZ" dirty="0" err="1"/>
              <a:t>laktoferinu</a:t>
            </a:r>
            <a:r>
              <a:rPr lang="cs-CZ" dirty="0"/>
              <a:t>) </a:t>
            </a:r>
            <a:r>
              <a:rPr lang="cs-CZ" dirty="0" err="1"/>
              <a:t>vs</a:t>
            </a:r>
            <a:r>
              <a:rPr lang="cs-CZ" dirty="0"/>
              <a:t> neselektivní (strukturální změna, ztráty velkého spektra bílkovin)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8482984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1183</TotalTime>
  <Words>1468</Words>
  <Application>Microsoft Office PowerPoint</Application>
  <PresentationFormat>Širokoúhlá obrazovka</PresentationFormat>
  <Paragraphs>214</Paragraphs>
  <Slides>30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4" baseType="lpstr">
      <vt:lpstr>Arial</vt:lpstr>
      <vt:lpstr>Trebuchet MS</vt:lpstr>
      <vt:lpstr>Wingdings 3</vt:lpstr>
      <vt:lpstr>Fazeta</vt:lpstr>
      <vt:lpstr>Vyšetření moči</vt:lpstr>
      <vt:lpstr>Postup při odběru moči</vt:lpstr>
      <vt:lpstr>Příklady odběrových zkumavek</vt:lpstr>
      <vt:lpstr>Sběr moči za časové období </vt:lpstr>
      <vt:lpstr>Sběr moči: preanalytické chyby</vt:lpstr>
      <vt:lpstr>Referenční meze některých analytů v moči</vt:lpstr>
      <vt:lpstr>Fyzikální vyšetření moči - pH</vt:lpstr>
      <vt:lpstr>Fyzikální vyšetření moči - osmolalita</vt:lpstr>
      <vt:lpstr>Chemické vyšetření moči - proteinurie</vt:lpstr>
      <vt:lpstr>Chemické vyšetření moči - proteinurie</vt:lpstr>
      <vt:lpstr>Chemické vyšetření moči – komplikace při vyšetřování</vt:lpstr>
      <vt:lpstr>Vyšetření močového sedimentu</vt:lpstr>
      <vt:lpstr>Provedení vyšetření močového sedimentu</vt:lpstr>
      <vt:lpstr>Vyšetření močového sedimentu</vt:lpstr>
      <vt:lpstr>Vyšetření močového sedimentu</vt:lpstr>
      <vt:lpstr>Makroskopická hematurie</vt:lpstr>
      <vt:lpstr>Pyurie</vt:lpstr>
      <vt:lpstr>Vyšetření močového sedimentu</vt:lpstr>
      <vt:lpstr>Renální tubulární epitelie v moči</vt:lpstr>
      <vt:lpstr>Dlaždicové epitelie v moči</vt:lpstr>
      <vt:lpstr>Přechodný epitel v močovém sedimentu</vt:lpstr>
      <vt:lpstr>Leukocyty a erytrocyty v močovém sedimentu</vt:lpstr>
      <vt:lpstr>Vyšetření močového sedimentu</vt:lpstr>
      <vt:lpstr>Krystaly cystinu</vt:lpstr>
      <vt:lpstr>Krystaly kyseliny močové</vt:lpstr>
      <vt:lpstr>Obrovské oxalátové krystaly</vt:lpstr>
      <vt:lpstr>Mikrobiologické vyšetření moči</vt:lpstr>
      <vt:lpstr>Trichomonády v moči</vt:lpstr>
      <vt:lpstr>Kvasinky v moči</vt:lpstr>
      <vt:lpstr>Konec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Vyšetření moči</dc:title>
  <dc:creator>Pavel Tinka</dc:creator>
  <cp:lastModifiedBy>Pavel Tinka</cp:lastModifiedBy>
  <cp:revision>38</cp:revision>
  <dcterms:created xsi:type="dcterms:W3CDTF">2018-08-28T09:11:37Z</dcterms:created>
  <dcterms:modified xsi:type="dcterms:W3CDTF">2018-09-22T16:43:51Z</dcterms:modified>
</cp:coreProperties>
</file>