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0" r:id="rId2"/>
    <p:sldId id="261" r:id="rId3"/>
    <p:sldId id="304" r:id="rId4"/>
    <p:sldId id="305" r:id="rId5"/>
    <p:sldId id="306" r:id="rId6"/>
    <p:sldId id="307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7" autoAdjust="0"/>
    <p:restoredTop sz="94097" autoAdjust="0"/>
  </p:normalViewPr>
  <p:slideViewPr>
    <p:cSldViewPr snapToGrid="0">
      <p:cViewPr varScale="1">
        <p:scale>
          <a:sx n="77" d="100"/>
          <a:sy n="77" d="100"/>
        </p:scale>
        <p:origin x="120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0515B-2F94-3748-82C1-7784595E05AF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7561-EAAC-414E-8998-EEC960D44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05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98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36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91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44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32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88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08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06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3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25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79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24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60584" y="1412777"/>
            <a:ext cx="96970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/>
              <a:t>Imunologie </a:t>
            </a:r>
            <a:r>
              <a:rPr lang="cs-CZ" altLang="cs-CZ" sz="2800" b="1"/>
              <a:t>cvičení </a:t>
            </a:r>
            <a:endParaRPr lang="cs-CZ" altLang="cs-CZ" sz="2800" b="1" dirty="0"/>
          </a:p>
          <a:p>
            <a:pPr algn="ctr"/>
            <a:endParaRPr lang="cs-CZ" altLang="cs-CZ" sz="2800" b="1" dirty="0"/>
          </a:p>
          <a:p>
            <a:pPr algn="ctr"/>
            <a:r>
              <a:rPr lang="cs-CZ" altLang="cs-CZ" sz="2800" b="1" dirty="0"/>
              <a:t> Metody sledování antioxidantů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altLang="cs-CZ" sz="2800" b="1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altLang="cs-CZ" sz="2800" b="1" dirty="0"/>
          </a:p>
          <a:p>
            <a:pPr algn="ctr"/>
            <a:endParaRPr lang="cs-CZ" altLang="cs-CZ" sz="2800" b="1" dirty="0"/>
          </a:p>
          <a:p>
            <a:pPr algn="ctr"/>
            <a:r>
              <a:rPr lang="cs-CZ" altLang="cs-CZ" sz="2400" b="1" dirty="0">
                <a:solidFill>
                  <a:schemeClr val="tx1"/>
                </a:solidFill>
              </a:rPr>
              <a:t>  MVDr. Mgr. Monika Dušková, Ph.D</a:t>
            </a:r>
            <a:r>
              <a:rPr lang="cs-CZ" altLang="cs-CZ" sz="2800" b="1" dirty="0">
                <a:solidFill>
                  <a:schemeClr val="tx1"/>
                </a:solidFill>
              </a:rPr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5440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C5AFD93-61BF-4142-BB64-A14B59C2E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65686" y="269081"/>
            <a:ext cx="2336799" cy="7032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/>
              <a:t>Oxidační stres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62DFCB4-6A4D-9A4A-AB2D-46EDB081D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9" y="1343025"/>
            <a:ext cx="10848975" cy="4894262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cs-CZ" altLang="cs-CZ" sz="2000" dirty="0"/>
              <a:t>Reaktívní kyslíkové a dusíkové radikály fyziologicky slouží k destrukci patogenů a regulačním procesům např. ve stěnách cév aj. </a:t>
            </a:r>
          </a:p>
          <a:p>
            <a:pPr marL="0" indent="0" algn="just" eaLnBrk="1" hangingPunct="1">
              <a:buNone/>
            </a:pPr>
            <a:endParaRPr lang="cs-CZ" altLang="cs-CZ" sz="2000" dirty="0"/>
          </a:p>
          <a:p>
            <a:pPr marL="0" indent="0" algn="just" eaLnBrk="1" hangingPunct="1">
              <a:buNone/>
            </a:pPr>
            <a:r>
              <a:rPr lang="cs-CZ" altLang="cs-CZ" sz="2000" dirty="0"/>
              <a:t>Při jejich nadprodukci (která může být prospěšná pro likvidaci </a:t>
            </a:r>
            <a:r>
              <a:rPr lang="cs-CZ" altLang="cs-CZ" sz="2000" dirty="0" err="1"/>
              <a:t>patogena</a:t>
            </a:r>
            <a:r>
              <a:rPr lang="cs-CZ" altLang="cs-CZ" sz="2000" dirty="0"/>
              <a:t>) může však docházet k </a:t>
            </a:r>
            <a:r>
              <a:rPr lang="cs-CZ" altLang="cs-CZ" sz="2000" b="1" dirty="0"/>
              <a:t>oxidativnímu poškození vlastních buněk a tkání.</a:t>
            </a:r>
          </a:p>
          <a:p>
            <a:pPr marL="0" indent="0" algn="just" eaLnBrk="1" hangingPunct="1">
              <a:buNone/>
            </a:pPr>
            <a:endParaRPr lang="cs-CZ" altLang="cs-CZ" sz="2000" dirty="0"/>
          </a:p>
          <a:p>
            <a:pPr marL="0" indent="0" algn="just" eaLnBrk="1" hangingPunct="1">
              <a:buNone/>
            </a:pPr>
            <a:r>
              <a:rPr lang="cs-CZ" altLang="cs-CZ" sz="2000" dirty="0"/>
              <a:t>Radikály napadají biomolekuly: lipidy, nukleové kyseliny a proteiny a způsobují změny jejich struktury, což se odráží na změně funkce těchto molekul. </a:t>
            </a:r>
          </a:p>
          <a:p>
            <a:pPr marL="0" indent="0" algn="just" eaLnBrk="1" hangingPunct="1">
              <a:buNone/>
            </a:pPr>
            <a:endParaRPr lang="cs-CZ" altLang="cs-CZ" sz="2000" dirty="0"/>
          </a:p>
          <a:p>
            <a:pPr marL="0" indent="0" algn="just" eaLnBrk="1" hangingPunct="1">
              <a:buNone/>
            </a:pPr>
            <a:r>
              <a:rPr lang="cs-CZ" altLang="cs-CZ" sz="2000" dirty="0"/>
              <a:t>V případě lipidů hovoříme o lipidové </a:t>
            </a:r>
            <a:r>
              <a:rPr lang="cs-CZ" altLang="cs-CZ" sz="2000" dirty="0" err="1"/>
              <a:t>peroxidaci</a:t>
            </a:r>
            <a:r>
              <a:rPr lang="cs-CZ" altLang="cs-CZ" sz="2000" dirty="0"/>
              <a:t> a lipidy jsou častým a důležitým cílem oxidativního poškození. </a:t>
            </a:r>
          </a:p>
          <a:p>
            <a:pPr marL="0" indent="0" algn="just" eaLnBrk="1" hangingPunct="1">
              <a:buNone/>
            </a:pPr>
            <a:endParaRPr lang="cs-CZ" altLang="cs-CZ" sz="2000" dirty="0"/>
          </a:p>
          <a:p>
            <a:pPr marL="0" indent="0" algn="just" eaLnBrk="1" hangingPunct="1">
              <a:buNone/>
            </a:pPr>
            <a:r>
              <a:rPr lang="cs-CZ" altLang="cs-CZ" sz="2000" dirty="0"/>
              <a:t>V organismu existují </a:t>
            </a:r>
            <a:r>
              <a:rPr lang="cs-CZ" altLang="cs-CZ" sz="2000" b="1" dirty="0"/>
              <a:t>přirozené antioxidační mechanismy</a:t>
            </a:r>
            <a:r>
              <a:rPr lang="cs-CZ" altLang="cs-CZ" sz="2000" dirty="0"/>
              <a:t>, které eliminují riziko oxidačního poškození </a:t>
            </a: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93601E19-25AC-7F4B-8A94-1EF2556AC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510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8200" name="TextovéPole 2">
            <a:extLst>
              <a:ext uri="{FF2B5EF4-FFF2-40B4-BE49-F238E27FC236}">
                <a16:creationId xmlns:a16="http://schemas.microsoft.com/office/drawing/2014/main" id="{0054AB77-E451-0C4C-A39F-E5E45B4A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0731" y="5696982"/>
            <a:ext cx="3490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1139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CA3FD9E3-FA37-274A-BE0C-936A96E6DADF}"/>
              </a:ext>
            </a:extLst>
          </p:cNvPr>
          <p:cNvSpPr/>
          <p:nvPr/>
        </p:nvSpPr>
        <p:spPr>
          <a:xfrm>
            <a:off x="4670472" y="586859"/>
            <a:ext cx="1990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+mj-lt"/>
              </a:rPr>
              <a:t>Antioxidanty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F95BB5-263A-4146-B55D-E5E7D63681F3}"/>
              </a:ext>
            </a:extLst>
          </p:cNvPr>
          <p:cNvSpPr txBox="1"/>
          <p:nvPr/>
        </p:nvSpPr>
        <p:spPr>
          <a:xfrm>
            <a:off x="685800" y="1182231"/>
            <a:ext cx="10123541" cy="2298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Konkurují jiným potenciálně oxidovatelným substrátům a tím je chrání přes poškozením radikály</a:t>
            </a:r>
          </a:p>
          <a:p>
            <a:endParaRPr lang="cs-CZ" sz="2000" dirty="0"/>
          </a:p>
          <a:p>
            <a:pPr>
              <a:lnSpc>
                <a:spcPts val="2500"/>
              </a:lnSpc>
            </a:pPr>
            <a:r>
              <a:rPr lang="cs-CZ" sz="2000" b="1" dirty="0"/>
              <a:t>Enzymatické: </a:t>
            </a:r>
          </a:p>
          <a:p>
            <a:pPr>
              <a:lnSpc>
                <a:spcPts val="2500"/>
              </a:lnSpc>
            </a:pPr>
            <a:r>
              <a:rPr lang="cs-CZ" sz="2000" dirty="0" err="1">
                <a:solidFill>
                  <a:srgbClr val="00B0F0"/>
                </a:solidFill>
              </a:rPr>
              <a:t>superoxid</a:t>
            </a:r>
            <a:r>
              <a:rPr lang="cs-CZ" sz="2000" dirty="0">
                <a:solidFill>
                  <a:srgbClr val="00B0F0"/>
                </a:solidFill>
              </a:rPr>
              <a:t> </a:t>
            </a:r>
            <a:r>
              <a:rPr lang="cs-CZ" sz="2000" dirty="0" err="1">
                <a:solidFill>
                  <a:srgbClr val="00B0F0"/>
                </a:solidFill>
              </a:rPr>
              <a:t>dismutáza</a:t>
            </a:r>
            <a:r>
              <a:rPr lang="cs-CZ" sz="2000" dirty="0">
                <a:solidFill>
                  <a:srgbClr val="00B0F0"/>
                </a:solidFill>
              </a:rPr>
              <a:t>  </a:t>
            </a:r>
            <a:r>
              <a:rPr lang="cs-CZ" sz="2000" dirty="0"/>
              <a:t>SOD - přeměňuje superoxidový radikál na peroxid vodíku</a:t>
            </a:r>
          </a:p>
          <a:p>
            <a:pPr>
              <a:lnSpc>
                <a:spcPts val="2500"/>
              </a:lnSpc>
            </a:pPr>
            <a:r>
              <a:rPr lang="cs-CZ" sz="2000" dirty="0">
                <a:solidFill>
                  <a:srgbClr val="00B0F0"/>
                </a:solidFill>
              </a:rPr>
              <a:t>kataláza</a:t>
            </a:r>
            <a:r>
              <a:rPr lang="cs-CZ" sz="2000" dirty="0"/>
              <a:t> CAT - rozkládá peroxid vodíku</a:t>
            </a:r>
          </a:p>
          <a:p>
            <a:pPr>
              <a:lnSpc>
                <a:spcPts val="2500"/>
              </a:lnSpc>
            </a:pPr>
            <a:r>
              <a:rPr lang="cs-CZ" sz="2000" dirty="0" err="1">
                <a:solidFill>
                  <a:srgbClr val="00B0F0"/>
                </a:solidFill>
              </a:rPr>
              <a:t>glutathion</a:t>
            </a:r>
            <a:r>
              <a:rPr lang="cs-CZ" sz="2000" dirty="0">
                <a:solidFill>
                  <a:srgbClr val="00B0F0"/>
                </a:solidFill>
              </a:rPr>
              <a:t> peroxidáza </a:t>
            </a:r>
            <a:r>
              <a:rPr lang="cs-CZ" sz="2000" dirty="0"/>
              <a:t>GPX – rozkládá peroxid vodíku na vodu za současné oxidace </a:t>
            </a:r>
            <a:r>
              <a:rPr lang="cs-CZ" sz="2000" dirty="0" err="1"/>
              <a:t>glutathionu</a:t>
            </a:r>
            <a:endParaRPr lang="cs-CZ" sz="2000" dirty="0"/>
          </a:p>
          <a:p>
            <a:r>
              <a:rPr lang="cs-CZ" sz="2000" dirty="0"/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511D18-8CB5-1B40-8C6F-857B70FB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40" y="4663313"/>
            <a:ext cx="3828668" cy="116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531789A-14CF-B44A-A65F-E1D661C723B5}"/>
              </a:ext>
            </a:extLst>
          </p:cNvPr>
          <p:cNvSpPr txBox="1"/>
          <p:nvPr/>
        </p:nvSpPr>
        <p:spPr>
          <a:xfrm>
            <a:off x="685800" y="3311516"/>
            <a:ext cx="1082040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cs-CZ" sz="2000" dirty="0" err="1"/>
              <a:t>Glutathion</a:t>
            </a:r>
            <a:r>
              <a:rPr lang="cs-CZ" sz="2000" dirty="0"/>
              <a:t>: </a:t>
            </a:r>
            <a:r>
              <a:rPr lang="cs-CZ" sz="2000" dirty="0" err="1"/>
              <a:t>tripeptid</a:t>
            </a:r>
            <a:r>
              <a:rPr lang="cs-CZ" sz="2000" dirty="0"/>
              <a:t> </a:t>
            </a:r>
            <a:r>
              <a:rPr lang="cs-CZ" sz="2000" dirty="0" err="1">
                <a:latin typeface="-apple-system"/>
              </a:rPr>
              <a:t>glutamylcysteinylglycin</a:t>
            </a:r>
            <a:r>
              <a:rPr lang="cs-CZ" sz="2000" dirty="0">
                <a:latin typeface="-apple-system"/>
              </a:rPr>
              <a:t>. </a:t>
            </a:r>
            <a:r>
              <a:rPr lang="cs-CZ" sz="2000" dirty="0"/>
              <a:t>Při oxidaci </a:t>
            </a:r>
            <a:r>
              <a:rPr lang="cs-CZ" sz="2000" dirty="0" err="1"/>
              <a:t>glutathionu</a:t>
            </a:r>
            <a:r>
              <a:rPr lang="cs-CZ" sz="2000" dirty="0"/>
              <a:t> může vzniknout disulfidový můstek mezi dvěma jeho molekulami (vzniklý dimer </a:t>
            </a:r>
            <a:r>
              <a:rPr lang="cs-CZ" sz="2000" dirty="0" err="1"/>
              <a:t>glutathionu</a:t>
            </a:r>
            <a:r>
              <a:rPr lang="cs-CZ" sz="2000" dirty="0"/>
              <a:t> se výstižně označuje GSSG). GSSG je možné redukovat zpět na dvě molekuly GSH:</a:t>
            </a:r>
          </a:p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33DE3-231C-0642-BEF0-F73804DC118D}"/>
              </a:ext>
            </a:extLst>
          </p:cNvPr>
          <p:cNvSpPr/>
          <p:nvPr/>
        </p:nvSpPr>
        <p:spPr>
          <a:xfrm>
            <a:off x="557212" y="4558919"/>
            <a:ext cx="63579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cs-CZ" sz="2000" dirty="0"/>
              <a:t>vznik oxidované formy </a:t>
            </a:r>
            <a:r>
              <a:rPr lang="cs-CZ" sz="2000" dirty="0" err="1"/>
              <a:t>glutathionu</a:t>
            </a:r>
            <a:r>
              <a:rPr lang="cs-CZ" sz="2000" dirty="0"/>
              <a:t> (zkr. GSSG)</a:t>
            </a:r>
          </a:p>
          <a:p>
            <a:r>
              <a:rPr lang="cs-CZ" sz="2000" dirty="0"/>
              <a:t> GSH + H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  <a:r>
              <a:rPr lang="cs-CZ" sz="2000" baseline="-25000" dirty="0"/>
              <a:t>2</a:t>
            </a:r>
            <a:r>
              <a:rPr lang="cs-CZ" sz="2000" dirty="0"/>
              <a:t> ----- GSSG + 2 H</a:t>
            </a:r>
            <a:r>
              <a:rPr lang="cs-CZ" sz="2000" baseline="-25000" dirty="0"/>
              <a:t>2</a:t>
            </a:r>
            <a:r>
              <a:rPr lang="cs-CZ" sz="2000" dirty="0"/>
              <a:t>O </a:t>
            </a:r>
          </a:p>
          <a:p>
            <a:endParaRPr lang="cs-CZ" sz="2000" dirty="0"/>
          </a:p>
          <a:p>
            <a:r>
              <a:rPr lang="cs-CZ" sz="2000" dirty="0"/>
              <a:t>2) regenerace oxidované formy </a:t>
            </a:r>
            <a:r>
              <a:rPr lang="cs-CZ" sz="2000" dirty="0" err="1"/>
              <a:t>glutathionu</a:t>
            </a:r>
            <a:r>
              <a:rPr lang="cs-CZ" sz="2000" dirty="0"/>
              <a:t> na redukovanou</a:t>
            </a:r>
          </a:p>
          <a:p>
            <a:r>
              <a:rPr lang="cs-CZ" sz="2000" dirty="0"/>
              <a:t> GSSG + NADPH + H+ --------- 2 GSH + NADPH </a:t>
            </a:r>
          </a:p>
        </p:txBody>
      </p:sp>
    </p:spTree>
    <p:extLst>
      <p:ext uri="{BB962C8B-B14F-4D97-AF65-F5344CB8AC3E}">
        <p14:creationId xmlns:p14="http://schemas.microsoft.com/office/powerpoint/2010/main" val="176888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ED658BB-4238-244D-97BB-AFEF7B85A64A}"/>
              </a:ext>
            </a:extLst>
          </p:cNvPr>
          <p:cNvSpPr/>
          <p:nvPr/>
        </p:nvSpPr>
        <p:spPr>
          <a:xfrm>
            <a:off x="5081554" y="524947"/>
            <a:ext cx="2028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+mj-lt"/>
              </a:rPr>
              <a:t>Antioxidanty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F5666D5-EA0C-7647-A44A-E705DE8550F2}"/>
              </a:ext>
            </a:extLst>
          </p:cNvPr>
          <p:cNvSpPr/>
          <p:nvPr/>
        </p:nvSpPr>
        <p:spPr>
          <a:xfrm>
            <a:off x="508808" y="1753990"/>
            <a:ext cx="4810997" cy="3350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/>
              <a:t>Neenzymatické: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Vitamíny - A, E, C </a:t>
            </a:r>
          </a:p>
          <a:p>
            <a:pPr>
              <a:lnSpc>
                <a:spcPct val="150000"/>
              </a:lnSpc>
            </a:pPr>
            <a:r>
              <a:rPr lang="cs-CZ" sz="2000" dirty="0" err="1"/>
              <a:t>kofaktory</a:t>
            </a:r>
            <a:r>
              <a:rPr lang="cs-CZ" sz="2000" dirty="0"/>
              <a:t> enzymů -  koenzym Q10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dusíkaté sloučeniny – kyselina močová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Přírodní barviva – karotenoidy, </a:t>
            </a:r>
            <a:r>
              <a:rPr lang="cs-CZ" sz="2000" dirty="0" err="1"/>
              <a:t>flavonoidy</a:t>
            </a:r>
            <a:r>
              <a:rPr lang="cs-CZ" sz="2000" dirty="0"/>
              <a:t> aj </a:t>
            </a:r>
          </a:p>
          <a:p>
            <a:pPr>
              <a:lnSpc>
                <a:spcPts val="2500"/>
              </a:lnSpc>
            </a:pPr>
            <a:endParaRPr lang="cs-CZ" sz="2000" dirty="0"/>
          </a:p>
          <a:p>
            <a:pPr>
              <a:lnSpc>
                <a:spcPts val="2500"/>
              </a:lnSpc>
            </a:pPr>
            <a:endParaRPr lang="cs-CZ" sz="2000" b="1" dirty="0"/>
          </a:p>
          <a:p>
            <a:pPr>
              <a:lnSpc>
                <a:spcPts val="2500"/>
              </a:lnSpc>
            </a:pPr>
            <a:endParaRPr lang="cs-CZ" sz="2000" b="1" dirty="0"/>
          </a:p>
        </p:txBody>
      </p:sp>
      <p:pic>
        <p:nvPicPr>
          <p:cNvPr id="5124" name="Picture 4" descr="Chrání nás před oxidačním stresem. Kde hledat antioxidanty? | Vím, co jím">
            <a:extLst>
              <a:ext uri="{FF2B5EF4-FFF2-40B4-BE49-F238E27FC236}">
                <a16:creationId xmlns:a16="http://schemas.microsoft.com/office/drawing/2014/main" id="{27C599F1-42C2-D44E-9A74-76FD5809E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04277"/>
            <a:ext cx="5835496" cy="38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AE1FF42-EB80-6B49-A90A-E7BAD774A902}"/>
              </a:ext>
            </a:extLst>
          </p:cNvPr>
          <p:cNvSpPr/>
          <p:nvPr/>
        </p:nvSpPr>
        <p:spPr>
          <a:xfrm>
            <a:off x="3094184" y="386834"/>
            <a:ext cx="6003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+mj-lt"/>
              </a:rPr>
              <a:t>Stanovení celkové antioxidační kapacity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34F5FAE-4CEF-BC48-BE37-A46C362A282A}"/>
              </a:ext>
            </a:extLst>
          </p:cNvPr>
          <p:cNvSpPr txBox="1"/>
          <p:nvPr/>
        </p:nvSpPr>
        <p:spPr>
          <a:xfrm>
            <a:off x="267197" y="1054100"/>
            <a:ext cx="8427692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Stanovuje se v různých biologických vzorcích: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plasma, sérum, hemolymfa, potraviny (mléko, ovocné a zeleninové </a:t>
            </a:r>
            <a:r>
              <a:rPr lang="cs-CZ" sz="2000" dirty="0" err="1"/>
              <a:t>štávy</a:t>
            </a:r>
            <a:r>
              <a:rPr lang="cs-CZ" sz="2000" dirty="0"/>
              <a:t> apod.)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E1FB35-2662-C140-AE92-F8C42BFAF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97" y="2326103"/>
            <a:ext cx="6095504" cy="3793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068367-AD2D-2F4A-8C3E-ED177E1AB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97" y="2875666"/>
            <a:ext cx="5903836" cy="3793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311BC76-3F65-E444-82C1-368B4F142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97" y="3914807"/>
            <a:ext cx="6309767" cy="3711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00B6EB-4612-6344-A094-1F4133205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97" y="3421976"/>
            <a:ext cx="7175004" cy="38356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AAC90C4-F8DE-7943-AB7D-9A4EF873E641}"/>
              </a:ext>
            </a:extLst>
          </p:cNvPr>
          <p:cNvSpPr txBox="1"/>
          <p:nvPr/>
        </p:nvSpPr>
        <p:spPr>
          <a:xfrm>
            <a:off x="6431971" y="2336134"/>
            <a:ext cx="209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spektrofotometrická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175B78B-0434-9B4E-8B64-054C4109926F}"/>
              </a:ext>
            </a:extLst>
          </p:cNvPr>
          <p:cNvSpPr txBox="1"/>
          <p:nvPr/>
        </p:nvSpPr>
        <p:spPr>
          <a:xfrm>
            <a:off x="6181791" y="2836448"/>
            <a:ext cx="209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spektrofotometrická</a:t>
            </a:r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BD88FB9-5F6E-DF4E-9178-C6B16E98E5D8}"/>
              </a:ext>
            </a:extLst>
          </p:cNvPr>
          <p:cNvSpPr txBox="1"/>
          <p:nvPr/>
        </p:nvSpPr>
        <p:spPr>
          <a:xfrm>
            <a:off x="6661242" y="3909692"/>
            <a:ext cx="144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fluorescenční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9330C27-EA5B-3E48-B144-4AE5935147EF}"/>
              </a:ext>
            </a:extLst>
          </p:cNvPr>
          <p:cNvSpPr txBox="1"/>
          <p:nvPr/>
        </p:nvSpPr>
        <p:spPr>
          <a:xfrm>
            <a:off x="7274135" y="3387792"/>
            <a:ext cx="165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luminometrická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203921D-29F4-3542-850D-085B6FCFAEDA}"/>
              </a:ext>
            </a:extLst>
          </p:cNvPr>
          <p:cNvSpPr txBox="1"/>
          <p:nvPr/>
        </p:nvSpPr>
        <p:spPr>
          <a:xfrm>
            <a:off x="723900" y="4395232"/>
            <a:ext cx="11498661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Princip: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ABAP produkuje </a:t>
            </a:r>
            <a:r>
              <a:rPr lang="cs-CZ" sz="2000" dirty="0" err="1"/>
              <a:t>peroxylový</a:t>
            </a:r>
            <a:r>
              <a:rPr lang="cs-CZ" sz="2000" dirty="0"/>
              <a:t> radikál a ten oxiduje fluorescein, který je tímto degradován a přestává svítit.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Pokud jsou ve vzorku antioxidanty, tak vychytají </a:t>
            </a:r>
            <a:r>
              <a:rPr lang="cs-CZ" sz="2000" dirty="0" err="1"/>
              <a:t>peroxylový</a:t>
            </a:r>
            <a:r>
              <a:rPr lang="cs-CZ" sz="2000" dirty="0"/>
              <a:t> radikál,  tím je ochráněn fluorescein a může svítit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Jako standard se používá </a:t>
            </a:r>
            <a:r>
              <a:rPr lang="cs-CZ" sz="2000" dirty="0" err="1"/>
              <a:t>Trolox</a:t>
            </a:r>
            <a:r>
              <a:rPr lang="cs-CZ" sz="2000" dirty="0"/>
              <a:t> – jedna molekula </a:t>
            </a:r>
            <a:r>
              <a:rPr lang="cs-CZ" sz="2000" dirty="0" err="1"/>
              <a:t>Troloxu</a:t>
            </a:r>
            <a:r>
              <a:rPr lang="cs-CZ" sz="2000" dirty="0"/>
              <a:t> vychytá dvě molekuly </a:t>
            </a:r>
            <a:r>
              <a:rPr lang="cs-CZ" sz="2000" dirty="0" err="1"/>
              <a:t>peroxylového</a:t>
            </a:r>
            <a:r>
              <a:rPr lang="cs-CZ" sz="2000" dirty="0"/>
              <a:t> radikálu</a:t>
            </a:r>
          </a:p>
        </p:txBody>
      </p:sp>
    </p:spTree>
    <p:extLst>
      <p:ext uri="{BB962C8B-B14F-4D97-AF65-F5344CB8AC3E}">
        <p14:creationId xmlns:p14="http://schemas.microsoft.com/office/powerpoint/2010/main" val="207883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9906B41-F519-0149-A7C8-08A810FC0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1280095"/>
            <a:ext cx="6794500" cy="316158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92C9C50-06B4-2F44-AD22-0EA9F34E2E5C}"/>
              </a:ext>
            </a:extLst>
          </p:cNvPr>
          <p:cNvSpPr/>
          <p:nvPr/>
        </p:nvSpPr>
        <p:spPr>
          <a:xfrm>
            <a:off x="3359289" y="463034"/>
            <a:ext cx="5473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+mj-lt"/>
              </a:rPr>
              <a:t>Složky reakční směsi a výstup měření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9265052-8C78-3948-88AB-EA8D210D009C}"/>
              </a:ext>
            </a:extLst>
          </p:cNvPr>
          <p:cNvSpPr txBox="1"/>
          <p:nvPr/>
        </p:nvSpPr>
        <p:spPr>
          <a:xfrm>
            <a:off x="622300" y="1753720"/>
            <a:ext cx="299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Do jamek pipetujeme: </a:t>
            </a:r>
          </a:p>
          <a:p>
            <a:pPr>
              <a:lnSpc>
                <a:spcPct val="150000"/>
              </a:lnSpc>
            </a:pPr>
            <a:r>
              <a:rPr lang="cs-CZ" dirty="0" err="1">
                <a:solidFill>
                  <a:srgbClr val="00B0F0"/>
                </a:solidFill>
              </a:rPr>
              <a:t>Trolox</a:t>
            </a:r>
            <a:r>
              <a:rPr lang="cs-CZ" dirty="0">
                <a:solidFill>
                  <a:srgbClr val="00B0F0"/>
                </a:solidFill>
              </a:rPr>
              <a:t>/vzorek/PBS (</a:t>
            </a:r>
            <a:r>
              <a:rPr lang="cs-CZ" dirty="0" err="1">
                <a:solidFill>
                  <a:srgbClr val="00B0F0"/>
                </a:solidFill>
              </a:rPr>
              <a:t>blank</a:t>
            </a:r>
            <a:r>
              <a:rPr lang="cs-CZ" dirty="0">
                <a:solidFill>
                  <a:srgbClr val="00B0F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00B0F0"/>
                </a:solidFill>
              </a:rPr>
              <a:t>Fluorescein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00B0F0"/>
                </a:solidFill>
              </a:rPr>
              <a:t>ABAP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641849A-6C5C-7A41-8948-B0903B1FBDA0}"/>
              </a:ext>
            </a:extLst>
          </p:cNvPr>
          <p:cNvSpPr txBox="1"/>
          <p:nvPr/>
        </p:nvSpPr>
        <p:spPr>
          <a:xfrm>
            <a:off x="431800" y="4735521"/>
            <a:ext cx="10276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Co do výsledků:</a:t>
            </a:r>
          </a:p>
          <a:p>
            <a:pPr marL="342900" indent="-342900">
              <a:buAutoNum type="arabicPeriod"/>
            </a:pPr>
            <a:r>
              <a:rPr lang="cs-CZ" dirty="0"/>
              <a:t>Kinetický graf závislosti fluorescence na čase pro jednotlivé koncentrace </a:t>
            </a:r>
            <a:r>
              <a:rPr lang="cs-CZ" dirty="0" err="1"/>
              <a:t>Troloxu</a:t>
            </a:r>
            <a:r>
              <a:rPr lang="cs-CZ" dirty="0"/>
              <a:t> (standard)</a:t>
            </a:r>
          </a:p>
          <a:p>
            <a:pPr marL="342900" indent="-342900">
              <a:buAutoNum type="arabicPeriod"/>
            </a:pPr>
            <a:r>
              <a:rPr lang="cs-CZ" dirty="0"/>
              <a:t>Kinetické grafy pro jednotlivé vzorky </a:t>
            </a:r>
          </a:p>
          <a:p>
            <a:pPr marL="342900" indent="-342900">
              <a:buAutoNum type="arabicPeriod"/>
            </a:pPr>
            <a:r>
              <a:rPr lang="cs-CZ" dirty="0"/>
              <a:t>Graf závislosti integrálu fluorescence na koncentraci </a:t>
            </a:r>
            <a:r>
              <a:rPr lang="cs-CZ" dirty="0" err="1"/>
              <a:t>Troloxu</a:t>
            </a:r>
            <a:r>
              <a:rPr lang="cs-CZ" dirty="0"/>
              <a:t> a určit rovnici kalibrační přímky</a:t>
            </a:r>
          </a:p>
          <a:p>
            <a:pPr marL="342900" indent="-342900">
              <a:buAutoNum type="arabicPeriod"/>
            </a:pPr>
            <a:r>
              <a:rPr lang="cs-CZ" dirty="0"/>
              <a:t>Z rovnice kalibrační přímky určit koncentraci antioxidantů ve vzorcích a vyjádřit ji jako mikromoly </a:t>
            </a:r>
            <a:r>
              <a:rPr lang="cs-CZ" dirty="0" err="1"/>
              <a:t>Troloxu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9009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7320</TotalTime>
  <Words>413</Words>
  <Application>Microsoft Office PowerPoint</Application>
  <PresentationFormat>Širokoúhlá obrazovka</PresentationFormat>
  <Paragraphs>59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-apple-system</vt:lpstr>
      <vt:lpstr>Arial</vt:lpstr>
      <vt:lpstr>Calibri</vt:lpstr>
      <vt:lpstr>Calibri Light</vt:lpstr>
      <vt:lpstr>Verdana</vt:lpstr>
      <vt:lpstr>Motiv Office</vt:lpstr>
      <vt:lpstr>Prezentace aplikace PowerPoint</vt:lpstr>
      <vt:lpstr>Oxidační stres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</dc:creator>
  <cp:lastModifiedBy>Monika Dušková</cp:lastModifiedBy>
  <cp:revision>254</cp:revision>
  <dcterms:created xsi:type="dcterms:W3CDTF">2016-04-24T14:25:45Z</dcterms:created>
  <dcterms:modified xsi:type="dcterms:W3CDTF">2024-03-20T11:36:36Z</dcterms:modified>
</cp:coreProperties>
</file>