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9" r:id="rId3"/>
    <p:sldId id="262" r:id="rId4"/>
    <p:sldId id="264" r:id="rId5"/>
    <p:sldId id="260" r:id="rId6"/>
    <p:sldId id="339" r:id="rId7"/>
    <p:sldId id="261" r:id="rId8"/>
    <p:sldId id="265" r:id="rId9"/>
    <p:sldId id="340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84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kty.sosvet.cz/2006_hematologie/inde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</a:t>
            </a:r>
            <a:r>
              <a:rPr lang="cs-CZ" altLang="cs-CZ" sz="2800" b="1"/>
              <a:t>cvičení 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/>
              <a:t>Buňky imunitního systému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>
              <a:solidFill>
                <a:schemeClr val="tx1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C0AE71A4-252A-6C41-ADEC-08851A340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265" y="260669"/>
            <a:ext cx="7186354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Agranulocyty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DF7634A-66C3-2C4D-BFDA-A00F8E75D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547" y="1012427"/>
            <a:ext cx="9088188" cy="5584903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2200" b="1" dirty="0"/>
              <a:t>Jádro není segmentované</a:t>
            </a:r>
          </a:p>
          <a:p>
            <a:pPr>
              <a:spcBef>
                <a:spcPct val="0"/>
              </a:spcBef>
              <a:buNone/>
            </a:pPr>
            <a:endParaRPr lang="cs-CZ" altLang="cs-CZ" sz="22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1" dirty="0"/>
              <a:t>V cytoplasmě nemají granula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Lymfocyt 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cs-CZ" altLang="cs-CZ" sz="2200" b="1" dirty="0"/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/>
              <a:t>velikost 6 – 12 </a:t>
            </a:r>
            <a:r>
              <a:rPr lang="el-GR" altLang="cs-CZ" sz="2200" dirty="0">
                <a:cs typeface="Arial" panose="020B0604020202020204" pitchFamily="34" charset="0"/>
              </a:rPr>
              <a:t>μ</a:t>
            </a:r>
            <a:r>
              <a:rPr lang="cs-CZ" altLang="cs-CZ" sz="2200" dirty="0">
                <a:cs typeface="Arial" panose="020B0604020202020204" pitchFamily="34" charset="0"/>
              </a:rPr>
              <a:t>m podle stupně zralost (malé střední a velké lymfocyty)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jádro kulaté a hodně tmavé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granula v cytoplasmě nejsou pouze drobná zrnitost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v nátěru se T a B lymfocyty jeví stejně, většina 75% v periferní krvi jsou T lymfocyty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v periferním oběhu převládají malé lymfocyty, které mají průměr 6 – 8 µm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většina lymfocytů žije několik měsíců. Paměťové buňky jsou schopny přežívat po celý život jedince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b="1" dirty="0">
                <a:cs typeface="Arial" panose="020B0604020202020204" pitchFamily="34" charset="0"/>
              </a:rPr>
              <a:t>Receptory: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cs-CZ" sz="2200" dirty="0"/>
              <a:t>Specifické receptory pro antigen </a:t>
            </a:r>
            <a:r>
              <a:rPr lang="cs-CZ" sz="2200" dirty="0" err="1"/>
              <a:t>TcR</a:t>
            </a:r>
            <a:r>
              <a:rPr lang="cs-CZ" sz="2200" dirty="0"/>
              <a:t> a </a:t>
            </a:r>
            <a:r>
              <a:rPr lang="cs-CZ" sz="2200" dirty="0" err="1"/>
              <a:t>BcR</a:t>
            </a:r>
            <a:r>
              <a:rPr lang="cs-CZ" sz="2200" dirty="0"/>
              <a:t> 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BC9F69F6-1AC2-194F-B012-67B73B328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798" y="4570597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5" name="Picture 5">
            <a:extLst>
              <a:ext uri="{FF2B5EF4-FFF2-40B4-BE49-F238E27FC236}">
                <a16:creationId xmlns:a16="http://schemas.microsoft.com/office/drawing/2014/main" id="{F8C27B97-CE13-1846-ACA5-025B88A0E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798" y="2564909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6" name="Picture 6">
            <a:extLst>
              <a:ext uri="{FF2B5EF4-FFF2-40B4-BE49-F238E27FC236}">
                <a16:creationId xmlns:a16="http://schemas.microsoft.com/office/drawing/2014/main" id="{F05FB2C9-0525-A14F-97C7-0B35E714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072" y="636548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73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2" name="Rectangle 8">
            <a:extLst>
              <a:ext uri="{FF2B5EF4-FFF2-40B4-BE49-F238E27FC236}">
                <a16:creationId xmlns:a16="http://schemas.microsoft.com/office/drawing/2014/main" id="{FA3CD837-FC29-2A4E-AD73-1971CBCAE7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88229" y="861008"/>
            <a:ext cx="8575560" cy="360044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Monocyt</a:t>
            </a:r>
          </a:p>
          <a:p>
            <a:pPr marL="0" indent="0" algn="just">
              <a:buNone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2200" dirty="0"/>
              <a:t>velikost 14 – 20</a:t>
            </a:r>
            <a:r>
              <a:rPr lang="cs-CZ" altLang="cs-CZ" sz="2200" b="1" dirty="0"/>
              <a:t> </a:t>
            </a:r>
            <a:r>
              <a:rPr lang="el-GR" altLang="cs-CZ" sz="2200" dirty="0"/>
              <a:t>μ</a:t>
            </a:r>
            <a:r>
              <a:rPr lang="cs-CZ" altLang="cs-CZ" sz="2200" dirty="0"/>
              <a:t>m jádro často ledvinovitého tvaru </a:t>
            </a:r>
          </a:p>
          <a:p>
            <a:pPr algn="just"/>
            <a:r>
              <a:rPr lang="cs-CZ" altLang="cs-CZ" sz="2200" dirty="0"/>
              <a:t>cytoplazma obsahuje jemná </a:t>
            </a:r>
            <a:r>
              <a:rPr lang="cs-CZ" altLang="cs-CZ" sz="2200" dirty="0" err="1"/>
              <a:t>azurofilní</a:t>
            </a:r>
            <a:r>
              <a:rPr lang="cs-CZ" altLang="cs-CZ" sz="2200" dirty="0"/>
              <a:t> granula (lyzozomy),</a:t>
            </a:r>
            <a:r>
              <a:rPr lang="cs-CZ" sz="2200" dirty="0"/>
              <a:t> specifická granula zde nejsou </a:t>
            </a:r>
            <a:endParaRPr lang="cs-CZ" altLang="cs-CZ" sz="2200" dirty="0"/>
          </a:p>
          <a:p>
            <a:pPr algn="just"/>
            <a:r>
              <a:rPr lang="cs-CZ" sz="2200" dirty="0"/>
              <a:t>poločas setrvání monocytů v krvi je 12 – 100 hodin, poté zpravidla pronikají do tkání a diferencují se na makrofágy</a:t>
            </a:r>
            <a:endParaRPr lang="cs-CZ" altLang="cs-CZ" sz="2200" dirty="0"/>
          </a:p>
          <a:p>
            <a:pPr marL="0" indent="0" algn="just">
              <a:buNone/>
            </a:pPr>
            <a:r>
              <a:rPr lang="cs-CZ" altLang="cs-CZ" sz="2200" b="1" dirty="0"/>
              <a:t>Receptory:</a:t>
            </a:r>
          </a:p>
          <a:p>
            <a:pPr algn="just"/>
            <a:r>
              <a:rPr lang="cs-CZ" sz="2200" dirty="0"/>
              <a:t>pro </a:t>
            </a:r>
            <a:r>
              <a:rPr lang="cs-CZ" sz="2200" dirty="0" err="1"/>
              <a:t>IgG</a:t>
            </a:r>
            <a:r>
              <a:rPr lang="cs-CZ" sz="2200" dirty="0"/>
              <a:t> - </a:t>
            </a:r>
            <a:r>
              <a:rPr lang="cs-CZ" sz="2200" dirty="0" err="1"/>
              <a:t>Fc</a:t>
            </a:r>
            <a:r>
              <a:rPr lang="el-GR" sz="2200" dirty="0"/>
              <a:t>γ</a:t>
            </a:r>
            <a:r>
              <a:rPr lang="cs-CZ" sz="2200" dirty="0" err="1"/>
              <a:t>R</a:t>
            </a:r>
            <a:r>
              <a:rPr lang="cs-CZ" sz="2200" dirty="0"/>
              <a:t> </a:t>
            </a:r>
          </a:p>
          <a:p>
            <a:pPr algn="just"/>
            <a:r>
              <a:rPr lang="cs-CZ" sz="2200" dirty="0"/>
              <a:t>pro C3b složku komplementu </a:t>
            </a:r>
          </a:p>
          <a:p>
            <a:pPr algn="just"/>
            <a:r>
              <a:rPr lang="cs-CZ" sz="2200" dirty="0"/>
              <a:t>komplexy MHC II třídy, nutné pro prezentaci antigenních fragmentů</a:t>
            </a:r>
            <a:endParaRPr lang="cs-CZ" altLang="cs-CZ" sz="2200" dirty="0"/>
          </a:p>
        </p:txBody>
      </p:sp>
      <p:pic>
        <p:nvPicPr>
          <p:cNvPr id="77833" name="Picture 9">
            <a:extLst>
              <a:ext uri="{FF2B5EF4-FFF2-40B4-BE49-F238E27FC236}">
                <a16:creationId xmlns:a16="http://schemas.microsoft.com/office/drawing/2014/main" id="{9A14F689-43D0-334F-A4FC-B3BB21419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4461673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4" name="Picture 10">
            <a:extLst>
              <a:ext uri="{FF2B5EF4-FFF2-40B4-BE49-F238E27FC236}">
                <a16:creationId xmlns:a16="http://schemas.microsoft.com/office/drawing/2014/main" id="{ABCFBECC-FA4F-4241-99DF-7B5326EEC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2312030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5" name="Picture 11">
            <a:extLst>
              <a:ext uri="{FF2B5EF4-FFF2-40B4-BE49-F238E27FC236}">
                <a16:creationId xmlns:a16="http://schemas.microsoft.com/office/drawing/2014/main" id="{A81D7D51-ABC1-004D-8490-789347316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338850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99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>
            <a:extLst>
              <a:ext uri="{FF2B5EF4-FFF2-40B4-BE49-F238E27FC236}">
                <a16:creationId xmlns:a16="http://schemas.microsoft.com/office/drawing/2014/main" id="{2B2945D1-3DDA-D949-8790-923B63B2B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8" y="3953342"/>
            <a:ext cx="9573526" cy="3145290"/>
          </a:xfrm>
        </p:spPr>
        <p:txBody>
          <a:bodyPr/>
          <a:lstStyle/>
          <a:p>
            <a:endParaRPr lang="cs-CZ" altLang="cs-CZ" sz="1814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Trombocyty 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u savců jsou bezjaderné, jsou to vlastně </a:t>
            </a:r>
            <a:r>
              <a:rPr lang="cs-CZ" altLang="cs-CZ" sz="2000" dirty="0" err="1">
                <a:cs typeface="Arial" panose="020B0604020202020204" pitchFamily="34" charset="0"/>
              </a:rPr>
              <a:t>odškrcené</a:t>
            </a:r>
            <a:r>
              <a:rPr lang="cs-CZ" altLang="cs-CZ" sz="2000" dirty="0">
                <a:cs typeface="Arial" panose="020B0604020202020204" pitchFamily="34" charset="0"/>
              </a:rPr>
              <a:t> okrsky cytoplasmy megakaryocytů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velikost asi 3 </a:t>
            </a:r>
            <a:r>
              <a:rPr lang="el-GR" altLang="cs-CZ" sz="2000" dirty="0">
                <a:cs typeface="Arial" panose="020B0604020202020204" pitchFamily="34" charset="0"/>
              </a:rPr>
              <a:t>μ</a:t>
            </a:r>
            <a:r>
              <a:rPr lang="cs-CZ" altLang="cs-CZ" sz="2000" dirty="0">
                <a:cs typeface="Arial" panose="020B0604020202020204" pitchFamily="34" charset="0"/>
              </a:rPr>
              <a:t>m a často v roztěrech vytvářejí shluky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trombocyty ostatních tříd obratlovců jsou jaderné </a:t>
            </a:r>
            <a:endParaRPr lang="el-GR" altLang="cs-CZ" sz="2000" dirty="0">
              <a:cs typeface="Arial" panose="020B0604020202020204" pitchFamily="34" charset="0"/>
            </a:endParaRPr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CE3DB287-82A2-B44B-AB03-0E3CE5E43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024" y="5188563"/>
            <a:ext cx="2082325" cy="147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26" name="Picture 6">
            <a:extLst>
              <a:ext uri="{FF2B5EF4-FFF2-40B4-BE49-F238E27FC236}">
                <a16:creationId xmlns:a16="http://schemas.microsoft.com/office/drawing/2014/main" id="{73C2D4C9-4949-AD47-860E-C05995BFB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03" y="5301198"/>
            <a:ext cx="2111262" cy="124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8300C69-C7A2-C649-9BE4-A9705B599994}"/>
              </a:ext>
            </a:extLst>
          </p:cNvPr>
          <p:cNvSpPr txBox="1"/>
          <p:nvPr/>
        </p:nvSpPr>
        <p:spPr>
          <a:xfrm>
            <a:off x="230885" y="311479"/>
            <a:ext cx="11013271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NK buňky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velké granulární lymfocyty, charakteristické povrchové znaky CD56, CD16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schopny rychle zabíjet některé nádorové buňky a buňky infikované virem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aktivity NK komplementární k aktivitám cytotoxických T-lymfocytů</a:t>
            </a:r>
          </a:p>
          <a:p>
            <a:r>
              <a:rPr lang="cs-CZ" sz="2000" b="1" dirty="0"/>
              <a:t>Receptory: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nemají antigenně specifické receptory,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inhibiční (rozeznávají MHC I) a aktivační receptory (např. </a:t>
            </a:r>
            <a:r>
              <a:rPr lang="cs-CZ" sz="2000" dirty="0" err="1"/>
              <a:t>FcR</a:t>
            </a:r>
            <a:r>
              <a:rPr lang="cs-CZ" sz="2000" dirty="0"/>
              <a:t> - CD 16, rozeznává </a:t>
            </a:r>
            <a:r>
              <a:rPr lang="cs-CZ" sz="2000" dirty="0" err="1"/>
              <a:t>opsonizované</a:t>
            </a:r>
            <a:r>
              <a:rPr lang="cs-CZ" sz="2000" dirty="0"/>
              <a:t> částice)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aktivačně působí nízká exprese MHC I)</a:t>
            </a:r>
          </a:p>
          <a:p>
            <a:endParaRPr lang="cs-CZ" dirty="0"/>
          </a:p>
          <a:p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71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3157A05-5AC7-9F43-B0AB-D1E3F0172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9451" y="575377"/>
            <a:ext cx="6728386" cy="1045550"/>
          </a:xfrm>
        </p:spPr>
        <p:txBody>
          <a:bodyPr/>
          <a:lstStyle/>
          <a:p>
            <a:r>
              <a:rPr lang="cs-CZ" altLang="cs-CZ" sz="2903" dirty="0"/>
              <a:t>Použité zdroje:</a:t>
            </a:r>
            <a:r>
              <a:rPr lang="cs-CZ" altLang="cs-CZ" dirty="0"/>
              <a:t> 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281922B1-C316-C54B-A719-3BE8E5B66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505" y="1738761"/>
            <a:ext cx="7251162" cy="3885528"/>
          </a:xfrm>
        </p:spPr>
        <p:txBody>
          <a:bodyPr/>
          <a:lstStyle/>
          <a:p>
            <a:r>
              <a:rPr lang="cs-CZ" altLang="cs-CZ" sz="2000" dirty="0"/>
              <a:t>Atlas Hematologie zvířat: </a:t>
            </a:r>
            <a:r>
              <a:rPr lang="cs-CZ" altLang="cs-CZ" sz="2000" dirty="0">
                <a:hlinkClick r:id="rId2"/>
              </a:rPr>
              <a:t>http://projekty.sosvet.cz/2006_hematologie/index.htm</a:t>
            </a:r>
            <a:endParaRPr lang="cs-CZ" altLang="cs-CZ" sz="2000" dirty="0"/>
          </a:p>
          <a:p>
            <a:pPr>
              <a:lnSpc>
                <a:spcPts val="3000"/>
              </a:lnSpc>
            </a:pPr>
            <a:r>
              <a:rPr lang="cs-CZ" altLang="cs-CZ" sz="2000" dirty="0"/>
              <a:t>Tichý F. a kol.: Histologie, VFU, 2004 </a:t>
            </a:r>
          </a:p>
          <a:p>
            <a:pPr>
              <a:lnSpc>
                <a:spcPts val="3000"/>
              </a:lnSpc>
            </a:pPr>
            <a:r>
              <a:rPr lang="cs-CZ" altLang="cs-CZ" sz="2000" dirty="0"/>
              <a:t>Toman a kol.: Veterinární imunologie, </a:t>
            </a:r>
            <a:r>
              <a:rPr lang="cs-CZ" altLang="cs-CZ" sz="2000" dirty="0" err="1"/>
              <a:t>Grada</a:t>
            </a:r>
            <a:r>
              <a:rPr lang="cs-CZ" altLang="cs-CZ" sz="2000" dirty="0"/>
              <a:t>, 2000</a:t>
            </a:r>
          </a:p>
          <a:p>
            <a:pPr>
              <a:lnSpc>
                <a:spcPts val="3000"/>
              </a:lnSpc>
            </a:pPr>
            <a:r>
              <a:rPr lang="cs-CZ" altLang="cs-CZ" sz="2000" dirty="0" err="1"/>
              <a:t>Krejsek</a:t>
            </a:r>
            <a:r>
              <a:rPr lang="cs-CZ" altLang="cs-CZ" sz="2000" dirty="0"/>
              <a:t> J., Kopecký O.: Klinická imunologie, Nukleus HK, 2004</a:t>
            </a:r>
          </a:p>
          <a:p>
            <a:endParaRPr lang="cs-CZ" altLang="cs-CZ" sz="1814" dirty="0"/>
          </a:p>
        </p:txBody>
      </p:sp>
    </p:spTree>
    <p:extLst>
      <p:ext uri="{BB962C8B-B14F-4D97-AF65-F5344CB8AC3E}">
        <p14:creationId xmlns:p14="http://schemas.microsoft.com/office/powerpoint/2010/main" val="225601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E5201C8-671A-364E-9993-5A287CB801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12707" y="335907"/>
            <a:ext cx="6728386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Příprava krevního roztěru (nátěru)</a:t>
            </a:r>
          </a:p>
        </p:txBody>
      </p:sp>
      <p:pic>
        <p:nvPicPr>
          <p:cNvPr id="67588" name="Picture 4">
            <a:extLst>
              <a:ext uri="{FF2B5EF4-FFF2-40B4-BE49-F238E27FC236}">
                <a16:creationId xmlns:a16="http://schemas.microsoft.com/office/drawing/2014/main" id="{189DB3E1-6B1E-7B4A-A0B4-780DEE3F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404148"/>
            <a:ext cx="8483601" cy="437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9" name="Text Box 5">
            <a:extLst>
              <a:ext uri="{FF2B5EF4-FFF2-40B4-BE49-F238E27FC236}">
                <a16:creationId xmlns:a16="http://schemas.microsoft.com/office/drawing/2014/main" id="{9680D7FA-1E4C-894C-BF66-8685EBEA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81" y="5899427"/>
            <a:ext cx="880369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Správně</a:t>
            </a:r>
          </a:p>
        </p:txBody>
      </p:sp>
      <p:sp>
        <p:nvSpPr>
          <p:cNvPr id="67590" name="Text Box 6">
            <a:extLst>
              <a:ext uri="{FF2B5EF4-FFF2-40B4-BE49-F238E27FC236}">
                <a16:creationId xmlns:a16="http://schemas.microsoft.com/office/drawing/2014/main" id="{FBEE1AF8-2E8B-074F-9777-EF52FDA50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888" y="5771642"/>
            <a:ext cx="1083951" cy="53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Příliš tlustý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Moc krve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9685EC5F-EC05-7248-B424-9BF7B9254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264" y="5780767"/>
            <a:ext cx="1633131" cy="76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Nerovnoměrný tah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Třásla se ruka</a:t>
            </a:r>
          </a:p>
        </p:txBody>
      </p:sp>
      <p:sp>
        <p:nvSpPr>
          <p:cNvPr id="67592" name="Text Box 8">
            <a:extLst>
              <a:ext uri="{FF2B5EF4-FFF2-40B4-BE49-F238E27FC236}">
                <a16:creationId xmlns:a16="http://schemas.microsoft.com/office/drawing/2014/main" id="{EE91D914-8067-8C4D-A154-DD0559D4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6376" y="5797042"/>
            <a:ext cx="867545" cy="7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Krev se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srážela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1633" dirty="0">
              <a:solidFill>
                <a:schemeClr val="tx1"/>
              </a:solidFill>
            </a:endParaRPr>
          </a:p>
        </p:txBody>
      </p:sp>
      <p:sp>
        <p:nvSpPr>
          <p:cNvPr id="67593" name="Text Box 9">
            <a:extLst>
              <a:ext uri="{FF2B5EF4-FFF2-40B4-BE49-F238E27FC236}">
                <a16:creationId xmlns:a16="http://schemas.microsoft.com/office/drawing/2014/main" id="{CC211C75-7AEF-C04F-9D5B-5F561052B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96" y="5860238"/>
            <a:ext cx="848309" cy="53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Mastné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sklíčko</a:t>
            </a:r>
          </a:p>
        </p:txBody>
      </p:sp>
    </p:spTree>
    <p:extLst>
      <p:ext uri="{BB962C8B-B14F-4D97-AF65-F5344CB8AC3E}">
        <p14:creationId xmlns:p14="http://schemas.microsoft.com/office/powerpoint/2010/main" val="112595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672073D-18DA-6D44-8277-7370FA34F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5733" y="214456"/>
            <a:ext cx="2743488" cy="1078674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Barvení nátěrů 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A32EF84-37DE-E743-82C9-8DC197B70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2999" y="1339341"/>
            <a:ext cx="10327105" cy="529111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200" b="1" dirty="0"/>
              <a:t>Standardním barvením pro krevní nátěry je tzv. </a:t>
            </a:r>
            <a:r>
              <a:rPr lang="cs-CZ" altLang="cs-CZ" sz="2200" b="1" dirty="0" err="1">
                <a:solidFill>
                  <a:srgbClr val="FF0000"/>
                </a:solidFill>
              </a:rPr>
              <a:t>panoptické</a:t>
            </a:r>
            <a:r>
              <a:rPr lang="cs-CZ" altLang="cs-CZ" sz="2200" b="1" dirty="0">
                <a:solidFill>
                  <a:srgbClr val="FF0000"/>
                </a:solidFill>
              </a:rPr>
              <a:t> barvení dle </a:t>
            </a:r>
            <a:r>
              <a:rPr lang="cs-CZ" altLang="cs-CZ" sz="2200" b="1" dirty="0" err="1">
                <a:solidFill>
                  <a:srgbClr val="FF0000"/>
                </a:solidFill>
              </a:rPr>
              <a:t>Pappenheima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br>
              <a:rPr lang="cs-CZ" altLang="cs-CZ" sz="2200" b="1" dirty="0"/>
            </a:br>
            <a:r>
              <a:rPr lang="cs-CZ" altLang="cs-CZ" sz="2200" b="1" dirty="0"/>
              <a:t> 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1. Celý nátěr na 3 minuty pokryjeme </a:t>
            </a:r>
            <a:r>
              <a:rPr lang="cs-CZ" altLang="cs-CZ" sz="2200" dirty="0">
                <a:solidFill>
                  <a:srgbClr val="FF0000"/>
                </a:solidFill>
              </a:rPr>
              <a:t>May-Grünwaldovým barvivem.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2. Opatrně přikapáváme destilovanou vodu tak, aby se původní barvivo nesmylo. Cílem je nechat působit    takto naředěné barvivo (1:1) další 1 minutu.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3. Barvivo slijeme, můžeme opláchnout vodou.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4. Na nátěr naneseme </a:t>
            </a:r>
            <a:r>
              <a:rPr lang="cs-CZ" altLang="cs-CZ" sz="2200" dirty="0" err="1">
                <a:solidFill>
                  <a:srgbClr val="FF0000"/>
                </a:solidFill>
              </a:rPr>
              <a:t>Giemsa-Romanowského</a:t>
            </a:r>
            <a:r>
              <a:rPr lang="cs-CZ" altLang="cs-CZ" sz="2200" dirty="0">
                <a:solidFill>
                  <a:srgbClr val="FF0000"/>
                </a:solidFill>
              </a:rPr>
              <a:t> barvivo. </a:t>
            </a:r>
            <a:r>
              <a:rPr lang="cs-CZ" altLang="cs-CZ" sz="2200" dirty="0"/>
              <a:t>Toto barvivo musí být před barvením vždy čerstvě naředěné přibližně 1:9 (na 10 ml destilované vody 10 - 15 kapek barviva). Necháme působit přibližně 15 minut (10 - 20 minut).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5. Barvivo slijeme a důkladně opláchneme pod tekoucí vodou.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6. Spodní stranu sklíčka očistíme utěrkou.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7. Je vhodné ihned zkontrolovat </a:t>
            </a:r>
            <a:r>
              <a:rPr lang="cs-CZ" altLang="cs-CZ" sz="2200" dirty="0" err="1"/>
              <a:t>probarvenost</a:t>
            </a:r>
            <a:r>
              <a:rPr lang="cs-CZ" altLang="cs-CZ" sz="2200" dirty="0"/>
              <a:t> krevních buněk a případně preparát ještě dobarvit.</a:t>
            </a:r>
          </a:p>
        </p:txBody>
      </p:sp>
    </p:spTree>
    <p:extLst>
      <p:ext uri="{BB962C8B-B14F-4D97-AF65-F5344CB8AC3E}">
        <p14:creationId xmlns:p14="http://schemas.microsoft.com/office/powerpoint/2010/main" val="172151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FCF2E40-1128-DA40-A04E-C8E594743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9556" y="411057"/>
            <a:ext cx="6924247" cy="685512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Barvení pomocí hotových barvicích sad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86701E9-FDA1-4A4D-8CDC-74113F064E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25527" y="1245318"/>
            <a:ext cx="3261942" cy="294943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200" b="1" dirty="0"/>
              <a:t>Výhody:</a:t>
            </a:r>
            <a:r>
              <a:rPr lang="cs-CZ" altLang="cs-CZ" sz="2200" dirty="0"/>
              <a:t> </a:t>
            </a:r>
          </a:p>
          <a:p>
            <a:r>
              <a:rPr lang="cs-CZ" altLang="cs-CZ" sz="2200" dirty="0"/>
              <a:t>rychlé (cca 1 – 2 min)</a:t>
            </a:r>
          </a:p>
          <a:p>
            <a:r>
              <a:rPr lang="cs-CZ" altLang="cs-CZ" sz="2200" dirty="0"/>
              <a:t>roztoky již připraveny</a:t>
            </a:r>
          </a:p>
          <a:p>
            <a:r>
              <a:rPr lang="cs-CZ" altLang="cs-CZ" sz="2200" dirty="0"/>
              <a:t>vydrží dlouho (měsíce)</a:t>
            </a:r>
          </a:p>
          <a:p>
            <a:r>
              <a:rPr lang="cs-CZ" altLang="cs-CZ" sz="2200" dirty="0"/>
              <a:t>ze skladovat při pokojové teplotě</a:t>
            </a:r>
          </a:p>
          <a:p>
            <a:r>
              <a:rPr lang="cs-CZ" altLang="cs-CZ" sz="2200" dirty="0"/>
              <a:t>používají se opakovaně</a:t>
            </a:r>
          </a:p>
          <a:p>
            <a:pPr>
              <a:buFontTx/>
              <a:buNone/>
            </a:pPr>
            <a:endParaRPr lang="cs-CZ" altLang="cs-CZ" sz="1633" dirty="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0B3B6B30-10C3-CD46-B7F7-9C75B9AB649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36166" y="1245318"/>
            <a:ext cx="6077266" cy="19600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200" b="1" dirty="0"/>
              <a:t>Nevýhody:</a:t>
            </a:r>
          </a:p>
          <a:p>
            <a:r>
              <a:rPr lang="cs-CZ" altLang="cs-CZ" sz="2200" dirty="0"/>
              <a:t>Neposkytují tak dobré výsledky jako klasické barvící techniky</a:t>
            </a:r>
          </a:p>
          <a:p>
            <a:r>
              <a:rPr lang="cs-CZ" altLang="cs-CZ" sz="2200" dirty="0"/>
              <a:t>Ve výzkumu nebo při hodnocení sporných patologických nálezu je lepší použít klasické techniky, přestože jsou časově náročnější </a:t>
            </a: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id="{7E9FB09F-DE56-0744-8C78-0C502B635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575" y="4572693"/>
            <a:ext cx="2709845" cy="1015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Příklady barvících sad: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000" b="1" u="sng" dirty="0" err="1">
                <a:solidFill>
                  <a:schemeClr val="tx1"/>
                </a:solidFill>
                <a:latin typeface="+mn-lt"/>
              </a:rPr>
              <a:t>Leukodif</a:t>
            </a:r>
            <a:r>
              <a:rPr lang="cs-CZ" altLang="cs-CZ" sz="2000" u="sng" dirty="0">
                <a:solidFill>
                  <a:schemeClr val="tx1"/>
                </a:solidFill>
                <a:latin typeface="+mn-lt"/>
              </a:rPr>
              <a:t> </a:t>
            </a:r>
            <a:endParaRPr lang="cs-CZ" altLang="cs-CZ" sz="20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 err="1">
                <a:solidFill>
                  <a:schemeClr val="tx1"/>
                </a:solidFill>
                <a:latin typeface="+mn-lt"/>
              </a:rPr>
              <a:t>Diff-Quik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id="{64C116F2-B81A-A84F-A432-BBFCE9E14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187" y="3652637"/>
            <a:ext cx="7074023" cy="286232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8001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2573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7145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1717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6289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0861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5433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0005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Postup barvení :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2000" b="1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Nátěr musí být suchý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Fixační činidlo (metanol)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Eozin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Azur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Oplach  (fosfátový pufr pH 7,4 nebo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dest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voda)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Mezi jednotlivými kroky neoplachujeme ani nesušíme,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konci nechat zaschnout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a pozorovat pod imerzí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845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1EA2DF9-2965-444D-A072-56DB190EE4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52513" y="227544"/>
            <a:ext cx="5618030" cy="882813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Vyhodnocování krevního nátěru</a:t>
            </a: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43AA2A9A-504C-8049-9623-10E6F469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44" y="1110357"/>
            <a:ext cx="11611512" cy="440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Pozorujeme zásadně pod imerzí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22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Správná oblast pro hodnocení: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 kde se krvinky příliš nedotýkají, 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v této oblasti prohlížet preparát při tzv.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meandrovitém pohybu (C)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2200" b="1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Krevní diferenciál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dif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):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procentické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zastoupení jednotlivých typů leukocytů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22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Krevní obraz: kompletní hodnocení počtu a morfologie formovaných krevních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  elementů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Orientační pomůcka: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na jeden leukocyt připadá asi 700 erytrocytů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1633" dirty="0">
              <a:solidFill>
                <a:schemeClr val="tx1"/>
              </a:solidFill>
            </a:endParaRPr>
          </a:p>
        </p:txBody>
      </p:sp>
      <p:pic>
        <p:nvPicPr>
          <p:cNvPr id="68615" name="Picture 7">
            <a:extLst>
              <a:ext uri="{FF2B5EF4-FFF2-40B4-BE49-F238E27FC236}">
                <a16:creationId xmlns:a16="http://schemas.microsoft.com/office/drawing/2014/main" id="{46B65F71-D949-B44E-AD6A-BE10555FA3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" t="2419" r="-860" b="18156"/>
          <a:stretch/>
        </p:blipFill>
        <p:spPr bwMode="auto">
          <a:xfrm>
            <a:off x="5710988" y="4026041"/>
            <a:ext cx="6190767" cy="260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D49C87B1-CBC8-3146-9604-3C6BB5FC6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849" y="871915"/>
            <a:ext cx="2304242" cy="19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ovací šipka 2">
            <a:extLst>
              <a:ext uri="{FF2B5EF4-FFF2-40B4-BE49-F238E27FC236}">
                <a16:creationId xmlns:a16="http://schemas.microsoft.com/office/drawing/2014/main" id="{B0ABA72D-2DFC-754A-8529-30F6A81FE104}"/>
              </a:ext>
            </a:extLst>
          </p:cNvPr>
          <p:cNvCxnSpPr>
            <a:cxnSpLocks/>
          </p:cNvCxnSpPr>
          <p:nvPr/>
        </p:nvCxnSpPr>
        <p:spPr>
          <a:xfrm flipV="1">
            <a:off x="7940842" y="1729757"/>
            <a:ext cx="696454" cy="2414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58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417DD2C-9D74-9443-B065-D2842D45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074" y="1253288"/>
            <a:ext cx="9609221" cy="5051259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7C6BFCE-8282-5C45-9B2D-312D33EF470D}"/>
              </a:ext>
            </a:extLst>
          </p:cNvPr>
          <p:cNvSpPr txBox="1"/>
          <p:nvPr/>
        </p:nvSpPr>
        <p:spPr>
          <a:xfrm>
            <a:off x="2464754" y="325233"/>
            <a:ext cx="7021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>
                <a:latin typeface="+mj-lt"/>
              </a:rPr>
              <a:t>Srovnání počtů leukocytů u různých tříd </a:t>
            </a:r>
          </a:p>
        </p:txBody>
      </p:sp>
    </p:spTree>
    <p:extLst>
      <p:ext uri="{BB962C8B-B14F-4D97-AF65-F5344CB8AC3E}">
        <p14:creationId xmlns:p14="http://schemas.microsoft.com/office/powerpoint/2010/main" val="243123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A6B9250-E99F-634C-BF86-FB1A12A97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8350" y="447835"/>
            <a:ext cx="7055300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Granulocyty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0AE7C58-9D01-FD40-8E12-251EE17B6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758" y="1142040"/>
            <a:ext cx="11614484" cy="5441115"/>
          </a:xfrm>
        </p:spPr>
        <p:txBody>
          <a:bodyPr/>
          <a:lstStyle/>
          <a:p>
            <a:pPr>
              <a:lnSpc>
                <a:spcPts val="1677"/>
              </a:lnSpc>
              <a:spcBef>
                <a:spcPct val="0"/>
              </a:spcBef>
            </a:pPr>
            <a:r>
              <a:rPr lang="cs-CZ" altLang="cs-CZ" sz="2000" b="1" dirty="0"/>
              <a:t>Jádro segmentované </a:t>
            </a:r>
          </a:p>
          <a:p>
            <a:pPr>
              <a:lnSpc>
                <a:spcPts val="1677"/>
              </a:lnSpc>
              <a:spcBef>
                <a:spcPct val="0"/>
              </a:spcBef>
            </a:pPr>
            <a:endParaRPr lang="cs-CZ" altLang="cs-CZ" sz="2000" b="1" dirty="0"/>
          </a:p>
          <a:p>
            <a:pPr>
              <a:lnSpc>
                <a:spcPts val="1677"/>
              </a:lnSpc>
              <a:spcBef>
                <a:spcPct val="0"/>
              </a:spcBef>
            </a:pPr>
            <a:r>
              <a:rPr lang="cs-CZ" altLang="cs-CZ" sz="2000" b="1" dirty="0"/>
              <a:t>V cytoplasmě mají granula: </a:t>
            </a:r>
          </a:p>
          <a:p>
            <a:pPr marL="0" indent="0">
              <a:lnSpc>
                <a:spcPts val="1677"/>
              </a:lnSpc>
              <a:spcBef>
                <a:spcPct val="0"/>
              </a:spcBef>
              <a:buNone/>
            </a:pP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- specifická granula, barví se podle typu kyselými nebo bazickými komponentami barviv dle </a:t>
            </a:r>
            <a:r>
              <a:rPr lang="cs-CZ" altLang="cs-CZ" sz="2000" dirty="0" err="1"/>
              <a:t>Pappenheima</a:t>
            </a: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- </a:t>
            </a:r>
            <a:r>
              <a:rPr lang="cs-CZ" altLang="cs-CZ" sz="2000" dirty="0" err="1"/>
              <a:t>azurofilní</a:t>
            </a:r>
            <a:r>
              <a:rPr lang="cs-CZ" altLang="cs-CZ" sz="2000" dirty="0"/>
              <a:t> granula jsou považována za lyzozomy a barví se purpurově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 err="1">
                <a:solidFill>
                  <a:srgbClr val="FF0000"/>
                </a:solidFill>
              </a:rPr>
              <a:t>Neutrofil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/>
              <a:t>velikost 10 – 12 </a:t>
            </a:r>
            <a:r>
              <a:rPr lang="el-GR" altLang="cs-CZ" sz="2000" dirty="0">
                <a:cs typeface="Arial" panose="020B0604020202020204" pitchFamily="34" charset="0"/>
              </a:rPr>
              <a:t>μ</a:t>
            </a:r>
            <a:r>
              <a:rPr lang="cs-CZ" altLang="cs-CZ" sz="2000" dirty="0">
                <a:cs typeface="Arial" panose="020B0604020202020204" pitchFamily="34" charset="0"/>
              </a:rPr>
              <a:t>m, segmentů 2 – 7, Hynkovo číslo, posun doleva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hlavní funkcí </a:t>
            </a:r>
            <a:r>
              <a:rPr lang="cs-CZ" altLang="cs-CZ" sz="2000" dirty="0" err="1">
                <a:cs typeface="Arial" panose="020B0604020202020204" pitchFamily="34" charset="0"/>
              </a:rPr>
              <a:t>neutrofilů</a:t>
            </a:r>
            <a:r>
              <a:rPr lang="cs-CZ" altLang="cs-CZ" sz="2000" dirty="0">
                <a:cs typeface="Arial" panose="020B0604020202020204" pitchFamily="34" charset="0"/>
              </a:rPr>
              <a:t> je</a:t>
            </a:r>
            <a:r>
              <a:rPr lang="cs-CZ" altLang="cs-CZ" sz="2000" b="1" dirty="0">
                <a:cs typeface="Arial" panose="020B0604020202020204" pitchFamily="34" charset="0"/>
              </a:rPr>
              <a:t> fagocytóza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b="1" dirty="0">
                <a:cs typeface="Arial" panose="020B0604020202020204" pitchFamily="34" charset="0"/>
              </a:rPr>
              <a:t>1/3</a:t>
            </a:r>
            <a:r>
              <a:rPr lang="cs-CZ" altLang="cs-CZ" sz="2000" dirty="0">
                <a:cs typeface="Arial" panose="020B0604020202020204" pitchFamily="34" charset="0"/>
              </a:rPr>
              <a:t> granul </a:t>
            </a:r>
            <a:r>
              <a:rPr lang="cs-CZ" altLang="cs-CZ" sz="2000" dirty="0" err="1">
                <a:cs typeface="Arial" panose="020B0604020202020204" pitchFamily="34" charset="0"/>
              </a:rPr>
              <a:t>azurofilních</a:t>
            </a:r>
            <a:r>
              <a:rPr lang="cs-CZ" altLang="cs-CZ" sz="2000" dirty="0">
                <a:cs typeface="Arial" panose="020B0604020202020204" pitchFamily="34" charset="0"/>
              </a:rPr>
              <a:t> (primární lyzozomy), zbytek granula specifická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nízká úroveň proteosyntézy, glykogen v cytoplasmě - přežívá i v anaerobním prostředí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v oběhu žijí jen 6 – 7 hodin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1" dirty="0">
                <a:cs typeface="Arial" panose="020B0604020202020204" pitchFamily="34" charset="0"/>
              </a:rPr>
              <a:t>Receptory: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 err="1">
                <a:cs typeface="Arial" panose="020B0604020202020204" pitchFamily="34" charset="0"/>
              </a:rPr>
              <a:t>Fc</a:t>
            </a:r>
            <a:r>
              <a:rPr lang="cs-CZ" altLang="cs-CZ" sz="2000" dirty="0">
                <a:cs typeface="Arial" panose="020B0604020202020204" pitchFamily="34" charset="0"/>
              </a:rPr>
              <a:t> fragment </a:t>
            </a:r>
            <a:r>
              <a:rPr lang="cs-CZ" altLang="cs-CZ" sz="2000" dirty="0" err="1">
                <a:cs typeface="Arial" panose="020B0604020202020204" pitchFamily="34" charset="0"/>
              </a:rPr>
              <a:t>IgG</a:t>
            </a:r>
            <a:r>
              <a:rPr lang="cs-CZ" altLang="cs-CZ" sz="2000" dirty="0">
                <a:cs typeface="Arial" panose="020B0604020202020204" pitchFamily="34" charset="0"/>
              </a:rPr>
              <a:t> (</a:t>
            </a:r>
            <a:r>
              <a:rPr lang="cs-CZ" altLang="cs-CZ" sz="2000" dirty="0" err="1">
                <a:cs typeface="Arial" panose="020B0604020202020204" pitchFamily="34" charset="0"/>
              </a:rPr>
              <a:t>Fc</a:t>
            </a:r>
            <a:r>
              <a:rPr lang="el-GR" altLang="cs-CZ" sz="2000" dirty="0">
                <a:cs typeface="Arial" panose="020B0604020202020204" pitchFamily="34" charset="0"/>
              </a:rPr>
              <a:t>γ</a:t>
            </a:r>
            <a:r>
              <a:rPr lang="cs-CZ" altLang="cs-CZ" sz="2000" dirty="0" err="1">
                <a:cs typeface="Arial" panose="020B0604020202020204" pitchFamily="34" charset="0"/>
              </a:rPr>
              <a:t>R</a:t>
            </a:r>
            <a:r>
              <a:rPr lang="cs-CZ" altLang="cs-CZ" sz="2000" dirty="0"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C3b složku komplementu, složky komplementu C5a a C3a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TLR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hematopoetické stimulační faktory GM-CSF nebo G-CSF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cs-CZ" altLang="cs-CZ" sz="1814" dirty="0">
              <a:cs typeface="Arial" panose="020B0604020202020204" pitchFamily="34" charset="0"/>
            </a:endParaRPr>
          </a:p>
          <a:p>
            <a:pPr algn="just"/>
            <a:endParaRPr lang="cs-CZ" altLang="cs-CZ" sz="1814" dirty="0"/>
          </a:p>
        </p:txBody>
      </p:sp>
      <p:pic>
        <p:nvPicPr>
          <p:cNvPr id="69637" name="Picture 5">
            <a:extLst>
              <a:ext uri="{FF2B5EF4-FFF2-40B4-BE49-F238E27FC236}">
                <a16:creationId xmlns:a16="http://schemas.microsoft.com/office/drawing/2014/main" id="{7F396705-8708-3A4F-9D00-486C665F9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650" y="5005176"/>
            <a:ext cx="2038960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8" name="Picture 6">
            <a:extLst>
              <a:ext uri="{FF2B5EF4-FFF2-40B4-BE49-F238E27FC236}">
                <a16:creationId xmlns:a16="http://schemas.microsoft.com/office/drawing/2014/main" id="{B08D5035-9F03-DA4C-8104-1E4FA83A4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650" y="2561805"/>
            <a:ext cx="2038960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9" name="Picture 7">
            <a:extLst>
              <a:ext uri="{FF2B5EF4-FFF2-40B4-BE49-F238E27FC236}">
                <a16:creationId xmlns:a16="http://schemas.microsoft.com/office/drawing/2014/main" id="{263284F6-164B-E541-95F7-D5524B706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02" y="5005176"/>
            <a:ext cx="2304242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458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>
            <a:extLst>
              <a:ext uri="{FF2B5EF4-FFF2-40B4-BE49-F238E27FC236}">
                <a16:creationId xmlns:a16="http://schemas.microsoft.com/office/drawing/2014/main" id="{0582CBFD-F2A8-834C-9FBD-050B4E7BC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77515" y="685512"/>
            <a:ext cx="9978189" cy="4069462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Eozinofil</a:t>
            </a:r>
            <a:r>
              <a:rPr lang="cs-CZ" altLang="cs-CZ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endParaRPr lang="cs-CZ" altLang="cs-CZ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velikost 12 – 14 </a:t>
            </a:r>
            <a:r>
              <a:rPr lang="el-GR" altLang="cs-CZ" sz="2200" dirty="0">
                <a:cs typeface="Arial" panose="020B0604020202020204" pitchFamily="34" charset="0"/>
              </a:rPr>
              <a:t>μ</a:t>
            </a:r>
            <a:r>
              <a:rPr lang="cs-CZ" altLang="cs-CZ" sz="2200" dirty="0">
                <a:cs typeface="Arial" panose="020B0604020202020204" pitchFamily="34" charset="0"/>
              </a:rPr>
              <a:t>m, jádro ze dvou segmentů (</a:t>
            </a:r>
            <a:r>
              <a:rPr lang="cs-CZ" altLang="cs-CZ" sz="2200" dirty="0" err="1">
                <a:cs typeface="Arial" panose="020B0604020202020204" pitchFamily="34" charset="0"/>
              </a:rPr>
              <a:t>brýlovité</a:t>
            </a:r>
            <a:r>
              <a:rPr lang="cs-CZ" altLang="cs-CZ" sz="2200" dirty="0"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granula větší než u </a:t>
            </a:r>
            <a:r>
              <a:rPr lang="cs-CZ" altLang="cs-CZ" sz="2200" dirty="0" err="1">
                <a:cs typeface="Arial" panose="020B0604020202020204" pitchFamily="34" charset="0"/>
              </a:rPr>
              <a:t>neutrofilů</a:t>
            </a:r>
            <a:r>
              <a:rPr lang="cs-CZ" altLang="cs-CZ" sz="2200" dirty="0">
                <a:cs typeface="Arial" panose="020B0604020202020204" pitchFamily="34" charset="0"/>
              </a:rPr>
              <a:t>, barví se cihlově červeně.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hodně specifických granul (až 200), obsahují hlavní bazický protein (hodně argininu)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typicky se vyskytující v tkáních, v oběhu málo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schopny fagocytózy,  význam v boji s endoparazity zejména mnohobuněčnými helminty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22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b="1" dirty="0">
                <a:cs typeface="Arial" panose="020B0604020202020204" pitchFamily="34" charset="0"/>
              </a:rPr>
              <a:t>Receptory: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dirty="0">
                <a:cs typeface="Arial" panose="020B0604020202020204" pitchFamily="34" charset="0"/>
              </a:rPr>
              <a:t>Pro </a:t>
            </a:r>
            <a:r>
              <a:rPr lang="cs-CZ" altLang="cs-CZ" sz="2200" dirty="0" err="1">
                <a:cs typeface="Arial" panose="020B0604020202020204" pitchFamily="34" charset="0"/>
              </a:rPr>
              <a:t>IgG</a:t>
            </a:r>
            <a:r>
              <a:rPr lang="cs-CZ" altLang="cs-CZ" sz="2200" dirty="0">
                <a:cs typeface="Arial" panose="020B0604020202020204" pitchFamily="34" charset="0"/>
              </a:rPr>
              <a:t> a </a:t>
            </a:r>
            <a:r>
              <a:rPr lang="cs-CZ" altLang="cs-CZ" sz="2200" dirty="0" err="1">
                <a:cs typeface="Arial" panose="020B0604020202020204" pitchFamily="34" charset="0"/>
              </a:rPr>
              <a:t>IgE</a:t>
            </a:r>
            <a:r>
              <a:rPr lang="cs-CZ" altLang="cs-CZ" sz="2200" dirty="0">
                <a:cs typeface="Arial" panose="020B0604020202020204" pitchFamily="34" charset="0"/>
              </a:rPr>
              <a:t> označovaný </a:t>
            </a:r>
            <a:r>
              <a:rPr lang="cs-CZ" altLang="cs-CZ" sz="2200" dirty="0" err="1">
                <a:cs typeface="Arial" panose="020B0604020202020204" pitchFamily="34" charset="0"/>
              </a:rPr>
              <a:t>Fc</a:t>
            </a:r>
            <a:r>
              <a:rPr lang="el-GR" altLang="cs-CZ" sz="2200" dirty="0">
                <a:cs typeface="Arial" panose="020B0604020202020204" pitchFamily="34" charset="0"/>
              </a:rPr>
              <a:t>ε</a:t>
            </a:r>
            <a:r>
              <a:rPr lang="cs-CZ" altLang="cs-CZ" sz="2200" dirty="0" err="1">
                <a:cs typeface="Arial" panose="020B0604020202020204" pitchFamily="34" charset="0"/>
              </a:rPr>
              <a:t>R</a:t>
            </a:r>
            <a:r>
              <a:rPr lang="cs-CZ" altLang="cs-CZ" sz="2200" dirty="0">
                <a:cs typeface="Arial" panose="020B0604020202020204" pitchFamily="34" charset="0"/>
              </a:rPr>
              <a:t>, který existuje ve dvou formách podle afinity k </a:t>
            </a:r>
            <a:r>
              <a:rPr lang="cs-CZ" altLang="cs-CZ" sz="2200" dirty="0" err="1">
                <a:cs typeface="Arial" panose="020B0604020202020204" pitchFamily="34" charset="0"/>
              </a:rPr>
              <a:t>IgE</a:t>
            </a:r>
            <a:r>
              <a:rPr lang="cs-CZ" altLang="cs-CZ" sz="2200" dirty="0"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814" dirty="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4761" name="Picture 9">
            <a:extLst>
              <a:ext uri="{FF2B5EF4-FFF2-40B4-BE49-F238E27FC236}">
                <a16:creationId xmlns:a16="http://schemas.microsoft.com/office/drawing/2014/main" id="{34B6ED57-5694-6841-8D42-4227A686D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9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2" name="Picture 10">
            <a:extLst>
              <a:ext uri="{FF2B5EF4-FFF2-40B4-BE49-F238E27FC236}">
                <a16:creationId xmlns:a16="http://schemas.microsoft.com/office/drawing/2014/main" id="{2499B5CA-770F-3E46-86CB-BA5A1211F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25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3" name="Picture 11">
            <a:extLst>
              <a:ext uri="{FF2B5EF4-FFF2-40B4-BE49-F238E27FC236}">
                <a16:creationId xmlns:a16="http://schemas.microsoft.com/office/drawing/2014/main" id="{0D67C86F-2E9D-F841-9663-EACAE6FFC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568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43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BA1A8C1-40F7-C349-BD05-70DA64EAB950}"/>
              </a:ext>
            </a:extLst>
          </p:cNvPr>
          <p:cNvSpPr/>
          <p:nvPr/>
        </p:nvSpPr>
        <p:spPr>
          <a:xfrm>
            <a:off x="750466" y="539708"/>
            <a:ext cx="1015816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9544"/>
            <a:r>
              <a:rPr lang="cs-CZ" altLang="cs-CZ" sz="2400" b="1" dirty="0" err="1">
                <a:solidFill>
                  <a:srgbClr val="FF0000"/>
                </a:solidFill>
              </a:rPr>
              <a:t>Bazofil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 defTabSz="829544"/>
            <a:endParaRPr lang="cs-CZ" altLang="cs-CZ" sz="2400" b="1" dirty="0">
              <a:solidFill>
                <a:srgbClr val="FF0000"/>
              </a:solidFill>
            </a:endParaRP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velikost 9 - 11 </a:t>
            </a:r>
            <a:r>
              <a:rPr lang="el-GR" altLang="cs-CZ" sz="2200" dirty="0"/>
              <a:t>μ</a:t>
            </a:r>
            <a:r>
              <a:rPr lang="cs-CZ" altLang="cs-CZ" sz="2200" dirty="0"/>
              <a:t>m, jádro protáhlé, často esovité, méně kondenzované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specifická granula tmavě modrá, překrývají jádro, obsahují heparin a histamin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v oběhu žijí  většinou 1 den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účastní se alergických reakcí 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endParaRPr lang="cs-CZ" altLang="cs-CZ" sz="2200" dirty="0"/>
          </a:p>
          <a:p>
            <a:pPr algn="just" defTabSz="829544"/>
            <a:r>
              <a:rPr lang="cs-CZ" altLang="cs-CZ" sz="2200" b="1" dirty="0"/>
              <a:t>Receptory: </a:t>
            </a:r>
          </a:p>
          <a:p>
            <a:pPr algn="just" defTabSz="829544"/>
            <a:r>
              <a:rPr lang="cs-CZ" altLang="cs-CZ" sz="2200" dirty="0" err="1"/>
              <a:t>vysokoafinní</a:t>
            </a:r>
            <a:r>
              <a:rPr lang="cs-CZ" altLang="cs-CZ" sz="2200" dirty="0"/>
              <a:t> </a:t>
            </a:r>
            <a:r>
              <a:rPr lang="cs-CZ" altLang="cs-CZ" sz="2200" dirty="0" err="1"/>
              <a:t>Fc</a:t>
            </a:r>
            <a:r>
              <a:rPr lang="el-GR" altLang="cs-CZ" sz="2200" dirty="0"/>
              <a:t>ε</a:t>
            </a:r>
            <a:r>
              <a:rPr lang="cs-CZ" altLang="cs-CZ" sz="2200" dirty="0" err="1"/>
              <a:t>R</a:t>
            </a:r>
            <a:endParaRPr lang="cs-CZ" altLang="cs-CZ" sz="2200" dirty="0"/>
          </a:p>
          <a:p>
            <a:pPr algn="just" defTabSz="829544"/>
            <a:r>
              <a:rPr lang="cs-CZ" altLang="cs-CZ" sz="2200" dirty="0" err="1"/>
              <a:t>Bazofily</a:t>
            </a:r>
            <a:r>
              <a:rPr lang="cs-CZ" altLang="cs-CZ" sz="2200" dirty="0"/>
              <a:t> vykazují řadu podobností s žírnými buňkami, které se v minulosti označovaly jako tkáňové </a:t>
            </a:r>
            <a:r>
              <a:rPr lang="cs-CZ" altLang="cs-CZ" sz="2200" dirty="0" err="1"/>
              <a:t>bazofily</a:t>
            </a:r>
            <a:r>
              <a:rPr lang="cs-CZ" altLang="cs-CZ" sz="2200" dirty="0"/>
              <a:t>. Jedná se však o odlišné typy buněk, vzniklé z jiných prekurzorů kostní dřeně. </a:t>
            </a: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B26EAC1C-ED7E-624B-9AF8-DE213F098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32" y="4972936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5">
            <a:extLst>
              <a:ext uri="{FF2B5EF4-FFF2-40B4-BE49-F238E27FC236}">
                <a16:creationId xmlns:a16="http://schemas.microsoft.com/office/drawing/2014/main" id="{F45439FD-B3D8-7042-8778-F75227C52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428" y="4851071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>
            <a:extLst>
              <a:ext uri="{FF2B5EF4-FFF2-40B4-BE49-F238E27FC236}">
                <a16:creationId xmlns:a16="http://schemas.microsoft.com/office/drawing/2014/main" id="{6E4F8E5E-5097-0F4C-B095-9F06718D0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927" y="4851071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823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6703</TotalTime>
  <Words>954</Words>
  <Application>Microsoft Office PowerPoint</Application>
  <PresentationFormat>Širokoúhlá obrazovka</PresentationFormat>
  <Paragraphs>145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Příprava krevního roztěru (nátěru)</vt:lpstr>
      <vt:lpstr>Barvení nátěrů </vt:lpstr>
      <vt:lpstr>Barvení pomocí hotových barvicích sad</vt:lpstr>
      <vt:lpstr>Vyhodnocování krevního nátěru</vt:lpstr>
      <vt:lpstr>Prezentace aplikace PowerPoint</vt:lpstr>
      <vt:lpstr>Granulocyty</vt:lpstr>
      <vt:lpstr>Prezentace aplikace PowerPoint</vt:lpstr>
      <vt:lpstr>Prezentace aplikace PowerPoint</vt:lpstr>
      <vt:lpstr>Agranulocyty</vt:lpstr>
      <vt:lpstr>Prezentace aplikace PowerPoint</vt:lpstr>
      <vt:lpstr>Prezentace aplikace PowerPoint</vt:lpstr>
      <vt:lpstr>Použité 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206</cp:revision>
  <dcterms:created xsi:type="dcterms:W3CDTF">2016-04-24T14:25:45Z</dcterms:created>
  <dcterms:modified xsi:type="dcterms:W3CDTF">2024-03-20T11:34:59Z</dcterms:modified>
</cp:coreProperties>
</file>