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21" r:id="rId3"/>
    <p:sldId id="323" r:id="rId4"/>
    <p:sldId id="32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0" autoAdjust="0"/>
    <p:restoredTop sz="94097" autoAdjust="0"/>
  </p:normalViewPr>
  <p:slideViewPr>
    <p:cSldViewPr snapToGrid="0">
      <p:cViewPr varScale="1">
        <p:scale>
          <a:sx n="71" d="100"/>
          <a:sy n="71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327561-EAAC-414E-8998-EEC960D44A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3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www.wikiskripta.eu/w/Protil%C3%A1tk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ikiskripta.eu/w/Komplement" TargetMode="External"/><Relationship Id="rId5" Type="http://schemas.openxmlformats.org/officeDocument/2006/relationships/hyperlink" Target="https://www.wikiskripta.eu/w/Imunoglobuliny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</a:t>
            </a:r>
            <a:r>
              <a:rPr lang="cs-CZ" altLang="cs-CZ" sz="2800" b="1"/>
              <a:t>cvičení 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 err="1"/>
              <a:t>Elekroforetické</a:t>
            </a:r>
            <a:r>
              <a:rPr lang="cs-CZ" altLang="cs-CZ" sz="2800" b="1" dirty="0"/>
              <a:t> metody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C438338-9C81-4048-ABDF-89E9059EEDC0}"/>
              </a:ext>
            </a:extLst>
          </p:cNvPr>
          <p:cNvSpPr/>
          <p:nvPr/>
        </p:nvSpPr>
        <p:spPr>
          <a:xfrm>
            <a:off x="614362" y="1300163"/>
            <a:ext cx="106441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Rozdělení proteinů na základě jejich pohyblivosti v elektrickém poli. </a:t>
            </a:r>
          </a:p>
          <a:p>
            <a:endParaRPr lang="cs-CZ" sz="2000" dirty="0"/>
          </a:p>
          <a:p>
            <a:r>
              <a:rPr lang="cs-CZ" sz="2000" dirty="0"/>
              <a:t>Bílkoviny se dělí podle povrchového náboje </a:t>
            </a:r>
          </a:p>
          <a:p>
            <a:endParaRPr lang="cs-CZ" sz="2000" dirty="0"/>
          </a:p>
          <a:p>
            <a:r>
              <a:rPr lang="cs-CZ" sz="2000" b="1" dirty="0"/>
              <a:t>Co potřebujeme: </a:t>
            </a:r>
          </a:p>
          <a:p>
            <a:r>
              <a:rPr lang="cs-CZ" sz="2000" dirty="0"/>
              <a:t>zdroj stejnosměrného elektrického proudu</a:t>
            </a:r>
          </a:p>
          <a:p>
            <a:r>
              <a:rPr lang="cs-CZ" sz="2000" dirty="0"/>
              <a:t>speciální elektroforetické vany </a:t>
            </a:r>
          </a:p>
          <a:p>
            <a:r>
              <a:rPr lang="cs-CZ" sz="2000" dirty="0"/>
              <a:t>vhodný pufr</a:t>
            </a:r>
          </a:p>
          <a:p>
            <a:r>
              <a:rPr lang="cs-CZ" sz="2000" dirty="0"/>
              <a:t>vhodný nosič: papír, </a:t>
            </a:r>
            <a:r>
              <a:rPr lang="cs-CZ" sz="2000" dirty="0" err="1"/>
              <a:t>acetatcelulózová</a:t>
            </a:r>
            <a:r>
              <a:rPr lang="cs-CZ" sz="2000" dirty="0"/>
              <a:t> membrána, agar,</a:t>
            </a:r>
          </a:p>
          <a:p>
            <a:r>
              <a:rPr lang="cs-CZ" sz="2000" dirty="0"/>
              <a:t>                         </a:t>
            </a:r>
            <a:r>
              <a:rPr lang="cs-CZ" sz="2000" dirty="0" err="1"/>
              <a:t>agaróza</a:t>
            </a:r>
            <a:r>
              <a:rPr lang="cs-CZ" sz="2000" dirty="0"/>
              <a:t> nebo </a:t>
            </a:r>
            <a:r>
              <a:rPr lang="cs-CZ" sz="2000" dirty="0" err="1"/>
              <a:t>polyakrylamidový</a:t>
            </a:r>
            <a:r>
              <a:rPr lang="cs-CZ" sz="2000" dirty="0"/>
              <a:t> gel.</a:t>
            </a:r>
          </a:p>
          <a:p>
            <a:endParaRPr lang="cs-CZ" sz="2000" dirty="0"/>
          </a:p>
          <a:p>
            <a:r>
              <a:rPr lang="cs-CZ" sz="2000" dirty="0"/>
              <a:t>agar je nehomogenní směs polysacharidů získaných z mořských řas</a:t>
            </a:r>
          </a:p>
          <a:p>
            <a:r>
              <a:rPr lang="cs-CZ" sz="2000" b="1" dirty="0" err="1"/>
              <a:t>agaróza</a:t>
            </a:r>
            <a:r>
              <a:rPr lang="cs-CZ" sz="2000" b="1" dirty="0"/>
              <a:t> </a:t>
            </a:r>
            <a:r>
              <a:rPr lang="cs-CZ" sz="2000" dirty="0"/>
              <a:t>je homogenní,  polymer složený z disacharidových jednotek – </a:t>
            </a:r>
            <a:r>
              <a:rPr lang="cs-CZ" sz="2000" dirty="0" err="1"/>
              <a:t>agarobiózy</a:t>
            </a:r>
            <a:r>
              <a:rPr lang="cs-CZ" sz="2000" dirty="0"/>
              <a:t>. </a:t>
            </a:r>
          </a:p>
          <a:p>
            <a:r>
              <a:rPr lang="cs-CZ" sz="2000" dirty="0"/>
              <a:t>používá v koncentraci 0,5 – 2 %.. </a:t>
            </a:r>
          </a:p>
          <a:p>
            <a:endParaRPr lang="cs-CZ" sz="2000" dirty="0"/>
          </a:p>
          <a:p>
            <a:r>
              <a:rPr lang="cs-CZ" sz="2000" dirty="0" err="1"/>
              <a:t>polyakrylamid</a:t>
            </a:r>
            <a:r>
              <a:rPr lang="cs-CZ" sz="2000" dirty="0"/>
              <a:t> je homogenní,  lze ho připravit v různé hustotě, zkoumané látky se potom dělí nejen podle náboje, ale i podle velikosti molekul. Je </a:t>
            </a:r>
            <a:r>
              <a:rPr lang="cs-CZ" sz="2000" b="1" dirty="0"/>
              <a:t>toxický.</a:t>
            </a:r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F15FE5C-7D25-8C44-B2AA-D7AD1FE9E5FA}"/>
              </a:ext>
            </a:extLst>
          </p:cNvPr>
          <p:cNvSpPr/>
          <p:nvPr/>
        </p:nvSpPr>
        <p:spPr>
          <a:xfrm>
            <a:off x="5399271" y="572572"/>
            <a:ext cx="2076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</a:rPr>
              <a:t>Elektroforéza</a:t>
            </a:r>
          </a:p>
        </p:txBody>
      </p:sp>
    </p:spTree>
    <p:extLst>
      <p:ext uri="{BB962C8B-B14F-4D97-AF65-F5344CB8AC3E}">
        <p14:creationId xmlns:p14="http://schemas.microsoft.com/office/powerpoint/2010/main" val="162078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C1C5F1A-DED4-DB43-86E8-96392486D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2" y="355600"/>
            <a:ext cx="4948237" cy="31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5D84D72-68AC-7047-BD18-F43E94C72710}"/>
              </a:ext>
            </a:extLst>
          </p:cNvPr>
          <p:cNvSpPr txBox="1"/>
          <p:nvPr/>
        </p:nvSpPr>
        <p:spPr>
          <a:xfrm>
            <a:off x="6095999" y="755160"/>
            <a:ext cx="4527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Výsledek elektroforézy sérových proteinů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BA19FAF-7DD2-394C-BBF7-86259181B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3771900"/>
            <a:ext cx="34417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522E2ED-1EE2-3246-8FC1-B0546511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9" y="3924300"/>
            <a:ext cx="34417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E53EB76-FEBB-1241-B8F4-277BE39FEE6B}"/>
              </a:ext>
            </a:extLst>
          </p:cNvPr>
          <p:cNvSpPr/>
          <p:nvPr/>
        </p:nvSpPr>
        <p:spPr>
          <a:xfrm>
            <a:off x="6095999" y="1380468"/>
            <a:ext cx="55435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mezi </a:t>
            </a:r>
            <a:r>
              <a:rPr lang="el-GR" sz="2000" dirty="0"/>
              <a:t>β</a:t>
            </a:r>
            <a:r>
              <a:rPr lang="el-GR" sz="2000" baseline="-25000" dirty="0"/>
              <a:t>1</a:t>
            </a:r>
            <a:r>
              <a:rPr lang="el-GR" sz="2000" dirty="0"/>
              <a:t>  </a:t>
            </a:r>
            <a:r>
              <a:rPr lang="cs-CZ" sz="2000" dirty="0"/>
              <a:t>a </a:t>
            </a:r>
            <a:r>
              <a:rPr lang="el-GR" sz="2000" dirty="0"/>
              <a:t>β</a:t>
            </a:r>
            <a:r>
              <a:rPr lang="el-GR" sz="2000" baseline="-25000" dirty="0"/>
              <a:t>2</a:t>
            </a:r>
            <a:r>
              <a:rPr lang="el-GR" sz="2000" dirty="0"/>
              <a:t>-</a:t>
            </a:r>
            <a:r>
              <a:rPr lang="cs-CZ" sz="2000" dirty="0"/>
              <a:t>globuliny</a:t>
            </a:r>
            <a:r>
              <a:rPr lang="cs-CZ" sz="2000" dirty="0">
                <a:solidFill>
                  <a:srgbClr val="212529"/>
                </a:solidFill>
              </a:rPr>
              <a:t> - </a:t>
            </a:r>
            <a:r>
              <a:rPr lang="cs-CZ" sz="2000" dirty="0">
                <a:solidFill>
                  <a:srgbClr val="007BFF"/>
                </a:solidFill>
                <a:hlinkClick r:id="rId5" tooltip="Imunoglobuliny"/>
              </a:rPr>
              <a:t>imunoglobulin IgA</a:t>
            </a:r>
            <a:endParaRPr lang="cs-CZ" sz="2000" dirty="0">
              <a:solidFill>
                <a:srgbClr val="007BFF"/>
              </a:solidFill>
            </a:endParaRPr>
          </a:p>
          <a:p>
            <a:r>
              <a:rPr lang="cs-CZ" sz="2000" dirty="0">
                <a:solidFill>
                  <a:srgbClr val="212529"/>
                </a:solidFill>
              </a:rPr>
              <a:t>zóna </a:t>
            </a:r>
            <a:r>
              <a:rPr lang="el-GR" sz="2000" dirty="0">
                <a:solidFill>
                  <a:srgbClr val="212529"/>
                </a:solidFill>
              </a:rPr>
              <a:t>β</a:t>
            </a:r>
            <a:r>
              <a:rPr lang="el-GR" sz="2000" baseline="-25000" dirty="0">
                <a:solidFill>
                  <a:srgbClr val="212529"/>
                </a:solidFill>
              </a:rPr>
              <a:t>2</a:t>
            </a:r>
            <a:r>
              <a:rPr lang="el-GR" sz="2000" dirty="0">
                <a:solidFill>
                  <a:srgbClr val="212529"/>
                </a:solidFill>
              </a:rPr>
              <a:t>-</a:t>
            </a:r>
            <a:r>
              <a:rPr lang="cs-CZ" sz="2000" dirty="0">
                <a:solidFill>
                  <a:srgbClr val="212529"/>
                </a:solidFill>
              </a:rPr>
              <a:t>globulinů  - C3 složka </a:t>
            </a:r>
            <a:r>
              <a:rPr lang="cs-CZ" sz="2000" dirty="0">
                <a:solidFill>
                  <a:srgbClr val="007BFF"/>
                </a:solidFill>
                <a:hlinkClick r:id="rId6" tooltip="Komplement"/>
              </a:rPr>
              <a:t>komplementu</a:t>
            </a:r>
            <a:r>
              <a:rPr lang="cs-CZ" sz="2000" dirty="0">
                <a:solidFill>
                  <a:srgbClr val="212529"/>
                </a:solidFill>
              </a:rPr>
              <a:t>.</a:t>
            </a:r>
          </a:p>
          <a:p>
            <a:r>
              <a:rPr lang="cs-CZ" sz="2000" dirty="0">
                <a:solidFill>
                  <a:srgbClr val="212529"/>
                </a:solidFill>
              </a:rPr>
              <a:t>zóna Ƴ - čtyři podtřídy </a:t>
            </a:r>
            <a:r>
              <a:rPr lang="cs-CZ" sz="2000" dirty="0">
                <a:solidFill>
                  <a:srgbClr val="007BFF"/>
                </a:solidFill>
                <a:hlinkClick r:id="rId7" tooltip="Protilátky"/>
              </a:rPr>
              <a:t>imunoglobulinu</a:t>
            </a:r>
            <a:r>
              <a:rPr lang="cs-CZ" sz="2000" u="sng" dirty="0">
                <a:solidFill>
                  <a:srgbClr val="0070C0"/>
                </a:solidFill>
              </a:rPr>
              <a:t> </a:t>
            </a:r>
            <a:r>
              <a:rPr lang="cs-CZ" sz="2000" u="sng" dirty="0" err="1">
                <a:solidFill>
                  <a:srgbClr val="0070C0"/>
                </a:solidFill>
              </a:rPr>
              <a:t>IgG</a:t>
            </a:r>
            <a:r>
              <a:rPr lang="cs-CZ" sz="2000" u="sng" dirty="0">
                <a:solidFill>
                  <a:srgbClr val="0070C0"/>
                </a:solidFill>
              </a:rPr>
              <a:t>. </a:t>
            </a:r>
          </a:p>
          <a:p>
            <a:r>
              <a:rPr lang="cs-CZ" sz="2000" dirty="0">
                <a:solidFill>
                  <a:srgbClr val="212529"/>
                </a:solidFill>
              </a:rPr>
              <a:t>na okraji zóny </a:t>
            </a:r>
            <a:r>
              <a:rPr lang="el-GR" sz="2000" dirty="0">
                <a:solidFill>
                  <a:srgbClr val="212529"/>
                </a:solidFill>
              </a:rPr>
              <a:t>γ-</a:t>
            </a:r>
            <a:r>
              <a:rPr lang="cs-CZ" sz="2000" dirty="0">
                <a:solidFill>
                  <a:srgbClr val="212529"/>
                </a:solidFill>
              </a:rPr>
              <a:t>globulinů  - </a:t>
            </a:r>
            <a:r>
              <a:rPr lang="cs-CZ" sz="2000" u="sng" dirty="0">
                <a:solidFill>
                  <a:srgbClr val="0070C0"/>
                </a:solidFill>
              </a:rPr>
              <a:t>imunoglobulin </a:t>
            </a:r>
            <a:r>
              <a:rPr lang="cs-CZ" sz="2000" u="sng" dirty="0" err="1">
                <a:solidFill>
                  <a:srgbClr val="0070C0"/>
                </a:solidFill>
              </a:rPr>
              <a:t>IgM</a:t>
            </a:r>
            <a:br>
              <a:rPr lang="cs-CZ" sz="2000" dirty="0">
                <a:solidFill>
                  <a:srgbClr val="0070C0"/>
                </a:solidFill>
              </a:rPr>
            </a:b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A83763E-6758-3143-9410-EE65EAD20B52}"/>
              </a:ext>
            </a:extLst>
          </p:cNvPr>
          <p:cNvSpPr txBox="1"/>
          <p:nvPr/>
        </p:nvSpPr>
        <p:spPr>
          <a:xfrm>
            <a:off x="8417323" y="6102840"/>
            <a:ext cx="2526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Hypogamaglobulinémi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D0CE90-6B91-7944-B49F-B0FE85585205}"/>
              </a:ext>
            </a:extLst>
          </p:cNvPr>
          <p:cNvSpPr txBox="1"/>
          <p:nvPr/>
        </p:nvSpPr>
        <p:spPr>
          <a:xfrm>
            <a:off x="1818696" y="6061045"/>
            <a:ext cx="2785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Monoklonální </a:t>
            </a:r>
            <a:r>
              <a:rPr lang="cs-CZ" sz="2000" dirty="0" err="1"/>
              <a:t>gamapatie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760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0DCAF0C-55C8-C94A-972C-A75D53280DE5}"/>
              </a:ext>
            </a:extLst>
          </p:cNvPr>
          <p:cNvSpPr/>
          <p:nvPr/>
        </p:nvSpPr>
        <p:spPr>
          <a:xfrm>
            <a:off x="485775" y="1290161"/>
            <a:ext cx="11401425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Elektroforéza plus imunologická reakce antigen – protilátka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Proteiny se rozdělí a zároveň se nechají reagovat s antisérem (protilátkami), vytvoří se IMK a ty jsou patrné jako precipitační linie.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FC865F9-6974-A14F-A6BE-37DD97973E55}"/>
              </a:ext>
            </a:extLst>
          </p:cNvPr>
          <p:cNvSpPr/>
          <p:nvPr/>
        </p:nvSpPr>
        <p:spPr>
          <a:xfrm>
            <a:off x="4571608" y="336158"/>
            <a:ext cx="3048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</a:rPr>
              <a:t>Imunoelektroforéza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32F6FD-DB4B-7046-824D-0C78CFEFF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2483882"/>
            <a:ext cx="4784725" cy="30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7422989-4D2F-FE4F-85BA-90195D113514}"/>
              </a:ext>
            </a:extLst>
          </p:cNvPr>
          <p:cNvSpPr txBox="1"/>
          <p:nvPr/>
        </p:nvSpPr>
        <p:spPr>
          <a:xfrm>
            <a:off x="4571608" y="3581597"/>
            <a:ext cx="19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Orientační obrázek</a:t>
            </a:r>
          </a:p>
        </p:txBody>
      </p:sp>
    </p:spTree>
    <p:extLst>
      <p:ext uri="{BB962C8B-B14F-4D97-AF65-F5344CB8AC3E}">
        <p14:creationId xmlns:p14="http://schemas.microsoft.com/office/powerpoint/2010/main" val="4086084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8651</TotalTime>
  <Words>193</Words>
  <Application>Microsoft Office PowerPoint</Application>
  <PresentationFormat>Širokoúhlá obrazovka</PresentationFormat>
  <Paragraphs>34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291</cp:revision>
  <dcterms:created xsi:type="dcterms:W3CDTF">2016-04-24T14:25:45Z</dcterms:created>
  <dcterms:modified xsi:type="dcterms:W3CDTF">2024-03-20T11:39:13Z</dcterms:modified>
</cp:coreProperties>
</file>