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0" r:id="rId2"/>
    <p:sldId id="261" r:id="rId3"/>
    <p:sldId id="303" r:id="rId4"/>
    <p:sldId id="269" r:id="rId5"/>
    <p:sldId id="301" r:id="rId6"/>
    <p:sldId id="262" r:id="rId7"/>
    <p:sldId id="30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6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37" autoAdjust="0"/>
    <p:restoredTop sz="94097" autoAdjust="0"/>
  </p:normalViewPr>
  <p:slideViewPr>
    <p:cSldViewPr snapToGrid="0">
      <p:cViewPr varScale="1">
        <p:scale>
          <a:sx n="77" d="100"/>
          <a:sy n="77" d="100"/>
        </p:scale>
        <p:origin x="120" y="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0515B-2F94-3748-82C1-7784595E05AF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27561-EAAC-414E-8998-EEC960D44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057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987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36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791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445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5322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883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08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1069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936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5254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579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5C1F1-0CDE-41B4-8904-60B2DF8E52AD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5245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60584" y="1412777"/>
            <a:ext cx="969707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2800" b="1" dirty="0"/>
              <a:t>Imunologie </a:t>
            </a:r>
            <a:r>
              <a:rPr lang="cs-CZ" altLang="cs-CZ" sz="2800" b="1"/>
              <a:t>cvičení </a:t>
            </a:r>
            <a:endParaRPr lang="cs-CZ" altLang="cs-CZ" sz="2800" b="1" dirty="0"/>
          </a:p>
          <a:p>
            <a:pPr algn="ctr"/>
            <a:endParaRPr lang="cs-CZ" altLang="cs-CZ" sz="2800" b="1" dirty="0"/>
          </a:p>
          <a:p>
            <a:pPr algn="ctr"/>
            <a:r>
              <a:rPr lang="cs-CZ" altLang="cs-CZ" sz="2800" b="1" dirty="0"/>
              <a:t>Fagocytóza a metody jejího sledování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cs-CZ" altLang="cs-CZ" sz="2800" b="1" dirty="0">
              <a:solidFill>
                <a:schemeClr val="tx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cs-CZ" altLang="cs-CZ" sz="2800" b="1" dirty="0"/>
          </a:p>
          <a:p>
            <a:pPr algn="ctr"/>
            <a:endParaRPr lang="cs-CZ" altLang="cs-CZ" sz="2800" b="1" dirty="0"/>
          </a:p>
          <a:p>
            <a:pPr algn="ctr"/>
            <a:r>
              <a:rPr lang="cs-CZ" altLang="cs-CZ" sz="2400" b="1" dirty="0">
                <a:solidFill>
                  <a:schemeClr val="tx1"/>
                </a:solidFill>
              </a:rPr>
              <a:t>  MVDr. Mgr. Monika Dušková, Ph.D</a:t>
            </a:r>
            <a:r>
              <a:rPr lang="cs-CZ" altLang="cs-CZ" sz="2800" b="1" dirty="0">
                <a:solidFill>
                  <a:schemeClr val="tx1"/>
                </a:solidFill>
              </a:rPr>
              <a:t>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54409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C5AFD93-61BF-4142-BB64-A14B59C2EE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78276" y="299244"/>
            <a:ext cx="1814512" cy="7032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800" dirty="0"/>
              <a:t>Fagocytóza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362DFCB4-6A4D-9A4A-AB2D-46EDB081DC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43025"/>
            <a:ext cx="5183188" cy="4894262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cs-CZ" altLang="cs-CZ" sz="2000" dirty="0"/>
              <a:t>profesionální fagocyty: využívají fagocytózu k jinému účelu než je získání potravy</a:t>
            </a:r>
          </a:p>
          <a:p>
            <a:pPr algn="just" eaLnBrk="1" hangingPunct="1"/>
            <a:r>
              <a:rPr lang="cs-CZ" altLang="cs-CZ" sz="2000" dirty="0" err="1"/>
              <a:t>neutrofily</a:t>
            </a:r>
            <a:r>
              <a:rPr lang="cs-CZ" altLang="cs-CZ" sz="2000" dirty="0"/>
              <a:t>, eozinofily – destrukce </a:t>
            </a:r>
            <a:r>
              <a:rPr lang="cs-CZ" altLang="cs-CZ" sz="2000" dirty="0" err="1"/>
              <a:t>patogena</a:t>
            </a:r>
            <a:endParaRPr lang="cs-CZ" altLang="cs-CZ" sz="2000" dirty="0"/>
          </a:p>
          <a:p>
            <a:pPr algn="just" eaLnBrk="1" hangingPunct="1"/>
            <a:r>
              <a:rPr lang="cs-CZ" altLang="cs-CZ" sz="2000" dirty="0"/>
              <a:t>monocyty, dendritické buňky, makrofágy – navíc antigen prezentující funkce</a:t>
            </a:r>
          </a:p>
          <a:p>
            <a:pPr algn="just" eaLnBrk="1" hangingPunct="1"/>
            <a:r>
              <a:rPr lang="cs-CZ" altLang="cs-CZ" sz="2000" dirty="0"/>
              <a:t>fáze fagocytózy: chemotaxe, adheze, ingesce a degradace škodliviny </a:t>
            </a:r>
          </a:p>
        </p:txBody>
      </p:sp>
      <p:sp>
        <p:nvSpPr>
          <p:cNvPr id="8196" name="Rectangle 5">
            <a:extLst>
              <a:ext uri="{FF2B5EF4-FFF2-40B4-BE49-F238E27FC236}">
                <a16:creationId xmlns:a16="http://schemas.microsoft.com/office/drawing/2014/main" id="{93601E19-25AC-7F4B-8A94-1EF2556AC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5107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pic>
        <p:nvPicPr>
          <p:cNvPr id="8197" name="Picture 4" descr="2">
            <a:extLst>
              <a:ext uri="{FF2B5EF4-FFF2-40B4-BE49-F238E27FC236}">
                <a16:creationId xmlns:a16="http://schemas.microsoft.com/office/drawing/2014/main" id="{C9E9C5CF-4214-054E-BD1E-E72690BC7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t="10890" r="38898" b="54865"/>
          <a:stretch>
            <a:fillRect/>
          </a:stretch>
        </p:blipFill>
        <p:spPr bwMode="auto">
          <a:xfrm>
            <a:off x="398861" y="4020066"/>
            <a:ext cx="4103687" cy="26543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TextovéPole 1">
            <a:extLst>
              <a:ext uri="{FF2B5EF4-FFF2-40B4-BE49-F238E27FC236}">
                <a16:creationId xmlns:a16="http://schemas.microsoft.com/office/drawing/2014/main" id="{817AFD04-8813-F64C-A21A-A8E6D5CAE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7401" y="6090166"/>
            <a:ext cx="3603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cs-CZ" sz="1600" dirty="0"/>
              <a:t>Zachycení fagocytů na endotel a </a:t>
            </a:r>
          </a:p>
          <a:p>
            <a:pPr eaLnBrk="1" hangingPunct="1"/>
            <a:r>
              <a:rPr lang="cs-CZ" altLang="cs-CZ" sz="1600" dirty="0"/>
              <a:t>průnik do tkáně</a:t>
            </a:r>
          </a:p>
        </p:txBody>
      </p:sp>
      <p:sp>
        <p:nvSpPr>
          <p:cNvPr id="8200" name="TextovéPole 2">
            <a:extLst>
              <a:ext uri="{FF2B5EF4-FFF2-40B4-BE49-F238E27FC236}">
                <a16:creationId xmlns:a16="http://schemas.microsoft.com/office/drawing/2014/main" id="{0054AB77-E451-0C4C-A39F-E5E45B4A2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0731" y="5696982"/>
            <a:ext cx="349091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cs-CZ" sz="1600" dirty="0"/>
              <a:t>Zachycení, pohlcení a destrukce</a:t>
            </a:r>
          </a:p>
          <a:p>
            <a:pPr eaLnBrk="1" hangingPunct="1"/>
            <a:r>
              <a:rPr lang="cs-CZ" altLang="cs-CZ" sz="1600" dirty="0" err="1"/>
              <a:t>patogena</a:t>
            </a:r>
            <a:r>
              <a:rPr lang="cs-CZ" altLang="cs-CZ" sz="1600" dirty="0"/>
              <a:t> ve fagocytu</a:t>
            </a:r>
          </a:p>
          <a:p>
            <a:pPr eaLnBrk="1" hangingPunct="1"/>
            <a:endParaRPr lang="cs-CZ" altLang="cs-CZ" dirty="0"/>
          </a:p>
        </p:txBody>
      </p:sp>
      <p:pic>
        <p:nvPicPr>
          <p:cNvPr id="9" name="Picture 4" descr="fagocytóza">
            <a:extLst>
              <a:ext uri="{FF2B5EF4-FFF2-40B4-BE49-F238E27FC236}">
                <a16:creationId xmlns:a16="http://schemas.microsoft.com/office/drawing/2014/main" id="{B27F76F5-AEDF-D44D-9BA7-46BBB0190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032" y="299244"/>
            <a:ext cx="2727325" cy="518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394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229FC80C-38EE-944D-8F82-5D946A539C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607406"/>
              </p:ext>
            </p:extLst>
          </p:nvPr>
        </p:nvGraphicFramePr>
        <p:xfrm>
          <a:off x="2311400" y="521494"/>
          <a:ext cx="7239000" cy="22517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38124">
                  <a:extLst>
                    <a:ext uri="{9D8B030D-6E8A-4147-A177-3AD203B41FA5}">
                      <a16:colId xmlns:a16="http://schemas.microsoft.com/office/drawing/2014/main" val="1810030934"/>
                    </a:ext>
                  </a:extLst>
                </a:gridCol>
                <a:gridCol w="4200876">
                  <a:extLst>
                    <a:ext uri="{9D8B030D-6E8A-4147-A177-3AD203B41FA5}">
                      <a16:colId xmlns:a16="http://schemas.microsoft.com/office/drawing/2014/main" val="3859102960"/>
                    </a:ext>
                  </a:extLst>
                </a:gridCol>
              </a:tblGrid>
              <a:tr h="429101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Krok fagocytózy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Metoda k jeho detekci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3266976"/>
                  </a:ext>
                </a:extLst>
              </a:tr>
              <a:tr h="429101">
                <a:tc>
                  <a:txBody>
                    <a:bodyPr/>
                    <a:lstStyle/>
                    <a:p>
                      <a:pPr algn="just"/>
                      <a:r>
                        <a:rPr lang="cs-CZ" sz="1600" dirty="0">
                          <a:effectLst/>
                        </a:rPr>
                        <a:t>1) Chemotaxe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dirty="0" err="1">
                          <a:effectLst/>
                        </a:rPr>
                        <a:t>Boydenova</a:t>
                      </a:r>
                      <a:r>
                        <a:rPr lang="cs-CZ" sz="1600" dirty="0">
                          <a:effectLst/>
                        </a:rPr>
                        <a:t> komůrka, </a:t>
                      </a:r>
                      <a:r>
                        <a:rPr lang="cs-CZ" sz="1600" dirty="0" err="1">
                          <a:effectLst/>
                        </a:rPr>
                        <a:t>Rebuckovo</a:t>
                      </a:r>
                      <a:r>
                        <a:rPr lang="cs-CZ" sz="1600" dirty="0">
                          <a:effectLst/>
                        </a:rPr>
                        <a:t> kožní okénko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7876468"/>
                  </a:ext>
                </a:extLst>
              </a:tr>
              <a:tr h="538004">
                <a:tc>
                  <a:txBody>
                    <a:bodyPr/>
                    <a:lstStyle/>
                    <a:p>
                      <a:pPr algn="just"/>
                      <a:r>
                        <a:rPr lang="cs-CZ" sz="1600" dirty="0">
                          <a:effectLst/>
                        </a:rPr>
                        <a:t>2) Rozpoznání / navázání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dirty="0">
                          <a:effectLst/>
                        </a:rPr>
                        <a:t>MSHP test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1655358"/>
                  </a:ext>
                </a:extLst>
              </a:tr>
              <a:tr h="426403">
                <a:tc>
                  <a:txBody>
                    <a:bodyPr/>
                    <a:lstStyle/>
                    <a:p>
                      <a:pPr algn="just"/>
                      <a:r>
                        <a:rPr lang="cs-CZ" sz="1600" dirty="0">
                          <a:effectLst/>
                        </a:rPr>
                        <a:t>3) Pohlcení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dirty="0">
                          <a:effectLst/>
                        </a:rPr>
                        <a:t>MSHP test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169774"/>
                  </a:ext>
                </a:extLst>
              </a:tr>
              <a:tr h="429101">
                <a:tc>
                  <a:txBody>
                    <a:bodyPr/>
                    <a:lstStyle/>
                    <a:p>
                      <a:pPr algn="just"/>
                      <a:r>
                        <a:rPr lang="cs-CZ" sz="1600" dirty="0">
                          <a:effectLst/>
                        </a:rPr>
                        <a:t>4) Degradace / usmrcení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dirty="0">
                          <a:effectLst/>
                        </a:rPr>
                        <a:t>Detekce oxidativního vzplanutí, </a:t>
                      </a:r>
                      <a:r>
                        <a:rPr lang="cs-CZ" sz="1600" dirty="0" err="1">
                          <a:effectLst/>
                        </a:rPr>
                        <a:t>baktericní</a:t>
                      </a:r>
                      <a:r>
                        <a:rPr lang="cs-CZ" sz="1600" dirty="0">
                          <a:effectLst/>
                        </a:rPr>
                        <a:t> test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7907402"/>
                  </a:ext>
                </a:extLst>
              </a:tr>
            </a:tbl>
          </a:graphicData>
        </a:graphic>
      </p:graphicFrame>
      <p:sp>
        <p:nvSpPr>
          <p:cNvPr id="3" name="Obdélník 2">
            <a:extLst>
              <a:ext uri="{FF2B5EF4-FFF2-40B4-BE49-F238E27FC236}">
                <a16:creationId xmlns:a16="http://schemas.microsoft.com/office/drawing/2014/main" id="{43069CBE-4557-E746-97C9-2A9C0769BD90}"/>
              </a:ext>
            </a:extLst>
          </p:cNvPr>
          <p:cNvSpPr/>
          <p:nvPr/>
        </p:nvSpPr>
        <p:spPr>
          <a:xfrm>
            <a:off x="406400" y="3029635"/>
            <a:ext cx="7937500" cy="295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>
                <a:ea typeface="Times New Roman" panose="02020603050405020304" pitchFamily="18" charset="0"/>
              </a:rPr>
              <a:t>MSHP test: </a:t>
            </a:r>
            <a:r>
              <a:rPr lang="cs-CZ" i="1" dirty="0">
                <a:ea typeface="Times New Roman" panose="02020603050405020304" pitchFamily="18" charset="0"/>
              </a:rPr>
              <a:t>mikrosférické hydrofilní partikule</a:t>
            </a:r>
          </a:p>
          <a:p>
            <a:pPr>
              <a:lnSpc>
                <a:spcPct val="150000"/>
              </a:lnSpc>
            </a:pPr>
            <a:r>
              <a:rPr lang="cs-CZ" dirty="0">
                <a:ea typeface="Times New Roman" panose="02020603050405020304" pitchFamily="18" charset="0"/>
              </a:rPr>
              <a:t>Slouží k detekci míry pohlcování (ingesce)</a:t>
            </a:r>
          </a:p>
          <a:p>
            <a:pPr>
              <a:lnSpc>
                <a:spcPct val="150000"/>
              </a:lnSpc>
            </a:pPr>
            <a:r>
              <a:rPr lang="cs-CZ" dirty="0">
                <a:ea typeface="Times New Roman" panose="02020603050405020304" pitchFamily="18" charset="0"/>
              </a:rPr>
              <a:t>Částice, které se v tomto testu používají jsou z z </a:t>
            </a:r>
            <a:r>
              <a:rPr lang="cs-CZ" dirty="0" err="1">
                <a:ea typeface="Times New Roman" panose="02020603050405020304" pitchFamily="18" charset="0"/>
              </a:rPr>
              <a:t>hydroxyethylmetakrylátu</a:t>
            </a:r>
            <a:r>
              <a:rPr lang="cs-CZ" dirty="0"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cs-CZ" dirty="0"/>
              <a:t>1. Plná krev se po dobu cca 60 min inkubuje s částicemi (mírného třepaní, 37 °C). </a:t>
            </a:r>
          </a:p>
          <a:p>
            <a:pPr>
              <a:lnSpc>
                <a:spcPct val="150000"/>
              </a:lnSpc>
            </a:pPr>
            <a:r>
              <a:rPr lang="cs-CZ" dirty="0"/>
              <a:t>2. Ze suspenze se zhotoví krevní nátěr, který se obarví. </a:t>
            </a:r>
          </a:p>
          <a:p>
            <a:pPr>
              <a:lnSpc>
                <a:spcPct val="150000"/>
              </a:lnSpc>
            </a:pPr>
            <a:r>
              <a:rPr lang="cs-CZ" dirty="0"/>
              <a:t>3. Intenzita fagocytózy se poté hodnotí vizuálně ve světelném mikroskopu.</a:t>
            </a:r>
          </a:p>
          <a:p>
            <a:pPr>
              <a:lnSpc>
                <a:spcPct val="150000"/>
              </a:lnSpc>
            </a:pPr>
            <a:r>
              <a:rPr lang="cs-CZ" dirty="0"/>
              <a:t>    Jako pozitivní se zpravidla označují buňky, které pohltí 3 a více partikulí. </a:t>
            </a:r>
          </a:p>
        </p:txBody>
      </p:sp>
      <p:pic>
        <p:nvPicPr>
          <p:cNvPr id="5122" name="Picture 2" descr="Biologie a genetika pro bakaláře">
            <a:extLst>
              <a:ext uri="{FF2B5EF4-FFF2-40B4-BE49-F238E27FC236}">
                <a16:creationId xmlns:a16="http://schemas.microsoft.com/office/drawing/2014/main" id="{C4A77818-77E5-2641-BD23-CBC222872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3029635"/>
            <a:ext cx="3403600" cy="295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B1C9838-17A5-B447-998F-C351E6D3EAA9}"/>
              </a:ext>
            </a:extLst>
          </p:cNvPr>
          <p:cNvSpPr txBox="1"/>
          <p:nvPr/>
        </p:nvSpPr>
        <p:spPr>
          <a:xfrm>
            <a:off x="10259157" y="5987496"/>
            <a:ext cx="1335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VFU Brno</a:t>
            </a:r>
          </a:p>
        </p:txBody>
      </p:sp>
    </p:spTree>
    <p:extLst>
      <p:ext uri="{BB962C8B-B14F-4D97-AF65-F5344CB8AC3E}">
        <p14:creationId xmlns:p14="http://schemas.microsoft.com/office/powerpoint/2010/main" val="4008121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sah 2">
            <a:extLst>
              <a:ext uri="{FF2B5EF4-FFF2-40B4-BE49-F238E27FC236}">
                <a16:creationId xmlns:a16="http://schemas.microsoft.com/office/drawing/2014/main" id="{FACD79D6-1F0B-974A-B5E9-E42ED579FC9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5232" y="403800"/>
            <a:ext cx="10821988" cy="6193135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105000"/>
              </a:lnSpc>
              <a:buNone/>
            </a:pPr>
            <a:r>
              <a:rPr lang="cs-CZ" altLang="cs-CZ" sz="2000" dirty="0"/>
              <a:t>V průběhu degradace se uplatňují </a:t>
            </a:r>
            <a:r>
              <a:rPr lang="cs-CZ" altLang="cs-CZ" sz="2000" b="1" dirty="0"/>
              <a:t>reaktivní kyslíkové metabolity (RKM), </a:t>
            </a:r>
            <a:r>
              <a:rPr lang="cs-CZ" altLang="cs-CZ" sz="2000" dirty="0"/>
              <a:t>neboli kyslíkové radikály, které vytváří fagocyt za účelem rozložení škodliviny. RKM mohou napadat molekuly lipidů, proteinů i nukleových kyselin </a:t>
            </a:r>
            <a:r>
              <a:rPr lang="cs-CZ" altLang="cs-CZ" sz="2000" dirty="0" err="1"/>
              <a:t>patogena</a:t>
            </a:r>
            <a:r>
              <a:rPr lang="cs-CZ" altLang="cs-CZ" sz="2000" dirty="0"/>
              <a:t>, ale hrozí i poškození vlastních tkání při nadprodukci RKM. </a:t>
            </a:r>
          </a:p>
          <a:p>
            <a:pPr marL="0" indent="0">
              <a:buNone/>
            </a:pPr>
            <a:r>
              <a:rPr lang="cs-CZ" altLang="cs-CZ" sz="2000" b="1" dirty="0">
                <a:solidFill>
                  <a:srgbClr val="C00000"/>
                </a:solidFill>
              </a:rPr>
              <a:t>Reakce tvorby RKM: </a:t>
            </a:r>
          </a:p>
          <a:p>
            <a:pPr marL="0" indent="0">
              <a:buNone/>
            </a:pPr>
            <a:r>
              <a:rPr lang="cs-CZ" altLang="cs-CZ" sz="2000" dirty="0">
                <a:solidFill>
                  <a:srgbClr val="C00000"/>
                </a:solidFill>
              </a:rPr>
              <a:t>1. Vznik superoxidového radikálu</a:t>
            </a:r>
            <a:r>
              <a:rPr lang="cs-CZ" altLang="cs-CZ" sz="2000" dirty="0"/>
              <a:t> (NADPH oxidáza)</a:t>
            </a:r>
          </a:p>
          <a:p>
            <a:pPr marL="0" indent="0">
              <a:buNone/>
            </a:pPr>
            <a:r>
              <a:rPr lang="cs-CZ" altLang="cs-CZ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cs-CZ" altLang="cs-CZ" sz="1800" baseline="-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lang="cs-CZ" altLang="cs-CZ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el     	O</a:t>
            </a:r>
            <a:r>
              <a:rPr lang="cs-CZ" altLang="cs-CZ" sz="1800" baseline="-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cs-CZ" altLang="cs-CZ" sz="18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</a:p>
          <a:p>
            <a:pPr marL="0" indent="0">
              <a:buNone/>
            </a:pPr>
            <a:r>
              <a:rPr lang="cs-CZ" altLang="cs-CZ" sz="2000" dirty="0">
                <a:solidFill>
                  <a:srgbClr val="C00000"/>
                </a:solidFill>
              </a:rPr>
              <a:t>2. Ze dvou molekul superoxidového radikálu vzniká peroxid vodíku </a:t>
            </a:r>
          </a:p>
          <a:p>
            <a:pPr marL="0" indent="0">
              <a:buNone/>
            </a:pPr>
            <a:r>
              <a:rPr lang="cs-CZ" altLang="cs-CZ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cs-CZ" altLang="cs-CZ" sz="1800" baseline="-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cs-CZ" altLang="cs-CZ" sz="18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.  </a:t>
            </a:r>
            <a:r>
              <a:rPr lang="cs-CZ" altLang="cs-CZ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O</a:t>
            </a:r>
            <a:r>
              <a:rPr lang="cs-CZ" altLang="cs-CZ" sz="1800" baseline="-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cs-CZ" altLang="cs-CZ" sz="18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.  </a:t>
            </a:r>
            <a:r>
              <a:rPr lang="cs-CZ" altLang="cs-CZ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+ 2H</a:t>
            </a:r>
            <a:r>
              <a:rPr lang="cs-CZ" altLang="cs-CZ" sz="18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</a:t>
            </a:r>
            <a:r>
              <a:rPr lang="cs-CZ" altLang="cs-CZ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H</a:t>
            </a:r>
            <a:r>
              <a:rPr lang="cs-CZ" altLang="cs-CZ" sz="1800" baseline="-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cs-CZ" altLang="cs-CZ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cs-CZ" altLang="cs-CZ" sz="1800" baseline="-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lang="cs-CZ" altLang="cs-CZ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 O</a:t>
            </a:r>
            <a:r>
              <a:rPr lang="cs-CZ" altLang="cs-CZ" sz="1800" baseline="-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cs-CZ" altLang="cs-CZ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altLang="cs-CZ" sz="18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altLang="cs-CZ" sz="2000" dirty="0"/>
              <a:t>(</a:t>
            </a:r>
            <a:r>
              <a:rPr lang="cs-CZ" altLang="cs-CZ" sz="2000" i="1" dirty="0"/>
              <a:t>v kyselém pH přímo, v neutrálním vyžaduje katalýzu SOD </a:t>
            </a:r>
            <a:r>
              <a:rPr lang="cs-CZ" altLang="cs-CZ" sz="2000" i="1" dirty="0" err="1"/>
              <a:t>superoxiddismutázami</a:t>
            </a:r>
            <a:r>
              <a:rPr lang="cs-CZ" altLang="cs-CZ" sz="2000" i="1" dirty="0"/>
              <a:t>)</a:t>
            </a:r>
          </a:p>
          <a:p>
            <a:pPr marL="0" indent="0">
              <a:buNone/>
            </a:pPr>
            <a:r>
              <a:rPr lang="cs-CZ" altLang="cs-CZ" sz="2000" dirty="0">
                <a:solidFill>
                  <a:srgbClr val="C00000"/>
                </a:solidFill>
              </a:rPr>
              <a:t>3. Peroxid vodíku přijetím elektronů (redukcí) dává vznik </a:t>
            </a:r>
            <a:r>
              <a:rPr lang="cs-CZ" altLang="cs-CZ" sz="2000" dirty="0" err="1">
                <a:solidFill>
                  <a:srgbClr val="C00000"/>
                </a:solidFill>
              </a:rPr>
              <a:t>hydroxilovému</a:t>
            </a:r>
            <a:r>
              <a:rPr lang="cs-CZ" altLang="cs-CZ" sz="2000" dirty="0">
                <a:solidFill>
                  <a:srgbClr val="C00000"/>
                </a:solidFill>
              </a:rPr>
              <a:t> radikálu </a:t>
            </a:r>
          </a:p>
          <a:p>
            <a:pPr marL="0" indent="0">
              <a:buNone/>
            </a:pPr>
            <a:r>
              <a:rPr lang="cs-CZ" altLang="cs-CZ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cs-CZ" altLang="cs-CZ" sz="1800" baseline="-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cs-CZ" altLang="cs-CZ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cs-CZ" altLang="cs-CZ" sz="1800" baseline="-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lang="cs-CZ" altLang="cs-CZ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e</a:t>
            </a:r>
            <a:r>
              <a:rPr lang="cs-CZ" altLang="cs-CZ" sz="18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                     </a:t>
            </a:r>
            <a:r>
              <a:rPr lang="cs-CZ" altLang="cs-CZ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OH </a:t>
            </a:r>
            <a:r>
              <a:rPr lang="cs-CZ" altLang="cs-CZ" sz="18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cs-CZ" altLang="cs-CZ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 OH</a:t>
            </a:r>
            <a:r>
              <a:rPr lang="cs-CZ" altLang="cs-CZ" sz="18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cs-CZ" altLang="cs-CZ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altLang="cs-CZ" sz="1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altLang="cs-CZ" sz="2000" i="1" dirty="0"/>
              <a:t>Buď tzv. </a:t>
            </a:r>
            <a:r>
              <a:rPr lang="cs-CZ" altLang="cs-CZ" sz="2000" i="1" dirty="0" err="1"/>
              <a:t>Fentonovou</a:t>
            </a:r>
            <a:r>
              <a:rPr lang="cs-CZ" altLang="cs-CZ" sz="2000" i="1" dirty="0"/>
              <a:t> reakcí – elektron poskytuje železnatý kationt, nebo </a:t>
            </a:r>
            <a:r>
              <a:rPr lang="cs-CZ" altLang="cs-CZ" sz="2000" i="1" dirty="0" err="1"/>
              <a:t>Haber</a:t>
            </a:r>
            <a:r>
              <a:rPr lang="cs-CZ" altLang="cs-CZ" sz="2000" i="1" dirty="0"/>
              <a:t>-Weisova reakce – elektron se získá ze superoxidového radikálu </a:t>
            </a:r>
          </a:p>
          <a:p>
            <a:pPr marL="0" indent="0">
              <a:buNone/>
            </a:pPr>
            <a:r>
              <a:rPr lang="cs-CZ" altLang="cs-CZ" sz="2000" dirty="0">
                <a:solidFill>
                  <a:srgbClr val="C00000"/>
                </a:solidFill>
              </a:rPr>
              <a:t>4. Mimo to může peroxid vodíku reagovat s chloridovými anionty za vzniku kyseliny chlorné </a:t>
            </a: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</a:rPr>
              <a:t>H</a:t>
            </a:r>
            <a:r>
              <a:rPr lang="cs-CZ" sz="1800" baseline="-25000" dirty="0">
                <a:latin typeface="Arial" panose="020B0604020202020204" pitchFamily="34" charset="0"/>
              </a:rPr>
              <a:t>2</a:t>
            </a:r>
            <a:r>
              <a:rPr lang="cs-CZ" sz="1800" dirty="0">
                <a:latin typeface="Arial" panose="020B0604020202020204" pitchFamily="34" charset="0"/>
              </a:rPr>
              <a:t>O</a:t>
            </a:r>
            <a:r>
              <a:rPr lang="cs-CZ" sz="1800" baseline="-25000" dirty="0">
                <a:latin typeface="Arial" panose="020B0604020202020204" pitchFamily="34" charset="0"/>
              </a:rPr>
              <a:t>2</a:t>
            </a:r>
            <a:r>
              <a:rPr lang="cs-CZ" sz="1800" dirty="0">
                <a:latin typeface="Arial" panose="020B0604020202020204" pitchFamily="34" charset="0"/>
              </a:rPr>
              <a:t> + 2Cl</a:t>
            </a:r>
            <a:r>
              <a:rPr lang="cs-CZ" sz="1800" baseline="30000" dirty="0">
                <a:latin typeface="Arial" panose="020B0604020202020204" pitchFamily="34" charset="0"/>
              </a:rPr>
              <a:t>-</a:t>
            </a:r>
            <a:r>
              <a:rPr lang="cs-CZ" sz="1800" dirty="0">
                <a:latin typeface="Arial" panose="020B0604020202020204" pitchFamily="34" charset="0"/>
              </a:rPr>
              <a:t>              </a:t>
            </a:r>
            <a:r>
              <a:rPr lang="cs-CZ" sz="1800" dirty="0" err="1">
                <a:latin typeface="Arial" panose="020B0604020202020204" pitchFamily="34" charset="0"/>
              </a:rPr>
              <a:t>HClO</a:t>
            </a:r>
            <a:endParaRPr lang="cs-CZ" altLang="cs-CZ" sz="1800" dirty="0"/>
          </a:p>
          <a:p>
            <a:pPr marL="0" indent="0">
              <a:buNone/>
            </a:pPr>
            <a:r>
              <a:rPr lang="cs-CZ" altLang="cs-CZ" sz="2000" i="1" dirty="0"/>
              <a:t>Katalyzuje to </a:t>
            </a:r>
            <a:r>
              <a:rPr lang="cs-CZ" altLang="cs-CZ" sz="2000" i="1" dirty="0" err="1"/>
              <a:t>myeloperoxidáza</a:t>
            </a:r>
            <a:r>
              <a:rPr lang="cs-CZ" altLang="cs-CZ" sz="2000" i="1" dirty="0"/>
              <a:t>, je v </a:t>
            </a:r>
            <a:r>
              <a:rPr lang="cs-CZ" altLang="cs-CZ" sz="2000" i="1" dirty="0" err="1"/>
              <a:t>neutrofilech</a:t>
            </a:r>
            <a:endParaRPr lang="cs-CZ" altLang="cs-CZ" sz="20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F7426E-F39A-D74A-AE92-F2DFB0EC4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2444" y="4154250"/>
            <a:ext cx="20871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6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6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6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6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6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6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6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6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6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0488" algn="l"/>
              </a:tabLst>
            </a:pPr>
            <a:r>
              <a:rPr kumimoji="0" lang="cs-CZ" altLang="cs-CZ" sz="1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9F1E84-E418-554A-A6B8-44EFA0F11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84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86385C9F-2ED5-3C41-9EEE-C2AE69A2A2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8505" y="2417619"/>
            <a:ext cx="5857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17D64E-2EAC-D740-ADA5-782264324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1519" y="680454"/>
            <a:ext cx="20871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6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6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6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6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6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6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6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6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6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0488" algn="l"/>
              </a:tabLst>
            </a:pPr>
            <a:r>
              <a:rPr kumimoji="0" lang="cs-CZ" altLang="cs-CZ" sz="1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8E6A727-ADF1-B444-BA76-3C0ECA23A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5AC919C0-065A-A947-B8FE-98CAD71B68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0938" y="3257456"/>
            <a:ext cx="685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9A787EFD-3740-6A4D-BECB-78E7C7118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8398ED2E-B6A4-514D-A93E-EDC9C72018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1393" y="5848790"/>
            <a:ext cx="685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3A8D9DDF-320D-0445-BBCD-2337B20DE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5946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383D61-3EF7-5743-9170-16DB19C85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1519" y="261064"/>
            <a:ext cx="20871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2125" algn="l"/>
              </a:tabLst>
            </a:pPr>
            <a:r>
              <a:rPr kumimoji="0" lang="cs-CZ" altLang="cs-CZ" sz="1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Line 10">
            <a:extLst>
              <a:ext uri="{FF2B5EF4-FFF2-40B4-BE49-F238E27FC236}">
                <a16:creationId xmlns:a16="http://schemas.microsoft.com/office/drawing/2014/main" id="{A250E6FE-79C7-C94F-BC7A-A3ABEFBE3A6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5138" y="4400471"/>
            <a:ext cx="685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980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86051DC2-A9F9-2946-A2FD-A5EF86FB76F6}"/>
              </a:ext>
            </a:extLst>
          </p:cNvPr>
          <p:cNvSpPr/>
          <p:nvPr/>
        </p:nvSpPr>
        <p:spPr>
          <a:xfrm>
            <a:off x="635000" y="1003300"/>
            <a:ext cx="102235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762125" algn="l"/>
              </a:tabLst>
            </a:pPr>
            <a:r>
              <a:rPr lang="cs-CZ" sz="2000" dirty="0">
                <a:ea typeface="Times New Roman" panose="02020603050405020304" pitchFamily="18" charset="0"/>
              </a:rPr>
              <a:t>Všechny uvedené RKM působí jako oxidanty. Toho lze využít pro jejich detekci</a:t>
            </a:r>
          </a:p>
          <a:p>
            <a:pPr algn="just">
              <a:tabLst>
                <a:tab pos="1762125" algn="l"/>
              </a:tabLst>
            </a:pPr>
            <a:endParaRPr lang="cs-CZ" sz="2000" dirty="0"/>
          </a:p>
          <a:p>
            <a:pPr algn="just">
              <a:tabLst>
                <a:tab pos="1762125" algn="l"/>
              </a:tabLst>
            </a:pPr>
            <a:r>
              <a:rPr lang="cs-CZ" sz="2000" b="1" dirty="0">
                <a:solidFill>
                  <a:srgbClr val="C00000"/>
                </a:solidFill>
              </a:rPr>
              <a:t>NBT test: </a:t>
            </a:r>
            <a:r>
              <a:rPr lang="cs-CZ" sz="2000" dirty="0"/>
              <a:t>Při stanovení se využívá substrát NBT – </a:t>
            </a:r>
            <a:r>
              <a:rPr lang="cs-CZ" sz="2000" dirty="0" err="1"/>
              <a:t>nitroblue-tetrazolium</a:t>
            </a:r>
            <a:r>
              <a:rPr lang="cs-CZ" sz="2000" dirty="0"/>
              <a:t> chlorid. Detekce oxidačního metabolismu je založena na přeměně bezbarvé </a:t>
            </a:r>
            <a:r>
              <a:rPr lang="cs-CZ" sz="2000" dirty="0" err="1"/>
              <a:t>tetrazoliové</a:t>
            </a:r>
            <a:r>
              <a:rPr lang="cs-CZ" sz="2000" dirty="0"/>
              <a:t> soli (NBT) na barevný </a:t>
            </a:r>
            <a:r>
              <a:rPr lang="cs-CZ" sz="2000" dirty="0" err="1"/>
              <a:t>formazán</a:t>
            </a:r>
            <a:r>
              <a:rPr lang="cs-CZ" sz="2000" dirty="0"/>
              <a:t>. NBT vstupuje do buněk a po jejich aktivaci se vlivem RKM  mění na barevnou formu – tmavě modrý </a:t>
            </a:r>
            <a:r>
              <a:rPr lang="cs-CZ" sz="2000" dirty="0" err="1"/>
              <a:t>formazán</a:t>
            </a:r>
            <a:r>
              <a:rPr lang="cs-CZ" sz="2000" dirty="0"/>
              <a:t>. Změnu barvy lze měřit vizuálně v mikroskopu nebo spektrofotometricky</a:t>
            </a:r>
            <a:endParaRPr lang="cs-CZ" sz="2000" dirty="0">
              <a:ea typeface="Times New Roman" panose="02020603050405020304" pitchFamily="18" charset="0"/>
            </a:endParaRPr>
          </a:p>
          <a:p>
            <a:pPr algn="just">
              <a:tabLst>
                <a:tab pos="1762125" algn="l"/>
              </a:tabLst>
            </a:pPr>
            <a:endParaRPr lang="cs-CZ" sz="2000" dirty="0">
              <a:ea typeface="Times New Roman" panose="02020603050405020304" pitchFamily="18" charset="0"/>
            </a:endParaRPr>
          </a:p>
          <a:p>
            <a:pPr algn="just">
              <a:tabLst>
                <a:tab pos="1762125" algn="l"/>
              </a:tabLst>
            </a:pPr>
            <a:r>
              <a:rPr lang="cs-CZ" sz="2000" b="1" dirty="0">
                <a:solidFill>
                  <a:srgbClr val="C00000"/>
                </a:solidFill>
                <a:ea typeface="Times New Roman" panose="02020603050405020304" pitchFamily="18" charset="0"/>
              </a:rPr>
              <a:t>Chemiluminiscenční analýza: </a:t>
            </a:r>
            <a:r>
              <a:rPr lang="cs-CZ" sz="2000" dirty="0">
                <a:ea typeface="Times New Roman" panose="02020603050405020304" pitchFamily="18" charset="0"/>
              </a:rPr>
              <a:t>je založena na reakci luminoforu (</a:t>
            </a:r>
            <a:r>
              <a:rPr lang="cs-CZ" sz="2000" b="1" dirty="0" err="1">
                <a:ea typeface="Times New Roman" panose="02020603050405020304" pitchFamily="18" charset="0"/>
              </a:rPr>
              <a:t>luminol</a:t>
            </a:r>
            <a:r>
              <a:rPr lang="cs-CZ" sz="2000" dirty="0">
                <a:ea typeface="Times New Roman" panose="02020603050405020304" pitchFamily="18" charset="0"/>
              </a:rPr>
              <a:t> nebo </a:t>
            </a:r>
            <a:r>
              <a:rPr lang="cs-CZ" sz="2000" dirty="0" err="1">
                <a:ea typeface="Times New Roman" panose="02020603050405020304" pitchFamily="18" charset="0"/>
              </a:rPr>
              <a:t>lucigenin</a:t>
            </a:r>
            <a:r>
              <a:rPr lang="cs-CZ" sz="2000" dirty="0">
                <a:ea typeface="Times New Roman" panose="02020603050405020304" pitchFamily="18" charset="0"/>
              </a:rPr>
              <a:t>) s oxidanty, zejména s peroxidem vodíku. </a:t>
            </a:r>
          </a:p>
          <a:p>
            <a:pPr algn="just">
              <a:tabLst>
                <a:tab pos="1762125" algn="l"/>
              </a:tabLst>
            </a:pPr>
            <a:r>
              <a:rPr lang="cs-CZ" sz="2000" dirty="0">
                <a:ea typeface="Times New Roman" panose="02020603050405020304" pitchFamily="18" charset="0"/>
              </a:rPr>
              <a:t>Při reakci dochází  k oxidaci </a:t>
            </a:r>
            <a:r>
              <a:rPr lang="cs-CZ" sz="2000" dirty="0" err="1">
                <a:ea typeface="Times New Roman" panose="02020603050405020304" pitchFamily="18" charset="0"/>
              </a:rPr>
              <a:t>luminolu</a:t>
            </a:r>
            <a:r>
              <a:rPr lang="cs-CZ" sz="2000" dirty="0">
                <a:ea typeface="Times New Roman" panose="02020603050405020304" pitchFamily="18" charset="0"/>
              </a:rPr>
              <a:t> na nestabilní meziprodukt, který vyzařuje energii v podobě modrého světla. Konečným produktem vzniklým z </a:t>
            </a:r>
            <a:r>
              <a:rPr lang="cs-CZ" sz="2000" dirty="0" err="1">
                <a:ea typeface="Times New Roman" panose="02020603050405020304" pitchFamily="18" charset="0"/>
              </a:rPr>
              <a:t>luminolu</a:t>
            </a:r>
            <a:r>
              <a:rPr lang="cs-CZ" sz="2000" dirty="0">
                <a:ea typeface="Times New Roman" panose="02020603050405020304" pitchFamily="18" charset="0"/>
              </a:rPr>
              <a:t> je </a:t>
            </a:r>
            <a:r>
              <a:rPr lang="cs-CZ" sz="2000" dirty="0" err="1">
                <a:ea typeface="Times New Roman" panose="02020603050405020304" pitchFamily="18" charset="0"/>
              </a:rPr>
              <a:t>aminoftalát</a:t>
            </a:r>
            <a:r>
              <a:rPr lang="cs-CZ" sz="2000" dirty="0">
                <a:ea typeface="Times New Roman" panose="02020603050405020304" pitchFamily="18" charset="0"/>
              </a:rPr>
              <a:t>. </a:t>
            </a:r>
          </a:p>
          <a:p>
            <a:pPr algn="just">
              <a:tabLst>
                <a:tab pos="1762125" algn="l"/>
              </a:tabLst>
            </a:pPr>
            <a:r>
              <a:rPr lang="cs-CZ" sz="2000" dirty="0">
                <a:ea typeface="Times New Roman" panose="02020603050405020304" pitchFamily="18" charset="0"/>
              </a:rPr>
              <a:t>Vzniklé světlo je okem nepozorovatelné, je ho však možné registrovat na speciálním přístroji – </a:t>
            </a:r>
            <a:r>
              <a:rPr lang="cs-CZ" sz="2000" dirty="0" err="1">
                <a:ea typeface="Times New Roman" panose="02020603050405020304" pitchFamily="18" charset="0"/>
              </a:rPr>
              <a:t>luminometru</a:t>
            </a:r>
            <a:r>
              <a:rPr lang="cs-CZ" sz="2000" dirty="0">
                <a:ea typeface="Times New Roman" panose="02020603050405020304" pitchFamily="18" charset="0"/>
              </a:rPr>
              <a:t>. </a:t>
            </a:r>
          </a:p>
          <a:p>
            <a:pPr algn="just">
              <a:tabLst>
                <a:tab pos="1762125" algn="l"/>
              </a:tabLst>
            </a:pPr>
            <a:r>
              <a:rPr lang="cs-CZ" sz="2000" b="1" dirty="0">
                <a:ea typeface="Times New Roman" panose="02020603050405020304" pitchFamily="18" charset="0"/>
              </a:rPr>
              <a:t>Míra produkce světla je přímo úměrná produkci RKM a  přímo úměrná intenzitě fagocytózy. </a:t>
            </a:r>
            <a:endParaRPr lang="cs-CZ" sz="2000" dirty="0">
              <a:ea typeface="Times New Roman" panose="02020603050405020304" pitchFamily="18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0E534DF-48EE-4946-BF74-EABCAA5696DB}"/>
              </a:ext>
            </a:extLst>
          </p:cNvPr>
          <p:cNvSpPr/>
          <p:nvPr/>
        </p:nvSpPr>
        <p:spPr>
          <a:xfrm>
            <a:off x="2989522" y="361434"/>
            <a:ext cx="5908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1762125" algn="l"/>
              </a:tabLst>
            </a:pPr>
            <a:r>
              <a:rPr lang="cs-CZ" sz="2800" dirty="0">
                <a:latin typeface="+mj-lt"/>
                <a:ea typeface="Times New Roman" panose="02020603050405020304" pitchFamily="18" charset="0"/>
              </a:rPr>
              <a:t>Metody detekce oxidativního vzplanutí </a:t>
            </a:r>
          </a:p>
        </p:txBody>
      </p:sp>
    </p:spTree>
    <p:extLst>
      <p:ext uri="{BB962C8B-B14F-4D97-AF65-F5344CB8AC3E}">
        <p14:creationId xmlns:p14="http://schemas.microsoft.com/office/powerpoint/2010/main" val="944166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>
            <a:extLst>
              <a:ext uri="{FF2B5EF4-FFF2-40B4-BE49-F238E27FC236}">
                <a16:creationId xmlns:a16="http://schemas.microsoft.com/office/drawing/2014/main" id="{5F00944C-BFB4-6E46-8DC6-3324E0692A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47900" y="466725"/>
            <a:ext cx="8001000" cy="63817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800" dirty="0"/>
              <a:t>Výstup chemiluminiscenčního měření míry fagocytózy</a:t>
            </a:r>
          </a:p>
        </p:txBody>
      </p:sp>
      <p:graphicFrame>
        <p:nvGraphicFramePr>
          <p:cNvPr id="10243" name="Object 4">
            <a:extLst>
              <a:ext uri="{FF2B5EF4-FFF2-40B4-BE49-F238E27FC236}">
                <a16:creationId xmlns:a16="http://schemas.microsoft.com/office/drawing/2014/main" id="{F1B7A4B1-AE0B-0940-8E82-65DD6DFB5841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4532545"/>
              </p:ext>
            </p:extLst>
          </p:nvPr>
        </p:nvGraphicFramePr>
        <p:xfrm>
          <a:off x="5761038" y="1511300"/>
          <a:ext cx="5562600" cy="345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Graf" r:id="rId3" imgW="5575300" imgH="3467100" progId="Excel.Chart.8">
                  <p:embed/>
                </p:oleObj>
              </mc:Choice>
              <mc:Fallback>
                <p:oleObj name="Graf" r:id="rId3" imgW="5575300" imgH="3467100" progId="Excel.Chart.8">
                  <p:embed/>
                  <p:pic>
                    <p:nvPicPr>
                      <p:cNvPr id="10243" name="Object 4">
                        <a:extLst>
                          <a:ext uri="{FF2B5EF4-FFF2-40B4-BE49-F238E27FC236}">
                            <a16:creationId xmlns:a16="http://schemas.microsoft.com/office/drawing/2014/main" id="{F1B7A4B1-AE0B-0940-8E82-65DD6DFB58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1038" y="1511300"/>
                        <a:ext cx="5562600" cy="345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bdélník 1">
            <a:extLst>
              <a:ext uri="{FF2B5EF4-FFF2-40B4-BE49-F238E27FC236}">
                <a16:creationId xmlns:a16="http://schemas.microsoft.com/office/drawing/2014/main" id="{8C683C4D-F63C-854F-BCED-8CEA5BFCF29D}"/>
              </a:ext>
            </a:extLst>
          </p:cNvPr>
          <p:cNvSpPr/>
          <p:nvPr/>
        </p:nvSpPr>
        <p:spPr>
          <a:xfrm>
            <a:off x="496888" y="1207365"/>
            <a:ext cx="4697412" cy="2664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cs-CZ" altLang="cs-CZ" sz="2000" b="1" dirty="0">
                <a:solidFill>
                  <a:schemeClr val="folHlink"/>
                </a:solidFill>
              </a:rPr>
              <a:t>Stanovení RKM chemiluminiscenční reakcí: </a:t>
            </a:r>
            <a:r>
              <a:rPr lang="cs-CZ" altLang="cs-CZ" sz="2000" dirty="0">
                <a:solidFill>
                  <a:schemeClr val="folHlink"/>
                </a:solidFill>
              </a:rPr>
              <a:t> více RKM = větší aktivita fagocytů </a:t>
            </a:r>
          </a:p>
          <a:p>
            <a:pPr algn="just">
              <a:lnSpc>
                <a:spcPct val="105000"/>
              </a:lnSpc>
            </a:pPr>
            <a:endParaRPr lang="cs-CZ" altLang="cs-CZ" sz="2000" dirty="0">
              <a:solidFill>
                <a:schemeClr val="folHlink"/>
              </a:solidFill>
            </a:endParaRPr>
          </a:p>
          <a:p>
            <a:pPr algn="just">
              <a:lnSpc>
                <a:spcPct val="105000"/>
              </a:lnSpc>
            </a:pPr>
            <a:r>
              <a:rPr lang="cs-CZ" altLang="cs-CZ" sz="2000" b="1" dirty="0">
                <a:solidFill>
                  <a:schemeClr val="folHlink"/>
                </a:solidFill>
              </a:rPr>
              <a:t>Komponenty rekční směsi: </a:t>
            </a:r>
          </a:p>
          <a:p>
            <a:pPr algn="just">
              <a:lnSpc>
                <a:spcPct val="105000"/>
              </a:lnSpc>
            </a:pPr>
            <a:r>
              <a:rPr lang="cs-CZ" altLang="cs-CZ" sz="2000" dirty="0"/>
              <a:t>Fagocyty (plná krev)</a:t>
            </a:r>
          </a:p>
          <a:p>
            <a:pPr algn="just">
              <a:lnSpc>
                <a:spcPct val="105000"/>
              </a:lnSpc>
            </a:pPr>
            <a:r>
              <a:rPr lang="cs-CZ" altLang="cs-CZ" sz="2000" dirty="0" err="1"/>
              <a:t>Luminol</a:t>
            </a:r>
            <a:r>
              <a:rPr lang="cs-CZ" altLang="cs-CZ" sz="2000" dirty="0"/>
              <a:t> </a:t>
            </a:r>
          </a:p>
          <a:p>
            <a:pPr algn="just">
              <a:lnSpc>
                <a:spcPct val="105000"/>
              </a:lnSpc>
            </a:pPr>
            <a:r>
              <a:rPr lang="cs-CZ" altLang="cs-CZ" sz="2000" dirty="0"/>
              <a:t>Aktivátor (u spontánní reakce pufr) </a:t>
            </a:r>
          </a:p>
          <a:p>
            <a:pPr algn="just">
              <a:lnSpc>
                <a:spcPct val="105000"/>
              </a:lnSpc>
            </a:pPr>
            <a:r>
              <a:rPr lang="cs-CZ" altLang="cs-CZ" sz="2000" dirty="0"/>
              <a:t>Pufr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D732390-F86C-E64B-BBA4-11D45076FA44}"/>
              </a:ext>
            </a:extLst>
          </p:cNvPr>
          <p:cNvSpPr txBox="1"/>
          <p:nvPr/>
        </p:nvSpPr>
        <p:spPr>
          <a:xfrm>
            <a:off x="355600" y="5134995"/>
            <a:ext cx="10528300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altLang="cs-CZ" sz="2000" dirty="0"/>
              <a:t>Měří se obvykle </a:t>
            </a:r>
            <a:r>
              <a:rPr lang="cs-CZ" altLang="cs-CZ" sz="2000" b="1" dirty="0">
                <a:solidFill>
                  <a:srgbClr val="C00000"/>
                </a:solidFill>
              </a:rPr>
              <a:t>spontánní a aktivovaná fagocytóza</a:t>
            </a:r>
          </a:p>
          <a:p>
            <a:pPr>
              <a:lnSpc>
                <a:spcPct val="150000"/>
              </a:lnSpc>
            </a:pPr>
            <a:r>
              <a:rPr lang="cs-CZ" altLang="cs-CZ" sz="2000" dirty="0"/>
              <a:t>Aktivátor:  substance, kterou fagocyty pohlcují a tím se zahajuje fagocytární proces </a:t>
            </a:r>
          </a:p>
          <a:p>
            <a:pPr>
              <a:lnSpc>
                <a:spcPct val="150000"/>
              </a:lnSpc>
            </a:pPr>
            <a:r>
              <a:rPr lang="cs-CZ" altLang="cs-CZ" sz="2000" dirty="0"/>
              <a:t>např. škrobová zrna, baktérie, aktivní uhlí, složky buněčných stěn baktérií nebo kvasinek)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67609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29ACB8C-FC37-9E47-9D89-C2DBCC49ECC5}"/>
              </a:ext>
            </a:extLst>
          </p:cNvPr>
          <p:cNvSpPr txBox="1"/>
          <p:nvPr/>
        </p:nvSpPr>
        <p:spPr>
          <a:xfrm>
            <a:off x="3360154" y="609600"/>
            <a:ext cx="5471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latin typeface="+mj-lt"/>
              </a:rPr>
              <a:t>Vyhodnocení výsledku do protokolu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0777461-25F9-9448-8591-D945819C0AE0}"/>
              </a:ext>
            </a:extLst>
          </p:cNvPr>
          <p:cNvSpPr txBox="1"/>
          <p:nvPr/>
        </p:nvSpPr>
        <p:spPr>
          <a:xfrm>
            <a:off x="281354" y="1274762"/>
            <a:ext cx="12182143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Z dodaných hodnot CL signálu spočítat vždy průměr ze dvou paralelek pro každý měřený čas</a:t>
            </a:r>
          </a:p>
          <a:p>
            <a:endParaRPr lang="cs-CZ" sz="2000" dirty="0"/>
          </a:p>
          <a:p>
            <a:r>
              <a:rPr lang="cs-CZ" sz="2000" dirty="0"/>
              <a:t>Z metodiky zjistíme jaké množství krve bylo fakticky v jamce a vypočteme, kolik z toho představují fagocyty</a:t>
            </a:r>
          </a:p>
          <a:p>
            <a:r>
              <a:rPr lang="cs-CZ" sz="2000" i="1" dirty="0"/>
              <a:t>Počet fagocytů/</a:t>
            </a:r>
            <a:r>
              <a:rPr lang="cs-CZ" sz="2000" dirty="0" err="1"/>
              <a:t>μl</a:t>
            </a:r>
            <a:r>
              <a:rPr lang="cs-CZ" sz="2000" dirty="0"/>
              <a:t> </a:t>
            </a:r>
            <a:r>
              <a:rPr lang="cs-CZ" sz="2000" i="1" dirty="0"/>
              <a:t>máte uvedený u výsledků, vypočítali jsme ho z absolutního počtu leukocytů a diferenciálu</a:t>
            </a:r>
          </a:p>
          <a:p>
            <a:endParaRPr lang="cs-CZ" sz="2000" dirty="0"/>
          </a:p>
          <a:p>
            <a:r>
              <a:rPr lang="cs-CZ" sz="2000" dirty="0"/>
              <a:t>Pomocí trojčlenky přepočteme naměřený CL signál na 1 000 fagocytů </a:t>
            </a:r>
          </a:p>
          <a:p>
            <a:endParaRPr lang="cs-CZ" sz="2000" dirty="0"/>
          </a:p>
          <a:p>
            <a:r>
              <a:rPr lang="cs-CZ" sz="2000" dirty="0"/>
              <a:t>Naměřený CL signál (průměr ze 2 jamek)………………. Počet fagocytů / </a:t>
            </a:r>
            <a:r>
              <a:rPr lang="cs-CZ" sz="2000" dirty="0" err="1"/>
              <a:t>μl</a:t>
            </a:r>
            <a:r>
              <a:rPr lang="cs-CZ" sz="2000" dirty="0"/>
              <a:t> </a:t>
            </a:r>
            <a:r>
              <a:rPr lang="cs-CZ" sz="2000" dirty="0" err="1"/>
              <a:t>x</a:t>
            </a:r>
            <a:r>
              <a:rPr lang="cs-CZ" sz="2000" dirty="0"/>
              <a:t> 2 (v jamce byly 2 </a:t>
            </a:r>
            <a:r>
              <a:rPr lang="cs-CZ" sz="2000" dirty="0" err="1"/>
              <a:t>μl</a:t>
            </a:r>
            <a:r>
              <a:rPr lang="cs-CZ" sz="2000" dirty="0"/>
              <a:t> krve)</a:t>
            </a:r>
          </a:p>
          <a:p>
            <a:r>
              <a:rPr lang="cs-CZ" sz="2000" dirty="0"/>
              <a:t>                                X………………………………………………………………………1 000 fagocytů</a:t>
            </a:r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Tento přepočtený signál vyneseme do grafu a určíme velikost píku a času píku pro spontánní a aktivovanou reakci </a:t>
            </a:r>
          </a:p>
          <a:p>
            <a:endParaRPr lang="cs-CZ" sz="2000" dirty="0"/>
          </a:p>
          <a:p>
            <a:r>
              <a:rPr lang="cs-CZ" sz="2000" dirty="0"/>
              <a:t>Integrál křivek máme uvedený ve výsledcích, do protokolu je ho třeba také přepočítat na 1 000 fagocytů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0A4ADF3A-BE0B-7B4A-B6A6-6996B542C5C0}"/>
              </a:ext>
            </a:extLst>
          </p:cNvPr>
          <p:cNvCxnSpPr/>
          <p:nvPr/>
        </p:nvCxnSpPr>
        <p:spPr>
          <a:xfrm>
            <a:off x="1085850" y="4014788"/>
            <a:ext cx="774599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04450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7167</TotalTime>
  <Words>730</Words>
  <Application>Microsoft Office PowerPoint</Application>
  <PresentationFormat>Širokoúhlá obrazovka</PresentationFormat>
  <Paragraphs>88</Paragraphs>
  <Slides>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Verdana</vt:lpstr>
      <vt:lpstr>Motiv Office</vt:lpstr>
      <vt:lpstr>Graf</vt:lpstr>
      <vt:lpstr>Prezentace aplikace PowerPoint</vt:lpstr>
      <vt:lpstr>Fagocytóza</vt:lpstr>
      <vt:lpstr>Prezentace aplikace PowerPoint</vt:lpstr>
      <vt:lpstr>Prezentace aplikace PowerPoint</vt:lpstr>
      <vt:lpstr>Prezentace aplikace PowerPoint</vt:lpstr>
      <vt:lpstr>Výstup chemiluminiscenčního měření míry fagocytózy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Monika</dc:creator>
  <cp:lastModifiedBy>Monika Dušková</cp:lastModifiedBy>
  <cp:revision>238</cp:revision>
  <dcterms:created xsi:type="dcterms:W3CDTF">2016-04-24T14:25:45Z</dcterms:created>
  <dcterms:modified xsi:type="dcterms:W3CDTF">2024-03-20T11:36:09Z</dcterms:modified>
</cp:coreProperties>
</file>