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342" r:id="rId3"/>
    <p:sldId id="344" r:id="rId4"/>
    <p:sldId id="341" r:id="rId5"/>
    <p:sldId id="347" r:id="rId6"/>
    <p:sldId id="345" r:id="rId7"/>
    <p:sldId id="34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 autoAdjust="0"/>
    <p:restoredTop sz="94097" autoAdjust="0"/>
  </p:normalViewPr>
  <p:slideViewPr>
    <p:cSldViewPr snapToGrid="0">
      <p:cViewPr varScale="1">
        <p:scale>
          <a:sx n="71" d="100"/>
          <a:sy n="71" d="100"/>
        </p:scale>
        <p:origin x="84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15B-2F94-3748-82C1-7784595E05AF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7561-EAAC-414E-8998-EEC960D44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05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27561-EAAC-414E-8998-EEC960D44A2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83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3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1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44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3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88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0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5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79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C1F1-0CDE-41B4-8904-60B2DF8E52AD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2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371/journal.pone.0077112.g005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60584" y="1412777"/>
            <a:ext cx="96970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Imunologie </a:t>
            </a:r>
            <a:r>
              <a:rPr lang="cs-CZ" altLang="cs-CZ" sz="2800" b="1"/>
              <a:t>cvičení </a:t>
            </a: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800" b="1" dirty="0"/>
              <a:t>Metody separace buněk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400" b="1" dirty="0">
                <a:solidFill>
                  <a:schemeClr val="tx1"/>
                </a:solidFill>
              </a:rPr>
              <a:t>  MVDr. Mgr. Monika Dušková, Ph.D</a:t>
            </a:r>
            <a:r>
              <a:rPr lang="cs-CZ" altLang="cs-CZ" sz="2800" b="1" dirty="0">
                <a:solidFill>
                  <a:schemeClr val="tx1"/>
                </a:solidFill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40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C493A54-0517-2844-9E31-F91933435031}"/>
              </a:ext>
            </a:extLst>
          </p:cNvPr>
          <p:cNvSpPr txBox="1"/>
          <p:nvPr/>
        </p:nvSpPr>
        <p:spPr>
          <a:xfrm>
            <a:off x="320765" y="1374228"/>
            <a:ext cx="63412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Imuno</a:t>
            </a:r>
            <a:r>
              <a:rPr lang="cs-CZ" sz="2000" b="1" dirty="0"/>
              <a:t>-magnetická separace</a:t>
            </a:r>
          </a:p>
          <a:p>
            <a:endParaRPr lang="cs-CZ" sz="2000" b="1" dirty="0"/>
          </a:p>
          <a:p>
            <a:r>
              <a:rPr lang="cs-CZ" sz="2000" dirty="0"/>
              <a:t>Používají se tzv. selekční protilátky, které jsou pevně navázány na magnetické částice.</a:t>
            </a:r>
          </a:p>
          <a:p>
            <a:endParaRPr lang="cs-CZ" sz="2000" b="1" dirty="0"/>
          </a:p>
          <a:p>
            <a:r>
              <a:rPr lang="cs-CZ" sz="2000" dirty="0"/>
              <a:t>Používá se v </a:t>
            </a:r>
            <a:r>
              <a:rPr lang="cs-CZ" sz="2000" u="sng" dirty="0"/>
              <a:t>pozitivním</a:t>
            </a:r>
            <a:r>
              <a:rPr lang="cs-CZ" sz="2000" dirty="0"/>
              <a:t> nebo </a:t>
            </a:r>
            <a:r>
              <a:rPr lang="cs-CZ" sz="2000" u="sng" dirty="0"/>
              <a:t>negativním</a:t>
            </a:r>
            <a:r>
              <a:rPr lang="cs-CZ" sz="2000" dirty="0"/>
              <a:t> uspořádání</a:t>
            </a:r>
          </a:p>
          <a:p>
            <a:endParaRPr lang="cs-CZ" sz="2000" dirty="0"/>
          </a:p>
          <a:p>
            <a:r>
              <a:rPr lang="cs-CZ" sz="2000" dirty="0"/>
              <a:t>Pozitivní separace spočívá ve výběru buněk podle přítomnosti určitého znaku (povrchové molekuly)</a:t>
            </a:r>
          </a:p>
          <a:p>
            <a:endParaRPr lang="cs-CZ" sz="2000" dirty="0"/>
          </a:p>
          <a:p>
            <a:r>
              <a:rPr lang="cs-CZ" sz="2000" dirty="0"/>
              <a:t>Negativní spočívá v odstranění všech, které specifický znak nenesou. </a:t>
            </a:r>
            <a:endParaRPr lang="cs-CZ" sz="20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4216F99-6246-8941-BA09-F80F1DBEBC85}"/>
              </a:ext>
            </a:extLst>
          </p:cNvPr>
          <p:cNvSpPr txBox="1"/>
          <p:nvPr/>
        </p:nvSpPr>
        <p:spPr>
          <a:xfrm>
            <a:off x="3876065" y="548640"/>
            <a:ext cx="4439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Možnosti separace buněk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F6432A6-EC18-6742-B4C5-FFDD3F7E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291" y="2066560"/>
            <a:ext cx="5222966" cy="331533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8B87536-7B08-184C-AFA2-565FCFA05D38}"/>
              </a:ext>
            </a:extLst>
          </p:cNvPr>
          <p:cNvSpPr txBox="1"/>
          <p:nvPr/>
        </p:nvSpPr>
        <p:spPr>
          <a:xfrm>
            <a:off x="7184572" y="5704897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1C3B9D-E4DE-B540-80BC-133AC1EF34D3}"/>
              </a:ext>
            </a:extLst>
          </p:cNvPr>
          <p:cNvSpPr txBox="1"/>
          <p:nvPr/>
        </p:nvSpPr>
        <p:spPr>
          <a:xfrm>
            <a:off x="9079774" y="570489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</p:spTree>
    <p:extLst>
      <p:ext uri="{BB962C8B-B14F-4D97-AF65-F5344CB8AC3E}">
        <p14:creationId xmlns:p14="http://schemas.microsoft.com/office/powerpoint/2010/main" val="426768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F3B69FC-1095-8F44-A58C-8FB0AA5A32A0}"/>
              </a:ext>
            </a:extLst>
          </p:cNvPr>
          <p:cNvSpPr/>
          <p:nvPr/>
        </p:nvSpPr>
        <p:spPr>
          <a:xfrm>
            <a:off x="354061" y="3429000"/>
            <a:ext cx="70104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Gradientová centrifugace </a:t>
            </a:r>
          </a:p>
          <a:p>
            <a:endParaRPr lang="cs-CZ" b="1" dirty="0"/>
          </a:p>
          <a:p>
            <a:r>
              <a:rPr lang="cs-CZ" dirty="0"/>
              <a:t>Navrstvení nesrážlivé krve na separační gradient (např. </a:t>
            </a:r>
            <a:r>
              <a:rPr lang="cs-CZ" u="sng" dirty="0" err="1"/>
              <a:t>Histopaque</a:t>
            </a:r>
            <a:r>
              <a:rPr lang="cs-CZ" dirty="0"/>
              <a:t>) s následnou centrifugací. </a:t>
            </a:r>
          </a:p>
          <a:p>
            <a:endParaRPr lang="cs-CZ" dirty="0"/>
          </a:p>
          <a:p>
            <a:r>
              <a:rPr lang="cs-CZ" dirty="0"/>
              <a:t>Celá příprava trvá asi hodinu a z 1 ml periferní krve lze získat 1 – 2 </a:t>
            </a:r>
            <a:r>
              <a:rPr lang="cs-CZ" dirty="0" err="1"/>
              <a:t>x</a:t>
            </a:r>
            <a:r>
              <a:rPr lang="cs-CZ" dirty="0"/>
              <a:t> 10</a:t>
            </a:r>
            <a:r>
              <a:rPr lang="cs-CZ" baseline="30000" dirty="0"/>
              <a:t>6</a:t>
            </a:r>
            <a:r>
              <a:rPr lang="cs-CZ" dirty="0"/>
              <a:t> agranulocytů. </a:t>
            </a:r>
          </a:p>
          <a:p>
            <a:endParaRPr lang="cs-CZ" dirty="0"/>
          </a:p>
          <a:p>
            <a:r>
              <a:rPr lang="cs-CZ" dirty="0"/>
              <a:t>Separované buňky lze dále použít k řadě funkčních testů </a:t>
            </a:r>
          </a:p>
          <a:p>
            <a:r>
              <a:rPr lang="cs-CZ" dirty="0"/>
              <a:t>(proliferační testy, testy cytotoxicity, průtoková </a:t>
            </a:r>
            <a:r>
              <a:rPr lang="cs-CZ" dirty="0" err="1"/>
              <a:t>cytometrie</a:t>
            </a:r>
            <a:r>
              <a:rPr lang="cs-CZ" dirty="0"/>
              <a:t> apod.)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9E63DDC-973F-9242-9739-802AF048018E}"/>
              </a:ext>
            </a:extLst>
          </p:cNvPr>
          <p:cNvSpPr txBox="1"/>
          <p:nvPr/>
        </p:nvSpPr>
        <p:spPr>
          <a:xfrm>
            <a:off x="410449" y="529824"/>
            <a:ext cx="76940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Izolace lymfocytů pomocí rozet </a:t>
            </a:r>
          </a:p>
          <a:p>
            <a:endParaRPr lang="cs-CZ" b="1" dirty="0"/>
          </a:p>
          <a:p>
            <a:r>
              <a:rPr lang="cs-CZ" dirty="0"/>
              <a:t>Metoda využívá povrchových receptorů lymfocytů. </a:t>
            </a:r>
          </a:p>
          <a:p>
            <a:endParaRPr lang="cs-CZ" dirty="0"/>
          </a:p>
          <a:p>
            <a:r>
              <a:rPr lang="cs-CZ" dirty="0"/>
              <a:t>CD2 na povrchu T-lymfocytů funguje jako receptor pro povrchové antigeny ovčích erytrocytů a vytváří s nimi tzv. rozety (označované jako T-rozety).</a:t>
            </a:r>
          </a:p>
          <a:p>
            <a:endParaRPr lang="cs-CZ" dirty="0"/>
          </a:p>
          <a:p>
            <a:r>
              <a:rPr lang="cs-CZ" dirty="0"/>
              <a:t>Podobně B-lymfocyt reaguje s myšími erytrocyty.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1026" name="Picture 2" descr="Phase contrast microscopy of E-rosetting of transfected COS-7 cells. Cells transfected with constructs for rat CD2, human CD2, or mutant CD2 molecules were incubated with Neu + human erythrocytes for 1 h at 4~ and the nonadherent erythrocytes washed off. Rosettes were examined under light microscope. The location of the mutations in the 13 strands or loops of CD2 domain 1 are indicated in parentheses.">
            <a:extLst>
              <a:ext uri="{FF2B5EF4-FFF2-40B4-BE49-F238E27FC236}">
                <a16:creationId xmlns:a16="http://schemas.microsoft.com/office/drawing/2014/main" id="{5BB480D3-E06D-604E-A22C-182136B78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4000" b="70424"/>
          <a:stretch/>
        </p:blipFill>
        <p:spPr bwMode="auto">
          <a:xfrm>
            <a:off x="9865479" y="482238"/>
            <a:ext cx="1916072" cy="12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CELL SURFACE MOLECULE RECOGNIZED BY THE ERYTHROCYTE RECEPTOR OF T  LYMPHOCYTES Identification and Partial Characterization Us">
            <a:extLst>
              <a:ext uri="{FF2B5EF4-FFF2-40B4-BE49-F238E27FC236}">
                <a16:creationId xmlns:a16="http://schemas.microsoft.com/office/drawing/2014/main" id="{801EF98C-8E26-2546-B801-DE4F146E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22" y="482238"/>
            <a:ext cx="1858378" cy="12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ontaneous sheep erythrocyte rosettes are positive in this... | Download  Scientific Diagram">
            <a:extLst>
              <a:ext uri="{FF2B5EF4-FFF2-40B4-BE49-F238E27FC236}">
                <a16:creationId xmlns:a16="http://schemas.microsoft.com/office/drawing/2014/main" id="{7D11C29B-92E4-774C-A81D-F9383C6E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173" y="1806282"/>
            <a:ext cx="1858378" cy="138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462BD90-9822-3442-8986-CEEEC1C62403}"/>
              </a:ext>
            </a:extLst>
          </p:cNvPr>
          <p:cNvSpPr txBox="1"/>
          <p:nvPr/>
        </p:nvSpPr>
        <p:spPr>
          <a:xfrm>
            <a:off x="7671437" y="2203140"/>
            <a:ext cx="2305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Příklady roset z internetových zdrojů</a:t>
            </a:r>
          </a:p>
          <a:p>
            <a:r>
              <a:rPr lang="cs-CZ" sz="1200" dirty="0"/>
              <a:t>https://</a:t>
            </a:r>
            <a:r>
              <a:rPr lang="cs-CZ" sz="1200" dirty="0" err="1"/>
              <a:t>www.researchgate.net</a:t>
            </a:r>
            <a:r>
              <a:rPr lang="cs-CZ" sz="1200" dirty="0"/>
              <a:t>/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A6DFD43-E313-DA4A-9B5F-4A38EB802AE0}"/>
              </a:ext>
            </a:extLst>
          </p:cNvPr>
          <p:cNvSpPr/>
          <p:nvPr/>
        </p:nvSpPr>
        <p:spPr>
          <a:xfrm>
            <a:off x="7369420" y="3808406"/>
            <a:ext cx="3231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FFFF"/>
                </a:solidFill>
              </a:rPr>
              <a:t>Sigma-</a:t>
            </a:r>
            <a:r>
              <a:rPr lang="cs-CZ" sz="1600" dirty="0" err="1">
                <a:solidFill>
                  <a:srgbClr val="FFFFFF"/>
                </a:solidFill>
              </a:rPr>
              <a:t>Al</a:t>
            </a:r>
            <a:r>
              <a:rPr lang="cs-CZ" sz="1600" b="1" dirty="0" err="1">
                <a:solidFill>
                  <a:srgbClr val="403C36"/>
                </a:solidFill>
              </a:rPr>
              <a:t>Histopaque</a:t>
            </a:r>
            <a:r>
              <a:rPr lang="cs-CZ" sz="1600" b="1" baseline="30000" dirty="0">
                <a:solidFill>
                  <a:srgbClr val="403C36"/>
                </a:solidFill>
              </a:rPr>
              <a:t>®</a:t>
            </a:r>
            <a:r>
              <a:rPr lang="cs-CZ" sz="1600" b="1" dirty="0">
                <a:solidFill>
                  <a:srgbClr val="403C36"/>
                </a:solidFill>
              </a:rPr>
              <a:t>-1083</a:t>
            </a:r>
          </a:p>
          <a:p>
            <a:r>
              <a:rPr lang="cs-CZ" sz="1600" b="1" dirty="0" err="1">
                <a:solidFill>
                  <a:srgbClr val="4D4D4D"/>
                </a:solidFill>
              </a:rPr>
              <a:t>Sterile-filtered</a:t>
            </a:r>
            <a:r>
              <a:rPr lang="cs-CZ" sz="1600" b="1" dirty="0">
                <a:solidFill>
                  <a:srgbClr val="4D4D4D"/>
                </a:solidFill>
              </a:rPr>
              <a:t>, </a:t>
            </a:r>
            <a:r>
              <a:rPr lang="cs-CZ" sz="1600" b="1" dirty="0" err="1">
                <a:solidFill>
                  <a:srgbClr val="4D4D4D"/>
                </a:solidFill>
              </a:rPr>
              <a:t>density</a:t>
            </a:r>
            <a:r>
              <a:rPr lang="cs-CZ" sz="1600" b="1" dirty="0">
                <a:solidFill>
                  <a:srgbClr val="4D4D4D"/>
                </a:solidFill>
              </a:rPr>
              <a:t>: 1.083 g/</a:t>
            </a:r>
            <a:r>
              <a:rPr lang="cs-CZ" sz="1600" b="1" dirty="0" err="1">
                <a:solidFill>
                  <a:srgbClr val="4D4D4D"/>
                </a:solidFill>
              </a:rPr>
              <a:t>mL</a:t>
            </a:r>
            <a:endParaRPr lang="cs-CZ" sz="1600" b="1" dirty="0">
              <a:solidFill>
                <a:srgbClr val="4D4D4D"/>
              </a:solidFill>
              <a:effectLst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6C48EEE-9B4E-174B-9153-FF8DAEEE6896}"/>
              </a:ext>
            </a:extLst>
          </p:cNvPr>
          <p:cNvSpPr/>
          <p:nvPr/>
        </p:nvSpPr>
        <p:spPr>
          <a:xfrm>
            <a:off x="7364462" y="4645898"/>
            <a:ext cx="34102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4D4D4D"/>
                </a:solidFill>
              </a:rPr>
              <a:t>General </a:t>
            </a:r>
            <a:r>
              <a:rPr lang="cs-CZ" sz="1600" b="1" dirty="0" err="1">
                <a:solidFill>
                  <a:srgbClr val="4D4D4D"/>
                </a:solidFill>
              </a:rPr>
              <a:t>description</a:t>
            </a:r>
            <a:endParaRPr lang="cs-CZ" sz="1600" b="1" dirty="0">
              <a:solidFill>
                <a:srgbClr val="4D4D4D"/>
              </a:solidFill>
            </a:endParaRPr>
          </a:p>
          <a:p>
            <a:r>
              <a:rPr lang="cs-CZ" sz="1600" dirty="0">
                <a:solidFill>
                  <a:srgbClr val="665E58"/>
                </a:solidFill>
              </a:rPr>
              <a:t>A </a:t>
            </a:r>
            <a:r>
              <a:rPr lang="cs-CZ" sz="1600" dirty="0" err="1">
                <a:solidFill>
                  <a:srgbClr val="665E58"/>
                </a:solidFill>
              </a:rPr>
              <a:t>solution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containing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polysucrose</a:t>
            </a:r>
            <a:r>
              <a:rPr lang="cs-CZ" sz="1600" dirty="0">
                <a:solidFill>
                  <a:srgbClr val="665E58"/>
                </a:solidFill>
              </a:rPr>
              <a:t> and </a:t>
            </a:r>
            <a:r>
              <a:rPr lang="cs-CZ" sz="1600" dirty="0" err="1">
                <a:solidFill>
                  <a:srgbClr val="665E58"/>
                </a:solidFill>
              </a:rPr>
              <a:t>sodium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diatrizoate</a:t>
            </a:r>
            <a:r>
              <a:rPr lang="cs-CZ" sz="1600" dirty="0">
                <a:solidFill>
                  <a:srgbClr val="665E58"/>
                </a:solidFill>
              </a:rPr>
              <a:t>, </a:t>
            </a:r>
            <a:r>
              <a:rPr lang="cs-CZ" sz="1600" dirty="0" err="1">
                <a:solidFill>
                  <a:srgbClr val="665E58"/>
                </a:solidFill>
              </a:rPr>
              <a:t>adjusted</a:t>
            </a:r>
            <a:r>
              <a:rPr lang="cs-CZ" sz="1600" dirty="0">
                <a:solidFill>
                  <a:srgbClr val="665E58"/>
                </a:solidFill>
              </a:rPr>
              <a:t> to a </a:t>
            </a:r>
            <a:r>
              <a:rPr lang="cs-CZ" sz="1600" dirty="0" err="1">
                <a:solidFill>
                  <a:srgbClr val="665E58"/>
                </a:solidFill>
              </a:rPr>
              <a:t>density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of</a:t>
            </a:r>
            <a:r>
              <a:rPr lang="cs-CZ" sz="1600" dirty="0">
                <a:solidFill>
                  <a:srgbClr val="665E58"/>
                </a:solidFill>
              </a:rPr>
              <a:t> 1.083 g/</a:t>
            </a:r>
            <a:r>
              <a:rPr lang="cs-CZ" sz="1600" dirty="0" err="1">
                <a:solidFill>
                  <a:srgbClr val="665E58"/>
                </a:solidFill>
              </a:rPr>
              <a:t>mL.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Facilitates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the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recovery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of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viable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mononuclear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cells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from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rats</a:t>
            </a:r>
            <a:r>
              <a:rPr lang="cs-CZ" sz="1600" dirty="0">
                <a:solidFill>
                  <a:srgbClr val="665E58"/>
                </a:solidFill>
              </a:rPr>
              <a:t>, </a:t>
            </a:r>
            <a:r>
              <a:rPr lang="cs-CZ" sz="1600" dirty="0" err="1">
                <a:solidFill>
                  <a:srgbClr val="665E58"/>
                </a:solidFill>
              </a:rPr>
              <a:t>mice</a:t>
            </a:r>
            <a:r>
              <a:rPr lang="cs-CZ" sz="1600" dirty="0">
                <a:solidFill>
                  <a:srgbClr val="665E58"/>
                </a:solidFill>
              </a:rPr>
              <a:t>, and </a:t>
            </a:r>
            <a:r>
              <a:rPr lang="cs-CZ" sz="1600" dirty="0" err="1">
                <a:solidFill>
                  <a:srgbClr val="665E58"/>
                </a:solidFill>
              </a:rPr>
              <a:t>other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small</a:t>
            </a:r>
            <a:r>
              <a:rPr lang="cs-CZ" sz="1600" dirty="0">
                <a:solidFill>
                  <a:srgbClr val="665E58"/>
                </a:solidFill>
              </a:rPr>
              <a:t> </a:t>
            </a:r>
            <a:r>
              <a:rPr lang="cs-CZ" sz="1600" dirty="0" err="1">
                <a:solidFill>
                  <a:srgbClr val="665E58"/>
                </a:solidFill>
              </a:rPr>
              <a:t>mammals</a:t>
            </a:r>
            <a:r>
              <a:rPr lang="cs-CZ" sz="1600" dirty="0">
                <a:solidFill>
                  <a:srgbClr val="665E58"/>
                </a:solidFill>
              </a:rPr>
              <a:t>.</a:t>
            </a:r>
            <a:endParaRPr lang="cs-CZ" sz="1600" b="0" i="0" dirty="0">
              <a:solidFill>
                <a:srgbClr val="665E58"/>
              </a:solidFill>
              <a:effectLst/>
            </a:endParaRPr>
          </a:p>
        </p:txBody>
      </p:sp>
      <p:pic>
        <p:nvPicPr>
          <p:cNvPr id="1032" name="Picture 8" descr="Histopaque®-1077 sterile-filtered, density: 1.077 g/mL | Sigma-Aldrich">
            <a:extLst>
              <a:ext uri="{FF2B5EF4-FFF2-40B4-BE49-F238E27FC236}">
                <a16:creationId xmlns:a16="http://schemas.microsoft.com/office/drawing/2014/main" id="{B3D1E1B2-79B4-F14A-AE79-30E491FE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15" y="4761914"/>
            <a:ext cx="1274900" cy="169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5900DC8-DB74-FE4F-BD1A-E7AEAAEF3EE6}"/>
              </a:ext>
            </a:extLst>
          </p:cNvPr>
          <p:cNvCxnSpPr/>
          <p:nvPr/>
        </p:nvCxnSpPr>
        <p:spPr>
          <a:xfrm>
            <a:off x="7200900" y="3556000"/>
            <a:ext cx="48975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22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2AFCEF4-B071-E341-AD25-6CC4563AD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631" y="1793082"/>
            <a:ext cx="6193632" cy="398621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576F8A4-2CE6-2842-9403-B914388E915D}"/>
              </a:ext>
            </a:extLst>
          </p:cNvPr>
          <p:cNvSpPr txBox="1"/>
          <p:nvPr/>
        </p:nvSpPr>
        <p:spPr>
          <a:xfrm>
            <a:off x="3085880" y="542924"/>
            <a:ext cx="6020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Výsledek po vrstvení a centrifugaci </a:t>
            </a:r>
          </a:p>
        </p:txBody>
      </p:sp>
      <p:pic>
        <p:nvPicPr>
          <p:cNvPr id="2050" name="Picture 2" descr="Figure 5">
            <a:extLst>
              <a:ext uri="{FF2B5EF4-FFF2-40B4-BE49-F238E27FC236}">
                <a16:creationId xmlns:a16="http://schemas.microsoft.com/office/drawing/2014/main" id="{F8378D0C-C78E-3D47-9BAD-C50024B2C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751467"/>
            <a:ext cx="5289768" cy="229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27499AC-53F2-594A-AE98-71EDB1AB6DFD}"/>
              </a:ext>
            </a:extLst>
          </p:cNvPr>
          <p:cNvCxnSpPr/>
          <p:nvPr/>
        </p:nvCxnSpPr>
        <p:spPr>
          <a:xfrm>
            <a:off x="5937468" y="1968500"/>
            <a:ext cx="0" cy="411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D17013-347A-7B44-83EB-23B7AF821BA5}"/>
              </a:ext>
            </a:extLst>
          </p:cNvPr>
          <p:cNvSpPr txBox="1"/>
          <p:nvPr/>
        </p:nvSpPr>
        <p:spPr>
          <a:xfrm>
            <a:off x="8225324" y="5502295"/>
            <a:ext cx="3747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doi</a:t>
            </a:r>
            <a:r>
              <a:rPr lang="cs-CZ" sz="1200" dirty="0"/>
              <a:t>: </a:t>
            </a:r>
            <a:r>
              <a:rPr lang="cs-CZ" sz="1200" dirty="0">
                <a:hlinkClick r:id="rId5"/>
              </a:rPr>
              <a:t>https://doi.org/10.1371/journal.pone.0077112.g005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4991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D404F7B-02EE-4D4C-B21B-5320379F6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019" y="2189034"/>
            <a:ext cx="7286623" cy="40576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4C4B461-0996-B245-9E63-1F8FC66AC7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26418"/>
          <a:stretch>
            <a:fillRect/>
          </a:stretch>
        </p:blipFill>
        <p:spPr bwMode="auto">
          <a:xfrm>
            <a:off x="931071" y="1989710"/>
            <a:ext cx="2895600" cy="258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1FDA772B-AD16-E84F-A50B-740B58A744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28" y="5058916"/>
            <a:ext cx="1236345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925EBFA-A686-4547-9E17-2DAF7566DA18}"/>
              </a:ext>
            </a:extLst>
          </p:cNvPr>
          <p:cNvSpPr/>
          <p:nvPr/>
        </p:nvSpPr>
        <p:spPr>
          <a:xfrm>
            <a:off x="2171700" y="1346270"/>
            <a:ext cx="9234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Počítá se  po obarvení </a:t>
            </a:r>
            <a:r>
              <a:rPr lang="cs-CZ" sz="20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Tűrkovým</a:t>
            </a:r>
            <a:r>
              <a:rPr lang="cs-CZ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 roztokem (1 : 20), v 50 velkých čtvercích</a:t>
            </a:r>
            <a:r>
              <a:rPr lang="cs-CZ" sz="2000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BE20A1E-D69A-B34D-AC0D-5B157C7C01F5}"/>
              </a:ext>
            </a:extLst>
          </p:cNvPr>
          <p:cNvSpPr/>
          <p:nvPr/>
        </p:nvSpPr>
        <p:spPr>
          <a:xfrm>
            <a:off x="3140985" y="422846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Počítání buněk v </a:t>
            </a:r>
            <a:r>
              <a:rPr lang="cs-CZ" sz="3200" dirty="0" err="1"/>
              <a:t>Bürkerově</a:t>
            </a:r>
            <a:r>
              <a:rPr lang="cs-CZ" sz="3200" dirty="0"/>
              <a:t> komůrce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E73C170-D328-AB40-8263-D96B4CC40F85}"/>
              </a:ext>
            </a:extLst>
          </p:cNvPr>
          <p:cNvSpPr/>
          <p:nvPr/>
        </p:nvSpPr>
        <p:spPr>
          <a:xfrm>
            <a:off x="1600201" y="2476371"/>
            <a:ext cx="571500" cy="55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98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37E5C76-8EFC-D844-A821-06A930E73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6" y="1163896"/>
            <a:ext cx="4800600" cy="40576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76DA54F-10A2-0847-BF35-F0E3B4D28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75" y="1163896"/>
            <a:ext cx="4800601" cy="40576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D747DCA-AB13-4A45-8965-F4DEB1DE8703}"/>
              </a:ext>
            </a:extLst>
          </p:cNvPr>
          <p:cNvSpPr txBox="1"/>
          <p:nvPr/>
        </p:nvSpPr>
        <p:spPr>
          <a:xfrm>
            <a:off x="2960924" y="302122"/>
            <a:ext cx="8215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Počítání buněk v </a:t>
            </a:r>
            <a:r>
              <a:rPr lang="cs-CZ" sz="3200" dirty="0" err="1"/>
              <a:t>Bürkerově</a:t>
            </a:r>
            <a:r>
              <a:rPr lang="cs-CZ" sz="3200" dirty="0"/>
              <a:t> komůrce </a:t>
            </a:r>
          </a:p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BE10828-19D7-C74E-8992-2AFED7E9CDBA}"/>
              </a:ext>
            </a:extLst>
          </p:cNvPr>
          <p:cNvSpPr txBox="1"/>
          <p:nvPr/>
        </p:nvSpPr>
        <p:spPr>
          <a:xfrm>
            <a:off x="101154" y="5442376"/>
            <a:ext cx="5965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Počet před separací v plné krvi – leukocyty</a:t>
            </a:r>
          </a:p>
          <a:p>
            <a:r>
              <a:rPr lang="cs-CZ" sz="2000" dirty="0"/>
              <a:t>Zjištěná hodnota se musí ještě přepočítat pro lymfocyty</a:t>
            </a:r>
          </a:p>
          <a:p>
            <a:r>
              <a:rPr lang="cs-CZ" sz="2000" dirty="0"/>
              <a:t>Fázový kontrast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EC5F4D7-9F48-244E-95B6-5570DB309F90}"/>
              </a:ext>
            </a:extLst>
          </p:cNvPr>
          <p:cNvSpPr txBox="1"/>
          <p:nvPr/>
        </p:nvSpPr>
        <p:spPr>
          <a:xfrm>
            <a:off x="7587099" y="5658920"/>
            <a:ext cx="3287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separaci – už jen agranulocyty</a:t>
            </a:r>
          </a:p>
          <a:p>
            <a:r>
              <a:rPr lang="cs-CZ" dirty="0"/>
              <a:t>Bez fázového kontrastu</a:t>
            </a:r>
          </a:p>
        </p:txBody>
      </p:sp>
    </p:spTree>
    <p:extLst>
      <p:ext uri="{BB962C8B-B14F-4D97-AF65-F5344CB8AC3E}">
        <p14:creationId xmlns:p14="http://schemas.microsoft.com/office/powerpoint/2010/main" val="245653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2345984-3864-1B4C-B809-990E198E23D6}"/>
              </a:ext>
            </a:extLst>
          </p:cNvPr>
          <p:cNvSpPr txBox="1"/>
          <p:nvPr/>
        </p:nvSpPr>
        <p:spPr>
          <a:xfrm>
            <a:off x="714375" y="1714500"/>
            <a:ext cx="1120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1. Spočítat množství </a:t>
            </a:r>
            <a:r>
              <a:rPr lang="cs-CZ" sz="2200" u="sng" dirty="0"/>
              <a:t>leukocytů</a:t>
            </a:r>
            <a:r>
              <a:rPr lang="cs-CZ" sz="2200" dirty="0"/>
              <a:t> v původním vzorku krve:  počet buněk/</a:t>
            </a:r>
            <a:r>
              <a:rPr lang="cs-CZ" sz="2200" dirty="0" err="1"/>
              <a:t>mikrolitr</a:t>
            </a:r>
            <a:r>
              <a:rPr lang="cs-CZ" sz="2200" dirty="0"/>
              <a:t> krve </a:t>
            </a:r>
          </a:p>
          <a:p>
            <a:r>
              <a:rPr lang="cs-CZ" sz="2200" dirty="0"/>
              <a:t>    a vypočítat z toho počet </a:t>
            </a:r>
            <a:r>
              <a:rPr lang="cs-CZ" sz="2200" u="sng" dirty="0"/>
              <a:t>lymfocytů </a:t>
            </a:r>
            <a:r>
              <a:rPr lang="cs-CZ" sz="2200" dirty="0"/>
              <a:t>(na základě diferenciálu nebo podle fyziologických hodnot)</a:t>
            </a:r>
          </a:p>
          <a:p>
            <a:endParaRPr lang="cs-CZ" sz="2200" dirty="0"/>
          </a:p>
          <a:p>
            <a:r>
              <a:rPr lang="cs-CZ" sz="2200" dirty="0"/>
              <a:t>2. Spočítat množství  počet buněk - </a:t>
            </a:r>
            <a:r>
              <a:rPr lang="cs-CZ" sz="2200" u="sng" dirty="0"/>
              <a:t>lymfocytů</a:t>
            </a:r>
            <a:r>
              <a:rPr lang="cs-CZ" sz="2200" dirty="0"/>
              <a:t> v sesbírané vrstvě: počet buněk/</a:t>
            </a:r>
            <a:r>
              <a:rPr lang="cs-CZ" sz="2200" dirty="0" err="1"/>
              <a:t>mikrolitr</a:t>
            </a:r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3. Vzít v úvahu použité objemy (plné krve na počátku separace a sesbírané vrstvy po separaci) </a:t>
            </a:r>
          </a:p>
          <a:p>
            <a:endParaRPr lang="cs-CZ" sz="2200" dirty="0"/>
          </a:p>
          <a:p>
            <a:r>
              <a:rPr lang="cs-CZ" sz="2200" dirty="0"/>
              <a:t>4. Trojčlenkou určit výtěžnost reakce: </a:t>
            </a:r>
          </a:p>
          <a:p>
            <a:endParaRPr lang="cs-CZ" sz="2200" dirty="0"/>
          </a:p>
          <a:p>
            <a:r>
              <a:rPr lang="cs-CZ" sz="2200" dirty="0"/>
              <a:t>             celkový počet buněk vstupujících do reakce ………………100 %</a:t>
            </a:r>
          </a:p>
          <a:p>
            <a:r>
              <a:rPr lang="cs-CZ" sz="2200" dirty="0"/>
              <a:t>             celkový počet buněk po separaci……………………………………X % </a:t>
            </a:r>
          </a:p>
          <a:p>
            <a:r>
              <a:rPr lang="cs-CZ" dirty="0"/>
              <a:t>              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0EAA4F7-832B-7D4A-985F-E0B9791D1C96}"/>
              </a:ext>
            </a:extLst>
          </p:cNvPr>
          <p:cNvSpPr txBox="1"/>
          <p:nvPr/>
        </p:nvSpPr>
        <p:spPr>
          <a:xfrm>
            <a:off x="3547161" y="700088"/>
            <a:ext cx="509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Úvaha pro výpočet výtěžnosti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93BFAEF-B198-B940-85F0-462E9875D8AF}"/>
              </a:ext>
            </a:extLst>
          </p:cNvPr>
          <p:cNvCxnSpPr/>
          <p:nvPr/>
        </p:nvCxnSpPr>
        <p:spPr>
          <a:xfrm>
            <a:off x="1500188" y="5500688"/>
            <a:ext cx="71446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24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6937</TotalTime>
  <Words>402</Words>
  <Application>Microsoft Office PowerPoint</Application>
  <PresentationFormat>Širokoúhlá obrazovka</PresentationFormat>
  <Paragraphs>72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Monika Dušková</cp:lastModifiedBy>
  <cp:revision>221</cp:revision>
  <dcterms:created xsi:type="dcterms:W3CDTF">2016-04-24T14:25:45Z</dcterms:created>
  <dcterms:modified xsi:type="dcterms:W3CDTF">2024-03-20T11:35:34Z</dcterms:modified>
</cp:coreProperties>
</file>