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2" r:id="rId3"/>
    <p:sldId id="261" r:id="rId4"/>
    <p:sldId id="264" r:id="rId5"/>
    <p:sldId id="265" r:id="rId6"/>
    <p:sldId id="266" r:id="rId7"/>
    <p:sldId id="267" r:id="rId8"/>
    <p:sldId id="268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-40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římá spojovací čára 12">
            <a:extLst>
              <a:ext uri="{FF2B5EF4-FFF2-40B4-BE49-F238E27FC236}">
                <a16:creationId xmlns:a16="http://schemas.microsoft.com/office/drawing/2014/main" xmlns="" id="{DFEC1B70-3FE6-C58F-237D-4FA4D69CB58F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5349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508000" y="4853412"/>
            <a:ext cx="11277600" cy="1222375"/>
          </a:xfrm>
        </p:spPr>
        <p:txBody>
          <a:bodyPr anchor="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3" name="Zástupný symbol pro datum 15">
            <a:extLst>
              <a:ext uri="{FF2B5EF4-FFF2-40B4-BE49-F238E27FC236}">
                <a16:creationId xmlns:a16="http://schemas.microsoft.com/office/drawing/2014/main" xmlns="" id="{1D47FA26-ACF4-16BF-CB20-9B1C9C24C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52842-C22C-48AE-B3E6-8B5BA04D86B1}" type="datetimeFigureOut">
              <a:rPr lang="cs-CZ"/>
              <a:pPr>
                <a:defRPr/>
              </a:pPr>
              <a:t>12.4.2023</a:t>
            </a:fld>
            <a:endParaRPr lang="cs-CZ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xmlns="" id="{C1022D17-9139-D8D6-BCEA-8260124EC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4">
            <a:extLst>
              <a:ext uri="{FF2B5EF4-FFF2-40B4-BE49-F238E27FC236}">
                <a16:creationId xmlns:a16="http://schemas.microsoft.com/office/drawing/2014/main" xmlns="" id="{30C84F44-A15B-001A-4844-7C3E2B884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2801" y="6473825"/>
            <a:ext cx="1011767" cy="247650"/>
          </a:xfrm>
        </p:spPr>
        <p:txBody>
          <a:bodyPr/>
          <a:lstStyle>
            <a:lvl1pPr>
              <a:defRPr/>
            </a:lvl1pPr>
          </a:lstStyle>
          <a:p>
            <a:fld id="{6C3A059E-F4A6-49CE-8F7D-AB1A7271477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55698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10">
            <a:extLst>
              <a:ext uri="{FF2B5EF4-FFF2-40B4-BE49-F238E27FC236}">
                <a16:creationId xmlns:a16="http://schemas.microsoft.com/office/drawing/2014/main" xmlns="" id="{1C1E56A9-780B-15C7-FE7B-A9BBAE359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E48D1-99ED-4765-AF7E-829B9C700708}" type="datetimeFigureOut">
              <a:rPr lang="cs-CZ"/>
              <a:pPr>
                <a:defRPr/>
              </a:pPr>
              <a:t>12.4.2023</a:t>
            </a:fld>
            <a:endParaRPr lang="cs-CZ"/>
          </a:p>
        </p:txBody>
      </p:sp>
      <p:sp>
        <p:nvSpPr>
          <p:cNvPr id="5" name="Zástupný symbol pro zápatí 27">
            <a:extLst>
              <a:ext uri="{FF2B5EF4-FFF2-40B4-BE49-F238E27FC236}">
                <a16:creationId xmlns:a16="http://schemas.microsoft.com/office/drawing/2014/main" xmlns="" id="{7A111B07-EC9B-3FE1-E328-8FC3E65A8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>
            <a:extLst>
              <a:ext uri="{FF2B5EF4-FFF2-40B4-BE49-F238E27FC236}">
                <a16:creationId xmlns:a16="http://schemas.microsoft.com/office/drawing/2014/main" xmlns="" id="{C9B7C26D-2F11-1850-E818-8A82AAEFC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758F0B-0820-4479-86E6-0B8CBB73907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94502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44000" y="549277"/>
            <a:ext cx="2438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549277"/>
            <a:ext cx="83312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0D45CC9-7935-B4F2-4A57-7A11CE2BC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7E012-C4AE-4276-AF00-C4E912E202C1}" type="datetimeFigureOut">
              <a:rPr lang="cs-CZ"/>
              <a:pPr>
                <a:defRPr/>
              </a:pPr>
              <a:t>12.4.2023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D20E7CC9-EFDA-70A5-0156-444C8937B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603E2004-A18C-85B5-BF87-4FA789B3D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880CAC-1B4C-4208-8977-75D2C72D725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6671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2" name="Zástupný symbol pro datum 24">
            <a:extLst>
              <a:ext uri="{FF2B5EF4-FFF2-40B4-BE49-F238E27FC236}">
                <a16:creationId xmlns:a16="http://schemas.microsoft.com/office/drawing/2014/main" xmlns="" id="{D10B6F4C-5506-7BFB-919D-0B3714AC8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61D4A-28A3-4339-9CE6-0B47DA4E7103}" type="datetimeFigureOut">
              <a:rPr lang="cs-CZ"/>
              <a:pPr>
                <a:defRPr/>
              </a:pPr>
              <a:t>12.4.2023</a:t>
            </a:fld>
            <a:endParaRPr lang="cs-CZ"/>
          </a:p>
        </p:txBody>
      </p:sp>
      <p:sp>
        <p:nvSpPr>
          <p:cNvPr id="3" name="Zástupný symbol pro zápatí 18">
            <a:extLst>
              <a:ext uri="{FF2B5EF4-FFF2-40B4-BE49-F238E27FC236}">
                <a16:creationId xmlns:a16="http://schemas.microsoft.com/office/drawing/2014/main" xmlns="" id="{1DD51085-3A7B-7085-4E39-AF437D2DF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75200" y="76201"/>
            <a:ext cx="38608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5">
            <a:extLst>
              <a:ext uri="{FF2B5EF4-FFF2-40B4-BE49-F238E27FC236}">
                <a16:creationId xmlns:a16="http://schemas.microsoft.com/office/drawing/2014/main" xmlns="" id="{448C1EB6-F2AD-C6EE-7041-1E17EE54C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2801" y="6473825"/>
            <a:ext cx="1011767" cy="247650"/>
          </a:xfrm>
        </p:spPr>
        <p:txBody>
          <a:bodyPr/>
          <a:lstStyle>
            <a:lvl1pPr>
              <a:defRPr/>
            </a:lvl1pPr>
          </a:lstStyle>
          <a:p>
            <a:fld id="{04749989-E58F-48E9-98DF-7831200E481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24678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římá spojovací čára 12">
            <a:extLst>
              <a:ext uri="{FF2B5EF4-FFF2-40B4-BE49-F238E27FC236}">
                <a16:creationId xmlns:a16="http://schemas.microsoft.com/office/drawing/2014/main" xmlns="" id="{1ACA1EE0-3223-1A22-F49F-BF8E60AC33A2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3444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508000" y="1676400"/>
            <a:ext cx="112776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240633" y="2947086"/>
            <a:ext cx="115824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8">
            <a:extLst>
              <a:ext uri="{FF2B5EF4-FFF2-40B4-BE49-F238E27FC236}">
                <a16:creationId xmlns:a16="http://schemas.microsoft.com/office/drawing/2014/main" xmlns="" id="{DCF0BDC4-B825-1E74-D99A-EE91150A3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400E1-0621-4949-ADB2-84877CB52B36}" type="datetimeFigureOut">
              <a:rPr lang="cs-CZ"/>
              <a:pPr>
                <a:defRPr/>
              </a:pPr>
              <a:t>12.4.2023</a:t>
            </a:fld>
            <a:endParaRPr lang="cs-CZ"/>
          </a:p>
        </p:txBody>
      </p:sp>
      <p:sp>
        <p:nvSpPr>
          <p:cNvPr id="4" name="Zástupný symbol pro zápatí 10">
            <a:extLst>
              <a:ext uri="{FF2B5EF4-FFF2-40B4-BE49-F238E27FC236}">
                <a16:creationId xmlns:a16="http://schemas.microsoft.com/office/drawing/2014/main" xmlns="" id="{672BE853-7DDB-AEAD-AA84-A61D2D4AB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5">
            <a:extLst>
              <a:ext uri="{FF2B5EF4-FFF2-40B4-BE49-F238E27FC236}">
                <a16:creationId xmlns:a16="http://schemas.microsoft.com/office/drawing/2014/main" xmlns="" id="{291DEDF7-2582-294D-454B-D56D7C998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CFB85F-E3DC-4893-AAA4-10E1BD60BFA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512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2" name="Zástupný symbol pro datum 10">
            <a:extLst>
              <a:ext uri="{FF2B5EF4-FFF2-40B4-BE49-F238E27FC236}">
                <a16:creationId xmlns:a16="http://schemas.microsoft.com/office/drawing/2014/main" xmlns="" id="{A3B73892-66DF-D164-C452-FAB9F1DA8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F1013-F10C-4C0A-BD8F-2B631A71C757}" type="datetimeFigureOut">
              <a:rPr lang="cs-CZ"/>
              <a:pPr>
                <a:defRPr/>
              </a:pPr>
              <a:t>12.4.2023</a:t>
            </a:fld>
            <a:endParaRPr lang="cs-CZ"/>
          </a:p>
        </p:txBody>
      </p:sp>
      <p:sp>
        <p:nvSpPr>
          <p:cNvPr id="3" name="Zástupný symbol pro zápatí 27">
            <a:extLst>
              <a:ext uri="{FF2B5EF4-FFF2-40B4-BE49-F238E27FC236}">
                <a16:creationId xmlns:a16="http://schemas.microsoft.com/office/drawing/2014/main" xmlns="" id="{B9F64EC3-25EA-EFBB-0C04-5DC831173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4">
            <a:extLst>
              <a:ext uri="{FF2B5EF4-FFF2-40B4-BE49-F238E27FC236}">
                <a16:creationId xmlns:a16="http://schemas.microsoft.com/office/drawing/2014/main" xmlns="" id="{C18AC5DF-CA56-3843-DC12-DFAE577B2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CD9587-13DE-4FB1-B156-BDFC109277E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62040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římá spojovací čára 12">
            <a:extLst>
              <a:ext uri="{FF2B5EF4-FFF2-40B4-BE49-F238E27FC236}">
                <a16:creationId xmlns:a16="http://schemas.microsoft.com/office/drawing/2014/main" xmlns="" id="{ADE013E2-3D3C-1109-A19F-F2B271DD0601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198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75259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375259" y="1316038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6198307" y="1316038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3" name="Zástupný symbol pro datum 9">
            <a:extLst>
              <a:ext uri="{FF2B5EF4-FFF2-40B4-BE49-F238E27FC236}">
                <a16:creationId xmlns:a16="http://schemas.microsoft.com/office/drawing/2014/main" xmlns="" id="{65BEDACB-73CE-6B7C-D7A2-EA89ADBD6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26339-01FF-47B4-8A6A-1D4A1641BD61}" type="datetimeFigureOut">
              <a:rPr lang="cs-CZ"/>
              <a:pPr>
                <a:defRPr/>
              </a:pPr>
              <a:t>12.4.2023</a:t>
            </a:fld>
            <a:endParaRPr lang="cs-CZ"/>
          </a:p>
        </p:txBody>
      </p:sp>
      <p:sp>
        <p:nvSpPr>
          <p:cNvPr id="5" name="Zástupný symbol pro zápatí 5">
            <a:extLst>
              <a:ext uri="{FF2B5EF4-FFF2-40B4-BE49-F238E27FC236}">
                <a16:creationId xmlns:a16="http://schemas.microsoft.com/office/drawing/2014/main" xmlns="" id="{416CA3AC-20C2-3BE2-BE28-6C093A4AA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6">
            <a:extLst>
              <a:ext uri="{FF2B5EF4-FFF2-40B4-BE49-F238E27FC236}">
                <a16:creationId xmlns:a16="http://schemas.microsoft.com/office/drawing/2014/main" xmlns="" id="{FD93D197-8510-A508-7412-DCCF2B975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7650"/>
          </a:xfrm>
        </p:spPr>
        <p:txBody>
          <a:bodyPr/>
          <a:lstStyle>
            <a:lvl1pPr>
              <a:defRPr/>
            </a:lvl1pPr>
          </a:lstStyle>
          <a:p>
            <a:fld id="{08EA90FE-1DDC-46D9-8141-FF733634757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47679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2" name="Zástupný symbol pro datum 10">
            <a:extLst>
              <a:ext uri="{FF2B5EF4-FFF2-40B4-BE49-F238E27FC236}">
                <a16:creationId xmlns:a16="http://schemas.microsoft.com/office/drawing/2014/main" xmlns="" id="{62A5B0A2-671A-520E-4E9E-57BDF476B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0D25B-7993-4B71-9E59-F6D7A73FBECD}" type="datetimeFigureOut">
              <a:rPr lang="cs-CZ"/>
              <a:pPr>
                <a:defRPr/>
              </a:pPr>
              <a:t>12.4.2023</a:t>
            </a:fld>
            <a:endParaRPr lang="cs-CZ"/>
          </a:p>
        </p:txBody>
      </p:sp>
      <p:sp>
        <p:nvSpPr>
          <p:cNvPr id="3" name="Zástupný symbol pro zápatí 27">
            <a:extLst>
              <a:ext uri="{FF2B5EF4-FFF2-40B4-BE49-F238E27FC236}">
                <a16:creationId xmlns:a16="http://schemas.microsoft.com/office/drawing/2014/main" xmlns="" id="{214CE992-5274-AB5E-3ECC-52509467A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4">
            <a:extLst>
              <a:ext uri="{FF2B5EF4-FFF2-40B4-BE49-F238E27FC236}">
                <a16:creationId xmlns:a16="http://schemas.microsoft.com/office/drawing/2014/main" xmlns="" id="{90B64DA5-6323-F335-942E-D10722AA1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55817A-DEE2-4A9F-8BF5-C7A94A033B3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8734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2">
            <a:extLst>
              <a:ext uri="{FF2B5EF4-FFF2-40B4-BE49-F238E27FC236}">
                <a16:creationId xmlns:a16="http://schemas.microsoft.com/office/drawing/2014/main" xmlns="" id="{89B142A9-AF44-404B-BE6D-826605D42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B7ED8-D1B6-422A-9ED0-912C175138AB}" type="datetimeFigureOut">
              <a:rPr lang="cs-CZ"/>
              <a:pPr>
                <a:defRPr/>
              </a:pPr>
              <a:t>12.4.2023</a:t>
            </a:fld>
            <a:endParaRPr lang="cs-CZ"/>
          </a:p>
        </p:txBody>
      </p:sp>
      <p:sp>
        <p:nvSpPr>
          <p:cNvPr id="3" name="Zástupný symbol pro zápatí 23">
            <a:extLst>
              <a:ext uri="{FF2B5EF4-FFF2-40B4-BE49-F238E27FC236}">
                <a16:creationId xmlns:a16="http://schemas.microsoft.com/office/drawing/2014/main" xmlns="" id="{88185964-F512-5FDC-591B-20FDAB03A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6">
            <a:extLst>
              <a:ext uri="{FF2B5EF4-FFF2-40B4-BE49-F238E27FC236}">
                <a16:creationId xmlns:a16="http://schemas.microsoft.com/office/drawing/2014/main" xmlns="" id="{7AC14235-8814-C848-4DE9-2207D44EE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FE3CDB-51FE-409C-BB1C-016C748EF79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6016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římá spojovací čára 12">
            <a:extLst>
              <a:ext uri="{FF2B5EF4-FFF2-40B4-BE49-F238E27FC236}">
                <a16:creationId xmlns:a16="http://schemas.microsoft.com/office/drawing/2014/main" xmlns="" id="{76C235FC-C0B4-3009-37F8-8E2F06D6B3D6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5849118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609601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3" name="Zástupný symbol pro datum 24">
            <a:extLst>
              <a:ext uri="{FF2B5EF4-FFF2-40B4-BE49-F238E27FC236}">
                <a16:creationId xmlns:a16="http://schemas.microsoft.com/office/drawing/2014/main" xmlns="" id="{A5858350-70A1-6822-6A0F-136B498F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17510-FF77-4D7B-821D-669E1525F020}" type="datetimeFigureOut">
              <a:rPr lang="cs-CZ"/>
              <a:pPr>
                <a:defRPr/>
              </a:pPr>
              <a:t>12.4.2023</a:t>
            </a:fld>
            <a:endParaRPr lang="cs-CZ"/>
          </a:p>
        </p:txBody>
      </p:sp>
      <p:sp>
        <p:nvSpPr>
          <p:cNvPr id="4" name="Zástupný symbol pro zápatí 28">
            <a:extLst>
              <a:ext uri="{FF2B5EF4-FFF2-40B4-BE49-F238E27FC236}">
                <a16:creationId xmlns:a16="http://schemas.microsoft.com/office/drawing/2014/main" xmlns="" id="{AEBD7D1E-C489-3D18-83E6-DC6B8033A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6">
            <a:extLst>
              <a:ext uri="{FF2B5EF4-FFF2-40B4-BE49-F238E27FC236}">
                <a16:creationId xmlns:a16="http://schemas.microsoft.com/office/drawing/2014/main" xmlns="" id="{E1C42450-D593-E68E-F1D4-AE1A419C4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2DCC76-8D99-4308-A786-9E3EA7D683A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0067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datum 6">
            <a:extLst>
              <a:ext uri="{FF2B5EF4-FFF2-40B4-BE49-F238E27FC236}">
                <a16:creationId xmlns:a16="http://schemas.microsoft.com/office/drawing/2014/main" xmlns="" id="{86489487-1F45-A1BC-013F-9EEC1570D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64433-08DF-4A84-8305-C7AF2911AB77}" type="datetimeFigureOut">
              <a:rPr lang="cs-CZ"/>
              <a:pPr>
                <a:defRPr/>
              </a:pPr>
              <a:t>12.4.2023</a:t>
            </a:fld>
            <a:endParaRPr lang="cs-CZ"/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xmlns="" id="{0E14BEFF-6ADA-E2FB-78B0-F3DB8D823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0">
            <a:extLst>
              <a:ext uri="{FF2B5EF4-FFF2-40B4-BE49-F238E27FC236}">
                <a16:creationId xmlns:a16="http://schemas.microsoft.com/office/drawing/2014/main" xmlns="" id="{B49C049F-4ADF-D7E8-8942-6C45192CD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25D02C-052C-40A7-823F-7B86802D287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03160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>
            <a:extLst>
              <a:ext uri="{FF2B5EF4-FFF2-40B4-BE49-F238E27FC236}">
                <a16:creationId xmlns:a16="http://schemas.microsoft.com/office/drawing/2014/main" xmlns="" id="{3F9EB5BB-DE45-4226-A53A-74F15BE64D09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029" name="Zástupný symbol pro text 7">
            <a:extLst>
              <a:ext uri="{FF2B5EF4-FFF2-40B4-BE49-F238E27FC236}">
                <a16:creationId xmlns:a16="http://schemas.microsoft.com/office/drawing/2014/main" xmlns="" id="{F8F55C95-CFD5-3ECB-B426-F3850804AED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06400" y="1554163"/>
            <a:ext cx="115824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11" name="Zástupný symbol pro datum 10">
            <a:extLst>
              <a:ext uri="{FF2B5EF4-FFF2-40B4-BE49-F238E27FC236}">
                <a16:creationId xmlns:a16="http://schemas.microsoft.com/office/drawing/2014/main" xmlns="" id="{15556026-399E-4845-A779-6B2BB2E8E8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E05478-471C-436E-8554-F4D264CDEE5D}" type="datetimeFigureOut">
              <a:rPr lang="cs-CZ"/>
              <a:pPr>
                <a:defRPr/>
              </a:pPr>
              <a:t>12.4.2023</a:t>
            </a:fld>
            <a:endParaRPr lang="cs-CZ"/>
          </a:p>
        </p:txBody>
      </p:sp>
      <p:sp>
        <p:nvSpPr>
          <p:cNvPr id="28" name="Zástupný symbol pro zápatí 27">
            <a:extLst>
              <a:ext uri="{FF2B5EF4-FFF2-40B4-BE49-F238E27FC236}">
                <a16:creationId xmlns:a16="http://schemas.microsoft.com/office/drawing/2014/main" xmlns="" id="{67B44675-2FFD-468A-B433-11D99FAAF7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FE98A4CC-4C43-4BE3-85EF-9640B00221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D38E27"/>
                </a:solidFill>
                <a:latin typeface="Franklin Gothic Book" panose="020B0503020102020204" pitchFamily="34" charset="0"/>
              </a:defRPr>
            </a:lvl1pPr>
          </a:lstStyle>
          <a:p>
            <a:fld id="{3A991CC6-EF90-4FDF-8913-BB41CA412851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0" name="Zástupný symbol pro nadpis 9">
            <a:extLst>
              <a:ext uri="{FF2B5EF4-FFF2-40B4-BE49-F238E27FC236}">
                <a16:creationId xmlns:a16="http://schemas.microsoft.com/office/drawing/2014/main" xmlns="" id="{9A0C2EF2-52E1-4767-83A5-37AFBA67B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9" name="Přímá spojovací čára 8">
            <a:extLst>
              <a:ext uri="{FF2B5EF4-FFF2-40B4-BE49-F238E27FC236}">
                <a16:creationId xmlns:a16="http://schemas.microsoft.com/office/drawing/2014/main" xmlns="" id="{0AF597EE-665C-4A5C-8BBB-5783D3E19E6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2" name="Přímá spojovací čára 11">
            <a:extLst>
              <a:ext uri="{FF2B5EF4-FFF2-40B4-BE49-F238E27FC236}">
                <a16:creationId xmlns:a16="http://schemas.microsoft.com/office/drawing/2014/main" xmlns="" id="{A3DE465C-C896-4147-8951-6D8194D773EE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2425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4B8CE958-B3D0-AF8D-027F-4EEF3AE9213D}"/>
              </a:ext>
            </a:extLst>
          </p:cNvPr>
          <p:cNvSpPr txBox="1"/>
          <p:nvPr/>
        </p:nvSpPr>
        <p:spPr>
          <a:xfrm>
            <a:off x="3063711" y="2413337"/>
            <a:ext cx="724449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cs-CZ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Imunita bezobratlých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243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F44D8F0-E4ED-E525-F7A8-C341A6D0FC5A}"/>
              </a:ext>
            </a:extLst>
          </p:cNvPr>
          <p:cNvSpPr txBox="1"/>
          <p:nvPr/>
        </p:nvSpPr>
        <p:spPr>
          <a:xfrm>
            <a:off x="173372" y="680108"/>
            <a:ext cx="11845255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Mechanismy imunity u bezobratlých:</a:t>
            </a:r>
          </a:p>
          <a:p>
            <a:r>
              <a:rPr lang="cs-CZ" dirty="0"/>
              <a:t>    OBRATLOVCI: -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NESPECIFICKÉ a </a:t>
            </a:r>
            <a:r>
              <a:rPr lang="cs-CZ" b="1" cap="all" dirty="0">
                <a:solidFill>
                  <a:schemeClr val="accent6">
                    <a:lumMod val="75000"/>
                  </a:schemeClr>
                </a:solidFill>
              </a:rPr>
              <a:t>specifické    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             </a:t>
            </a:r>
            <a:r>
              <a:rPr lang="cs-CZ" dirty="0"/>
              <a:t>BUNĚČNÉ I LÁTKOVÉ</a:t>
            </a:r>
          </a:p>
          <a:p>
            <a:r>
              <a:rPr lang="cs-CZ" dirty="0"/>
              <a:t>          </a:t>
            </a:r>
          </a:p>
          <a:p>
            <a:endParaRPr lang="cs-CZ" dirty="0"/>
          </a:p>
          <a:p>
            <a:r>
              <a:rPr lang="cs-CZ" dirty="0"/>
              <a:t>    BEZOBRATLÍ: -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POUZE NESPECIFICKÉ              </a:t>
            </a:r>
            <a:r>
              <a:rPr lang="cs-CZ" dirty="0"/>
              <a:t>BUNĚČNÉ I LÁTKOVÉ</a:t>
            </a:r>
          </a:p>
          <a:p>
            <a:endParaRPr lang="cs-CZ" dirty="0"/>
          </a:p>
          <a:p>
            <a:r>
              <a:rPr lang="cs-CZ" dirty="0"/>
              <a:t>Navzájem se ovlivňují, spolupracují</a:t>
            </a:r>
          </a:p>
          <a:p>
            <a:r>
              <a:rPr lang="cs-CZ" dirty="0"/>
              <a:t>Imunitní systém hmyzu je natolik dokonalý (rozmanitý a účinný), že dovoluje hmyzu přežít tak dlouhou epochu</a:t>
            </a:r>
          </a:p>
          <a:p>
            <a:r>
              <a:rPr lang="cs-CZ" dirty="0"/>
              <a:t>Typy buněčných reakcí:</a:t>
            </a:r>
          </a:p>
          <a:p>
            <a:r>
              <a:rPr lang="cs-CZ" dirty="0"/>
              <a:t>1.	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Fagocytóza </a:t>
            </a:r>
          </a:p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2.	</a:t>
            </a:r>
            <a:r>
              <a:rPr lang="cs-CZ" b="1" dirty="0" err="1">
                <a:solidFill>
                  <a:schemeClr val="accent6">
                    <a:lumMod val="50000"/>
                  </a:schemeClr>
                </a:solidFill>
              </a:rPr>
              <a:t>Nodulace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3.	</a:t>
            </a:r>
            <a:r>
              <a:rPr lang="cs-CZ" b="1" dirty="0" err="1">
                <a:solidFill>
                  <a:schemeClr val="accent6">
                    <a:lumMod val="50000"/>
                  </a:schemeClr>
                </a:solidFill>
              </a:rPr>
              <a:t>Enkapsulace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cs-CZ" dirty="0"/>
              <a:t>Typy buněčných i látkových reakcí:</a:t>
            </a:r>
          </a:p>
          <a:p>
            <a:r>
              <a:rPr lang="cs-CZ" dirty="0"/>
              <a:t>1.	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Koagulace</a:t>
            </a:r>
          </a:p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2.	</a:t>
            </a:r>
            <a:r>
              <a:rPr lang="cs-CZ" b="1" dirty="0" err="1">
                <a:solidFill>
                  <a:schemeClr val="accent6">
                    <a:lumMod val="50000"/>
                  </a:schemeClr>
                </a:solidFill>
              </a:rPr>
              <a:t>Fenoloxidázová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 kaskáda</a:t>
            </a:r>
          </a:p>
          <a:p>
            <a:r>
              <a:rPr lang="cs-CZ" dirty="0"/>
              <a:t>Buněčné mechanismy imunity zajišťují </a:t>
            </a:r>
            <a:r>
              <a:rPr lang="cs-CZ" dirty="0" err="1"/>
              <a:t>hemocyty</a:t>
            </a:r>
            <a:r>
              <a:rPr lang="cs-CZ" dirty="0"/>
              <a:t>  buňky hemolymfy – u třídy „hmyz“ rozlišujeme 7 typů, u jednotlivých hmyzích řádů se liší jejich zastoupení. </a:t>
            </a:r>
          </a:p>
          <a:p>
            <a:r>
              <a:rPr lang="cs-CZ" dirty="0" err="1"/>
              <a:t>Prohemocyt</a:t>
            </a:r>
            <a:r>
              <a:rPr lang="cs-CZ" dirty="0"/>
              <a:t> PR, </a:t>
            </a:r>
            <a:r>
              <a:rPr lang="cs-CZ" dirty="0" err="1"/>
              <a:t>plazmatocyt</a:t>
            </a:r>
            <a:r>
              <a:rPr lang="cs-CZ" dirty="0"/>
              <a:t> PL, granulocyt GR, </a:t>
            </a:r>
            <a:r>
              <a:rPr lang="cs-CZ" dirty="0" err="1"/>
              <a:t>coagulocyt</a:t>
            </a:r>
            <a:r>
              <a:rPr lang="cs-CZ" dirty="0"/>
              <a:t> CO, </a:t>
            </a:r>
            <a:r>
              <a:rPr lang="cs-CZ" dirty="0" err="1"/>
              <a:t>oenocytoid</a:t>
            </a:r>
            <a:r>
              <a:rPr lang="cs-CZ" dirty="0"/>
              <a:t> OE, </a:t>
            </a:r>
            <a:r>
              <a:rPr lang="cs-CZ" dirty="0" err="1"/>
              <a:t>adipohemocyt</a:t>
            </a:r>
            <a:r>
              <a:rPr lang="cs-CZ" dirty="0"/>
              <a:t> AD, </a:t>
            </a:r>
            <a:r>
              <a:rPr lang="cs-CZ" dirty="0" err="1"/>
              <a:t>spherulocy</a:t>
            </a:r>
            <a:r>
              <a:rPr lang="cs-CZ" dirty="0"/>
              <a:t> SP</a:t>
            </a:r>
          </a:p>
          <a:p>
            <a:r>
              <a:rPr lang="cs-CZ" dirty="0"/>
              <a:t>Vyvíjí se v embryonálním vývoji z mezenchymových buněk, v postembryonálním vývoji z </a:t>
            </a:r>
            <a:r>
              <a:rPr lang="cs-CZ" dirty="0" err="1"/>
              <a:t>progenitorů</a:t>
            </a:r>
            <a:r>
              <a:rPr lang="cs-CZ" dirty="0"/>
              <a:t>, a to buď v </a:t>
            </a:r>
            <a:r>
              <a:rPr lang="cs-CZ" dirty="0" err="1"/>
              <a:t>hemopoetických</a:t>
            </a:r>
            <a:r>
              <a:rPr lang="cs-CZ" dirty="0"/>
              <a:t> orgánech nebo oddělováním z vnitřní stěny srdce a aorty </a:t>
            </a:r>
          </a:p>
        </p:txBody>
      </p:sp>
    </p:spTree>
    <p:extLst>
      <p:ext uri="{BB962C8B-B14F-4D97-AF65-F5344CB8AC3E}">
        <p14:creationId xmlns:p14="http://schemas.microsoft.com/office/powerpoint/2010/main" val="231480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obrázek 10">
            <a:extLst>
              <a:ext uri="{FF2B5EF4-FFF2-40B4-BE49-F238E27FC236}">
                <a16:creationId xmlns:a16="http://schemas.microsoft.com/office/drawing/2014/main" xmlns="" id="{6E32B67B-DB3B-D382-FEDE-AEBF39D857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189" y="1285875"/>
            <a:ext cx="8518525" cy="464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ovéPole 4">
            <a:extLst>
              <a:ext uri="{FF2B5EF4-FFF2-40B4-BE49-F238E27FC236}">
                <a16:creationId xmlns:a16="http://schemas.microsoft.com/office/drawing/2014/main" xmlns="" id="{F7759F0B-150B-84B8-B0B4-6EDC751C60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5876" y="285751"/>
            <a:ext cx="27289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sz="3600" b="1">
                <a:solidFill>
                  <a:prstClr val="black"/>
                </a:solidFill>
                <a:cs typeface="Arial" panose="020B0604020202020204" pitchFamily="34" charset="0"/>
              </a:rPr>
              <a:t>Hemocyty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D5F4E933-D01B-9FF6-E8DA-181DB13A4746}"/>
              </a:ext>
            </a:extLst>
          </p:cNvPr>
          <p:cNvSpPr txBox="1"/>
          <p:nvPr/>
        </p:nvSpPr>
        <p:spPr>
          <a:xfrm>
            <a:off x="999241" y="1093510"/>
            <a:ext cx="9257121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PROHEMOCYT</a:t>
            </a: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velké jádro, bazofilní cytoplazma, během ontogeneze se z něho během diferenciace a proliferace vyvíjí ostatní typy, je tedy prekurzorem pro další typy </a:t>
            </a:r>
            <a:r>
              <a:rPr lang="cs-CZ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hemocytů</a:t>
            </a: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uplatňuje se při </a:t>
            </a:r>
            <a:r>
              <a:rPr lang="cs-CZ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fagocytóze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GRANULOCYT</a:t>
            </a: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</a:t>
            </a: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vysoký obsah granul, acidofilní cytoplazma, podílí se na všech reakcích, nejdůležitější jsou: </a:t>
            </a:r>
            <a:r>
              <a:rPr lang="cs-CZ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fagocytóza, </a:t>
            </a:r>
            <a:r>
              <a:rPr lang="cs-CZ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nodulace</a:t>
            </a:r>
            <a:r>
              <a:rPr lang="cs-CZ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enkapsulace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PLAZMATOCYT - </a:t>
            </a: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podílí se na všech reakcích, nejdůležitější jsou: </a:t>
            </a:r>
            <a:r>
              <a:rPr lang="cs-CZ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fagocytóza, </a:t>
            </a:r>
            <a:r>
              <a:rPr lang="cs-CZ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nodulace</a:t>
            </a:r>
            <a:r>
              <a:rPr lang="cs-CZ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enkapsulace</a:t>
            </a: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/nejdůležitější buňka/</a:t>
            </a:r>
          </a:p>
          <a:p>
            <a:pPr algn="just"/>
            <a:r>
              <a:rPr lang="cs-CZ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COAGULOCYT</a:t>
            </a: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aktivuje koagulaci </a:t>
            </a:r>
            <a:r>
              <a:rPr lang="cs-CZ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srážení hemolymfy, možná je buňka vyvinuta jako specializovaný granulocyt</a:t>
            </a:r>
          </a:p>
          <a:p>
            <a:pPr algn="just"/>
            <a:r>
              <a:rPr lang="cs-CZ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OENOCYTOID</a:t>
            </a: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aktivace </a:t>
            </a:r>
            <a:r>
              <a:rPr lang="cs-CZ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fenoloxidázový</a:t>
            </a: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systém, účast v hojivých procesech, koagulace</a:t>
            </a:r>
          </a:p>
          <a:p>
            <a:pPr algn="just"/>
            <a:r>
              <a:rPr lang="cs-CZ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SFÉRULOCYT -  </a:t>
            </a: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koagulace, více není známo</a:t>
            </a:r>
          </a:p>
          <a:p>
            <a:pPr algn="just"/>
            <a:r>
              <a:rPr lang="cs-CZ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ADIPOHEMOCYT – </a:t>
            </a: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koagulace, vysoký obsah lipidových molekul, prý vývojový stupeň GRA, více není známo</a:t>
            </a:r>
          </a:p>
          <a:p>
            <a:pPr algn="just"/>
            <a:r>
              <a:rPr lang="cs-CZ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Počet a aktivita </a:t>
            </a:r>
            <a:r>
              <a:rPr lang="cs-CZ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hemocytů</a:t>
            </a:r>
            <a:r>
              <a:rPr lang="cs-CZ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ovlivňuje</a:t>
            </a: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/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Hormony (ekdyzon, juvenilní hormon), poranění (počet se zvyšuje), infekce (počet se s trváním infekce zmenšuje</a:t>
            </a:r>
          </a:p>
        </p:txBody>
      </p:sp>
    </p:spTree>
    <p:extLst>
      <p:ext uri="{BB962C8B-B14F-4D97-AF65-F5344CB8AC3E}">
        <p14:creationId xmlns:p14="http://schemas.microsoft.com/office/powerpoint/2010/main" val="39951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497B6741-602A-9375-836A-212FD176BCC9}"/>
              </a:ext>
            </a:extLst>
          </p:cNvPr>
          <p:cNvSpPr txBox="1"/>
          <p:nvPr/>
        </p:nvSpPr>
        <p:spPr>
          <a:xfrm>
            <a:off x="772998" y="1470581"/>
            <a:ext cx="702768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FAGOCYTÓZA</a:t>
            </a: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Sled dějů:</a:t>
            </a:r>
          </a:p>
          <a:p>
            <a:pPr algn="just"/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Chemotaxe</a:t>
            </a:r>
          </a:p>
          <a:p>
            <a:pPr algn="just"/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Adheze</a:t>
            </a:r>
          </a:p>
          <a:p>
            <a:pPr algn="just"/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cs-CZ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Opsonizace</a:t>
            </a: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Ingesce, tvorba </a:t>
            </a:r>
            <a:r>
              <a:rPr lang="cs-CZ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fagozómu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fagolysozómu</a:t>
            </a: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</a:t>
            </a:r>
            <a:r>
              <a:rPr lang="cs-CZ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Cidie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digesce, degradace pohlceného materiálu</a:t>
            </a:r>
          </a:p>
          <a:p>
            <a:pPr algn="just"/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 Exocytóza</a:t>
            </a:r>
          </a:p>
        </p:txBody>
      </p:sp>
    </p:spTree>
    <p:extLst>
      <p:ext uri="{BB962C8B-B14F-4D97-AF65-F5344CB8AC3E}">
        <p14:creationId xmlns:p14="http://schemas.microsoft.com/office/powerpoint/2010/main" val="111529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obrázek 1" descr="NODULE">
            <a:extLst>
              <a:ext uri="{FF2B5EF4-FFF2-40B4-BE49-F238E27FC236}">
                <a16:creationId xmlns:a16="http://schemas.microsoft.com/office/drawing/2014/main" xmlns="" id="{36CD8AC4-3530-42C5-04E1-4BF3223E9F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05" t="15591" r="27406" b="53328"/>
          <a:stretch>
            <a:fillRect/>
          </a:stretch>
        </p:blipFill>
        <p:spPr bwMode="auto">
          <a:xfrm>
            <a:off x="636475" y="4791564"/>
            <a:ext cx="3057525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9">
            <a:extLst>
              <a:ext uri="{FF2B5EF4-FFF2-40B4-BE49-F238E27FC236}">
                <a16:creationId xmlns:a16="http://schemas.microsoft.com/office/drawing/2014/main" xmlns="" id="{66FB2EC7-89E2-8BE3-2423-6C0F50FCD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xmlns="" id="{47FD6726-26C4-DAFF-173B-26CB717A4A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648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xmlns="" id="{DEFD05BA-D42D-906E-969B-5D2B80C03D50}"/>
              </a:ext>
            </a:extLst>
          </p:cNvPr>
          <p:cNvSpPr txBox="1"/>
          <p:nvPr/>
        </p:nvSpPr>
        <p:spPr>
          <a:xfrm>
            <a:off x="550506" y="86956"/>
            <a:ext cx="981269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/>
              <a:t>NODULACE</a:t>
            </a:r>
          </a:p>
          <a:p>
            <a:r>
              <a:rPr lang="cs-CZ" dirty="0"/>
              <a:t>Je proces, který vzniká po poranění, či po vniknutí cizorodého materiálu do hmyzího organismu, účastní se jej </a:t>
            </a:r>
            <a:r>
              <a:rPr lang="cs-CZ" dirty="0" err="1"/>
              <a:t>hemocyty</a:t>
            </a:r>
            <a:r>
              <a:rPr lang="cs-CZ" dirty="0"/>
              <a:t> a výsledkem je tvorba </a:t>
            </a:r>
            <a:r>
              <a:rPr lang="cs-CZ" dirty="0" err="1"/>
              <a:t>nodulů</a:t>
            </a:r>
            <a:r>
              <a:rPr lang="cs-CZ" dirty="0"/>
              <a:t>. </a:t>
            </a:r>
          </a:p>
          <a:p>
            <a:r>
              <a:rPr lang="cs-CZ" dirty="0" err="1"/>
              <a:t>Nodula</a:t>
            </a:r>
            <a:r>
              <a:rPr lang="cs-CZ" dirty="0"/>
              <a:t> je útvar vznikající agregací </a:t>
            </a:r>
            <a:r>
              <a:rPr lang="cs-CZ" dirty="0" err="1"/>
              <a:t>hemocytů</a:t>
            </a:r>
            <a:r>
              <a:rPr lang="cs-CZ" dirty="0"/>
              <a:t> na základě působení cizorodého materiálu. Působí jako filtr, vychytává cizí </a:t>
            </a:r>
            <a:r>
              <a:rPr lang="cs-CZ" dirty="0" err="1"/>
              <a:t>Ag</a:t>
            </a:r>
            <a:r>
              <a:rPr lang="cs-CZ" dirty="0"/>
              <a:t>. Je podjednotkou útvaru zvaného kapsule. </a:t>
            </a:r>
          </a:p>
          <a:p>
            <a:r>
              <a:rPr lang="cs-CZ" dirty="0"/>
              <a:t>Tohoto děje se účastní všechny </a:t>
            </a:r>
            <a:r>
              <a:rPr lang="cs-CZ" dirty="0" err="1"/>
              <a:t>hemocyty</a:t>
            </a:r>
            <a:r>
              <a:rPr lang="cs-CZ" dirty="0"/>
              <a:t> na začátku procesu. </a:t>
            </a:r>
          </a:p>
          <a:p>
            <a:r>
              <a:rPr lang="cs-CZ" dirty="0"/>
              <a:t>Sled dějů</a:t>
            </a:r>
          </a:p>
          <a:p>
            <a:r>
              <a:rPr lang="cs-CZ" dirty="0"/>
              <a:t>- kolem cizorodého </a:t>
            </a:r>
            <a:r>
              <a:rPr lang="cs-CZ" dirty="0" err="1"/>
              <a:t>Ag</a:t>
            </a:r>
            <a:r>
              <a:rPr lang="cs-CZ" dirty="0"/>
              <a:t> se shlukují </a:t>
            </a:r>
            <a:r>
              <a:rPr lang="cs-CZ" dirty="0" err="1"/>
              <a:t>hemocyty</a:t>
            </a:r>
            <a:r>
              <a:rPr lang="cs-CZ" dirty="0"/>
              <a:t>, pak se váží granulocyty</a:t>
            </a:r>
          </a:p>
          <a:p>
            <a:r>
              <a:rPr lang="cs-CZ" dirty="0"/>
              <a:t>- granulocyty reagují na cizorodý </a:t>
            </a:r>
            <a:r>
              <a:rPr lang="cs-CZ" dirty="0" err="1"/>
              <a:t>Ag</a:t>
            </a:r>
            <a:r>
              <a:rPr lang="cs-CZ" dirty="0"/>
              <a:t> tím, že ho LYZUJÍ</a:t>
            </a:r>
          </a:p>
          <a:p>
            <a:r>
              <a:rPr lang="cs-CZ" dirty="0"/>
              <a:t>- uvolňují se složky </a:t>
            </a:r>
            <a:r>
              <a:rPr lang="cs-CZ" b="1" dirty="0"/>
              <a:t>FENOLOXIDÁZOVÉ kaskády </a:t>
            </a:r>
            <a:r>
              <a:rPr lang="cs-CZ" dirty="0"/>
              <a:t>– ta se tím sama aktivuje, vytváří se také melanin</a:t>
            </a:r>
          </a:p>
          <a:p>
            <a:r>
              <a:rPr lang="cs-CZ" dirty="0"/>
              <a:t>- dochází k AKTIVACI </a:t>
            </a:r>
            <a:r>
              <a:rPr lang="cs-CZ" dirty="0" err="1"/>
              <a:t>plazmatocytů</a:t>
            </a:r>
            <a:r>
              <a:rPr lang="cs-CZ" dirty="0"/>
              <a:t> </a:t>
            </a:r>
          </a:p>
          <a:p>
            <a:r>
              <a:rPr lang="cs-CZ" dirty="0"/>
              <a:t>- shlukují se kolem cizorodého materiálu a </a:t>
            </a:r>
            <a:r>
              <a:rPr lang="cs-CZ" dirty="0" err="1"/>
              <a:t>zlyzovaných</a:t>
            </a:r>
            <a:r>
              <a:rPr lang="cs-CZ" dirty="0"/>
              <a:t> granulocytů </a:t>
            </a:r>
          </a:p>
          <a:p>
            <a:r>
              <a:rPr lang="cs-CZ" dirty="0"/>
              <a:t>- vytváří mezi sebou zvláštní spojení </a:t>
            </a:r>
            <a:r>
              <a:rPr lang="cs-CZ" dirty="0" err="1"/>
              <a:t>zv.GAP</a:t>
            </a:r>
            <a:r>
              <a:rPr lang="cs-CZ" dirty="0"/>
              <a:t> JUNCTION</a:t>
            </a:r>
          </a:p>
          <a:p>
            <a:r>
              <a:rPr lang="cs-CZ" dirty="0"/>
              <a:t>- dochází k vytvoření NODULE, která je tvořena z 20-30 vrstev PL</a:t>
            </a:r>
          </a:p>
          <a:p>
            <a:r>
              <a:rPr lang="cs-CZ" dirty="0"/>
              <a:t>- dochází k FILTRACI cizorodého materiálu a jeho zachycení, a ten  může být v konečném důsledku fagocytován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xmlns="" id="{E58DF3F2-906C-F821-9041-286AC0915D68}"/>
              </a:ext>
            </a:extLst>
          </p:cNvPr>
          <p:cNvSpPr txBox="1"/>
          <p:nvPr/>
        </p:nvSpPr>
        <p:spPr>
          <a:xfrm>
            <a:off x="3852985" y="5289834"/>
            <a:ext cx="2313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plazmatocyt</a:t>
            </a:r>
            <a:endParaRPr lang="cs-CZ" dirty="0"/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xmlns="" id="{1209C55A-A97C-B0B7-7B40-9495D8A4E4D7}"/>
              </a:ext>
            </a:extLst>
          </p:cNvPr>
          <p:cNvSpPr txBox="1"/>
          <p:nvPr/>
        </p:nvSpPr>
        <p:spPr>
          <a:xfrm>
            <a:off x="3414111" y="5843600"/>
            <a:ext cx="2729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zlyzovaný</a:t>
            </a:r>
            <a:r>
              <a:rPr lang="cs-CZ" dirty="0"/>
              <a:t> </a:t>
            </a:r>
            <a:r>
              <a:rPr lang="cs-CZ" dirty="0" err="1"/>
              <a:t>Ag</a:t>
            </a:r>
            <a:r>
              <a:rPr lang="cs-CZ" dirty="0"/>
              <a:t> a granulocyty</a:t>
            </a:r>
          </a:p>
        </p:txBody>
      </p:sp>
    </p:spTree>
    <p:extLst>
      <p:ext uri="{BB962C8B-B14F-4D97-AF65-F5344CB8AC3E}">
        <p14:creationId xmlns:p14="http://schemas.microsoft.com/office/powerpoint/2010/main" val="300693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BF4F2819-CDC7-853C-C684-0CBC381E7BC0}"/>
              </a:ext>
            </a:extLst>
          </p:cNvPr>
          <p:cNvSpPr txBox="1"/>
          <p:nvPr/>
        </p:nvSpPr>
        <p:spPr>
          <a:xfrm>
            <a:off x="598601" y="1103930"/>
            <a:ext cx="902616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13509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ENKAPSULACE</a:t>
            </a:r>
            <a:r>
              <a:rPr kumimoji="0" lang="cs-CZ" altLang="cs-CZ" sz="18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, vznik kapsule</a:t>
            </a:r>
            <a:endParaRPr kumimoji="0" lang="cs-CZ" altLang="cs-CZ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+mn-cs"/>
            </a:endParaRPr>
          </a:p>
          <a:p>
            <a:pPr marL="0" marR="0" lvl="0" indent="13509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Je proces, při kterém může být pohlcena </a:t>
            </a:r>
            <a:r>
              <a:rPr kumimoji="0" lang="cs-CZ" altLang="cs-CZ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nodule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 vznikající u větších cizorodých organismů, např. prvoků a jiných parazitů, má dva mechanismy:</a:t>
            </a:r>
            <a:endParaRPr kumimoji="0" lang="cs-CZ" alt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13509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látkový: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 - </a:t>
            </a:r>
            <a:r>
              <a:rPr kumimoji="0" lang="cs-CZ" altLang="cs-CZ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granulocyty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 reagují na cizorodý </a:t>
            </a:r>
            <a:r>
              <a:rPr kumimoji="0" lang="cs-CZ" altLang="cs-CZ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Ag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sym typeface="Symbol" panose="05050102010706020507" pitchFamily="18" charset="2"/>
              </a:rPr>
              <a:t>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cs-CZ" altLang="cs-CZ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sym typeface="Symbol" panose="05050102010706020507" pitchFamily="18" charset="2"/>
              </a:rPr>
              <a:t>LYZUJÍ</a:t>
            </a:r>
            <a:endParaRPr kumimoji="0" lang="cs-CZ" alt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  <a:sym typeface="Symbol" panose="05050102010706020507" pitchFamily="18" charset="2"/>
            </a:endParaRPr>
          </a:p>
          <a:p>
            <a:pPr marL="0" marR="0" lvl="0" indent="13509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sym typeface="Symbol" panose="05050102010706020507" pitchFamily="18" charset="2"/>
              </a:rPr>
              <a:t>                  - aktivují se složky </a:t>
            </a:r>
            <a:r>
              <a:rPr kumimoji="0" lang="cs-CZ" altLang="cs-CZ" sz="1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sym typeface="Symbol" panose="05050102010706020507" pitchFamily="18" charset="2"/>
              </a:rPr>
              <a:t>fenoloxidázové</a:t>
            </a:r>
            <a:r>
              <a:rPr kumimoji="0" lang="cs-CZ" altLang="cs-CZ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sym typeface="Symbol" panose="05050102010706020507" pitchFamily="18" charset="2"/>
              </a:rPr>
              <a:t> kaskády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sym typeface="Symbol" panose="05050102010706020507" pitchFamily="18" charset="2"/>
              </a:rPr>
              <a:t> , jde o intenzivní proces </a:t>
            </a:r>
            <a:endParaRPr kumimoji="0" lang="cs-CZ" alt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  <a:sym typeface="Symbol" panose="05050102010706020507" pitchFamily="18" charset="2"/>
            </a:endParaRPr>
          </a:p>
          <a:p>
            <a:pPr marL="0" marR="0" lvl="0" indent="13509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sym typeface="Symbol" panose="05050102010706020507" pitchFamily="18" charset="2"/>
              </a:rPr>
              <a:t>                  - </a:t>
            </a:r>
            <a:r>
              <a:rPr kumimoji="0" lang="cs-CZ" altLang="cs-CZ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sym typeface="Symbol" panose="05050102010706020507" pitchFamily="18" charset="2"/>
              </a:rPr>
              <a:t>vytvaří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sym typeface="Symbol" panose="05050102010706020507" pitchFamily="18" charset="2"/>
              </a:rPr>
              <a:t> se velké množství </a:t>
            </a:r>
            <a:r>
              <a:rPr kumimoji="0" lang="cs-CZ" altLang="cs-CZ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sym typeface="Symbol" panose="05050102010706020507" pitchFamily="18" charset="2"/>
              </a:rPr>
              <a:t>melaninu, který obaluje cizorodý </a:t>
            </a:r>
            <a:r>
              <a:rPr kumimoji="0" lang="cs-CZ" altLang="cs-CZ" sz="1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sym typeface="Symbol" panose="05050102010706020507" pitchFamily="18" charset="2"/>
              </a:rPr>
              <a:t>Ag</a:t>
            </a:r>
            <a:endParaRPr kumimoji="0" lang="cs-CZ" alt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  <a:sym typeface="Symbol" panose="05050102010706020507" pitchFamily="18" charset="2"/>
            </a:endParaRPr>
          </a:p>
          <a:p>
            <a:pPr marL="0" marR="0" lvl="0" indent="13509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sym typeface="Symbol" panose="05050102010706020507" pitchFamily="18" charset="2"/>
              </a:rPr>
              <a:t>buněčný: 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sym typeface="Symbol" panose="05050102010706020507" pitchFamily="18" charset="2"/>
              </a:rPr>
              <a:t>- stejný postup </a:t>
            </a:r>
            <a:r>
              <a:rPr kumimoji="0" lang="cs-CZ" altLang="cs-CZ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sym typeface="Symbol" panose="05050102010706020507" pitchFamily="18" charset="2"/>
              </a:rPr>
              <a:t>jako u </a:t>
            </a:r>
            <a:r>
              <a:rPr kumimoji="0" lang="cs-CZ" altLang="cs-CZ" sz="1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sym typeface="Symbol" panose="05050102010706020507" pitchFamily="18" charset="2"/>
              </a:rPr>
              <a:t>nodulace</a:t>
            </a:r>
            <a:endParaRPr kumimoji="0" lang="cs-CZ" alt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  <a:sym typeface="Symbol" panose="05050102010706020507" pitchFamily="18" charset="2"/>
            </a:endParaRPr>
          </a:p>
          <a:p>
            <a:pPr marL="0" marR="0" lvl="0" indent="13509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sym typeface="Symbol" panose="05050102010706020507" pitchFamily="18" charset="2"/>
              </a:rPr>
              <a:t>                  - dochází však ještě k obalení </a:t>
            </a:r>
            <a:r>
              <a:rPr kumimoji="0" lang="cs-CZ" altLang="cs-CZ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sym typeface="Symbol" panose="05050102010706020507" pitchFamily="18" charset="2"/>
              </a:rPr>
              <a:t>nodule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sym typeface="Symbol" panose="05050102010706020507" pitchFamily="18" charset="2"/>
              </a:rPr>
              <a:t> </a:t>
            </a:r>
            <a:r>
              <a:rPr kumimoji="0" lang="cs-CZ" altLang="cs-CZ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sym typeface="Symbol" panose="05050102010706020507" pitchFamily="18" charset="2"/>
              </a:rPr>
              <a:t>melaninem</a:t>
            </a:r>
            <a:endParaRPr kumimoji="0" lang="cs-CZ" alt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  <a:sym typeface="Symbol" panose="05050102010706020507" pitchFamily="18" charset="2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06C40156-B956-BD15-1A69-AA99E73FEB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1048" y="3592017"/>
            <a:ext cx="3522415" cy="2525058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848AC718-F704-A06A-CBE9-028FD237C7CC}"/>
              </a:ext>
            </a:extLst>
          </p:cNvPr>
          <p:cNvSpPr txBox="1"/>
          <p:nvPr/>
        </p:nvSpPr>
        <p:spPr>
          <a:xfrm>
            <a:off x="7143261" y="4560990"/>
            <a:ext cx="295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zlyzovaný</a:t>
            </a:r>
            <a:r>
              <a:rPr lang="cs-CZ" dirty="0"/>
              <a:t> </a:t>
            </a:r>
            <a:r>
              <a:rPr lang="cs-CZ" dirty="0" err="1"/>
              <a:t>Ag</a:t>
            </a:r>
            <a:r>
              <a:rPr lang="cs-CZ" dirty="0"/>
              <a:t> a granulocyty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95B5D6E0-83FB-25FD-DB1C-4CA8FCB5433F}"/>
              </a:ext>
            </a:extLst>
          </p:cNvPr>
          <p:cNvSpPr txBox="1"/>
          <p:nvPr/>
        </p:nvSpPr>
        <p:spPr>
          <a:xfrm>
            <a:off x="7743463" y="3743569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melanin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xmlns="" id="{03A3110C-0A12-F0D5-5F85-EEF75439E868}"/>
              </a:ext>
            </a:extLst>
          </p:cNvPr>
          <p:cNvSpPr txBox="1"/>
          <p:nvPr/>
        </p:nvSpPr>
        <p:spPr>
          <a:xfrm>
            <a:off x="7659077" y="5332945"/>
            <a:ext cx="13513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plazmatocyt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835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ADC7ACBA-D7DB-2B8B-8212-64BFA7795AAE}"/>
              </a:ext>
            </a:extLst>
          </p:cNvPr>
          <p:cNvSpPr txBox="1"/>
          <p:nvPr/>
        </p:nvSpPr>
        <p:spPr>
          <a:xfrm>
            <a:off x="633046" y="1242645"/>
            <a:ext cx="7651262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KOAGULACE</a:t>
            </a:r>
          </a:p>
          <a:p>
            <a:r>
              <a:rPr lang="cs-CZ" dirty="0"/>
              <a:t>Reakci zprostředkovávají CO, které se po stimulaci během poranění rozpadají, uvolňují složky koagulační kaskády a aktivují ji. Účastní se někdy i další </a:t>
            </a:r>
            <a:r>
              <a:rPr lang="cs-CZ" dirty="0" err="1"/>
              <a:t>hemocyty</a:t>
            </a:r>
            <a:endParaRPr lang="cs-CZ" dirty="0"/>
          </a:p>
          <a:p>
            <a:endParaRPr lang="cs-CZ" dirty="0"/>
          </a:p>
          <a:p>
            <a:r>
              <a:rPr lang="cs-CZ" dirty="0"/>
              <a:t>FENOLOXIDÁZOVÁ KASKÁDA</a:t>
            </a:r>
          </a:p>
          <a:p>
            <a:r>
              <a:rPr lang="cs-CZ" dirty="0"/>
              <a:t>Je přeměna zbytků aminokyseliny tyroxinu na polymer melanin za vzniku hnědého barviva Jako PROENZYM je </a:t>
            </a:r>
            <a:r>
              <a:rPr lang="cs-CZ" dirty="0" err="1"/>
              <a:t>profenoloxidáza</a:t>
            </a:r>
            <a:r>
              <a:rPr lang="cs-CZ" dirty="0"/>
              <a:t> neaktivní, aktivuje se následujícími molekulami:</a:t>
            </a:r>
          </a:p>
          <a:p>
            <a:r>
              <a:rPr lang="cs-CZ" dirty="0"/>
              <a:t>1. </a:t>
            </a:r>
            <a:r>
              <a:rPr lang="el-GR" dirty="0"/>
              <a:t>β-1,3-</a:t>
            </a:r>
            <a:r>
              <a:rPr lang="cs-CZ" dirty="0" err="1"/>
              <a:t>glukanembakteriálních</a:t>
            </a:r>
            <a:r>
              <a:rPr lang="cs-CZ" dirty="0"/>
              <a:t> stěn nebo kvasinek</a:t>
            </a:r>
          </a:p>
          <a:p>
            <a:r>
              <a:rPr lang="cs-CZ" dirty="0"/>
              <a:t>2. </a:t>
            </a:r>
            <a:r>
              <a:rPr lang="cs-CZ" dirty="0" err="1"/>
              <a:t>lypopolysacharidem</a:t>
            </a:r>
            <a:r>
              <a:rPr lang="cs-CZ" dirty="0"/>
              <a:t> (LPS) u G – bakterií </a:t>
            </a:r>
          </a:p>
          <a:p>
            <a:r>
              <a:rPr lang="cs-CZ" dirty="0"/>
              <a:t>3. </a:t>
            </a:r>
            <a:r>
              <a:rPr lang="cs-CZ" dirty="0" err="1"/>
              <a:t>peptidoglykanových</a:t>
            </a:r>
            <a:r>
              <a:rPr lang="cs-CZ" dirty="0"/>
              <a:t> fragmentů G+ i G – bakterií </a:t>
            </a:r>
          </a:p>
          <a:p>
            <a:endParaRPr lang="cs-CZ" dirty="0"/>
          </a:p>
          <a:p>
            <a:r>
              <a:rPr lang="cs-CZ" dirty="0"/>
              <a:t>- Reakce probíhá působením proteolytických serin-</a:t>
            </a:r>
            <a:r>
              <a:rPr lang="cs-CZ" dirty="0" err="1"/>
              <a:t>proteinázových</a:t>
            </a:r>
            <a:r>
              <a:rPr lang="cs-CZ" dirty="0"/>
              <a:t> enzymů přes několik produktů jako jsou např. DOPA, </a:t>
            </a:r>
            <a:r>
              <a:rPr lang="cs-CZ" dirty="0" err="1"/>
              <a:t>dopachinon</a:t>
            </a:r>
            <a:r>
              <a:rPr lang="cs-CZ" dirty="0"/>
              <a:t>, je závislá na přítomnosti Ca2+. Systém aktivující </a:t>
            </a:r>
            <a:r>
              <a:rPr lang="cs-CZ" dirty="0" err="1"/>
              <a:t>profenoloxidázu</a:t>
            </a:r>
            <a:r>
              <a:rPr lang="cs-CZ" dirty="0"/>
              <a:t> se nachází buď v integumentu nebo v hemolymfě.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748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esta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446</Words>
  <Application>Microsoft Office PowerPoint</Application>
  <PresentationFormat>Vlastní</PresentationFormat>
  <Paragraphs>72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Cesta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Imunita bezobratlých</dc:title>
  <dc:creator>Alena Žákovská</dc:creator>
  <cp:lastModifiedBy>muni</cp:lastModifiedBy>
  <cp:revision>4</cp:revision>
  <dcterms:created xsi:type="dcterms:W3CDTF">2023-04-11T15:27:20Z</dcterms:created>
  <dcterms:modified xsi:type="dcterms:W3CDTF">2023-04-12T12:18:26Z</dcterms:modified>
</cp:coreProperties>
</file>