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CDE7-D7DD-4173-A0E4-EF04AC0A4993}" type="datetimeFigureOut">
              <a:rPr lang="cs-CZ" smtClean="0"/>
              <a:t>28.03.2023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4DAC-6657-4477-8320-FC638BF491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987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CDE7-D7DD-4173-A0E4-EF04AC0A4993}" type="datetimeFigureOut">
              <a:rPr lang="cs-CZ" smtClean="0"/>
              <a:t>28.03.2023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4DAC-6657-4477-8320-FC638BF491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914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CDE7-D7DD-4173-A0E4-EF04AC0A4993}" type="datetimeFigureOut">
              <a:rPr lang="cs-CZ" smtClean="0"/>
              <a:t>28.03.2023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4DAC-6657-4477-8320-FC638BF491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704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CDE7-D7DD-4173-A0E4-EF04AC0A4993}" type="datetimeFigureOut">
              <a:rPr lang="cs-CZ" smtClean="0"/>
              <a:t>28.03.2023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4DAC-6657-4477-8320-FC638BF491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004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CDE7-D7DD-4173-A0E4-EF04AC0A4993}" type="datetimeFigureOut">
              <a:rPr lang="cs-CZ" smtClean="0"/>
              <a:t>28.03.2023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4DAC-6657-4477-8320-FC638BF491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807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CDE7-D7DD-4173-A0E4-EF04AC0A4993}" type="datetimeFigureOut">
              <a:rPr lang="cs-CZ" smtClean="0"/>
              <a:t>28.03.2023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4DAC-6657-4477-8320-FC638BF491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46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CDE7-D7DD-4173-A0E4-EF04AC0A4993}" type="datetimeFigureOut">
              <a:rPr lang="cs-CZ" smtClean="0"/>
              <a:t>28.03.2023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4DAC-6657-4477-8320-FC638BF491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787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CDE7-D7DD-4173-A0E4-EF04AC0A4993}" type="datetimeFigureOut">
              <a:rPr lang="cs-CZ" smtClean="0"/>
              <a:t>28.03.2023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4DAC-6657-4477-8320-FC638BF491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593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CDE7-D7DD-4173-A0E4-EF04AC0A4993}" type="datetimeFigureOut">
              <a:rPr lang="cs-CZ" smtClean="0"/>
              <a:t>28.03.2023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4DAC-6657-4477-8320-FC638BF491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122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CDE7-D7DD-4173-A0E4-EF04AC0A4993}" type="datetimeFigureOut">
              <a:rPr lang="cs-CZ" smtClean="0"/>
              <a:t>28.03.2023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4DAC-6657-4477-8320-FC638BF491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737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CDE7-D7DD-4173-A0E4-EF04AC0A4993}" type="datetimeFigureOut">
              <a:rPr lang="cs-CZ" smtClean="0"/>
              <a:t>28.03.2023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D4DAC-6657-4477-8320-FC638BF491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902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FCDE7-D7DD-4173-A0E4-EF04AC0A4993}" type="datetimeFigureOut">
              <a:rPr lang="cs-CZ" smtClean="0"/>
              <a:t>28.03.2023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D4DAC-6657-4477-8320-FC638BF491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44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4449" y="452175"/>
            <a:ext cx="10075147" cy="987827"/>
          </a:xfrm>
        </p:spPr>
        <p:txBody>
          <a:bodyPr/>
          <a:lstStyle/>
          <a:p>
            <a:r>
              <a:rPr lang="cs-CZ" dirty="0"/>
              <a:t>Metody stanovení antioxidantů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3771" y="1868993"/>
            <a:ext cx="10490480" cy="4260502"/>
          </a:xfrm>
        </p:spPr>
        <p:txBody>
          <a:bodyPr>
            <a:normAutofit/>
          </a:bodyPr>
          <a:lstStyle/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-Nezbytné pro udržení redoxní rovnováhy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-Zabraňují vzniku oxidačního stresu, oddalují nebo inhibují oxidační poškození substrátů (oxidovatelných látek)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-Inhibují, zneškodňují volné kyslíkové  (ROS) a dusíkové radikály (NOS)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spárují se s volnými radikály a zastaví tak nebezpečnou řetězovou reakci. 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Vznik ROS a NOS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lidském těle 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 chemických reakcí, při kterých tyto molekuly </a:t>
            </a: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vznikají, např. 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fagocytóze, v místech intenzivního aerobního metabolismu, při zánětu, vlivem záření apod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Enzymatické a neenzymatické antioxidanty</a:t>
            </a:r>
          </a:p>
        </p:txBody>
      </p:sp>
    </p:spTree>
    <p:extLst>
      <p:ext uri="{BB962C8B-B14F-4D97-AF65-F5344CB8AC3E}">
        <p14:creationId xmlns:p14="http://schemas.microsoft.com/office/powerpoint/2010/main" val="1720690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Enzymatické – zneškodnění volných radikálů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SOD </a:t>
            </a:r>
            <a:r>
              <a:rPr lang="cs-CZ" dirty="0" err="1"/>
              <a:t>superooxid</a:t>
            </a:r>
            <a:r>
              <a:rPr lang="cs-CZ" dirty="0"/>
              <a:t> </a:t>
            </a:r>
            <a:r>
              <a:rPr lang="cs-CZ" dirty="0" err="1"/>
              <a:t>dismutáza</a:t>
            </a:r>
            <a:endParaRPr lang="cs-CZ" dirty="0"/>
          </a:p>
          <a:p>
            <a:r>
              <a:rPr lang="cs-CZ" dirty="0"/>
              <a:t>CAT </a:t>
            </a:r>
            <a:r>
              <a:rPr lang="cs-CZ" dirty="0" err="1"/>
              <a:t>cataláza</a:t>
            </a:r>
            <a:endParaRPr lang="cs-CZ" dirty="0"/>
          </a:p>
          <a:p>
            <a:r>
              <a:rPr lang="cs-CZ" dirty="0"/>
              <a:t>GPX </a:t>
            </a:r>
            <a:r>
              <a:rPr lang="cs-CZ" dirty="0" err="1"/>
              <a:t>glutathion</a:t>
            </a:r>
            <a:r>
              <a:rPr lang="cs-CZ" dirty="0"/>
              <a:t> peroxidáza</a:t>
            </a:r>
          </a:p>
          <a:p>
            <a:pPr marL="0" indent="0">
              <a:buNone/>
            </a:pPr>
            <a:r>
              <a:rPr lang="cs-CZ" dirty="0"/>
              <a:t>-Rozklad </a:t>
            </a:r>
            <a:r>
              <a:rPr lang="cs-CZ" dirty="0" err="1"/>
              <a:t>superooxidu</a:t>
            </a:r>
            <a:r>
              <a:rPr lang="cs-CZ" dirty="0"/>
              <a:t>  na peroxid vodíku a kyslík</a:t>
            </a:r>
          </a:p>
          <a:p>
            <a:pPr marL="0" indent="0">
              <a:buNone/>
            </a:pPr>
            <a:r>
              <a:rPr lang="cs-CZ" dirty="0"/>
              <a:t>-Rozklad peroxidu vodíku  na vodu a kyslík</a:t>
            </a:r>
          </a:p>
          <a:p>
            <a:pPr marL="0" indent="0">
              <a:buNone/>
            </a:pPr>
            <a:r>
              <a:rPr lang="cs-CZ" dirty="0"/>
              <a:t>-Oxidace GSH a tvorba vody, meziprodukt </a:t>
            </a:r>
            <a:r>
              <a:rPr lang="cs-CZ" dirty="0" err="1"/>
              <a:t>glutathion</a:t>
            </a:r>
            <a:r>
              <a:rPr lang="cs-CZ" dirty="0"/>
              <a:t> je redukován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Sekundárně </a:t>
            </a:r>
            <a:r>
              <a:rPr lang="cs-CZ">
                <a:solidFill>
                  <a:srgbClr val="C00000"/>
                </a:solidFill>
              </a:rPr>
              <a:t>enzymatickými antioxidanty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dirty="0"/>
              <a:t>Př. </a:t>
            </a:r>
            <a:r>
              <a:rPr lang="cs-CZ" dirty="0" err="1"/>
              <a:t>Glutathion</a:t>
            </a:r>
            <a:r>
              <a:rPr lang="cs-CZ" dirty="0"/>
              <a:t> reduktáza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1015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neenzymatické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Vitamíny (AEC)</a:t>
            </a:r>
          </a:p>
          <a:p>
            <a:r>
              <a:rPr lang="cs-CZ" dirty="0" err="1"/>
              <a:t>Kofaktory</a:t>
            </a:r>
            <a:r>
              <a:rPr lang="cs-CZ" dirty="0"/>
              <a:t> enzymů</a:t>
            </a:r>
          </a:p>
          <a:p>
            <a:r>
              <a:rPr lang="cs-CZ" dirty="0"/>
              <a:t>dusíkaté sloučeniny – </a:t>
            </a:r>
            <a:r>
              <a:rPr lang="cs-CZ" dirty="0" err="1"/>
              <a:t>kys</a:t>
            </a:r>
            <a:r>
              <a:rPr lang="cs-CZ" dirty="0"/>
              <a:t>. močová</a:t>
            </a:r>
          </a:p>
          <a:p>
            <a:r>
              <a:rPr lang="cs-CZ" dirty="0"/>
              <a:t>peptidy a další </a:t>
            </a:r>
            <a:r>
              <a:rPr lang="cs-CZ" dirty="0" err="1"/>
              <a:t>součeniny</a:t>
            </a:r>
            <a:r>
              <a:rPr lang="cs-CZ" dirty="0"/>
              <a:t>– melatonin, </a:t>
            </a:r>
            <a:r>
              <a:rPr lang="cs-CZ" dirty="0" err="1"/>
              <a:t>flavonoidy</a:t>
            </a:r>
            <a:r>
              <a:rPr lang="cs-CZ" dirty="0"/>
              <a:t>, karotenoidy, flavonové sloučeniny z rostlin</a:t>
            </a:r>
          </a:p>
          <a:p>
            <a:pPr marL="0" indent="0">
              <a:buNone/>
            </a:pPr>
            <a:r>
              <a:rPr lang="cs-CZ" dirty="0"/>
              <a:t>Slouží jako redukční činidlo pro volné radikály</a:t>
            </a:r>
          </a:p>
          <a:p>
            <a:pPr marL="0" indent="0">
              <a:buNone/>
            </a:pPr>
            <a:r>
              <a:rPr lang="cs-CZ" dirty="0"/>
              <a:t>Oxidační stres – nemoci kardiovaskulárního systému, rakovina </a:t>
            </a:r>
            <a:r>
              <a:rPr lang="cs-CZ" dirty="0" err="1"/>
              <a:t>atd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200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5587" y="-113047"/>
            <a:ext cx="10878178" cy="1325563"/>
          </a:xfrm>
        </p:spPr>
        <p:txBody>
          <a:bodyPr/>
          <a:lstStyle/>
          <a:p>
            <a:r>
              <a:rPr lang="cs-CZ" dirty="0"/>
              <a:t>Metody stanovení celkové antioxidační kapacity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5894" y="931178"/>
            <a:ext cx="10967906" cy="5245785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Je třeba je kombinovat</a:t>
            </a:r>
          </a:p>
          <a:p>
            <a:r>
              <a:rPr lang="cs-CZ" dirty="0">
                <a:solidFill>
                  <a:schemeClr val="accent1"/>
                </a:solidFill>
              </a:rPr>
              <a:t>TAEC </a:t>
            </a:r>
            <a:r>
              <a:rPr lang="cs-CZ" dirty="0" err="1">
                <a:solidFill>
                  <a:schemeClr val="accent1"/>
                </a:solidFill>
              </a:rPr>
              <a:t>Trolox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equivalent</a:t>
            </a:r>
            <a:r>
              <a:rPr lang="cs-CZ" dirty="0">
                <a:solidFill>
                  <a:schemeClr val="accent1"/>
                </a:solidFill>
              </a:rPr>
              <a:t> antioxidant </a:t>
            </a:r>
            <a:r>
              <a:rPr lang="cs-CZ" dirty="0" err="1">
                <a:solidFill>
                  <a:schemeClr val="accent1"/>
                </a:solidFill>
              </a:rPr>
              <a:t>capacity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/>
              <a:t>– </a:t>
            </a:r>
            <a:r>
              <a:rPr lang="cs-CZ" dirty="0" err="1"/>
              <a:t>spektrofofometrické</a:t>
            </a:r>
            <a:r>
              <a:rPr lang="cs-CZ" dirty="0"/>
              <a:t> měření, tmavě modrý oxidant ABTS vzniká oxidací kyseliny sulfonové </a:t>
            </a:r>
            <a:r>
              <a:rPr lang="en-GB" dirty="0" err="1"/>
              <a:t>persulf</a:t>
            </a:r>
            <a:r>
              <a:rPr lang="cs-CZ" dirty="0"/>
              <a:t>á</a:t>
            </a:r>
            <a:r>
              <a:rPr lang="en-GB" dirty="0" err="1"/>
              <a:t>tem</a:t>
            </a:r>
            <a:r>
              <a:rPr lang="en-GB" dirty="0"/>
              <a:t> </a:t>
            </a:r>
            <a:r>
              <a:rPr lang="en-GB" dirty="0" err="1"/>
              <a:t>draseln</a:t>
            </a:r>
            <a:r>
              <a:rPr lang="cs-CZ" dirty="0"/>
              <a:t>ý</a:t>
            </a:r>
            <a:r>
              <a:rPr lang="en-GB" dirty="0"/>
              <a:t>m</a:t>
            </a:r>
            <a:r>
              <a:rPr lang="cs-CZ" dirty="0"/>
              <a:t>. Tmavě modrý produkt je naředěn a následně je k němu přidám vzorek či standardy </a:t>
            </a:r>
            <a:r>
              <a:rPr lang="cs-CZ" dirty="0" err="1"/>
              <a:t>Troloxu</a:t>
            </a:r>
            <a:r>
              <a:rPr lang="cs-CZ" dirty="0"/>
              <a:t>. Podle změny absorbance 1mM roztoku </a:t>
            </a:r>
            <a:r>
              <a:rPr lang="cs-CZ" dirty="0" err="1">
                <a:solidFill>
                  <a:srgbClr val="FF0000"/>
                </a:solidFill>
              </a:rPr>
              <a:t>Troloxu</a:t>
            </a:r>
            <a:r>
              <a:rPr lang="cs-CZ" dirty="0"/>
              <a:t> je stejná koncentrace vzorku považována za TAEC – stejná antioxidační kapacita jako </a:t>
            </a:r>
            <a:r>
              <a:rPr lang="cs-CZ" dirty="0" err="1">
                <a:solidFill>
                  <a:srgbClr val="FF0000"/>
                </a:solidFill>
              </a:rPr>
              <a:t>Trolox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chemeClr val="accent1"/>
                </a:solidFill>
              </a:rPr>
              <a:t>FRAP </a:t>
            </a:r>
            <a:r>
              <a:rPr lang="cs-CZ" dirty="0" err="1">
                <a:solidFill>
                  <a:schemeClr val="accent1"/>
                </a:solidFill>
              </a:rPr>
              <a:t>Ferric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reducing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ability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of</a:t>
            </a:r>
            <a:r>
              <a:rPr lang="cs-CZ" dirty="0">
                <a:solidFill>
                  <a:schemeClr val="accent1"/>
                </a:solidFill>
              </a:rPr>
              <a:t> plasma </a:t>
            </a:r>
            <a:r>
              <a:rPr lang="cs-CZ" dirty="0"/>
              <a:t>– </a:t>
            </a:r>
            <a:r>
              <a:rPr lang="cs-CZ" dirty="0" err="1">
                <a:solidFill>
                  <a:prstClr val="black"/>
                </a:solidFill>
              </a:rPr>
              <a:t>spektrofofometrické</a:t>
            </a:r>
            <a:r>
              <a:rPr lang="cs-CZ" dirty="0">
                <a:solidFill>
                  <a:prstClr val="black"/>
                </a:solidFill>
              </a:rPr>
              <a:t>, využívá redukčního potenciálu antioxidačních látek v působení na </a:t>
            </a:r>
            <a:r>
              <a:rPr lang="cs-CZ" dirty="0" err="1">
                <a:solidFill>
                  <a:prstClr val="black"/>
                </a:solidFill>
              </a:rPr>
              <a:t>tripyridiltriazin</a:t>
            </a:r>
            <a:r>
              <a:rPr lang="cs-CZ" dirty="0">
                <a:solidFill>
                  <a:prstClr val="black"/>
                </a:solidFill>
              </a:rPr>
              <a:t> železitý </a:t>
            </a:r>
            <a:r>
              <a:rPr lang="cs-CZ" dirty="0" err="1">
                <a:solidFill>
                  <a:prstClr val="black"/>
                </a:solidFill>
              </a:rPr>
              <a:t>Fe</a:t>
            </a:r>
            <a:r>
              <a:rPr lang="cs-CZ" dirty="0">
                <a:solidFill>
                  <a:prstClr val="black"/>
                </a:solidFill>
              </a:rPr>
              <a:t>(III), který je redukován na železnatou formu </a:t>
            </a:r>
            <a:r>
              <a:rPr lang="cs-CZ" dirty="0" err="1">
                <a:solidFill>
                  <a:prstClr val="black"/>
                </a:solidFill>
              </a:rPr>
              <a:t>Fe</a:t>
            </a:r>
            <a:r>
              <a:rPr lang="cs-CZ" dirty="0">
                <a:solidFill>
                  <a:prstClr val="black"/>
                </a:solidFill>
              </a:rPr>
              <a:t> (II)- modré zbarvení, výsledky porovnávány proti změně oxidace standardu roztoku železnaté </a:t>
            </a:r>
            <a:r>
              <a:rPr lang="cs-CZ" dirty="0" err="1">
                <a:solidFill>
                  <a:prstClr val="black"/>
                </a:solidFill>
              </a:rPr>
              <a:t>Fe</a:t>
            </a:r>
            <a:r>
              <a:rPr lang="cs-CZ" dirty="0">
                <a:solidFill>
                  <a:prstClr val="black"/>
                </a:solidFill>
              </a:rPr>
              <a:t> (II) formy, kdy 1 FRAP jednotka je redukce I mol změny </a:t>
            </a:r>
            <a:r>
              <a:rPr lang="cs-CZ" dirty="0" err="1">
                <a:solidFill>
                  <a:prstClr val="black"/>
                </a:solidFill>
              </a:rPr>
              <a:t>Fe</a:t>
            </a:r>
            <a:r>
              <a:rPr lang="cs-CZ" dirty="0">
                <a:solidFill>
                  <a:prstClr val="black"/>
                </a:solidFill>
              </a:rPr>
              <a:t>(III) na </a:t>
            </a:r>
            <a:r>
              <a:rPr lang="cs-CZ" dirty="0" err="1">
                <a:solidFill>
                  <a:prstClr val="black"/>
                </a:solidFill>
              </a:rPr>
              <a:t>Fe</a:t>
            </a:r>
            <a:r>
              <a:rPr lang="cs-CZ" dirty="0">
                <a:solidFill>
                  <a:prstClr val="black"/>
                </a:solidFill>
              </a:rPr>
              <a:t>(II)</a:t>
            </a:r>
          </a:p>
          <a:p>
            <a:r>
              <a:rPr lang="cs-CZ" dirty="0">
                <a:solidFill>
                  <a:schemeClr val="accent1"/>
                </a:solidFill>
              </a:rPr>
              <a:t>ORAC </a:t>
            </a:r>
            <a:r>
              <a:rPr lang="cs-CZ" dirty="0" err="1">
                <a:solidFill>
                  <a:schemeClr val="accent1"/>
                </a:solidFill>
              </a:rPr>
              <a:t>Oxigen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radical</a:t>
            </a:r>
            <a:r>
              <a:rPr lang="cs-CZ" dirty="0">
                <a:solidFill>
                  <a:schemeClr val="accent1"/>
                </a:solidFill>
              </a:rPr>
              <a:t> absorbance </a:t>
            </a:r>
            <a:r>
              <a:rPr lang="cs-CZ" dirty="0" err="1">
                <a:solidFill>
                  <a:schemeClr val="accent1"/>
                </a:solidFill>
              </a:rPr>
              <a:t>capacity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>
                <a:solidFill>
                  <a:prstClr val="black"/>
                </a:solidFill>
              </a:rPr>
              <a:t>– fluorescenční na měření celkové antioxidační kapacity. Jde o měření vychytávání </a:t>
            </a:r>
            <a:r>
              <a:rPr lang="cs-CZ" dirty="0" err="1">
                <a:solidFill>
                  <a:prstClr val="black"/>
                </a:solidFill>
              </a:rPr>
              <a:t>peroxylového</a:t>
            </a:r>
            <a:r>
              <a:rPr lang="cs-CZ" dirty="0">
                <a:solidFill>
                  <a:prstClr val="black"/>
                </a:solidFill>
              </a:rPr>
              <a:t> radikálu antioxidanty ze vzorku, radikál je indukován hydrochloridem </a:t>
            </a:r>
            <a:r>
              <a:rPr lang="cs-CZ" dirty="0">
                <a:solidFill>
                  <a:srgbClr val="FF0000"/>
                </a:solidFill>
              </a:rPr>
              <a:t>ABAP</a:t>
            </a:r>
            <a:r>
              <a:rPr lang="cs-CZ" dirty="0">
                <a:solidFill>
                  <a:prstClr val="black"/>
                </a:solidFill>
              </a:rPr>
              <a:t>, zbylé radikály, které nejsou odstraněny antioxidanty dále oxidují fluorescenční </a:t>
            </a:r>
            <a:r>
              <a:rPr lang="cs-CZ" dirty="0" err="1">
                <a:solidFill>
                  <a:prstClr val="black"/>
                </a:solidFill>
              </a:rPr>
              <a:t>próbu</a:t>
            </a:r>
            <a:r>
              <a:rPr lang="cs-CZ" dirty="0">
                <a:solidFill>
                  <a:prstClr val="black"/>
                </a:solidFill>
              </a:rPr>
              <a:t>–kdy se snižuje její fluorescenční hodnota, která je zachycovaná přístrojem. Porovnávají se křivky vzorků s křivkami standardu a platí: čím vyšší koncentrace </a:t>
            </a:r>
            <a:r>
              <a:rPr lang="cs-CZ" dirty="0" err="1">
                <a:solidFill>
                  <a:srgbClr val="FF0000"/>
                </a:solidFill>
              </a:rPr>
              <a:t>Troloxu</a:t>
            </a:r>
            <a:r>
              <a:rPr lang="cs-CZ" dirty="0">
                <a:solidFill>
                  <a:prstClr val="black"/>
                </a:solidFill>
              </a:rPr>
              <a:t> a vyšší vychytávání radikálů, tím nižší křivka a nižší fluorescenční signál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6944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D66292-F135-652E-5DB9-29035F587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2C2088-C550-0E98-3D62-1F4AA5D7A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1"/>
                </a:solidFill>
              </a:rPr>
              <a:t>Total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radikal</a:t>
            </a:r>
            <a:r>
              <a:rPr lang="cs-CZ" dirty="0">
                <a:solidFill>
                  <a:schemeClr val="accent1"/>
                </a:solidFill>
              </a:rPr>
              <a:t> – </a:t>
            </a:r>
            <a:r>
              <a:rPr lang="cs-CZ" dirty="0" err="1">
                <a:solidFill>
                  <a:schemeClr val="accent1"/>
                </a:solidFill>
              </a:rPr>
              <a:t>trapping</a:t>
            </a:r>
            <a:r>
              <a:rPr lang="cs-CZ" dirty="0">
                <a:solidFill>
                  <a:schemeClr val="accent1"/>
                </a:solidFill>
              </a:rPr>
              <a:t> antioxidant </a:t>
            </a:r>
            <a:r>
              <a:rPr lang="cs-CZ" dirty="0" err="1">
                <a:solidFill>
                  <a:schemeClr val="accent1"/>
                </a:solidFill>
              </a:rPr>
              <a:t>parameter</a:t>
            </a:r>
            <a:r>
              <a:rPr lang="cs-CZ" dirty="0">
                <a:solidFill>
                  <a:schemeClr val="accent1"/>
                </a:solidFill>
              </a:rPr>
              <a:t> TRAP </a:t>
            </a:r>
            <a:r>
              <a:rPr lang="cs-CZ" dirty="0"/>
              <a:t>– celkové </a:t>
            </a:r>
            <a:r>
              <a:rPr lang="cs-CZ" dirty="0" err="1"/>
              <a:t>luminometrické</a:t>
            </a:r>
            <a:r>
              <a:rPr lang="cs-CZ" dirty="0"/>
              <a:t> měření antioxidační kapacity u biologických vzorků (krev, plasma, rostlinné extrakty apod). Jde o měření vychytávání </a:t>
            </a:r>
            <a:r>
              <a:rPr lang="cs-CZ" dirty="0" err="1"/>
              <a:t>peroxylového</a:t>
            </a:r>
            <a:r>
              <a:rPr lang="cs-CZ" dirty="0"/>
              <a:t> radikálu antioxidanty ze vzorku, radikál je indukován hydrochloridem ABAP. Peroxidový radikál je oxidován </a:t>
            </a:r>
            <a:r>
              <a:rPr lang="cs-CZ" dirty="0" err="1"/>
              <a:t>luminolem</a:t>
            </a:r>
            <a:r>
              <a:rPr lang="cs-CZ" dirty="0"/>
              <a:t>, který produkuje luminiscenční signál zachycovaný </a:t>
            </a:r>
            <a:r>
              <a:rPr lang="cs-CZ" dirty="0" err="1"/>
              <a:t>luminometrem</a:t>
            </a:r>
            <a:r>
              <a:rPr lang="cs-CZ" dirty="0"/>
              <a:t>. Do reakce je přidán vzorek nebo standardy </a:t>
            </a:r>
            <a:r>
              <a:rPr lang="cs-CZ" dirty="0" err="1"/>
              <a:t>Troloxu</a:t>
            </a:r>
            <a:r>
              <a:rPr lang="cs-CZ" dirty="0"/>
              <a:t> a ty vychytávají antioxidanty do jeho vyčerpání. Pak luminiscenční signál skokově naroste. Pro hodnocení se odečítá čas potřebný k dosažení nejvyššího bodu reakční křivky. </a:t>
            </a:r>
            <a:r>
              <a:rPr lang="cs-CZ" dirty="0" err="1"/>
              <a:t>Antiox</a:t>
            </a:r>
            <a:r>
              <a:rPr lang="cs-CZ" dirty="0"/>
              <a:t>. Kapacita vzorku se vypočítá odpovídající koncentrace </a:t>
            </a:r>
            <a:r>
              <a:rPr lang="cs-CZ" dirty="0" err="1"/>
              <a:t>troloxu</a:t>
            </a:r>
            <a:r>
              <a:rPr lang="cs-CZ" dirty="0"/>
              <a:t> v </a:t>
            </a:r>
            <a:r>
              <a:rPr lang="cs-CZ" dirty="0" err="1"/>
              <a:t>nmol</a:t>
            </a:r>
            <a:r>
              <a:rPr lang="cs-CZ" dirty="0"/>
              <a:t>/l.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78265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499</Words>
  <Application>Microsoft Office PowerPoint</Application>
  <PresentationFormat>Širokoúhlá obrazovka</PresentationFormat>
  <Paragraphs>31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Metody stanovení antioxidantů</vt:lpstr>
      <vt:lpstr>Enzymatické – zneškodnění volných radikálů</vt:lpstr>
      <vt:lpstr>neenzymatické</vt:lpstr>
      <vt:lpstr>Metody stanovení celkové antioxidační kapacity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stanovení antioxidantů</dc:title>
  <dc:creator>Uživatel systému Windows</dc:creator>
  <cp:lastModifiedBy>Alena Žákovská</cp:lastModifiedBy>
  <cp:revision>12</cp:revision>
  <cp:lastPrinted>2023-03-28T13:04:36Z</cp:lastPrinted>
  <dcterms:created xsi:type="dcterms:W3CDTF">2019-04-10T08:00:15Z</dcterms:created>
  <dcterms:modified xsi:type="dcterms:W3CDTF">2023-03-28T13:12:32Z</dcterms:modified>
</cp:coreProperties>
</file>