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57" r:id="rId6"/>
    <p:sldId id="260" r:id="rId7"/>
    <p:sldId id="261" r:id="rId8"/>
    <p:sldId id="279" r:id="rId9"/>
    <p:sldId id="262" r:id="rId10"/>
    <p:sldId id="278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40529-E037-4B25-B15B-C26F87B6E8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16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ea typeface="Calibri Light"/>
                <a:cs typeface="Calibri Light"/>
              </a:rPr>
              <a:t>Metody stanovení protilátek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F44FD4B-4C77-4101-AC5E-6DDCFD7D5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2298" y="-207465"/>
            <a:ext cx="9699702" cy="1245856"/>
          </a:xfrm>
        </p:spPr>
        <p:txBody>
          <a:bodyPr/>
          <a:lstStyle/>
          <a:p>
            <a:pPr eaLnBrk="1" hangingPunct="1"/>
            <a:r>
              <a:rPr lang="cs-CZ" altLang="cs-CZ" sz="3200" b="1" dirty="0"/>
              <a:t>Metoda ELISA</a:t>
            </a:r>
            <a:br>
              <a:rPr lang="cs-CZ" altLang="cs-CZ" sz="3200" u="sng" dirty="0"/>
            </a:br>
            <a:r>
              <a:rPr lang="en-GB" altLang="cs-CZ" sz="3200" u="sng" dirty="0" err="1"/>
              <a:t>Sendvičová</a:t>
            </a:r>
            <a:r>
              <a:rPr lang="en-GB" altLang="cs-CZ" sz="3200" u="sng" dirty="0"/>
              <a:t> ELISA pro </a:t>
            </a:r>
            <a:r>
              <a:rPr lang="en-GB" altLang="cs-CZ" sz="3200" u="sng" dirty="0" err="1"/>
              <a:t>protilátky</a:t>
            </a:r>
            <a:endParaRPr lang="en-GB" altLang="cs-CZ" sz="3200" u="sng" dirty="0"/>
          </a:p>
        </p:txBody>
      </p:sp>
      <p:sp>
        <p:nvSpPr>
          <p:cNvPr id="26627" name="Text Box 4">
            <a:extLst>
              <a:ext uri="{FF2B5EF4-FFF2-40B4-BE49-F238E27FC236}">
                <a16:creationId xmlns:a16="http://schemas.microsoft.com/office/drawing/2014/main" id="{2AE5A410-C144-42DF-9BE1-3C4BC28E4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908050"/>
            <a:ext cx="77962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Neboli nepřímá ELISA na detekci Ab – slouží na důkaz neboli titraci Ab specifických pro určitý Ag. </a:t>
            </a:r>
            <a:r>
              <a:rPr lang="en-GB" altLang="cs-CZ"/>
              <a:t>Použití: na titraci Ab třídy IgG + IgM.</a:t>
            </a:r>
          </a:p>
        </p:txBody>
      </p:sp>
      <p:pic>
        <p:nvPicPr>
          <p:cNvPr id="26628" name="Picture 5" descr="2pridasezre">
            <a:extLst>
              <a:ext uri="{FF2B5EF4-FFF2-40B4-BE49-F238E27FC236}">
                <a16:creationId xmlns:a16="http://schemas.microsoft.com/office/drawing/2014/main" id="{F5156B6D-A35D-4EC0-862C-8833C94749F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1" y="1773238"/>
            <a:ext cx="8569325" cy="2938462"/>
          </a:xfrm>
          <a:noFill/>
        </p:spPr>
      </p:pic>
      <p:sp>
        <p:nvSpPr>
          <p:cNvPr id="26629" name="Text Box 7">
            <a:extLst>
              <a:ext uri="{FF2B5EF4-FFF2-40B4-BE49-F238E27FC236}">
                <a16:creationId xmlns:a16="http://schemas.microsoft.com/office/drawing/2014/main" id="{086540A5-8F4C-4BC4-A035-F0758DBD7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4797426"/>
            <a:ext cx="14414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cs-CZ"/>
              <a:t>Antigen se naváže na tuhou fázi a promyje.</a:t>
            </a:r>
          </a:p>
        </p:txBody>
      </p:sp>
      <p:sp>
        <p:nvSpPr>
          <p:cNvPr id="26630" name="Text Box 8">
            <a:extLst>
              <a:ext uri="{FF2B5EF4-FFF2-40B4-BE49-F238E27FC236}">
                <a16:creationId xmlns:a16="http://schemas.microsoft.com/office/drawing/2014/main" id="{D3B63D00-5A8C-4079-87FC-A1B216685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1" y="4843464"/>
            <a:ext cx="1458913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Přidá se zředěné sérum, ve kterém se má určit přítomnost Ab.</a:t>
            </a:r>
            <a:r>
              <a:rPr lang="en-GB" altLang="cs-CZ"/>
              <a:t> </a:t>
            </a:r>
          </a:p>
        </p:txBody>
      </p:sp>
      <p:sp>
        <p:nvSpPr>
          <p:cNvPr id="26631" name="Text Box 9">
            <a:extLst>
              <a:ext uri="{FF2B5EF4-FFF2-40B4-BE49-F238E27FC236}">
                <a16:creationId xmlns:a16="http://schemas.microsoft.com/office/drawing/2014/main" id="{D9703971-483E-4977-8F1F-FD6BF736C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5" y="4740275"/>
            <a:ext cx="1676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cs-CZ"/>
              <a:t>Inkubace, promytí – přitom dochází k navázání na imobilizované Ag</a:t>
            </a:r>
          </a:p>
        </p:txBody>
      </p:sp>
      <p:sp>
        <p:nvSpPr>
          <p:cNvPr id="26632" name="Text Box 10">
            <a:extLst>
              <a:ext uri="{FF2B5EF4-FFF2-40B4-BE49-F238E27FC236}">
                <a16:creationId xmlns:a16="http://schemas.microsoft.com/office/drawing/2014/main" id="{E271A740-A195-4073-BCFE-049996558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26" y="4740276"/>
            <a:ext cx="15335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cs-CZ"/>
              <a:t>Přidá se enzymem značená sekundární Ab, promytí</a:t>
            </a:r>
          </a:p>
        </p:txBody>
      </p:sp>
      <p:sp>
        <p:nvSpPr>
          <p:cNvPr id="26633" name="Text Box 11">
            <a:extLst>
              <a:ext uri="{FF2B5EF4-FFF2-40B4-BE49-F238E27FC236}">
                <a16:creationId xmlns:a16="http://schemas.microsoft.com/office/drawing/2014/main" id="{81522E71-66AF-418E-9164-F6F15C10D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0" y="4868863"/>
            <a:ext cx="20002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Přidá se enzymový substrát a změří se intenzita barevné reakce.</a:t>
            </a:r>
            <a:r>
              <a:rPr lang="en-GB" altLang="cs-CZ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63E139-11D1-41DE-1696-271326B1D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Calibri Light"/>
                <a:cs typeface="Calibri Light"/>
              </a:rPr>
              <a:t>Metody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1190EB-CFE7-B5E7-6ADC-F890123E7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cs-CZ" dirty="0">
                <a:ea typeface="Calibri"/>
                <a:cs typeface="Calibri"/>
              </a:rPr>
              <a:t>Stanovení protilátek - základní imunologická vyšetření. </a:t>
            </a:r>
            <a:endParaRPr lang="cs-CZ">
              <a:ea typeface="Calibri"/>
              <a:cs typeface="Calibri"/>
            </a:endParaRPr>
          </a:p>
          <a:p>
            <a:r>
              <a:rPr lang="cs-CZ" dirty="0">
                <a:ea typeface="Calibri"/>
                <a:cs typeface="Calibri"/>
              </a:rPr>
              <a:t>stanovení kvantitativní, kvalitativní a stanovení specifických protilátek</a:t>
            </a:r>
          </a:p>
          <a:p>
            <a:r>
              <a:rPr lang="cs-CZ" dirty="0">
                <a:ea typeface="Calibri"/>
                <a:cs typeface="Calibri"/>
              </a:rPr>
              <a:t>Metody: </a:t>
            </a:r>
            <a:r>
              <a:rPr lang="cs-CZ" dirty="0" err="1">
                <a:ea typeface="Calibri"/>
                <a:cs typeface="Calibri"/>
              </a:rPr>
              <a:t>Imunodifúze</a:t>
            </a:r>
            <a:r>
              <a:rPr lang="cs-CZ" dirty="0">
                <a:ea typeface="Calibri"/>
                <a:cs typeface="Calibri"/>
              </a:rPr>
              <a:t> - radiální ID</a:t>
            </a:r>
          </a:p>
          <a:p>
            <a:pPr marL="0" indent="0">
              <a:buNone/>
            </a:pPr>
            <a:r>
              <a:rPr lang="cs-CZ" dirty="0">
                <a:ea typeface="Calibri"/>
                <a:cs typeface="Calibri"/>
              </a:rPr>
              <a:t>Aglutinace</a:t>
            </a:r>
          </a:p>
          <a:p>
            <a:pPr marL="0" indent="0">
              <a:buNone/>
            </a:pPr>
            <a:r>
              <a:rPr lang="cs-CZ" dirty="0">
                <a:ea typeface="Calibri"/>
                <a:cs typeface="Calibri"/>
              </a:rPr>
              <a:t>RIA? FIA, EIA – ELISA</a:t>
            </a:r>
          </a:p>
          <a:p>
            <a:pPr marL="0" indent="0">
              <a:buNone/>
            </a:pPr>
            <a:r>
              <a:rPr lang="cs-CZ" dirty="0">
                <a:ea typeface="Calibri"/>
                <a:cs typeface="Calibri"/>
              </a:rPr>
              <a:t>Western </a:t>
            </a:r>
            <a:r>
              <a:rPr lang="cs-CZ" dirty="0" err="1">
                <a:ea typeface="Calibri"/>
                <a:cs typeface="Calibri"/>
              </a:rPr>
              <a:t>blot</a:t>
            </a:r>
            <a:endParaRPr lang="cs-CZ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cs-CZ" dirty="0">
                <a:ea typeface="Calibri"/>
                <a:cs typeface="Calibri"/>
              </a:rPr>
              <a:t>Nefelometrie, turbidimetrie</a:t>
            </a:r>
          </a:p>
          <a:p>
            <a:pPr marL="0" indent="0">
              <a:buNone/>
            </a:pPr>
            <a:r>
              <a:rPr lang="cs-CZ" dirty="0">
                <a:ea typeface="Calibri"/>
                <a:cs typeface="Calibri"/>
              </a:rPr>
              <a:t>Fyziologické hodnoty množství protilátek v séru u člověka:</a:t>
            </a:r>
          </a:p>
          <a:p>
            <a:pPr marL="0" indent="0">
              <a:buNone/>
            </a:pPr>
            <a:r>
              <a:rPr lang="cs-CZ" dirty="0">
                <a:ea typeface="Calibri"/>
                <a:cs typeface="Calibri"/>
              </a:rPr>
              <a:t> </a:t>
            </a:r>
            <a:r>
              <a:rPr lang="cs-CZ" dirty="0" err="1">
                <a:ea typeface="Calibri"/>
                <a:cs typeface="Calibri"/>
              </a:rPr>
              <a:t>IgG</a:t>
            </a:r>
            <a:r>
              <a:rPr lang="cs-CZ" dirty="0">
                <a:ea typeface="Calibri"/>
                <a:cs typeface="Calibri"/>
              </a:rPr>
              <a:t> 8 – 18 g/l; </a:t>
            </a:r>
            <a:r>
              <a:rPr lang="cs-CZ" dirty="0" err="1">
                <a:ea typeface="Calibri"/>
                <a:cs typeface="Calibri"/>
              </a:rPr>
              <a:t>IgA</a:t>
            </a:r>
            <a:r>
              <a:rPr lang="cs-CZ" dirty="0">
                <a:ea typeface="Calibri"/>
                <a:cs typeface="Calibri"/>
              </a:rPr>
              <a:t> 0,9 – 3,5 g/l; </a:t>
            </a:r>
            <a:r>
              <a:rPr lang="cs-CZ" dirty="0" err="1">
                <a:ea typeface="Calibri"/>
                <a:cs typeface="Calibri"/>
              </a:rPr>
              <a:t>IgM</a:t>
            </a:r>
            <a:r>
              <a:rPr lang="cs-CZ" dirty="0">
                <a:ea typeface="Calibri"/>
                <a:cs typeface="Calibri"/>
              </a:rPr>
              <a:t> 0,9 – 2,5 g/l; IgD 0,1 g/l; </a:t>
            </a:r>
            <a:r>
              <a:rPr lang="cs-CZ" dirty="0" err="1">
                <a:ea typeface="Calibri"/>
                <a:cs typeface="Calibri"/>
              </a:rPr>
              <a:t>IgE</a:t>
            </a:r>
            <a:r>
              <a:rPr lang="cs-CZ" dirty="0">
                <a:ea typeface="Calibri"/>
                <a:cs typeface="Calibri"/>
              </a:rPr>
              <a:t> 0,0003 g/l </a:t>
            </a:r>
            <a:endParaRPr lang="cs-CZ">
              <a:ea typeface="Calibri"/>
              <a:cs typeface="Calibri"/>
            </a:endParaRPr>
          </a:p>
          <a:p>
            <a:pPr marL="0" indent="0">
              <a:buNone/>
            </a:pPr>
            <a:endParaRPr lang="cs-CZ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9927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99F1EA-50A6-D94F-4409-8544A3F25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Stanovení protilátek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29BED0-BC4B-BA7E-3B91-D558DE1A9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Calibri"/>
                <a:cs typeface="Calibri"/>
              </a:rPr>
              <a:t>SÉROLOGICKÉ METODY - všechna stanovení protilátek v krevním séru. </a:t>
            </a:r>
          </a:p>
          <a:p>
            <a:r>
              <a:rPr lang="cs-CZ" dirty="0">
                <a:ea typeface="Calibri"/>
                <a:cs typeface="Calibri"/>
              </a:rPr>
              <a:t>Příklady sérologických reakcí a způsobů vizualizace: </a:t>
            </a:r>
          </a:p>
          <a:p>
            <a:r>
              <a:rPr lang="cs-CZ" dirty="0">
                <a:ea typeface="Calibri"/>
                <a:cs typeface="Calibri"/>
              </a:rPr>
              <a:t>Aglutinace vizuálně hodnotitelný </a:t>
            </a:r>
            <a:r>
              <a:rPr lang="cs-CZ" err="1">
                <a:ea typeface="Calibri"/>
                <a:cs typeface="Calibri"/>
              </a:rPr>
              <a:t>aglutinát</a:t>
            </a:r>
            <a:r>
              <a:rPr lang="cs-CZ" dirty="0">
                <a:ea typeface="Calibri"/>
                <a:cs typeface="Calibri"/>
              </a:rPr>
              <a:t> </a:t>
            </a:r>
          </a:p>
          <a:p>
            <a:r>
              <a:rPr lang="cs-CZ" dirty="0">
                <a:ea typeface="Calibri"/>
                <a:cs typeface="Calibri"/>
              </a:rPr>
              <a:t>Precipitace vizuálně hodnotitelný precipitát nefelometrické, </a:t>
            </a:r>
            <a:r>
              <a:rPr lang="cs-CZ" dirty="0" err="1">
                <a:ea typeface="Calibri"/>
                <a:cs typeface="Calibri"/>
              </a:rPr>
              <a:t>resp</a:t>
            </a:r>
            <a:r>
              <a:rPr lang="cs-CZ" dirty="0">
                <a:ea typeface="Calibri"/>
                <a:cs typeface="Calibri"/>
              </a:rPr>
              <a:t>, turbidimetrické hodnocení </a:t>
            </a:r>
            <a:endParaRPr lang="cs-CZ">
              <a:ea typeface="Calibri"/>
              <a:cs typeface="Calibri"/>
            </a:endParaRPr>
          </a:p>
          <a:p>
            <a:r>
              <a:rPr lang="cs-CZ" dirty="0">
                <a:ea typeface="Calibri"/>
                <a:cs typeface="Calibri"/>
              </a:rPr>
              <a:t>Komplement fixační reakce hemolýza erytrocytů </a:t>
            </a:r>
            <a:endParaRPr lang="cs-CZ">
              <a:ea typeface="Calibri"/>
              <a:cs typeface="Calibri"/>
            </a:endParaRPr>
          </a:p>
          <a:p>
            <a:r>
              <a:rPr lang="cs-CZ" dirty="0">
                <a:ea typeface="Calibri"/>
                <a:cs typeface="Calibri"/>
              </a:rPr>
              <a:t>Imunoelektroforéza precipitát antigenů nebo protilátek rozdělený v elektrickém poli</a:t>
            </a:r>
          </a:p>
        </p:txBody>
      </p:sp>
    </p:spTree>
    <p:extLst>
      <p:ext uri="{BB962C8B-B14F-4D97-AF65-F5344CB8AC3E}">
        <p14:creationId xmlns:p14="http://schemas.microsoft.com/office/powerpoint/2010/main" val="3551049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389" y="1350362"/>
            <a:ext cx="4625975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74" y="4149080"/>
            <a:ext cx="4625975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1774825" y="549275"/>
            <a:ext cx="7253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Times New Roman" pitchFamily="18" charset="0"/>
              </a:rPr>
              <a:t>Imunoprecipitační křivka (Ag – antigen, Ab – protilátka) 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6743700" y="1052513"/>
            <a:ext cx="360045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/>
              <a:t>Oblast ekvivalence</a:t>
            </a:r>
          </a:p>
          <a:p>
            <a:r>
              <a:rPr lang="cs-CZ" i="1"/>
              <a:t>Precipitační metody</a:t>
            </a:r>
          </a:p>
          <a:p>
            <a:r>
              <a:rPr lang="cs-CZ" b="1"/>
              <a:t>Oblast nadbytku protilátky</a:t>
            </a:r>
          </a:p>
          <a:p>
            <a:r>
              <a:rPr lang="cs-CZ" i="1"/>
              <a:t>Nekompetitivní metody</a:t>
            </a:r>
          </a:p>
          <a:p>
            <a:pPr>
              <a:buFontTx/>
              <a:buChar char="•"/>
            </a:pPr>
            <a:r>
              <a:rPr lang="cs-CZ"/>
              <a:t> zákalové nefelometrie</a:t>
            </a:r>
          </a:p>
          <a:p>
            <a:r>
              <a:rPr lang="cs-CZ"/>
              <a:t>                 turbidimetrie</a:t>
            </a:r>
          </a:p>
          <a:p>
            <a:pPr>
              <a:buFontTx/>
              <a:buChar char="•"/>
            </a:pPr>
            <a:r>
              <a:rPr lang="cs-CZ"/>
              <a:t> s markerem EIA, IRMA..</a:t>
            </a:r>
          </a:p>
          <a:p>
            <a:r>
              <a:rPr lang="cs-CZ" b="1"/>
              <a:t>Oblast nadbytku antigenu</a:t>
            </a:r>
          </a:p>
          <a:p>
            <a:r>
              <a:rPr lang="cs-CZ" i="1"/>
              <a:t>Kompetitivní metody</a:t>
            </a:r>
          </a:p>
          <a:p>
            <a:pPr>
              <a:buFontTx/>
              <a:buChar char="•"/>
            </a:pPr>
            <a:r>
              <a:rPr lang="cs-CZ"/>
              <a:t> heterogenní RIA, ELISA..</a:t>
            </a:r>
          </a:p>
          <a:p>
            <a:pPr>
              <a:buFontTx/>
              <a:buChar char="•"/>
            </a:pPr>
            <a:r>
              <a:rPr lang="cs-CZ"/>
              <a:t> homogenní EMIT…</a:t>
            </a:r>
          </a:p>
          <a:p>
            <a:endParaRPr lang="cs-CZ">
              <a:latin typeface="Times New Roman" pitchFamily="18" charset="0"/>
            </a:endParaRP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6672264" y="4478338"/>
            <a:ext cx="3995737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- </a:t>
            </a:r>
            <a:r>
              <a:rPr lang="cs-CZ" b="1" i="1"/>
              <a:t>faktory</a:t>
            </a:r>
            <a:r>
              <a:rPr lang="cs-CZ"/>
              <a:t> ovlivňující precipitaci:</a:t>
            </a:r>
            <a:endParaRPr lang="cs-CZ">
              <a:sym typeface="Symbol" pitchFamily="18" charset="2"/>
            </a:endParaRPr>
          </a:p>
          <a:p>
            <a:r>
              <a:rPr lang="cs-CZ">
                <a:sym typeface="Symbol" pitchFamily="18" charset="2"/>
              </a:rPr>
              <a:t></a:t>
            </a:r>
            <a:r>
              <a:rPr lang="cs-CZ"/>
              <a:t> typ </a:t>
            </a:r>
            <a:r>
              <a:rPr lang="cs-CZ" b="1" i="1"/>
              <a:t>Ab</a:t>
            </a:r>
            <a:r>
              <a:rPr lang="cs-CZ"/>
              <a:t> </a:t>
            </a:r>
            <a:r>
              <a:rPr lang="cs-CZ" i="1"/>
              <a:t>/např. IgG/</a:t>
            </a:r>
            <a:endParaRPr lang="cs-CZ">
              <a:sym typeface="Symbol" pitchFamily="18" charset="2"/>
            </a:endParaRPr>
          </a:p>
          <a:p>
            <a:r>
              <a:rPr lang="cs-CZ">
                <a:sym typeface="Symbol" pitchFamily="18" charset="2"/>
              </a:rPr>
              <a:t></a:t>
            </a:r>
            <a:r>
              <a:rPr lang="cs-CZ"/>
              <a:t> </a:t>
            </a:r>
            <a:r>
              <a:rPr lang="cs-CZ" b="1" i="1"/>
              <a:t>teplota </a:t>
            </a:r>
            <a:r>
              <a:rPr lang="cs-CZ"/>
              <a:t>– se zvyšující se teplotou se urychluje precipitace /např. 38°C/</a:t>
            </a:r>
            <a:endParaRPr lang="cs-CZ">
              <a:sym typeface="Symbol" pitchFamily="18" charset="2"/>
            </a:endParaRPr>
          </a:p>
          <a:p>
            <a:r>
              <a:rPr lang="cs-CZ">
                <a:sym typeface="Symbol" pitchFamily="18" charset="2"/>
              </a:rPr>
              <a:t></a:t>
            </a:r>
            <a:r>
              <a:rPr lang="cs-CZ"/>
              <a:t> </a:t>
            </a:r>
            <a:r>
              <a:rPr lang="cs-CZ" b="1" i="1"/>
              <a:t>vzájemná koncentrace</a:t>
            </a:r>
            <a:r>
              <a:rPr lang="cs-CZ"/>
              <a:t> Ag a Ab</a:t>
            </a:r>
            <a:endParaRPr lang="cs-CZ">
              <a:sym typeface="Symbol" pitchFamily="18" charset="2"/>
            </a:endParaRPr>
          </a:p>
          <a:p>
            <a:r>
              <a:rPr lang="cs-CZ">
                <a:sym typeface="Symbol" pitchFamily="18" charset="2"/>
              </a:rPr>
              <a:t></a:t>
            </a:r>
            <a:r>
              <a:rPr lang="cs-CZ"/>
              <a:t> </a:t>
            </a:r>
            <a:r>
              <a:rPr lang="cs-CZ" b="1" i="1"/>
              <a:t>pH</a:t>
            </a:r>
            <a:endParaRPr lang="cs-CZ">
              <a:sym typeface="Symbol" pitchFamily="18" charset="2"/>
            </a:endParaRPr>
          </a:p>
          <a:p>
            <a:r>
              <a:rPr lang="cs-CZ">
                <a:sym typeface="Symbol" pitchFamily="18" charset="2"/>
              </a:rPr>
              <a:t></a:t>
            </a:r>
            <a:r>
              <a:rPr lang="cs-CZ"/>
              <a:t> iontový </a:t>
            </a:r>
            <a:r>
              <a:rPr lang="cs-CZ" b="1" i="1"/>
              <a:t>náboj</a:t>
            </a:r>
            <a:endParaRPr lang="cs-CZ">
              <a:sym typeface="Symbol" pitchFamily="18" charset="2"/>
            </a:endParaRPr>
          </a:p>
          <a:p>
            <a:r>
              <a:rPr lang="cs-CZ">
                <a:sym typeface="Symbol" pitchFamily="18" charset="2"/>
              </a:rPr>
              <a:t></a:t>
            </a:r>
            <a:r>
              <a:rPr lang="cs-CZ"/>
              <a:t> </a:t>
            </a:r>
            <a:r>
              <a:rPr lang="cs-CZ" b="1" i="1"/>
              <a:t>tvar a velikost</a:t>
            </a:r>
            <a:r>
              <a:rPr lang="cs-CZ"/>
              <a:t> části</a:t>
            </a:r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4151314" y="1"/>
            <a:ext cx="57313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i="1" dirty="0">
                <a:solidFill>
                  <a:schemeClr val="folHlink"/>
                </a:solidFill>
              </a:rPr>
              <a:t>Serologické metody – precipitace, aglutinace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5E811-EC68-D034-D183-C337A7D5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Calibri Light"/>
                <a:cs typeface="Calibri Light"/>
              </a:rPr>
              <a:t>Důležité pojmy z oblasti sérologie jsou: 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7B2492-0D33-6404-F426-CC47DF86F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cs-CZ" dirty="0">
              <a:ea typeface="Calibri"/>
              <a:cs typeface="Calibri"/>
            </a:endParaRPr>
          </a:p>
          <a:p>
            <a:r>
              <a:rPr lang="cs-CZ" dirty="0" err="1">
                <a:ea typeface="Calibri"/>
                <a:cs typeface="Calibri"/>
              </a:rPr>
              <a:t>sérokonverze</a:t>
            </a:r>
            <a:r>
              <a:rPr lang="cs-CZ" dirty="0">
                <a:ea typeface="Calibri"/>
                <a:cs typeface="Calibri"/>
              </a:rPr>
              <a:t> – zvýšení hladiny specifických protilátek, tento pojem zahrnuje dynamiku tvorby protilátek </a:t>
            </a:r>
          </a:p>
          <a:p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séropozitivita</a:t>
            </a:r>
            <a:r>
              <a:rPr lang="cs-CZ" dirty="0">
                <a:ea typeface="Calibri"/>
                <a:cs typeface="Calibri"/>
              </a:rPr>
              <a:t>, </a:t>
            </a:r>
          </a:p>
          <a:p>
            <a:r>
              <a:rPr lang="cs-CZ" dirty="0" err="1">
                <a:ea typeface="Calibri"/>
                <a:cs typeface="Calibri"/>
              </a:rPr>
              <a:t>séronegativita</a:t>
            </a:r>
            <a:r>
              <a:rPr lang="cs-CZ" dirty="0">
                <a:ea typeface="Calibri"/>
                <a:cs typeface="Calibri"/>
              </a:rPr>
              <a:t> – přítomnost, resp. nepřítomnost specifických protilátek v séru</a:t>
            </a:r>
          </a:p>
          <a:p>
            <a:r>
              <a:rPr lang="cs-CZ" dirty="0">
                <a:ea typeface="Calibri"/>
                <a:cs typeface="Calibri"/>
              </a:rPr>
              <a:t> </a:t>
            </a:r>
            <a:r>
              <a:rPr lang="cs-CZ" dirty="0" err="1">
                <a:ea typeface="Calibri"/>
                <a:cs typeface="Calibri"/>
              </a:rPr>
              <a:t>sérorezistence</a:t>
            </a:r>
            <a:r>
              <a:rPr lang="cs-CZ" dirty="0">
                <a:ea typeface="Calibri"/>
                <a:cs typeface="Calibri"/>
              </a:rPr>
              <a:t> – stav, kdy při léčbě zůstává </a:t>
            </a:r>
            <a:r>
              <a:rPr lang="cs-CZ" dirty="0" err="1">
                <a:ea typeface="Calibri"/>
                <a:cs typeface="Calibri"/>
              </a:rPr>
              <a:t>séropozitivita</a:t>
            </a:r>
            <a:r>
              <a:rPr lang="cs-CZ" dirty="0">
                <a:ea typeface="Calibri"/>
                <a:cs typeface="Calibri"/>
              </a:rPr>
              <a:t> bez klinických příznaků </a:t>
            </a:r>
            <a:r>
              <a:rPr lang="cs-CZ" dirty="0" err="1">
                <a:ea typeface="Calibri"/>
                <a:cs typeface="Calibri"/>
              </a:rPr>
              <a:t>sérorecidiva</a:t>
            </a:r>
            <a:r>
              <a:rPr lang="cs-CZ" dirty="0">
                <a:ea typeface="Calibri"/>
                <a:cs typeface="Calibri"/>
              </a:rPr>
              <a:t> – znovuobjevení pozitivity séra po přechodném vymizení specifických protilátek • </a:t>
            </a:r>
          </a:p>
          <a:p>
            <a:r>
              <a:rPr lang="cs-CZ" dirty="0">
                <a:ea typeface="Calibri"/>
                <a:cs typeface="Calibri"/>
              </a:rPr>
              <a:t>sérotyp (</a:t>
            </a:r>
            <a:r>
              <a:rPr lang="cs-CZ" dirty="0" err="1">
                <a:ea typeface="Calibri"/>
                <a:cs typeface="Calibri"/>
              </a:rPr>
              <a:t>sérovar</a:t>
            </a:r>
            <a:r>
              <a:rPr lang="cs-CZ" dirty="0">
                <a:ea typeface="Calibri"/>
                <a:cs typeface="Calibri"/>
              </a:rPr>
              <a:t>) skupina původců onemocnění (obvykle podmnožinu bakteriálního druhu), která se od jiných zástupců téhož bakteriálního druhu dá odlišit právě na základě sérologické reakce. Vykazuje tedy určitou antigenní specifitu v rámci druhu.</a:t>
            </a:r>
          </a:p>
        </p:txBody>
      </p:sp>
    </p:spTree>
    <p:extLst>
      <p:ext uri="{BB962C8B-B14F-4D97-AF65-F5344CB8AC3E}">
        <p14:creationId xmlns:p14="http://schemas.microsoft.com/office/powerpoint/2010/main" val="3374595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724B33-45A0-10D9-3227-C4346C2F4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Další stanovení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1874A7-4039-2EAF-EFFE-D06D607C2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Calibri"/>
                <a:cs typeface="Calibri"/>
              </a:rPr>
              <a:t>Stanovení </a:t>
            </a:r>
            <a:r>
              <a:rPr lang="cs-CZ" dirty="0" err="1">
                <a:ea typeface="Calibri"/>
                <a:cs typeface="Calibri"/>
              </a:rPr>
              <a:t>IgE</a:t>
            </a:r>
          </a:p>
          <a:p>
            <a:r>
              <a:rPr lang="cs-CZ" dirty="0">
                <a:ea typeface="Calibri"/>
                <a:cs typeface="Calibri"/>
              </a:rPr>
              <a:t>Stanovení monoklonální (patologické) komponenty: při podezření na monoklonální </a:t>
            </a:r>
            <a:r>
              <a:rPr lang="cs-CZ" dirty="0" err="1">
                <a:ea typeface="Calibri"/>
                <a:cs typeface="Calibri"/>
              </a:rPr>
              <a:t>gamapatie</a:t>
            </a:r>
            <a:r>
              <a:rPr lang="cs-CZ" dirty="0">
                <a:ea typeface="Calibri"/>
                <a:cs typeface="Calibri"/>
              </a:rPr>
              <a:t> se stanovuje množství mono-, </a:t>
            </a:r>
            <a:r>
              <a:rPr lang="cs-CZ" dirty="0" err="1">
                <a:ea typeface="Calibri"/>
                <a:cs typeface="Calibri"/>
              </a:rPr>
              <a:t>bi</a:t>
            </a:r>
            <a:r>
              <a:rPr lang="cs-CZ" dirty="0">
                <a:ea typeface="Calibri"/>
                <a:cs typeface="Calibri"/>
              </a:rPr>
              <a:t>- nebo </a:t>
            </a:r>
            <a:r>
              <a:rPr lang="cs-CZ" dirty="0" err="1">
                <a:ea typeface="Calibri"/>
                <a:cs typeface="Calibri"/>
              </a:rPr>
              <a:t>oligoklonálních</a:t>
            </a:r>
            <a:r>
              <a:rPr lang="cs-CZ" dirty="0">
                <a:ea typeface="Calibri"/>
                <a:cs typeface="Calibri"/>
              </a:rPr>
              <a:t> protilátek, které jsou produkty jednoho nebo několika málo patologicky zmnožených klonů B lymfocytů (</a:t>
            </a:r>
            <a:r>
              <a:rPr lang="cs-CZ" dirty="0" err="1">
                <a:ea typeface="Calibri"/>
                <a:cs typeface="Calibri"/>
              </a:rPr>
              <a:t>imunofixace</a:t>
            </a:r>
            <a:r>
              <a:rPr lang="cs-CZ" dirty="0">
                <a:ea typeface="Calibri"/>
                <a:cs typeface="Calibri"/>
              </a:rPr>
              <a:t>). </a:t>
            </a:r>
          </a:p>
          <a:p>
            <a:r>
              <a:rPr lang="cs-CZ" dirty="0">
                <a:ea typeface="Calibri"/>
                <a:cs typeface="Calibri"/>
              </a:rPr>
              <a:t>Stanovení </a:t>
            </a:r>
            <a:r>
              <a:rPr lang="cs-CZ" dirty="0" err="1">
                <a:ea typeface="Calibri"/>
                <a:cs typeface="Calibri"/>
              </a:rPr>
              <a:t>kryoglobulinů</a:t>
            </a:r>
            <a:r>
              <a:rPr lang="cs-CZ" dirty="0">
                <a:ea typeface="Calibri"/>
                <a:cs typeface="Calibri"/>
              </a:rPr>
              <a:t> (např. hematologické malignity, revmatoidní artritida, vaskulitidy, chronické zánětlivé stavy, vleklé infekce apod.). Stanovení za přísných teplotních podmínek 37°C (jinak precipitace)</a:t>
            </a:r>
          </a:p>
        </p:txBody>
      </p:sp>
    </p:spTree>
    <p:extLst>
      <p:ext uri="{BB962C8B-B14F-4D97-AF65-F5344CB8AC3E}">
        <p14:creationId xmlns:p14="http://schemas.microsoft.com/office/powerpoint/2010/main" val="3797587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sz="3200" b="1" i="1">
                <a:solidFill>
                  <a:schemeClr val="folHlink"/>
                </a:solidFill>
              </a:rPr>
              <a:t>Zákalové reakce</a:t>
            </a:r>
            <a:br>
              <a:rPr lang="cs-CZ" b="1" i="1">
                <a:solidFill>
                  <a:schemeClr val="folHlink"/>
                </a:solidFill>
              </a:rPr>
            </a:br>
            <a:r>
              <a:rPr lang="cs-CZ" sz="1800" b="1" i="1">
                <a:solidFill>
                  <a:schemeClr val="folHlink"/>
                </a:solidFill>
              </a:rPr>
              <a:t>metoda probíhající v roztoku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4825" y="1052514"/>
            <a:ext cx="8642350" cy="720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1800" b="1">
                <a:solidFill>
                  <a:schemeClr val="folHlink"/>
                </a:solidFill>
              </a:rPr>
              <a:t>Princip:</a:t>
            </a:r>
            <a:r>
              <a:rPr lang="cs-CZ" sz="1800" b="1"/>
              <a:t> při reakci Ag a Ab vzniká zákal-precipitát, jehož intenzita je při konstantním množstvím mn. Ab úměrná koncentraci vyšetřovaného Ag </a:t>
            </a:r>
          </a:p>
        </p:txBody>
      </p:sp>
      <p:pic>
        <p:nvPicPr>
          <p:cNvPr id="43012" name="Picture 5" descr="F4k46-o49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49900" y="2060575"/>
            <a:ext cx="5118100" cy="1944688"/>
          </a:xfrm>
          <a:noFill/>
        </p:spPr>
      </p:pic>
      <p:sp>
        <p:nvSpPr>
          <p:cNvPr id="43013" name="Rectangle 8"/>
          <p:cNvSpPr>
            <a:spLocks noChangeArrowheads="1"/>
          </p:cNvSpPr>
          <p:nvPr/>
        </p:nvSpPr>
        <p:spPr bwMode="auto">
          <a:xfrm>
            <a:off x="1703512" y="1700809"/>
            <a:ext cx="4067944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Symbol" pitchFamily="18" charset="2"/>
              <a:buChar char="*"/>
            </a:pPr>
            <a:r>
              <a:rPr lang="cs-CZ" sz="2400" b="1" dirty="0">
                <a:solidFill>
                  <a:srgbClr val="7030A0"/>
                </a:solidFill>
              </a:rPr>
              <a:t>NEFELOMETRIE </a:t>
            </a:r>
            <a:r>
              <a:rPr lang="cs-CZ" sz="2400" dirty="0"/>
              <a:t>– rozptyl monochrom. světla měřeného pod úhlem, měří se intenzita záblesků světla odraženého od IK (</a:t>
            </a:r>
            <a:r>
              <a:rPr lang="cs-CZ" sz="2400" dirty="0" err="1"/>
              <a:t>Tyndal</a:t>
            </a:r>
            <a:r>
              <a:rPr lang="cs-CZ" sz="2400" dirty="0"/>
              <a:t>. efekt), výbojka nebo laser</a:t>
            </a:r>
            <a:endParaRPr lang="cs-CZ" sz="240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cs-CZ" sz="2000" dirty="0"/>
          </a:p>
        </p:txBody>
      </p:sp>
      <p:sp>
        <p:nvSpPr>
          <p:cNvPr id="43014" name="Rectangle 8"/>
          <p:cNvSpPr>
            <a:spLocks noChangeArrowheads="1"/>
          </p:cNvSpPr>
          <p:nvPr/>
        </p:nvSpPr>
        <p:spPr bwMode="auto">
          <a:xfrm>
            <a:off x="1703388" y="4221089"/>
            <a:ext cx="89646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7030A0"/>
                </a:solidFill>
              </a:rPr>
              <a:t>TURBIDIMETRIE </a:t>
            </a:r>
            <a:r>
              <a:rPr lang="cs-CZ" sz="2400" dirty="0">
                <a:solidFill>
                  <a:srgbClr val="7030A0"/>
                </a:solidFill>
              </a:rPr>
              <a:t>– </a:t>
            </a:r>
            <a:r>
              <a:rPr lang="cs-CZ" sz="2400" dirty="0"/>
              <a:t>úbytek monochrom. světla o 320nm při průchodu vzorkem v kyvetě měřeného ve stejné rovině </a:t>
            </a:r>
          </a:p>
          <a:p>
            <a:r>
              <a:rPr lang="cs-CZ" sz="2400" dirty="0"/>
              <a:t>Výhoda: možnost automatizace, rychlost provedení, přesnost, ale vyšší cena, dioda, méně přesná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>
            <a:extLst>
              <a:ext uri="{FF2B5EF4-FFF2-40B4-BE49-F238E27FC236}">
                <a16:creationId xmlns:a16="http://schemas.microsoft.com/office/drawing/2014/main" id="{D96E3836-CA3B-4D0A-9E18-F34447213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063" y="142875"/>
            <a:ext cx="8229600" cy="439738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sz="2800" b="1" dirty="0" err="1">
                <a:solidFill>
                  <a:srgbClr val="002060"/>
                </a:solidFill>
              </a:rPr>
              <a:t>Imunofixace</a:t>
            </a:r>
            <a:endParaRPr lang="cs-CZ" sz="2800" b="1" dirty="0">
              <a:solidFill>
                <a:srgbClr val="002060"/>
              </a:solidFill>
            </a:endParaRPr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7307A8D4-A82F-48A6-A5F2-7D571DBD5A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9876" y="2406650"/>
            <a:ext cx="7858125" cy="4451350"/>
          </a:xfrm>
          <a:noFill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A209918-AFE2-4DCF-AB6E-478AF8AE7B53}"/>
              </a:ext>
            </a:extLst>
          </p:cNvPr>
          <p:cNvSpPr txBox="1"/>
          <p:nvPr/>
        </p:nvSpPr>
        <p:spPr>
          <a:xfrm>
            <a:off x="621437" y="642938"/>
            <a:ext cx="111681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dirty="0"/>
              <a:t>Rozdělení různých proteinů na základě jejich pohyblivosti v el. poli modifikační metodou</a:t>
            </a:r>
          </a:p>
          <a:p>
            <a:pPr marL="457200" indent="-457200">
              <a:buFontTx/>
              <a:buAutoNum type="arabicPeriod"/>
              <a:defRPr/>
            </a:pPr>
            <a:r>
              <a:rPr lang="cs-CZ" sz="2000" b="1" dirty="0">
                <a:solidFill>
                  <a:srgbClr val="7030A0"/>
                </a:solidFill>
              </a:rPr>
              <a:t>stupeň: </a:t>
            </a:r>
            <a:r>
              <a:rPr lang="cs-CZ" sz="2000" dirty="0" err="1"/>
              <a:t>Elfo</a:t>
            </a:r>
            <a:r>
              <a:rPr lang="cs-CZ" sz="2000" dirty="0"/>
              <a:t> vyšetřovaného séra</a:t>
            </a:r>
          </a:p>
          <a:p>
            <a:pPr marL="457200" indent="-457200">
              <a:buFontTx/>
              <a:buAutoNum type="arabicPeriod"/>
              <a:defRPr/>
            </a:pPr>
            <a:r>
              <a:rPr lang="cs-CZ" sz="2000" b="1" dirty="0">
                <a:solidFill>
                  <a:srgbClr val="7030A0"/>
                </a:solidFill>
              </a:rPr>
              <a:t>Stupeň: </a:t>
            </a:r>
            <a:r>
              <a:rPr lang="cs-CZ" sz="2000" dirty="0"/>
              <a:t>na </a:t>
            </a:r>
            <a:r>
              <a:rPr lang="cs-CZ" sz="2000" dirty="0" err="1"/>
              <a:t>agarózu</a:t>
            </a:r>
            <a:r>
              <a:rPr lang="cs-CZ" sz="2000" dirty="0"/>
              <a:t> se položí </a:t>
            </a:r>
            <a:r>
              <a:rPr lang="cs-CZ" sz="2000" dirty="0" err="1"/>
              <a:t>plastikované</a:t>
            </a:r>
            <a:r>
              <a:rPr lang="cs-CZ" sz="2000" dirty="0"/>
              <a:t> maska s výřezy, naplní se s </a:t>
            </a:r>
            <a:r>
              <a:rPr lang="cs-CZ" sz="2000" dirty="0" err="1"/>
              <a:t>antiséry</a:t>
            </a:r>
            <a:r>
              <a:rPr lang="cs-CZ" sz="2000" dirty="0"/>
              <a:t> (</a:t>
            </a:r>
            <a:r>
              <a:rPr lang="cs-CZ" sz="2000" dirty="0" err="1"/>
              <a:t>antiIgG</a:t>
            </a:r>
            <a:r>
              <a:rPr lang="cs-CZ" sz="2000" dirty="0"/>
              <a:t>, </a:t>
            </a:r>
            <a:r>
              <a:rPr lang="cs-CZ" sz="2000" dirty="0" err="1"/>
              <a:t>IgA</a:t>
            </a:r>
            <a:r>
              <a:rPr lang="cs-CZ" sz="2000" dirty="0"/>
              <a:t>, </a:t>
            </a:r>
            <a:r>
              <a:rPr lang="cs-CZ" sz="2000" dirty="0" err="1"/>
              <a:t>IgM</a:t>
            </a:r>
            <a:r>
              <a:rPr lang="cs-CZ" sz="2000" dirty="0"/>
              <a:t>, </a:t>
            </a:r>
            <a:r>
              <a:rPr lang="cs-CZ" sz="2000" dirty="0" err="1"/>
              <a:t>anti</a:t>
            </a:r>
            <a:r>
              <a:rPr lang="cs-CZ" sz="2000" dirty="0"/>
              <a:t> kappa, </a:t>
            </a:r>
            <a:r>
              <a:rPr lang="cs-CZ" sz="2000" dirty="0" err="1"/>
              <a:t>anti</a:t>
            </a:r>
            <a:r>
              <a:rPr lang="cs-CZ" sz="2000" dirty="0"/>
              <a:t> lambda), pak porovnání s </a:t>
            </a:r>
            <a:r>
              <a:rPr lang="cs-CZ" sz="2000" dirty="0" err="1"/>
              <a:t>precip</a:t>
            </a:r>
            <a:r>
              <a:rPr lang="cs-CZ" sz="2000" dirty="0"/>
              <a:t>. reakce s normálním sérem ,TSP – testovaná séra pacientů</a:t>
            </a:r>
          </a:p>
          <a:p>
            <a:pPr>
              <a:defRPr/>
            </a:pPr>
            <a:endParaRPr lang="cs-CZ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115B8E3-F59F-4887-A741-C30EF7F891EA}"/>
              </a:ext>
            </a:extLst>
          </p:cNvPr>
          <p:cNvSpPr txBox="1"/>
          <p:nvPr/>
        </p:nvSpPr>
        <p:spPr>
          <a:xfrm>
            <a:off x="727969" y="2690019"/>
            <a:ext cx="20819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Hodnocení</a:t>
            </a:r>
          </a:p>
          <a:p>
            <a:pPr>
              <a:defRPr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a)</a:t>
            </a:r>
            <a:r>
              <a:rPr lang="cs-CZ" dirty="0" err="1"/>
              <a:t>Okometricy</a:t>
            </a:r>
            <a:endParaRPr lang="cs-CZ" dirty="0"/>
          </a:p>
          <a:p>
            <a:pPr>
              <a:defRPr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b)</a:t>
            </a:r>
            <a:r>
              <a:rPr lang="cs-CZ" dirty="0"/>
              <a:t>denzitometricky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ovéPole 5"/>
          <p:cNvSpPr>
            <a:spLocks noGrp="1" noChangeArrowheads="1"/>
          </p:cNvSpPr>
          <p:nvPr>
            <p:ph type="body" idx="1"/>
          </p:nvPr>
        </p:nvSpPr>
        <p:spPr>
          <a:xfrm>
            <a:off x="1774825" y="333375"/>
            <a:ext cx="8497888" cy="5792788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b="1" dirty="0">
                <a:solidFill>
                  <a:schemeClr val="folHlink"/>
                </a:solidFill>
              </a:rPr>
              <a:t>Využití:</a:t>
            </a:r>
            <a:r>
              <a:rPr lang="cs-CZ" dirty="0"/>
              <a:t> Stanovení c </a:t>
            </a:r>
            <a:r>
              <a:rPr lang="cs-CZ" dirty="0" err="1"/>
              <a:t>Ig</a:t>
            </a:r>
            <a:r>
              <a:rPr lang="cs-CZ" dirty="0"/>
              <a:t>, hlavních sérových proteinů, stanovení sérových </a:t>
            </a:r>
            <a:r>
              <a:rPr lang="cs-CZ" dirty="0" err="1"/>
              <a:t>bílk</a:t>
            </a:r>
            <a:r>
              <a:rPr lang="cs-CZ" dirty="0"/>
              <a:t>.(složky C, proteiny akut. fáze (CRP – </a:t>
            </a:r>
            <a:r>
              <a:rPr lang="cs-CZ" sz="2400" dirty="0" err="1"/>
              <a:t>stand</a:t>
            </a:r>
            <a:r>
              <a:rPr lang="cs-CZ" sz="2400" dirty="0"/>
              <a:t>. 2mg/l</a:t>
            </a:r>
            <a:r>
              <a:rPr lang="cs-CZ" dirty="0"/>
              <a:t>, transferin, alfa2 – </a:t>
            </a:r>
            <a:r>
              <a:rPr lang="cs-CZ" dirty="0" err="1"/>
              <a:t>makroglobulin</a:t>
            </a:r>
            <a:r>
              <a:rPr lang="cs-CZ" dirty="0"/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b="1" dirty="0">
                <a:solidFill>
                  <a:schemeClr val="folHlink"/>
                </a:solidFill>
              </a:rPr>
              <a:t>Úskalí:</a:t>
            </a:r>
            <a:r>
              <a:rPr lang="cs-CZ" dirty="0"/>
              <a:t> V </a:t>
            </a:r>
            <a:r>
              <a:rPr lang="cs-CZ" dirty="0" err="1"/>
              <a:t>prec</a:t>
            </a:r>
            <a:r>
              <a:rPr lang="cs-CZ" dirty="0"/>
              <a:t>. křivce je třeba vymezit oblasti: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dirty="0">
                <a:solidFill>
                  <a:schemeClr val="hlink"/>
                </a:solidFill>
              </a:rPr>
              <a:t>a)</a:t>
            </a:r>
            <a:r>
              <a:rPr lang="cs-CZ" dirty="0"/>
              <a:t>zóna využitelná pro měření Ab, </a:t>
            </a:r>
            <a:r>
              <a:rPr lang="cs-CZ" sz="1800" dirty="0" err="1"/>
              <a:t>tj</a:t>
            </a:r>
            <a:r>
              <a:rPr lang="cs-CZ" sz="1800" dirty="0"/>
              <a:t> oblast nadbytku Ab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dirty="0">
                <a:solidFill>
                  <a:schemeClr val="hlink"/>
                </a:solidFill>
              </a:rPr>
              <a:t>b)Kritický  bod, oblast ekvivalence, </a:t>
            </a:r>
            <a:r>
              <a:rPr lang="cs-CZ" sz="1800" dirty="0">
                <a:solidFill>
                  <a:schemeClr val="hlink"/>
                </a:solidFill>
              </a:rPr>
              <a:t>zde leží nejvyšší </a:t>
            </a:r>
            <a:r>
              <a:rPr lang="cs-CZ" sz="1800" dirty="0" err="1">
                <a:solidFill>
                  <a:schemeClr val="hlink"/>
                </a:solidFill>
              </a:rPr>
              <a:t>konc</a:t>
            </a:r>
            <a:r>
              <a:rPr lang="cs-CZ" sz="1800" dirty="0">
                <a:solidFill>
                  <a:schemeClr val="hlink"/>
                </a:solidFill>
              </a:rPr>
              <a:t>. </a:t>
            </a:r>
            <a:r>
              <a:rPr lang="cs-CZ" sz="1800" dirty="0" err="1">
                <a:solidFill>
                  <a:schemeClr val="hlink"/>
                </a:solidFill>
              </a:rPr>
              <a:t>Ag</a:t>
            </a:r>
            <a:r>
              <a:rPr lang="cs-CZ" sz="1800" dirty="0">
                <a:solidFill>
                  <a:schemeClr val="hlink"/>
                </a:solidFill>
              </a:rPr>
              <a:t>, kterou lze ještě měřit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dirty="0">
                <a:solidFill>
                  <a:schemeClr val="hlink"/>
                </a:solidFill>
              </a:rPr>
              <a:t>c)</a:t>
            </a:r>
            <a:r>
              <a:rPr lang="cs-CZ" dirty="0"/>
              <a:t>oblast za </a:t>
            </a:r>
            <a:r>
              <a:rPr lang="cs-CZ" dirty="0" err="1"/>
              <a:t>krit</a:t>
            </a:r>
            <a:r>
              <a:rPr lang="cs-CZ" dirty="0"/>
              <a:t>. bodem pro </a:t>
            </a:r>
            <a:r>
              <a:rPr lang="cs-CZ" dirty="0" err="1"/>
              <a:t>Ag</a:t>
            </a:r>
            <a:r>
              <a:rPr lang="cs-CZ" dirty="0"/>
              <a:t>, </a:t>
            </a:r>
            <a:r>
              <a:rPr lang="cs-CZ" sz="1800" dirty="0"/>
              <a:t>zde nelze měřit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sz="1800" dirty="0"/>
              <a:t>Dva režimy stanovení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cs-CZ" sz="2000" dirty="0" err="1">
                <a:solidFill>
                  <a:srgbClr val="FF0000"/>
                </a:solidFill>
              </a:rPr>
              <a:t>End</a:t>
            </a:r>
            <a:r>
              <a:rPr lang="cs-CZ" sz="2000" dirty="0">
                <a:solidFill>
                  <a:srgbClr val="FF0000"/>
                </a:solidFill>
              </a:rPr>
              <a:t> point – měří se v prostředí </a:t>
            </a:r>
            <a:r>
              <a:rPr lang="cs-CZ" sz="2000" dirty="0" err="1">
                <a:solidFill>
                  <a:srgbClr val="FF0000"/>
                </a:solidFill>
              </a:rPr>
              <a:t>polyetylénglykolu</a:t>
            </a:r>
            <a:endParaRPr lang="cs-CZ" sz="20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cs-CZ" sz="2000" dirty="0" err="1">
                <a:solidFill>
                  <a:srgbClr val="FF0000"/>
                </a:solidFill>
              </a:rPr>
              <a:t>Rate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kynetický</a:t>
            </a:r>
            <a:r>
              <a:rPr lang="cs-CZ" sz="2000" dirty="0">
                <a:solidFill>
                  <a:srgbClr val="FF0000"/>
                </a:solidFill>
              </a:rPr>
              <a:t> systém – měří se kineticky , v krátkých časových intervalech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760</Words>
  <Application>Microsoft Office PowerPoint</Application>
  <PresentationFormat>Širokoúhlá obrazovka</PresentationFormat>
  <Paragraphs>76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Tahoma</vt:lpstr>
      <vt:lpstr>Times New Roman</vt:lpstr>
      <vt:lpstr>Motiv systému Office</vt:lpstr>
      <vt:lpstr>Metody stanovení protilátek</vt:lpstr>
      <vt:lpstr>Metody</vt:lpstr>
      <vt:lpstr>Stanovení protilátek</vt:lpstr>
      <vt:lpstr>Prezentace aplikace PowerPoint</vt:lpstr>
      <vt:lpstr>Důležité pojmy z oblasti sérologie jsou: </vt:lpstr>
      <vt:lpstr>Další stanovení</vt:lpstr>
      <vt:lpstr>Zákalové reakce metoda probíhající v roztoku</vt:lpstr>
      <vt:lpstr>Imunofixace</vt:lpstr>
      <vt:lpstr>Prezentace aplikace PowerPoint</vt:lpstr>
      <vt:lpstr>Metoda ELISA Sendvičová ELISA pro protilátky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Žákovská</dc:creator>
  <cp:lastModifiedBy>Alena Žákovská</cp:lastModifiedBy>
  <cp:revision>66</cp:revision>
  <dcterms:created xsi:type="dcterms:W3CDTF">2023-05-03T11:25:20Z</dcterms:created>
  <dcterms:modified xsi:type="dcterms:W3CDTF">2024-04-29T07:52:52Z</dcterms:modified>
</cp:coreProperties>
</file>