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89" r:id="rId3"/>
    <p:sldId id="257" r:id="rId4"/>
    <p:sldId id="258" r:id="rId5"/>
    <p:sldId id="288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32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96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271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5C52-FB31-4100-9147-7163647E9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230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0529-E037-4B25-B15B-C26F87B6E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6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24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53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95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84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2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01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27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31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40B8-3638-4867-8B3D-D0543828A5DC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0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3200" b="1" i="1">
                <a:solidFill>
                  <a:schemeClr val="folHlink"/>
                </a:solidFill>
              </a:rPr>
              <a:t>Vyšetření komplementového systému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3509" y="908720"/>
            <a:ext cx="9323667" cy="4973606"/>
          </a:xfrm>
        </p:spPr>
        <p:txBody>
          <a:bodyPr>
            <a:normAutofit fontScale="47500" lnSpcReduction="20000"/>
          </a:bodyPr>
          <a:lstStyle/>
          <a:p>
            <a:pPr marL="609600" indent="-609600">
              <a:buNone/>
            </a:pPr>
            <a:r>
              <a:rPr lang="cs-CZ" sz="5100" dirty="0">
                <a:solidFill>
                  <a:srgbClr val="00B0F0"/>
                </a:solidFill>
              </a:rPr>
              <a:t>a) </a:t>
            </a:r>
            <a:r>
              <a:rPr lang="cs-CZ" sz="5100" dirty="0"/>
              <a:t>Stanovují se hladiny jednotlivých složek K v séru – </a:t>
            </a:r>
          </a:p>
          <a:p>
            <a:pPr marL="609600" indent="-609600">
              <a:buNone/>
            </a:pPr>
            <a:r>
              <a:rPr lang="cs-CZ" sz="5100" dirty="0"/>
              <a:t>        za pomoci antisér, většinou proti C3, C4, C1q, C1 inhibitor (</a:t>
            </a:r>
            <a:r>
              <a:rPr lang="cs-CZ" sz="5100" dirty="0" err="1"/>
              <a:t>hereditátní</a:t>
            </a:r>
            <a:r>
              <a:rPr lang="cs-CZ" sz="5100" dirty="0"/>
              <a:t> </a:t>
            </a:r>
            <a:r>
              <a:rPr lang="cs-CZ" sz="5100" dirty="0" err="1"/>
              <a:t>angiedém</a:t>
            </a:r>
            <a:r>
              <a:rPr lang="cs-CZ" sz="5100" dirty="0"/>
              <a:t>), nefelometrické a turbidimetrické stanovení, ELISA</a:t>
            </a:r>
          </a:p>
          <a:p>
            <a:pPr marL="609600" indent="-609600">
              <a:buNone/>
            </a:pPr>
            <a:r>
              <a:rPr lang="cs-CZ" sz="5100" dirty="0">
                <a:solidFill>
                  <a:srgbClr val="00B0F0"/>
                </a:solidFill>
              </a:rPr>
              <a:t>b) </a:t>
            </a:r>
            <a:r>
              <a:rPr lang="cs-CZ" sz="5100" dirty="0"/>
              <a:t>Celková aktivita komplementové kaskády-se provádí testem </a:t>
            </a:r>
            <a:r>
              <a:rPr lang="cs-CZ" sz="5100" dirty="0">
                <a:solidFill>
                  <a:srgbClr val="FFC000"/>
                </a:solidFill>
              </a:rPr>
              <a:t>CH50 </a:t>
            </a:r>
            <a:r>
              <a:rPr lang="cs-CZ" sz="5100" dirty="0"/>
              <a:t>– (50% hemolýza způsobená komplementem – </a:t>
            </a:r>
            <a:r>
              <a:rPr lang="cs-CZ" sz="5100" dirty="0" err="1"/>
              <a:t>membranolytická</a:t>
            </a:r>
            <a:r>
              <a:rPr lang="cs-CZ" sz="5100" dirty="0"/>
              <a:t> aktivita), stupeň hemolýzy závisí na množství přidaného K, nepřímá úměra, hemolýza – spektrofotometrie</a:t>
            </a:r>
          </a:p>
          <a:p>
            <a:pPr marL="609600" indent="-609600">
              <a:buNone/>
            </a:pPr>
            <a:r>
              <a:rPr lang="cs-CZ" sz="5100" dirty="0" err="1"/>
              <a:t>Beranní</a:t>
            </a:r>
            <a:r>
              <a:rPr lang="cs-CZ" sz="5100" dirty="0"/>
              <a:t> krvinky, hemolyzin, komplement </a:t>
            </a:r>
          </a:p>
          <a:p>
            <a:pPr marL="609600" indent="-609600">
              <a:buNone/>
            </a:pPr>
            <a:r>
              <a:rPr lang="cs-CZ" sz="5100" dirty="0">
                <a:solidFill>
                  <a:schemeClr val="folHlink"/>
                </a:solidFill>
              </a:rPr>
              <a:t>Využití:</a:t>
            </a:r>
            <a:r>
              <a:rPr lang="cs-CZ" sz="5100" dirty="0"/>
              <a:t>  K detekci poruch nedostatečného mn. nebo defektů složek K systému</a:t>
            </a:r>
          </a:p>
          <a:p>
            <a:pPr marL="609600" indent="-609600">
              <a:buNone/>
            </a:pPr>
            <a:r>
              <a:rPr lang="cs-CZ" sz="5100" dirty="0"/>
              <a:t>Reakční směs:</a:t>
            </a:r>
          </a:p>
          <a:p>
            <a:pPr marL="609600" indent="-609600">
              <a:buNone/>
            </a:pPr>
            <a:r>
              <a:rPr lang="cs-CZ" sz="5100" dirty="0"/>
              <a:t>2% nálev krvinek,  Ab(hemolyzin), C komerční (vyšetřované sérum)</a:t>
            </a:r>
          </a:p>
          <a:p>
            <a:pPr marL="609600" indent="-609600">
              <a:buNone/>
            </a:pPr>
            <a:r>
              <a:rPr lang="cs-CZ" sz="5100" dirty="0"/>
              <a:t>Výsledek: lýze buněk, vyčeření</a:t>
            </a:r>
          </a:p>
          <a:p>
            <a:pPr marL="609600" indent="-609600">
              <a:buNone/>
            </a:pPr>
            <a:endParaRPr lang="cs-CZ" sz="4400" dirty="0"/>
          </a:p>
          <a:p>
            <a:pPr marL="609600" indent="-609600">
              <a:buNone/>
            </a:pPr>
            <a:endParaRPr lang="cs-CZ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3CA90-F34C-2FD8-012B-82597367E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Využití: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CE3EA-779C-C6B8-182D-C5E4734FF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Imunokomplexové</a:t>
            </a:r>
            <a:r>
              <a:rPr lang="cs-CZ" dirty="0"/>
              <a:t> choroby (stanovení C3 a C4)</a:t>
            </a:r>
          </a:p>
          <a:p>
            <a:r>
              <a:rPr lang="cs-CZ" dirty="0" err="1"/>
              <a:t>Podezdření</a:t>
            </a:r>
            <a:r>
              <a:rPr lang="cs-CZ" dirty="0"/>
              <a:t> na deficity </a:t>
            </a:r>
            <a:r>
              <a:rPr lang="cs-CZ" dirty="0" err="1"/>
              <a:t>jedn</a:t>
            </a:r>
            <a:r>
              <a:rPr lang="cs-CZ" dirty="0"/>
              <a:t>. Složek</a:t>
            </a:r>
          </a:p>
          <a:p>
            <a:r>
              <a:rPr lang="cs-CZ" dirty="0"/>
              <a:t>U vleklých infekcí a imunodeficit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041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1357313"/>
          </a:xfrm>
        </p:spPr>
        <p:txBody>
          <a:bodyPr/>
          <a:lstStyle/>
          <a:p>
            <a:pPr eaLnBrk="1" hangingPunct="1"/>
            <a:r>
              <a:rPr lang="cs-CZ" sz="3200" b="1" dirty="0">
                <a:solidFill>
                  <a:schemeClr val="folHlink"/>
                </a:solidFill>
              </a:rPr>
              <a:t>Komplementové metody</a:t>
            </a:r>
            <a:br>
              <a:rPr lang="cs-CZ" sz="3200" b="1" i="1" dirty="0">
                <a:solidFill>
                  <a:schemeClr val="folHlink"/>
                </a:solidFill>
              </a:rPr>
            </a:br>
            <a:r>
              <a:rPr lang="cs-CZ" sz="1800" b="1" dirty="0">
                <a:solidFill>
                  <a:schemeClr val="accent1"/>
                </a:solidFill>
              </a:rPr>
              <a:t>metody využívající faktu aktivace komplementového systému komplexem – antigen-protilátka, </a:t>
            </a:r>
            <a:r>
              <a:rPr lang="cs-CZ" sz="2400" b="1" dirty="0">
                <a:solidFill>
                  <a:schemeClr val="accent1"/>
                </a:solidFill>
              </a:rPr>
              <a:t>KFR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09751" y="1357314"/>
            <a:ext cx="7019925" cy="524003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800" dirty="0"/>
          </a:p>
          <a:p>
            <a:pPr eaLnBrk="1" hangingPunct="1">
              <a:lnSpc>
                <a:spcPct val="80000"/>
              </a:lnSpc>
            </a:pPr>
            <a:r>
              <a:rPr lang="cs-CZ" sz="2400" b="1" u="sng" dirty="0">
                <a:solidFill>
                  <a:srgbClr val="7030A0"/>
                </a:solidFill>
              </a:rPr>
              <a:t>Složky reakce</a:t>
            </a:r>
            <a:r>
              <a:rPr lang="cs-CZ" sz="2400" b="1" dirty="0">
                <a:solidFill>
                  <a:srgbClr val="7030A0"/>
                </a:solidFill>
              </a:rPr>
              <a:t>: </a:t>
            </a:r>
            <a:r>
              <a:rPr lang="cs-CZ" sz="2400" dirty="0"/>
              <a:t>Ab, </a:t>
            </a:r>
            <a:r>
              <a:rPr lang="cs-CZ" sz="2400" dirty="0" err="1"/>
              <a:t>Ag</a:t>
            </a:r>
            <a:r>
              <a:rPr lang="cs-CZ" sz="2400" dirty="0"/>
              <a:t>, C, ERY, hemolyzin</a:t>
            </a:r>
            <a:endParaRPr lang="cs-CZ" sz="2400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>
                <a:sym typeface="Symbol" pitchFamily="18" charset="2"/>
              </a:rPr>
              <a:t> Ab- </a:t>
            </a:r>
            <a:r>
              <a:rPr lang="cs-CZ" sz="2400" dirty="0"/>
              <a:t> </a:t>
            </a:r>
            <a:r>
              <a:rPr lang="cs-CZ" sz="2400" b="1" i="1" dirty="0"/>
              <a:t>vyšetřované sérum</a:t>
            </a:r>
            <a:r>
              <a:rPr lang="cs-CZ" sz="24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/>
              <a:t>- chceme v něm </a:t>
            </a:r>
            <a:r>
              <a:rPr lang="cs-CZ" sz="2400" b="1" i="1" dirty="0"/>
              <a:t>prokázat protilátku</a:t>
            </a:r>
            <a:r>
              <a:rPr lang="cs-CZ" sz="2400" dirty="0"/>
              <a:t> </a:t>
            </a:r>
            <a:r>
              <a:rPr lang="cs-CZ" sz="2400" i="1" dirty="0"/>
              <a:t>/ komplement v séru je tepelně inaktivován /</a:t>
            </a:r>
            <a:endParaRPr lang="cs-CZ" sz="2400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>
                <a:sym typeface="Symbol" pitchFamily="18" charset="2"/>
              </a:rPr>
              <a:t></a:t>
            </a:r>
            <a:r>
              <a:rPr lang="cs-CZ" sz="2400" dirty="0"/>
              <a:t> </a:t>
            </a:r>
            <a:r>
              <a:rPr lang="cs-CZ" sz="2400" b="1" i="1" dirty="0"/>
              <a:t>známý specifický </a:t>
            </a:r>
            <a:r>
              <a:rPr lang="cs-CZ" sz="2400" b="1" i="1" dirty="0" err="1"/>
              <a:t>Ag</a:t>
            </a:r>
            <a:r>
              <a:rPr lang="cs-CZ" sz="24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/>
              <a:t>- jsou-li v séru Ab, vytvoří se </a:t>
            </a:r>
            <a:r>
              <a:rPr lang="cs-CZ" sz="2400" b="1" i="1" dirty="0" err="1"/>
              <a:t>imunokomplex</a:t>
            </a:r>
            <a:r>
              <a:rPr lang="cs-CZ" sz="2400" b="1" i="1" dirty="0"/>
              <a:t> IK</a:t>
            </a:r>
            <a:endParaRPr lang="cs-CZ" sz="2400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>
                <a:sym typeface="Symbol" pitchFamily="18" charset="2"/>
              </a:rPr>
              <a:t></a:t>
            </a:r>
            <a:r>
              <a:rPr lang="cs-CZ" sz="2400" dirty="0"/>
              <a:t> </a:t>
            </a:r>
            <a:r>
              <a:rPr lang="cs-CZ" sz="2400" b="1" i="1" dirty="0"/>
              <a:t>KOMPLEMENT </a:t>
            </a:r>
            <a:r>
              <a:rPr lang="cs-CZ" sz="2400" dirty="0"/>
              <a:t>- zdrojem nejčastěji sérum morčete </a:t>
            </a:r>
            <a:r>
              <a:rPr lang="cs-CZ" sz="2400" b="1" i="1" dirty="0"/>
              <a:t>(váže se na IK a aktivuje protilátku)</a:t>
            </a:r>
            <a:endParaRPr lang="cs-CZ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dirty="0">
                <a:solidFill>
                  <a:srgbClr val="7030A0"/>
                </a:solidFill>
              </a:rPr>
              <a:t>hemolytický komplex: </a:t>
            </a:r>
            <a:r>
              <a:rPr lang="cs-CZ" sz="2400" dirty="0">
                <a:solidFill>
                  <a:srgbClr val="7030A0"/>
                </a:solidFill>
              </a:rPr>
              <a:t> </a:t>
            </a:r>
            <a:r>
              <a:rPr lang="cs-CZ" sz="2400" b="1" i="1" dirty="0" err="1"/>
              <a:t>komplex</a:t>
            </a:r>
            <a:r>
              <a:rPr lang="cs-CZ" sz="2400" b="1" i="1" dirty="0"/>
              <a:t> </a:t>
            </a:r>
            <a:r>
              <a:rPr lang="cs-CZ" sz="2400" b="1" i="1" dirty="0" err="1"/>
              <a:t>Ag</a:t>
            </a:r>
            <a:r>
              <a:rPr lang="cs-CZ" sz="2400" b="1" i="1" dirty="0"/>
              <a:t> /beraní ERY/ a protilátky </a:t>
            </a:r>
            <a:r>
              <a:rPr lang="cs-CZ" sz="2400" b="1" i="1" dirty="0">
                <a:sym typeface="Symbol" pitchFamily="18" charset="2"/>
              </a:rPr>
              <a:t></a:t>
            </a:r>
            <a:r>
              <a:rPr lang="cs-CZ" sz="2400" b="1" i="1" dirty="0"/>
              <a:t> </a:t>
            </a:r>
            <a:r>
              <a:rPr lang="cs-CZ" sz="2400" b="1" i="1" dirty="0" err="1"/>
              <a:t>EMBOCEPTORu</a:t>
            </a:r>
            <a:r>
              <a:rPr lang="cs-CZ" sz="2400" b="1" i="1" dirty="0"/>
              <a:t> /hemolyzinu</a:t>
            </a:r>
            <a:r>
              <a:rPr lang="cs-CZ" sz="2400" dirty="0"/>
              <a:t>/, získaného imunizací králičího séra beraními erytrocyty</a:t>
            </a:r>
            <a:endParaRPr lang="cs-CZ" sz="2400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2400" dirty="0"/>
              <a:t>aby došlo k hemolýze je nutná </a:t>
            </a:r>
            <a:r>
              <a:rPr lang="cs-CZ" sz="2400" b="1" i="1" dirty="0"/>
              <a:t>spoluúčast KOMPLEMENTU</a:t>
            </a:r>
            <a:r>
              <a:rPr lang="cs-CZ" sz="2400" dirty="0"/>
              <a:t> a inkubace 30 minut při 30 </a:t>
            </a:r>
            <a:r>
              <a:rPr lang="cs-CZ" sz="2400" dirty="0">
                <a:sym typeface="Symbol" pitchFamily="18" charset="2"/>
              </a:rPr>
              <a:t></a:t>
            </a:r>
            <a:r>
              <a:rPr lang="cs-CZ" sz="2400" dirty="0"/>
              <a:t>C</a:t>
            </a:r>
            <a:endParaRPr lang="cs-CZ" sz="2400" i="1" dirty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endParaRPr lang="cs-CZ" sz="2000" i="1" dirty="0">
              <a:solidFill>
                <a:schemeClr val="folHlink"/>
              </a:solidFill>
            </a:endParaRPr>
          </a:p>
        </p:txBody>
      </p:sp>
      <p:graphicFrame>
        <p:nvGraphicFramePr>
          <p:cNvPr id="1126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8328026" y="2420889"/>
          <a:ext cx="2339975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2" imgW="2123810" imgH="952633" progId="PBrush">
                  <p:embed/>
                </p:oleObj>
              </mc:Choice>
              <mc:Fallback>
                <p:oleObj name="Rastrový obrázek" r:id="rId2" imgW="2123810" imgH="952633" progId="PBrush">
                  <p:embed/>
                  <p:pic>
                    <p:nvPicPr>
                      <p:cNvPr id="1126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8026" y="2420889"/>
                        <a:ext cx="2339975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8474076" y="4437112"/>
          <a:ext cx="21939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4" imgW="2114845" imgH="971686" progId="PBrush">
                  <p:embed/>
                </p:oleObj>
              </mc:Choice>
              <mc:Fallback>
                <p:oleObj name="Rastrový obrázek" r:id="rId4" imgW="2114845" imgH="971686" progId="PBrush">
                  <p:embed/>
                  <p:pic>
                    <p:nvPicPr>
                      <p:cNvPr id="1126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4076" y="4437112"/>
                        <a:ext cx="219392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210146"/>
          </a:xfrm>
        </p:spPr>
        <p:txBody>
          <a:bodyPr/>
          <a:lstStyle/>
          <a:p>
            <a:r>
              <a:rPr lang="cs-CZ" sz="3600" b="1" dirty="0">
                <a:solidFill>
                  <a:srgbClr val="FF0000"/>
                </a:solidFill>
              </a:rPr>
              <a:t>KFR</a:t>
            </a:r>
          </a:p>
        </p:txBody>
      </p:sp>
      <p:sp>
        <p:nvSpPr>
          <p:cNvPr id="1229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81201" y="1600200"/>
            <a:ext cx="7972425" cy="4972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i="1" u="sng" dirty="0">
                <a:solidFill>
                  <a:schemeClr val="folHlink"/>
                </a:solidFill>
              </a:rPr>
              <a:t>průběh reakce:</a:t>
            </a:r>
            <a:endParaRPr lang="cs-CZ" sz="2800" dirty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800" dirty="0">
                <a:solidFill>
                  <a:schemeClr val="accent1"/>
                </a:solidFill>
              </a:rPr>
              <a:t> </a:t>
            </a:r>
            <a:r>
              <a:rPr lang="cs-CZ" sz="2800" b="1" dirty="0">
                <a:solidFill>
                  <a:schemeClr val="accent1"/>
                </a:solidFill>
              </a:rPr>
              <a:t>POZITIVNÍ</a:t>
            </a:r>
            <a:r>
              <a:rPr lang="cs-CZ" sz="2800" b="1" dirty="0"/>
              <a:t> </a:t>
            </a:r>
            <a:r>
              <a:rPr lang="cs-CZ" sz="2800" dirty="0">
                <a:sym typeface="Symbol" pitchFamily="18" charset="2"/>
              </a:rPr>
              <a:t></a:t>
            </a:r>
            <a:r>
              <a:rPr lang="cs-CZ" sz="2800" dirty="0"/>
              <a:t> ve vyšetřovaném séru </a:t>
            </a:r>
            <a:r>
              <a:rPr lang="cs-CZ" sz="2800" b="1" i="1" dirty="0"/>
              <a:t>je Ab</a:t>
            </a:r>
            <a:endParaRPr lang="cs-CZ" sz="2800" dirty="0"/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protilátka v séru vytvoří </a:t>
            </a:r>
            <a:r>
              <a:rPr lang="cs-CZ" sz="2800" b="1" i="1" dirty="0"/>
              <a:t>komplex s </a:t>
            </a:r>
            <a:r>
              <a:rPr lang="cs-CZ" sz="2800" b="1" i="1" dirty="0" err="1"/>
              <a:t>Ag</a:t>
            </a:r>
            <a:r>
              <a:rPr lang="cs-CZ" sz="2800" dirty="0"/>
              <a:t> – na něj se </a:t>
            </a:r>
            <a:r>
              <a:rPr lang="cs-CZ" sz="2800" b="1" i="1" dirty="0"/>
              <a:t>naváže komplement</a:t>
            </a:r>
            <a:r>
              <a:rPr lang="cs-CZ" sz="2800" dirty="0"/>
              <a:t>. Po přidání hemolytického systému </a:t>
            </a:r>
            <a:r>
              <a:rPr lang="cs-CZ" sz="2800" b="1" i="1" dirty="0"/>
              <a:t>nezbývá</a:t>
            </a:r>
            <a:r>
              <a:rPr lang="cs-CZ" sz="2800" dirty="0"/>
              <a:t> již komplement </a:t>
            </a:r>
            <a:r>
              <a:rPr lang="cs-CZ" sz="2800" b="1" i="1" dirty="0"/>
              <a:t>do 2. části reakce</a:t>
            </a:r>
            <a:r>
              <a:rPr lang="cs-CZ" sz="2800" dirty="0"/>
              <a:t> </a:t>
            </a:r>
            <a:endParaRPr lang="cs-CZ" sz="2800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>
                <a:sym typeface="Symbol" pitchFamily="18" charset="2"/>
              </a:rPr>
              <a:t></a:t>
            </a:r>
            <a:r>
              <a:rPr lang="cs-CZ" sz="2800" b="1" dirty="0"/>
              <a:t> </a:t>
            </a:r>
            <a:r>
              <a:rPr lang="cs-CZ" sz="2800" b="1" dirty="0">
                <a:solidFill>
                  <a:srgbClr val="7030A0"/>
                </a:solidFill>
              </a:rPr>
              <a:t>k hemolýze NEDOJDE</a:t>
            </a:r>
            <a:r>
              <a:rPr lang="cs-CZ" sz="2800" b="1" dirty="0"/>
              <a:t>:</a:t>
            </a:r>
            <a:endParaRPr lang="cs-CZ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800" dirty="0">
                <a:solidFill>
                  <a:schemeClr val="accent1"/>
                </a:solidFill>
              </a:rPr>
              <a:t> </a:t>
            </a:r>
            <a:r>
              <a:rPr lang="cs-CZ" sz="2800" b="1" dirty="0">
                <a:solidFill>
                  <a:schemeClr val="accent1"/>
                </a:solidFill>
              </a:rPr>
              <a:t>NEGATIVNÍ</a:t>
            </a:r>
            <a:r>
              <a:rPr lang="cs-CZ" sz="2800" b="1" dirty="0"/>
              <a:t> </a:t>
            </a:r>
            <a:r>
              <a:rPr lang="cs-CZ" sz="2800" dirty="0">
                <a:sym typeface="Symbol" pitchFamily="18" charset="2"/>
              </a:rPr>
              <a:t></a:t>
            </a:r>
            <a:r>
              <a:rPr lang="cs-CZ" sz="2800" dirty="0"/>
              <a:t> ve vyšetřovaném séru </a:t>
            </a:r>
            <a:r>
              <a:rPr lang="cs-CZ" sz="2800" b="1" i="1" dirty="0"/>
              <a:t>není Ab</a:t>
            </a:r>
            <a:endParaRPr lang="cs-CZ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/>
              <a:t>- v 1. fázi reakce se </a:t>
            </a:r>
            <a:r>
              <a:rPr lang="cs-CZ" sz="2800" b="1" i="1" dirty="0"/>
              <a:t>nevytvoří IK</a:t>
            </a:r>
            <a:r>
              <a:rPr lang="cs-CZ" sz="2800" dirty="0"/>
              <a:t> – </a:t>
            </a:r>
            <a:r>
              <a:rPr lang="cs-CZ" sz="2800" b="1" i="1" dirty="0"/>
              <a:t>komplement se nevyváže</a:t>
            </a:r>
            <a:r>
              <a:rPr lang="cs-CZ" sz="2800" dirty="0"/>
              <a:t> a zbývá do 2. fáze reakce, kdy </a:t>
            </a:r>
            <a:r>
              <a:rPr lang="cs-CZ" sz="2800" b="1" i="1" dirty="0"/>
              <a:t>aktivuje hemolyzin</a:t>
            </a:r>
            <a:r>
              <a:rPr lang="cs-CZ" sz="2800" dirty="0"/>
              <a:t> </a:t>
            </a:r>
            <a:endParaRPr lang="cs-CZ" sz="2800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b="1" dirty="0">
                <a:sym typeface="Symbol" pitchFamily="18" charset="2"/>
              </a:rPr>
              <a:t></a:t>
            </a:r>
            <a:r>
              <a:rPr lang="cs-CZ" sz="2800" b="1" dirty="0"/>
              <a:t> </a:t>
            </a:r>
            <a:r>
              <a:rPr lang="cs-CZ" sz="2800" b="1" dirty="0">
                <a:solidFill>
                  <a:srgbClr val="7030A0"/>
                </a:solidFill>
              </a:rPr>
              <a:t>DOJDE k hemolýze</a:t>
            </a:r>
            <a:r>
              <a:rPr lang="cs-CZ" sz="2800" b="1" dirty="0"/>
              <a:t>:</a:t>
            </a:r>
            <a:endParaRPr lang="cs-CZ" sz="2800" dirty="0"/>
          </a:p>
          <a:p>
            <a:endParaRPr lang="cs-CZ" dirty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8239126" y="285750"/>
          <a:ext cx="21240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2" imgW="2123810" imgH="952633" progId="PBrush">
                  <p:embed/>
                </p:oleObj>
              </mc:Choice>
              <mc:Fallback>
                <p:oleObj name="Rastrový obrázek" r:id="rId2" imgW="2123810" imgH="952633" progId="PBrush">
                  <p:embed/>
                  <p:pic>
                    <p:nvPicPr>
                      <p:cNvPr id="1229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6" y="285750"/>
                        <a:ext cx="212407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1881188" y="214313"/>
          <a:ext cx="21145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4" imgW="2114845" imgH="971686" progId="PBrush">
                  <p:embed/>
                </p:oleObj>
              </mc:Choice>
              <mc:Fallback>
                <p:oleObj name="Rastrový obrázek" r:id="rId4" imgW="2114845" imgH="971686" progId="PBrush">
                  <p:embed/>
                  <p:pic>
                    <p:nvPicPr>
                      <p:cNvPr id="1229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88" y="214313"/>
                        <a:ext cx="211455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KFR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81200" y="1600201"/>
            <a:ext cx="7907518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cs-CZ" dirty="0"/>
              <a:t>- velmi </a:t>
            </a:r>
            <a:r>
              <a:rPr lang="cs-CZ" b="1" i="1" dirty="0"/>
              <a:t>záleží na množství komplementu</a:t>
            </a:r>
            <a:r>
              <a:rPr lang="cs-CZ" dirty="0"/>
              <a:t> – </a:t>
            </a:r>
            <a:r>
              <a:rPr lang="cs-CZ" b="1" i="1" dirty="0"/>
              <a:t>každý vzorek se musí titrovat</a:t>
            </a:r>
            <a:r>
              <a:rPr lang="cs-CZ" dirty="0"/>
              <a:t>, aby bylo množství komplementu konstantní</a:t>
            </a:r>
          </a:p>
          <a:p>
            <a:pPr>
              <a:lnSpc>
                <a:spcPct val="80000"/>
              </a:lnSpc>
              <a:buNone/>
            </a:pPr>
            <a:r>
              <a:rPr lang="cs-CZ" b="1" dirty="0">
                <a:solidFill>
                  <a:schemeClr val="folHlink"/>
                </a:solidFill>
              </a:rPr>
              <a:t>- </a:t>
            </a:r>
            <a:r>
              <a:rPr lang="cs-CZ" b="1" i="1" dirty="0">
                <a:solidFill>
                  <a:schemeClr val="folHlink"/>
                </a:solidFill>
              </a:rPr>
              <a:t>použití:</a:t>
            </a:r>
            <a:endParaRPr lang="cs-CZ" b="1" dirty="0">
              <a:solidFill>
                <a:schemeClr val="folHlink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>
                <a:sym typeface="Symbol" pitchFamily="18" charset="2"/>
              </a:rPr>
              <a:t></a:t>
            </a:r>
            <a:r>
              <a:rPr lang="cs-CZ" dirty="0"/>
              <a:t> </a:t>
            </a:r>
            <a:r>
              <a:rPr lang="cs-CZ" b="1" i="1" dirty="0"/>
              <a:t>diagnostika</a:t>
            </a:r>
            <a:r>
              <a:rPr lang="cs-CZ" dirty="0"/>
              <a:t> příjice </a:t>
            </a:r>
            <a:r>
              <a:rPr lang="cs-CZ" i="1" dirty="0"/>
              <a:t>/syfilis/,</a:t>
            </a:r>
            <a:r>
              <a:rPr lang="cs-CZ" dirty="0"/>
              <a:t> </a:t>
            </a:r>
            <a:r>
              <a:rPr lang="cs-CZ" dirty="0" err="1"/>
              <a:t>bruceózy</a:t>
            </a:r>
            <a:r>
              <a:rPr lang="cs-CZ" dirty="0"/>
              <a:t>, </a:t>
            </a:r>
            <a:r>
              <a:rPr lang="cs-CZ" dirty="0" err="1"/>
              <a:t>pasteurely</a:t>
            </a:r>
            <a:endParaRPr lang="cs-CZ" dirty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>
                <a:sym typeface="Symbol" pitchFamily="18" charset="2"/>
              </a:rPr>
              <a:t></a:t>
            </a:r>
            <a:r>
              <a:rPr lang="cs-CZ" dirty="0"/>
              <a:t> </a:t>
            </a:r>
            <a:r>
              <a:rPr lang="cs-CZ" b="1" i="1" dirty="0"/>
              <a:t>ve virologii</a:t>
            </a:r>
            <a:r>
              <a:rPr lang="cs-CZ" dirty="0"/>
              <a:t> průkaz protilátek téměř všech virových nákaz</a:t>
            </a:r>
            <a:endParaRPr lang="cs-CZ" dirty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>
                <a:sym typeface="Symbol" pitchFamily="18" charset="2"/>
              </a:rPr>
              <a:t></a:t>
            </a:r>
            <a:r>
              <a:rPr lang="cs-CZ" dirty="0"/>
              <a:t> </a:t>
            </a:r>
            <a:r>
              <a:rPr lang="cs-CZ" b="1" i="1" dirty="0"/>
              <a:t>typizace neznámých </a:t>
            </a:r>
            <a:r>
              <a:rPr lang="cs-CZ" b="1" i="1" dirty="0" err="1"/>
              <a:t>Ag</a:t>
            </a:r>
            <a:r>
              <a:rPr lang="cs-CZ" dirty="0"/>
              <a:t> nově izolovaných virů</a:t>
            </a:r>
            <a:endParaRPr lang="cs-CZ" dirty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>
                <a:sym typeface="Symbol" pitchFamily="18" charset="2"/>
              </a:rPr>
              <a:t></a:t>
            </a:r>
            <a:r>
              <a:rPr lang="cs-CZ" dirty="0"/>
              <a:t> </a:t>
            </a:r>
            <a:r>
              <a:rPr lang="cs-CZ" b="1" i="1" dirty="0"/>
              <a:t>průkaz </a:t>
            </a:r>
            <a:r>
              <a:rPr lang="cs-CZ" b="1" i="1" dirty="0" err="1"/>
              <a:t>protiorgánových</a:t>
            </a:r>
            <a:r>
              <a:rPr lang="cs-CZ" b="1" i="1" dirty="0"/>
              <a:t> Ab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381</Words>
  <Application>Microsoft Office PowerPoint</Application>
  <PresentationFormat>Širokoúhlá obrazovka</PresentationFormat>
  <Paragraphs>39</Paragraphs>
  <Slides>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Motiv sady Office</vt:lpstr>
      <vt:lpstr>Rastrový obrázek</vt:lpstr>
      <vt:lpstr>Vyšetření komplementového systému</vt:lpstr>
      <vt:lpstr>Využití:  </vt:lpstr>
      <vt:lpstr>Komplementové metody metody využívající faktu aktivace komplementového systému komplexem – antigen-protilátka, KFR</vt:lpstr>
      <vt:lpstr>KFR</vt:lpstr>
      <vt:lpstr>KFR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Vyšetření komplementového systému</dc:title>
  <dc:creator>Alena Žákovská</dc:creator>
  <cp:lastModifiedBy>Alena Žákovská</cp:lastModifiedBy>
  <cp:revision>4</cp:revision>
  <dcterms:created xsi:type="dcterms:W3CDTF">2023-04-03T11:27:38Z</dcterms:created>
  <dcterms:modified xsi:type="dcterms:W3CDTF">2023-04-03T11:40:55Z</dcterms:modified>
</cp:coreProperties>
</file>